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>
                <a:gd name="T0" fmla="*/ 0 w 5760"/>
                <a:gd name="T1" fmla="*/ 0 h 1104"/>
                <a:gd name="T2" fmla="*/ 5760 w 5760"/>
                <a:gd name="T3" fmla="*/ 0 h 1104"/>
                <a:gd name="T4" fmla="*/ 5760 w 5760"/>
                <a:gd name="T5" fmla="*/ 720 h 1104"/>
                <a:gd name="T6" fmla="*/ 3600 w 5760"/>
                <a:gd name="T7" fmla="*/ 624 h 1104"/>
                <a:gd name="T8" fmla="*/ 0 w 5760"/>
                <a:gd name="T9" fmla="*/ 1000 h 1104"/>
                <a:gd name="T10" fmla="*/ 0 w 5760"/>
                <a:gd name="T11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>
                <a:gd name="T0" fmla="*/ 0 w 5760"/>
                <a:gd name="T1" fmla="*/ 582 h 3587"/>
                <a:gd name="T2" fmla="*/ 2640 w 5760"/>
                <a:gd name="T3" fmla="*/ 267 h 3587"/>
                <a:gd name="T4" fmla="*/ 3373 w 5760"/>
                <a:gd name="T5" fmla="*/ 160 h 3587"/>
                <a:gd name="T6" fmla="*/ 5760 w 5760"/>
                <a:gd name="T7" fmla="*/ 358 h 3587"/>
                <a:gd name="T8" fmla="*/ 5760 w 5760"/>
                <a:gd name="T9" fmla="*/ 3587 h 3587"/>
                <a:gd name="T10" fmla="*/ 0 w 5760"/>
                <a:gd name="T11" fmla="*/ 3587 h 3587"/>
                <a:gd name="T12" fmla="*/ 0 w 5760"/>
                <a:gd name="T13" fmla="*/ 582 h 3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>
                <a:gd name="T0" fmla="*/ 0 w 5760"/>
                <a:gd name="T1" fmla="*/ 163 h 538"/>
                <a:gd name="T2" fmla="*/ 0 w 5760"/>
                <a:gd name="T3" fmla="*/ 403 h 538"/>
                <a:gd name="T4" fmla="*/ 1773 w 5760"/>
                <a:gd name="T5" fmla="*/ 443 h 538"/>
                <a:gd name="T6" fmla="*/ 4573 w 5760"/>
                <a:gd name="T7" fmla="*/ 176 h 538"/>
                <a:gd name="T8" fmla="*/ 5760 w 5760"/>
                <a:gd name="T9" fmla="*/ 536 h 538"/>
                <a:gd name="T10" fmla="*/ 5760 w 5760"/>
                <a:gd name="T11" fmla="*/ 163 h 538"/>
                <a:gd name="T12" fmla="*/ 4560 w 5760"/>
                <a:gd name="T13" fmla="*/ 29 h 538"/>
                <a:gd name="T14" fmla="*/ 1987 w 5760"/>
                <a:gd name="T15" fmla="*/ 336 h 538"/>
                <a:gd name="T16" fmla="*/ 0 w 5760"/>
                <a:gd name="T17" fmla="*/ 163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>
                <a:gd name="T0" fmla="*/ 0 w 5760"/>
                <a:gd name="T1" fmla="*/ 246 h 674"/>
                <a:gd name="T2" fmla="*/ 0 w 5760"/>
                <a:gd name="T3" fmla="*/ 406 h 674"/>
                <a:gd name="T4" fmla="*/ 1280 w 5760"/>
                <a:gd name="T5" fmla="*/ 645 h 674"/>
                <a:gd name="T6" fmla="*/ 1627 w 5760"/>
                <a:gd name="T7" fmla="*/ 580 h 674"/>
                <a:gd name="T8" fmla="*/ 4493 w 5760"/>
                <a:gd name="T9" fmla="*/ 113 h 674"/>
                <a:gd name="T10" fmla="*/ 5760 w 5760"/>
                <a:gd name="T11" fmla="*/ 606 h 674"/>
                <a:gd name="T12" fmla="*/ 5760 w 5760"/>
                <a:gd name="T13" fmla="*/ 233 h 674"/>
                <a:gd name="T14" fmla="*/ 4040 w 5760"/>
                <a:gd name="T15" fmla="*/ 33 h 674"/>
                <a:gd name="T16" fmla="*/ 1093 w 5760"/>
                <a:gd name="T17" fmla="*/ 433 h 674"/>
                <a:gd name="T18" fmla="*/ 0 w 5760"/>
                <a:gd name="T19" fmla="*/ 246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>
                <a:gd name="T0" fmla="*/ 0 w 4200"/>
                <a:gd name="T1" fmla="*/ 3361 h 3361"/>
                <a:gd name="T2" fmla="*/ 1054 w 4200"/>
                <a:gd name="T3" fmla="*/ 295 h 3361"/>
                <a:gd name="T4" fmla="*/ 4200 w 4200"/>
                <a:gd name="T5" fmla="*/ 1588 h 3361"/>
                <a:gd name="T6" fmla="*/ 4200 w 4200"/>
                <a:gd name="T7" fmla="*/ 2028 h 3361"/>
                <a:gd name="T8" fmla="*/ 1200 w 4200"/>
                <a:gd name="T9" fmla="*/ 442 h 3361"/>
                <a:gd name="T10" fmla="*/ 347 w 4200"/>
                <a:gd name="T11" fmla="*/ 3361 h 3361"/>
                <a:gd name="T12" fmla="*/ 0 w 4200"/>
                <a:gd name="T13" fmla="*/ 3361 h 3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>
                <a:gd name="T0" fmla="*/ 0 w 5760"/>
                <a:gd name="T1" fmla="*/ 804 h 1925"/>
                <a:gd name="T2" fmla="*/ 0 w 5760"/>
                <a:gd name="T3" fmla="*/ 991 h 1925"/>
                <a:gd name="T4" fmla="*/ 1547 w 5760"/>
                <a:gd name="T5" fmla="*/ 1818 h 1925"/>
                <a:gd name="T6" fmla="*/ 3253 w 5760"/>
                <a:gd name="T7" fmla="*/ 351 h 1925"/>
                <a:gd name="T8" fmla="*/ 5760 w 5760"/>
                <a:gd name="T9" fmla="*/ 1537 h 1925"/>
                <a:gd name="T10" fmla="*/ 5760 w 5760"/>
                <a:gd name="T11" fmla="*/ 1151 h 1925"/>
                <a:gd name="T12" fmla="*/ 3240 w 5760"/>
                <a:gd name="T13" fmla="*/ 84 h 1925"/>
                <a:gd name="T14" fmla="*/ 1573 w 5760"/>
                <a:gd name="T15" fmla="*/ 1671 h 1925"/>
                <a:gd name="T16" fmla="*/ 0 w 5760"/>
                <a:gd name="T17" fmla="*/ 804 h 1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>
                <a:gd name="T0" fmla="*/ 0 w 4196"/>
                <a:gd name="T1" fmla="*/ 415 h 2120"/>
                <a:gd name="T2" fmla="*/ 0 w 4196"/>
                <a:gd name="T3" fmla="*/ 508 h 2120"/>
                <a:gd name="T4" fmla="*/ 1933 w 4196"/>
                <a:gd name="T5" fmla="*/ 229 h 2120"/>
                <a:gd name="T6" fmla="*/ 3920 w 4196"/>
                <a:gd name="T7" fmla="*/ 1055 h 2120"/>
                <a:gd name="T8" fmla="*/ 3587 w 4196"/>
                <a:gd name="T9" fmla="*/ 2082 h 2120"/>
                <a:gd name="T10" fmla="*/ 3947 w 4196"/>
                <a:gd name="T11" fmla="*/ 829 h 2120"/>
                <a:gd name="T12" fmla="*/ 2253 w 4196"/>
                <a:gd name="T13" fmla="*/ 69 h 2120"/>
                <a:gd name="T14" fmla="*/ 0 w 4196"/>
                <a:gd name="T15" fmla="*/ 415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dt" sz="quarter" idx="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sldNum" sz="quarter" idx="4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fld id="{02A5D6B9-9146-43EB-91C2-EB941636C6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D854E-B70C-4D7B-B917-7FD9880C59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2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C379B-2F8D-402E-A1CB-8BE7F204B0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93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25D30-AE40-4FB3-9124-6E60AC7557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4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629175-4267-41C4-92F7-0630C1F92A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8D65E-8E33-4401-941A-741F923B7C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5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E89654-B8F4-40EF-A414-BA8012FB51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1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DBFEE-A38B-40DD-937B-402BCBC01E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1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8E336-1960-48A5-823C-A3D17B9B6A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9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688EA-C83D-4FBB-AAAF-C9CB82EF41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8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E3E58-5B2E-4413-A155-C0B432A50A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5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>
                <a:gd name="T0" fmla="*/ 0 w 5760"/>
                <a:gd name="T1" fmla="*/ 0 h 1104"/>
                <a:gd name="T2" fmla="*/ 5760 w 5760"/>
                <a:gd name="T3" fmla="*/ 0 h 1104"/>
                <a:gd name="T4" fmla="*/ 5760 w 5760"/>
                <a:gd name="T5" fmla="*/ 720 h 1104"/>
                <a:gd name="T6" fmla="*/ 3600 w 5760"/>
                <a:gd name="T7" fmla="*/ 624 h 1104"/>
                <a:gd name="T8" fmla="*/ 0 w 5760"/>
                <a:gd name="T9" fmla="*/ 1000 h 1104"/>
                <a:gd name="T10" fmla="*/ 0 w 5760"/>
                <a:gd name="T11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>
                <a:gd name="T0" fmla="*/ 0 w 5760"/>
                <a:gd name="T1" fmla="*/ 582 h 3587"/>
                <a:gd name="T2" fmla="*/ 2640 w 5760"/>
                <a:gd name="T3" fmla="*/ 267 h 3587"/>
                <a:gd name="T4" fmla="*/ 3373 w 5760"/>
                <a:gd name="T5" fmla="*/ 160 h 3587"/>
                <a:gd name="T6" fmla="*/ 5760 w 5760"/>
                <a:gd name="T7" fmla="*/ 358 h 3587"/>
                <a:gd name="T8" fmla="*/ 5760 w 5760"/>
                <a:gd name="T9" fmla="*/ 3587 h 3587"/>
                <a:gd name="T10" fmla="*/ 0 w 5760"/>
                <a:gd name="T11" fmla="*/ 3587 h 3587"/>
                <a:gd name="T12" fmla="*/ 0 w 5760"/>
                <a:gd name="T13" fmla="*/ 582 h 3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>
                <a:gd name="T0" fmla="*/ 0 w 5760"/>
                <a:gd name="T1" fmla="*/ 163 h 538"/>
                <a:gd name="T2" fmla="*/ 0 w 5760"/>
                <a:gd name="T3" fmla="*/ 403 h 538"/>
                <a:gd name="T4" fmla="*/ 1773 w 5760"/>
                <a:gd name="T5" fmla="*/ 443 h 538"/>
                <a:gd name="T6" fmla="*/ 4573 w 5760"/>
                <a:gd name="T7" fmla="*/ 176 h 538"/>
                <a:gd name="T8" fmla="*/ 5760 w 5760"/>
                <a:gd name="T9" fmla="*/ 536 h 538"/>
                <a:gd name="T10" fmla="*/ 5760 w 5760"/>
                <a:gd name="T11" fmla="*/ 163 h 538"/>
                <a:gd name="T12" fmla="*/ 4560 w 5760"/>
                <a:gd name="T13" fmla="*/ 29 h 538"/>
                <a:gd name="T14" fmla="*/ 1987 w 5760"/>
                <a:gd name="T15" fmla="*/ 336 h 538"/>
                <a:gd name="T16" fmla="*/ 0 w 5760"/>
                <a:gd name="T17" fmla="*/ 163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>
                <a:gd name="T0" fmla="*/ 0 w 5760"/>
                <a:gd name="T1" fmla="*/ 246 h 674"/>
                <a:gd name="T2" fmla="*/ 0 w 5760"/>
                <a:gd name="T3" fmla="*/ 406 h 674"/>
                <a:gd name="T4" fmla="*/ 1280 w 5760"/>
                <a:gd name="T5" fmla="*/ 645 h 674"/>
                <a:gd name="T6" fmla="*/ 1627 w 5760"/>
                <a:gd name="T7" fmla="*/ 580 h 674"/>
                <a:gd name="T8" fmla="*/ 4493 w 5760"/>
                <a:gd name="T9" fmla="*/ 113 h 674"/>
                <a:gd name="T10" fmla="*/ 5760 w 5760"/>
                <a:gd name="T11" fmla="*/ 606 h 674"/>
                <a:gd name="T12" fmla="*/ 5760 w 5760"/>
                <a:gd name="T13" fmla="*/ 233 h 674"/>
                <a:gd name="T14" fmla="*/ 4040 w 5760"/>
                <a:gd name="T15" fmla="*/ 33 h 674"/>
                <a:gd name="T16" fmla="*/ 1093 w 5760"/>
                <a:gd name="T17" fmla="*/ 433 h 674"/>
                <a:gd name="T18" fmla="*/ 0 w 5760"/>
                <a:gd name="T19" fmla="*/ 246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>
                <a:gd name="T0" fmla="*/ 0 w 4200"/>
                <a:gd name="T1" fmla="*/ 3361 h 3361"/>
                <a:gd name="T2" fmla="*/ 1054 w 4200"/>
                <a:gd name="T3" fmla="*/ 295 h 3361"/>
                <a:gd name="T4" fmla="*/ 4200 w 4200"/>
                <a:gd name="T5" fmla="*/ 1588 h 3361"/>
                <a:gd name="T6" fmla="*/ 4200 w 4200"/>
                <a:gd name="T7" fmla="*/ 2028 h 3361"/>
                <a:gd name="T8" fmla="*/ 1200 w 4200"/>
                <a:gd name="T9" fmla="*/ 442 h 3361"/>
                <a:gd name="T10" fmla="*/ 347 w 4200"/>
                <a:gd name="T11" fmla="*/ 3361 h 3361"/>
                <a:gd name="T12" fmla="*/ 0 w 4200"/>
                <a:gd name="T13" fmla="*/ 3361 h 3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>
                <a:gd name="T0" fmla="*/ 0 w 5760"/>
                <a:gd name="T1" fmla="*/ 804 h 1925"/>
                <a:gd name="T2" fmla="*/ 0 w 5760"/>
                <a:gd name="T3" fmla="*/ 991 h 1925"/>
                <a:gd name="T4" fmla="*/ 1547 w 5760"/>
                <a:gd name="T5" fmla="*/ 1818 h 1925"/>
                <a:gd name="T6" fmla="*/ 3253 w 5760"/>
                <a:gd name="T7" fmla="*/ 351 h 1925"/>
                <a:gd name="T8" fmla="*/ 5760 w 5760"/>
                <a:gd name="T9" fmla="*/ 1537 h 1925"/>
                <a:gd name="T10" fmla="*/ 5760 w 5760"/>
                <a:gd name="T11" fmla="*/ 1151 h 1925"/>
                <a:gd name="T12" fmla="*/ 3240 w 5760"/>
                <a:gd name="T13" fmla="*/ 84 h 1925"/>
                <a:gd name="T14" fmla="*/ 1573 w 5760"/>
                <a:gd name="T15" fmla="*/ 1671 h 1925"/>
                <a:gd name="T16" fmla="*/ 0 w 5760"/>
                <a:gd name="T17" fmla="*/ 804 h 1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>
                <a:gd name="T0" fmla="*/ 0 w 4196"/>
                <a:gd name="T1" fmla="*/ 415 h 2120"/>
                <a:gd name="T2" fmla="*/ 0 w 4196"/>
                <a:gd name="T3" fmla="*/ 508 h 2120"/>
                <a:gd name="T4" fmla="*/ 1933 w 4196"/>
                <a:gd name="T5" fmla="*/ 229 h 2120"/>
                <a:gd name="T6" fmla="*/ 3920 w 4196"/>
                <a:gd name="T7" fmla="*/ 1055 h 2120"/>
                <a:gd name="T8" fmla="*/ 3587 w 4196"/>
                <a:gd name="T9" fmla="*/ 2082 h 2120"/>
                <a:gd name="T10" fmla="*/ 3947 w 4196"/>
                <a:gd name="T11" fmla="*/ 829 h 2120"/>
                <a:gd name="T12" fmla="*/ 2253 w 4196"/>
                <a:gd name="T13" fmla="*/ 69 h 2120"/>
                <a:gd name="T14" fmla="*/ 0 w 4196"/>
                <a:gd name="T15" fmla="*/ 415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05D815BA-D256-4AD1-91C6-F6F8E558C8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GB">
                <a:latin typeface="Franklin Gothic Medium" pitchFamily="34" charset="0"/>
              </a:rPr>
              <a:t>Sentence Objective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000">
                <a:latin typeface="Franklin Gothic Medium" pitchFamily="34" charset="0"/>
              </a:rPr>
              <a:t>We will know what is meant by the word </a:t>
            </a:r>
            <a:r>
              <a:rPr lang="en-GB" sz="4000">
                <a:solidFill>
                  <a:srgbClr val="FFFF66"/>
                </a:solidFill>
                <a:latin typeface="Franklin Gothic Medium" pitchFamily="34" charset="0"/>
              </a:rPr>
              <a:t>definition.</a:t>
            </a:r>
          </a:p>
          <a:p>
            <a:endParaRPr lang="en-GB" sz="4000">
              <a:latin typeface="Franklin Gothic Medium" pitchFamily="34" charset="0"/>
            </a:endParaRPr>
          </a:p>
          <a:p>
            <a:r>
              <a:rPr lang="en-GB" sz="4000">
                <a:latin typeface="Franklin Gothic Medium" pitchFamily="34" charset="0"/>
              </a:rPr>
              <a:t>We will be able to create our own </a:t>
            </a:r>
            <a:r>
              <a:rPr lang="en-GB" sz="4000">
                <a:solidFill>
                  <a:srgbClr val="FFFF66"/>
                </a:solidFill>
                <a:latin typeface="Franklin Gothic Medium" pitchFamily="34" charset="0"/>
              </a:rPr>
              <a:t>definitions</a:t>
            </a:r>
            <a:r>
              <a:rPr lang="en-GB" sz="4000">
                <a:latin typeface="Franklin Gothic Medium" pitchFamily="34" charset="0"/>
              </a:rPr>
              <a:t> for </a:t>
            </a:r>
            <a:r>
              <a:rPr lang="en-GB" sz="4000">
                <a:solidFill>
                  <a:srgbClr val="FFFF66"/>
                </a:solidFill>
                <a:latin typeface="Franklin Gothic Medium" pitchFamily="34" charset="0"/>
              </a:rPr>
              <a:t>common words.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FF66"/>
                </a:solidFill>
                <a:latin typeface="Franklin Gothic Medium" pitchFamily="34" charset="0"/>
              </a:rPr>
              <a:t>Define a definition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>
                <a:latin typeface="Franklin Gothic Medium" pitchFamily="34" charset="0"/>
              </a:rPr>
              <a:t>A definition is a phrase or sentence that describes the meaning of a word.</a:t>
            </a:r>
          </a:p>
          <a:p>
            <a:endParaRPr lang="en-GB" sz="3600">
              <a:latin typeface="Franklin Gothic Medium" pitchFamily="34" charset="0"/>
            </a:endParaRPr>
          </a:p>
          <a:p>
            <a:r>
              <a:rPr lang="en-GB" sz="3600">
                <a:latin typeface="Franklin Gothic Medium" pitchFamily="34" charset="0"/>
              </a:rPr>
              <a:t>We find definitions in a dictionary or glossary.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latin typeface="Franklin Gothic Medium" pitchFamily="34" charset="0"/>
              </a:rPr>
              <a:t>Guess the word from its definition.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Franklin Gothic Medium" pitchFamily="34" charset="0"/>
              </a:rPr>
              <a:t>A person who travels into space.</a:t>
            </a:r>
          </a:p>
          <a:p>
            <a:endParaRPr lang="en-GB">
              <a:latin typeface="Franklin Gothic Medium" pitchFamily="34" charset="0"/>
            </a:endParaRPr>
          </a:p>
          <a:p>
            <a:r>
              <a:rPr lang="en-GB">
                <a:latin typeface="Franklin Gothic Medium" pitchFamily="34" charset="0"/>
              </a:rPr>
              <a:t>The sharp edged front teeth of a mammal.</a:t>
            </a:r>
          </a:p>
          <a:p>
            <a:endParaRPr lang="en-GB">
              <a:latin typeface="Franklin Gothic Medium" pitchFamily="34" charset="0"/>
            </a:endParaRPr>
          </a:p>
          <a:p>
            <a:r>
              <a:rPr lang="en-GB">
                <a:latin typeface="Franklin Gothic Medium" pitchFamily="34" charset="0"/>
              </a:rPr>
              <a:t>Trained fighter in Ancient Rome.</a:t>
            </a:r>
          </a:p>
          <a:p>
            <a:endParaRPr lang="en-GB">
              <a:latin typeface="Franklin Gothic Medium" pitchFamily="34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4724400" y="2514600"/>
            <a:ext cx="3048000" cy="5794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66"/>
                </a:solidFill>
                <a:latin typeface="Franklin Gothic Medium" pitchFamily="34" charset="0"/>
              </a:rPr>
              <a:t>Astronaut 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4800600" y="3886200"/>
            <a:ext cx="3048000" cy="5794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66"/>
                </a:solidFill>
                <a:latin typeface="Franklin Gothic Medium" pitchFamily="34" charset="0"/>
              </a:rPr>
              <a:t>Incisors  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4800600" y="5486400"/>
            <a:ext cx="3048000" cy="5794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66"/>
                </a:solidFill>
                <a:latin typeface="Franklin Gothic Medium" pitchFamily="34" charset="0"/>
              </a:rPr>
              <a:t>Gladiators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  <p:bldP spid="1029" grpId="0" animBg="1" autoUpdateAnimBg="0"/>
      <p:bldP spid="1030" grpId="0" animBg="1" autoUpdateAnimBg="0"/>
      <p:bldP spid="103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Franklin Gothic Medium" pitchFamily="34" charset="0"/>
              </a:rPr>
              <a:t>Your turn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>
                <a:latin typeface="Franklin Gothic Medium" pitchFamily="34" charset="0"/>
              </a:rPr>
              <a:t>Create a definition for…</a:t>
            </a:r>
          </a:p>
          <a:p>
            <a:endParaRPr lang="en-GB" sz="4400">
              <a:latin typeface="Franklin Gothic Medium" pitchFamily="34" charset="0"/>
            </a:endParaRPr>
          </a:p>
          <a:p>
            <a:endParaRPr lang="en-GB" sz="4400">
              <a:latin typeface="Franklin Gothic Medium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362200" y="3124200"/>
            <a:ext cx="41910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7200">
                <a:solidFill>
                  <a:srgbClr val="FFFF66"/>
                </a:solidFill>
                <a:latin typeface="Arial Black" pitchFamily="34" charset="0"/>
              </a:rPr>
              <a:t>gold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5800" y="4800600"/>
            <a:ext cx="8001000" cy="1370013"/>
          </a:xfrm>
          <a:prstGeom prst="rect">
            <a:avLst/>
          </a:prstGeom>
          <a:gradFill rotWithShape="0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bg2"/>
                </a:solidFill>
                <a:latin typeface="Arial Black" pitchFamily="34" charset="0"/>
              </a:rPr>
              <a:t>Challenge: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bg2"/>
                </a:solidFill>
                <a:latin typeface="Arial Black" pitchFamily="34" charset="0"/>
              </a:rPr>
              <a:t>Can you find the definitions of this word in your different class dictionaries?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  <p:bldP spid="6148" grpId="0" autoUpdateAnimBg="0"/>
      <p:bldP spid="614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Franklin Gothic Medium" pitchFamily="34" charset="0"/>
              </a:rPr>
              <a:t>Text Objectives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000">
                <a:latin typeface="Franklin Gothic Medium" pitchFamily="34" charset="0"/>
              </a:rPr>
              <a:t>We will be able to add a diagram to our non-chronological reports.</a:t>
            </a:r>
          </a:p>
          <a:p>
            <a:endParaRPr lang="en-GB" sz="4000">
              <a:latin typeface="Franklin Gothic Medium" pitchFamily="34" charset="0"/>
            </a:endParaRPr>
          </a:p>
          <a:p>
            <a:r>
              <a:rPr lang="en-GB" sz="4000">
                <a:latin typeface="Franklin Gothic Medium" pitchFamily="34" charset="0"/>
              </a:rPr>
              <a:t>We will be able to use technical vocabulary to label our diagrams.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GB">
                <a:latin typeface="Franklin Gothic Medium" pitchFamily="34" charset="0"/>
              </a:rPr>
              <a:t>Your Task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r>
              <a:rPr lang="en-GB">
                <a:latin typeface="Franklin Gothic Medium" pitchFamily="34" charset="0"/>
              </a:rPr>
              <a:t>You MUST have completed a basic </a:t>
            </a:r>
            <a:r>
              <a:rPr lang="en-GB">
                <a:solidFill>
                  <a:schemeClr val="tx2"/>
                </a:solidFill>
                <a:latin typeface="Franklin Gothic Medium" pitchFamily="34" charset="0"/>
              </a:rPr>
              <a:t>drawing</a:t>
            </a:r>
            <a:r>
              <a:rPr lang="en-GB">
                <a:latin typeface="Franklin Gothic Medium" pitchFamily="34" charset="0"/>
              </a:rPr>
              <a:t>.</a:t>
            </a:r>
          </a:p>
          <a:p>
            <a:pPr>
              <a:buFontTx/>
              <a:buNone/>
            </a:pPr>
            <a:endParaRPr lang="en-GB">
              <a:latin typeface="Franklin Gothic Medium" pitchFamily="34" charset="0"/>
            </a:endParaRPr>
          </a:p>
          <a:p>
            <a:r>
              <a:rPr lang="en-GB">
                <a:latin typeface="Franklin Gothic Medium" pitchFamily="34" charset="0"/>
              </a:rPr>
              <a:t>You SHOULD have </a:t>
            </a:r>
            <a:r>
              <a:rPr lang="en-GB">
                <a:solidFill>
                  <a:schemeClr val="tx2"/>
                </a:solidFill>
                <a:latin typeface="Franklin Gothic Medium" pitchFamily="34" charset="0"/>
              </a:rPr>
              <a:t>labelled</a:t>
            </a:r>
            <a:r>
              <a:rPr lang="en-GB">
                <a:latin typeface="Franklin Gothic Medium" pitchFamily="34" charset="0"/>
              </a:rPr>
              <a:t> your drawing.</a:t>
            </a:r>
          </a:p>
          <a:p>
            <a:pPr>
              <a:buFontTx/>
              <a:buNone/>
            </a:pPr>
            <a:endParaRPr lang="en-GB">
              <a:latin typeface="Franklin Gothic Medium" pitchFamily="34" charset="0"/>
            </a:endParaRPr>
          </a:p>
          <a:p>
            <a:r>
              <a:rPr lang="en-GB">
                <a:latin typeface="Franklin Gothic Medium" pitchFamily="34" charset="0"/>
              </a:rPr>
              <a:t>You COULD have added </a:t>
            </a:r>
            <a:r>
              <a:rPr lang="en-GB">
                <a:solidFill>
                  <a:schemeClr val="tx2"/>
                </a:solidFill>
                <a:latin typeface="Franklin Gothic Medium" pitchFamily="34" charset="0"/>
              </a:rPr>
              <a:t>detail</a:t>
            </a:r>
            <a:r>
              <a:rPr lang="en-GB">
                <a:latin typeface="Franklin Gothic Medium" pitchFamily="34" charset="0"/>
              </a:rPr>
              <a:t> to your drawing and used </a:t>
            </a:r>
            <a:r>
              <a:rPr lang="en-GB">
                <a:solidFill>
                  <a:schemeClr val="tx2"/>
                </a:solidFill>
                <a:latin typeface="Franklin Gothic Medium" pitchFamily="34" charset="0"/>
              </a:rPr>
              <a:t>technical vocabulary</a:t>
            </a:r>
            <a:r>
              <a:rPr lang="en-GB">
                <a:latin typeface="Franklin Gothic Medium" pitchFamily="34" charset="0"/>
              </a:rPr>
              <a:t> for your labels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bbons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Designs\Ribbons.pot</Template>
  <TotalTime>30</TotalTime>
  <Words>169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Times New Roman</vt:lpstr>
      <vt:lpstr>Franklin Gothic Medium</vt:lpstr>
      <vt:lpstr>Arial Black</vt:lpstr>
      <vt:lpstr>Ribbons</vt:lpstr>
      <vt:lpstr>Sentence Objective</vt:lpstr>
      <vt:lpstr>Define a definition</vt:lpstr>
      <vt:lpstr>Guess the word from its definition.</vt:lpstr>
      <vt:lpstr>Your turn</vt:lpstr>
      <vt:lpstr>Text Objectives</vt:lpstr>
      <vt:lpstr>Your Task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Sentence Objective</dc:title>
  <dc:creator>Lindsay</dc:creator>
  <cp:lastModifiedBy>Teacher E-Solutions</cp:lastModifiedBy>
  <cp:revision>2</cp:revision>
  <dcterms:created xsi:type="dcterms:W3CDTF">2004-11-20T18:49:33Z</dcterms:created>
  <dcterms:modified xsi:type="dcterms:W3CDTF">2019-01-18T16:51:00Z</dcterms:modified>
</cp:coreProperties>
</file>