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DBD3"/>
    <a:srgbClr val="E6E3D0"/>
    <a:srgbClr val="E1DEC5"/>
    <a:srgbClr val="8F6D58"/>
    <a:srgbClr val="906D58"/>
    <a:srgbClr val="EDE7E3"/>
    <a:srgbClr val="EAE3DE"/>
    <a:srgbClr val="E2D7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pic>
        <p:nvPicPr>
          <p:cNvPr id="5" name="Picture 3" descr="A:\minisp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pic>
        <p:nvPicPr>
          <p:cNvPr id="7" name="Picture 5" descr="A:\minisp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4E1F6C-17C0-4E08-A933-864C74871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63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8449A-9794-4EE3-ABA2-04FD12FDB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00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9EB0B-621D-4C64-A313-DB9DBACE9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0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7BF25-5F3D-47EA-B3BE-3BD420ACB6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16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E9D8F-A133-4A33-B2C3-486BF7FD1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44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D7644-5BB5-41C1-85FF-5E1A8FC22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60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B30B7-7C2A-4124-B02C-AF191C7A3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65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8AD20-BC02-4F1D-A757-FC4B69C6E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17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7DEE3-FEB7-4292-AE5F-908095E4A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6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960B4-F8B0-4B9B-9454-22621341E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08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46051-4535-4A96-8767-30B861EAF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61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5" name="Rectangle 37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1028" name="Picture 42" descr="A:\minispir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43" descr="A:\minispir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9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F794EC8-11DA-4C9C-AC4A-995F6A878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762000"/>
            <a:ext cx="7721600" cy="1143000"/>
          </a:xfrm>
        </p:spPr>
        <p:txBody>
          <a:bodyPr/>
          <a:lstStyle/>
          <a:p>
            <a:pPr eaLnBrk="1" hangingPunct="1"/>
            <a:r>
              <a:rPr lang="en-GB" sz="6000" b="1" smtClean="0">
                <a:latin typeface="Script MT Bold" pitchFamily="66" charset="0"/>
              </a:rPr>
              <a:t>Descriptive sentences.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2133600"/>
            <a:ext cx="6400800" cy="1771650"/>
          </a:xfrm>
        </p:spPr>
        <p:txBody>
          <a:bodyPr/>
          <a:lstStyle/>
          <a:p>
            <a:pPr eaLnBrk="1" hangingPunct="1"/>
            <a:r>
              <a:rPr lang="en-GB" sz="4000" b="1" smtClean="0">
                <a:latin typeface="Script MT Bold" pitchFamily="66" charset="0"/>
              </a:rPr>
              <a:t>Our class target is to add detail to our sentences to tell the reader a little bit more.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 w="76200">
            <a:pattFill prst="solidDmnd">
              <a:fgClr>
                <a:srgbClr val="33CCCC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mtClean="0"/>
              <a:t>Simple sentences.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1066800"/>
          </a:xfrm>
        </p:spPr>
        <p:txBody>
          <a:bodyPr/>
          <a:lstStyle/>
          <a:p>
            <a:pPr eaLnBrk="1" hangingPunct="1"/>
            <a:r>
              <a:rPr lang="en-GB" smtClean="0"/>
              <a:t>Simple sentences are usually include just a </a:t>
            </a:r>
            <a:r>
              <a:rPr lang="en-GB" b="1" smtClean="0"/>
              <a:t>noun</a:t>
            </a:r>
            <a:r>
              <a:rPr lang="en-GB" smtClean="0"/>
              <a:t> and </a:t>
            </a:r>
            <a:r>
              <a:rPr lang="en-GB" b="1" smtClean="0"/>
              <a:t>verb.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819400" y="3048000"/>
            <a:ext cx="51212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GB" sz="3600">
                <a:latin typeface="Tahoma" pitchFamily="34" charset="0"/>
              </a:rPr>
              <a:t>The dog barked.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209800" y="3962400"/>
            <a:ext cx="320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2895600" y="3733800"/>
            <a:ext cx="1524000" cy="1244600"/>
          </a:xfrm>
          <a:prstGeom prst="rect">
            <a:avLst/>
          </a:prstGeom>
          <a:solidFill>
            <a:schemeClr val="accent2"/>
          </a:solidFill>
          <a:ln w="5715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Tahoma" pitchFamily="34" charset="0"/>
              </a:rPr>
              <a:t>Noun (naming word)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5105400" y="3657600"/>
            <a:ext cx="1524000" cy="1244600"/>
          </a:xfrm>
          <a:prstGeom prst="rect">
            <a:avLst/>
          </a:prstGeom>
          <a:solidFill>
            <a:schemeClr val="accent2"/>
          </a:solidFill>
          <a:ln w="5715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Tahoma" pitchFamily="34" charset="0"/>
              </a:rPr>
              <a:t>verb (action word)</a:t>
            </a:r>
          </a:p>
        </p:txBody>
      </p:sp>
      <p:pic>
        <p:nvPicPr>
          <p:cNvPr id="4104" name="Picture 8" descr="C:\Documents and Settings\Lindsay\Application Data\Microsoft\Media Catalog\Downloaded Clips\cl5e\j023627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632450"/>
            <a:ext cx="800100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9" descr="C:\Documents and Settings\Lindsay\Application Data\Microsoft\Media Catalog\Downloaded Clips\cl4a\j0185571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971800"/>
            <a:ext cx="129222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10" descr="C:\Documents and Settings\Lindsay\Application Data\Microsoft\Media Catalog\Downloaded Clips\cl0\AG00184_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33400"/>
            <a:ext cx="1074738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utoUpdateAnimBg="0"/>
      <p:bldP spid="28678" grpId="0" animBg="1" autoUpdateAnimBg="0"/>
      <p:bldP spid="28679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Grp="1" noChangeArrowheads="1"/>
          </p:cNvSpPr>
          <p:nvPr>
            <p:ph type="title"/>
          </p:nvPr>
        </p:nvSpPr>
        <p:spPr>
          <a:ln w="76200">
            <a:pattFill prst="lgCheck">
              <a:fgClr>
                <a:schemeClr val="folHlink"/>
              </a:fgClr>
              <a:bgClr>
                <a:srgbClr val="CCFFFF"/>
              </a:bgClr>
            </a:patt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mtClean="0"/>
              <a:t>Expanding sentences</a:t>
            </a:r>
          </a:p>
        </p:txBody>
      </p:sp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66800" y="3200400"/>
            <a:ext cx="7620000" cy="1143000"/>
          </a:xfrm>
          <a:solidFill>
            <a:srgbClr val="E2D7D0"/>
          </a:solidFill>
        </p:spPr>
        <p:txBody>
          <a:bodyPr/>
          <a:lstStyle/>
          <a:p>
            <a:pPr eaLnBrk="1" hangingPunct="1"/>
            <a:r>
              <a:rPr lang="en-GB" sz="2800" smtClean="0">
                <a:solidFill>
                  <a:schemeClr val="hlink"/>
                </a:solidFill>
                <a:latin typeface="Tempus Sans ITC" pitchFamily="82" charset="0"/>
              </a:rPr>
              <a:t>We can use the following words to add a detail describing WHERE the action happened.</a:t>
            </a:r>
          </a:p>
        </p:txBody>
      </p:sp>
      <p:sp>
        <p:nvSpPr>
          <p:cNvPr id="5124" name="Text Box 1028"/>
          <p:cNvSpPr txBox="1">
            <a:spLocks noChangeArrowheads="1"/>
          </p:cNvSpPr>
          <p:nvPr/>
        </p:nvSpPr>
        <p:spPr bwMode="auto">
          <a:xfrm>
            <a:off x="1812925" y="1870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25" name="Text Box 1029"/>
          <p:cNvSpPr txBox="1">
            <a:spLocks noChangeArrowheads="1"/>
          </p:cNvSpPr>
          <p:nvPr/>
        </p:nvSpPr>
        <p:spPr bwMode="auto">
          <a:xfrm>
            <a:off x="1828800" y="4495800"/>
            <a:ext cx="1524000" cy="514350"/>
          </a:xfrm>
          <a:prstGeom prst="rect">
            <a:avLst/>
          </a:prstGeom>
          <a:solidFill>
            <a:schemeClr val="accent2"/>
          </a:solidFill>
          <a:ln w="5715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Tahoma" pitchFamily="34" charset="0"/>
              </a:rPr>
              <a:t>on</a:t>
            </a:r>
          </a:p>
        </p:txBody>
      </p:sp>
      <p:sp>
        <p:nvSpPr>
          <p:cNvPr id="5126" name="Text Box 1030"/>
          <p:cNvSpPr txBox="1">
            <a:spLocks noChangeArrowheads="1"/>
          </p:cNvSpPr>
          <p:nvPr/>
        </p:nvSpPr>
        <p:spPr bwMode="auto">
          <a:xfrm>
            <a:off x="4114800" y="1676400"/>
            <a:ext cx="1524000" cy="514350"/>
          </a:xfrm>
          <a:prstGeom prst="rect">
            <a:avLst/>
          </a:prstGeom>
          <a:solidFill>
            <a:schemeClr val="accent2"/>
          </a:solidFill>
          <a:ln w="5715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Tahoma" pitchFamily="34" charset="0"/>
              </a:rPr>
              <a:t>under</a:t>
            </a:r>
          </a:p>
        </p:txBody>
      </p:sp>
      <p:sp>
        <p:nvSpPr>
          <p:cNvPr id="5127" name="Text Box 1031"/>
          <p:cNvSpPr txBox="1">
            <a:spLocks noChangeArrowheads="1"/>
          </p:cNvSpPr>
          <p:nvPr/>
        </p:nvSpPr>
        <p:spPr bwMode="auto">
          <a:xfrm>
            <a:off x="6705600" y="5410200"/>
            <a:ext cx="1524000" cy="514350"/>
          </a:xfrm>
          <a:prstGeom prst="rect">
            <a:avLst/>
          </a:prstGeom>
          <a:solidFill>
            <a:schemeClr val="accent2"/>
          </a:solidFill>
          <a:ln w="5715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Tahoma" pitchFamily="34" charset="0"/>
              </a:rPr>
              <a:t>below</a:t>
            </a:r>
          </a:p>
        </p:txBody>
      </p:sp>
      <p:sp>
        <p:nvSpPr>
          <p:cNvPr id="5128" name="Text Box 1032"/>
          <p:cNvSpPr txBox="1">
            <a:spLocks noChangeArrowheads="1"/>
          </p:cNvSpPr>
          <p:nvPr/>
        </p:nvSpPr>
        <p:spPr bwMode="auto">
          <a:xfrm>
            <a:off x="6629400" y="1676400"/>
            <a:ext cx="1524000" cy="514350"/>
          </a:xfrm>
          <a:prstGeom prst="rect">
            <a:avLst/>
          </a:prstGeom>
          <a:solidFill>
            <a:schemeClr val="accent2"/>
          </a:solidFill>
          <a:ln w="5715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Tahoma" pitchFamily="34" charset="0"/>
              </a:rPr>
              <a:t>beside</a:t>
            </a:r>
          </a:p>
        </p:txBody>
      </p:sp>
      <p:sp>
        <p:nvSpPr>
          <p:cNvPr id="5129" name="Text Box 1033"/>
          <p:cNvSpPr txBox="1">
            <a:spLocks noChangeArrowheads="1"/>
          </p:cNvSpPr>
          <p:nvPr/>
        </p:nvSpPr>
        <p:spPr bwMode="auto">
          <a:xfrm>
            <a:off x="4267200" y="5486400"/>
            <a:ext cx="1524000" cy="514350"/>
          </a:xfrm>
          <a:prstGeom prst="rect">
            <a:avLst/>
          </a:prstGeom>
          <a:solidFill>
            <a:schemeClr val="accent2"/>
          </a:solidFill>
          <a:ln w="5715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Tahoma" pitchFamily="34" charset="0"/>
              </a:rPr>
              <a:t>at</a:t>
            </a:r>
          </a:p>
        </p:txBody>
      </p:sp>
      <p:sp>
        <p:nvSpPr>
          <p:cNvPr id="5130" name="Text Box 1034"/>
          <p:cNvSpPr txBox="1">
            <a:spLocks noChangeArrowheads="1"/>
          </p:cNvSpPr>
          <p:nvPr/>
        </p:nvSpPr>
        <p:spPr bwMode="auto">
          <a:xfrm>
            <a:off x="1447800" y="1676400"/>
            <a:ext cx="1524000" cy="514350"/>
          </a:xfrm>
          <a:prstGeom prst="rect">
            <a:avLst/>
          </a:prstGeom>
          <a:solidFill>
            <a:schemeClr val="accent2"/>
          </a:solidFill>
          <a:ln w="5715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Tahoma" pitchFamily="34" charset="0"/>
              </a:rPr>
              <a:t>next to</a:t>
            </a:r>
          </a:p>
        </p:txBody>
      </p:sp>
      <p:sp>
        <p:nvSpPr>
          <p:cNvPr id="5131" name="Text Box 1035"/>
          <p:cNvSpPr txBox="1">
            <a:spLocks noChangeArrowheads="1"/>
          </p:cNvSpPr>
          <p:nvPr/>
        </p:nvSpPr>
        <p:spPr bwMode="auto">
          <a:xfrm>
            <a:off x="1524000" y="5257800"/>
            <a:ext cx="1524000" cy="514350"/>
          </a:xfrm>
          <a:prstGeom prst="rect">
            <a:avLst/>
          </a:prstGeom>
          <a:solidFill>
            <a:schemeClr val="accent2"/>
          </a:solidFill>
          <a:ln w="5715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Tahoma" pitchFamily="34" charset="0"/>
              </a:rPr>
              <a:t>inside</a:t>
            </a:r>
          </a:p>
        </p:txBody>
      </p:sp>
      <p:sp>
        <p:nvSpPr>
          <p:cNvPr id="5132" name="Text Box 1036"/>
          <p:cNvSpPr txBox="1">
            <a:spLocks noChangeArrowheads="1"/>
          </p:cNvSpPr>
          <p:nvPr/>
        </p:nvSpPr>
        <p:spPr bwMode="auto">
          <a:xfrm>
            <a:off x="4267200" y="4572000"/>
            <a:ext cx="1524000" cy="514350"/>
          </a:xfrm>
          <a:prstGeom prst="rect">
            <a:avLst/>
          </a:prstGeom>
          <a:solidFill>
            <a:schemeClr val="accent2"/>
          </a:solidFill>
          <a:ln w="5715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Tahoma" pitchFamily="34" charset="0"/>
              </a:rPr>
              <a:t>behind</a:t>
            </a:r>
          </a:p>
        </p:txBody>
      </p:sp>
      <p:sp>
        <p:nvSpPr>
          <p:cNvPr id="5133" name="Text Box 1037"/>
          <p:cNvSpPr txBox="1">
            <a:spLocks noChangeArrowheads="1"/>
          </p:cNvSpPr>
          <p:nvPr/>
        </p:nvSpPr>
        <p:spPr bwMode="auto">
          <a:xfrm>
            <a:off x="6477000" y="4572000"/>
            <a:ext cx="1828800" cy="514350"/>
          </a:xfrm>
          <a:prstGeom prst="rect">
            <a:avLst/>
          </a:prstGeom>
          <a:solidFill>
            <a:schemeClr val="accent2"/>
          </a:solidFill>
          <a:ln w="5715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Tahoma" pitchFamily="34" charset="0"/>
              </a:rPr>
              <a:t>in front of</a:t>
            </a:r>
          </a:p>
        </p:txBody>
      </p:sp>
      <p:sp>
        <p:nvSpPr>
          <p:cNvPr id="5134" name="Text Box 1038"/>
          <p:cNvSpPr txBox="1">
            <a:spLocks noChangeArrowheads="1"/>
          </p:cNvSpPr>
          <p:nvPr/>
        </p:nvSpPr>
        <p:spPr bwMode="auto">
          <a:xfrm>
            <a:off x="1905000" y="2590800"/>
            <a:ext cx="1524000" cy="514350"/>
          </a:xfrm>
          <a:prstGeom prst="rect">
            <a:avLst/>
          </a:prstGeom>
          <a:solidFill>
            <a:schemeClr val="accent2"/>
          </a:solidFill>
          <a:ln w="5715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Tahoma" pitchFamily="34" charset="0"/>
              </a:rPr>
              <a:t>around</a:t>
            </a:r>
          </a:p>
        </p:txBody>
      </p:sp>
      <p:sp>
        <p:nvSpPr>
          <p:cNvPr id="5135" name="Text Box 1039"/>
          <p:cNvSpPr txBox="1">
            <a:spLocks noChangeArrowheads="1"/>
          </p:cNvSpPr>
          <p:nvPr/>
        </p:nvSpPr>
        <p:spPr bwMode="auto">
          <a:xfrm>
            <a:off x="6629400" y="2438400"/>
            <a:ext cx="1524000" cy="514350"/>
          </a:xfrm>
          <a:prstGeom prst="rect">
            <a:avLst/>
          </a:prstGeom>
          <a:solidFill>
            <a:schemeClr val="accent2"/>
          </a:solidFill>
          <a:ln w="5715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Tahoma" pitchFamily="34" charset="0"/>
              </a:rPr>
              <a:t>beyond</a:t>
            </a:r>
          </a:p>
        </p:txBody>
      </p:sp>
      <p:sp>
        <p:nvSpPr>
          <p:cNvPr id="5136" name="Text Box 1040"/>
          <p:cNvSpPr txBox="1">
            <a:spLocks noChangeArrowheads="1"/>
          </p:cNvSpPr>
          <p:nvPr/>
        </p:nvSpPr>
        <p:spPr bwMode="auto">
          <a:xfrm>
            <a:off x="4114800" y="2590800"/>
            <a:ext cx="1524000" cy="514350"/>
          </a:xfrm>
          <a:prstGeom prst="rect">
            <a:avLst/>
          </a:prstGeom>
          <a:solidFill>
            <a:schemeClr val="accent2"/>
          </a:solidFill>
          <a:ln w="5715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Tahoma" pitchFamily="34" charset="0"/>
              </a:rPr>
              <a:t>before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nimBg="1" autoUpdateAnimBg="0"/>
      <p:bldP spid="296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folHlink"/>
          </a:solidFill>
        </p:spPr>
        <p:txBody>
          <a:bodyPr/>
          <a:lstStyle/>
          <a:p>
            <a:pPr eaLnBrk="1" hangingPunct="1"/>
            <a:r>
              <a:rPr lang="en-GB" sz="2800" smtClean="0">
                <a:solidFill>
                  <a:srgbClr val="EDE7E3"/>
                </a:solidFill>
              </a:rPr>
              <a:t>Changing simple sentences.</a:t>
            </a:r>
            <a:br>
              <a:rPr lang="en-GB" sz="2800" smtClean="0">
                <a:solidFill>
                  <a:srgbClr val="EDE7E3"/>
                </a:solidFill>
              </a:rPr>
            </a:br>
            <a:r>
              <a:rPr lang="en-GB" sz="2800" smtClean="0">
                <a:solidFill>
                  <a:srgbClr val="EDE7E3"/>
                </a:solidFill>
              </a:rPr>
              <a:t>Make a simple then detailed sentence</a:t>
            </a:r>
            <a:r>
              <a:rPr lang="en-GB" smtClean="0">
                <a:solidFill>
                  <a:srgbClr val="EDE7E3"/>
                </a:solidFill>
              </a:rPr>
              <a:t>.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1066800" y="1600200"/>
            <a:ext cx="1981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latin typeface="Tahoma" pitchFamily="34" charset="0"/>
              </a:rPr>
              <a:t>the dog</a:t>
            </a:r>
            <a:r>
              <a:rPr lang="en-GB" sz="3600">
                <a:latin typeface="Tahoma" pitchFamily="34" charset="0"/>
              </a:rPr>
              <a:t> 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1295400" y="5029200"/>
            <a:ext cx="167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latin typeface="Tahoma" pitchFamily="34" charset="0"/>
              </a:rPr>
              <a:t>barked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410200" y="2286000"/>
            <a:ext cx="3048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latin typeface="Tahoma" pitchFamily="34" charset="0"/>
              </a:rPr>
              <a:t>at the silver moon</a:t>
            </a:r>
          </a:p>
        </p:txBody>
      </p:sp>
      <p:sp>
        <p:nvSpPr>
          <p:cNvPr id="6150" name="Line 7"/>
          <p:cNvSpPr>
            <a:spLocks noChangeShapeType="1"/>
          </p:cNvSpPr>
          <p:nvPr/>
        </p:nvSpPr>
        <p:spPr bwMode="auto">
          <a:xfrm>
            <a:off x="4648200" y="1600200"/>
            <a:ext cx="0" cy="43434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1" name="Line 8"/>
          <p:cNvSpPr>
            <a:spLocks noChangeShapeType="1"/>
          </p:cNvSpPr>
          <p:nvPr/>
        </p:nvSpPr>
        <p:spPr bwMode="auto">
          <a:xfrm>
            <a:off x="1143000" y="3810000"/>
            <a:ext cx="3505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2" name="Text Box 9"/>
          <p:cNvSpPr txBox="1">
            <a:spLocks noChangeArrowheads="1"/>
          </p:cNvSpPr>
          <p:nvPr/>
        </p:nvSpPr>
        <p:spPr bwMode="auto">
          <a:xfrm>
            <a:off x="2133600" y="4343400"/>
            <a:ext cx="106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latin typeface="Tahoma" pitchFamily="34" charset="0"/>
              </a:rPr>
              <a:t>leapt</a:t>
            </a:r>
          </a:p>
        </p:txBody>
      </p:sp>
      <p:sp>
        <p:nvSpPr>
          <p:cNvPr id="6153" name="Text Box 10"/>
          <p:cNvSpPr txBox="1">
            <a:spLocks noChangeArrowheads="1"/>
          </p:cNvSpPr>
          <p:nvPr/>
        </p:nvSpPr>
        <p:spPr bwMode="auto">
          <a:xfrm>
            <a:off x="1905000" y="2819400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latin typeface="Tahoma" pitchFamily="34" charset="0"/>
              </a:rPr>
              <a:t>the cow</a:t>
            </a:r>
            <a:r>
              <a:rPr lang="en-GB" sz="3600">
                <a:latin typeface="Tahoma" pitchFamily="34" charset="0"/>
              </a:rPr>
              <a:t> 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5181600" y="3124200"/>
            <a:ext cx="3276600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latin typeface="Tahoma" pitchFamily="34" charset="0"/>
              </a:rPr>
              <a:t>beyond the snow capped mountains</a:t>
            </a:r>
            <a:r>
              <a:rPr lang="en-GB" sz="3600">
                <a:latin typeface="Tahoma" pitchFamily="34" charset="0"/>
              </a:rPr>
              <a:t> </a:t>
            </a:r>
          </a:p>
        </p:txBody>
      </p:sp>
      <p:sp>
        <p:nvSpPr>
          <p:cNvPr id="6155" name="Text Box 12"/>
          <p:cNvSpPr txBox="1">
            <a:spLocks noChangeArrowheads="1"/>
          </p:cNvSpPr>
          <p:nvPr/>
        </p:nvSpPr>
        <p:spPr bwMode="auto">
          <a:xfrm>
            <a:off x="3048000" y="1905000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latin typeface="Tahoma" pitchFamily="34" charset="0"/>
              </a:rPr>
              <a:t> a girl</a:t>
            </a:r>
            <a:r>
              <a:rPr lang="en-GB" sz="3600">
                <a:latin typeface="Tahoma" pitchFamily="34" charset="0"/>
              </a:rPr>
              <a:t> </a:t>
            </a:r>
          </a:p>
        </p:txBody>
      </p:sp>
      <p:sp>
        <p:nvSpPr>
          <p:cNvPr id="6156" name="Text Box 13"/>
          <p:cNvSpPr txBox="1">
            <a:spLocks noChangeArrowheads="1"/>
          </p:cNvSpPr>
          <p:nvPr/>
        </p:nvSpPr>
        <p:spPr bwMode="auto">
          <a:xfrm>
            <a:off x="2819400" y="56388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latin typeface="Tahoma" pitchFamily="34" charset="0"/>
              </a:rPr>
              <a:t>danced</a:t>
            </a:r>
            <a:endParaRPr lang="en-GB" sz="3600">
              <a:latin typeface="Tahoma" pitchFamily="34" charset="0"/>
            </a:endParaRP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5029200" y="4648200"/>
            <a:ext cx="3429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latin typeface="Tahoma" pitchFamily="34" charset="0"/>
              </a:rPr>
              <a:t>towards the smugglers cave.</a:t>
            </a:r>
            <a:endParaRPr lang="en-GB" sz="3600">
              <a:latin typeface="Tahoma" pitchFamily="34" charset="0"/>
            </a:endParaRPr>
          </a:p>
        </p:txBody>
      </p:sp>
      <p:sp>
        <p:nvSpPr>
          <p:cNvPr id="6158" name="Text Box 15"/>
          <p:cNvSpPr txBox="1">
            <a:spLocks noChangeArrowheads="1"/>
          </p:cNvSpPr>
          <p:nvPr/>
        </p:nvSpPr>
        <p:spPr bwMode="auto">
          <a:xfrm>
            <a:off x="3657600" y="3352800"/>
            <a:ext cx="914400" cy="3667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GB" sz="1800">
                <a:solidFill>
                  <a:srgbClr val="EDE7E3"/>
                </a:solidFill>
                <a:latin typeface="Tahoma" pitchFamily="34" charset="0"/>
              </a:rPr>
              <a:t>noun</a:t>
            </a:r>
            <a:endParaRPr lang="en-GB" sz="3600">
              <a:latin typeface="Tahoma" pitchFamily="34" charset="0"/>
            </a:endParaRPr>
          </a:p>
        </p:txBody>
      </p:sp>
      <p:sp>
        <p:nvSpPr>
          <p:cNvPr id="6159" name="Text Box 16"/>
          <p:cNvSpPr txBox="1">
            <a:spLocks noChangeArrowheads="1"/>
          </p:cNvSpPr>
          <p:nvPr/>
        </p:nvSpPr>
        <p:spPr bwMode="auto">
          <a:xfrm>
            <a:off x="3657600" y="3962400"/>
            <a:ext cx="914400" cy="3667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GB" sz="1800">
                <a:solidFill>
                  <a:srgbClr val="EDE7E3"/>
                </a:solidFill>
                <a:latin typeface="Tahoma" pitchFamily="34" charset="0"/>
              </a:rPr>
              <a:t>verb</a:t>
            </a:r>
            <a:endParaRPr lang="en-GB" sz="3600">
              <a:latin typeface="Tahoma" pitchFamily="34" charset="0"/>
            </a:endParaRPr>
          </a:p>
        </p:txBody>
      </p:sp>
      <p:sp>
        <p:nvSpPr>
          <p:cNvPr id="6160" name="Text Box 17"/>
          <p:cNvSpPr txBox="1">
            <a:spLocks noChangeArrowheads="1"/>
          </p:cNvSpPr>
          <p:nvPr/>
        </p:nvSpPr>
        <p:spPr bwMode="auto">
          <a:xfrm>
            <a:off x="7543800" y="1828800"/>
            <a:ext cx="914400" cy="3667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GB" sz="1800">
                <a:solidFill>
                  <a:srgbClr val="EDE7E3"/>
                </a:solidFill>
                <a:latin typeface="Tahoma" pitchFamily="34" charset="0"/>
              </a:rPr>
              <a:t>detail</a:t>
            </a:r>
            <a:endParaRPr lang="en-GB" sz="36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autoUpdateAnimBg="0"/>
      <p:bldP spid="30731" grpId="0" autoUpdateAnimBg="0"/>
      <p:bldP spid="307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Playing with word order.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ln w="203200">
            <a:pattFill prst="pct90">
              <a:fgClr>
                <a:schemeClr val="accent1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Arial" charset="0"/>
              </a:rPr>
              <a:t>Sentences can be very repetitive if we always start them in the same way.</a:t>
            </a:r>
          </a:p>
          <a:p>
            <a:pPr eaLnBrk="1" hangingPunct="1">
              <a:lnSpc>
                <a:spcPct val="90000"/>
              </a:lnSpc>
            </a:pPr>
            <a:endParaRPr lang="en-GB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Arial" charset="0"/>
              </a:rPr>
              <a:t>Very often we begin with </a:t>
            </a:r>
            <a:r>
              <a:rPr lang="en-GB" u="sng" smtClean="0">
                <a:latin typeface="Arial" charset="0"/>
              </a:rPr>
              <a:t>the noun.</a:t>
            </a:r>
          </a:p>
          <a:p>
            <a:pPr eaLnBrk="1" hangingPunct="1">
              <a:lnSpc>
                <a:spcPct val="90000"/>
              </a:lnSpc>
            </a:pPr>
            <a:endParaRPr lang="en-GB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u="sng" smtClean="0">
                <a:latin typeface="Tahoma" pitchFamily="34" charset="0"/>
              </a:rPr>
              <a:t>The boy</a:t>
            </a:r>
            <a:r>
              <a:rPr lang="en-GB" smtClean="0">
                <a:latin typeface="Tahoma" pitchFamily="34" charset="0"/>
              </a:rPr>
              <a:t> looked at the sparkling stars.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u="sng" smtClean="0">
                <a:latin typeface="Tahoma" pitchFamily="34" charset="0"/>
              </a:rPr>
              <a:t>A clown</a:t>
            </a:r>
            <a:r>
              <a:rPr lang="en-GB" smtClean="0">
                <a:latin typeface="Tahoma" pitchFamily="34" charset="0"/>
              </a:rPr>
              <a:t> juggled 3 balls over his head.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folHlink"/>
          </a:solidFill>
        </p:spPr>
        <p:txBody>
          <a:bodyPr/>
          <a:lstStyle/>
          <a:p>
            <a:pPr eaLnBrk="1" hangingPunct="1"/>
            <a:r>
              <a:rPr lang="en-GB" sz="2800" smtClean="0">
                <a:solidFill>
                  <a:srgbClr val="EDE7E3"/>
                </a:solidFill>
              </a:rPr>
              <a:t>Changing the word order.</a:t>
            </a:r>
            <a:br>
              <a:rPr lang="en-GB" sz="2800" smtClean="0">
                <a:solidFill>
                  <a:srgbClr val="EDE7E3"/>
                </a:solidFill>
              </a:rPr>
            </a:br>
            <a:r>
              <a:rPr lang="en-GB" sz="2800" smtClean="0">
                <a:solidFill>
                  <a:srgbClr val="EDE7E3"/>
                </a:solidFill>
              </a:rPr>
              <a:t>Start with the noun then with a different sentence part.</a:t>
            </a:r>
            <a:endParaRPr lang="en-GB" smtClean="0">
              <a:solidFill>
                <a:srgbClr val="EDE7E3"/>
              </a:solidFill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066800" y="1600200"/>
            <a:ext cx="1981200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latin typeface="Tahoma" pitchFamily="34" charset="0"/>
              </a:rPr>
              <a:t>the dinosaur</a:t>
            </a:r>
            <a:r>
              <a:rPr lang="en-GB" sz="3600">
                <a:latin typeface="Tahoma" pitchFamily="34" charset="0"/>
              </a:rPr>
              <a:t> 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295400" y="5029200"/>
            <a:ext cx="167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latin typeface="Tahoma" pitchFamily="34" charset="0"/>
              </a:rPr>
              <a:t>hid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648200" y="2209800"/>
            <a:ext cx="3048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latin typeface="Tahoma" pitchFamily="34" charset="0"/>
              </a:rPr>
              <a:t>across the dusty land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4648200" y="1600200"/>
            <a:ext cx="0" cy="43434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1143000" y="3810000"/>
            <a:ext cx="3505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133600" y="4343400"/>
            <a:ext cx="137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latin typeface="Tahoma" pitchFamily="34" charset="0"/>
              </a:rPr>
              <a:t>lurked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143000" y="3048000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latin typeface="Tahoma" pitchFamily="34" charset="0"/>
              </a:rPr>
              <a:t>A goblin</a:t>
            </a:r>
            <a:r>
              <a:rPr lang="en-GB" sz="3600">
                <a:latin typeface="Tahoma" pitchFamily="34" charset="0"/>
              </a:rPr>
              <a:t> 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724400" y="3352800"/>
            <a:ext cx="4038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latin typeface="Tahoma" pitchFamily="34" charset="0"/>
              </a:rPr>
              <a:t>through the underground passages</a:t>
            </a:r>
            <a:endParaRPr lang="en-GB" sz="3600">
              <a:latin typeface="Tahoma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819400" y="19050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latin typeface="Tahoma" pitchFamily="34" charset="0"/>
              </a:rPr>
              <a:t> a ghost</a:t>
            </a:r>
            <a:r>
              <a:rPr lang="en-GB" sz="3600">
                <a:latin typeface="Tahoma" pitchFamily="34" charset="0"/>
              </a:rPr>
              <a:t> 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819400" y="56388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latin typeface="Tahoma" pitchFamily="34" charset="0"/>
              </a:rPr>
              <a:t>strode</a:t>
            </a:r>
            <a:endParaRPr lang="en-GB" sz="3600">
              <a:latin typeface="Tahoma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5029200" y="4648200"/>
            <a:ext cx="3429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latin typeface="Tahoma" pitchFamily="34" charset="0"/>
              </a:rPr>
              <a:t>in the deserted museum</a:t>
            </a:r>
            <a:endParaRPr lang="en-GB" sz="3600">
              <a:latin typeface="Tahoma" pitchFamily="34" charset="0"/>
            </a:endParaRP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3657600" y="3352800"/>
            <a:ext cx="914400" cy="3667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GB" sz="1800">
                <a:solidFill>
                  <a:srgbClr val="EDE7E3"/>
                </a:solidFill>
                <a:latin typeface="Tahoma" pitchFamily="34" charset="0"/>
              </a:rPr>
              <a:t>noun</a:t>
            </a:r>
            <a:endParaRPr lang="en-GB" sz="3600">
              <a:latin typeface="Tahoma" pitchFamily="34" charset="0"/>
            </a:endParaRP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3657600" y="3962400"/>
            <a:ext cx="914400" cy="3667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GB" sz="1800">
                <a:solidFill>
                  <a:srgbClr val="EDE7E3"/>
                </a:solidFill>
                <a:latin typeface="Tahoma" pitchFamily="34" charset="0"/>
              </a:rPr>
              <a:t>verb</a:t>
            </a:r>
            <a:endParaRPr lang="en-GB" sz="3600">
              <a:latin typeface="Tahoma" pitchFamily="34" charset="0"/>
            </a:endParaRPr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7543800" y="1828800"/>
            <a:ext cx="914400" cy="3667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GB" sz="1800">
                <a:solidFill>
                  <a:srgbClr val="EDE7E3"/>
                </a:solidFill>
                <a:latin typeface="Tahoma" pitchFamily="34" charset="0"/>
              </a:rPr>
              <a:t>detail</a:t>
            </a:r>
            <a:endParaRPr lang="en-GB" sz="36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 autoUpdateAnimBg="0"/>
      <p:bldP spid="32782" grpId="0" animBg="1" autoUpdateAnimBg="0"/>
      <p:bldP spid="32783" grpId="0" animBg="1" autoUpdateAnimBg="0"/>
      <p:bldP spid="3278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rgbClr val="EAE3DE"/>
              </a:gs>
              <a:gs pos="100000">
                <a:schemeClr val="bg1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en-GB" smtClean="0"/>
              <a:t>Your task.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2"/>
          </a:solidFill>
          <a:ln w="76200">
            <a:pattFill prst="pct90">
              <a:fgClr>
                <a:schemeClr val="folHlink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u="sng" smtClean="0">
                <a:solidFill>
                  <a:schemeClr val="bg1"/>
                </a:solidFill>
                <a:latin typeface="Tahoma" pitchFamily="34" charset="0"/>
              </a:rPr>
              <a:t>L.O to add detail to interest the reader.</a:t>
            </a:r>
          </a:p>
          <a:p>
            <a:pPr eaLnBrk="1" hangingPunct="1"/>
            <a:endParaRPr lang="en-GB" u="sng" smtClean="0">
              <a:solidFill>
                <a:schemeClr val="bg1"/>
              </a:solidFill>
              <a:latin typeface="Tahoma" pitchFamily="34" charset="0"/>
            </a:endParaRPr>
          </a:p>
          <a:p>
            <a:pPr eaLnBrk="1" hangingPunct="1"/>
            <a:r>
              <a:rPr lang="en-GB" smtClean="0">
                <a:solidFill>
                  <a:schemeClr val="bg1"/>
                </a:solidFill>
                <a:latin typeface="Tempus Sans ITC" pitchFamily="82" charset="0"/>
              </a:rPr>
              <a:t>Choose 3 sentence cards from your table.</a:t>
            </a:r>
          </a:p>
          <a:p>
            <a:pPr eaLnBrk="1" hangingPunct="1"/>
            <a:r>
              <a:rPr lang="en-GB" smtClean="0">
                <a:solidFill>
                  <a:schemeClr val="bg1"/>
                </a:solidFill>
                <a:latin typeface="Tempus Sans ITC" pitchFamily="82" charset="0"/>
              </a:rPr>
              <a:t>Experiment with the word order.</a:t>
            </a:r>
          </a:p>
          <a:p>
            <a:pPr eaLnBrk="1" hangingPunct="1"/>
            <a:r>
              <a:rPr lang="en-GB" smtClean="0">
                <a:solidFill>
                  <a:schemeClr val="bg1"/>
                </a:solidFill>
                <a:latin typeface="Tempus Sans ITC" pitchFamily="82" charset="0"/>
              </a:rPr>
              <a:t>Record your sentence in your literacy book</a:t>
            </a:r>
            <a:r>
              <a:rPr lang="en-GB" smtClean="0">
                <a:solidFill>
                  <a:schemeClr val="bg1"/>
                </a:solidFill>
              </a:rPr>
              <a:t>.</a:t>
            </a:r>
          </a:p>
          <a:p>
            <a:pPr eaLnBrk="1" hangingPunct="1"/>
            <a:endParaRPr lang="en-GB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nimBg="1" autoUpdateAnimBg="0"/>
    </p:bldLst>
  </p:timing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99</TotalTime>
  <Words>223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Times New Roman</vt:lpstr>
      <vt:lpstr>Arial</vt:lpstr>
      <vt:lpstr>Calibri</vt:lpstr>
      <vt:lpstr>Script MT Bold</vt:lpstr>
      <vt:lpstr>Tahoma</vt:lpstr>
      <vt:lpstr>Tempus Sans ITC</vt:lpstr>
      <vt:lpstr>Notebook</vt:lpstr>
      <vt:lpstr>Descriptive sentences.</vt:lpstr>
      <vt:lpstr>Simple sentences.</vt:lpstr>
      <vt:lpstr>Expanding sentences</vt:lpstr>
      <vt:lpstr>Changing simple sentences. Make a simple then detailed sentence.</vt:lpstr>
      <vt:lpstr>Playing with word order.</vt:lpstr>
      <vt:lpstr>Changing the word order. Start with the noun then with a different sentence part.</vt:lpstr>
      <vt:lpstr>Your task.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Descriptive sentences.</dc:title>
  <dc:creator>Lindsay</dc:creator>
  <cp:lastModifiedBy>Teacher E-Solutions</cp:lastModifiedBy>
  <cp:revision>3</cp:revision>
  <cp:lastPrinted>1601-01-01T00:00:00Z</cp:lastPrinted>
  <dcterms:created xsi:type="dcterms:W3CDTF">2006-11-12T09:30:33Z</dcterms:created>
  <dcterms:modified xsi:type="dcterms:W3CDTF">2019-01-18T16:51:06Z</dcterms:modified>
</cp:coreProperties>
</file>