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8" r:id="rId2"/>
    <p:sldId id="259" r:id="rId3"/>
    <p:sldId id="256" r:id="rId4"/>
    <p:sldId id="261" r:id="rId5"/>
    <p:sldId id="262" r:id="rId6"/>
    <p:sldId id="260" r:id="rId7"/>
    <p:sldId id="257" r:id="rId8"/>
    <p:sldId id="263" r:id="rId9"/>
  </p:sldIdLst>
  <p:sldSz cx="9144000" cy="6858000" type="screen4x3"/>
  <p:notesSz cx="6858000" cy="97377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FF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2" autoAdjust="0"/>
    <p:restoredTop sz="94627" autoAdjust="0"/>
  </p:normalViewPr>
  <p:slideViewPr>
    <p:cSldViewPr>
      <p:cViewPr>
        <p:scale>
          <a:sx n="66" d="100"/>
          <a:sy n="66" d="100"/>
        </p:scale>
        <p:origin x="-58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922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95363" y="730250"/>
            <a:ext cx="4867275" cy="3651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625975"/>
            <a:ext cx="5486400" cy="438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48775"/>
            <a:ext cx="297180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GB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248775"/>
            <a:ext cx="2971800" cy="487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29162398-C30E-4CE0-B5F8-AE0C8F0AD73A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51535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8BEC9F-51C3-4952-ACE0-14F0F5C8527A}" type="slidenum">
              <a:rPr lang="en-GB"/>
              <a:pPr/>
              <a:t>1</a:t>
            </a:fld>
            <a:endParaRPr lang="en-GB"/>
          </a:p>
        </p:txBody>
      </p:sp>
      <p:sp>
        <p:nvSpPr>
          <p:cNvPr id="102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8FEE72-2AB7-4AB2-BB64-D5474D87C430}" type="slidenum">
              <a:rPr lang="en-GB"/>
              <a:pPr/>
              <a:t>2</a:t>
            </a:fld>
            <a:endParaRPr lang="en-GB"/>
          </a:p>
        </p:txBody>
      </p:sp>
      <p:sp>
        <p:nvSpPr>
          <p:cNvPr id="1126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96F754-83D0-49A7-B7B9-ECA9E4ACA419}" type="slidenum">
              <a:rPr lang="en-GB"/>
              <a:pPr/>
              <a:t>3</a:t>
            </a:fld>
            <a:endParaRPr lang="en-GB"/>
          </a:p>
        </p:txBody>
      </p:sp>
      <p:sp>
        <p:nvSpPr>
          <p:cNvPr id="122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C08421-F30E-493E-82E4-D2DC6F9A28E2}" type="slidenum">
              <a:rPr lang="en-GB"/>
              <a:pPr/>
              <a:t>4</a:t>
            </a:fld>
            <a:endParaRPr lang="en-GB"/>
          </a:p>
        </p:txBody>
      </p:sp>
      <p:sp>
        <p:nvSpPr>
          <p:cNvPr id="1331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AED454-0F93-4A93-A409-FE86749CC3AB}" type="slidenum">
              <a:rPr lang="en-GB"/>
              <a:pPr/>
              <a:t>5</a:t>
            </a:fld>
            <a:endParaRPr lang="en-GB"/>
          </a:p>
        </p:txBody>
      </p:sp>
      <p:sp>
        <p:nvSpPr>
          <p:cNvPr id="143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610E71-684B-435E-A8FA-C9B30863BF08}" type="slidenum">
              <a:rPr lang="en-GB"/>
              <a:pPr/>
              <a:t>6</a:t>
            </a:fld>
            <a:endParaRPr lang="en-GB"/>
          </a:p>
        </p:txBody>
      </p:sp>
      <p:sp>
        <p:nvSpPr>
          <p:cNvPr id="153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7A2428-1E02-4581-998F-545CE1BCDD51}" type="slidenum">
              <a:rPr lang="en-GB"/>
              <a:pPr/>
              <a:t>7</a:t>
            </a:fld>
            <a:endParaRPr lang="en-GB"/>
          </a:p>
        </p:txBody>
      </p:sp>
      <p:sp>
        <p:nvSpPr>
          <p:cNvPr id="163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7A9C0F-245A-4535-B9DF-61CDFFD7129D}" type="slidenum">
              <a:rPr lang="en-GB"/>
              <a:pPr/>
              <a:t>8</a:t>
            </a:fld>
            <a:endParaRPr lang="en-GB"/>
          </a:p>
        </p:txBody>
      </p:sp>
      <p:sp>
        <p:nvSpPr>
          <p:cNvPr id="18434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996950" y="730250"/>
            <a:ext cx="4868863" cy="3651250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625975"/>
            <a:ext cx="5029200" cy="4381500"/>
          </a:xfrm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4D768B-BB84-49EE-B614-B61B7DAC0D9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743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78058A-917A-48D9-AD9B-BC0883DB3EC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692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AC957C-6BFE-482A-AECE-37DAEE538E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36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A02E9F-BDED-44AB-863B-9D0AE445467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053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5AFF2B-990E-46D5-8783-A87972CE45D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595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C480AA-971F-4462-9FA1-F9289A271CB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011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B17093-1FCE-474D-8F35-D6857DDBD5A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279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1CEE54-05AE-4612-98ED-60E7FCEE097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148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47AAE3-69BE-4BEC-A1FC-447058BFF03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935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55368F-A2D8-4B66-BDAA-EBD7BD0BC5A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273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C4B98C-C5D9-4E9F-A66E-3EED9B11FCD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7331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3F19DF37-FA5D-456D-8A1A-90A454FF6ED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ofteaching.com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-36513" y="379413"/>
            <a:ext cx="9180513" cy="4572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>
                <a:solidFill>
                  <a:schemeClr val="bg1"/>
                </a:solidFill>
              </a:rPr>
              <a:t>Descriptive Writing</a:t>
            </a:r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0" y="908050"/>
            <a:ext cx="9144000" cy="85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/>
              <a:t>Lesson Objectives:	1 Explore ways to make writing descriptive.</a:t>
            </a:r>
          </a:p>
          <a:p>
            <a:pPr>
              <a:spcBef>
                <a:spcPct val="50000"/>
              </a:spcBef>
            </a:pPr>
            <a:r>
              <a:rPr lang="en-GB" sz="2000"/>
              <a:t>			2 Be able to write descriptively.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5580063" y="2060575"/>
            <a:ext cx="2016125" cy="176847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 b="1">
                <a:solidFill>
                  <a:schemeClr val="bg1"/>
                </a:solidFill>
              </a:rPr>
              <a:t>Key words:</a:t>
            </a:r>
          </a:p>
          <a:p>
            <a:pPr>
              <a:spcBef>
                <a:spcPct val="50000"/>
              </a:spcBef>
            </a:pPr>
            <a:r>
              <a:rPr lang="en-GB" sz="2000">
                <a:solidFill>
                  <a:schemeClr val="bg1"/>
                </a:solidFill>
              </a:rPr>
              <a:t>Noun phrase</a:t>
            </a:r>
          </a:p>
          <a:p>
            <a:pPr>
              <a:spcBef>
                <a:spcPct val="50000"/>
              </a:spcBef>
            </a:pPr>
            <a:r>
              <a:rPr lang="en-GB" sz="2000">
                <a:solidFill>
                  <a:schemeClr val="bg1"/>
                </a:solidFill>
              </a:rPr>
              <a:t>Verb</a:t>
            </a:r>
          </a:p>
          <a:p>
            <a:pPr>
              <a:spcBef>
                <a:spcPct val="50000"/>
              </a:spcBef>
            </a:pPr>
            <a:r>
              <a:rPr lang="en-GB" sz="2000">
                <a:solidFill>
                  <a:schemeClr val="bg1"/>
                </a:solidFill>
              </a:rPr>
              <a:t>Vocabulary</a:t>
            </a: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682625" y="1916113"/>
            <a:ext cx="3960813" cy="21002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b="1">
                <a:solidFill>
                  <a:srgbClr val="FF0000"/>
                </a:solidFill>
              </a:rPr>
              <a:t>A noun is…</a:t>
            </a:r>
          </a:p>
          <a:p>
            <a:pPr>
              <a:spcBef>
                <a:spcPct val="50000"/>
              </a:spcBef>
            </a:pPr>
            <a:r>
              <a:rPr lang="en-GB"/>
              <a:t> a) An action or doing word</a:t>
            </a:r>
          </a:p>
          <a:p>
            <a:pPr>
              <a:spcBef>
                <a:spcPct val="50000"/>
              </a:spcBef>
            </a:pPr>
            <a:r>
              <a:rPr lang="en-GB"/>
              <a:t> b) A type of Indian bread</a:t>
            </a:r>
          </a:p>
          <a:p>
            <a:pPr>
              <a:spcBef>
                <a:spcPct val="50000"/>
              </a:spcBef>
            </a:pPr>
            <a:r>
              <a:rPr lang="en-GB"/>
              <a:t> c) A person, place or thing</a:t>
            </a:r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323850" y="4221163"/>
            <a:ext cx="3960813" cy="24653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b="1">
                <a:solidFill>
                  <a:schemeClr val="accent2"/>
                </a:solidFill>
              </a:rPr>
              <a:t>A verb is…</a:t>
            </a:r>
          </a:p>
          <a:p>
            <a:pPr>
              <a:spcBef>
                <a:spcPct val="50000"/>
              </a:spcBef>
            </a:pPr>
            <a:r>
              <a:rPr lang="en-GB"/>
              <a:t> a) An action or doing word</a:t>
            </a:r>
          </a:p>
          <a:p>
            <a:pPr>
              <a:spcBef>
                <a:spcPct val="50000"/>
              </a:spcBef>
            </a:pPr>
            <a:r>
              <a:rPr lang="en-GB"/>
              <a:t> b) Something that makes           your pizza taste better</a:t>
            </a:r>
          </a:p>
          <a:p>
            <a:pPr>
              <a:spcBef>
                <a:spcPct val="50000"/>
              </a:spcBef>
            </a:pPr>
            <a:r>
              <a:rPr lang="en-GB"/>
              <a:t> c) A person, place or thing</a:t>
            </a:r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4643438" y="4497388"/>
            <a:ext cx="3960812" cy="21002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b="1">
                <a:solidFill>
                  <a:srgbClr val="33CC33"/>
                </a:solidFill>
              </a:rPr>
              <a:t>Vocabulary is…</a:t>
            </a:r>
          </a:p>
          <a:p>
            <a:pPr>
              <a:spcBef>
                <a:spcPct val="50000"/>
              </a:spcBef>
            </a:pPr>
            <a:r>
              <a:rPr lang="en-GB"/>
              <a:t> a) word choice</a:t>
            </a:r>
          </a:p>
          <a:p>
            <a:pPr>
              <a:spcBef>
                <a:spcPct val="50000"/>
              </a:spcBef>
            </a:pPr>
            <a:r>
              <a:rPr lang="en-GB"/>
              <a:t> b) sentence length</a:t>
            </a:r>
          </a:p>
          <a:p>
            <a:pPr>
              <a:spcBef>
                <a:spcPct val="50000"/>
              </a:spcBef>
            </a:pPr>
            <a:r>
              <a:rPr lang="en-GB"/>
              <a:t> c) The way you speak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410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000" fill="hold"/>
                                        <p:tgtEl>
                                          <p:spTgt spid="41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2000" fill="hold"/>
                                        <p:tgtEl>
                                          <p:spTgt spid="41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-36513" y="115888"/>
            <a:ext cx="9180513" cy="4572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>
                <a:solidFill>
                  <a:schemeClr val="bg1"/>
                </a:solidFill>
              </a:rPr>
              <a:t>1 Explore ways to make writing descriptive</a:t>
            </a: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50825" y="4437063"/>
            <a:ext cx="3889375" cy="100647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>
                <a:solidFill>
                  <a:schemeClr val="bg1"/>
                </a:solidFill>
              </a:rPr>
              <a:t>These nouns are PRE-MODIFIED – they have extra information </a:t>
            </a:r>
            <a:r>
              <a:rPr lang="en-GB" sz="2000" u="sng">
                <a:solidFill>
                  <a:schemeClr val="bg1"/>
                </a:solidFill>
              </a:rPr>
              <a:t>in front</a:t>
            </a:r>
            <a:r>
              <a:rPr lang="en-GB" sz="2000">
                <a:solidFill>
                  <a:schemeClr val="bg1"/>
                </a:solidFill>
              </a:rPr>
              <a:t> of them.</a:t>
            </a: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250825" y="765175"/>
            <a:ext cx="3960813" cy="35607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b="1" u="sng">
                <a:solidFill>
                  <a:srgbClr val="FF0000"/>
                </a:solidFill>
                <a:latin typeface="Arial" charset="0"/>
              </a:rPr>
              <a:t>Noun phrases</a:t>
            </a:r>
          </a:p>
          <a:p>
            <a:pPr>
              <a:spcBef>
                <a:spcPct val="50000"/>
              </a:spcBef>
            </a:pPr>
            <a:r>
              <a:rPr lang="en-GB">
                <a:solidFill>
                  <a:srgbClr val="FF0000"/>
                </a:solidFill>
                <a:latin typeface="Arial" charset="0"/>
              </a:rPr>
              <a:t>Copy these noun phrases and underline the noun</a:t>
            </a:r>
            <a:r>
              <a:rPr lang="en-GB">
                <a:latin typeface="Arial" charset="0"/>
              </a:rPr>
              <a:t>: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GB">
                <a:latin typeface="Arial" charset="0"/>
              </a:rPr>
              <a:t>White wedding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GB">
                <a:latin typeface="Arial" charset="0"/>
              </a:rPr>
              <a:t>Big, bad wolf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GB">
                <a:latin typeface="Arial" charset="0"/>
              </a:rPr>
              <a:t>Bare long essay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GB">
                <a:latin typeface="Arial" charset="0"/>
              </a:rPr>
              <a:t>Three little pigs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4572000" y="765175"/>
            <a:ext cx="3960813" cy="3743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GB" b="1" u="sng">
                <a:solidFill>
                  <a:schemeClr val="accent2"/>
                </a:solidFill>
                <a:latin typeface="Arial" charset="0"/>
              </a:rPr>
              <a:t>Verbs</a:t>
            </a:r>
          </a:p>
          <a:p>
            <a:pPr>
              <a:spcBef>
                <a:spcPct val="50000"/>
              </a:spcBef>
            </a:pPr>
            <a:r>
              <a:rPr lang="en-GB">
                <a:solidFill>
                  <a:schemeClr val="accent2"/>
                </a:solidFill>
                <a:latin typeface="Arial" charset="0"/>
              </a:rPr>
              <a:t>Copy these sentences and underline the verb: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GB">
                <a:latin typeface="Arial" charset="0"/>
              </a:rPr>
              <a:t>It was covered in mud. 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GB">
                <a:latin typeface="Arial" charset="0"/>
              </a:rPr>
              <a:t>He walked alone through the house.</a:t>
            </a:r>
          </a:p>
          <a:p>
            <a:pPr>
              <a:spcBef>
                <a:spcPct val="50000"/>
              </a:spcBef>
              <a:buFontTx/>
              <a:buAutoNum type="arabicPeriod"/>
            </a:pPr>
            <a:r>
              <a:rPr lang="en-GB">
                <a:latin typeface="Arial" charset="0"/>
              </a:rPr>
              <a:t>Katie looked at her mother.</a:t>
            </a:r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250825" y="5589588"/>
            <a:ext cx="38893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Q: Why do you think nouns are pre-modified? What is the effect?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4643438" y="4868863"/>
            <a:ext cx="388937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Now think of a more interesting synonym for each verb. Use a thesaurus if you wish.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 animBg="1"/>
      <p:bldP spid="5129" grpId="0"/>
      <p:bldP spid="51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71" name="Picture 2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056688" cy="729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323850" y="1628775"/>
            <a:ext cx="1008063" cy="144463"/>
          </a:xfrm>
          <a:prstGeom prst="rect">
            <a:avLst/>
          </a:prstGeom>
          <a:noFill/>
          <a:ln w="222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4" name="Line 6"/>
          <p:cNvSpPr>
            <a:spLocks noChangeShapeType="1"/>
          </p:cNvSpPr>
          <p:nvPr/>
        </p:nvSpPr>
        <p:spPr bwMode="auto">
          <a:xfrm flipH="1">
            <a:off x="1331913" y="620713"/>
            <a:ext cx="1439862" cy="7207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5" name="Line 7"/>
          <p:cNvSpPr>
            <a:spLocks noChangeShapeType="1"/>
          </p:cNvSpPr>
          <p:nvPr/>
        </p:nvSpPr>
        <p:spPr bwMode="auto">
          <a:xfrm flipH="1">
            <a:off x="3995738" y="765175"/>
            <a:ext cx="0" cy="431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2771775" y="188913"/>
            <a:ext cx="1800225" cy="590550"/>
          </a:xfrm>
          <a:prstGeom prst="rect">
            <a:avLst/>
          </a:prstGeom>
          <a:solidFill>
            <a:schemeClr val="bg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600" b="1">
                <a:solidFill>
                  <a:srgbClr val="FF0000"/>
                </a:solidFill>
              </a:rPr>
              <a:t>Pre-modified nouns</a:t>
            </a: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3635375" y="1268413"/>
            <a:ext cx="793750" cy="215900"/>
          </a:xfrm>
          <a:prstGeom prst="rect">
            <a:avLst/>
          </a:prstGeom>
          <a:noFill/>
          <a:ln w="222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755650" y="2276475"/>
            <a:ext cx="1800225" cy="835025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600" b="1">
                <a:solidFill>
                  <a:schemeClr val="accent2"/>
                </a:solidFill>
              </a:rPr>
              <a:t>Exciting verb choices; some personification</a:t>
            </a: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3779838" y="1484313"/>
            <a:ext cx="433387" cy="142875"/>
          </a:xfrm>
          <a:prstGeom prst="rect">
            <a:avLst/>
          </a:prstGeom>
          <a:noFill/>
          <a:ln w="222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9" name="Line 11"/>
          <p:cNvSpPr>
            <a:spLocks noChangeShapeType="1"/>
          </p:cNvSpPr>
          <p:nvPr/>
        </p:nvSpPr>
        <p:spPr bwMode="auto">
          <a:xfrm flipV="1">
            <a:off x="2051050" y="1628775"/>
            <a:ext cx="1728788" cy="64770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2411413" y="4113213"/>
            <a:ext cx="360362" cy="179387"/>
          </a:xfrm>
          <a:prstGeom prst="rect">
            <a:avLst/>
          </a:prstGeom>
          <a:noFill/>
          <a:ln w="22225">
            <a:solidFill>
              <a:schemeClr val="accent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3" name="Line 15"/>
          <p:cNvSpPr>
            <a:spLocks noChangeShapeType="1"/>
          </p:cNvSpPr>
          <p:nvPr/>
        </p:nvSpPr>
        <p:spPr bwMode="auto">
          <a:xfrm>
            <a:off x="1619250" y="3141663"/>
            <a:ext cx="720725" cy="93503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4" name="Text Box 16"/>
          <p:cNvSpPr txBox="1">
            <a:spLocks noChangeArrowheads="1"/>
          </p:cNvSpPr>
          <p:nvPr/>
        </p:nvSpPr>
        <p:spPr bwMode="auto">
          <a:xfrm>
            <a:off x="4860925" y="1557338"/>
            <a:ext cx="1871663" cy="1165225"/>
          </a:xfrm>
          <a:prstGeom prst="rect">
            <a:avLst/>
          </a:prstGeom>
          <a:solidFill>
            <a:schemeClr val="bg1"/>
          </a:solidFill>
          <a:ln w="9525">
            <a:solidFill>
              <a:srgbClr val="33CC33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400" b="1">
                <a:solidFill>
                  <a:srgbClr val="33CC33"/>
                </a:solidFill>
              </a:rPr>
              <a:t>Generally exciting vocabulary, mostly relating to riches, elegance and sophistication</a:t>
            </a:r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6299200" y="260350"/>
            <a:ext cx="504825" cy="215900"/>
          </a:xfrm>
          <a:prstGeom prst="rect">
            <a:avLst/>
          </a:prstGeom>
          <a:noFill/>
          <a:ln w="22225">
            <a:solidFill>
              <a:srgbClr val="33CC3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7" name="Line 19"/>
          <p:cNvSpPr>
            <a:spLocks noChangeShapeType="1"/>
          </p:cNvSpPr>
          <p:nvPr/>
        </p:nvSpPr>
        <p:spPr bwMode="auto">
          <a:xfrm flipV="1">
            <a:off x="6588125" y="549275"/>
            <a:ext cx="71438" cy="1008063"/>
          </a:xfrm>
          <a:prstGeom prst="line">
            <a:avLst/>
          </a:prstGeom>
          <a:noFill/>
          <a:ln w="28575">
            <a:solidFill>
              <a:srgbClr val="33CC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8" name="Rectangle 20"/>
          <p:cNvSpPr>
            <a:spLocks noChangeArrowheads="1"/>
          </p:cNvSpPr>
          <p:nvPr/>
        </p:nvSpPr>
        <p:spPr bwMode="auto">
          <a:xfrm>
            <a:off x="5795963" y="620713"/>
            <a:ext cx="431800" cy="215900"/>
          </a:xfrm>
          <a:prstGeom prst="rect">
            <a:avLst/>
          </a:prstGeom>
          <a:noFill/>
          <a:ln w="22225">
            <a:solidFill>
              <a:srgbClr val="33CC33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69" name="Line 21"/>
          <p:cNvSpPr>
            <a:spLocks noChangeShapeType="1"/>
          </p:cNvSpPr>
          <p:nvPr/>
        </p:nvSpPr>
        <p:spPr bwMode="auto">
          <a:xfrm flipV="1">
            <a:off x="5940425" y="981075"/>
            <a:ext cx="0" cy="576263"/>
          </a:xfrm>
          <a:prstGeom prst="line">
            <a:avLst/>
          </a:prstGeom>
          <a:noFill/>
          <a:ln w="28575">
            <a:solidFill>
              <a:srgbClr val="33CC33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20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20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20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7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 animBg="1"/>
      <p:bldP spid="2054" grpId="0" animBg="1"/>
      <p:bldP spid="2055" grpId="0" animBg="1"/>
      <p:bldP spid="2051" grpId="1" animBg="1"/>
      <p:bldP spid="2056" grpId="0" animBg="1"/>
      <p:bldP spid="2057" grpId="0" animBg="1"/>
      <p:bldP spid="2058" grpId="0" animBg="1"/>
      <p:bldP spid="2059" grpId="0" animBg="1"/>
      <p:bldP spid="2062" grpId="0" animBg="1"/>
      <p:bldP spid="2063" grpId="0" animBg="1"/>
      <p:bldP spid="2064" grpId="0" animBg="1"/>
      <p:bldP spid="2066" grpId="0" animBg="1"/>
      <p:bldP spid="2067" grpId="0" animBg="1"/>
      <p:bldP spid="2068" grpId="0" animBg="1"/>
      <p:bldP spid="206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-36513" y="115888"/>
            <a:ext cx="9180513" cy="4572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>
                <a:solidFill>
                  <a:schemeClr val="bg1"/>
                </a:solidFill>
              </a:rPr>
              <a:t>2 Be able to write descriptively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468313" y="3994150"/>
            <a:ext cx="1368425" cy="253047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>
                <a:solidFill>
                  <a:schemeClr val="bg1"/>
                </a:solidFill>
              </a:rPr>
              <a:t>Adjective bank:</a:t>
            </a:r>
          </a:p>
          <a:p>
            <a:pPr>
              <a:spcBef>
                <a:spcPct val="50000"/>
              </a:spcBef>
            </a:pPr>
            <a:r>
              <a:rPr lang="en-GB" sz="2000">
                <a:solidFill>
                  <a:schemeClr val="bg1"/>
                </a:solidFill>
              </a:rPr>
              <a:t>Soft</a:t>
            </a:r>
          </a:p>
          <a:p>
            <a:pPr>
              <a:spcBef>
                <a:spcPct val="50000"/>
              </a:spcBef>
            </a:pPr>
            <a:r>
              <a:rPr lang="en-GB" sz="2000">
                <a:solidFill>
                  <a:schemeClr val="bg1"/>
                </a:solidFill>
              </a:rPr>
              <a:t>Smooth</a:t>
            </a:r>
          </a:p>
          <a:p>
            <a:pPr>
              <a:spcBef>
                <a:spcPct val="50000"/>
              </a:spcBef>
            </a:pPr>
            <a:r>
              <a:rPr lang="en-GB" sz="2000">
                <a:solidFill>
                  <a:schemeClr val="bg1"/>
                </a:solidFill>
              </a:rPr>
              <a:t>Rich</a:t>
            </a:r>
          </a:p>
          <a:p>
            <a:pPr>
              <a:spcBef>
                <a:spcPct val="50000"/>
              </a:spcBef>
            </a:pPr>
            <a:r>
              <a:rPr lang="en-GB" sz="2000">
                <a:solidFill>
                  <a:schemeClr val="bg1"/>
                </a:solidFill>
              </a:rPr>
              <a:t>Divine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250825" y="765175"/>
            <a:ext cx="8497888" cy="28305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You are going to receive your own chocolate. Eat the chocolate, and then write your own description of it. Be as expressive as possible, and try to use:</a:t>
            </a:r>
          </a:p>
          <a:p>
            <a:pPr lvl="2">
              <a:spcBef>
                <a:spcPct val="50000"/>
              </a:spcBef>
              <a:buFontTx/>
              <a:buChar char="•"/>
            </a:pPr>
            <a:r>
              <a:rPr lang="en-GB">
                <a:solidFill>
                  <a:srgbClr val="FF0000"/>
                </a:solidFill>
              </a:rPr>
              <a:t>Pre-modified nouns</a:t>
            </a:r>
          </a:p>
          <a:p>
            <a:pPr lvl="2">
              <a:spcBef>
                <a:spcPct val="50000"/>
              </a:spcBef>
              <a:buFontTx/>
              <a:buChar char="•"/>
            </a:pPr>
            <a:r>
              <a:rPr lang="en-GB">
                <a:solidFill>
                  <a:schemeClr val="accent2"/>
                </a:solidFill>
              </a:rPr>
              <a:t>Exciting verbs</a:t>
            </a:r>
          </a:p>
          <a:p>
            <a:pPr lvl="2">
              <a:spcBef>
                <a:spcPct val="50000"/>
              </a:spcBef>
              <a:buFontTx/>
              <a:buChar char="•"/>
            </a:pPr>
            <a:r>
              <a:rPr lang="en-GB">
                <a:solidFill>
                  <a:srgbClr val="33CC33"/>
                </a:solidFill>
              </a:rPr>
              <a:t>Suitable vocabulary</a:t>
            </a: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2051050" y="4164013"/>
            <a:ext cx="1368425" cy="207327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>
                <a:solidFill>
                  <a:schemeClr val="bg1"/>
                </a:solidFill>
              </a:rPr>
              <a:t>Verb bank:</a:t>
            </a:r>
          </a:p>
          <a:p>
            <a:pPr>
              <a:spcBef>
                <a:spcPct val="50000"/>
              </a:spcBef>
            </a:pPr>
            <a:r>
              <a:rPr lang="en-GB" sz="2000">
                <a:solidFill>
                  <a:schemeClr val="bg1"/>
                </a:solidFill>
              </a:rPr>
              <a:t>Wrapped</a:t>
            </a:r>
          </a:p>
          <a:p>
            <a:pPr>
              <a:spcBef>
                <a:spcPct val="50000"/>
              </a:spcBef>
            </a:pPr>
            <a:r>
              <a:rPr lang="en-GB" sz="2000">
                <a:solidFill>
                  <a:schemeClr val="bg1"/>
                </a:solidFill>
              </a:rPr>
              <a:t>Swathed</a:t>
            </a:r>
          </a:p>
          <a:p>
            <a:pPr>
              <a:spcBef>
                <a:spcPct val="50000"/>
              </a:spcBef>
            </a:pPr>
            <a:r>
              <a:rPr lang="en-GB" sz="2000">
                <a:solidFill>
                  <a:schemeClr val="bg1"/>
                </a:solidFill>
              </a:rPr>
              <a:t>Draped</a:t>
            </a: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4645025" y="4221163"/>
            <a:ext cx="446405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/>
              <a:t>Use these words to help you, or even better, find your own – use a thesaurus!</a:t>
            </a:r>
          </a:p>
        </p:txBody>
      </p:sp>
      <p:sp>
        <p:nvSpPr>
          <p:cNvPr id="7179" name="Line 11"/>
          <p:cNvSpPr>
            <a:spLocks noChangeShapeType="1"/>
          </p:cNvSpPr>
          <p:nvPr/>
        </p:nvSpPr>
        <p:spPr bwMode="auto">
          <a:xfrm flipH="1">
            <a:off x="3708400" y="5084763"/>
            <a:ext cx="792163" cy="0"/>
          </a:xfrm>
          <a:prstGeom prst="line">
            <a:avLst/>
          </a:prstGeom>
          <a:noFill/>
          <a:ln w="603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7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7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7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4300"/>
                            </p:stCondLst>
                            <p:childTnLst>
                              <p:par>
                                <p:cTn id="32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8100"/>
                            </p:stCondLst>
                            <p:childTnLst>
                              <p:par>
                                <p:cTn id="38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nimBg="1"/>
      <p:bldP spid="7177" grpId="0" animBg="1"/>
      <p:bldP spid="7178" grpId="0"/>
      <p:bldP spid="717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-36513" y="115888"/>
            <a:ext cx="9180513" cy="4572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>
                <a:solidFill>
                  <a:schemeClr val="bg1"/>
                </a:solidFill>
              </a:rPr>
              <a:t>2 Be able to write descriptively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755650" y="2960688"/>
            <a:ext cx="4249738" cy="39687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>
                <a:solidFill>
                  <a:schemeClr val="bg1"/>
                </a:solidFill>
              </a:rPr>
              <a:t>What they look like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250825" y="765175"/>
            <a:ext cx="8497888" cy="11874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Many of the characters in ‘Of Mice and Men’ are lonely and depressed. Write one paragraph about a lonely and depressed character in today’s society.</a:t>
            </a:r>
            <a:endParaRPr lang="en-GB">
              <a:solidFill>
                <a:srgbClr val="33CC33"/>
              </a:solidFill>
            </a:endParaRP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539750" y="2133600"/>
            <a:ext cx="44640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800"/>
              <a:t>Tell us:</a:t>
            </a: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755650" y="3463925"/>
            <a:ext cx="4249738" cy="39687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>
                <a:solidFill>
                  <a:schemeClr val="bg1"/>
                </a:solidFill>
              </a:rPr>
              <a:t>Where they live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755650" y="3968750"/>
            <a:ext cx="4249738" cy="396875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000">
                <a:solidFill>
                  <a:schemeClr val="bg1"/>
                </a:solidFill>
              </a:rPr>
              <a:t>Why they are lonely and depressed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395288" y="4797425"/>
            <a:ext cx="8137525" cy="173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/>
              <a:t>You </a:t>
            </a:r>
            <a:r>
              <a:rPr lang="en-GB" b="1" u="sng"/>
              <a:t>must</a:t>
            </a:r>
            <a:r>
              <a:rPr lang="en-GB"/>
              <a:t> be as descriptive as possible, using the skills from today’s lesson.</a:t>
            </a:r>
          </a:p>
          <a:p>
            <a:pPr>
              <a:spcBef>
                <a:spcPct val="50000"/>
              </a:spcBef>
            </a:pPr>
            <a:r>
              <a:rPr lang="en-GB"/>
              <a:t>You </a:t>
            </a:r>
            <a:r>
              <a:rPr lang="en-GB" b="1" u="sng"/>
              <a:t>could</a:t>
            </a:r>
            <a:r>
              <a:rPr lang="en-GB"/>
              <a:t> use figurative language: similes, metaphors, personification…</a:t>
            </a:r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 rot="452594">
            <a:off x="5292725" y="2408238"/>
            <a:ext cx="3635375" cy="21002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>
                <a:solidFill>
                  <a:srgbClr val="FF0000"/>
                </a:solidFill>
              </a:rPr>
              <a:t>Possible reasons for loneliness / depression:</a:t>
            </a:r>
          </a:p>
          <a:p>
            <a:pPr>
              <a:spcBef>
                <a:spcPct val="50000"/>
              </a:spcBef>
            </a:pPr>
            <a:r>
              <a:rPr lang="en-GB" i="1">
                <a:solidFill>
                  <a:srgbClr val="FF0000"/>
                </a:solidFill>
              </a:rPr>
              <a:t>Racism – homelessness – bullying – poverty – or your own idea!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animBg="1"/>
      <p:bldP spid="8198" grpId="0"/>
      <p:bldP spid="8200" grpId="0" animBg="1"/>
      <p:bldP spid="8201" grpId="0" animBg="1"/>
      <p:bldP spid="8202" grpId="0"/>
      <p:bldP spid="820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800" b="1">
                <a:latin typeface="Arial" charset="0"/>
              </a:rPr>
              <a:t>Homework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GB" sz="4800">
                <a:latin typeface="Arial" charset="0"/>
              </a:rPr>
              <a:t>Finish your descriptive paragraph.</a:t>
            </a:r>
          </a:p>
          <a:p>
            <a:pPr algn="ctr">
              <a:buFontTx/>
              <a:buNone/>
            </a:pPr>
            <a:endParaRPr lang="en-GB" sz="4800">
              <a:latin typeface="Arial" charset="0"/>
            </a:endParaRPr>
          </a:p>
          <a:p>
            <a:pPr algn="ctr">
              <a:buFontTx/>
              <a:buNone/>
            </a:pPr>
            <a:r>
              <a:rPr lang="en-GB" sz="4800" b="1">
                <a:latin typeface="Arial" charset="0"/>
              </a:rPr>
              <a:t>Due: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4" name="Picture 2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550" y="798513"/>
            <a:ext cx="7642225" cy="615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539750" y="115888"/>
            <a:ext cx="1800225" cy="2841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200" b="1"/>
              <a:t>Pre-modified nouns</a:t>
            </a:r>
          </a:p>
        </p:txBody>
      </p:sp>
      <p:sp>
        <p:nvSpPr>
          <p:cNvPr id="3080" name="Text Box 8"/>
          <p:cNvSpPr txBox="1">
            <a:spLocks noChangeArrowheads="1"/>
          </p:cNvSpPr>
          <p:nvPr/>
        </p:nvSpPr>
        <p:spPr bwMode="auto">
          <a:xfrm>
            <a:off x="2627313" y="101600"/>
            <a:ext cx="2447925" cy="4667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200" b="1"/>
              <a:t>Exciting verb choices; some personification</a:t>
            </a:r>
          </a:p>
        </p:txBody>
      </p:sp>
      <p:sp>
        <p:nvSpPr>
          <p:cNvPr id="3085" name="Text Box 13"/>
          <p:cNvSpPr txBox="1">
            <a:spLocks noChangeArrowheads="1"/>
          </p:cNvSpPr>
          <p:nvPr/>
        </p:nvSpPr>
        <p:spPr bwMode="auto">
          <a:xfrm>
            <a:off x="5292725" y="115888"/>
            <a:ext cx="3311525" cy="64928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1200" b="1"/>
              <a:t>Generally exciting vocabulary, mostly relating to riches, elegance and sophistication</a:t>
            </a:r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 rot="16200000">
            <a:off x="-2080419" y="3350419"/>
            <a:ext cx="4824413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GB" sz="1400"/>
              <a:t>TASK: Draw a line from each box pointing to an example of the language feature…</a:t>
            </a:r>
          </a:p>
        </p:txBody>
      </p:sp>
      <p:sp>
        <p:nvSpPr>
          <p:cNvPr id="3091" name="Line 19"/>
          <p:cNvSpPr>
            <a:spLocks noChangeShapeType="1"/>
          </p:cNvSpPr>
          <p:nvPr/>
        </p:nvSpPr>
        <p:spPr bwMode="auto">
          <a:xfrm flipH="1">
            <a:off x="1403350" y="404813"/>
            <a:ext cx="0" cy="1584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1258888" y="2133600"/>
            <a:ext cx="865187" cy="142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684213" y="1052513"/>
            <a:ext cx="7920037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>
                <a:cs typeface="Arial" charset="0"/>
              </a:rPr>
              <a:t>This powerpoint was kindly donated to </a:t>
            </a:r>
            <a:r>
              <a:rPr lang="en-GB">
                <a:cs typeface="Arial" charset="0"/>
                <a:hlinkClick r:id="rId3"/>
              </a:rPr>
              <a:t>www.worldofteaching.com</a:t>
            </a:r>
            <a:endParaRPr lang="en-GB">
              <a:cs typeface="Arial" charset="0"/>
            </a:endParaRPr>
          </a:p>
          <a:p>
            <a:endParaRPr lang="en-GB">
              <a:cs typeface="Arial" charset="0"/>
            </a:endParaRPr>
          </a:p>
          <a:p>
            <a:endParaRPr lang="en-GB">
              <a:cs typeface="Arial" charset="0"/>
            </a:endParaRPr>
          </a:p>
          <a:p>
            <a:endParaRPr lang="en-GB">
              <a:cs typeface="Arial" charset="0"/>
            </a:endParaRPr>
          </a:p>
          <a:p>
            <a:endParaRPr lang="en-GB">
              <a:cs typeface="Arial" charset="0"/>
            </a:endParaRPr>
          </a:p>
          <a:p>
            <a:r>
              <a:rPr lang="en-GB">
                <a:cs typeface="Arial" charset="0"/>
                <a:hlinkClick r:id="rId3"/>
              </a:rPr>
              <a:t>http://www.worldofteaching.com</a:t>
            </a:r>
            <a:r>
              <a:rPr lang="en-GB">
                <a:cs typeface="Arial" charset="0"/>
              </a:rPr>
              <a:t> is home to over a thousand powerpoints submitted by teachers. This is a completely free site and requires no registration. Please visit and I hope it will help in your teaching.</a:t>
            </a:r>
            <a:endParaRPr lang="en-US">
              <a:cs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489</Words>
  <Application>Microsoft Office PowerPoint</Application>
  <PresentationFormat>On-screen Show (4:3)</PresentationFormat>
  <Paragraphs>84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Times New Roman</vt:lpstr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Homework</vt:lpstr>
      <vt:lpstr>PowerPoint Presentation</vt:lpstr>
      <vt:lpstr>PowerPoint Presentation</vt:lpstr>
    </vt:vector>
  </TitlesOfParts>
  <Company>Highgate Wood School  Performing Arts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Descriptive writing</dc:title>
  <dc:creator>HWS</dc:creator>
  <cp:keywords>Descriptive writing</cp:keywords>
  <cp:lastModifiedBy>Teacher E-Solutions</cp:lastModifiedBy>
  <cp:revision>10</cp:revision>
  <dcterms:created xsi:type="dcterms:W3CDTF">2006-10-13T15:38:49Z</dcterms:created>
  <dcterms:modified xsi:type="dcterms:W3CDTF">2019-01-18T16:51:03Z</dcterms:modified>
</cp:coreProperties>
</file>