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63" r:id="rId6"/>
    <p:sldId id="260" r:id="rId7"/>
    <p:sldId id="261" r:id="rId8"/>
    <p:sldId id="262"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6" d="100"/>
          <a:sy n="36" d="100"/>
        </p:scale>
        <p:origin x="-816"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218" name="Group 2"/>
          <p:cNvGrpSpPr>
            <a:grpSpLocks/>
          </p:cNvGrpSpPr>
          <p:nvPr/>
        </p:nvGrpSpPr>
        <p:grpSpPr bwMode="auto">
          <a:xfrm>
            <a:off x="-6350" y="20638"/>
            <a:ext cx="9144000" cy="6858000"/>
            <a:chOff x="0" y="0"/>
            <a:chExt cx="5760" cy="4320"/>
          </a:xfrm>
        </p:grpSpPr>
        <p:sp>
          <p:nvSpPr>
            <p:cNvPr id="9219"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20"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221" name="Freeform 5"/>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222" name="Group 6"/>
          <p:cNvGrpSpPr>
            <a:grpSpLocks/>
          </p:cNvGrpSpPr>
          <p:nvPr/>
        </p:nvGrpSpPr>
        <p:grpSpPr bwMode="auto">
          <a:xfrm>
            <a:off x="-1588" y="6034088"/>
            <a:ext cx="7845426" cy="850900"/>
            <a:chOff x="0" y="3792"/>
            <a:chExt cx="4942" cy="536"/>
          </a:xfrm>
        </p:grpSpPr>
        <p:sp>
          <p:nvSpPr>
            <p:cNvPr id="9223"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224" name="Group 8"/>
            <p:cNvGrpSpPr>
              <a:grpSpLocks/>
            </p:cNvGrpSpPr>
            <p:nvPr userDrawn="1"/>
          </p:nvGrpSpPr>
          <p:grpSpPr bwMode="auto">
            <a:xfrm>
              <a:off x="2486" y="3792"/>
              <a:ext cx="2456" cy="536"/>
              <a:chOff x="2486" y="3792"/>
              <a:chExt cx="2456" cy="536"/>
            </a:xfrm>
          </p:grpSpPr>
          <p:sp>
            <p:nvSpPr>
              <p:cNvPr id="9225"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26"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27"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28"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29"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230"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9231" name="Group 15"/>
          <p:cNvGrpSpPr>
            <a:grpSpLocks/>
          </p:cNvGrpSpPr>
          <p:nvPr/>
        </p:nvGrpSpPr>
        <p:grpSpPr bwMode="auto">
          <a:xfrm>
            <a:off x="627063" y="6021388"/>
            <a:ext cx="5684837" cy="849312"/>
            <a:chOff x="395" y="3793"/>
            <a:chExt cx="3581" cy="535"/>
          </a:xfrm>
        </p:grpSpPr>
        <p:sp>
          <p:nvSpPr>
            <p:cNvPr id="9232"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3"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4"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5"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6"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7"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238" name="Rectangle 22"/>
          <p:cNvSpPr>
            <a:spLocks noGrp="1" noChangeArrowheads="1"/>
          </p:cNvSpPr>
          <p:nvPr>
            <p:ph type="ctrTitle" sz="quarter"/>
          </p:nvPr>
        </p:nvSpPr>
        <p:spPr>
          <a:xfrm>
            <a:off x="457200" y="1447800"/>
            <a:ext cx="8229600" cy="1736725"/>
          </a:xfrm>
        </p:spPr>
        <p:txBody>
          <a:bodyPr/>
          <a:lstStyle>
            <a:lvl1pPr>
              <a:defRPr sz="5400"/>
            </a:lvl1pPr>
          </a:lstStyle>
          <a:p>
            <a:pPr lvl="0"/>
            <a:r>
              <a:rPr lang="en-GB" noProof="0" smtClean="0"/>
              <a:t>Click to edit Master title style</a:t>
            </a:r>
          </a:p>
        </p:txBody>
      </p:sp>
      <p:sp>
        <p:nvSpPr>
          <p:cNvPr id="9239"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en-GB" noProof="0" smtClean="0"/>
              <a:t>Click to edit Master subtitle style</a:t>
            </a:r>
          </a:p>
        </p:txBody>
      </p:sp>
      <p:sp>
        <p:nvSpPr>
          <p:cNvPr id="9240" name="Rectangle 24"/>
          <p:cNvSpPr>
            <a:spLocks noGrp="1" noChangeArrowheads="1"/>
          </p:cNvSpPr>
          <p:nvPr>
            <p:ph type="dt" sz="quarter" idx="2"/>
          </p:nvPr>
        </p:nvSpPr>
        <p:spPr/>
        <p:txBody>
          <a:bodyPr/>
          <a:lstStyle>
            <a:lvl1pPr>
              <a:defRPr/>
            </a:lvl1pPr>
          </a:lstStyle>
          <a:p>
            <a:endParaRPr lang="en-GB"/>
          </a:p>
        </p:txBody>
      </p:sp>
      <p:sp>
        <p:nvSpPr>
          <p:cNvPr id="9241" name="Rectangle 25"/>
          <p:cNvSpPr>
            <a:spLocks noGrp="1" noChangeArrowheads="1"/>
          </p:cNvSpPr>
          <p:nvPr>
            <p:ph type="sldNum" sz="quarter" idx="4"/>
          </p:nvPr>
        </p:nvSpPr>
        <p:spPr/>
        <p:txBody>
          <a:bodyPr/>
          <a:lstStyle>
            <a:lvl1pPr>
              <a:defRPr/>
            </a:lvl1pPr>
          </a:lstStyle>
          <a:p>
            <a:fld id="{F39184D4-85FB-4F7C-A76A-550C61BAA752}" type="slidenum">
              <a:rPr lang="en-GB"/>
              <a:pPr/>
              <a:t>‹#›</a:t>
            </a:fld>
            <a:endParaRPr lang="en-GB"/>
          </a:p>
        </p:txBody>
      </p:sp>
      <p:sp>
        <p:nvSpPr>
          <p:cNvPr id="9242" name="Rectangle 26"/>
          <p:cNvSpPr>
            <a:spLocks noGrp="1" noChangeArrowheads="1"/>
          </p:cNvSpPr>
          <p:nvPr>
            <p:ph type="ftr" sz="quarter" idx="3"/>
          </p:nvPr>
        </p:nvSpPr>
        <p:spPr/>
        <p:txBody>
          <a:bodyPr/>
          <a:lstStyle>
            <a:lvl1pPr>
              <a:defRPr/>
            </a:lvl1pPr>
          </a:lstStyle>
          <a:p>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A38D680-B304-4CA0-AACF-35F0513B1D53}" type="slidenum">
              <a:rPr lang="en-GB"/>
              <a:pPr/>
              <a:t>‹#›</a:t>
            </a:fld>
            <a:endParaRPr lang="en-GB"/>
          </a:p>
        </p:txBody>
      </p:sp>
    </p:spTree>
    <p:extLst>
      <p:ext uri="{BB962C8B-B14F-4D97-AF65-F5344CB8AC3E}">
        <p14:creationId xmlns:p14="http://schemas.microsoft.com/office/powerpoint/2010/main" val="3105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AE3E101-1156-4BB4-91E2-44AE86548FED}" type="slidenum">
              <a:rPr lang="en-GB"/>
              <a:pPr/>
              <a:t>‹#›</a:t>
            </a:fld>
            <a:endParaRPr lang="en-GB"/>
          </a:p>
        </p:txBody>
      </p:sp>
    </p:spTree>
    <p:extLst>
      <p:ext uri="{BB962C8B-B14F-4D97-AF65-F5344CB8AC3E}">
        <p14:creationId xmlns:p14="http://schemas.microsoft.com/office/powerpoint/2010/main" val="4189732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02D3F1E-8CB7-467C-8EED-95CE690765AD}" type="slidenum">
              <a:rPr lang="en-GB"/>
              <a:pPr/>
              <a:t>‹#›</a:t>
            </a:fld>
            <a:endParaRPr lang="en-GB"/>
          </a:p>
        </p:txBody>
      </p:sp>
    </p:spTree>
    <p:extLst>
      <p:ext uri="{BB962C8B-B14F-4D97-AF65-F5344CB8AC3E}">
        <p14:creationId xmlns:p14="http://schemas.microsoft.com/office/powerpoint/2010/main" val="590353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27D7BEC-C40F-4F18-95D7-3819CE46BE9B}" type="slidenum">
              <a:rPr lang="en-GB"/>
              <a:pPr/>
              <a:t>‹#›</a:t>
            </a:fld>
            <a:endParaRPr lang="en-GB"/>
          </a:p>
        </p:txBody>
      </p:sp>
    </p:spTree>
    <p:extLst>
      <p:ext uri="{BB962C8B-B14F-4D97-AF65-F5344CB8AC3E}">
        <p14:creationId xmlns:p14="http://schemas.microsoft.com/office/powerpoint/2010/main" val="2209592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C356A0DE-60B0-4189-AA80-756B2CBA244B}" type="slidenum">
              <a:rPr lang="en-GB"/>
              <a:pPr/>
              <a:t>‹#›</a:t>
            </a:fld>
            <a:endParaRPr lang="en-GB"/>
          </a:p>
        </p:txBody>
      </p:sp>
    </p:spTree>
    <p:extLst>
      <p:ext uri="{BB962C8B-B14F-4D97-AF65-F5344CB8AC3E}">
        <p14:creationId xmlns:p14="http://schemas.microsoft.com/office/powerpoint/2010/main" val="172415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E4C13FE-E8F6-4691-BCE4-DB4AA46F5438}" type="slidenum">
              <a:rPr lang="en-GB"/>
              <a:pPr/>
              <a:t>‹#›</a:t>
            </a:fld>
            <a:endParaRPr lang="en-GB"/>
          </a:p>
        </p:txBody>
      </p:sp>
    </p:spTree>
    <p:extLst>
      <p:ext uri="{BB962C8B-B14F-4D97-AF65-F5344CB8AC3E}">
        <p14:creationId xmlns:p14="http://schemas.microsoft.com/office/powerpoint/2010/main" val="381199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93E2146-1A47-4D0B-9370-D51203D69169}" type="slidenum">
              <a:rPr lang="en-GB"/>
              <a:pPr/>
              <a:t>‹#›</a:t>
            </a:fld>
            <a:endParaRPr lang="en-GB"/>
          </a:p>
        </p:txBody>
      </p:sp>
    </p:spTree>
    <p:extLst>
      <p:ext uri="{BB962C8B-B14F-4D97-AF65-F5344CB8AC3E}">
        <p14:creationId xmlns:p14="http://schemas.microsoft.com/office/powerpoint/2010/main" val="1915074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CF0D485B-51EB-4DA8-B653-54F370AD1226}" type="slidenum">
              <a:rPr lang="en-GB"/>
              <a:pPr/>
              <a:t>‹#›</a:t>
            </a:fld>
            <a:endParaRPr lang="en-GB"/>
          </a:p>
        </p:txBody>
      </p:sp>
    </p:spTree>
    <p:extLst>
      <p:ext uri="{BB962C8B-B14F-4D97-AF65-F5344CB8AC3E}">
        <p14:creationId xmlns:p14="http://schemas.microsoft.com/office/powerpoint/2010/main" val="290043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55221F5-A956-4257-8678-002E0FDF4337}" type="slidenum">
              <a:rPr lang="en-GB"/>
              <a:pPr/>
              <a:t>‹#›</a:t>
            </a:fld>
            <a:endParaRPr lang="en-GB"/>
          </a:p>
        </p:txBody>
      </p:sp>
    </p:spTree>
    <p:extLst>
      <p:ext uri="{BB962C8B-B14F-4D97-AF65-F5344CB8AC3E}">
        <p14:creationId xmlns:p14="http://schemas.microsoft.com/office/powerpoint/2010/main" val="1386131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59E3D53-DE98-425C-A767-1AF5D08C4169}" type="slidenum">
              <a:rPr lang="en-GB"/>
              <a:pPr/>
              <a:t>‹#›</a:t>
            </a:fld>
            <a:endParaRPr lang="en-GB"/>
          </a:p>
        </p:txBody>
      </p:sp>
    </p:spTree>
    <p:extLst>
      <p:ext uri="{BB962C8B-B14F-4D97-AF65-F5344CB8AC3E}">
        <p14:creationId xmlns:p14="http://schemas.microsoft.com/office/powerpoint/2010/main" val="159876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0" y="0"/>
            <a:ext cx="9144000" cy="6858000"/>
            <a:chOff x="0" y="0"/>
            <a:chExt cx="5760" cy="4320"/>
          </a:xfrm>
        </p:grpSpPr>
        <p:sp>
          <p:nvSpPr>
            <p:cNvPr id="819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96"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197" name="Freeform 5"/>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198" name="Group 6"/>
          <p:cNvGrpSpPr>
            <a:grpSpLocks/>
          </p:cNvGrpSpPr>
          <p:nvPr/>
        </p:nvGrpSpPr>
        <p:grpSpPr bwMode="auto">
          <a:xfrm>
            <a:off x="0" y="6019800"/>
            <a:ext cx="7848600" cy="857250"/>
            <a:chOff x="0" y="3792"/>
            <a:chExt cx="4944" cy="540"/>
          </a:xfrm>
        </p:grpSpPr>
        <p:sp>
          <p:nvSpPr>
            <p:cNvPr id="8199"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200" name="Group 8"/>
            <p:cNvGrpSpPr>
              <a:grpSpLocks/>
            </p:cNvGrpSpPr>
            <p:nvPr userDrawn="1"/>
          </p:nvGrpSpPr>
          <p:grpSpPr bwMode="auto">
            <a:xfrm>
              <a:off x="2486" y="3792"/>
              <a:ext cx="2458" cy="540"/>
              <a:chOff x="2486" y="3792"/>
              <a:chExt cx="2458" cy="540"/>
            </a:xfrm>
          </p:grpSpPr>
          <p:sp>
            <p:nvSpPr>
              <p:cNvPr id="8201"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2"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3"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4"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5"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206"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207" name="Group 15"/>
          <p:cNvGrpSpPr>
            <a:grpSpLocks/>
          </p:cNvGrpSpPr>
          <p:nvPr/>
        </p:nvGrpSpPr>
        <p:grpSpPr bwMode="auto">
          <a:xfrm>
            <a:off x="627063" y="6021388"/>
            <a:ext cx="5684837" cy="849312"/>
            <a:chOff x="395" y="3793"/>
            <a:chExt cx="3581" cy="535"/>
          </a:xfrm>
        </p:grpSpPr>
        <p:sp>
          <p:nvSpPr>
            <p:cNvPr id="8208"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9"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0"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1"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2"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3"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214" name="Rectangle 22"/>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8215" name="Rectangle 23"/>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8216" name="Rectangle 2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GB"/>
          </a:p>
        </p:txBody>
      </p:sp>
      <p:sp>
        <p:nvSpPr>
          <p:cNvPr id="8217" name="Rectangle 2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GB"/>
          </a:p>
        </p:txBody>
      </p:sp>
      <p:sp>
        <p:nvSpPr>
          <p:cNvPr id="8218" name="Rectangle 2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82E27109-4E49-43FF-B5BF-F1BD6F827B64}"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http://sidewinder78.tripod.com/sitebuildercontent/sitebuilderpictures/image001.jpg" TargetMode="External"/><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125538"/>
            <a:ext cx="8229600" cy="2058987"/>
          </a:xfrm>
        </p:spPr>
        <p:txBody>
          <a:bodyPr/>
          <a:lstStyle/>
          <a:p>
            <a:r>
              <a:rPr lang="en-GB" sz="9600" b="1">
                <a:latin typeface="Californian FB" pitchFamily="18" charset="0"/>
              </a:rPr>
              <a:t>Deserts</a:t>
            </a:r>
          </a:p>
        </p:txBody>
      </p:sp>
      <p:pic>
        <p:nvPicPr>
          <p:cNvPr id="2053" name="Picture 5" descr="sahar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6325" y="4221163"/>
            <a:ext cx="2519363" cy="18891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sahara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852738"/>
            <a:ext cx="1987550" cy="2119312"/>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Sand_Dune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6238" y="3933825"/>
            <a:ext cx="2901950" cy="1857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t>What is a desert?</a:t>
            </a:r>
          </a:p>
        </p:txBody>
      </p:sp>
      <p:sp>
        <p:nvSpPr>
          <p:cNvPr id="10243" name="Rectangle 3"/>
          <p:cNvSpPr>
            <a:spLocks noGrp="1" noChangeArrowheads="1"/>
          </p:cNvSpPr>
          <p:nvPr>
            <p:ph type="body" idx="1"/>
          </p:nvPr>
        </p:nvSpPr>
        <p:spPr>
          <a:xfrm>
            <a:off x="457200" y="1268413"/>
            <a:ext cx="8229600" cy="3889375"/>
          </a:xfrm>
        </p:spPr>
        <p:txBody>
          <a:bodyPr/>
          <a:lstStyle/>
          <a:p>
            <a:pPr>
              <a:lnSpc>
                <a:spcPct val="90000"/>
              </a:lnSpc>
            </a:pPr>
            <a:r>
              <a:rPr lang="en-GB" b="1"/>
              <a:t>T</a:t>
            </a:r>
            <a:r>
              <a:rPr lang="en-GB"/>
              <a:t>he desert is a land of extremes: extreme heat and extreme dryness; sudden flash floods and cold nights. Because deserts are such a difficult places to live in they often have names likes "Death Valley," "the empty quarter," and "the place from where there is no return." </a:t>
            </a:r>
            <a:br>
              <a:rPr lang="en-GB"/>
            </a:br>
            <a:endParaRPr lang="en-GB"/>
          </a:p>
        </p:txBody>
      </p:sp>
      <p:pic>
        <p:nvPicPr>
          <p:cNvPr id="10245" name="Picture 5" descr="death-valley-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4149725"/>
            <a:ext cx="2519362" cy="1889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randombar(horizontal)">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5" presetClass="entr" presetSubtype="0" fill="hold" nodeType="clickEffect">
                                  <p:stCondLst>
                                    <p:cond delay="0"/>
                                  </p:stCondLst>
                                  <p:childTnLst>
                                    <p:set>
                                      <p:cBhvr>
                                        <p:cTn id="11" dur="1" fill="hold">
                                          <p:stCondLst>
                                            <p:cond delay="0"/>
                                          </p:stCondLst>
                                        </p:cTn>
                                        <p:tgtEl>
                                          <p:spTgt spid="10245"/>
                                        </p:tgtEl>
                                        <p:attrNameLst>
                                          <p:attrName>style.visibility</p:attrName>
                                        </p:attrNameLst>
                                      </p:cBhvr>
                                      <p:to>
                                        <p:strVal val="visible"/>
                                      </p:to>
                                    </p:set>
                                    <p:anim calcmode="lin" valueType="num">
                                      <p:cBhvr>
                                        <p:cTn id="12" dur="500" decel="50000" fill="hold">
                                          <p:stCondLst>
                                            <p:cond delay="0"/>
                                          </p:stCondLst>
                                        </p:cTn>
                                        <p:tgtEl>
                                          <p:spTgt spid="10245"/>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10245"/>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10245"/>
                                        </p:tgtEl>
                                        <p:attrNameLst>
                                          <p:attrName>ppt_w</p:attrName>
                                        </p:attrNameLst>
                                      </p:cBhvr>
                                      <p:tavLst>
                                        <p:tav tm="0">
                                          <p:val>
                                            <p:strVal val="#ppt_w*.05"/>
                                          </p:val>
                                        </p:tav>
                                        <p:tav tm="100000">
                                          <p:val>
                                            <p:strVal val="#ppt_w"/>
                                          </p:val>
                                        </p:tav>
                                      </p:tavLst>
                                    </p:anim>
                                    <p:anim calcmode="lin" valueType="num">
                                      <p:cBhvr>
                                        <p:cTn id="15" dur="1000" fill="hold"/>
                                        <p:tgtEl>
                                          <p:spTgt spid="10245"/>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10245"/>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10245"/>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10245"/>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t>How dry is a desert?</a:t>
            </a:r>
          </a:p>
        </p:txBody>
      </p:sp>
      <p:sp>
        <p:nvSpPr>
          <p:cNvPr id="12291" name="Rectangle 3"/>
          <p:cNvSpPr>
            <a:spLocks noGrp="1" noChangeArrowheads="1"/>
          </p:cNvSpPr>
          <p:nvPr>
            <p:ph type="body" idx="1"/>
          </p:nvPr>
        </p:nvSpPr>
        <p:spPr>
          <a:xfrm>
            <a:off x="457200" y="1557338"/>
            <a:ext cx="5843588" cy="3959225"/>
          </a:xfrm>
        </p:spPr>
        <p:txBody>
          <a:bodyPr/>
          <a:lstStyle/>
          <a:p>
            <a:pPr>
              <a:lnSpc>
                <a:spcPct val="90000"/>
              </a:lnSpc>
            </a:pPr>
            <a:r>
              <a:rPr lang="en-GB" sz="2400"/>
              <a:t>Deserts are usually very, very dry. Even the wettest deserts get less than ten inches of rain a year.</a:t>
            </a:r>
          </a:p>
          <a:p>
            <a:pPr>
              <a:lnSpc>
                <a:spcPct val="90000"/>
              </a:lnSpc>
            </a:pPr>
            <a:r>
              <a:rPr lang="en-GB" sz="2400"/>
              <a:t>In most places, rain falls steadily throughout the year. But in the desert, there may be only a few periods of rains per year with a lot of time between rains. When it does rain, there may be quite a downpour! After the rain, desert flower bloom</a:t>
            </a:r>
          </a:p>
        </p:txBody>
      </p:sp>
      <p:pic>
        <p:nvPicPr>
          <p:cNvPr id="12293" name="Picture 5" descr="Desert in Blo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1412875"/>
            <a:ext cx="2371725" cy="3524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randombar(horizont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randombar(horizontal)">
                                      <p:cBhvr>
                                        <p:cTn id="12" dur="500"/>
                                        <p:tgtEl>
                                          <p:spTgt spid="122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5" presetClass="entr" presetSubtype="0" fill="hold" nodeType="clickEffect">
                                  <p:stCondLst>
                                    <p:cond delay="0"/>
                                  </p:stCondLst>
                                  <p:childTnLst>
                                    <p:set>
                                      <p:cBhvr>
                                        <p:cTn id="16" dur="1" fill="hold">
                                          <p:stCondLst>
                                            <p:cond delay="0"/>
                                          </p:stCondLst>
                                        </p:cTn>
                                        <p:tgtEl>
                                          <p:spTgt spid="12293"/>
                                        </p:tgtEl>
                                        <p:attrNameLst>
                                          <p:attrName>style.visibility</p:attrName>
                                        </p:attrNameLst>
                                      </p:cBhvr>
                                      <p:to>
                                        <p:strVal val="visible"/>
                                      </p:to>
                                    </p:set>
                                    <p:anim calcmode="lin" valueType="num">
                                      <p:cBhvr>
                                        <p:cTn id="17" dur="500" decel="50000" fill="hold">
                                          <p:stCondLst>
                                            <p:cond delay="0"/>
                                          </p:stCondLst>
                                        </p:cTn>
                                        <p:tgtEl>
                                          <p:spTgt spid="12293"/>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12293"/>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12293"/>
                                        </p:tgtEl>
                                        <p:attrNameLst>
                                          <p:attrName>ppt_w</p:attrName>
                                        </p:attrNameLst>
                                      </p:cBhvr>
                                      <p:tavLst>
                                        <p:tav tm="0">
                                          <p:val>
                                            <p:strVal val="#ppt_w*.05"/>
                                          </p:val>
                                        </p:tav>
                                        <p:tav tm="100000">
                                          <p:val>
                                            <p:strVal val="#ppt_w"/>
                                          </p:val>
                                        </p:tav>
                                      </p:tavLst>
                                    </p:anim>
                                    <p:anim calcmode="lin" valueType="num">
                                      <p:cBhvr>
                                        <p:cTn id="20" dur="1000" fill="hold"/>
                                        <p:tgtEl>
                                          <p:spTgt spid="12293"/>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12293"/>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12293"/>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12293"/>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t>Is it always hot in a desert?</a:t>
            </a:r>
          </a:p>
        </p:txBody>
      </p:sp>
      <p:sp>
        <p:nvSpPr>
          <p:cNvPr id="13315" name="Rectangle 3"/>
          <p:cNvSpPr>
            <a:spLocks noGrp="1" noChangeArrowheads="1"/>
          </p:cNvSpPr>
          <p:nvPr>
            <p:ph type="body" idx="1"/>
          </p:nvPr>
        </p:nvSpPr>
        <p:spPr/>
        <p:txBody>
          <a:bodyPr/>
          <a:lstStyle/>
          <a:p>
            <a:r>
              <a:rPr lang="en-GB"/>
              <a:t>Everyone knows that during the day many deserts are hot, very hot. Temperatures can get as high as 100 degrees fahrenheit are not uncommon. Yet at night, the same deserts can have temperatures fall into the 40s or 50s? With no clouds or plant life to keep the heat in, it begins to cool as soon as the sun goes down.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blinds(horizontal)">
                                      <p:cBhvr>
                                        <p:cTn id="7"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t>Types of desert</a:t>
            </a:r>
          </a:p>
        </p:txBody>
      </p:sp>
      <p:sp>
        <p:nvSpPr>
          <p:cNvPr id="17412" name="Rectangle 4"/>
          <p:cNvSpPr>
            <a:spLocks noGrp="1" noChangeArrowheads="1"/>
          </p:cNvSpPr>
          <p:nvPr>
            <p:ph type="body" idx="1"/>
          </p:nvPr>
        </p:nvSpPr>
        <p:spPr>
          <a:xfrm>
            <a:off x="457200" y="1600200"/>
            <a:ext cx="8229600" cy="892175"/>
          </a:xfrm>
        </p:spPr>
        <p:txBody>
          <a:bodyPr/>
          <a:lstStyle/>
          <a:p>
            <a:pPr>
              <a:lnSpc>
                <a:spcPct val="90000"/>
              </a:lnSpc>
              <a:buFontTx/>
              <a:buNone/>
            </a:pPr>
            <a:r>
              <a:rPr lang="en-GB" sz="2800" b="1"/>
              <a:t>B</a:t>
            </a:r>
            <a:r>
              <a:rPr lang="en-GB" sz="2800"/>
              <a:t>elieve it or not, deserts come in two varieties: hot and cold. </a:t>
            </a:r>
          </a:p>
        </p:txBody>
      </p:sp>
      <p:sp>
        <p:nvSpPr>
          <p:cNvPr id="17413" name="Text Box 5"/>
          <p:cNvSpPr txBox="1">
            <a:spLocks noChangeArrowheads="1"/>
          </p:cNvSpPr>
          <p:nvPr/>
        </p:nvSpPr>
        <p:spPr bwMode="auto">
          <a:xfrm>
            <a:off x="395288" y="2636838"/>
            <a:ext cx="475297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The Antarctic is actually the Earth’s largest desert. </a:t>
            </a:r>
            <a:r>
              <a:rPr lang="en-GB" b="1"/>
              <a:t>T</a:t>
            </a:r>
            <a:r>
              <a:rPr lang="en-GB"/>
              <a:t>he main form of precipitation in a cold desert is snow -- but only ten inches or less per year.</a:t>
            </a:r>
          </a:p>
        </p:txBody>
      </p:sp>
      <p:sp>
        <p:nvSpPr>
          <p:cNvPr id="17414" name="Text Box 6"/>
          <p:cNvSpPr txBox="1">
            <a:spLocks noChangeArrowheads="1"/>
          </p:cNvSpPr>
          <p:nvPr/>
        </p:nvSpPr>
        <p:spPr bwMode="auto">
          <a:xfrm>
            <a:off x="5003800" y="4149725"/>
            <a:ext cx="374491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The Sahara is the largest hot desert. These are covered in sand and rock.</a:t>
            </a:r>
          </a:p>
        </p:txBody>
      </p:sp>
      <p:pic>
        <p:nvPicPr>
          <p:cNvPr id="17420" name="Picture 12" descr="Antartic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2276475"/>
            <a:ext cx="2232025" cy="1673225"/>
          </a:xfrm>
          <a:prstGeom prst="rect">
            <a:avLst/>
          </a:prstGeom>
          <a:noFill/>
          <a:extLst>
            <a:ext uri="{909E8E84-426E-40DD-AFC4-6F175D3DCCD1}">
              <a14:hiddenFill xmlns:a14="http://schemas.microsoft.com/office/drawing/2010/main">
                <a:solidFill>
                  <a:srgbClr val="FFFFFF"/>
                </a:solidFill>
              </a14:hiddenFill>
            </a:ext>
          </a:extLst>
        </p:spPr>
      </p:pic>
      <p:pic>
        <p:nvPicPr>
          <p:cNvPr id="17422" name="Picture 14" descr="Lone%2520Palm,%2520Sahara%2520Dese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4043363"/>
            <a:ext cx="2447925" cy="1844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blinds(horizontal)">
                                      <p:cBhvr>
                                        <p:cTn id="7" dur="500"/>
                                        <p:tgtEl>
                                          <p:spTgt spid="174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5" presetClass="entr" presetSubtype="0" fill="hold" nodeType="clickEffect">
                                  <p:stCondLst>
                                    <p:cond delay="0"/>
                                  </p:stCondLst>
                                  <p:childTnLst>
                                    <p:set>
                                      <p:cBhvr>
                                        <p:cTn id="11" dur="1" fill="hold">
                                          <p:stCondLst>
                                            <p:cond delay="0"/>
                                          </p:stCondLst>
                                        </p:cTn>
                                        <p:tgtEl>
                                          <p:spTgt spid="17420"/>
                                        </p:tgtEl>
                                        <p:attrNameLst>
                                          <p:attrName>style.visibility</p:attrName>
                                        </p:attrNameLst>
                                      </p:cBhvr>
                                      <p:to>
                                        <p:strVal val="visible"/>
                                      </p:to>
                                    </p:set>
                                    <p:anim calcmode="lin" valueType="num">
                                      <p:cBhvr>
                                        <p:cTn id="12" dur="500" decel="50000" fill="hold">
                                          <p:stCondLst>
                                            <p:cond delay="0"/>
                                          </p:stCondLst>
                                        </p:cTn>
                                        <p:tgtEl>
                                          <p:spTgt spid="17420"/>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17420"/>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17420"/>
                                        </p:tgtEl>
                                        <p:attrNameLst>
                                          <p:attrName>ppt_w</p:attrName>
                                        </p:attrNameLst>
                                      </p:cBhvr>
                                      <p:tavLst>
                                        <p:tav tm="0">
                                          <p:val>
                                            <p:strVal val="#ppt_w*.05"/>
                                          </p:val>
                                        </p:tav>
                                        <p:tav tm="100000">
                                          <p:val>
                                            <p:strVal val="#ppt_w"/>
                                          </p:val>
                                        </p:tav>
                                      </p:tavLst>
                                    </p:anim>
                                    <p:anim calcmode="lin" valueType="num">
                                      <p:cBhvr>
                                        <p:cTn id="15" dur="1000" fill="hold"/>
                                        <p:tgtEl>
                                          <p:spTgt spid="17420"/>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17420"/>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17420"/>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17420"/>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1742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7414"/>
                                        </p:tgtEl>
                                        <p:attrNameLst>
                                          <p:attrName>style.visibility</p:attrName>
                                        </p:attrNameLst>
                                      </p:cBhvr>
                                      <p:to>
                                        <p:strVal val="visible"/>
                                      </p:to>
                                    </p:set>
                                    <p:animEffect transition="in" filter="blinds(horizontal)">
                                      <p:cBhvr>
                                        <p:cTn id="24" dur="500"/>
                                        <p:tgtEl>
                                          <p:spTgt spid="1741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5" presetClass="entr" presetSubtype="0" fill="hold" nodeType="clickEffect">
                                  <p:stCondLst>
                                    <p:cond delay="0"/>
                                  </p:stCondLst>
                                  <p:childTnLst>
                                    <p:set>
                                      <p:cBhvr>
                                        <p:cTn id="28" dur="1" fill="hold">
                                          <p:stCondLst>
                                            <p:cond delay="0"/>
                                          </p:stCondLst>
                                        </p:cTn>
                                        <p:tgtEl>
                                          <p:spTgt spid="17422"/>
                                        </p:tgtEl>
                                        <p:attrNameLst>
                                          <p:attrName>style.visibility</p:attrName>
                                        </p:attrNameLst>
                                      </p:cBhvr>
                                      <p:to>
                                        <p:strVal val="visible"/>
                                      </p:to>
                                    </p:set>
                                    <p:anim calcmode="lin" valueType="num">
                                      <p:cBhvr>
                                        <p:cTn id="29" dur="500" decel="50000" fill="hold">
                                          <p:stCondLst>
                                            <p:cond delay="0"/>
                                          </p:stCondLst>
                                        </p:cTn>
                                        <p:tgtEl>
                                          <p:spTgt spid="17422"/>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17422"/>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17422"/>
                                        </p:tgtEl>
                                        <p:attrNameLst>
                                          <p:attrName>ppt_w</p:attrName>
                                        </p:attrNameLst>
                                      </p:cBhvr>
                                      <p:tavLst>
                                        <p:tav tm="0">
                                          <p:val>
                                            <p:strVal val="#ppt_w*.05"/>
                                          </p:val>
                                        </p:tav>
                                        <p:tav tm="100000">
                                          <p:val>
                                            <p:strVal val="#ppt_w"/>
                                          </p:val>
                                        </p:tav>
                                      </p:tavLst>
                                    </p:anim>
                                    <p:anim calcmode="lin" valueType="num">
                                      <p:cBhvr>
                                        <p:cTn id="32" dur="1000" fill="hold"/>
                                        <p:tgtEl>
                                          <p:spTgt spid="17422"/>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17422"/>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17422"/>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17422"/>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17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p:bldP spid="174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sz="4000"/>
              <a:t>Can any plants grow in a desert?</a:t>
            </a:r>
          </a:p>
        </p:txBody>
      </p:sp>
      <p:sp>
        <p:nvSpPr>
          <p:cNvPr id="14339" name="Rectangle 3"/>
          <p:cNvSpPr>
            <a:spLocks noGrp="1" noChangeArrowheads="1"/>
          </p:cNvSpPr>
          <p:nvPr>
            <p:ph type="body" idx="1"/>
          </p:nvPr>
        </p:nvSpPr>
        <p:spPr>
          <a:xfrm>
            <a:off x="457200" y="1600200"/>
            <a:ext cx="6275388" cy="3989388"/>
          </a:xfrm>
        </p:spPr>
        <p:txBody>
          <a:bodyPr/>
          <a:lstStyle/>
          <a:p>
            <a:pPr>
              <a:lnSpc>
                <a:spcPct val="90000"/>
              </a:lnSpc>
              <a:buFontTx/>
              <a:buNone/>
            </a:pPr>
            <a:r>
              <a:rPr lang="en-GB" sz="2800" b="1"/>
              <a:t>D</a:t>
            </a:r>
            <a:r>
              <a:rPr lang="en-GB" sz="2800"/>
              <a:t>eserts are the home to many living things. </a:t>
            </a:r>
          </a:p>
          <a:p>
            <a:pPr>
              <a:lnSpc>
                <a:spcPct val="90000"/>
              </a:lnSpc>
              <a:buFontTx/>
              <a:buNone/>
            </a:pPr>
            <a:r>
              <a:rPr lang="en-GB" sz="2800"/>
              <a:t>Plants that grow in a desert have to be especially adapted to the dry conditions. They must be able to: collect and store water  and reduce water loss.</a:t>
            </a:r>
          </a:p>
          <a:p>
            <a:pPr>
              <a:lnSpc>
                <a:spcPct val="90000"/>
              </a:lnSpc>
              <a:buFontTx/>
              <a:buNone/>
            </a:pPr>
            <a:r>
              <a:rPr lang="en-GB" sz="2800"/>
              <a:t>Desert plants look quite different to plant that grow in other places. </a:t>
            </a:r>
          </a:p>
        </p:txBody>
      </p:sp>
      <p:pic>
        <p:nvPicPr>
          <p:cNvPr id="14341" name="Picture 5" descr="Moore%20Pima%20Pinapple%20Cactus%20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4292600"/>
            <a:ext cx="2071688"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4343" name="Picture 7" descr="datepal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1557338"/>
            <a:ext cx="2005013" cy="1978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linds(horizontal)">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blinds(horizontal)">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blinds(horizontal)">
                                      <p:cBhvr>
                                        <p:cTn id="17" dur="5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4343"/>
                                        </p:tgtEl>
                                        <p:attrNameLst>
                                          <p:attrName>style.visibility</p:attrName>
                                        </p:attrNameLst>
                                      </p:cBhvr>
                                      <p:to>
                                        <p:strVal val="visible"/>
                                      </p:to>
                                    </p:set>
                                    <p:animEffect transition="in" filter="dissolve">
                                      <p:cBhvr>
                                        <p:cTn id="22" dur="500"/>
                                        <p:tgtEl>
                                          <p:spTgt spid="1434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14341"/>
                                        </p:tgtEl>
                                        <p:attrNameLst>
                                          <p:attrName>style.visibility</p:attrName>
                                        </p:attrNameLst>
                                      </p:cBhvr>
                                      <p:to>
                                        <p:strVal val="visible"/>
                                      </p:to>
                                    </p:set>
                                    <p:animEffect transition="in" filter="dissolve">
                                      <p:cBhvr>
                                        <p:cTn id="27"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z="4000"/>
              <a:t>Which animals live in the desert?</a:t>
            </a:r>
          </a:p>
        </p:txBody>
      </p:sp>
      <p:sp>
        <p:nvSpPr>
          <p:cNvPr id="15363" name="Rectangle 3"/>
          <p:cNvSpPr>
            <a:spLocks noGrp="1" noChangeArrowheads="1"/>
          </p:cNvSpPr>
          <p:nvPr>
            <p:ph type="body" idx="1"/>
          </p:nvPr>
        </p:nvSpPr>
        <p:spPr/>
        <p:txBody>
          <a:bodyPr/>
          <a:lstStyle/>
          <a:p>
            <a:pPr>
              <a:buFontTx/>
              <a:buNone/>
            </a:pPr>
            <a:r>
              <a:rPr lang="en-GB" sz="2800" b="1"/>
              <a:t>A</a:t>
            </a:r>
            <a:r>
              <a:rPr lang="en-GB" sz="2800"/>
              <a:t>nimals in the desert must survive the intense heat, searing sun, and lack of water.  Animals that live in the hot desert have many adaptations. Some animals never drink, but get their water from seeds (some can contain up to 50% water) and plants. Many animals are nocturnal, sleeping during the hot day and only coming out at night to eat and hunt. Some animals rarely spend any time above ground.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7" dur="500"/>
                                        <p:tgtEl>
                                          <p:spTgt spid="153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link="rId2"/>
          <a:srcRect/>
          <a:tile tx="0" ty="0" sx="100000" sy="100000" flip="none" algn="tl"/>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sz="4000"/>
              <a:t>Some of the animals that live in the desert.</a:t>
            </a:r>
          </a:p>
        </p:txBody>
      </p:sp>
      <p:sp>
        <p:nvSpPr>
          <p:cNvPr id="16388" name="Text Box 4"/>
          <p:cNvSpPr txBox="1">
            <a:spLocks noChangeArrowheads="1"/>
          </p:cNvSpPr>
          <p:nvPr/>
        </p:nvSpPr>
        <p:spPr bwMode="auto">
          <a:xfrm>
            <a:off x="3348038" y="3357563"/>
            <a:ext cx="5400675"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a:t>T</a:t>
            </a:r>
            <a:r>
              <a:rPr lang="en-GB"/>
              <a:t>he fat sand rat overcomes the problem of the unpredictability of desert food supplies by laying down a thick layer of fat all over its body when there is plenty of food It then lives off this fat when food is short. Active day and night, this gerbil darts about collecting seeds which it carries back to its burrow.  </a:t>
            </a:r>
          </a:p>
        </p:txBody>
      </p:sp>
      <p:sp>
        <p:nvSpPr>
          <p:cNvPr id="16390" name="Text Box 6"/>
          <p:cNvSpPr txBox="1">
            <a:spLocks noChangeArrowheads="1"/>
          </p:cNvSpPr>
          <p:nvPr/>
        </p:nvSpPr>
        <p:spPr bwMode="auto">
          <a:xfrm>
            <a:off x="684213" y="1628775"/>
            <a:ext cx="4392612"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A sidewinder is a small agile snake. It is mainly nocturnal and takes shelters from the heat of the day in the burrow of another animal or under a bush.</a:t>
            </a:r>
          </a:p>
        </p:txBody>
      </p:sp>
      <p:pic>
        <p:nvPicPr>
          <p:cNvPr id="16394" name="Picture 10" descr="sidewin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1341438"/>
            <a:ext cx="1944687" cy="1751012"/>
          </a:xfrm>
          <a:prstGeom prst="rect">
            <a:avLst/>
          </a:prstGeom>
          <a:noFill/>
          <a:extLst>
            <a:ext uri="{909E8E84-426E-40DD-AFC4-6F175D3DCCD1}">
              <a14:hiddenFill xmlns:a14="http://schemas.microsoft.com/office/drawing/2010/main">
                <a:solidFill>
                  <a:srgbClr val="FFFFFF"/>
                </a:solidFill>
              </a14:hiddenFill>
            </a:ext>
          </a:extLst>
        </p:spPr>
      </p:pic>
      <p:pic>
        <p:nvPicPr>
          <p:cNvPr id="16396" name="Picture 12" descr="SaharaAnimals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3860800"/>
            <a:ext cx="2665413" cy="1082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blinds(horizontal)">
                                      <p:cBhvr>
                                        <p:cTn id="7" dur="500"/>
                                        <p:tgtEl>
                                          <p:spTgt spid="16390"/>
                                        </p:tgtEl>
                                      </p:cBhvr>
                                    </p:animEffect>
                                  </p:childTnLst>
                                </p:cTn>
                              </p:par>
                              <p:par>
                                <p:cTn id="8" presetID="3" presetClass="entr" presetSubtype="10" fill="hold" nodeType="withEffect">
                                  <p:stCondLst>
                                    <p:cond delay="0"/>
                                  </p:stCondLst>
                                  <p:childTnLst>
                                    <p:set>
                                      <p:cBhvr>
                                        <p:cTn id="9" dur="1" fill="hold">
                                          <p:stCondLst>
                                            <p:cond delay="0"/>
                                          </p:stCondLst>
                                        </p:cTn>
                                        <p:tgtEl>
                                          <p:spTgt spid="16394"/>
                                        </p:tgtEl>
                                        <p:attrNameLst>
                                          <p:attrName>style.visibility</p:attrName>
                                        </p:attrNameLst>
                                      </p:cBhvr>
                                      <p:to>
                                        <p:strVal val="visible"/>
                                      </p:to>
                                    </p:set>
                                    <p:animEffect transition="in" filter="blinds(horizontal)">
                                      <p:cBhvr>
                                        <p:cTn id="10" dur="500"/>
                                        <p:tgtEl>
                                          <p:spTgt spid="1639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388"/>
                                        </p:tgtEl>
                                        <p:attrNameLst>
                                          <p:attrName>style.visibility</p:attrName>
                                        </p:attrNameLst>
                                      </p:cBhvr>
                                      <p:to>
                                        <p:strVal val="visible"/>
                                      </p:to>
                                    </p:set>
                                    <p:animEffect transition="in" filter="blinds(horizontal)">
                                      <p:cBhvr>
                                        <p:cTn id="15" dur="500"/>
                                        <p:tgtEl>
                                          <p:spTgt spid="16388"/>
                                        </p:tgtEl>
                                      </p:cBhvr>
                                    </p:animEffect>
                                  </p:childTnLst>
                                </p:cTn>
                              </p:par>
                              <p:par>
                                <p:cTn id="16" presetID="3" presetClass="entr" presetSubtype="10" fill="hold" nodeType="withEffect">
                                  <p:stCondLst>
                                    <p:cond delay="0"/>
                                  </p:stCondLst>
                                  <p:childTnLst>
                                    <p:set>
                                      <p:cBhvr>
                                        <p:cTn id="17" dur="1" fill="hold">
                                          <p:stCondLst>
                                            <p:cond delay="0"/>
                                          </p:stCondLst>
                                        </p:cTn>
                                        <p:tgtEl>
                                          <p:spTgt spid="16396"/>
                                        </p:tgtEl>
                                        <p:attrNameLst>
                                          <p:attrName>style.visibility</p:attrName>
                                        </p:attrNameLst>
                                      </p:cBhvr>
                                      <p:to>
                                        <p:strVal val="visible"/>
                                      </p:to>
                                    </p:set>
                                    <p:animEffect transition="in" filter="blinds(horizontal)">
                                      <p:cBhvr>
                                        <p:cTn id="18" dur="500"/>
                                        <p:tgtEl>
                                          <p:spTgt spid="16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90" grpId="0"/>
    </p:bldLst>
  </p:timing>
</p:sld>
</file>

<file path=ppt/theme/theme1.xml><?xml version="1.0" encoding="utf-8"?>
<a:theme xmlns:a="http://schemas.openxmlformats.org/drawingml/2006/main" name="Mountain Top">
  <a:themeElements>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Mountain Top</Template>
  <TotalTime>104</TotalTime>
  <Words>456</Words>
  <Application>Microsoft Office PowerPoint</Application>
  <PresentationFormat>On-screen Show (4:3)</PresentationFormat>
  <Paragraphs>21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Wingdings</vt:lpstr>
      <vt:lpstr>Californian FB</vt:lpstr>
      <vt:lpstr>Mountain Top</vt:lpstr>
      <vt:lpstr>Deserts</vt:lpstr>
      <vt:lpstr>What is a desert?</vt:lpstr>
      <vt:lpstr>How dry is a desert?</vt:lpstr>
      <vt:lpstr>Is it always hot in a desert?</vt:lpstr>
      <vt:lpstr>Types of desert</vt:lpstr>
      <vt:lpstr>Can any plants grow in a desert?</vt:lpstr>
      <vt:lpstr>Which animals live in the desert?</vt:lpstr>
      <vt:lpstr>Some of the animals that live in the desert.</vt:lpstr>
    </vt:vector>
  </TitlesOfParts>
  <Company>First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Deserts</dc:title>
  <dc:creator>Laptops For Teachers</dc:creator>
  <cp:lastModifiedBy>Teacher E-Solutions</cp:lastModifiedBy>
  <cp:revision>4</cp:revision>
  <dcterms:created xsi:type="dcterms:W3CDTF">2006-10-03T21:29:33Z</dcterms:created>
  <dcterms:modified xsi:type="dcterms:W3CDTF">2019-01-18T17:27:42Z</dcterms:modified>
</cp:coreProperties>
</file>