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7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89" r:id="rId17"/>
    <p:sldId id="269" r:id="rId18"/>
    <p:sldId id="272" r:id="rId19"/>
    <p:sldId id="273" r:id="rId20"/>
    <p:sldId id="275" r:id="rId21"/>
    <p:sldId id="274" r:id="rId22"/>
    <p:sldId id="283" r:id="rId23"/>
    <p:sldId id="277" r:id="rId24"/>
    <p:sldId id="278" r:id="rId25"/>
    <p:sldId id="279" r:id="rId26"/>
    <p:sldId id="280" r:id="rId27"/>
    <p:sldId id="281" r:id="rId28"/>
    <p:sldId id="290" r:id="rId29"/>
    <p:sldId id="291" r:id="rId30"/>
    <p:sldId id="292" r:id="rId31"/>
    <p:sldId id="293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Berlin Sans FB Dem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Berlin Sans FB Dem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Berlin Sans FB Dem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Berlin Sans FB Dem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Berlin Sans FB Demi" pitchFamily="34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Berlin Sans FB Demi" pitchFamily="34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Berlin Sans FB Demi" pitchFamily="34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Berlin Sans FB Demi" pitchFamily="34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Berlin Sans FB Dem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FF0066"/>
    <a:srgbClr val="66FFFF"/>
    <a:srgbClr val="000099"/>
    <a:srgbClr val="3399FF"/>
    <a:srgbClr val="FF6699"/>
    <a:srgbClr val="00CC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8" autoAdjust="0"/>
    <p:restoredTop sz="94728" autoAdjust="0"/>
  </p:normalViewPr>
  <p:slideViewPr>
    <p:cSldViewPr>
      <p:cViewPr>
        <p:scale>
          <a:sx n="77" d="100"/>
          <a:sy n="77" d="100"/>
        </p:scale>
        <p:origin x="-58" y="-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4576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3D242F-62AE-4BC3-A3D4-07C8A7E5A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478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43EF2-B474-4207-A8A3-E82ED3FED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28905"/>
      </p:ext>
    </p:extLst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9416C-DC15-438A-A720-02F967445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63873"/>
      </p:ext>
    </p:extLst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D0604-35E0-473D-A484-49ABA29E1E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30278"/>
      </p:ext>
    </p:extLst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CCBEE-7A8F-4B82-9BB6-DCB0D5DBC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84314"/>
      </p:ext>
    </p:extLst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2A177-9373-4C19-AB40-056E58AA47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26212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DEB97-09D2-4B37-891C-8E0717C315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46340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72AAD-8553-48F8-85CB-860ECBA0F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45759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291CC-131C-40E5-94A4-11473EB1B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19640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2D6F8-8323-4087-8D2B-D089ACBB95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778245"/>
      </p:ext>
    </p:extLst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964A1-0B1A-4055-9CE8-5FFF0F463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310651"/>
      </p:ext>
    </p:extLst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473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47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u="none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4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u="none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4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u="none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011430E7-92BE-4FBA-A3B7-D18E14B07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8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447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447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447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8" grpId="0"/>
      <p:bldP spid="244739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4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473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473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4473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4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473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473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4473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4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473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473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4473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4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473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473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4473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4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473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473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4473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angusbulls.com/angusclipart/journal_files/cow%20calf%20lick.tif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2"/>
                </a:solidFill>
                <a:latin typeface="Berlin Sans FB Demi" pitchFamily="34" charset="0"/>
              </a:rPr>
              <a:t>Health, Vaccinations, and Deworming</a:t>
            </a:r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2590800" y="48768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>
                <a:solidFill>
                  <a:schemeClr val="accent2"/>
                </a:solidFill>
                <a:latin typeface="Berlin Sans FB Demi" pitchFamily="34" charset="0"/>
              </a:rPr>
              <a:t>Shannon  Irwin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chemeClr val="accent2"/>
                </a:solidFill>
                <a:latin typeface="Berlin Sans FB Demi" pitchFamily="34" charset="0"/>
              </a:rPr>
              <a:t>2006-2007 GJCA Officer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chemeClr val="accent2"/>
                </a:solidFill>
                <a:latin typeface="Berlin Sans FB Demi" pitchFamily="34" charset="0"/>
              </a:rPr>
              <a:t>Chapter Relations Director</a:t>
            </a:r>
          </a:p>
        </p:txBody>
      </p:sp>
      <p:pic>
        <p:nvPicPr>
          <p:cNvPr id="3076" name="Picture 6" descr="http://www.angusbulls.com/angusclipart/journal_files/cow%20calf%20lick_gif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438400"/>
            <a:ext cx="3200400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u="sng" smtClean="0">
                <a:solidFill>
                  <a:srgbClr val="00FF00"/>
                </a:solidFill>
                <a:latin typeface="Berlin Sans FB Demi" pitchFamily="34" charset="0"/>
              </a:rPr>
              <a:t>Proper Use Of Vaccines</a:t>
            </a:r>
          </a:p>
        </p:txBody>
      </p:sp>
      <p:sp>
        <p:nvSpPr>
          <p:cNvPr id="17920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676400"/>
            <a:ext cx="8613775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>
                <a:solidFill>
                  <a:srgbClr val="FF6699"/>
                </a:solidFill>
                <a:latin typeface="Berlin Sans FB Demi" pitchFamily="34" charset="0"/>
              </a:rPr>
              <a:t>Make sure it has been refrigerated.</a:t>
            </a:r>
          </a:p>
          <a:p>
            <a:pPr eaLnBrk="1" hangingPunct="1">
              <a:defRPr/>
            </a:pPr>
            <a:r>
              <a:rPr lang="en-US" sz="4000" smtClean="0">
                <a:solidFill>
                  <a:srgbClr val="FF6699"/>
                </a:solidFill>
                <a:latin typeface="Berlin Sans FB Demi" pitchFamily="34" charset="0"/>
              </a:rPr>
              <a:t>Check the expiration date (if kept too long they may lose potency).</a:t>
            </a:r>
          </a:p>
          <a:p>
            <a:pPr eaLnBrk="1" hangingPunct="1">
              <a:defRPr/>
            </a:pPr>
            <a:r>
              <a:rPr lang="en-US" sz="4000" smtClean="0">
                <a:solidFill>
                  <a:srgbClr val="FF6699"/>
                </a:solidFill>
                <a:latin typeface="Berlin Sans FB Demi" pitchFamily="34" charset="0"/>
              </a:rPr>
              <a:t>Follow the directions on the label (dosage).</a:t>
            </a:r>
          </a:p>
          <a:p>
            <a:pPr eaLnBrk="1" hangingPunct="1">
              <a:defRPr/>
            </a:pPr>
            <a:r>
              <a:rPr lang="en-US" sz="4000" smtClean="0">
                <a:solidFill>
                  <a:srgbClr val="FF6699"/>
                </a:solidFill>
                <a:latin typeface="Berlin Sans FB Demi" pitchFamily="34" charset="0"/>
              </a:rPr>
              <a:t>Do no combine Vaccines.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>
              <a:solidFill>
                <a:srgbClr val="FF6699"/>
              </a:solidFill>
              <a:latin typeface="Berlin Sans FB Demi" pitchFamily="34" charset="0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u="sng" smtClean="0">
                <a:solidFill>
                  <a:srgbClr val="00CC00"/>
                </a:solidFill>
                <a:latin typeface="Berlin Sans FB Demi" pitchFamily="34" charset="0"/>
              </a:rPr>
              <a:t>Injecting</a:t>
            </a:r>
          </a:p>
        </p:txBody>
      </p:sp>
      <p:sp>
        <p:nvSpPr>
          <p:cNvPr id="1802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solidFill>
                  <a:srgbClr val="FFFF66"/>
                </a:solidFill>
                <a:latin typeface="Berlin Sans FB Demi" pitchFamily="34" charset="0"/>
              </a:rPr>
              <a:t>For adult cattle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FF66"/>
                </a:solidFill>
                <a:latin typeface="Berlin Sans FB Demi" pitchFamily="34" charset="0"/>
              </a:rPr>
              <a:t>Use a 16ga needle at least 2 inches long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solidFill>
                  <a:srgbClr val="FFFF66"/>
                </a:solidFill>
                <a:latin typeface="Berlin Sans FB Demi" pitchFamily="34" charset="0"/>
              </a:rPr>
              <a:t>For calves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FF66"/>
                </a:solidFill>
                <a:latin typeface="Berlin Sans FB Demi" pitchFamily="34" charset="0"/>
              </a:rPr>
              <a:t>Use an 18ga needle at least 1-1.5 inches long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solidFill>
                  <a:srgbClr val="FFFF66"/>
                </a:solidFill>
                <a:latin typeface="Berlin Sans FB Demi" pitchFamily="34" charset="0"/>
              </a:rPr>
              <a:t>Subcutaneous Injection (SQ)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FF66"/>
                </a:solidFill>
                <a:latin typeface="Berlin Sans FB Demi" pitchFamily="34" charset="0"/>
              </a:rPr>
              <a:t>Injection given under or between the skin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solidFill>
                  <a:srgbClr val="FFFF66"/>
                </a:solidFill>
                <a:latin typeface="Berlin Sans FB Demi" pitchFamily="34" charset="0"/>
              </a:rPr>
              <a:t>Intravenous Injection (IM)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FF66"/>
                </a:solidFill>
                <a:latin typeface="Berlin Sans FB Demi" pitchFamily="34" charset="0"/>
              </a:rPr>
              <a:t>Injection given into a large vein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smtClean="0">
                <a:solidFill>
                  <a:srgbClr val="FFFF66"/>
                </a:solidFill>
                <a:latin typeface="Berlin Sans FB Demi" pitchFamily="34" charset="0"/>
              </a:rPr>
              <a:t>Consult a vet to either give the injection or demonstrate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solidFill>
                  <a:srgbClr val="FFFF66"/>
                </a:solidFill>
                <a:latin typeface="Berlin Sans FB Demi" pitchFamily="34" charset="0"/>
              </a:rPr>
              <a:t>The neck and rump muscles are the primary injection sites</a:t>
            </a:r>
          </a:p>
        </p:txBody>
      </p:sp>
      <p:pic>
        <p:nvPicPr>
          <p:cNvPr id="13316" name="Picture 4" descr="j02407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863" y="228600"/>
            <a:ext cx="10191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smtClean="0">
                <a:solidFill>
                  <a:srgbClr val="FFCC66"/>
                </a:solidFill>
                <a:latin typeface="Berlin Sans FB Demi" pitchFamily="34" charset="0"/>
              </a:rPr>
              <a:t>Giving an IM or SQ injection</a:t>
            </a:r>
          </a:p>
        </p:txBody>
      </p:sp>
      <p:sp>
        <p:nvSpPr>
          <p:cNvPr id="181251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4800" y="1905000"/>
            <a:ext cx="4194175" cy="44227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99FF"/>
                </a:solidFill>
                <a:latin typeface="Berlin Sans FB Demi" pitchFamily="34" charset="0"/>
              </a:rPr>
              <a:t>Needle needs to go in with a forceful thrust so it goes to the muscle. Into either the neck or rump. (A sharper needle can go in with less effort and pain).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>
              <a:solidFill>
                <a:srgbClr val="FF99FF"/>
              </a:solidFill>
              <a:latin typeface="Berlin Sans FB Demi" pitchFamily="34" charset="0"/>
            </a:endParaRPr>
          </a:p>
        </p:txBody>
      </p:sp>
      <p:sp>
        <p:nvSpPr>
          <p:cNvPr id="181252" name="Rectangle 4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8200" y="1905000"/>
            <a:ext cx="4194175" cy="44227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6699"/>
                </a:solidFill>
                <a:latin typeface="Berlin Sans FB Demi" pitchFamily="34" charset="0"/>
              </a:rPr>
              <a:t>Find a place where the skin is loosest. Either the loosest part of the neck or shoulder. Make sure the shot goes into the part you’ve pulled up, not the muscle. 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029200" y="1295400"/>
            <a:ext cx="373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Berlin Sans FB Demi" pitchFamily="34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Berlin Sans FB Demi" pitchFamily="34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solidFill>
                  <a:srgbClr val="CCFF66"/>
                </a:solidFill>
              </a:rPr>
              <a:t>The IM INJECTION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685800" y="1371600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Berlin Sans FB Demi" pitchFamily="34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Berlin Sans FB Demi" pitchFamily="34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FF00"/>
                </a:solidFill>
              </a:rPr>
              <a:t>THE SQ INJECTION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u="sng" smtClean="0">
                <a:solidFill>
                  <a:srgbClr val="00CC00"/>
                </a:solidFill>
                <a:latin typeface="Berlin Sans FB Demi" pitchFamily="34" charset="0"/>
              </a:rPr>
              <a:t>REACTIONS</a:t>
            </a:r>
          </a:p>
        </p:txBody>
      </p:sp>
      <p:sp>
        <p:nvSpPr>
          <p:cNvPr id="18432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CCFF66"/>
                </a:solidFill>
                <a:latin typeface="Berlin Sans FB Demi" pitchFamily="34" charset="0"/>
              </a:rPr>
              <a:t>Reactions to vaccinations may include: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CCFF66"/>
                </a:solidFill>
                <a:latin typeface="Berlin Sans FB Demi" pitchFamily="34" charset="0"/>
              </a:rPr>
              <a:t>Temporary swelling at site of injection</a:t>
            </a:r>
          </a:p>
          <a:p>
            <a:pPr lvl="1" eaLnBrk="1" hangingPunct="1">
              <a:defRPr/>
            </a:pPr>
            <a:r>
              <a:rPr lang="en-US" smtClean="0">
                <a:solidFill>
                  <a:srgbClr val="CCFF66"/>
                </a:solidFill>
                <a:latin typeface="Berlin Sans FB Demi" pitchFamily="34" charset="0"/>
              </a:rPr>
              <a:t>Not a serious problem.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>
              <a:solidFill>
                <a:srgbClr val="CCFF66"/>
              </a:solidFill>
              <a:latin typeface="Berlin Sans FB Demi" pitchFamily="34" charset="0"/>
            </a:endParaRPr>
          </a:p>
          <a:p>
            <a:pPr eaLnBrk="1" hangingPunct="1">
              <a:defRPr/>
            </a:pPr>
            <a:r>
              <a:rPr lang="en-US" smtClean="0">
                <a:solidFill>
                  <a:srgbClr val="CCFF66"/>
                </a:solidFill>
                <a:latin typeface="Berlin Sans FB Demi" pitchFamily="34" charset="0"/>
              </a:rPr>
              <a:t>Anaphylactic Shock</a:t>
            </a:r>
          </a:p>
          <a:p>
            <a:pPr lvl="1" eaLnBrk="1" hangingPunct="1">
              <a:defRPr/>
            </a:pPr>
            <a:r>
              <a:rPr lang="en-US" smtClean="0">
                <a:solidFill>
                  <a:srgbClr val="CCFF66"/>
                </a:solidFill>
                <a:latin typeface="Berlin Sans FB Demi" pitchFamily="34" charset="0"/>
              </a:rPr>
              <a:t>Difficultly breathing and then collapsing</a:t>
            </a:r>
          </a:p>
          <a:p>
            <a:pPr lvl="1" eaLnBrk="1" hangingPunct="1">
              <a:defRPr/>
            </a:pPr>
            <a:r>
              <a:rPr lang="en-US" smtClean="0">
                <a:solidFill>
                  <a:srgbClr val="CCFF66"/>
                </a:solidFill>
                <a:latin typeface="Berlin Sans FB Demi" pitchFamily="34" charset="0"/>
              </a:rPr>
              <a:t>SEVERE! Treat Immediately!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smtClean="0">
                <a:solidFill>
                  <a:srgbClr val="66FF66"/>
                </a:solidFill>
                <a:latin typeface="Berlin Sans FB Demi" pitchFamily="34" charset="0"/>
              </a:rPr>
              <a:t>How To Treat Anaphylactic Shock</a:t>
            </a:r>
          </a:p>
        </p:txBody>
      </p:sp>
      <p:sp>
        <p:nvSpPr>
          <p:cNvPr id="1863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rgbClr val="FF6699"/>
                </a:solidFill>
                <a:latin typeface="Berlin Sans FB Demi" pitchFamily="34" charset="0"/>
              </a:rPr>
              <a:t>Inject antihistamine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rgbClr val="FF6699"/>
                </a:solidFill>
                <a:latin typeface="Berlin Sans FB Demi" pitchFamily="34" charset="0"/>
              </a:rPr>
              <a:t>Should be in a first aid kit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rgbClr val="FF6699"/>
                </a:solidFill>
                <a:latin typeface="Berlin Sans FB Demi" pitchFamily="34" charset="0"/>
              </a:rPr>
              <a:t>Use epinephrine (adrenaline) and dexamethasone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rgbClr val="FF6699"/>
                </a:solidFill>
                <a:latin typeface="Berlin Sans FB Demi" pitchFamily="34" charset="0"/>
              </a:rPr>
              <a:t>Usually reverses the reaction allowing the animal to recover quickly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rgbClr val="FF6699"/>
                </a:solidFill>
                <a:latin typeface="Berlin Sans FB Demi" pitchFamily="34" charset="0"/>
              </a:rPr>
              <a:t>If an animal has a reaction to a vaccine, DO NOT ever give the same one again. It may kill the animal.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u="sng" smtClean="0">
                <a:solidFill>
                  <a:srgbClr val="FFFF00"/>
                </a:solidFill>
                <a:latin typeface="Berlin Sans FB Demi" pitchFamily="34" charset="0"/>
              </a:rPr>
              <a:t>First Aid Kit</a:t>
            </a:r>
            <a:r>
              <a:rPr lang="en-US" sz="4000" u="sng" smtClean="0"/>
              <a:t/>
            </a:r>
            <a:br>
              <a:rPr lang="en-US" sz="4000" u="sng" smtClean="0"/>
            </a:br>
            <a:endParaRPr lang="en-US" sz="4000" u="sng" smtClean="0"/>
          </a:p>
        </p:txBody>
      </p:sp>
      <p:sp>
        <p:nvSpPr>
          <p:cNvPr id="187396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76400"/>
            <a:ext cx="4191000" cy="44227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CC00"/>
                </a:solidFill>
                <a:latin typeface="Berlin Sans FB Demi" pitchFamily="34" charset="0"/>
              </a:rPr>
              <a:t>Needles and syringes of different sizes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CC00"/>
                </a:solidFill>
                <a:latin typeface="Berlin Sans FB Demi" pitchFamily="34" charset="0"/>
              </a:rPr>
              <a:t>Animal thermometer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CC00"/>
                </a:solidFill>
                <a:latin typeface="Berlin Sans FB Demi" pitchFamily="34" charset="0"/>
              </a:rPr>
              <a:t>Injectable antibiotics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CC00"/>
                </a:solidFill>
                <a:latin typeface="Berlin Sans FB Demi" pitchFamily="34" charset="0"/>
              </a:rPr>
              <a:t>Topical pinkeye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CC00"/>
                </a:solidFill>
                <a:latin typeface="Berlin Sans FB Demi" pitchFamily="34" charset="0"/>
              </a:rPr>
              <a:t>Epsom salt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CC00"/>
                </a:solidFill>
                <a:latin typeface="Berlin Sans FB Demi" pitchFamily="34" charset="0"/>
              </a:rPr>
              <a:t>Nitrofurazone (solution or ointment)</a:t>
            </a:r>
            <a:r>
              <a:rPr lang="en-US" smtClean="0"/>
              <a:t> </a:t>
            </a:r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187397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51375" y="1676400"/>
            <a:ext cx="4191000" cy="44227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CC00"/>
                </a:solidFill>
                <a:latin typeface="Berlin Sans FB Demi" pitchFamily="34" charset="0"/>
              </a:rPr>
              <a:t>Nolvason disinfectant solution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CC00"/>
                </a:solidFill>
                <a:latin typeface="Berlin Sans FB Demi" pitchFamily="34" charset="0"/>
              </a:rPr>
              <a:t>Iodine (7% Tincture)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CC00"/>
                </a:solidFill>
                <a:latin typeface="Berlin Sans FB Demi" pitchFamily="34" charset="0"/>
              </a:rPr>
              <a:t>Hydrogen peroxide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CC00"/>
                </a:solidFill>
                <a:latin typeface="Berlin Sans FB Demi" pitchFamily="34" charset="0"/>
              </a:rPr>
              <a:t>Mineral oil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00CC00"/>
                </a:solidFill>
                <a:latin typeface="Berlin Sans FB Demi" pitchFamily="34" charset="0"/>
              </a:rPr>
              <a:t>DMSO (dimethyl sulfoxide)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smtClean="0">
                <a:solidFill>
                  <a:srgbClr val="66FF66"/>
                </a:solidFill>
                <a:latin typeface="Berlin Sans FB Demi" pitchFamily="34" charset="0"/>
              </a:rPr>
              <a:t>Several Vaccinations for Your Cattle</a:t>
            </a:r>
          </a:p>
        </p:txBody>
      </p:sp>
      <p:sp>
        <p:nvSpPr>
          <p:cNvPr id="281604" name="Rectangle 4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solidFill>
                  <a:srgbClr val="FF6699"/>
                </a:solidFill>
                <a:latin typeface="Berlin Sans FB Demi" pitchFamily="34" charset="0"/>
              </a:rPr>
              <a:t>IBR - Infectious Bovine Rhinotracheitis (Red Nose)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smtClean="0">
                <a:solidFill>
                  <a:srgbClr val="FF6699"/>
                </a:solidFill>
                <a:latin typeface="Berlin Sans FB Demi" pitchFamily="34" charset="0"/>
              </a:rPr>
              <a:t>Caused by respiratory problems; can lead to pneumonia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solidFill>
                  <a:srgbClr val="FF6699"/>
                </a:solidFill>
                <a:latin typeface="Berlin Sans FB Demi" pitchFamily="34" charset="0"/>
              </a:rPr>
              <a:t>BVD - Bovine Viral Diarrhea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smtClean="0">
                <a:solidFill>
                  <a:srgbClr val="FF6699"/>
                </a:solidFill>
                <a:latin typeface="Berlin Sans FB Demi" pitchFamily="34" charset="0"/>
              </a:rPr>
              <a:t>Common disease of the digestive/respiratory system; severe diarrhea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solidFill>
                  <a:srgbClr val="FF6699"/>
                </a:solidFill>
                <a:latin typeface="Berlin Sans FB Demi" pitchFamily="34" charset="0"/>
              </a:rPr>
              <a:t>PI3 – Parainfluenza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smtClean="0">
                <a:solidFill>
                  <a:srgbClr val="FF6699"/>
                </a:solidFill>
                <a:latin typeface="Berlin Sans FB Demi" pitchFamily="34" charset="0"/>
              </a:rPr>
              <a:t>Causes respiratory problems; can be completed if IBR and BVD occur all at the same time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solidFill>
                  <a:srgbClr val="FF6699"/>
                </a:solidFill>
                <a:latin typeface="Berlin Sans FB Demi" pitchFamily="34" charset="0"/>
              </a:rPr>
              <a:t>Brucellosis (done by Vet)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smtClean="0">
                <a:solidFill>
                  <a:srgbClr val="FF6699"/>
                </a:solidFill>
                <a:latin typeface="Berlin Sans FB Demi" pitchFamily="34" charset="0"/>
              </a:rPr>
              <a:t>Causes abortions and has no cure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smtClean="0">
                <a:solidFill>
                  <a:srgbClr val="FF6699"/>
                </a:solidFill>
                <a:latin typeface="Berlin Sans FB Demi" pitchFamily="34" charset="0"/>
              </a:rPr>
              <a:t>Do no vaccinate bulls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smtClean="0">
                <a:solidFill>
                  <a:srgbClr val="FF6699"/>
                </a:solidFill>
                <a:latin typeface="Berlin Sans FB Demi" pitchFamily="34" charset="0"/>
              </a:rPr>
              <a:t>Try to maintain closed herd, raising all of your own replacement heifers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solidFill>
                  <a:srgbClr val="FF6699"/>
                </a:solidFill>
                <a:latin typeface="Berlin Sans FB Demi" pitchFamily="34" charset="0"/>
              </a:rPr>
              <a:t>Tetanus - caused by bacteria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solidFill>
                  <a:srgbClr val="FF6699"/>
                </a:solidFill>
                <a:latin typeface="Berlin Sans FB Demi" pitchFamily="34" charset="0"/>
              </a:rPr>
              <a:t>Big Head (feedlot cattle) - No symptoms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smtClean="0">
                <a:solidFill>
                  <a:srgbClr val="FF6699"/>
                </a:solidFill>
                <a:latin typeface="Berlin Sans FB Demi" pitchFamily="34" charset="0"/>
              </a:rPr>
              <a:t>Dead animals have had swelling in throat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solidFill>
                  <a:srgbClr val="FF6699"/>
                </a:solidFill>
                <a:latin typeface="Berlin Sans FB Demi" pitchFamily="34" charset="0"/>
              </a:rPr>
              <a:t>Vibrio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smtClean="0">
                <a:solidFill>
                  <a:srgbClr val="FF6699"/>
                </a:solidFill>
                <a:latin typeface="Berlin Sans FB Demi" pitchFamily="34" charset="0"/>
              </a:rPr>
              <a:t>Causes abortions; is spread from bull to heifer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1447800" y="1219200"/>
            <a:ext cx="678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Berlin Sans FB Demi" pitchFamily="34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Berlin Sans FB Demi" pitchFamily="34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u="none">
              <a:latin typeface="Arial" charset="0"/>
            </a:endParaRPr>
          </a:p>
        </p:txBody>
      </p:sp>
      <p:sp>
        <p:nvSpPr>
          <p:cNvPr id="191496" name="Rectangle 8"/>
          <p:cNvSpPr>
            <a:spLocks noGrp="1" noRot="1" noChangeArrowheads="1"/>
          </p:cNvSpPr>
          <p:nvPr>
            <p:ph type="title"/>
          </p:nvPr>
        </p:nvSpPr>
        <p:spPr>
          <a:xfrm>
            <a:off x="304800" y="2819400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sz="9600" smtClean="0">
                <a:solidFill>
                  <a:srgbClr val="0033CC"/>
                </a:solidFill>
                <a:latin typeface="Berlin Sans FB Demi" pitchFamily="34" charset="0"/>
              </a:rPr>
              <a:t>Deworming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u="sng" smtClean="0">
                <a:solidFill>
                  <a:srgbClr val="66FF66"/>
                </a:solidFill>
                <a:latin typeface="Berlin Sans FB Demi" pitchFamily="34" charset="0"/>
              </a:rPr>
              <a:t>Where Worms Infest</a:t>
            </a:r>
          </a:p>
        </p:txBody>
      </p:sp>
      <p:sp>
        <p:nvSpPr>
          <p:cNvPr id="19558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600" u="sng" smtClean="0">
                <a:solidFill>
                  <a:srgbClr val="FF6699"/>
                </a:solidFill>
                <a:latin typeface="Berlin Sans FB Demi" pitchFamily="34" charset="0"/>
              </a:rPr>
              <a:t>Worms can infest: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FF6699"/>
                </a:solidFill>
                <a:latin typeface="Berlin Sans FB Demi" pitchFamily="34" charset="0"/>
              </a:rPr>
              <a:t>Digestive Tract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FF6699"/>
                </a:solidFill>
                <a:latin typeface="Berlin Sans FB Demi" pitchFamily="34" charset="0"/>
              </a:rPr>
              <a:t>Lungs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FF6699"/>
                </a:solidFill>
                <a:latin typeface="Berlin Sans FB Demi" pitchFamily="34" charset="0"/>
              </a:rPr>
              <a:t>On the skin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FF6699"/>
                </a:solidFill>
                <a:latin typeface="Berlin Sans FB Demi" pitchFamily="34" charset="0"/>
              </a:rPr>
              <a:t>Found mainly in animals grazing irrigated pasture and  young cattle that have no resistance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u="sng" smtClean="0">
                <a:solidFill>
                  <a:srgbClr val="00CC00"/>
                </a:solidFill>
                <a:latin typeface="Berlin Sans FB Demi" pitchFamily="34" charset="0"/>
              </a:rPr>
              <a:t>Symptoms of Worms</a:t>
            </a:r>
          </a:p>
        </p:txBody>
      </p:sp>
      <p:sp>
        <p:nvSpPr>
          <p:cNvPr id="196611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76400"/>
            <a:ext cx="4191000" cy="442277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>
                <a:solidFill>
                  <a:srgbClr val="FFFF66"/>
                </a:solidFill>
                <a:latin typeface="Berlin Sans FB Demi" pitchFamily="34" charset="0"/>
              </a:rPr>
              <a:t>Loss of weight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FFFF66"/>
                </a:solidFill>
                <a:latin typeface="Berlin Sans FB Demi" pitchFamily="34" charset="0"/>
              </a:rPr>
              <a:t>Rough hair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FFFF66"/>
                </a:solidFill>
                <a:latin typeface="Berlin Sans FB Demi" pitchFamily="34" charset="0"/>
              </a:rPr>
              <a:t>Poor appetite 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FFFF66"/>
                </a:solidFill>
                <a:latin typeface="Berlin Sans FB Demi" pitchFamily="34" charset="0"/>
              </a:rPr>
              <a:t>Diarrhea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FFFF66"/>
                </a:solidFill>
                <a:latin typeface="Berlin Sans FB Demi" pitchFamily="34" charset="0"/>
              </a:rPr>
              <a:t>Coughing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FFFF66"/>
                </a:solidFill>
                <a:latin typeface="Berlin Sans FB Demi" pitchFamily="34" charset="0"/>
              </a:rPr>
              <a:t>Loss of hair</a:t>
            </a:r>
          </a:p>
        </p:txBody>
      </p:sp>
      <p:sp>
        <p:nvSpPr>
          <p:cNvPr id="196612" name="Rectangle 4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51375" y="1676400"/>
            <a:ext cx="4191000" cy="442277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>
                <a:solidFill>
                  <a:srgbClr val="FFFF66"/>
                </a:solidFill>
                <a:latin typeface="Berlin Sans FB Demi" pitchFamily="34" charset="0"/>
              </a:rPr>
              <a:t>Respiratory distress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21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228600" y="2362200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sz="9900" smtClean="0">
                <a:solidFill>
                  <a:srgbClr val="FFCCFF"/>
                </a:solidFill>
                <a:latin typeface="Berlin Sans FB Demi" pitchFamily="34" charset="0"/>
              </a:rPr>
              <a:t>Health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1066800" y="2819400"/>
            <a:ext cx="7543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Berlin Sans FB Demi" pitchFamily="34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Berlin Sans FB Demi" pitchFamily="34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6600">
                <a:solidFill>
                  <a:srgbClr val="FF0066"/>
                </a:solidFill>
              </a:rPr>
              <a:t>TYPES OF WORMS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09600" y="228600"/>
            <a:ext cx="77724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u="sng" smtClean="0">
                <a:solidFill>
                  <a:srgbClr val="FFFF66"/>
                </a:solidFill>
                <a:latin typeface="Berlin Sans FB Demi" pitchFamily="34" charset="0"/>
              </a:rPr>
              <a:t>Round Worms (Ostertagia</a:t>
            </a:r>
            <a:r>
              <a:rPr lang="en-US" sz="4800" u="sng" smtClean="0">
                <a:solidFill>
                  <a:srgbClr val="FFFF66"/>
                </a:solidFill>
              </a:rPr>
              <a:t>)</a:t>
            </a:r>
          </a:p>
        </p:txBody>
      </p:sp>
      <p:sp>
        <p:nvSpPr>
          <p:cNvPr id="19968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295400" y="1524000"/>
            <a:ext cx="6400800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Brown Stomach Worms-Most common internal parasite found in cattle.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Grazing cattle ingest 3</a:t>
            </a:r>
            <a:r>
              <a:rPr lang="en-US" sz="2400" baseline="30000" smtClean="0">
                <a:solidFill>
                  <a:srgbClr val="00CC00"/>
                </a:solidFill>
                <a:latin typeface="Berlin Sans FB Demi" pitchFamily="34" charset="0"/>
              </a:rPr>
              <a:t>rd</a:t>
            </a: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 stage larvae.</a:t>
            </a:r>
          </a:p>
        </p:txBody>
      </p:sp>
      <p:sp>
        <p:nvSpPr>
          <p:cNvPr id="199684" name="Text Box 4"/>
          <p:cNvSpPr txBox="1">
            <a:spLocks noChangeArrowheads="1"/>
          </p:cNvSpPr>
          <p:nvPr/>
        </p:nvSpPr>
        <p:spPr bwMode="auto">
          <a:xfrm>
            <a:off x="762000" y="2676525"/>
            <a:ext cx="7620000" cy="3341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u="none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 1 - eggs appear in manure 18-60 days after larval ingestion. Effects calves from 7-15 months. Seen early in temperate regions and late cool regions.</a:t>
            </a:r>
          </a:p>
          <a:p>
            <a:pPr>
              <a:spcBef>
                <a:spcPct val="50000"/>
              </a:spcBef>
              <a:defRPr/>
            </a:pPr>
            <a:r>
              <a:rPr lang="en-US" sz="2400" u="none">
                <a:solidFill>
                  <a:srgbClr val="00CC00"/>
                </a:solidFill>
              </a:rPr>
              <a:t>Type 2- Larvae may hibernate for up to 6 months in the gastric glands caused by unusual conditions, nutritional or climatic conditions. Occur in 12-20 month old cattle. Seen in late summer - autumn in warmer temperature regions or late winter to early spring in colder regions.</a:t>
            </a:r>
            <a:endParaRPr lang="en-US" sz="2400" b="1" u="none">
              <a:solidFill>
                <a:srgbClr val="00CC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smtClean="0">
                <a:solidFill>
                  <a:srgbClr val="66FF66"/>
                </a:solidFill>
                <a:latin typeface="Berlin Sans FB Demi" pitchFamily="34" charset="0"/>
              </a:rPr>
              <a:t>Lungworms (Dictyocalus Viviparous)</a:t>
            </a:r>
          </a:p>
        </p:txBody>
      </p:sp>
      <p:sp>
        <p:nvSpPr>
          <p:cNvPr id="2703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>
                <a:solidFill>
                  <a:srgbClr val="FF6699"/>
                </a:solidFill>
                <a:latin typeface="Berlin Sans FB Demi" pitchFamily="34" charset="0"/>
              </a:rPr>
              <a:t>Occurs where pastures are normally wet or swampy.</a:t>
            </a:r>
          </a:p>
          <a:p>
            <a:pPr eaLnBrk="1" hangingPunct="1">
              <a:defRPr/>
            </a:pPr>
            <a:r>
              <a:rPr lang="en-US" sz="2800" smtClean="0">
                <a:solidFill>
                  <a:srgbClr val="FF6699"/>
                </a:solidFill>
                <a:latin typeface="Berlin Sans FB Demi" pitchFamily="34" charset="0"/>
              </a:rPr>
              <a:t>Ingested through grazing.</a:t>
            </a:r>
          </a:p>
          <a:p>
            <a:pPr eaLnBrk="1" hangingPunct="1">
              <a:defRPr/>
            </a:pPr>
            <a:r>
              <a:rPr lang="en-US" sz="2800" smtClean="0">
                <a:solidFill>
                  <a:srgbClr val="FF6699"/>
                </a:solidFill>
                <a:latin typeface="Berlin Sans FB Demi" pitchFamily="34" charset="0"/>
              </a:rPr>
              <a:t>Larvae migrated to lungs to lymphatic system the arterial blood supply.</a:t>
            </a:r>
          </a:p>
          <a:p>
            <a:pPr eaLnBrk="1" hangingPunct="1">
              <a:defRPr/>
            </a:pPr>
            <a:r>
              <a:rPr lang="en-US" sz="2800" smtClean="0">
                <a:solidFill>
                  <a:srgbClr val="FF6699"/>
                </a:solidFill>
                <a:latin typeface="Berlin Sans FB Demi" pitchFamily="34" charset="0"/>
              </a:rPr>
              <a:t>Emerge into alveoli to the bronchioles and to the bronchi where they mature.</a:t>
            </a:r>
          </a:p>
          <a:p>
            <a:pPr eaLnBrk="1" hangingPunct="1">
              <a:defRPr/>
            </a:pPr>
            <a:r>
              <a:rPr lang="en-US" sz="2800" smtClean="0">
                <a:solidFill>
                  <a:srgbClr val="FF6699"/>
                </a:solidFill>
                <a:latin typeface="Berlin Sans FB Demi" pitchFamily="34" charset="0"/>
              </a:rPr>
              <a:t>Leads to emphysema or pneumonia.</a:t>
            </a:r>
          </a:p>
          <a:p>
            <a:pPr eaLnBrk="1" hangingPunct="1">
              <a:defRPr/>
            </a:pPr>
            <a:r>
              <a:rPr lang="en-US" sz="2800" smtClean="0">
                <a:solidFill>
                  <a:srgbClr val="FF6699"/>
                </a:solidFill>
                <a:latin typeface="Berlin Sans FB Demi" pitchFamily="34" charset="0"/>
              </a:rPr>
              <a:t>All ages of cattle are infected.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10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914400" y="0"/>
            <a:ext cx="74676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smtClean="0">
                <a:solidFill>
                  <a:srgbClr val="9966FF"/>
                </a:solidFill>
                <a:latin typeface="Berlin Sans FB Demi" pitchFamily="34" charset="0"/>
              </a:rPr>
              <a:t>Large Stomach Worms and</a:t>
            </a:r>
            <a:br>
              <a:rPr lang="en-US" sz="4000" u="sng" smtClean="0">
                <a:solidFill>
                  <a:srgbClr val="9966FF"/>
                </a:solidFill>
                <a:latin typeface="Berlin Sans FB Demi" pitchFamily="34" charset="0"/>
              </a:rPr>
            </a:br>
            <a:r>
              <a:rPr lang="en-US" sz="4000" u="sng" smtClean="0">
                <a:solidFill>
                  <a:srgbClr val="9966FF"/>
                </a:solidFill>
                <a:latin typeface="Berlin Sans FB Demi" pitchFamily="34" charset="0"/>
              </a:rPr>
              <a:t>Tape Worms</a:t>
            </a:r>
          </a:p>
        </p:txBody>
      </p:sp>
      <p:sp>
        <p:nvSpPr>
          <p:cNvPr id="260101" name="Rectangle 5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28600" y="2209800"/>
            <a:ext cx="4194175" cy="442277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In the abomasums, punctures small blood vessels, then feeds on blood.</a:t>
            </a:r>
          </a:p>
          <a:p>
            <a:pPr eaLnBrk="1" hangingPunct="1">
              <a:defRPr/>
            </a:pP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Called-Barber pole or wire worm.</a:t>
            </a:r>
          </a:p>
          <a:p>
            <a:pPr eaLnBrk="1" hangingPunct="1">
              <a:defRPr/>
            </a:pP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Seen most frequently in young animals. Older animals that haven’t been exposed can be seriously infected.</a:t>
            </a:r>
          </a:p>
        </p:txBody>
      </p:sp>
      <p:sp>
        <p:nvSpPr>
          <p:cNvPr id="260102" name="Rectangle 6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8200" y="2057400"/>
            <a:ext cx="4194175" cy="38862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Affect young cattle.</a:t>
            </a:r>
          </a:p>
          <a:p>
            <a:pPr eaLnBrk="1" hangingPunct="1">
              <a:defRPr/>
            </a:pP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Live in soil and grass.</a:t>
            </a:r>
          </a:p>
          <a:p>
            <a:pPr eaLnBrk="1" hangingPunct="1">
              <a:defRPr/>
            </a:pP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Ingested by feeding oribatid mites.</a:t>
            </a:r>
          </a:p>
          <a:p>
            <a:pPr eaLnBrk="1" hangingPunct="1">
              <a:defRPr/>
            </a:pP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After 6 weeks the eggs convert to an infective form which is cysticercoids.</a:t>
            </a:r>
          </a:p>
          <a:p>
            <a:pPr eaLnBrk="1" hangingPunct="1">
              <a:defRPr/>
            </a:pP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Infected by ingesting mites.</a:t>
            </a:r>
            <a:endParaRPr lang="en-US" sz="2000" smtClean="0">
              <a:solidFill>
                <a:srgbClr val="00CC00"/>
              </a:solidFill>
            </a:endParaRPr>
          </a:p>
        </p:txBody>
      </p:sp>
      <p:sp>
        <p:nvSpPr>
          <p:cNvPr id="25605" name="Text Box 7"/>
          <p:cNvSpPr txBox="1">
            <a:spLocks noChangeArrowheads="1"/>
          </p:cNvSpPr>
          <p:nvPr/>
        </p:nvSpPr>
        <p:spPr bwMode="auto">
          <a:xfrm>
            <a:off x="304800" y="1295400"/>
            <a:ext cx="373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Berlin Sans FB Demi" pitchFamily="34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Berlin Sans FB Demi" pitchFamily="34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</a:rPr>
              <a:t>Large Stomach Worms - Haemonchus</a:t>
            </a:r>
          </a:p>
        </p:txBody>
      </p:sp>
      <p:sp>
        <p:nvSpPr>
          <p:cNvPr id="25606" name="Text Box 8"/>
          <p:cNvSpPr txBox="1">
            <a:spLocks noChangeArrowheads="1"/>
          </p:cNvSpPr>
          <p:nvPr/>
        </p:nvSpPr>
        <p:spPr bwMode="auto">
          <a:xfrm>
            <a:off x="4648200" y="1371600"/>
            <a:ext cx="2819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Berlin Sans FB Demi" pitchFamily="34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Berlin Sans FB Demi" pitchFamily="34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chemeClr val="folHlink"/>
                </a:solidFill>
              </a:rPr>
              <a:t>Tape Worms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000" u="sng" smtClean="0">
                <a:solidFill>
                  <a:srgbClr val="FF6699"/>
                </a:solidFill>
                <a:latin typeface="Berlin Sans FB Demi" pitchFamily="34" charset="0"/>
              </a:rPr>
              <a:t>Ringworm</a:t>
            </a:r>
            <a:r>
              <a:rPr lang="en-US" sz="5400" smtClean="0">
                <a:solidFill>
                  <a:srgbClr val="CC99FF"/>
                </a:solidFill>
              </a:rPr>
              <a:t>	</a:t>
            </a:r>
          </a:p>
        </p:txBody>
      </p:sp>
      <p:sp>
        <p:nvSpPr>
          <p:cNvPr id="26214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smtClean="0">
                <a:solidFill>
                  <a:srgbClr val="FF6699"/>
                </a:solidFill>
                <a:latin typeface="Berlin Sans FB Demi" pitchFamily="34" charset="0"/>
              </a:rPr>
              <a:t>Even though this is not an internal or serious disease it is still important to get rid of.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smtClean="0">
                <a:solidFill>
                  <a:srgbClr val="FF6699"/>
                </a:solidFill>
                <a:latin typeface="Berlin Sans FB Demi" pitchFamily="34" charset="0"/>
              </a:rPr>
              <a:t>It is a fungal disease found in many animals including cattle.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smtClean="0">
                <a:solidFill>
                  <a:srgbClr val="FF6699"/>
                </a:solidFill>
                <a:latin typeface="Berlin Sans FB Demi" pitchFamily="34" charset="0"/>
              </a:rPr>
              <a:t>It is transmitted by direct contact with the animal that was previously infected.</a:t>
            </a:r>
            <a:endParaRPr lang="en-US" sz="3600" smtClean="0">
              <a:solidFill>
                <a:srgbClr val="FF6699"/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u="sng" smtClean="0">
                <a:solidFill>
                  <a:srgbClr val="FFFF00"/>
                </a:solidFill>
                <a:latin typeface="Berlin Sans FB Demi" pitchFamily="34" charset="0"/>
              </a:rPr>
              <a:t>What Ringworm Looks Like</a:t>
            </a:r>
          </a:p>
        </p:txBody>
      </p:sp>
      <p:sp>
        <p:nvSpPr>
          <p:cNvPr id="2631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smtClean="0">
                <a:solidFill>
                  <a:srgbClr val="00CC00"/>
                </a:solidFill>
                <a:latin typeface="Berlin Sans FB Demi" pitchFamily="34" charset="0"/>
              </a:rPr>
              <a:t>It is a circular patch where there is broken stubby hair, it may be crusting, and have a redness to it.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00CC00"/>
                </a:solidFill>
                <a:latin typeface="Berlin Sans FB Demi" pitchFamily="34" charset="0"/>
              </a:rPr>
              <a:t>Will appear to be spreading in an outward position.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00CC00"/>
                </a:solidFill>
                <a:latin typeface="Berlin Sans FB Demi" pitchFamily="34" charset="0"/>
              </a:rPr>
              <a:t>There may be one or more on the animals body.</a:t>
            </a:r>
            <a:endParaRPr lang="en-US" smtClean="0">
              <a:solidFill>
                <a:srgbClr val="00CC00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smtClean="0">
                <a:solidFill>
                  <a:srgbClr val="66FF66"/>
                </a:solidFill>
                <a:latin typeface="Berlin Sans FB Demi" pitchFamily="34" charset="0"/>
              </a:rPr>
              <a:t>How to treat Ringworm and</a:t>
            </a:r>
            <a:br>
              <a:rPr lang="en-US" u="sng" smtClean="0">
                <a:solidFill>
                  <a:srgbClr val="66FF66"/>
                </a:solidFill>
                <a:latin typeface="Berlin Sans FB Demi" pitchFamily="34" charset="0"/>
              </a:rPr>
            </a:br>
            <a:r>
              <a:rPr lang="en-US" u="sng" smtClean="0">
                <a:solidFill>
                  <a:srgbClr val="66FF66"/>
                </a:solidFill>
                <a:latin typeface="Berlin Sans FB Demi" pitchFamily="34" charset="0"/>
              </a:rPr>
              <a:t>Why Treat!</a:t>
            </a:r>
          </a:p>
        </p:txBody>
      </p:sp>
      <p:sp>
        <p:nvSpPr>
          <p:cNvPr id="2641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smtClean="0">
                <a:solidFill>
                  <a:srgbClr val="FF6699"/>
                </a:solidFill>
                <a:latin typeface="Berlin Sans FB Demi" pitchFamily="34" charset="0"/>
              </a:rPr>
              <a:t>The spot can be treated with a topical anti-fungal cream. There are also oral medications to give if the ringworms are more severe.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>
                <a:solidFill>
                  <a:srgbClr val="FF6699"/>
                </a:solidFill>
                <a:latin typeface="Berlin Sans FB Demi" pitchFamily="34" charset="0"/>
              </a:rPr>
              <a:t>Ringworm should be treated to prevent spreading to humans and other animals.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>
                <a:solidFill>
                  <a:srgbClr val="FF6699"/>
                </a:solidFill>
                <a:latin typeface="Berlin Sans FB Demi" pitchFamily="34" charset="0"/>
              </a:rPr>
              <a:t>Remember, it spreads easily. So you should treat the infected animal as soon as possible. Also keep infected animal away from others so it will not spread.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>
                <a:solidFill>
                  <a:srgbClr val="FF6699"/>
                </a:solidFill>
                <a:latin typeface="Berlin Sans FB Demi" pitchFamily="34" charset="0"/>
              </a:rPr>
              <a:t>You can use Iodine on ringworm.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smtClean="0">
              <a:solidFill>
                <a:srgbClr val="FF6699"/>
              </a:solidFill>
              <a:latin typeface="Berlin Sans FB Demi" pitchFamily="34" charset="0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u="sng" smtClean="0">
                <a:solidFill>
                  <a:srgbClr val="3399FF"/>
                </a:solidFill>
                <a:latin typeface="Berlin Sans FB Demi" pitchFamily="34" charset="0"/>
              </a:rPr>
              <a:t>Types of Dewormers for the Worms That were listed</a:t>
            </a:r>
          </a:p>
        </p:txBody>
      </p:sp>
      <p:sp>
        <p:nvSpPr>
          <p:cNvPr id="265219" name="Rectangle 3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1800" smtClean="0">
                <a:solidFill>
                  <a:srgbClr val="FF9933"/>
                </a:solidFill>
                <a:latin typeface="Berlin Sans FB Demi" pitchFamily="34" charset="0"/>
              </a:rPr>
              <a:t>Privermectin (Pour On)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smtClean="0">
                <a:solidFill>
                  <a:srgbClr val="FF9933"/>
                </a:solidFill>
                <a:latin typeface="Berlin Sans FB Demi" pitchFamily="34" charset="0"/>
              </a:rPr>
              <a:t>1mL per 22lb of body weight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smtClean="0">
                <a:solidFill>
                  <a:srgbClr val="FF9933"/>
                </a:solidFill>
                <a:latin typeface="Berlin Sans FB Demi" pitchFamily="34" charset="0"/>
              </a:rPr>
              <a:t>Used for the control or treatment of roundworms and lungworms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smtClean="0">
                <a:solidFill>
                  <a:srgbClr val="FF9933"/>
                </a:solidFill>
                <a:latin typeface="Berlin Sans FB Demi" pitchFamily="34" charset="0"/>
              </a:rPr>
              <a:t>Apply to backline from the withers to the tail head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smtClean="0">
                <a:solidFill>
                  <a:srgbClr val="FF9933"/>
                </a:solidFill>
                <a:latin typeface="Berlin Sans FB Demi" pitchFamily="34" charset="0"/>
              </a:rPr>
              <a:t>Ivomec Eprinex (Pour On)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smtClean="0">
                <a:solidFill>
                  <a:srgbClr val="FF9933"/>
                </a:solidFill>
                <a:latin typeface="Berlin Sans FB Demi" pitchFamily="34" charset="0"/>
              </a:rPr>
              <a:t>1mL per 22lb of body weight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smtClean="0">
                <a:solidFill>
                  <a:srgbClr val="FF9933"/>
                </a:solidFill>
                <a:latin typeface="Berlin Sans FB Demi" pitchFamily="34" charset="0"/>
              </a:rPr>
              <a:t>Used for the treatment or control of roundworms and lungworms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smtClean="0">
                <a:solidFill>
                  <a:srgbClr val="FF9933"/>
                </a:solidFill>
                <a:latin typeface="Berlin Sans FB Demi" pitchFamily="34" charset="0"/>
              </a:rPr>
              <a:t>For use on cattle 8 weeks or older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smtClean="0">
                <a:solidFill>
                  <a:srgbClr val="FF9933"/>
                </a:solidFill>
                <a:latin typeface="Berlin Sans FB Demi" pitchFamily="34" charset="0"/>
              </a:rPr>
              <a:t>Apply to backline from the withers to the tail head.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1800" smtClean="0">
              <a:solidFill>
                <a:srgbClr val="FF9933"/>
              </a:solidFill>
              <a:latin typeface="Berlin Sans FB Demi" pitchFamily="34" charset="0"/>
            </a:endParaRPr>
          </a:p>
        </p:txBody>
      </p:sp>
      <p:sp>
        <p:nvSpPr>
          <p:cNvPr id="265220" name="Rectangle 4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1800" smtClean="0">
                <a:solidFill>
                  <a:srgbClr val="FF9933"/>
                </a:solidFill>
                <a:latin typeface="Berlin Sans FB Demi" pitchFamily="34" charset="0"/>
              </a:rPr>
              <a:t>Dectomex (Pour On)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smtClean="0">
                <a:solidFill>
                  <a:srgbClr val="FF9933"/>
                </a:solidFill>
                <a:latin typeface="Berlin Sans FB Demi" pitchFamily="34" charset="0"/>
              </a:rPr>
              <a:t>1mL per 22lb of body weight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smtClean="0">
                <a:solidFill>
                  <a:srgbClr val="FF9933"/>
                </a:solidFill>
                <a:latin typeface="Berlin Sans FB Demi" pitchFamily="34" charset="0"/>
              </a:rPr>
              <a:t>Used for the treatment or control of internal as well as external parasites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400" smtClean="0">
                <a:solidFill>
                  <a:srgbClr val="FF9933"/>
                </a:solidFill>
                <a:latin typeface="Berlin Sans FB Demi" pitchFamily="34" charset="0"/>
              </a:rPr>
              <a:t>Such as roundworm and lungworms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smtClean="0">
                <a:solidFill>
                  <a:srgbClr val="FF9933"/>
                </a:solidFill>
                <a:latin typeface="Berlin Sans FB Demi" pitchFamily="34" charset="0"/>
              </a:rPr>
              <a:t>Apply to backline from the withers to the tail head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smtClean="0">
                <a:solidFill>
                  <a:srgbClr val="FF9933"/>
                </a:solidFill>
                <a:latin typeface="Berlin Sans FB Demi" pitchFamily="34" charset="0"/>
              </a:rPr>
              <a:t>Agri-Mectin (Pour On)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smtClean="0">
                <a:solidFill>
                  <a:srgbClr val="FF9933"/>
                </a:solidFill>
                <a:latin typeface="Berlin Sans FB Demi" pitchFamily="34" charset="0"/>
              </a:rPr>
              <a:t>1mL per 22lb of body weight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smtClean="0">
                <a:solidFill>
                  <a:srgbClr val="FF9933"/>
                </a:solidFill>
                <a:latin typeface="Berlin Sans FB Demi" pitchFamily="34" charset="0"/>
              </a:rPr>
              <a:t>Used for the control or treatment of roundworms and lungworms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smtClean="0">
                <a:solidFill>
                  <a:srgbClr val="FF9933"/>
                </a:solidFill>
                <a:latin typeface="Berlin Sans FB Demi" pitchFamily="34" charset="0"/>
              </a:rPr>
              <a:t>Apply to backline from the withers to the tail head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533400" y="5410200"/>
            <a:ext cx="3810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Berlin Sans FB Demi" pitchFamily="34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Berlin Sans FB Demi" pitchFamily="34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Berlin Sans FB Dem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Berlin Sans FB Dem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u="none">
                <a:solidFill>
                  <a:srgbClr val="FF6699"/>
                </a:solidFill>
              </a:rPr>
              <a:t>These wormers are also used for the control and treatment of lice, grubs, horn flies, and mites.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228600" y="2362200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sz="7200" smtClean="0">
                <a:solidFill>
                  <a:srgbClr val="66FFFF"/>
                </a:solidFill>
                <a:latin typeface="Berlin Sans FB Demi" pitchFamily="34" charset="0"/>
              </a:rPr>
              <a:t>Things To Remember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143000"/>
            <a:ext cx="854075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u="sng" smtClean="0">
                <a:solidFill>
                  <a:srgbClr val="00CC00"/>
                </a:solidFill>
                <a:latin typeface="Berlin Sans FB Demi" pitchFamily="34" charset="0"/>
              </a:rPr>
              <a:t>Nutrition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Proper nutrition is key to keeping your cattle healthy. How they are fed and what you feed has an impact on their health.</a:t>
            </a:r>
            <a:endParaRPr lang="en-US" sz="2400" u="sng" smtClean="0">
              <a:solidFill>
                <a:srgbClr val="00CC00"/>
              </a:solidFill>
              <a:latin typeface="Berlin Sans FB Dem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u="sng" smtClean="0">
              <a:solidFill>
                <a:srgbClr val="00CC00"/>
              </a:solidFill>
              <a:latin typeface="Berlin Sans FB Dem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u="sng" smtClean="0">
                <a:solidFill>
                  <a:srgbClr val="00CC00"/>
                </a:solidFill>
                <a:latin typeface="Berlin Sans FB Demi" pitchFamily="34" charset="0"/>
              </a:rPr>
              <a:t>Vaccinations</a:t>
            </a:r>
            <a:endParaRPr lang="en-US" sz="2400" smtClean="0">
              <a:solidFill>
                <a:srgbClr val="00CC00"/>
              </a:solidFill>
              <a:latin typeface="Berlin Sans FB Dem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Consult with your vet on which vaccinations are needed, when, and how much to administer. Remember that some states require certain vaccinations against certain diseases.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00CC00"/>
                </a:solidFill>
                <a:latin typeface="Berlin Sans FB Demi" pitchFamily="34" charset="0"/>
              </a:rPr>
              <a:t>When using a live-virus make sure it is not exposed to heat and chemically disinfected syringes can inactivate them.</a:t>
            </a:r>
            <a:r>
              <a:rPr lang="en-US" sz="1200" smtClean="0">
                <a:latin typeface="Berlin Sans FB Demi" pitchFamily="34" charset="0"/>
              </a:rPr>
              <a:t>	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685800"/>
            <a:ext cx="8540750" cy="44227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b="1" smtClean="0">
                <a:solidFill>
                  <a:schemeClr val="folHlink"/>
                </a:solidFill>
                <a:latin typeface="Berlin Sans FB Demi" pitchFamily="34" charset="0"/>
              </a:rPr>
              <a:t>When raising cattle for show, meat, or to sell, your cattle’s health is important; whether its mild or life threatening.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3600" b="1" smtClean="0">
              <a:solidFill>
                <a:schemeClr val="folHlink"/>
              </a:solidFill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smtClean="0">
                <a:solidFill>
                  <a:schemeClr val="folHlink"/>
                </a:solidFill>
                <a:latin typeface="Berlin Sans FB Demi" pitchFamily="34" charset="0"/>
              </a:rPr>
              <a:t>To ensure good cattle health: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b="1" smtClean="0">
                <a:solidFill>
                  <a:schemeClr val="folHlink"/>
                </a:solidFill>
                <a:latin typeface="Berlin Sans FB Demi" pitchFamily="34" charset="0"/>
              </a:rPr>
              <a:t>Provide proper nutrition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b="1" smtClean="0">
                <a:solidFill>
                  <a:schemeClr val="folHlink"/>
                </a:solidFill>
                <a:latin typeface="Berlin Sans FB Demi" pitchFamily="34" charset="0"/>
              </a:rPr>
              <a:t>Keep clean cattle facilities / spaces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360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3600" smtClean="0">
              <a:solidFill>
                <a:srgbClr val="006699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7" name="Rectangle 5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u="sng" smtClean="0">
                <a:solidFill>
                  <a:srgbClr val="66FF66"/>
                </a:solidFill>
                <a:latin typeface="Berlin Sans FB Demi" pitchFamily="34" charset="0"/>
              </a:rPr>
              <a:t>SQ &amp; IM INJECTIONS</a:t>
            </a:r>
            <a:endParaRPr lang="en-US" sz="2400" smtClean="0">
              <a:solidFill>
                <a:srgbClr val="66FF66"/>
              </a:solidFill>
              <a:latin typeface="Berlin Sans FB Dem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6699"/>
                </a:solidFill>
                <a:latin typeface="Berlin Sans FB Demi" pitchFamily="34" charset="0"/>
              </a:rPr>
              <a:t>When giving an IM injection in the neck or rump make sure you choose a large, thick muscle so you won’t hit a bone. When giving the IM injection to  a small calf a shot remember the neck muscle is not large enough to absorb different types of antibiotics or shots.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6699"/>
                </a:solidFill>
                <a:latin typeface="Berlin Sans FB Demi" pitchFamily="34" charset="0"/>
              </a:rPr>
              <a:t>When giving the IM injection, make sure you don’t hit a vein. If you do hit a vein remove the needle slowly and find a different place.	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6699"/>
                </a:solidFill>
                <a:latin typeface="Berlin Sans FB Demi" pitchFamily="34" charset="0"/>
              </a:rPr>
              <a:t>When giving the SQ injection, hold the loose skin to make sure the needle doesn’t poke the tissue.</a:t>
            </a:r>
            <a:endParaRPr lang="en-US" sz="2400" u="sng" smtClean="0">
              <a:solidFill>
                <a:srgbClr val="FF6699"/>
              </a:solidFill>
              <a:latin typeface="Berlin Sans FB Dem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u="sng" smtClean="0">
                <a:solidFill>
                  <a:srgbClr val="66FF66"/>
                </a:solidFill>
                <a:latin typeface="Berlin Sans FB Demi" pitchFamily="34" charset="0"/>
              </a:rPr>
              <a:t>Helpful Hints</a:t>
            </a:r>
            <a:endParaRPr lang="en-US" sz="2400" smtClean="0">
              <a:solidFill>
                <a:srgbClr val="66FF66"/>
              </a:solidFill>
              <a:latin typeface="Berlin Sans FB Dem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6699"/>
                </a:solidFill>
                <a:latin typeface="Berlin Sans FB Demi" pitchFamily="34" charset="0"/>
              </a:rPr>
              <a:t>If the animal is resisting, wait until it settles down.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6699"/>
                </a:solidFill>
                <a:latin typeface="Berlin Sans FB Demi" pitchFamily="34" charset="0"/>
              </a:rPr>
              <a:t>Always be sure you give the injection in a clean, dry area on the calf.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6699"/>
                </a:solidFill>
                <a:latin typeface="Berlin Sans FB Demi" pitchFamily="34" charset="0"/>
              </a:rPr>
              <a:t>Remember that vaccinating calves too soon may cause them not to gain adequate immunity due to the fact that their immune system is still immature.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FF6699"/>
                </a:solidFill>
                <a:latin typeface="Berlin Sans FB Demi" pitchFamily="34" charset="0"/>
              </a:rPr>
              <a:t>If you have any questions on age of proper administration consult with your vet.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2667000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smtClean="0">
                <a:solidFill>
                  <a:srgbClr val="FF6699"/>
                </a:solidFill>
                <a:latin typeface="Berlin Sans FB" pitchFamily="34" charset="0"/>
              </a:rPr>
              <a:t>The End!</a:t>
            </a:r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u="sng" smtClean="0">
                <a:solidFill>
                  <a:srgbClr val="66FF66"/>
                </a:solidFill>
                <a:latin typeface="Berlin Sans FB Demi" pitchFamily="34" charset="0"/>
              </a:rPr>
              <a:t>Signs of Healthy Cattle</a:t>
            </a:r>
          </a:p>
        </p:txBody>
      </p:sp>
      <p:sp>
        <p:nvSpPr>
          <p:cNvPr id="17203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>
                <a:solidFill>
                  <a:srgbClr val="FF6699"/>
                </a:solidFill>
                <a:latin typeface="Berlin Sans FB Demi" pitchFamily="34" charset="0"/>
              </a:rPr>
              <a:t>Usually alert to their surroundings.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>
              <a:solidFill>
                <a:srgbClr val="FF6699"/>
              </a:solidFill>
              <a:latin typeface="Berlin Sans FB Demi" pitchFamily="34" charset="0"/>
            </a:endParaRPr>
          </a:p>
          <a:p>
            <a:pPr eaLnBrk="1" hangingPunct="1">
              <a:defRPr/>
            </a:pPr>
            <a:r>
              <a:rPr lang="en-US" sz="4000" smtClean="0">
                <a:solidFill>
                  <a:srgbClr val="FF6699"/>
                </a:solidFill>
                <a:latin typeface="Berlin Sans FB Demi" pitchFamily="34" charset="0"/>
              </a:rPr>
              <a:t>Eager to eat when feeding time.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>
              <a:solidFill>
                <a:srgbClr val="FF6699"/>
              </a:solidFill>
              <a:latin typeface="Berlin Sans FB Demi" pitchFamily="34" charset="0"/>
            </a:endParaRPr>
          </a:p>
          <a:p>
            <a:pPr eaLnBrk="1" hangingPunct="1">
              <a:defRPr/>
            </a:pPr>
            <a:r>
              <a:rPr lang="en-US" sz="4000" smtClean="0">
                <a:solidFill>
                  <a:srgbClr val="FF6699"/>
                </a:solidFill>
                <a:latin typeface="Berlin Sans FB Demi" pitchFamily="34" charset="0"/>
              </a:rPr>
              <a:t>Enjoys attention.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u="sng" smtClean="0">
                <a:solidFill>
                  <a:srgbClr val="00CC00"/>
                </a:solidFill>
                <a:latin typeface="Berlin Sans FB Demi" pitchFamily="34" charset="0"/>
              </a:rPr>
              <a:t>Signs of Unhealthy Cattle</a:t>
            </a:r>
          </a:p>
        </p:txBody>
      </p:sp>
      <p:sp>
        <p:nvSpPr>
          <p:cNvPr id="17305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800" smtClean="0">
                <a:solidFill>
                  <a:srgbClr val="FFFF66"/>
                </a:solidFill>
                <a:latin typeface="Berlin Sans FB Demi" pitchFamily="34" charset="0"/>
              </a:rPr>
              <a:t>Less interest in their surroundings.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3800" smtClean="0">
              <a:solidFill>
                <a:srgbClr val="FFFF66"/>
              </a:solidFill>
              <a:latin typeface="Berlin Sans FB Demi" pitchFamily="34" charset="0"/>
            </a:endParaRPr>
          </a:p>
          <a:p>
            <a:pPr eaLnBrk="1" hangingPunct="1">
              <a:defRPr/>
            </a:pPr>
            <a:r>
              <a:rPr lang="en-US" sz="3800" smtClean="0">
                <a:solidFill>
                  <a:srgbClr val="FFFF66"/>
                </a:solidFill>
                <a:latin typeface="Berlin Sans FB Demi" pitchFamily="34" charset="0"/>
              </a:rPr>
              <a:t>Poor eating habits.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3800" smtClean="0">
              <a:solidFill>
                <a:srgbClr val="FFFF66"/>
              </a:solidFill>
              <a:latin typeface="Berlin Sans FB Demi" pitchFamily="34" charset="0"/>
            </a:endParaRPr>
          </a:p>
          <a:p>
            <a:pPr eaLnBrk="1" hangingPunct="1">
              <a:defRPr/>
            </a:pPr>
            <a:r>
              <a:rPr lang="en-US" sz="3800" smtClean="0">
                <a:solidFill>
                  <a:srgbClr val="FFFF66"/>
                </a:solidFill>
                <a:latin typeface="Berlin Sans FB Demi" pitchFamily="34" charset="0"/>
              </a:rPr>
              <a:t>Attitude and behavior are different.</a:t>
            </a:r>
            <a:r>
              <a:rPr lang="en-US" sz="3600" smtClean="0">
                <a:solidFill>
                  <a:srgbClr val="FF6699"/>
                </a:solidFill>
                <a:latin typeface="Berlin Sans FB Demi" pitchFamily="34" charset="0"/>
              </a:rPr>
              <a:t>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7200" smtClean="0">
                <a:solidFill>
                  <a:srgbClr val="FF6699"/>
                </a:solidFill>
                <a:latin typeface="Berlin Sans FB Demi" pitchFamily="34" charset="0"/>
              </a:rPr>
              <a:t>Respiration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7200" smtClean="0">
              <a:solidFill>
                <a:srgbClr val="FF6699"/>
              </a:solidFill>
              <a:latin typeface="Berlin Sans FB Demi" pitchFamily="34" charset="0"/>
            </a:endParaRPr>
          </a:p>
          <a:p>
            <a:pPr eaLnBrk="1" hangingPunct="1">
              <a:defRPr/>
            </a:pPr>
            <a:r>
              <a:rPr lang="en-US" sz="7200" smtClean="0">
                <a:solidFill>
                  <a:srgbClr val="FF6699"/>
                </a:solidFill>
                <a:latin typeface="Berlin Sans FB Demi" pitchFamily="34" charset="0"/>
              </a:rPr>
              <a:t>Temperature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6000" smtClean="0">
              <a:solidFill>
                <a:srgbClr val="FF6699"/>
              </a:solidFill>
              <a:latin typeface="Berlin Sans FB Demi" pitchFamily="34" charset="0"/>
            </a:endParaRPr>
          </a:p>
        </p:txBody>
      </p:sp>
      <p:sp>
        <p:nvSpPr>
          <p:cNvPr id="17613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smtClean="0">
                <a:solidFill>
                  <a:srgbClr val="00FF00"/>
                </a:solidFill>
                <a:latin typeface="Berlin Sans FB Demi" pitchFamily="34" charset="0"/>
              </a:rPr>
              <a:t>Two Ways to Check if Your Cattle are Healthy or Unhealthy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smtClean="0">
                <a:solidFill>
                  <a:srgbClr val="FFFF66"/>
                </a:solidFill>
                <a:latin typeface="Berlin Sans FB Demi" pitchFamily="34" charset="0"/>
              </a:rPr>
              <a:t>Checking The Respiration And Temperature In Cattle</a:t>
            </a:r>
          </a:p>
        </p:txBody>
      </p:sp>
      <p:sp>
        <p:nvSpPr>
          <p:cNvPr id="1771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>
                <a:solidFill>
                  <a:srgbClr val="00CC00"/>
                </a:solidFill>
                <a:latin typeface="Berlin Sans FB Demi" pitchFamily="34" charset="0"/>
              </a:rPr>
              <a:t>In healthy cattle the respiration is about 20 breaths per minute. Between 10 and 30 is also normal. On a hot day the breathing may be heavier.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smtClean="0">
              <a:solidFill>
                <a:srgbClr val="00CC00"/>
              </a:solidFill>
              <a:latin typeface="Berlin Sans FB Demi" pitchFamily="34" charset="0"/>
            </a:endParaRPr>
          </a:p>
          <a:p>
            <a:pPr eaLnBrk="1" hangingPunct="1">
              <a:defRPr/>
            </a:pPr>
            <a:r>
              <a:rPr lang="en-US" sz="2800" smtClean="0">
                <a:solidFill>
                  <a:srgbClr val="00CC00"/>
                </a:solidFill>
                <a:latin typeface="Berlin Sans FB Demi" pitchFamily="34" charset="0"/>
              </a:rPr>
              <a:t>In healthy cattle the temperature is 101.5*F. If the animal’s temperature is 102.5*F, its above normal and considered a fever. If it is 100.5*F, its subnormal and also a serious condition.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8" name="Rectangle 8"/>
          <p:cNvSpPr>
            <a:spLocks noGrp="1" noRot="1" noChangeArrowheads="1"/>
          </p:cNvSpPr>
          <p:nvPr>
            <p:ph type="title"/>
          </p:nvPr>
        </p:nvSpPr>
        <p:spPr>
          <a:xfrm>
            <a:off x="228600" y="2057400"/>
            <a:ext cx="8510588" cy="1524000"/>
          </a:xfrm>
        </p:spPr>
        <p:txBody>
          <a:bodyPr/>
          <a:lstStyle/>
          <a:p>
            <a:pPr eaLnBrk="1" hangingPunct="1">
              <a:defRPr/>
            </a:pPr>
            <a:r>
              <a:rPr lang="en-US" sz="9600" smtClean="0">
                <a:solidFill>
                  <a:srgbClr val="CCECFF"/>
                </a:solidFill>
                <a:latin typeface="Berlin Sans FB Demi" pitchFamily="34" charset="0"/>
              </a:rPr>
              <a:t>Vaccinations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762000"/>
            <a:ext cx="854075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>
                <a:solidFill>
                  <a:srgbClr val="00CC00"/>
                </a:solidFill>
                <a:latin typeface="Berlin Sans FB Demi" pitchFamily="34" charset="0"/>
              </a:rPr>
              <a:t>Vaccinations should be given to young calves, calves at weaning, and adult cattle (including cows).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4000" smtClean="0">
              <a:solidFill>
                <a:srgbClr val="00CC00"/>
              </a:solidFill>
              <a:latin typeface="Berlin Sans FB Demi" pitchFamily="34" charset="0"/>
            </a:endParaRPr>
          </a:p>
          <a:p>
            <a:pPr eaLnBrk="1" hangingPunct="1">
              <a:defRPr/>
            </a:pPr>
            <a:r>
              <a:rPr lang="en-US" sz="4000" smtClean="0">
                <a:solidFill>
                  <a:srgbClr val="00CC00"/>
                </a:solidFill>
                <a:latin typeface="Berlin Sans FB Demi" pitchFamily="34" charset="0"/>
              </a:rPr>
              <a:t>Yearlings and cows should be vaccinated annually or semi-annually.</a:t>
            </a:r>
            <a:r>
              <a:rPr lang="en-US" sz="3600" smtClean="0">
                <a:solidFill>
                  <a:srgbClr val="00CC00"/>
                </a:solidFill>
              </a:rPr>
              <a:t>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ouds">
  <a:themeElements>
    <a:clrScheme name="Clouds 11">
      <a:dk1>
        <a:srgbClr val="000066"/>
      </a:dk1>
      <a:lt1>
        <a:srgbClr val="FFFFFF"/>
      </a:lt1>
      <a:dk2>
        <a:srgbClr val="ED05AB"/>
      </a:dk2>
      <a:lt2>
        <a:srgbClr val="FFFFFF"/>
      </a:lt2>
      <a:accent1>
        <a:srgbClr val="0079A4"/>
      </a:accent1>
      <a:accent2>
        <a:srgbClr val="33CCCC"/>
      </a:accent2>
      <a:accent3>
        <a:srgbClr val="F4AAD2"/>
      </a:accent3>
      <a:accent4>
        <a:srgbClr val="DADADA"/>
      </a:accent4>
      <a:accent5>
        <a:srgbClr val="AABECF"/>
      </a:accent5>
      <a:accent6>
        <a:srgbClr val="2DB9B9"/>
      </a:accent6>
      <a:hlink>
        <a:srgbClr val="FFFFCC"/>
      </a:hlink>
      <a:folHlink>
        <a:srgbClr val="FFCC00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erlin Sans FB Dem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erlin Sans FB Demi" pitchFamily="34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10">
        <a:dk1>
          <a:srgbClr val="000066"/>
        </a:dk1>
        <a:lt1>
          <a:srgbClr val="FFFFFF"/>
        </a:lt1>
        <a:dk2>
          <a:srgbClr val="D20AD7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E5AAE8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11">
        <a:dk1>
          <a:srgbClr val="000066"/>
        </a:dk1>
        <a:lt1>
          <a:srgbClr val="FFFFFF"/>
        </a:lt1>
        <a:dk2>
          <a:srgbClr val="ED05AB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F4AAD2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10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11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12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13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14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15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2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3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4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5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6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7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8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ppt/theme/themeOverride9.xml><?xml version="1.0" encoding="utf-8"?>
<a:themeOverride xmlns:a="http://schemas.openxmlformats.org/drawingml/2006/main">
  <a:clrScheme name="Clouds 3">
    <a:dk1>
      <a:srgbClr val="010199"/>
    </a:dk1>
    <a:lt1>
      <a:srgbClr val="FFFFFF"/>
    </a:lt1>
    <a:dk2>
      <a:srgbClr val="000092"/>
    </a:dk2>
    <a:lt2>
      <a:srgbClr val="CCFFFF"/>
    </a:lt2>
    <a:accent1>
      <a:srgbClr val="66CCFF"/>
    </a:accent1>
    <a:accent2>
      <a:srgbClr val="2EBDBA"/>
    </a:accent2>
    <a:accent3>
      <a:srgbClr val="AAAAC7"/>
    </a:accent3>
    <a:accent4>
      <a:srgbClr val="DADADA"/>
    </a:accent4>
    <a:accent5>
      <a:srgbClr val="B8E2FF"/>
    </a:accent5>
    <a:accent6>
      <a:srgbClr val="29ABA8"/>
    </a:accent6>
    <a:hlink>
      <a:srgbClr val="66FFFF"/>
    </a:hlink>
    <a:folHlink>
      <a:srgbClr val="CC99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424</TotalTime>
  <Words>1453</Words>
  <Application>Microsoft Office PowerPoint</Application>
  <PresentationFormat>On-screen Show (4:3)</PresentationFormat>
  <Paragraphs>186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Berlin Sans FB Demi</vt:lpstr>
      <vt:lpstr>Arial</vt:lpstr>
      <vt:lpstr>Wingdings</vt:lpstr>
      <vt:lpstr>Calibri</vt:lpstr>
      <vt:lpstr>Berlin Sans FB</vt:lpstr>
      <vt:lpstr>Clouds</vt:lpstr>
      <vt:lpstr>Health, Vaccinations, and Deworming</vt:lpstr>
      <vt:lpstr>Health</vt:lpstr>
      <vt:lpstr>PowerPoint Presentation</vt:lpstr>
      <vt:lpstr>Signs of Healthy Cattle</vt:lpstr>
      <vt:lpstr>Signs of Unhealthy Cattle</vt:lpstr>
      <vt:lpstr>Two Ways to Check if Your Cattle are Healthy or Unhealthy</vt:lpstr>
      <vt:lpstr>Checking The Respiration And Temperature In Cattle</vt:lpstr>
      <vt:lpstr>Vaccinations</vt:lpstr>
      <vt:lpstr>PowerPoint Presentation</vt:lpstr>
      <vt:lpstr>Proper Use Of Vaccines</vt:lpstr>
      <vt:lpstr>Injecting</vt:lpstr>
      <vt:lpstr>Giving an IM or SQ injection</vt:lpstr>
      <vt:lpstr>REACTIONS</vt:lpstr>
      <vt:lpstr>How To Treat Anaphylactic Shock</vt:lpstr>
      <vt:lpstr>First Aid Kit </vt:lpstr>
      <vt:lpstr>Several Vaccinations for Your Cattle</vt:lpstr>
      <vt:lpstr>Deworming</vt:lpstr>
      <vt:lpstr>Where Worms Infest</vt:lpstr>
      <vt:lpstr>Symptoms of Worms</vt:lpstr>
      <vt:lpstr>PowerPoint Presentation</vt:lpstr>
      <vt:lpstr>Round Worms (Ostertagia)</vt:lpstr>
      <vt:lpstr>Lungworms (Dictyocalus Viviparous)</vt:lpstr>
      <vt:lpstr>Large Stomach Worms and Tape Worms</vt:lpstr>
      <vt:lpstr>Ringworm </vt:lpstr>
      <vt:lpstr>What Ringworm Looks Like</vt:lpstr>
      <vt:lpstr>How to treat Ringworm and Why Treat!</vt:lpstr>
      <vt:lpstr>Types of Dewormers for the Worms That were listed</vt:lpstr>
      <vt:lpstr>Things To Remember</vt:lpstr>
      <vt:lpstr>PowerPoint Presentation</vt:lpstr>
      <vt:lpstr>PowerPoint Presentation</vt:lpstr>
      <vt:lpstr>The End!</vt:lpstr>
    </vt:vector>
  </TitlesOfParts>
  <Company>The Boeing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Health, Vaccinations, and Deworming</dc:title>
  <dc:creator>SHANNON IRWIN</dc:creator>
  <cp:lastModifiedBy>Teacher E-Solutions</cp:lastModifiedBy>
  <cp:revision>14</cp:revision>
  <dcterms:created xsi:type="dcterms:W3CDTF">2007-02-10T02:20:44Z</dcterms:created>
  <dcterms:modified xsi:type="dcterms:W3CDTF">2019-01-15T12:43:08Z</dcterms:modified>
</cp:coreProperties>
</file>