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DBD3"/>
    <a:srgbClr val="E6E3D0"/>
    <a:srgbClr val="E1DEC5"/>
    <a:srgbClr val="8F6D58"/>
    <a:srgbClr val="906D58"/>
    <a:srgbClr val="EDE7E3"/>
    <a:srgbClr val="EAE3DE"/>
    <a:srgbClr val="E2D7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41" d="100"/>
          <a:sy n="41" d="100"/>
        </p:scale>
        <p:origin x="-283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 descr="Canvas"/>
          <p:cNvSpPr>
            <a:spLocks noChangeArrowheads="1"/>
          </p:cNvSpPr>
          <p:nvPr/>
        </p:nvSpPr>
        <p:spPr bwMode="white">
          <a:xfrm>
            <a:off x="528638" y="201613"/>
            <a:ext cx="8397875" cy="6467475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kumimoji="1" lang="en-US"/>
          </a:p>
        </p:txBody>
      </p:sp>
      <p:pic>
        <p:nvPicPr>
          <p:cNvPr id="5" name="Picture 3" descr="A:\minispir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50800"/>
            <a:ext cx="1181100" cy="428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4" descr="Canvas"/>
          <p:cNvSpPr>
            <a:spLocks noChangeArrowheads="1"/>
          </p:cNvSpPr>
          <p:nvPr/>
        </p:nvSpPr>
        <p:spPr bwMode="white">
          <a:xfrm>
            <a:off x="596900" y="4130675"/>
            <a:ext cx="1041400" cy="45720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/>
          </a:p>
        </p:txBody>
      </p:sp>
      <p:pic>
        <p:nvPicPr>
          <p:cNvPr id="7" name="Picture 5" descr="A:\minispir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914400" y="20574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625600" y="3886200"/>
            <a:ext cx="6400800" cy="177165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11"/>
          <p:cNvSpPr>
            <a:spLocks noGrp="1" noChangeArrowheads="1"/>
          </p:cNvSpPr>
          <p:nvPr>
            <p:ph type="dt" sz="quarter" idx="10"/>
          </p:nvPr>
        </p:nvSpPr>
        <p:spPr>
          <a:xfrm>
            <a:off x="1084263" y="60960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522663" y="60960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13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951663" y="60960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09481AA-676C-4349-BCB7-3300FAA5D1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287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9E81EB-2C3C-464B-9716-6CE412A78F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12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81000"/>
            <a:ext cx="5562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394191-13CE-4DF7-96F3-BF61B15EDD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538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AE3D04-F5F4-4EC2-8A3B-56413AC6A7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52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61CE96-9E1A-4DD3-9349-3DE99B93D9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216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045CB6-5A1C-4BFC-981D-329D63089A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875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D548B2-9F83-45A5-B4A9-7DBA70F8B1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653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4593B5-1287-4022-BE72-02A470526C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599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604CF5-67CA-4B85-ACFF-D80B080204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002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0E365F-65AB-4B74-BE80-9734ACC1EB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803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24E0D1-93FF-4DC2-82F9-91E5055934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700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rgbClr val="906D58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5" name="Rectangle 37"/>
          <p:cNvSpPr>
            <a:spLocks noChangeArrowheads="1"/>
          </p:cNvSpPr>
          <p:nvPr/>
        </p:nvSpPr>
        <p:spPr bwMode="ltGray">
          <a:xfrm>
            <a:off x="609600" y="228600"/>
            <a:ext cx="8239125" cy="6391275"/>
          </a:xfrm>
          <a:prstGeom prst="rect">
            <a:avLst/>
          </a:prstGeom>
          <a:solidFill>
            <a:srgbClr val="EDE7E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kumimoji="1" lang="en-US"/>
          </a:p>
        </p:txBody>
      </p:sp>
      <p:sp>
        <p:nvSpPr>
          <p:cNvPr id="2087" name="Line 39"/>
          <p:cNvSpPr>
            <a:spLocks noChangeShapeType="1"/>
          </p:cNvSpPr>
          <p:nvPr/>
        </p:nvSpPr>
        <p:spPr bwMode="ltGray">
          <a:xfrm>
            <a:off x="1016000" y="1600200"/>
            <a:ext cx="7670800" cy="0"/>
          </a:xfrm>
          <a:prstGeom prst="line">
            <a:avLst/>
          </a:prstGeom>
          <a:noFill/>
          <a:ln w="3175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GB"/>
          </a:p>
        </p:txBody>
      </p:sp>
      <p:pic>
        <p:nvPicPr>
          <p:cNvPr id="1028" name="Picture 42" descr="A:\minispir.GIF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33"/>
          <a:stretch>
            <a:fillRect/>
          </a:stretch>
        </p:blipFill>
        <p:spPr bwMode="ltGray">
          <a:xfrm>
            <a:off x="0" y="50800"/>
            <a:ext cx="1181100" cy="405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43" descr="A:\minispir.GIF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81000"/>
            <a:ext cx="7620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752600"/>
            <a:ext cx="76200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95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96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97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818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E4836A2A-7D65-491B-8168-7B1CA3C220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We will be able to write</a:t>
            </a:r>
            <a:br>
              <a:rPr lang="en-GB" smtClean="0"/>
            </a:br>
            <a:r>
              <a:rPr lang="en-GB" smtClean="0"/>
              <a:t>passages of dialogue.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The story continued…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000" smtClean="0"/>
              <a:t>The father hears voice- it asks him to come inside. </a:t>
            </a:r>
          </a:p>
          <a:p>
            <a:pPr eaLnBrk="1" hangingPunct="1">
              <a:lnSpc>
                <a:spcPct val="90000"/>
              </a:lnSpc>
            </a:pPr>
            <a:r>
              <a:rPr lang="en-GB" sz="2000" smtClean="0"/>
              <a:t>father sees he has entered wealthy house- table ready with food. </a:t>
            </a:r>
          </a:p>
          <a:p>
            <a:pPr eaLnBrk="1" hangingPunct="1">
              <a:lnSpc>
                <a:spcPct val="90000"/>
              </a:lnSpc>
            </a:pPr>
            <a:r>
              <a:rPr lang="en-GB" sz="2000" smtClean="0"/>
              <a:t>A voice tells him to help himself.</a:t>
            </a:r>
          </a:p>
          <a:p>
            <a:pPr eaLnBrk="1" hangingPunct="1">
              <a:lnSpc>
                <a:spcPct val="90000"/>
              </a:lnSpc>
            </a:pPr>
            <a:r>
              <a:rPr lang="en-GB" sz="2000" smtClean="0"/>
              <a:t>Full-he falls asleep.</a:t>
            </a:r>
          </a:p>
          <a:p>
            <a:pPr eaLnBrk="1" hangingPunct="1">
              <a:lnSpc>
                <a:spcPct val="90000"/>
              </a:lnSpc>
            </a:pPr>
            <a:r>
              <a:rPr lang="en-GB" sz="2000" smtClean="0"/>
              <a:t>In the morning he searches to thank owner of house but sees no one. </a:t>
            </a:r>
          </a:p>
          <a:p>
            <a:pPr eaLnBrk="1" hangingPunct="1">
              <a:lnSpc>
                <a:spcPct val="90000"/>
              </a:lnSpc>
            </a:pPr>
            <a:r>
              <a:rPr lang="en-GB" sz="2000" smtClean="0"/>
              <a:t>Goes to gate, sees roses, remembers promise to youngest daughter, takes rose.</a:t>
            </a:r>
          </a:p>
          <a:p>
            <a:pPr eaLnBrk="1" hangingPunct="1">
              <a:lnSpc>
                <a:spcPct val="90000"/>
              </a:lnSpc>
            </a:pPr>
            <a:r>
              <a:rPr lang="en-GB" sz="2000" smtClean="0"/>
              <a:t>Angry wail heard, ugly creature appears, forces father to promise to give beast anything in world he asks for.</a:t>
            </a:r>
          </a:p>
          <a:p>
            <a:pPr eaLnBrk="1" hangingPunct="1">
              <a:lnSpc>
                <a:spcPct val="90000"/>
              </a:lnSpc>
            </a:pPr>
            <a:r>
              <a:rPr lang="en-GB" sz="2000" smtClean="0"/>
              <a:t>Tells him that whatever father first sees on return home he must give to beast. Father agrees.</a:t>
            </a:r>
          </a:p>
          <a:p>
            <a:pPr eaLnBrk="1" hangingPunct="1">
              <a:lnSpc>
                <a:spcPct val="90000"/>
              </a:lnSpc>
            </a:pPr>
            <a:r>
              <a:rPr lang="en-GB" sz="2000" smtClean="0"/>
              <a:t>Beauty rushes to meet father on return.</a:t>
            </a:r>
          </a:p>
          <a:p>
            <a:pPr eaLnBrk="1" hangingPunct="1">
              <a:lnSpc>
                <a:spcPct val="90000"/>
              </a:lnSpc>
            </a:pPr>
            <a:r>
              <a:rPr lang="en-GB" sz="2000" smtClean="0"/>
              <a:t>Sisters demand their gifts. Beauty only child to thank father for gift.</a:t>
            </a:r>
          </a:p>
          <a:p>
            <a:pPr eaLnBrk="1" hangingPunct="1">
              <a:lnSpc>
                <a:spcPct val="90000"/>
              </a:lnSpc>
            </a:pPr>
            <a:r>
              <a:rPr lang="en-GB" sz="2000" smtClean="0"/>
              <a:t>He tells Beauty her terrible future.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600" smtClean="0">
                <a:latin typeface="Tahoma" pitchFamily="34" charset="0"/>
              </a:rPr>
              <a:t>We are going to use reading to help us write our own dialogue passages</a:t>
            </a:r>
            <a:r>
              <a:rPr lang="en-GB" smtClean="0"/>
              <a:t>.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GB" sz="2800" smtClean="0"/>
              <a:t>Why is dialogue important?</a:t>
            </a:r>
          </a:p>
          <a:p>
            <a:pPr eaLnBrk="1" hangingPunct="1">
              <a:buFontTx/>
              <a:buNone/>
            </a:pPr>
            <a:endParaRPr lang="en-GB" sz="2800" smtClean="0"/>
          </a:p>
          <a:p>
            <a:pPr eaLnBrk="1" hangingPunct="1"/>
            <a:r>
              <a:rPr lang="en-GB" sz="2800" smtClean="0">
                <a:latin typeface="Tahoma" pitchFamily="34" charset="0"/>
              </a:rPr>
              <a:t>It breaks up the narrative. </a:t>
            </a:r>
          </a:p>
          <a:p>
            <a:pPr eaLnBrk="1" hangingPunct="1"/>
            <a:r>
              <a:rPr lang="en-GB" sz="2800" smtClean="0">
                <a:latin typeface="Tahoma" pitchFamily="34" charset="0"/>
              </a:rPr>
              <a:t>Makes our writing lively.</a:t>
            </a:r>
          </a:p>
          <a:p>
            <a:pPr eaLnBrk="1" hangingPunct="1"/>
            <a:r>
              <a:rPr lang="en-GB" sz="2800" smtClean="0">
                <a:latin typeface="Tahoma" pitchFamily="34" charset="0"/>
              </a:rPr>
              <a:t>Its useful for characterisation. </a:t>
            </a:r>
          </a:p>
          <a:p>
            <a:pPr eaLnBrk="1" hangingPunct="1"/>
            <a:r>
              <a:rPr lang="en-GB" sz="2800" smtClean="0">
                <a:latin typeface="Tahoma" pitchFamily="34" charset="0"/>
              </a:rPr>
              <a:t>Excellent for showing reactions to events and relationship between characters.</a:t>
            </a:r>
          </a:p>
          <a:p>
            <a:pPr eaLnBrk="1" hangingPunct="1"/>
            <a:r>
              <a:rPr lang="en-GB" sz="2800" smtClean="0">
                <a:latin typeface="Tahoma" pitchFamily="34" charset="0"/>
              </a:rPr>
              <a:t>It helps to tell the story from different views.</a:t>
            </a:r>
          </a:p>
          <a:p>
            <a:pPr eaLnBrk="1" hangingPunct="1"/>
            <a:endParaRPr lang="en-GB" sz="2800" smtClean="0">
              <a:latin typeface="Tahoma" pitchFamily="34" charset="0"/>
            </a:endParaRPr>
          </a:p>
          <a:p>
            <a:pPr eaLnBrk="1" hangingPunct="1">
              <a:buFontTx/>
              <a:buNone/>
            </a:pPr>
            <a:endParaRPr lang="en-GB" sz="2800" smtClean="0">
              <a:latin typeface="Tahoma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Beauty and the beast.</a:t>
            </a:r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GB" smtClean="0"/>
              <a:t>“What would you like me to bring you this time?”</a:t>
            </a:r>
          </a:p>
          <a:p>
            <a:pPr eaLnBrk="1" hangingPunct="1">
              <a:buFontTx/>
              <a:buNone/>
            </a:pPr>
            <a:r>
              <a:rPr lang="en-GB" smtClean="0"/>
              <a:t>The eldest girl clapped her hands and said: “A pearl necklace for me, but it will have to be a long one with a silver clasp.”</a:t>
            </a:r>
          </a:p>
        </p:txBody>
      </p:sp>
      <p:sp>
        <p:nvSpPr>
          <p:cNvPr id="5124" name="Text Box 1028"/>
          <p:cNvSpPr txBox="1">
            <a:spLocks noChangeArrowheads="1"/>
          </p:cNvSpPr>
          <p:nvPr/>
        </p:nvSpPr>
        <p:spPr bwMode="auto">
          <a:xfrm>
            <a:off x="1219200" y="4495800"/>
            <a:ext cx="7162800" cy="45720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Identify the narrative part of the text.</a:t>
            </a:r>
          </a:p>
        </p:txBody>
      </p:sp>
      <p:sp>
        <p:nvSpPr>
          <p:cNvPr id="5125" name="Text Box 1029"/>
          <p:cNvSpPr txBox="1">
            <a:spLocks noChangeArrowheads="1"/>
          </p:cNvSpPr>
          <p:nvPr/>
        </p:nvSpPr>
        <p:spPr bwMode="auto">
          <a:xfrm>
            <a:off x="1219200" y="4953000"/>
            <a:ext cx="7162800" cy="45720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Who speaks first?</a:t>
            </a:r>
          </a:p>
        </p:txBody>
      </p:sp>
      <p:sp>
        <p:nvSpPr>
          <p:cNvPr id="5126" name="Text Box 1030"/>
          <p:cNvSpPr txBox="1">
            <a:spLocks noChangeArrowheads="1"/>
          </p:cNvSpPr>
          <p:nvPr/>
        </p:nvSpPr>
        <p:spPr bwMode="auto">
          <a:xfrm>
            <a:off x="1219200" y="5410200"/>
            <a:ext cx="7162800" cy="822325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What does the dialogue tell you about the character of the oldest daughter.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Add the narrative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mtClean="0"/>
              <a:t>Sometimes we can loose detail in our writing if we </a:t>
            </a:r>
            <a:r>
              <a:rPr lang="en-GB" b="1" smtClean="0"/>
              <a:t>only</a:t>
            </a:r>
            <a:r>
              <a:rPr lang="en-GB" smtClean="0"/>
              <a:t> use dialogue.</a:t>
            </a:r>
          </a:p>
          <a:p>
            <a:pPr eaLnBrk="1" hangingPunct="1">
              <a:lnSpc>
                <a:spcPct val="90000"/>
              </a:lnSpc>
            </a:pPr>
            <a:endParaRPr lang="en-GB" smtClean="0"/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Always add description to passages of dialogue so that your reader is not only </a:t>
            </a:r>
            <a:r>
              <a:rPr lang="en-GB" b="1" smtClean="0"/>
              <a:t>hearing</a:t>
            </a:r>
            <a:r>
              <a:rPr lang="en-GB" smtClean="0"/>
              <a:t> what is said but can see what is happening, where it is happening, or how our characters are behaving.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Improve the dialogue with a line of description.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752600"/>
            <a:ext cx="7620000" cy="36576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GB" smtClean="0"/>
          </a:p>
          <a:p>
            <a:pPr eaLnBrk="1" hangingPunct="1">
              <a:buFontTx/>
              <a:buNone/>
            </a:pPr>
            <a:r>
              <a:rPr lang="en-GB" smtClean="0"/>
              <a:t>‘All I want from you is that you return home safely.’</a:t>
            </a:r>
          </a:p>
          <a:p>
            <a:pPr eaLnBrk="1" hangingPunct="1">
              <a:buFontTx/>
              <a:buNone/>
            </a:pPr>
            <a:endParaRPr lang="en-GB" smtClean="0"/>
          </a:p>
          <a:p>
            <a:pPr eaLnBrk="1" hangingPunct="1">
              <a:buFontTx/>
              <a:buNone/>
            </a:pPr>
            <a:r>
              <a:rPr lang="en-GB" smtClean="0"/>
              <a:t>‘But I must bring you something,’ said the father.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1143000" y="5486400"/>
            <a:ext cx="7162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Work with your RP to think of description.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1219200" y="1828800"/>
            <a:ext cx="7162800" cy="457200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chemeClr val="bg1"/>
                </a:solidFill>
              </a:rPr>
              <a:t>Beauty hugged her father close and whispered: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2819400" y="2895600"/>
            <a:ext cx="5638800" cy="1187450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chemeClr val="bg1"/>
                </a:solidFill>
              </a:rPr>
              <a:t>At this the other two sisters laughed and thought how stupid Beauty was not to ask for something.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Add the dialogue.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GB" smtClean="0"/>
              <a:t>As the father travelled home, he was caught in a terrible storm. Soon he lost his way in the darkness. He came upon a large house where he could take shelter under the trees.</a:t>
            </a:r>
          </a:p>
          <a:p>
            <a:pPr eaLnBrk="1" hangingPunct="1">
              <a:buFontTx/>
              <a:buNone/>
            </a:pPr>
            <a:r>
              <a:rPr lang="en-GB" smtClean="0"/>
              <a:t>From somewhere nearby he heard a voice.</a:t>
            </a:r>
          </a:p>
          <a:p>
            <a:pPr eaLnBrk="1" hangingPunct="1">
              <a:buFontTx/>
              <a:buNone/>
            </a:pPr>
            <a:r>
              <a:rPr lang="en-GB" smtClean="0"/>
              <a:t> 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1524000" y="4724400"/>
            <a:ext cx="7162800" cy="45720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What does the voice say?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1524000" y="5181600"/>
            <a:ext cx="7162800" cy="45720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How does the father react to the voice?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Revising punctuation of speech.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752600"/>
            <a:ext cx="7620000" cy="838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smtClean="0"/>
              <a:t>Add the “     ” ? ! or , . Capital letters 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1219200" y="2819400"/>
            <a:ext cx="7162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>
                <a:latin typeface="Tahoma" pitchFamily="34" charset="0"/>
              </a:rPr>
              <a:t>come inside    called a voice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1219200" y="4191000"/>
            <a:ext cx="7162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>
                <a:latin typeface="Tahoma" pitchFamily="34" charset="0"/>
              </a:rPr>
              <a:t>hello who’s there the father could see no one but the door was open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600" u="sng" smtClean="0"/>
              <a:t>What happens next?</a:t>
            </a:r>
            <a:br>
              <a:rPr lang="en-GB" sz="3600" u="sng" smtClean="0"/>
            </a:br>
            <a:r>
              <a:rPr lang="en-GB" sz="3600" u="sng" smtClean="0"/>
              <a:t>L.O To write a passage with dialogue.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z="2800" smtClean="0"/>
              <a:t>You are going to write the next section of this story.</a:t>
            </a:r>
          </a:p>
          <a:p>
            <a:pPr eaLnBrk="1" hangingPunct="1"/>
            <a:r>
              <a:rPr lang="en-GB" sz="2800" smtClean="0"/>
              <a:t>Retell the events listed on your support sheet.</a:t>
            </a:r>
          </a:p>
          <a:p>
            <a:pPr eaLnBrk="1" hangingPunct="1"/>
            <a:r>
              <a:rPr lang="en-GB" sz="2800" smtClean="0"/>
              <a:t>Make sure you mix dialogue and description in your passage.</a:t>
            </a:r>
          </a:p>
          <a:p>
            <a:pPr eaLnBrk="1" hangingPunct="1"/>
            <a:endParaRPr lang="en-GB" sz="2800" smtClean="0"/>
          </a:p>
          <a:p>
            <a:pPr eaLnBrk="1" hangingPunct="1"/>
            <a:r>
              <a:rPr lang="en-GB" sz="2800" smtClean="0"/>
              <a:t>Use the punctuation description to help you.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Punctuating speech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447800"/>
            <a:ext cx="7620000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800" smtClean="0"/>
              <a:t>“Then I must go without giving thanks,” thought the father.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800" b="1" u="sng" smtClean="0"/>
              <a:t>Rules.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b="1" smtClean="0"/>
              <a:t>Speech must be opened “and closed”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b="1" smtClean="0"/>
              <a:t>Speech begins with a capital letter.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b="1" smtClean="0"/>
              <a:t>Report who is speaking- said ______ (use an adverb) or use a synonym of said.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b="1" smtClean="0"/>
              <a:t>Use ! ? Or ,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b="1" smtClean="0"/>
              <a:t>Remember to use capitals for character names.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b="1" smtClean="0"/>
              <a:t>New speaker = new line.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sz="28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sz="280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otebook">
  <a:themeElements>
    <a:clrScheme name="Notebook 1">
      <a:dk1>
        <a:srgbClr val="000000"/>
      </a:dk1>
      <a:lt1>
        <a:srgbClr val="FEFDE3"/>
      </a:lt1>
      <a:dk2>
        <a:srgbClr val="221304"/>
      </a:dk2>
      <a:lt2>
        <a:srgbClr val="CBBD83"/>
      </a:lt2>
      <a:accent1>
        <a:srgbClr val="A1BD69"/>
      </a:accent1>
      <a:accent2>
        <a:srgbClr val="3694B6"/>
      </a:accent2>
      <a:accent3>
        <a:srgbClr val="FEFEEF"/>
      </a:accent3>
      <a:accent4>
        <a:srgbClr val="000000"/>
      </a:accent4>
      <a:accent5>
        <a:srgbClr val="CDDBB9"/>
      </a:accent5>
      <a:accent6>
        <a:srgbClr val="3086A5"/>
      </a:accent6>
      <a:hlink>
        <a:srgbClr val="660066"/>
      </a:hlink>
      <a:folHlink>
        <a:srgbClr val="666699"/>
      </a:folHlink>
    </a:clrScheme>
    <a:fontScheme name="Notebook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lnDef>
  </a:objectDefaults>
  <a:extraClrSchemeLst>
    <a:extraClrScheme>
      <a:clrScheme name="Notebook 1">
        <a:dk1>
          <a:srgbClr val="000000"/>
        </a:dk1>
        <a:lt1>
          <a:srgbClr val="FEFDE3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EFEE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2">
        <a:dk1>
          <a:srgbClr val="000000"/>
        </a:dk1>
        <a:lt1>
          <a:srgbClr val="FFFFFF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FFFF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Designs\Notebook.pot</Template>
  <TotalTime>119</TotalTime>
  <Words>614</Words>
  <Application>Microsoft Office PowerPoint</Application>
  <PresentationFormat>On-screen Show (4:3)</PresentationFormat>
  <Paragraphs>64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Times New Roman</vt:lpstr>
      <vt:lpstr>Arial</vt:lpstr>
      <vt:lpstr>Calibri</vt:lpstr>
      <vt:lpstr>Tahoma</vt:lpstr>
      <vt:lpstr>Notebook</vt:lpstr>
      <vt:lpstr>We will be able to write passages of dialogue.</vt:lpstr>
      <vt:lpstr>We are going to use reading to help us write our own dialogue passages.</vt:lpstr>
      <vt:lpstr>Beauty and the beast.</vt:lpstr>
      <vt:lpstr>Add the narrative</vt:lpstr>
      <vt:lpstr>Improve the dialogue with a line of description.</vt:lpstr>
      <vt:lpstr>Add the dialogue.</vt:lpstr>
      <vt:lpstr>Revising punctuation of speech.</vt:lpstr>
      <vt:lpstr>What happens next? L.O To write a passage with dialogue.</vt:lpstr>
      <vt:lpstr>Punctuating speech</vt:lpstr>
      <vt:lpstr>The story continued…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 will be able to write passages of dialogue.</dc:title>
  <dc:creator>Lindsay</dc:creator>
  <cp:lastModifiedBy>Teacher E-Solutions</cp:lastModifiedBy>
  <cp:revision>2</cp:revision>
  <cp:lastPrinted>1601-01-01T00:00:00Z</cp:lastPrinted>
  <dcterms:created xsi:type="dcterms:W3CDTF">2006-11-15T19:22:09Z</dcterms:created>
  <dcterms:modified xsi:type="dcterms:W3CDTF">2019-01-18T16:51:07Z</dcterms:modified>
</cp:coreProperties>
</file>