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3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76" r:id="rId16"/>
    <p:sldId id="277" r:id="rId17"/>
    <p:sldId id="270" r:id="rId18"/>
    <p:sldId id="271" r:id="rId19"/>
    <p:sldId id="272" r:id="rId20"/>
    <p:sldId id="273" r:id="rId21"/>
    <p:sldId id="274" r:id="rId22"/>
    <p:sldId id="275" r:id="rId23"/>
    <p:sldId id="268" r:id="rId24"/>
    <p:sldId id="269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9" autoAdjust="0"/>
    <p:restoredTop sz="94660"/>
  </p:normalViewPr>
  <p:slideViewPr>
    <p:cSldViewPr>
      <p:cViewPr varScale="1">
        <p:scale>
          <a:sx n="45" d="100"/>
          <a:sy n="45" d="100"/>
        </p:scale>
        <p:origin x="-54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9D4EB78-20B6-4964-B02A-3FFB7761B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68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2D415-F9E8-46E0-A875-30B246DC7A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0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F7D58-175B-44C0-A4C9-9FAB9722E5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0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EDDD9-9B7E-4471-97F2-449AEA6EA9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50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5E81-B205-4D07-A3CD-11956A7B2C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73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DE96A-7DB1-46BD-8B77-9C2BC2CD72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9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4FB9-58E6-485E-9D34-1D911906EB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6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C84F5-975F-4412-8262-F0501DC5A0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44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4EE6-E302-4E55-9359-7B51F9230E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14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377BC-73CB-4B22-8133-36D10557F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0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A8CF2-66A0-4B2F-BFF4-D80BEA25F1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41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898F-F73E-4654-8DA6-FE6DBE7C3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8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D98087B-72FD-4AF9-B8EC-8FEE45029A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Dissolving and Changes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 is </a:t>
            </a:r>
            <a:r>
              <a:rPr lang="en-GB" sz="5400" smtClean="0">
                <a:solidFill>
                  <a:srgbClr val="FF0066"/>
                </a:solidFill>
                <a:latin typeface="Arial" pitchFamily="34" charset="0"/>
              </a:rPr>
              <a:t>not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speeded up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heating the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crushing the 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stirring the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using less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 is </a:t>
            </a:r>
            <a:r>
              <a:rPr lang="en-GB" sz="5400" smtClean="0">
                <a:solidFill>
                  <a:srgbClr val="FF0066"/>
                </a:solidFill>
                <a:latin typeface="Arial" pitchFamily="34" charset="0"/>
              </a:rPr>
              <a:t>not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speeded up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heating the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crushing the solid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stirring the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using less liquid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56388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After filtering pond water, where would you find any microbes?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on the filter paper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left in the beaker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in the flask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all three places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55626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After filtering pond water, where would you find any microbes?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on the filter paper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left in the beaker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in the flask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in all three places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would dissolve the quickest in the same conditions?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Icing sugar powder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Sugar cubes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Caster sugar crystals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Brown sugar grains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Which would dissolve the quickest in the same conditions?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Icing sugar powder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Sugar cubes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Caster sugar crystals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Brown sugar grains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To obtain </a:t>
            </a:r>
            <a:r>
              <a:rPr lang="en-GB" sz="3600" smtClean="0">
                <a:solidFill>
                  <a:srgbClr val="FF0066"/>
                </a:solidFill>
                <a:latin typeface="Arial" pitchFamily="34" charset="0"/>
              </a:rPr>
              <a:t>only</a:t>
            </a:r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 the </a:t>
            </a:r>
            <a:r>
              <a:rPr lang="en-GB" sz="3600" smtClean="0">
                <a:solidFill>
                  <a:srgbClr val="FF0066"/>
                </a:solidFill>
                <a:latin typeface="Arial" pitchFamily="34" charset="0"/>
              </a:rPr>
              <a:t>soluble</a:t>
            </a:r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 material found in pond water you would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Filter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Filter it then evaporate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Dissolve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To obtain </a:t>
            </a:r>
            <a:r>
              <a:rPr lang="en-GB" sz="3600" smtClean="0">
                <a:solidFill>
                  <a:srgbClr val="FF0066"/>
                </a:solidFill>
                <a:latin typeface="Arial" pitchFamily="34" charset="0"/>
              </a:rPr>
              <a:t>only</a:t>
            </a:r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 the </a:t>
            </a:r>
            <a:r>
              <a:rPr lang="en-GB" sz="3600" smtClean="0">
                <a:solidFill>
                  <a:srgbClr val="FF0066"/>
                </a:solidFill>
                <a:latin typeface="Arial" pitchFamily="34" charset="0"/>
              </a:rPr>
              <a:t>soluble</a:t>
            </a:r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 material found in pond water you would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Filter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Filter it then evaporate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Dissolve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reversible reaction?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 a candle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 an ice cube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Adding acid to chalk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Frying an egg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reversible reaction?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 a candle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 an ice cube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Adding acid to chalk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Frying an egg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a material dissolves it makes 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solution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suspension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crystal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53340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When water is heated in a kettle it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89" name="Picture 21" descr="kettl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16764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0" y="381000"/>
            <a:ext cx="5410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When water is heated in a kettle it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811" name="Picture 19" descr="kettl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16764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64008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When the solid candle wax changes to liquid this is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63246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When the solid candle wax changes to liquid this is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62484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the wax in the wick is lit this is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a material dissolves it makes 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solid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solution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suspension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crystal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60198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the wax in the wick is lit this 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burning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3657600" y="381000"/>
            <a:ext cx="48006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When sand and salt are mixed in water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 dissolves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salt dissolves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 and salt dissolve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neither dissolves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3657600" y="457200"/>
            <a:ext cx="4876800" cy="19050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When sand and salt are mixed in water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 dissolves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only salt dissolves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 and salt dissolve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neither dissolves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is evidence of an irreversible reaction?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 occurring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 occurring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 bubbles seen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is evidence of an irreversible reaction?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boiling occurring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 occurring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particles dissolving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gas bubbles seen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scientific name for rain and snow?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precipitation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cycle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scientific name for rain and snow?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precipitation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filtration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cycle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3429000" y="533400"/>
            <a:ext cx="5029200" cy="19050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caused the puddle of water?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steam 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kettle leaking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7365" name="Picture 21" descr="kettle conden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2667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3429000" y="381000"/>
            <a:ext cx="5029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caused the puddle of water?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steam 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kettle leaking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 boiling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387" name="Picture 19" descr="kettle conde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2667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828800"/>
            <a:ext cx="7696200" cy="6096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process is occurring at X?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61" name="Group 21"/>
          <p:cNvGrpSpPr>
            <a:grpSpLocks/>
          </p:cNvGrpSpPr>
          <p:nvPr/>
        </p:nvGrpSpPr>
        <p:grpSpPr bwMode="auto">
          <a:xfrm>
            <a:off x="609600" y="457200"/>
            <a:ext cx="8229600" cy="1447800"/>
            <a:chOff x="240" y="1728"/>
            <a:chExt cx="5184" cy="912"/>
          </a:xfrm>
        </p:grpSpPr>
        <p:sp>
          <p:nvSpPr>
            <p:cNvPr id="61462" name="Text Box 22"/>
            <p:cNvSpPr txBox="1">
              <a:spLocks noChangeArrowheads="1"/>
            </p:cNvSpPr>
            <p:nvPr/>
          </p:nvSpPr>
          <p:spPr bwMode="auto">
            <a:xfrm>
              <a:off x="240" y="1776"/>
              <a:ext cx="92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ice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61463" name="Text Box 23"/>
            <p:cNvSpPr txBox="1">
              <a:spLocks noChangeArrowheads="1"/>
            </p:cNvSpPr>
            <p:nvPr/>
          </p:nvSpPr>
          <p:spPr bwMode="auto">
            <a:xfrm>
              <a:off x="1968" y="1728"/>
              <a:ext cx="112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water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grpSp>
          <p:nvGrpSpPr>
            <p:cNvPr id="61464" name="Group 24"/>
            <p:cNvGrpSpPr>
              <a:grpSpLocks/>
            </p:cNvGrpSpPr>
            <p:nvPr/>
          </p:nvGrpSpPr>
          <p:grpSpPr bwMode="auto">
            <a:xfrm>
              <a:off x="768" y="1920"/>
              <a:ext cx="1209" cy="192"/>
              <a:chOff x="1471" y="1872"/>
              <a:chExt cx="1209" cy="192"/>
            </a:xfrm>
          </p:grpSpPr>
          <p:sp>
            <p:nvSpPr>
              <p:cNvPr id="61470" name="Line 25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71" name="Line 26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65" name="Group 27"/>
            <p:cNvGrpSpPr>
              <a:grpSpLocks/>
            </p:cNvGrpSpPr>
            <p:nvPr/>
          </p:nvGrpSpPr>
          <p:grpSpPr bwMode="auto">
            <a:xfrm>
              <a:off x="2976" y="1872"/>
              <a:ext cx="1209" cy="192"/>
              <a:chOff x="1471" y="1872"/>
              <a:chExt cx="1209" cy="192"/>
            </a:xfrm>
          </p:grpSpPr>
          <p:sp>
            <p:nvSpPr>
              <p:cNvPr id="61468" name="Line 28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69" name="Line 29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66" name="Text Box 30"/>
            <p:cNvSpPr txBox="1">
              <a:spLocks noChangeArrowheads="1"/>
            </p:cNvSpPr>
            <p:nvPr/>
          </p:nvSpPr>
          <p:spPr bwMode="auto">
            <a:xfrm>
              <a:off x="4224" y="1728"/>
              <a:ext cx="120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steam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61467" name="Text Box 31"/>
            <p:cNvSpPr txBox="1">
              <a:spLocks noChangeArrowheads="1"/>
            </p:cNvSpPr>
            <p:nvPr/>
          </p:nvSpPr>
          <p:spPr bwMode="auto">
            <a:xfrm>
              <a:off x="1200" y="2160"/>
              <a:ext cx="48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X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828800"/>
            <a:ext cx="7696200" cy="6858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process is occurring at X?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melting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freezing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evaporating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condensing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83" name="Group 19"/>
          <p:cNvGrpSpPr>
            <a:grpSpLocks/>
          </p:cNvGrpSpPr>
          <p:nvPr/>
        </p:nvGrpSpPr>
        <p:grpSpPr bwMode="auto">
          <a:xfrm>
            <a:off x="609600" y="457200"/>
            <a:ext cx="8229600" cy="1447800"/>
            <a:chOff x="240" y="1728"/>
            <a:chExt cx="5184" cy="912"/>
          </a:xfrm>
        </p:grpSpPr>
        <p:sp>
          <p:nvSpPr>
            <p:cNvPr id="62484" name="Text Box 20"/>
            <p:cNvSpPr txBox="1">
              <a:spLocks noChangeArrowheads="1"/>
            </p:cNvSpPr>
            <p:nvPr/>
          </p:nvSpPr>
          <p:spPr bwMode="auto">
            <a:xfrm>
              <a:off x="240" y="1776"/>
              <a:ext cx="92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ice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1968" y="1728"/>
              <a:ext cx="112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water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grpSp>
          <p:nvGrpSpPr>
            <p:cNvPr id="62486" name="Group 22"/>
            <p:cNvGrpSpPr>
              <a:grpSpLocks/>
            </p:cNvGrpSpPr>
            <p:nvPr/>
          </p:nvGrpSpPr>
          <p:grpSpPr bwMode="auto">
            <a:xfrm>
              <a:off x="768" y="1920"/>
              <a:ext cx="1209" cy="192"/>
              <a:chOff x="1471" y="1872"/>
              <a:chExt cx="1209" cy="192"/>
            </a:xfrm>
          </p:grpSpPr>
          <p:sp>
            <p:nvSpPr>
              <p:cNvPr id="62492" name="Line 23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3" name="Line 24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87" name="Group 25"/>
            <p:cNvGrpSpPr>
              <a:grpSpLocks/>
            </p:cNvGrpSpPr>
            <p:nvPr/>
          </p:nvGrpSpPr>
          <p:grpSpPr bwMode="auto">
            <a:xfrm>
              <a:off x="2976" y="1872"/>
              <a:ext cx="1209" cy="192"/>
              <a:chOff x="1471" y="1872"/>
              <a:chExt cx="1209" cy="192"/>
            </a:xfrm>
          </p:grpSpPr>
          <p:sp>
            <p:nvSpPr>
              <p:cNvPr id="62490" name="Line 26"/>
              <p:cNvSpPr>
                <a:spLocks noChangeShapeType="1"/>
              </p:cNvSpPr>
              <p:nvPr/>
            </p:nvSpPr>
            <p:spPr bwMode="auto">
              <a:xfrm>
                <a:off x="1512" y="1872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1" name="Line 27"/>
              <p:cNvSpPr>
                <a:spLocks noChangeShapeType="1"/>
              </p:cNvSpPr>
              <p:nvPr/>
            </p:nvSpPr>
            <p:spPr bwMode="auto">
              <a:xfrm flipH="1">
                <a:off x="1471" y="2064"/>
                <a:ext cx="1168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 type="none" w="sm" len="sm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88" name="Text Box 28"/>
            <p:cNvSpPr txBox="1">
              <a:spLocks noChangeArrowheads="1"/>
            </p:cNvSpPr>
            <p:nvPr/>
          </p:nvSpPr>
          <p:spPr bwMode="auto">
            <a:xfrm>
              <a:off x="4224" y="1728"/>
              <a:ext cx="120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steam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  <p:sp>
          <p:nvSpPr>
            <p:cNvPr id="62489" name="Text Box 29"/>
            <p:cNvSpPr txBox="1">
              <a:spLocks noChangeArrowheads="1"/>
            </p:cNvSpPr>
            <p:nvPr/>
          </p:nvSpPr>
          <p:spPr bwMode="auto">
            <a:xfrm>
              <a:off x="1200" y="2160"/>
              <a:ext cx="48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rgbClr val="00FF00"/>
                  </a:solidFill>
                  <a:latin typeface="Comic Sans MS" pitchFamily="66" charset="0"/>
                </a:rPr>
                <a:t>X</a:t>
              </a:r>
              <a:endParaRPr lang="en-US" sz="4400">
                <a:solidFill>
                  <a:srgbClr val="00FF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38100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solution is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cloudy and white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cloudy and any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clear and any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clear and colourless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4724400" y="990600"/>
            <a:ext cx="3505200" cy="990600"/>
            <a:chOff x="240" y="1296"/>
            <a:chExt cx="5040" cy="1488"/>
          </a:xfrm>
        </p:grpSpPr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240" y="1296"/>
              <a:ext cx="384" cy="1488"/>
              <a:chOff x="3264" y="144"/>
              <a:chExt cx="384" cy="1488"/>
            </a:xfrm>
          </p:grpSpPr>
          <p:sp>
            <p:nvSpPr>
              <p:cNvPr id="8255" name="Arc 23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Arc 24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Line 25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58" name="Line 26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59" name="Line 27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60" name="Oval 28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Rectangle 29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5" name="Group 30"/>
            <p:cNvGrpSpPr>
              <a:grpSpLocks/>
            </p:cNvGrpSpPr>
            <p:nvPr/>
          </p:nvGrpSpPr>
          <p:grpSpPr bwMode="auto">
            <a:xfrm>
              <a:off x="1152" y="1296"/>
              <a:ext cx="384" cy="1488"/>
              <a:chOff x="3264" y="144"/>
              <a:chExt cx="384" cy="1488"/>
            </a:xfrm>
          </p:grpSpPr>
          <p:sp>
            <p:nvSpPr>
              <p:cNvPr id="8248" name="Arc 31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Arc 32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Line 33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51" name="Line 34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52" name="Line 35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53" name="Oval 36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Rectangle 37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6" name="Group 38"/>
            <p:cNvGrpSpPr>
              <a:grpSpLocks/>
            </p:cNvGrpSpPr>
            <p:nvPr/>
          </p:nvGrpSpPr>
          <p:grpSpPr bwMode="auto">
            <a:xfrm>
              <a:off x="2016" y="1296"/>
              <a:ext cx="384" cy="1488"/>
              <a:chOff x="3264" y="144"/>
              <a:chExt cx="384" cy="1488"/>
            </a:xfrm>
          </p:grpSpPr>
          <p:sp>
            <p:nvSpPr>
              <p:cNvPr id="8241" name="Arc 39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Arc 40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Line 41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44" name="Line 42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45" name="Line 43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46" name="Oval 44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Rectangle 45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FF7C8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7" name="Group 46"/>
            <p:cNvGrpSpPr>
              <a:grpSpLocks/>
            </p:cNvGrpSpPr>
            <p:nvPr/>
          </p:nvGrpSpPr>
          <p:grpSpPr bwMode="auto">
            <a:xfrm>
              <a:off x="3168" y="1296"/>
              <a:ext cx="384" cy="1488"/>
              <a:chOff x="3264" y="144"/>
              <a:chExt cx="384" cy="1488"/>
            </a:xfrm>
          </p:grpSpPr>
          <p:sp>
            <p:nvSpPr>
              <p:cNvPr id="8234" name="Arc 47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Arc 48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Line 49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7" name="Line 50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8" name="Line 51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9" name="Oval 52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Rectangle 53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54"/>
            <p:cNvGrpSpPr>
              <a:grpSpLocks/>
            </p:cNvGrpSpPr>
            <p:nvPr/>
          </p:nvGrpSpPr>
          <p:grpSpPr bwMode="auto">
            <a:xfrm>
              <a:off x="4080" y="1296"/>
              <a:ext cx="384" cy="1488"/>
              <a:chOff x="3264" y="144"/>
              <a:chExt cx="384" cy="1488"/>
            </a:xfrm>
          </p:grpSpPr>
          <p:sp>
            <p:nvSpPr>
              <p:cNvPr id="8227" name="Arc 55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Arc 56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Line 57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0" name="Line 58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1" name="Line 59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32" name="Oval 60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61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2"/>
            <p:cNvGrpSpPr>
              <a:grpSpLocks/>
            </p:cNvGrpSpPr>
            <p:nvPr/>
          </p:nvGrpSpPr>
          <p:grpSpPr bwMode="auto">
            <a:xfrm>
              <a:off x="4896" y="1296"/>
              <a:ext cx="384" cy="1488"/>
              <a:chOff x="3264" y="144"/>
              <a:chExt cx="384" cy="1488"/>
            </a:xfrm>
          </p:grpSpPr>
          <p:sp>
            <p:nvSpPr>
              <p:cNvPr id="8220" name="Arc 63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Arc 64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Line 65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23" name="Line 66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24" name="Line 67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25" name="Oval 68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9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996633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66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36576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solution 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cloudy and white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cloudy and any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clear and any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clear and colourless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5" name="Group 117"/>
          <p:cNvGrpSpPr>
            <a:grpSpLocks/>
          </p:cNvGrpSpPr>
          <p:nvPr/>
        </p:nvGrpSpPr>
        <p:grpSpPr bwMode="auto">
          <a:xfrm>
            <a:off x="4724400" y="990600"/>
            <a:ext cx="3505200" cy="990600"/>
            <a:chOff x="240" y="1296"/>
            <a:chExt cx="5040" cy="1488"/>
          </a:xfrm>
        </p:grpSpPr>
        <p:grpSp>
          <p:nvGrpSpPr>
            <p:cNvPr id="9236" name="Group 118"/>
            <p:cNvGrpSpPr>
              <a:grpSpLocks/>
            </p:cNvGrpSpPr>
            <p:nvPr/>
          </p:nvGrpSpPr>
          <p:grpSpPr bwMode="auto">
            <a:xfrm>
              <a:off x="240" y="1296"/>
              <a:ext cx="384" cy="1488"/>
              <a:chOff x="3264" y="144"/>
              <a:chExt cx="384" cy="1488"/>
            </a:xfrm>
          </p:grpSpPr>
          <p:sp>
            <p:nvSpPr>
              <p:cNvPr id="9277" name="Arc 119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Arc 120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9" name="Line 121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80" name="Line 122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81" name="Line 123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82" name="Oval 124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Rectangle 125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37" name="Group 126"/>
            <p:cNvGrpSpPr>
              <a:grpSpLocks/>
            </p:cNvGrpSpPr>
            <p:nvPr/>
          </p:nvGrpSpPr>
          <p:grpSpPr bwMode="auto">
            <a:xfrm>
              <a:off x="1152" y="1296"/>
              <a:ext cx="384" cy="1488"/>
              <a:chOff x="3264" y="144"/>
              <a:chExt cx="384" cy="1488"/>
            </a:xfrm>
          </p:grpSpPr>
          <p:sp>
            <p:nvSpPr>
              <p:cNvPr id="9270" name="Arc 127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Arc 128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2" name="Line 129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73" name="Line 130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74" name="Line 131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75" name="Oval 132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Rectangle 133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38" name="Group 134"/>
            <p:cNvGrpSpPr>
              <a:grpSpLocks/>
            </p:cNvGrpSpPr>
            <p:nvPr/>
          </p:nvGrpSpPr>
          <p:grpSpPr bwMode="auto">
            <a:xfrm>
              <a:off x="2016" y="1296"/>
              <a:ext cx="384" cy="1488"/>
              <a:chOff x="3264" y="144"/>
              <a:chExt cx="384" cy="1488"/>
            </a:xfrm>
          </p:grpSpPr>
          <p:sp>
            <p:nvSpPr>
              <p:cNvPr id="9263" name="Arc 135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4" name="Arc 136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5" name="Line 137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6" name="Line 138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7" name="Line 139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8" name="Oval 140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FF7C8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9" name="Rectangle 141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FF7C8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39" name="Group 142"/>
            <p:cNvGrpSpPr>
              <a:grpSpLocks/>
            </p:cNvGrpSpPr>
            <p:nvPr/>
          </p:nvGrpSpPr>
          <p:grpSpPr bwMode="auto">
            <a:xfrm>
              <a:off x="3168" y="1296"/>
              <a:ext cx="384" cy="1488"/>
              <a:chOff x="3264" y="144"/>
              <a:chExt cx="384" cy="1488"/>
            </a:xfrm>
          </p:grpSpPr>
          <p:sp>
            <p:nvSpPr>
              <p:cNvPr id="9256" name="Arc 143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7" name="Arc 144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8" name="Line 145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59" name="Line 146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0" name="Line 147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61" name="Oval 148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2" name="Rectangle 149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993300">
                  <a:alpha val="50195"/>
                </a:srgbClr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0" name="Group 150"/>
            <p:cNvGrpSpPr>
              <a:grpSpLocks/>
            </p:cNvGrpSpPr>
            <p:nvPr/>
          </p:nvGrpSpPr>
          <p:grpSpPr bwMode="auto">
            <a:xfrm>
              <a:off x="4080" y="1296"/>
              <a:ext cx="384" cy="1488"/>
              <a:chOff x="3264" y="144"/>
              <a:chExt cx="384" cy="1488"/>
            </a:xfrm>
          </p:grpSpPr>
          <p:sp>
            <p:nvSpPr>
              <p:cNvPr id="9249" name="Arc 151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Arc 152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1" name="Line 153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52" name="Line 154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53" name="Line 155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54" name="Oval 156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5" name="Rectangle 157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41" name="Group 158"/>
            <p:cNvGrpSpPr>
              <a:grpSpLocks/>
            </p:cNvGrpSpPr>
            <p:nvPr/>
          </p:nvGrpSpPr>
          <p:grpSpPr bwMode="auto">
            <a:xfrm>
              <a:off x="4896" y="1296"/>
              <a:ext cx="384" cy="1488"/>
              <a:chOff x="3264" y="144"/>
              <a:chExt cx="384" cy="1488"/>
            </a:xfrm>
          </p:grpSpPr>
          <p:sp>
            <p:nvSpPr>
              <p:cNvPr id="9242" name="Arc 159"/>
              <p:cNvSpPr>
                <a:spLocks/>
              </p:cNvSpPr>
              <p:nvPr/>
            </p:nvSpPr>
            <p:spPr bwMode="auto">
              <a:xfrm rot="5400000">
                <a:off x="3456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Arc 160"/>
              <p:cNvSpPr>
                <a:spLocks/>
              </p:cNvSpPr>
              <p:nvPr/>
            </p:nvSpPr>
            <p:spPr bwMode="auto">
              <a:xfrm rot="16200000" flipH="1">
                <a:off x="3264" y="1440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4" name="Line 161"/>
              <p:cNvSpPr>
                <a:spLocks noChangeShapeType="1"/>
              </p:cNvSpPr>
              <p:nvPr/>
            </p:nvSpPr>
            <p:spPr bwMode="auto">
              <a:xfrm flipV="1">
                <a:off x="3264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45" name="Line 162"/>
              <p:cNvSpPr>
                <a:spLocks noChangeShapeType="1"/>
              </p:cNvSpPr>
              <p:nvPr/>
            </p:nvSpPr>
            <p:spPr bwMode="auto">
              <a:xfrm flipV="1">
                <a:off x="3648" y="144"/>
                <a:ext cx="0" cy="129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46" name="Line 163"/>
              <p:cNvSpPr>
                <a:spLocks noChangeShapeType="1"/>
              </p:cNvSpPr>
              <p:nvPr/>
            </p:nvSpPr>
            <p:spPr bwMode="auto">
              <a:xfrm>
                <a:off x="3264" y="76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47" name="Oval 164"/>
              <p:cNvSpPr>
                <a:spLocks noChangeArrowheads="1"/>
              </p:cNvSpPr>
              <p:nvPr/>
            </p:nvSpPr>
            <p:spPr bwMode="auto">
              <a:xfrm>
                <a:off x="3264" y="1296"/>
                <a:ext cx="384" cy="336"/>
              </a:xfrm>
              <a:prstGeom prst="ellipse">
                <a:avLst/>
              </a:prstGeom>
              <a:solidFill>
                <a:srgbClr val="996633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Rectangle 165"/>
              <p:cNvSpPr>
                <a:spLocks noChangeArrowheads="1"/>
              </p:cNvSpPr>
              <p:nvPr/>
            </p:nvSpPr>
            <p:spPr bwMode="auto">
              <a:xfrm>
                <a:off x="3264" y="768"/>
                <a:ext cx="384" cy="672"/>
              </a:xfrm>
              <a:prstGeom prst="rect">
                <a:avLst/>
              </a:prstGeom>
              <a:solidFill>
                <a:srgbClr val="996633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CC"/>
      </a:accent1>
      <a:accent2>
        <a:srgbClr val="3333CC"/>
      </a:accent2>
      <a:accent3>
        <a:srgbClr val="FFFFFF"/>
      </a:accent3>
      <a:accent4>
        <a:srgbClr val="000000"/>
      </a:accent4>
      <a:accent5>
        <a:srgbClr val="CAAAE2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722</Words>
  <Application>Microsoft Office PowerPoint</Application>
  <PresentationFormat>On-screen Show (4:3)</PresentationFormat>
  <Paragraphs>190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Times New Roman</vt:lpstr>
      <vt:lpstr>Arial</vt:lpstr>
      <vt:lpstr>Calibri</vt:lpstr>
      <vt:lpstr>Ravie</vt:lpstr>
      <vt:lpstr>Old English Text MT</vt:lpstr>
      <vt:lpstr>Lucida Console</vt:lpstr>
      <vt:lpstr>Comic Sans MS</vt:lpstr>
      <vt:lpstr>Default Design</vt:lpstr>
      <vt:lpstr>Who Wants To Be A Millionaire?  </vt:lpstr>
      <vt:lpstr>Question 1</vt:lpstr>
      <vt:lpstr>When a material dissolves it makes a</vt:lpstr>
      <vt:lpstr>When a material dissolves it makes a</vt:lpstr>
      <vt:lpstr>£100</vt:lpstr>
      <vt:lpstr>Question 2</vt:lpstr>
      <vt:lpstr>A solution is </vt:lpstr>
      <vt:lpstr>A solution is</vt:lpstr>
      <vt:lpstr>£200</vt:lpstr>
      <vt:lpstr>Question 3</vt:lpstr>
      <vt:lpstr>Dissolving is not speeded up by</vt:lpstr>
      <vt:lpstr>Dissolving is not speeded up by</vt:lpstr>
      <vt:lpstr>£300</vt:lpstr>
      <vt:lpstr>Question 4</vt:lpstr>
      <vt:lpstr>After filtering pond water, where would you find any microbes?</vt:lpstr>
      <vt:lpstr>After filtering pond water, where would you find any microbes?</vt:lpstr>
      <vt:lpstr>£500</vt:lpstr>
      <vt:lpstr>Question 5</vt:lpstr>
      <vt:lpstr>Which would dissolve the quickest in the same conditions?</vt:lpstr>
      <vt:lpstr>Which would dissolve the quickest in the same conditions?</vt:lpstr>
      <vt:lpstr>£1,000</vt:lpstr>
      <vt:lpstr>Question 6</vt:lpstr>
      <vt:lpstr>To obtain only the soluble material found in pond water you would</vt:lpstr>
      <vt:lpstr>To obtain only the soluble material found in pond water you would</vt:lpstr>
      <vt:lpstr>£2,000</vt:lpstr>
      <vt:lpstr>Question 7</vt:lpstr>
      <vt:lpstr>Which of these is a reversible reaction?</vt:lpstr>
      <vt:lpstr>Which of these is a reversible reaction?</vt:lpstr>
      <vt:lpstr>£4,000</vt:lpstr>
      <vt:lpstr>Question 8</vt:lpstr>
      <vt:lpstr>When water is heated in a kettle it  </vt:lpstr>
      <vt:lpstr>When water is heated in a kettle it</vt:lpstr>
      <vt:lpstr>£8,000</vt:lpstr>
      <vt:lpstr>Question 9</vt:lpstr>
      <vt:lpstr>When the solid candle wax changes to liquid this is</vt:lpstr>
      <vt:lpstr>When the solid candle wax changes to liquid this is</vt:lpstr>
      <vt:lpstr>£16,000</vt:lpstr>
      <vt:lpstr>Question 10</vt:lpstr>
      <vt:lpstr>When the wax in the wick is lit this is </vt:lpstr>
      <vt:lpstr>When the wax in the wick is lit this is</vt:lpstr>
      <vt:lpstr>£32,000</vt:lpstr>
      <vt:lpstr>Question 11</vt:lpstr>
      <vt:lpstr>When sand and salt are mixed in water </vt:lpstr>
      <vt:lpstr>When sand and salt are mixed in water</vt:lpstr>
      <vt:lpstr>£64,000</vt:lpstr>
      <vt:lpstr>Question 12</vt:lpstr>
      <vt:lpstr>Which of these is evidence of an irreversible reaction?</vt:lpstr>
      <vt:lpstr>Which of these is evidence of an irreversible reaction?</vt:lpstr>
      <vt:lpstr>£125,000</vt:lpstr>
      <vt:lpstr>Question 13</vt:lpstr>
      <vt:lpstr>What is the scientific name for rain and snow?</vt:lpstr>
      <vt:lpstr>What is the scientific name for rain and snow?</vt:lpstr>
      <vt:lpstr>£250,000</vt:lpstr>
      <vt:lpstr>Question 14</vt:lpstr>
      <vt:lpstr>What caused the puddle of water? </vt:lpstr>
      <vt:lpstr>What caused the puddle of water?</vt:lpstr>
      <vt:lpstr>£500,000</vt:lpstr>
      <vt:lpstr>Question 15</vt:lpstr>
      <vt:lpstr>What process is occurring at X?</vt:lpstr>
      <vt:lpstr>What process is occurring at X?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24</cp:revision>
  <dcterms:created xsi:type="dcterms:W3CDTF">2003-05-20T13:35:24Z</dcterms:created>
  <dcterms:modified xsi:type="dcterms:W3CDTF">2019-01-18T17:15:46Z</dcterms:modified>
</cp:coreProperties>
</file>