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grpSp>
            <p:nvGrpSpPr>
              <p:cNvPr id="8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7" name="Freeform 7"/>
                <p:cNvSpPr>
                  <a:spLocks/>
                </p:cNvSpPr>
                <p:nvPr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8" name="Freeform 8"/>
                <p:cNvSpPr>
                  <a:spLocks/>
                </p:cNvSpPr>
                <p:nvPr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9" name="Freeform 9"/>
                <p:cNvSpPr>
                  <a:spLocks/>
                </p:cNvSpPr>
                <p:nvPr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0" name="Freeform 10"/>
                <p:cNvSpPr>
                  <a:spLocks/>
                </p:cNvSpPr>
                <p:nvPr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1" name="Freeform 11"/>
                <p:cNvSpPr>
                  <a:spLocks/>
                </p:cNvSpPr>
                <p:nvPr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2" name="Freeform 12"/>
                <p:cNvSpPr>
                  <a:spLocks/>
                </p:cNvSpPr>
                <p:nvPr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" name="Freeform 13"/>
                <p:cNvSpPr>
                  <a:spLocks/>
                </p:cNvSpPr>
                <p:nvPr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4" name="Freeform 14"/>
                <p:cNvSpPr>
                  <a:spLocks/>
                </p:cNvSpPr>
                <p:nvPr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5" name="Freeform 15"/>
                <p:cNvSpPr>
                  <a:spLocks/>
                </p:cNvSpPr>
                <p:nvPr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6" name="Freeform 16"/>
                <p:cNvSpPr>
                  <a:spLocks/>
                </p:cNvSpPr>
                <p:nvPr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7" name="Freeform 17"/>
                <p:cNvSpPr>
                  <a:spLocks/>
                </p:cNvSpPr>
                <p:nvPr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8" name="Freeform 18"/>
                <p:cNvSpPr>
                  <a:spLocks/>
                </p:cNvSpPr>
                <p:nvPr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9" name="Freeform 19"/>
                <p:cNvSpPr>
                  <a:spLocks/>
                </p:cNvSpPr>
                <p:nvPr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0" name="Freeform 20"/>
                <p:cNvSpPr>
                  <a:spLocks/>
                </p:cNvSpPr>
                <p:nvPr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1" name="Freeform 21"/>
                <p:cNvSpPr>
                  <a:spLocks/>
                </p:cNvSpPr>
                <p:nvPr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2" name="Freeform 22"/>
                <p:cNvSpPr>
                  <a:spLocks/>
                </p:cNvSpPr>
                <p:nvPr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3" name="Freeform 23"/>
                <p:cNvSpPr>
                  <a:spLocks/>
                </p:cNvSpPr>
                <p:nvPr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4" name="Freeform 24"/>
                <p:cNvSpPr>
                  <a:spLocks/>
                </p:cNvSpPr>
                <p:nvPr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5" name="Freeform 25"/>
                <p:cNvSpPr>
                  <a:spLocks/>
                </p:cNvSpPr>
                <p:nvPr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6" name="Freeform 26"/>
                <p:cNvSpPr>
                  <a:spLocks/>
                </p:cNvSpPr>
                <p:nvPr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7" name="Freeform 27"/>
                <p:cNvSpPr>
                  <a:spLocks/>
                </p:cNvSpPr>
                <p:nvPr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8" name="Freeform 28"/>
                <p:cNvSpPr>
                  <a:spLocks/>
                </p:cNvSpPr>
                <p:nvPr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59" name="Freeform 29"/>
                <p:cNvSpPr>
                  <a:spLocks/>
                </p:cNvSpPr>
                <p:nvPr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0" name="Freeform 30"/>
                <p:cNvSpPr>
                  <a:spLocks/>
                </p:cNvSpPr>
                <p:nvPr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1" name="Freeform 31"/>
                <p:cNvSpPr>
                  <a:spLocks/>
                </p:cNvSpPr>
                <p:nvPr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2" name="Freeform 32"/>
                <p:cNvSpPr>
                  <a:spLocks/>
                </p:cNvSpPr>
                <p:nvPr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3" name="Freeform 33"/>
                <p:cNvSpPr>
                  <a:spLocks/>
                </p:cNvSpPr>
                <p:nvPr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4" name="Freeform 34"/>
                <p:cNvSpPr>
                  <a:spLocks/>
                </p:cNvSpPr>
                <p:nvPr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5" name="Freeform 35"/>
                <p:cNvSpPr>
                  <a:spLocks/>
                </p:cNvSpPr>
                <p:nvPr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6" name="Freeform 36"/>
                <p:cNvSpPr>
                  <a:spLocks/>
                </p:cNvSpPr>
                <p:nvPr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7" name="Freeform 37"/>
                <p:cNvSpPr>
                  <a:spLocks/>
                </p:cNvSpPr>
                <p:nvPr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8" name="Freeform 38"/>
                <p:cNvSpPr>
                  <a:spLocks/>
                </p:cNvSpPr>
                <p:nvPr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69" name="Freeform 39"/>
                <p:cNvSpPr>
                  <a:spLocks/>
                </p:cNvSpPr>
                <p:nvPr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0" name="Freeform 40"/>
                <p:cNvSpPr>
                  <a:spLocks/>
                </p:cNvSpPr>
                <p:nvPr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1" name="Freeform 41"/>
                <p:cNvSpPr>
                  <a:spLocks/>
                </p:cNvSpPr>
                <p:nvPr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2" name="Freeform 42"/>
                <p:cNvSpPr>
                  <a:spLocks/>
                </p:cNvSpPr>
                <p:nvPr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3" name="Freeform 43"/>
                <p:cNvSpPr>
                  <a:spLocks/>
                </p:cNvSpPr>
                <p:nvPr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4" name="Freeform 44"/>
                <p:cNvSpPr>
                  <a:spLocks/>
                </p:cNvSpPr>
                <p:nvPr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5" name="Freeform 45"/>
                <p:cNvSpPr>
                  <a:spLocks/>
                </p:cNvSpPr>
                <p:nvPr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6" name="Freeform 46"/>
                <p:cNvSpPr>
                  <a:spLocks/>
                </p:cNvSpPr>
                <p:nvPr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7" name="Freeform 47"/>
                <p:cNvSpPr>
                  <a:spLocks/>
                </p:cNvSpPr>
                <p:nvPr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8" name="Freeform 48"/>
                <p:cNvSpPr>
                  <a:spLocks/>
                </p:cNvSpPr>
                <p:nvPr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79" name="Freeform 49"/>
                <p:cNvSpPr>
                  <a:spLocks/>
                </p:cNvSpPr>
                <p:nvPr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0" name="Freeform 50"/>
                <p:cNvSpPr>
                  <a:spLocks/>
                </p:cNvSpPr>
                <p:nvPr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1" name="Freeform 51"/>
                <p:cNvSpPr>
                  <a:spLocks/>
                </p:cNvSpPr>
                <p:nvPr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2" name="Freeform 52"/>
                <p:cNvSpPr>
                  <a:spLocks/>
                </p:cNvSpPr>
                <p:nvPr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3" name="Freeform 53"/>
                <p:cNvSpPr>
                  <a:spLocks/>
                </p:cNvSpPr>
                <p:nvPr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4" name="Freeform 54"/>
                <p:cNvSpPr>
                  <a:spLocks/>
                </p:cNvSpPr>
                <p:nvPr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5" name="Freeform 55"/>
                <p:cNvSpPr>
                  <a:spLocks/>
                </p:cNvSpPr>
                <p:nvPr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6" name="Freeform 56"/>
                <p:cNvSpPr>
                  <a:spLocks/>
                </p:cNvSpPr>
                <p:nvPr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7" name="Freeform 57"/>
                <p:cNvSpPr>
                  <a:spLocks/>
                </p:cNvSpPr>
                <p:nvPr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8" name="Freeform 58"/>
                <p:cNvSpPr>
                  <a:spLocks/>
                </p:cNvSpPr>
                <p:nvPr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89" name="Freeform 59"/>
                <p:cNvSpPr>
                  <a:spLocks/>
                </p:cNvSpPr>
                <p:nvPr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90" name="Freeform 60"/>
                <p:cNvSpPr>
                  <a:spLocks/>
                </p:cNvSpPr>
                <p:nvPr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91" name="Freeform 61"/>
                <p:cNvSpPr>
                  <a:spLocks/>
                </p:cNvSpPr>
                <p:nvPr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92" name="Freeform 62"/>
                <p:cNvSpPr>
                  <a:spLocks/>
                </p:cNvSpPr>
                <p:nvPr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</p:grpSp>
          <p:grpSp>
            <p:nvGrpSpPr>
              <p:cNvPr id="9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6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7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8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9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0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1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2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3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4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5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36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</p:grpSp>
          <p:grpSp>
            <p:nvGrpSpPr>
              <p:cNvPr id="10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1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2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3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4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5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6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7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8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9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0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1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2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3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4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25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</p:grpSp>
        </p:grpSp>
      </p:grpSp>
      <p:pic>
        <p:nvPicPr>
          <p:cNvPr id="93" name="Picture 96" descr="&#10;World Art.bmp                                                  000022C7Rosebud                        B3DED69B: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2460625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123" name="Rectangle 91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124" name="Rectangle 9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4" name="Rectangle 93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Rectangle 94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" name="Rectangle 9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196C5-9D3A-42F5-A217-B80A0E329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3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C9783-D2CD-4C00-AE22-F753D0BC0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0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9961E-75CE-4B96-A1B6-8C886CF54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3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35063-9AC1-492F-A93C-7B056C116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3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B6C65-BC8C-4BA5-A5DD-4BE297E42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9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D3D2C-F52F-4533-B34D-6E8652B9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9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AB20B-1DE2-45B5-8779-99B852554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8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CB0B8-167D-4840-B5BA-3FB2667B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1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FF25C-141D-46A8-988E-644A7AD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8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C3957-53CD-4C33-A216-E5E0F9C36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8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DBDD1-1371-4259-A245-CD0DB94C5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3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#10;World Art.bmp                                                  000022C7Rosebud                        B3DED69B: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3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B6F8A808-913C-4E9B-9975-A2C8A0930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1054100" y="165100"/>
            <a:ext cx="7696200" cy="685800"/>
            <a:chOff x="664" y="104"/>
            <a:chExt cx="4848" cy="432"/>
          </a:xfrm>
        </p:grpSpPr>
        <p:sp>
          <p:nvSpPr>
            <p:cNvPr id="43017" name="Freeform 9"/>
            <p:cNvSpPr>
              <a:spLocks/>
            </p:cNvSpPr>
            <p:nvPr/>
          </p:nvSpPr>
          <p:spPr bwMode="ltGray">
            <a:xfrm>
              <a:off x="664" y="104"/>
              <a:ext cx="4848" cy="432"/>
            </a:xfrm>
            <a:custGeom>
              <a:avLst/>
              <a:gdLst/>
              <a:ahLst/>
              <a:cxnLst>
                <a:cxn ang="0">
                  <a:pos x="4848" y="48"/>
                </a:cxn>
                <a:cxn ang="0">
                  <a:pos x="4848" y="432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4848" y="0"/>
                </a:cxn>
                <a:cxn ang="0">
                  <a:pos x="4848" y="48"/>
                </a:cxn>
              </a:cxnLst>
              <a:rect l="0" t="0" r="r" b="b"/>
              <a:pathLst>
                <a:path w="4848" h="432">
                  <a:moveTo>
                    <a:pt x="4848" y="48"/>
                  </a:moveTo>
                  <a:lnTo>
                    <a:pt x="4848" y="432"/>
                  </a:lnTo>
                  <a:cubicBezTo>
                    <a:pt x="4848" y="432"/>
                    <a:pt x="2424" y="432"/>
                    <a:pt x="0" y="432"/>
                  </a:cubicBezTo>
                  <a:cubicBezTo>
                    <a:pt x="161" y="345"/>
                    <a:pt x="169" y="61"/>
                    <a:pt x="0" y="0"/>
                  </a:cubicBezTo>
                  <a:cubicBezTo>
                    <a:pt x="2424" y="0"/>
                    <a:pt x="4848" y="0"/>
                    <a:pt x="4848" y="0"/>
                  </a:cubicBezTo>
                  <a:lnTo>
                    <a:pt x="4848" y="4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1034" name="Group 10"/>
            <p:cNvGrpSpPr>
              <a:grpSpLocks/>
            </p:cNvGrpSpPr>
            <p:nvPr/>
          </p:nvGrpSpPr>
          <p:grpSpPr bwMode="auto">
            <a:xfrm>
              <a:off x="1195" y="104"/>
              <a:ext cx="3827" cy="429"/>
              <a:chOff x="1021" y="240"/>
              <a:chExt cx="3827" cy="429"/>
            </a:xfrm>
          </p:grpSpPr>
          <p:grpSp>
            <p:nvGrpSpPr>
              <p:cNvPr id="1083" name="Group 11"/>
              <p:cNvGrpSpPr>
                <a:grpSpLocks/>
              </p:cNvGrpSpPr>
              <p:nvPr/>
            </p:nvGrpSpPr>
            <p:grpSpPr bwMode="auto">
              <a:xfrm>
                <a:off x="1021" y="241"/>
                <a:ext cx="2208" cy="427"/>
                <a:chOff x="1021" y="241"/>
                <a:chExt cx="2208" cy="427"/>
              </a:xfrm>
            </p:grpSpPr>
            <p:sp>
              <p:nvSpPr>
                <p:cNvPr id="43020" name="Freeform 12"/>
                <p:cNvSpPr>
                  <a:spLocks/>
                </p:cNvSpPr>
                <p:nvPr/>
              </p:nvSpPr>
              <p:spPr bwMode="ltGray">
                <a:xfrm>
                  <a:off x="2257" y="633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1" name="Freeform 13"/>
                <p:cNvSpPr>
                  <a:spLocks/>
                </p:cNvSpPr>
                <p:nvPr/>
              </p:nvSpPr>
              <p:spPr bwMode="ltGray">
                <a:xfrm>
                  <a:off x="2332" y="660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2" name="Freeform 14"/>
                <p:cNvSpPr>
                  <a:spLocks/>
                </p:cNvSpPr>
                <p:nvPr/>
              </p:nvSpPr>
              <p:spPr bwMode="ltGray">
                <a:xfrm>
                  <a:off x="2120" y="616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3" name="Freeform 15"/>
                <p:cNvSpPr>
                  <a:spLocks/>
                </p:cNvSpPr>
                <p:nvPr/>
              </p:nvSpPr>
              <p:spPr bwMode="ltGray">
                <a:xfrm>
                  <a:off x="1967" y="629"/>
                  <a:ext cx="11" cy="5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4" name="Freeform 16"/>
                <p:cNvSpPr>
                  <a:spLocks/>
                </p:cNvSpPr>
                <p:nvPr/>
              </p:nvSpPr>
              <p:spPr bwMode="ltGray">
                <a:xfrm>
                  <a:off x="1921" y="635"/>
                  <a:ext cx="28" cy="16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5" name="Freeform 17"/>
                <p:cNvSpPr>
                  <a:spLocks/>
                </p:cNvSpPr>
                <p:nvPr/>
              </p:nvSpPr>
              <p:spPr bwMode="ltGray">
                <a:xfrm>
                  <a:off x="1892" y="634"/>
                  <a:ext cx="29" cy="16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6" name="Freeform 18"/>
                <p:cNvSpPr>
                  <a:spLocks/>
                </p:cNvSpPr>
                <p:nvPr/>
              </p:nvSpPr>
              <p:spPr bwMode="ltGray">
                <a:xfrm>
                  <a:off x="1735" y="547"/>
                  <a:ext cx="151" cy="93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7" name="Freeform 19"/>
                <p:cNvSpPr>
                  <a:spLocks/>
                </p:cNvSpPr>
                <p:nvPr/>
              </p:nvSpPr>
              <p:spPr bwMode="ltGray">
                <a:xfrm>
                  <a:off x="1827" y="541"/>
                  <a:ext cx="67" cy="68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8" name="Freeform 20"/>
                <p:cNvSpPr>
                  <a:spLocks/>
                </p:cNvSpPr>
                <p:nvPr/>
              </p:nvSpPr>
              <p:spPr bwMode="ltGray">
                <a:xfrm>
                  <a:off x="1892" y="572"/>
                  <a:ext cx="47" cy="13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29" name="Freeform 21"/>
                <p:cNvSpPr>
                  <a:spLocks/>
                </p:cNvSpPr>
                <p:nvPr/>
              </p:nvSpPr>
              <p:spPr bwMode="ltGray">
                <a:xfrm>
                  <a:off x="1890" y="588"/>
                  <a:ext cx="32" cy="3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0" name="Freeform 22"/>
                <p:cNvSpPr>
                  <a:spLocks/>
                </p:cNvSpPr>
                <p:nvPr/>
              </p:nvSpPr>
              <p:spPr bwMode="ltGray">
                <a:xfrm>
                  <a:off x="1944" y="569"/>
                  <a:ext cx="16" cy="2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1" name="Freeform 23"/>
                <p:cNvSpPr>
                  <a:spLocks/>
                </p:cNvSpPr>
                <p:nvPr/>
              </p:nvSpPr>
              <p:spPr bwMode="ltGray">
                <a:xfrm>
                  <a:off x="1948" y="600"/>
                  <a:ext cx="20" cy="1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2" name="Freeform 24"/>
                <p:cNvSpPr>
                  <a:spLocks/>
                </p:cNvSpPr>
                <p:nvPr/>
              </p:nvSpPr>
              <p:spPr bwMode="ltGray">
                <a:xfrm>
                  <a:off x="1969" y="585"/>
                  <a:ext cx="26" cy="17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3" name="Freeform 25"/>
                <p:cNvSpPr>
                  <a:spLocks/>
                </p:cNvSpPr>
                <p:nvPr/>
              </p:nvSpPr>
              <p:spPr bwMode="ltGray">
                <a:xfrm>
                  <a:off x="1976" y="593"/>
                  <a:ext cx="122" cy="61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4" name="Freeform 26"/>
                <p:cNvSpPr>
                  <a:spLocks/>
                </p:cNvSpPr>
                <p:nvPr/>
              </p:nvSpPr>
              <p:spPr bwMode="ltGray">
                <a:xfrm>
                  <a:off x="2082" y="599"/>
                  <a:ext cx="33" cy="26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5" name="Freeform 27"/>
                <p:cNvSpPr>
                  <a:spLocks/>
                </p:cNvSpPr>
                <p:nvPr/>
              </p:nvSpPr>
              <p:spPr bwMode="ltGray">
                <a:xfrm>
                  <a:off x="2152" y="544"/>
                  <a:ext cx="8" cy="6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6" name="Freeform 28"/>
                <p:cNvSpPr>
                  <a:spLocks/>
                </p:cNvSpPr>
                <p:nvPr/>
              </p:nvSpPr>
              <p:spPr bwMode="ltGray">
                <a:xfrm>
                  <a:off x="2194" y="584"/>
                  <a:ext cx="11" cy="8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7" name="Freeform 29"/>
                <p:cNvSpPr>
                  <a:spLocks/>
                </p:cNvSpPr>
                <p:nvPr/>
              </p:nvSpPr>
              <p:spPr bwMode="ltGray">
                <a:xfrm>
                  <a:off x="2059" y="494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8" name="Freeform 30"/>
                <p:cNvSpPr>
                  <a:spLocks/>
                </p:cNvSpPr>
                <p:nvPr/>
              </p:nvSpPr>
              <p:spPr bwMode="ltGray">
                <a:xfrm>
                  <a:off x="1988" y="536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39" name="Freeform 31"/>
                <p:cNvSpPr>
                  <a:spLocks/>
                </p:cNvSpPr>
                <p:nvPr/>
              </p:nvSpPr>
              <p:spPr bwMode="ltGray">
                <a:xfrm>
                  <a:off x="1910" y="523"/>
                  <a:ext cx="34" cy="27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0" name="Freeform 32"/>
                <p:cNvSpPr>
                  <a:spLocks/>
                </p:cNvSpPr>
                <p:nvPr/>
              </p:nvSpPr>
              <p:spPr bwMode="ltGray">
                <a:xfrm>
                  <a:off x="1899" y="466"/>
                  <a:ext cx="40" cy="58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1" name="Freeform 33"/>
                <p:cNvSpPr>
                  <a:spLocks/>
                </p:cNvSpPr>
                <p:nvPr/>
              </p:nvSpPr>
              <p:spPr bwMode="ltGray">
                <a:xfrm>
                  <a:off x="1909" y="508"/>
                  <a:ext cx="14" cy="17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2" name="Freeform 34"/>
                <p:cNvSpPr>
                  <a:spLocks/>
                </p:cNvSpPr>
                <p:nvPr/>
              </p:nvSpPr>
              <p:spPr bwMode="ltGray">
                <a:xfrm>
                  <a:off x="1881" y="512"/>
                  <a:ext cx="19" cy="17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3" name="Freeform 35"/>
                <p:cNvSpPr>
                  <a:spLocks/>
                </p:cNvSpPr>
                <p:nvPr/>
              </p:nvSpPr>
              <p:spPr bwMode="ltGray">
                <a:xfrm>
                  <a:off x="2930" y="489"/>
                  <a:ext cx="299" cy="179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4" name="Freeform 36"/>
                <p:cNvSpPr>
                  <a:spLocks/>
                </p:cNvSpPr>
                <p:nvPr/>
              </p:nvSpPr>
              <p:spPr bwMode="ltGray">
                <a:xfrm>
                  <a:off x="2534" y="242"/>
                  <a:ext cx="420" cy="283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5" name="Freeform 37"/>
                <p:cNvSpPr>
                  <a:spLocks/>
                </p:cNvSpPr>
                <p:nvPr/>
              </p:nvSpPr>
              <p:spPr bwMode="ltGray">
                <a:xfrm>
                  <a:off x="2405" y="445"/>
                  <a:ext cx="15" cy="16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6" name="Freeform 38"/>
                <p:cNvSpPr>
                  <a:spLocks/>
                </p:cNvSpPr>
                <p:nvPr/>
              </p:nvSpPr>
              <p:spPr bwMode="ltGray">
                <a:xfrm>
                  <a:off x="2393" y="439"/>
                  <a:ext cx="16" cy="12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7" name="Freeform 39"/>
                <p:cNvSpPr>
                  <a:spLocks/>
                </p:cNvSpPr>
                <p:nvPr/>
              </p:nvSpPr>
              <p:spPr bwMode="ltGray">
                <a:xfrm>
                  <a:off x="2878" y="406"/>
                  <a:ext cx="73" cy="3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8" name="Freeform 40"/>
                <p:cNvSpPr>
                  <a:spLocks/>
                </p:cNvSpPr>
                <p:nvPr/>
              </p:nvSpPr>
              <p:spPr bwMode="ltGray">
                <a:xfrm>
                  <a:off x="2955" y="433"/>
                  <a:ext cx="59" cy="1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49" name="Freeform 41"/>
                <p:cNvSpPr>
                  <a:spLocks/>
                </p:cNvSpPr>
                <p:nvPr/>
              </p:nvSpPr>
              <p:spPr bwMode="ltGray">
                <a:xfrm>
                  <a:off x="2924" y="441"/>
                  <a:ext cx="24" cy="1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0" name="Freeform 42"/>
                <p:cNvSpPr>
                  <a:spLocks/>
                </p:cNvSpPr>
                <p:nvPr/>
              </p:nvSpPr>
              <p:spPr bwMode="ltGray">
                <a:xfrm>
                  <a:off x="2908" y="398"/>
                  <a:ext cx="16" cy="18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1" name="Freeform 43"/>
                <p:cNvSpPr>
                  <a:spLocks/>
                </p:cNvSpPr>
                <p:nvPr/>
              </p:nvSpPr>
              <p:spPr bwMode="ltGray">
                <a:xfrm>
                  <a:off x="3035" y="452"/>
                  <a:ext cx="19" cy="27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2" name="Freeform 44"/>
                <p:cNvSpPr>
                  <a:spLocks/>
                </p:cNvSpPr>
                <p:nvPr/>
              </p:nvSpPr>
              <p:spPr bwMode="ltGray">
                <a:xfrm>
                  <a:off x="2696" y="247"/>
                  <a:ext cx="205" cy="41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3" name="Freeform 45"/>
                <p:cNvSpPr>
                  <a:spLocks/>
                </p:cNvSpPr>
                <p:nvPr/>
              </p:nvSpPr>
              <p:spPr bwMode="ltGray">
                <a:xfrm>
                  <a:off x="2515" y="246"/>
                  <a:ext cx="190" cy="20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4" name="Freeform 46"/>
                <p:cNvSpPr>
                  <a:spLocks/>
                </p:cNvSpPr>
                <p:nvPr/>
              </p:nvSpPr>
              <p:spPr bwMode="ltGray">
                <a:xfrm>
                  <a:off x="2096" y="275"/>
                  <a:ext cx="18" cy="10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5" name="Freeform 47"/>
                <p:cNvSpPr>
                  <a:spLocks/>
                </p:cNvSpPr>
                <p:nvPr/>
              </p:nvSpPr>
              <p:spPr bwMode="ltGray">
                <a:xfrm>
                  <a:off x="1606" y="246"/>
                  <a:ext cx="436" cy="15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6" name="Freeform 48"/>
                <p:cNvSpPr>
                  <a:spLocks/>
                </p:cNvSpPr>
                <p:nvPr/>
              </p:nvSpPr>
              <p:spPr bwMode="ltGray">
                <a:xfrm>
                  <a:off x="2043" y="241"/>
                  <a:ext cx="20" cy="55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7" name="Freeform 49"/>
                <p:cNvSpPr>
                  <a:spLocks/>
                </p:cNvSpPr>
                <p:nvPr/>
              </p:nvSpPr>
              <p:spPr bwMode="ltGray">
                <a:xfrm>
                  <a:off x="2031" y="287"/>
                  <a:ext cx="59" cy="3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8" name="Freeform 50"/>
                <p:cNvSpPr>
                  <a:spLocks/>
                </p:cNvSpPr>
                <p:nvPr/>
              </p:nvSpPr>
              <p:spPr bwMode="ltGray">
                <a:xfrm>
                  <a:off x="1968" y="319"/>
                  <a:ext cx="80" cy="72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59" name="Freeform 51"/>
                <p:cNvSpPr>
                  <a:spLocks/>
                </p:cNvSpPr>
                <p:nvPr/>
              </p:nvSpPr>
              <p:spPr bwMode="ltGray">
                <a:xfrm>
                  <a:off x="2021" y="340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0" name="Freeform 52"/>
                <p:cNvSpPr>
                  <a:spLocks/>
                </p:cNvSpPr>
                <p:nvPr/>
              </p:nvSpPr>
              <p:spPr bwMode="ltGray">
                <a:xfrm>
                  <a:off x="1573" y="389"/>
                  <a:ext cx="347" cy="189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1" name="Freeform 53"/>
                <p:cNvSpPr>
                  <a:spLocks/>
                </p:cNvSpPr>
                <p:nvPr/>
              </p:nvSpPr>
              <p:spPr bwMode="ltGray">
                <a:xfrm>
                  <a:off x="1634" y="519"/>
                  <a:ext cx="19" cy="29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2" name="Freeform 54"/>
                <p:cNvSpPr>
                  <a:spLocks/>
                </p:cNvSpPr>
                <p:nvPr/>
              </p:nvSpPr>
              <p:spPr bwMode="ltGray">
                <a:xfrm>
                  <a:off x="1900" y="421"/>
                  <a:ext cx="18" cy="24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3" name="Freeform 55"/>
                <p:cNvSpPr>
                  <a:spLocks/>
                </p:cNvSpPr>
                <p:nvPr/>
              </p:nvSpPr>
              <p:spPr bwMode="ltGray">
                <a:xfrm>
                  <a:off x="1951" y="409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4" name="Freeform 56"/>
                <p:cNvSpPr>
                  <a:spLocks/>
                </p:cNvSpPr>
                <p:nvPr/>
              </p:nvSpPr>
              <p:spPr bwMode="ltGray">
                <a:xfrm>
                  <a:off x="1021" y="314"/>
                  <a:ext cx="433" cy="354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5" name="Freeform 57"/>
                <p:cNvSpPr>
                  <a:spLocks/>
                </p:cNvSpPr>
                <p:nvPr/>
              </p:nvSpPr>
              <p:spPr bwMode="ltGray">
                <a:xfrm>
                  <a:off x="1189" y="447"/>
                  <a:ext cx="163" cy="221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6" name="Freeform 58"/>
                <p:cNvSpPr>
                  <a:spLocks/>
                </p:cNvSpPr>
                <p:nvPr/>
              </p:nvSpPr>
              <p:spPr bwMode="ltGray">
                <a:xfrm>
                  <a:off x="1476" y="611"/>
                  <a:ext cx="7" cy="12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7" name="Freeform 59"/>
                <p:cNvSpPr>
                  <a:spLocks/>
                </p:cNvSpPr>
                <p:nvPr/>
              </p:nvSpPr>
              <p:spPr bwMode="ltGray">
                <a:xfrm>
                  <a:off x="1467" y="497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8" name="Freeform 60"/>
                <p:cNvSpPr>
                  <a:spLocks/>
                </p:cNvSpPr>
                <p:nvPr/>
              </p:nvSpPr>
              <p:spPr bwMode="ltGray">
                <a:xfrm>
                  <a:off x="1072" y="357"/>
                  <a:ext cx="25" cy="10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69" name="Freeform 61"/>
                <p:cNvSpPr>
                  <a:spLocks/>
                </p:cNvSpPr>
                <p:nvPr/>
              </p:nvSpPr>
              <p:spPr bwMode="ltGray">
                <a:xfrm>
                  <a:off x="1374" y="265"/>
                  <a:ext cx="295" cy="233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0" name="Freeform 62"/>
                <p:cNvSpPr>
                  <a:spLocks/>
                </p:cNvSpPr>
                <p:nvPr/>
              </p:nvSpPr>
              <p:spPr bwMode="ltGray">
                <a:xfrm>
                  <a:off x="1173" y="247"/>
                  <a:ext cx="591" cy="95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1" name="Freeform 63"/>
                <p:cNvSpPr>
                  <a:spLocks/>
                </p:cNvSpPr>
                <p:nvPr/>
              </p:nvSpPr>
              <p:spPr bwMode="ltGray">
                <a:xfrm>
                  <a:off x="1293" y="282"/>
                  <a:ext cx="13" cy="1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2" name="Freeform 64"/>
                <p:cNvSpPr>
                  <a:spLocks/>
                </p:cNvSpPr>
                <p:nvPr/>
              </p:nvSpPr>
              <p:spPr bwMode="ltGray">
                <a:xfrm>
                  <a:off x="1278" y="296"/>
                  <a:ext cx="19" cy="11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3" name="Freeform 65"/>
                <p:cNvSpPr>
                  <a:spLocks/>
                </p:cNvSpPr>
                <p:nvPr/>
              </p:nvSpPr>
              <p:spPr bwMode="ltGray">
                <a:xfrm>
                  <a:off x="1340" y="337"/>
                  <a:ext cx="32" cy="6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4" name="Freeform 66"/>
                <p:cNvSpPr>
                  <a:spLocks/>
                </p:cNvSpPr>
                <p:nvPr/>
              </p:nvSpPr>
              <p:spPr bwMode="ltGray">
                <a:xfrm>
                  <a:off x="1395" y="336"/>
                  <a:ext cx="18" cy="15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5" name="Freeform 67"/>
                <p:cNvSpPr>
                  <a:spLocks/>
                </p:cNvSpPr>
                <p:nvPr/>
              </p:nvSpPr>
              <p:spPr bwMode="ltGray">
                <a:xfrm>
                  <a:off x="1248" y="295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</p:grpSp>
          <p:grpSp>
            <p:nvGrpSpPr>
              <p:cNvPr id="1084" name="Group 68"/>
              <p:cNvGrpSpPr>
                <a:grpSpLocks/>
              </p:cNvGrpSpPr>
              <p:nvPr/>
            </p:nvGrpSpPr>
            <p:grpSpPr bwMode="auto">
              <a:xfrm>
                <a:off x="3709" y="240"/>
                <a:ext cx="1139" cy="429"/>
                <a:chOff x="3709" y="240"/>
                <a:chExt cx="1139" cy="429"/>
              </a:xfrm>
            </p:grpSpPr>
            <p:sp>
              <p:nvSpPr>
                <p:cNvPr id="43077" name="Freeform 69"/>
                <p:cNvSpPr>
                  <a:spLocks/>
                </p:cNvSpPr>
                <p:nvPr/>
              </p:nvSpPr>
              <p:spPr bwMode="ltGray">
                <a:xfrm>
                  <a:off x="4808" y="616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8" name="Freeform 70"/>
                <p:cNvSpPr>
                  <a:spLocks/>
                </p:cNvSpPr>
                <p:nvPr/>
              </p:nvSpPr>
              <p:spPr bwMode="ltGray">
                <a:xfrm>
                  <a:off x="4655" y="629"/>
                  <a:ext cx="11" cy="5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79" name="Freeform 71"/>
                <p:cNvSpPr>
                  <a:spLocks/>
                </p:cNvSpPr>
                <p:nvPr/>
              </p:nvSpPr>
              <p:spPr bwMode="ltGray">
                <a:xfrm>
                  <a:off x="4609" y="635"/>
                  <a:ext cx="28" cy="16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0" name="Freeform 72"/>
                <p:cNvSpPr>
                  <a:spLocks/>
                </p:cNvSpPr>
                <p:nvPr/>
              </p:nvSpPr>
              <p:spPr bwMode="ltGray">
                <a:xfrm>
                  <a:off x="4580" y="634"/>
                  <a:ext cx="29" cy="16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1" name="Freeform 73"/>
                <p:cNvSpPr>
                  <a:spLocks/>
                </p:cNvSpPr>
                <p:nvPr/>
              </p:nvSpPr>
              <p:spPr bwMode="ltGray">
                <a:xfrm>
                  <a:off x="4423" y="547"/>
                  <a:ext cx="151" cy="93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2" name="Freeform 74"/>
                <p:cNvSpPr>
                  <a:spLocks/>
                </p:cNvSpPr>
                <p:nvPr/>
              </p:nvSpPr>
              <p:spPr bwMode="ltGray">
                <a:xfrm>
                  <a:off x="4515" y="541"/>
                  <a:ext cx="67" cy="68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3" name="Freeform 75"/>
                <p:cNvSpPr>
                  <a:spLocks/>
                </p:cNvSpPr>
                <p:nvPr/>
              </p:nvSpPr>
              <p:spPr bwMode="ltGray">
                <a:xfrm>
                  <a:off x="4580" y="572"/>
                  <a:ext cx="47" cy="13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4" name="Freeform 76"/>
                <p:cNvSpPr>
                  <a:spLocks/>
                </p:cNvSpPr>
                <p:nvPr/>
              </p:nvSpPr>
              <p:spPr bwMode="ltGray">
                <a:xfrm>
                  <a:off x="4578" y="588"/>
                  <a:ext cx="32" cy="3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5" name="Freeform 77"/>
                <p:cNvSpPr>
                  <a:spLocks/>
                </p:cNvSpPr>
                <p:nvPr/>
              </p:nvSpPr>
              <p:spPr bwMode="ltGray">
                <a:xfrm>
                  <a:off x="4632" y="569"/>
                  <a:ext cx="16" cy="2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6" name="Freeform 78"/>
                <p:cNvSpPr>
                  <a:spLocks/>
                </p:cNvSpPr>
                <p:nvPr/>
              </p:nvSpPr>
              <p:spPr bwMode="ltGray">
                <a:xfrm>
                  <a:off x="4636" y="600"/>
                  <a:ext cx="20" cy="1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7" name="Freeform 79"/>
                <p:cNvSpPr>
                  <a:spLocks/>
                </p:cNvSpPr>
                <p:nvPr/>
              </p:nvSpPr>
              <p:spPr bwMode="ltGray">
                <a:xfrm>
                  <a:off x="4657" y="585"/>
                  <a:ext cx="26" cy="17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8" name="Freeform 80"/>
                <p:cNvSpPr>
                  <a:spLocks/>
                </p:cNvSpPr>
                <p:nvPr/>
              </p:nvSpPr>
              <p:spPr bwMode="ltGray">
                <a:xfrm>
                  <a:off x="4664" y="593"/>
                  <a:ext cx="122" cy="61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89" name="Freeform 81"/>
                <p:cNvSpPr>
                  <a:spLocks/>
                </p:cNvSpPr>
                <p:nvPr/>
              </p:nvSpPr>
              <p:spPr bwMode="ltGray">
                <a:xfrm>
                  <a:off x="4770" y="599"/>
                  <a:ext cx="33" cy="26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0" name="Freeform 82"/>
                <p:cNvSpPr>
                  <a:spLocks/>
                </p:cNvSpPr>
                <p:nvPr/>
              </p:nvSpPr>
              <p:spPr bwMode="ltGray">
                <a:xfrm>
                  <a:off x="4840" y="544"/>
                  <a:ext cx="8" cy="6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1" name="Freeform 83"/>
                <p:cNvSpPr>
                  <a:spLocks/>
                </p:cNvSpPr>
                <p:nvPr/>
              </p:nvSpPr>
              <p:spPr bwMode="ltGray">
                <a:xfrm>
                  <a:off x="4747" y="494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2" name="Freeform 84"/>
                <p:cNvSpPr>
                  <a:spLocks/>
                </p:cNvSpPr>
                <p:nvPr/>
              </p:nvSpPr>
              <p:spPr bwMode="ltGray">
                <a:xfrm>
                  <a:off x="4676" y="536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3" name="Freeform 85"/>
                <p:cNvSpPr>
                  <a:spLocks/>
                </p:cNvSpPr>
                <p:nvPr/>
              </p:nvSpPr>
              <p:spPr bwMode="ltGray">
                <a:xfrm>
                  <a:off x="4598" y="523"/>
                  <a:ext cx="34" cy="27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4" name="Freeform 86"/>
                <p:cNvSpPr>
                  <a:spLocks/>
                </p:cNvSpPr>
                <p:nvPr/>
              </p:nvSpPr>
              <p:spPr bwMode="ltGray">
                <a:xfrm>
                  <a:off x="4587" y="466"/>
                  <a:ext cx="40" cy="58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5" name="Freeform 87"/>
                <p:cNvSpPr>
                  <a:spLocks/>
                </p:cNvSpPr>
                <p:nvPr/>
              </p:nvSpPr>
              <p:spPr bwMode="ltGray">
                <a:xfrm>
                  <a:off x="4597" y="508"/>
                  <a:ext cx="14" cy="17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6" name="Freeform 88"/>
                <p:cNvSpPr>
                  <a:spLocks/>
                </p:cNvSpPr>
                <p:nvPr/>
              </p:nvSpPr>
              <p:spPr bwMode="ltGray">
                <a:xfrm>
                  <a:off x="4569" y="512"/>
                  <a:ext cx="19" cy="17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7" name="Freeform 89"/>
                <p:cNvSpPr>
                  <a:spLocks/>
                </p:cNvSpPr>
                <p:nvPr/>
              </p:nvSpPr>
              <p:spPr bwMode="ltGray">
                <a:xfrm>
                  <a:off x="4784" y="275"/>
                  <a:ext cx="18" cy="10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8" name="Freeform 90"/>
                <p:cNvSpPr>
                  <a:spLocks/>
                </p:cNvSpPr>
                <p:nvPr/>
              </p:nvSpPr>
              <p:spPr bwMode="ltGray">
                <a:xfrm>
                  <a:off x="4293" y="246"/>
                  <a:ext cx="438" cy="15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8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8" h="152">
                      <a:moveTo>
                        <a:pt x="73" y="1"/>
                      </a:moveTo>
                      <a:lnTo>
                        <a:pt x="438" y="0"/>
                      </a:lnTo>
                      <a:cubicBezTo>
                        <a:pt x="432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099" name="Freeform 91"/>
                <p:cNvSpPr>
                  <a:spLocks/>
                </p:cNvSpPr>
                <p:nvPr/>
              </p:nvSpPr>
              <p:spPr bwMode="ltGray">
                <a:xfrm>
                  <a:off x="4731" y="240"/>
                  <a:ext cx="20" cy="55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0" name="Freeform 92"/>
                <p:cNvSpPr>
                  <a:spLocks/>
                </p:cNvSpPr>
                <p:nvPr/>
              </p:nvSpPr>
              <p:spPr bwMode="ltGray">
                <a:xfrm>
                  <a:off x="4719" y="287"/>
                  <a:ext cx="59" cy="3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1" name="Freeform 93"/>
                <p:cNvSpPr>
                  <a:spLocks/>
                </p:cNvSpPr>
                <p:nvPr/>
              </p:nvSpPr>
              <p:spPr bwMode="ltGray">
                <a:xfrm>
                  <a:off x="4656" y="319"/>
                  <a:ext cx="80" cy="72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2" name="Freeform 94"/>
                <p:cNvSpPr>
                  <a:spLocks/>
                </p:cNvSpPr>
                <p:nvPr/>
              </p:nvSpPr>
              <p:spPr bwMode="ltGray">
                <a:xfrm>
                  <a:off x="4709" y="340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3" name="Freeform 95"/>
                <p:cNvSpPr>
                  <a:spLocks/>
                </p:cNvSpPr>
                <p:nvPr/>
              </p:nvSpPr>
              <p:spPr bwMode="ltGray">
                <a:xfrm>
                  <a:off x="4261" y="389"/>
                  <a:ext cx="347" cy="189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4" name="Freeform 96"/>
                <p:cNvSpPr>
                  <a:spLocks/>
                </p:cNvSpPr>
                <p:nvPr/>
              </p:nvSpPr>
              <p:spPr bwMode="ltGray">
                <a:xfrm>
                  <a:off x="4322" y="519"/>
                  <a:ext cx="19" cy="29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5" name="Freeform 97"/>
                <p:cNvSpPr>
                  <a:spLocks/>
                </p:cNvSpPr>
                <p:nvPr/>
              </p:nvSpPr>
              <p:spPr bwMode="ltGray">
                <a:xfrm>
                  <a:off x="4588" y="421"/>
                  <a:ext cx="18" cy="24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6" name="Freeform 98"/>
                <p:cNvSpPr>
                  <a:spLocks/>
                </p:cNvSpPr>
                <p:nvPr/>
              </p:nvSpPr>
              <p:spPr bwMode="ltGray">
                <a:xfrm>
                  <a:off x="4639" y="409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7" name="Freeform 99"/>
                <p:cNvSpPr>
                  <a:spLocks/>
                </p:cNvSpPr>
                <p:nvPr/>
              </p:nvSpPr>
              <p:spPr bwMode="ltGray">
                <a:xfrm>
                  <a:off x="3709" y="315"/>
                  <a:ext cx="433" cy="354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8" name="Freeform 100"/>
                <p:cNvSpPr>
                  <a:spLocks/>
                </p:cNvSpPr>
                <p:nvPr/>
              </p:nvSpPr>
              <p:spPr bwMode="ltGray">
                <a:xfrm>
                  <a:off x="3877" y="448"/>
                  <a:ext cx="163" cy="221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09" name="Freeform 101"/>
                <p:cNvSpPr>
                  <a:spLocks/>
                </p:cNvSpPr>
                <p:nvPr/>
              </p:nvSpPr>
              <p:spPr bwMode="ltGray">
                <a:xfrm>
                  <a:off x="4164" y="611"/>
                  <a:ext cx="7" cy="12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0" name="Freeform 102"/>
                <p:cNvSpPr>
                  <a:spLocks/>
                </p:cNvSpPr>
                <p:nvPr/>
              </p:nvSpPr>
              <p:spPr bwMode="ltGray">
                <a:xfrm>
                  <a:off x="4155" y="497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1" name="Freeform 103"/>
                <p:cNvSpPr>
                  <a:spLocks/>
                </p:cNvSpPr>
                <p:nvPr/>
              </p:nvSpPr>
              <p:spPr bwMode="ltGray">
                <a:xfrm>
                  <a:off x="3760" y="357"/>
                  <a:ext cx="25" cy="10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2" name="Freeform 104"/>
                <p:cNvSpPr>
                  <a:spLocks/>
                </p:cNvSpPr>
                <p:nvPr/>
              </p:nvSpPr>
              <p:spPr bwMode="ltGray">
                <a:xfrm>
                  <a:off x="4062" y="265"/>
                  <a:ext cx="295" cy="233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3" name="Freeform 105"/>
                <p:cNvSpPr>
                  <a:spLocks/>
                </p:cNvSpPr>
                <p:nvPr/>
              </p:nvSpPr>
              <p:spPr bwMode="ltGray">
                <a:xfrm>
                  <a:off x="3861" y="247"/>
                  <a:ext cx="591" cy="95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4" name="Freeform 106"/>
                <p:cNvSpPr>
                  <a:spLocks/>
                </p:cNvSpPr>
                <p:nvPr/>
              </p:nvSpPr>
              <p:spPr bwMode="ltGray">
                <a:xfrm>
                  <a:off x="3981" y="282"/>
                  <a:ext cx="13" cy="1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5" name="Freeform 107"/>
                <p:cNvSpPr>
                  <a:spLocks/>
                </p:cNvSpPr>
                <p:nvPr/>
              </p:nvSpPr>
              <p:spPr bwMode="ltGray">
                <a:xfrm>
                  <a:off x="3966" y="296"/>
                  <a:ext cx="19" cy="11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6" name="Freeform 108"/>
                <p:cNvSpPr>
                  <a:spLocks/>
                </p:cNvSpPr>
                <p:nvPr/>
              </p:nvSpPr>
              <p:spPr bwMode="ltGray">
                <a:xfrm>
                  <a:off x="4028" y="337"/>
                  <a:ext cx="32" cy="6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7" name="Freeform 109"/>
                <p:cNvSpPr>
                  <a:spLocks/>
                </p:cNvSpPr>
                <p:nvPr/>
              </p:nvSpPr>
              <p:spPr bwMode="ltGray">
                <a:xfrm>
                  <a:off x="4083" y="336"/>
                  <a:ext cx="18" cy="15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43118" name="Freeform 110"/>
                <p:cNvSpPr>
                  <a:spLocks/>
                </p:cNvSpPr>
                <p:nvPr/>
              </p:nvSpPr>
              <p:spPr bwMode="ltGray">
                <a:xfrm>
                  <a:off x="3936" y="295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charset="0"/>
                  </a:endParaRPr>
                </a:p>
              </p:txBody>
            </p:sp>
          </p:grpSp>
        </p:grpSp>
        <p:grpSp>
          <p:nvGrpSpPr>
            <p:cNvPr id="1035" name="Group 111"/>
            <p:cNvGrpSpPr>
              <a:grpSpLocks/>
            </p:cNvGrpSpPr>
            <p:nvPr/>
          </p:nvGrpSpPr>
          <p:grpSpPr bwMode="auto">
            <a:xfrm>
              <a:off x="798" y="111"/>
              <a:ext cx="4702" cy="418"/>
              <a:chOff x="798" y="255"/>
              <a:chExt cx="4702" cy="418"/>
            </a:xfrm>
          </p:grpSpPr>
          <p:sp>
            <p:nvSpPr>
              <p:cNvPr id="43120" name="Line 112"/>
              <p:cNvSpPr>
                <a:spLocks noChangeShapeType="1"/>
              </p:cNvSpPr>
              <p:nvPr/>
            </p:nvSpPr>
            <p:spPr bwMode="white">
              <a:xfrm>
                <a:off x="798" y="476"/>
                <a:ext cx="470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1" name="Line 113"/>
              <p:cNvSpPr>
                <a:spLocks noChangeShapeType="1"/>
              </p:cNvSpPr>
              <p:nvPr/>
            </p:nvSpPr>
            <p:spPr bwMode="white">
              <a:xfrm>
                <a:off x="102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2" name="Line 114"/>
              <p:cNvSpPr>
                <a:spLocks noChangeShapeType="1"/>
              </p:cNvSpPr>
              <p:nvPr/>
            </p:nvSpPr>
            <p:spPr bwMode="white">
              <a:xfrm>
                <a:off x="125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3" name="Line 115"/>
              <p:cNvSpPr>
                <a:spLocks noChangeShapeType="1"/>
              </p:cNvSpPr>
              <p:nvPr/>
            </p:nvSpPr>
            <p:spPr bwMode="white">
              <a:xfrm>
                <a:off x="148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4" name="Line 116"/>
              <p:cNvSpPr>
                <a:spLocks noChangeShapeType="1"/>
              </p:cNvSpPr>
              <p:nvPr/>
            </p:nvSpPr>
            <p:spPr bwMode="white">
              <a:xfrm>
                <a:off x="171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5" name="Line 117"/>
              <p:cNvSpPr>
                <a:spLocks noChangeShapeType="1"/>
              </p:cNvSpPr>
              <p:nvPr/>
            </p:nvSpPr>
            <p:spPr bwMode="white">
              <a:xfrm>
                <a:off x="193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6" name="Line 118"/>
              <p:cNvSpPr>
                <a:spLocks noChangeShapeType="1"/>
              </p:cNvSpPr>
              <p:nvPr/>
            </p:nvSpPr>
            <p:spPr bwMode="white">
              <a:xfrm>
                <a:off x="216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7" name="Line 119"/>
              <p:cNvSpPr>
                <a:spLocks noChangeShapeType="1"/>
              </p:cNvSpPr>
              <p:nvPr/>
            </p:nvSpPr>
            <p:spPr bwMode="white">
              <a:xfrm>
                <a:off x="239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8" name="Line 120"/>
              <p:cNvSpPr>
                <a:spLocks noChangeShapeType="1"/>
              </p:cNvSpPr>
              <p:nvPr/>
            </p:nvSpPr>
            <p:spPr bwMode="white">
              <a:xfrm>
                <a:off x="262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29" name="Line 121"/>
              <p:cNvSpPr>
                <a:spLocks noChangeShapeType="1"/>
              </p:cNvSpPr>
              <p:nvPr/>
            </p:nvSpPr>
            <p:spPr bwMode="white">
              <a:xfrm>
                <a:off x="285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0" name="Line 122"/>
              <p:cNvSpPr>
                <a:spLocks noChangeShapeType="1"/>
              </p:cNvSpPr>
              <p:nvPr/>
            </p:nvSpPr>
            <p:spPr bwMode="white">
              <a:xfrm>
                <a:off x="307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1" name="Line 123"/>
              <p:cNvSpPr>
                <a:spLocks noChangeShapeType="1"/>
              </p:cNvSpPr>
              <p:nvPr/>
            </p:nvSpPr>
            <p:spPr bwMode="white">
              <a:xfrm>
                <a:off x="330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2" name="Line 124"/>
              <p:cNvSpPr>
                <a:spLocks noChangeShapeType="1"/>
              </p:cNvSpPr>
              <p:nvPr/>
            </p:nvSpPr>
            <p:spPr bwMode="white">
              <a:xfrm>
                <a:off x="353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3" name="Line 125"/>
              <p:cNvSpPr>
                <a:spLocks noChangeShapeType="1"/>
              </p:cNvSpPr>
              <p:nvPr/>
            </p:nvSpPr>
            <p:spPr bwMode="white">
              <a:xfrm>
                <a:off x="376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4" name="Line 126"/>
              <p:cNvSpPr>
                <a:spLocks noChangeShapeType="1"/>
              </p:cNvSpPr>
              <p:nvPr/>
            </p:nvSpPr>
            <p:spPr bwMode="white">
              <a:xfrm>
                <a:off x="399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5" name="Line 127"/>
              <p:cNvSpPr>
                <a:spLocks noChangeShapeType="1"/>
              </p:cNvSpPr>
              <p:nvPr/>
            </p:nvSpPr>
            <p:spPr bwMode="white">
              <a:xfrm>
                <a:off x="421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6" name="Line 128"/>
              <p:cNvSpPr>
                <a:spLocks noChangeShapeType="1"/>
              </p:cNvSpPr>
              <p:nvPr/>
            </p:nvSpPr>
            <p:spPr bwMode="white">
              <a:xfrm>
                <a:off x="444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7" name="Line 129"/>
              <p:cNvSpPr>
                <a:spLocks noChangeShapeType="1"/>
              </p:cNvSpPr>
              <p:nvPr/>
            </p:nvSpPr>
            <p:spPr bwMode="white">
              <a:xfrm>
                <a:off x="467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8" name="Line 130"/>
              <p:cNvSpPr>
                <a:spLocks noChangeShapeType="1"/>
              </p:cNvSpPr>
              <p:nvPr/>
            </p:nvSpPr>
            <p:spPr bwMode="white">
              <a:xfrm>
                <a:off x="490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39" name="Line 131"/>
              <p:cNvSpPr>
                <a:spLocks noChangeShapeType="1"/>
              </p:cNvSpPr>
              <p:nvPr/>
            </p:nvSpPr>
            <p:spPr bwMode="white">
              <a:xfrm>
                <a:off x="513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0" name="Line 132"/>
              <p:cNvSpPr>
                <a:spLocks noChangeShapeType="1"/>
              </p:cNvSpPr>
              <p:nvPr/>
            </p:nvSpPr>
            <p:spPr bwMode="white">
              <a:xfrm>
                <a:off x="535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  <p:grpSp>
          <p:nvGrpSpPr>
            <p:cNvPr id="1036" name="Group 133"/>
            <p:cNvGrpSpPr>
              <a:grpSpLocks/>
            </p:cNvGrpSpPr>
            <p:nvPr/>
          </p:nvGrpSpPr>
          <p:grpSpPr bwMode="auto">
            <a:xfrm>
              <a:off x="1208" y="109"/>
              <a:ext cx="3694" cy="423"/>
              <a:chOff x="1034" y="245"/>
              <a:chExt cx="3694" cy="423"/>
            </a:xfrm>
          </p:grpSpPr>
          <p:sp>
            <p:nvSpPr>
              <p:cNvPr id="43142" name="Line 134"/>
              <p:cNvSpPr>
                <a:spLocks noChangeShapeType="1"/>
              </p:cNvSpPr>
              <p:nvPr/>
            </p:nvSpPr>
            <p:spPr bwMode="ltGray">
              <a:xfrm>
                <a:off x="2676" y="246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3" name="Line 135"/>
              <p:cNvSpPr>
                <a:spLocks noChangeShapeType="1"/>
              </p:cNvSpPr>
              <p:nvPr/>
            </p:nvSpPr>
            <p:spPr bwMode="ltGray">
              <a:xfrm>
                <a:off x="2798" y="468"/>
                <a:ext cx="7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4" name="Line 136"/>
              <p:cNvSpPr>
                <a:spLocks noChangeShapeType="1"/>
              </p:cNvSpPr>
              <p:nvPr/>
            </p:nvSpPr>
            <p:spPr bwMode="ltGray">
              <a:xfrm>
                <a:off x="2904" y="486"/>
                <a:ext cx="0" cy="2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5" name="Line 137"/>
              <p:cNvSpPr>
                <a:spLocks noChangeShapeType="1"/>
              </p:cNvSpPr>
              <p:nvPr/>
            </p:nvSpPr>
            <p:spPr bwMode="ltGray">
              <a:xfrm>
                <a:off x="3132" y="586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6" name="Line 138"/>
              <p:cNvSpPr>
                <a:spLocks noChangeShapeType="1"/>
              </p:cNvSpPr>
              <p:nvPr/>
            </p:nvSpPr>
            <p:spPr bwMode="ltGray">
              <a:xfrm>
                <a:off x="3816" y="358"/>
                <a:ext cx="0" cy="18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7" name="Line 139"/>
              <p:cNvSpPr>
                <a:spLocks noChangeShapeType="1"/>
              </p:cNvSpPr>
              <p:nvPr/>
            </p:nvSpPr>
            <p:spPr bwMode="ltGray">
              <a:xfrm>
                <a:off x="3722" y="468"/>
                <a:ext cx="34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8" name="Line 140"/>
              <p:cNvSpPr>
                <a:spLocks noChangeShapeType="1"/>
              </p:cNvSpPr>
              <p:nvPr/>
            </p:nvSpPr>
            <p:spPr bwMode="ltGray">
              <a:xfrm>
                <a:off x="4044" y="372"/>
                <a:ext cx="0" cy="29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49" name="Line 141"/>
              <p:cNvSpPr>
                <a:spLocks noChangeShapeType="1"/>
              </p:cNvSpPr>
              <p:nvPr/>
            </p:nvSpPr>
            <p:spPr bwMode="ltGray">
              <a:xfrm flipV="1">
                <a:off x="4046" y="248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0" name="Line 142"/>
              <p:cNvSpPr>
                <a:spLocks noChangeShapeType="1"/>
              </p:cNvSpPr>
              <p:nvPr/>
            </p:nvSpPr>
            <p:spPr bwMode="ltGray">
              <a:xfrm flipV="1">
                <a:off x="4272" y="246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1" name="Line 143"/>
              <p:cNvSpPr>
                <a:spLocks noChangeShapeType="1"/>
              </p:cNvSpPr>
              <p:nvPr/>
            </p:nvSpPr>
            <p:spPr bwMode="ltGray">
              <a:xfrm flipH="1">
                <a:off x="4422" y="468"/>
                <a:ext cx="7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2" name="Line 144"/>
              <p:cNvSpPr>
                <a:spLocks noChangeShapeType="1"/>
              </p:cNvSpPr>
              <p:nvPr/>
            </p:nvSpPr>
            <p:spPr bwMode="ltGray">
              <a:xfrm flipH="1">
                <a:off x="4290" y="468"/>
                <a:ext cx="6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3" name="Line 145"/>
              <p:cNvSpPr>
                <a:spLocks noChangeShapeType="1"/>
              </p:cNvSpPr>
              <p:nvPr/>
            </p:nvSpPr>
            <p:spPr bwMode="ltGray">
              <a:xfrm flipV="1">
                <a:off x="4500" y="246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4" name="Line 146"/>
              <p:cNvSpPr>
                <a:spLocks noChangeShapeType="1"/>
              </p:cNvSpPr>
              <p:nvPr/>
            </p:nvSpPr>
            <p:spPr bwMode="ltGray">
              <a:xfrm>
                <a:off x="4728" y="606"/>
                <a:ext cx="0" cy="3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5" name="Line 147"/>
              <p:cNvSpPr>
                <a:spLocks noChangeShapeType="1"/>
              </p:cNvSpPr>
              <p:nvPr/>
            </p:nvSpPr>
            <p:spPr bwMode="ltGray">
              <a:xfrm>
                <a:off x="1992" y="250"/>
                <a:ext cx="0" cy="6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6" name="Line 148"/>
              <p:cNvSpPr>
                <a:spLocks noChangeShapeType="1"/>
              </p:cNvSpPr>
              <p:nvPr/>
            </p:nvSpPr>
            <p:spPr bwMode="ltGray">
              <a:xfrm>
                <a:off x="1764" y="247"/>
                <a:ext cx="0" cy="33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7" name="Line 149"/>
              <p:cNvSpPr>
                <a:spLocks noChangeShapeType="1"/>
              </p:cNvSpPr>
              <p:nvPr/>
            </p:nvSpPr>
            <p:spPr bwMode="ltGray">
              <a:xfrm flipH="1">
                <a:off x="1738" y="468"/>
                <a:ext cx="6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8" name="Line 150"/>
              <p:cNvSpPr>
                <a:spLocks noChangeShapeType="1"/>
              </p:cNvSpPr>
              <p:nvPr/>
            </p:nvSpPr>
            <p:spPr bwMode="ltGray">
              <a:xfrm>
                <a:off x="1604" y="468"/>
                <a:ext cx="6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59" name="Line 151"/>
              <p:cNvSpPr>
                <a:spLocks noChangeShapeType="1"/>
              </p:cNvSpPr>
              <p:nvPr/>
            </p:nvSpPr>
            <p:spPr bwMode="ltGray">
              <a:xfrm flipH="1">
                <a:off x="1404" y="468"/>
                <a:ext cx="8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60" name="Line 152"/>
              <p:cNvSpPr>
                <a:spLocks noChangeShapeType="1"/>
              </p:cNvSpPr>
              <p:nvPr/>
            </p:nvSpPr>
            <p:spPr bwMode="ltGray">
              <a:xfrm>
                <a:off x="1034" y="468"/>
                <a:ext cx="34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61" name="Line 153"/>
              <p:cNvSpPr>
                <a:spLocks noChangeShapeType="1"/>
              </p:cNvSpPr>
              <p:nvPr/>
            </p:nvSpPr>
            <p:spPr bwMode="ltGray">
              <a:xfrm>
                <a:off x="1306" y="370"/>
                <a:ext cx="0" cy="29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62" name="Line 154"/>
              <p:cNvSpPr>
                <a:spLocks noChangeShapeType="1"/>
              </p:cNvSpPr>
              <p:nvPr/>
            </p:nvSpPr>
            <p:spPr bwMode="ltGray">
              <a:xfrm>
                <a:off x="1080" y="388"/>
                <a:ext cx="0" cy="15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63" name="Line 155"/>
              <p:cNvSpPr>
                <a:spLocks noChangeShapeType="1"/>
              </p:cNvSpPr>
              <p:nvPr/>
            </p:nvSpPr>
            <p:spPr bwMode="ltGray">
              <a:xfrm flipH="1" flipV="1">
                <a:off x="1308" y="245"/>
                <a:ext cx="0" cy="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64" name="Line 156"/>
              <p:cNvSpPr>
                <a:spLocks noChangeShapeType="1"/>
              </p:cNvSpPr>
              <p:nvPr/>
            </p:nvSpPr>
            <p:spPr bwMode="ltGray">
              <a:xfrm>
                <a:off x="1536" y="3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65" name="Line 157"/>
              <p:cNvSpPr>
                <a:spLocks noChangeShapeType="1"/>
              </p:cNvSpPr>
              <p:nvPr/>
            </p:nvSpPr>
            <p:spPr bwMode="ltGray">
              <a:xfrm flipV="1">
                <a:off x="1536" y="247"/>
                <a:ext cx="0" cy="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43166" name="Line 158"/>
              <p:cNvSpPr>
                <a:spLocks noChangeShapeType="1"/>
              </p:cNvSpPr>
              <p:nvPr/>
            </p:nvSpPr>
            <p:spPr bwMode="ltGray">
              <a:xfrm>
                <a:off x="4095" y="467"/>
                <a:ext cx="8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12: Establishing World Trade Routes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Early long distance trade was limited to luxury items--silk gold, spices--that combined high value with low bulk</a:t>
            </a:r>
          </a:p>
          <a:p>
            <a:pPr eaLnBrk="1" hangingPunct="1"/>
            <a:r>
              <a:rPr lang="en-US" smtClean="0"/>
              <a:t>Before 1500, most trade was local and focused on food</a:t>
            </a:r>
          </a:p>
          <a:p>
            <a:pPr eaLnBrk="1" hangingPunct="1"/>
            <a:r>
              <a:rPr lang="en-US" smtClean="0"/>
              <a:t>Growth of markets both stimulates and reflects economic vitality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Asia’s Complex Trade Patterns</a:t>
            </a:r>
            <a:endParaRPr lang="en-US" sz="32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Polynesians of the South Pacific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Migrated from Asia 6,000 years ago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Relied on single- and double-wide canoes to reach as far as Hawaii and New Zealand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Had the capability to reach the Americas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Were among the greatest sailors in history but used skill to find food and land, not for the joys of exploration</a:t>
            </a:r>
            <a:endParaRPr lang="en-US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Asia’s Complex Trade Patterns</a:t>
            </a:r>
            <a:endParaRPr lang="en-US" sz="32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Malay Sailors in South China Sea and Indian Ocean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Made important sailing innovations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Created cargo ships--</a:t>
            </a:r>
            <a:r>
              <a:rPr lang="en-US" i="1" smtClean="0"/>
              <a:t>jongs</a:t>
            </a:r>
            <a:r>
              <a:rPr lang="en-US" smtClean="0"/>
              <a:t> or junks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Balanced lug square sails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Learned pattern of seasonal monsoon winds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Carried goods such as bananas as far as Madagascar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Established trade routes between China and East Africa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Asia’s Complex Trade Patterns</a:t>
            </a:r>
            <a:endParaRPr lang="en-US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Sailors and Merchants of the Indian Ocean</a:t>
            </a:r>
          </a:p>
          <a:p>
            <a:pPr lvl="1" eaLnBrk="1" hangingPunct="1"/>
            <a:r>
              <a:rPr lang="en-US" sz="2400" smtClean="0"/>
              <a:t>Indian Ocean the major trade area (1000-1500)</a:t>
            </a:r>
          </a:p>
          <a:p>
            <a:pPr lvl="1" eaLnBrk="1" hangingPunct="1"/>
            <a:r>
              <a:rPr lang="en-US" sz="2400" smtClean="0"/>
              <a:t>Emerging Arab dominance based on knowledge learned from conquest of trading cultures</a:t>
            </a:r>
          </a:p>
          <a:p>
            <a:pPr lvl="1" eaLnBrk="1" hangingPunct="1"/>
            <a:r>
              <a:rPr lang="en-US" sz="2400" smtClean="0"/>
              <a:t>Control of eastern Indian Ocean trade passed to Indian Muslims in 13th century</a:t>
            </a:r>
          </a:p>
          <a:p>
            <a:pPr lvl="1" eaLnBrk="1" hangingPunct="1"/>
            <a:r>
              <a:rPr lang="en-US" sz="2400" smtClean="0"/>
              <a:t>Muslims were active in area when European sailors arrived in the 15th century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Asia’s Complex Trade Patterns</a:t>
            </a:r>
            <a:endParaRPr lang="en-US" sz="32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China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International Trade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China periodically engaged in ocean trade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Ming asserted power by sea after 1368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Zheng He the most notable sailor but Ming ended his explorations and emphasized internal trade while restricting access of foreigners in China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Decision to cut off contact was costly to China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Became vulnerable to new sea powers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Asia’s Complex Trade Patterns</a:t>
            </a:r>
            <a:endParaRPr lang="en-US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China</a:t>
            </a:r>
          </a:p>
          <a:p>
            <a:pPr lvl="1" eaLnBrk="1" hangingPunct="1"/>
            <a:r>
              <a:rPr lang="en-US" sz="2400" smtClean="0"/>
              <a:t>Internal Trade</a:t>
            </a:r>
          </a:p>
          <a:p>
            <a:pPr lvl="2" eaLnBrk="1" hangingPunct="1"/>
            <a:r>
              <a:rPr lang="en-US" sz="2000" smtClean="0"/>
              <a:t>Chinese wealth based on population and territory</a:t>
            </a:r>
          </a:p>
          <a:p>
            <a:pPr lvl="2" eaLnBrk="1" hangingPunct="1"/>
            <a:r>
              <a:rPr lang="en-US" sz="2000" smtClean="0"/>
              <a:t>Agricultural revolution boosted wealth during Song dynasty</a:t>
            </a:r>
          </a:p>
          <a:p>
            <a:pPr lvl="2" eaLnBrk="1" hangingPunct="1"/>
            <a:r>
              <a:rPr lang="en-US" sz="2000" smtClean="0"/>
              <a:t>Trade became monetized and integrated in a national system of water transport that included development of the Grand Canal for transport of goods beyond the reach of sea-going powers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Mongols</a:t>
            </a:r>
            <a:endParaRPr lang="en-US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“Pax Mongolica”</a:t>
            </a:r>
          </a:p>
          <a:p>
            <a:pPr lvl="1" eaLnBrk="1" hangingPunct="1"/>
            <a:r>
              <a:rPr lang="en-US" sz="2400" smtClean="0"/>
              <a:t>Influence of Mongols noted by Polo and Battuta</a:t>
            </a:r>
          </a:p>
          <a:p>
            <a:pPr lvl="2" eaLnBrk="1" hangingPunct="1"/>
            <a:r>
              <a:rPr lang="en-US" sz="2000" smtClean="0"/>
              <a:t>Extensive area of relative travel security</a:t>
            </a:r>
          </a:p>
          <a:p>
            <a:pPr lvl="2" eaLnBrk="1" hangingPunct="1"/>
            <a:r>
              <a:rPr lang="en-US" sz="2000" smtClean="0"/>
              <a:t>Marco Polo’s travels brought him to Great Khan in China</a:t>
            </a:r>
          </a:p>
          <a:p>
            <a:pPr lvl="2" eaLnBrk="1" hangingPunct="1"/>
            <a:r>
              <a:rPr lang="en-US" sz="2000" smtClean="0"/>
              <a:t>Polo’s tale informed Europeans of wealth of China and existence of Silk Route</a:t>
            </a:r>
          </a:p>
          <a:p>
            <a:pPr lvl="2" eaLnBrk="1" hangingPunct="1"/>
            <a:r>
              <a:rPr lang="en-US" sz="2000" smtClean="0"/>
              <a:t>Debate continues over the authenticity of his story, </a:t>
            </a:r>
            <a:r>
              <a:rPr lang="en-US" sz="2000" i="1" smtClean="0"/>
              <a:t>The Travels</a:t>
            </a:r>
            <a:r>
              <a:rPr lang="en-US" sz="2000" smtClean="0"/>
              <a:t>,  published after his return in 1295 </a:t>
            </a:r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Mongols</a:t>
            </a:r>
            <a:endParaRPr lang="en-US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Chinggis Khan (b. c. 1162)</a:t>
            </a:r>
          </a:p>
          <a:p>
            <a:pPr lvl="1" eaLnBrk="1" hangingPunct="1"/>
            <a:r>
              <a:rPr lang="en-US" smtClean="0"/>
              <a:t>Became “universal ruler” by conquest in 1206</a:t>
            </a:r>
          </a:p>
          <a:p>
            <a:pPr lvl="1" eaLnBrk="1" hangingPunct="1"/>
            <a:r>
              <a:rPr lang="en-US" smtClean="0"/>
              <a:t>Organized his realm for military battle</a:t>
            </a:r>
          </a:p>
          <a:p>
            <a:pPr lvl="1" eaLnBrk="1" hangingPunct="1"/>
            <a:r>
              <a:rPr lang="en-US" smtClean="0"/>
              <a:t>Sons extended conquests after death of Chinggis Khan in 1227</a:t>
            </a:r>
          </a:p>
          <a:p>
            <a:pPr lvl="1" eaLnBrk="1" hangingPunct="1"/>
            <a:r>
              <a:rPr lang="en-US" smtClean="0"/>
              <a:t>Move to southwest ended in 1260 (battle of Ain Jalut) in modern Jordan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Mongols</a:t>
            </a:r>
            <a:endParaRPr lang="en-US" sz="32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End of the Mongol Empire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At peak it controlled all of China and almost all of Russia, Iran, Iraq, and central Asia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Could not govern by horseback and were absorbed into local populations</a:t>
            </a:r>
            <a:endParaRPr lang="en-US" smtClean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Empire divided into four parts after death of Chinggis Khan; local people slowly drove Mongols out of each area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Mongols</a:t>
            </a:r>
            <a:endParaRPr lang="en-US" sz="32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Plague and the Trade Routes</a:t>
            </a:r>
          </a:p>
          <a:p>
            <a:pPr lvl="1" eaLnBrk="1" hangingPunct="1"/>
            <a:r>
              <a:rPr lang="en-US" smtClean="0"/>
              <a:t>Disease followed the trade routes including Black Death </a:t>
            </a:r>
          </a:p>
          <a:p>
            <a:pPr lvl="1" eaLnBrk="1" hangingPunct="1"/>
            <a:r>
              <a:rPr lang="en-US" smtClean="0"/>
              <a:t>Plague weakened the Mongols and other regions it touched</a:t>
            </a:r>
          </a:p>
          <a:p>
            <a:pPr lvl="1" eaLnBrk="1" hangingPunct="1"/>
            <a:r>
              <a:rPr lang="en-US" smtClean="0"/>
              <a:t>One-third of Europeans died from plague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Mongols</a:t>
            </a:r>
            <a:endParaRPr lang="en-US" sz="32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From Mongol to Ming: Dynastic Transition</a:t>
            </a:r>
          </a:p>
          <a:p>
            <a:pPr lvl="1" eaLnBrk="1" hangingPunct="1"/>
            <a:r>
              <a:rPr lang="en-US" sz="2400" smtClean="0"/>
              <a:t>Mongols ruled China, 1279-1368</a:t>
            </a:r>
          </a:p>
          <a:p>
            <a:pPr lvl="1" eaLnBrk="1" hangingPunct="1"/>
            <a:r>
              <a:rPr lang="en-US" sz="2400" smtClean="0"/>
              <a:t>Mongol cruelty drove people from north to south China (where 90% of people lived)</a:t>
            </a:r>
          </a:p>
          <a:p>
            <a:pPr lvl="1" eaLnBrk="1" hangingPunct="1"/>
            <a:r>
              <a:rPr lang="en-US" sz="2400" smtClean="0"/>
              <a:t>Revolts against cruelty helped Ming to power</a:t>
            </a:r>
          </a:p>
          <a:p>
            <a:pPr lvl="1" eaLnBrk="1" hangingPunct="1"/>
            <a:r>
              <a:rPr lang="en-US" sz="2400" smtClean="0"/>
              <a:t>Under Ming, China’s population grew sharply and territory expanded</a:t>
            </a:r>
          </a:p>
          <a:p>
            <a:pPr lvl="1" eaLnBrk="1" hangingPunct="1"/>
            <a:r>
              <a:rPr lang="en-US" sz="2400" smtClean="0"/>
              <a:t>More Chinese began to move north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 Historical Analysis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Analysis includes study of what parts of society benefited/lost from trade </a:t>
            </a:r>
          </a:p>
          <a:p>
            <a:pPr eaLnBrk="1" hangingPunct="1"/>
            <a:r>
              <a:rPr lang="en-US" sz="2800" smtClean="0"/>
              <a:t>To what degree do governments control trade?</a:t>
            </a:r>
          </a:p>
          <a:p>
            <a:pPr lvl="1" eaLnBrk="1" hangingPunct="1"/>
            <a:r>
              <a:rPr lang="en-US" sz="2400" smtClean="0"/>
              <a:t>In free market economy there would be no regulation</a:t>
            </a:r>
          </a:p>
          <a:p>
            <a:pPr lvl="1" eaLnBrk="1" hangingPunct="1"/>
            <a:r>
              <a:rPr lang="en-US" sz="2400" smtClean="0"/>
              <a:t>Economies are regulated for the “greater good”</a:t>
            </a:r>
          </a:p>
          <a:p>
            <a:pPr lvl="1" eaLnBrk="1" hangingPunct="1"/>
            <a:r>
              <a:rPr lang="en-US" sz="2400" smtClean="0"/>
              <a:t>There was free trade in the ancient world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Legacies to the Present</a:t>
            </a:r>
            <a:endParaRPr lang="en-US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1500 a turning point in world trade patterns</a:t>
            </a:r>
          </a:p>
          <a:p>
            <a:pPr eaLnBrk="1" hangingPunct="1"/>
            <a:r>
              <a:rPr lang="en-US" sz="2800" smtClean="0"/>
              <a:t>Emergence of a single global trade system</a:t>
            </a:r>
          </a:p>
          <a:p>
            <a:pPr eaLnBrk="1" hangingPunct="1"/>
            <a:r>
              <a:rPr lang="en-US" sz="2800" smtClean="0"/>
              <a:t>Muslim traders dominated this system</a:t>
            </a:r>
          </a:p>
          <a:p>
            <a:pPr eaLnBrk="1" hangingPunct="1"/>
            <a:r>
              <a:rPr lang="en-US" sz="2800" smtClean="0"/>
              <a:t>Mesoamerican and Andean networks remained separate</a:t>
            </a:r>
          </a:p>
          <a:p>
            <a:pPr eaLnBrk="1" hangingPunct="1"/>
            <a:r>
              <a:rPr lang="en-US" sz="2800" smtClean="0"/>
              <a:t>European traders sought control from Europe but were not successful until 1750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Trade Networks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“Trade diasporas” conducted trade between diverse cultures as early as 1500 B.C.E.</a:t>
            </a:r>
          </a:p>
          <a:p>
            <a:pPr eaLnBrk="1" hangingPunct="1"/>
            <a:r>
              <a:rPr lang="en-US" sz="2800" smtClean="0"/>
              <a:t>Far flung trade in Roman Empire was not conducted by Romans but by many different ethnic groups</a:t>
            </a:r>
          </a:p>
          <a:p>
            <a:pPr eaLnBrk="1" hangingPunct="1"/>
            <a:r>
              <a:rPr lang="en-US" sz="2800" smtClean="0"/>
              <a:t>Traders were marginal members of their host societies who brought wealth to those societies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Trade in the Americas Before 1500 C.E.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 in the Inca Empire</a:t>
            </a:r>
          </a:p>
          <a:p>
            <a:pPr lvl="1" eaLnBrk="1" hangingPunct="1"/>
            <a:r>
              <a:rPr lang="en-US" smtClean="0"/>
              <a:t>Incan trade network extended north and south to embrace 32 million people</a:t>
            </a:r>
          </a:p>
          <a:p>
            <a:pPr lvl="1" eaLnBrk="1" hangingPunct="1"/>
            <a:r>
              <a:rPr lang="en-US" smtClean="0"/>
              <a:t>Vertical trade connected coastal zones with the high mountain regions</a:t>
            </a:r>
          </a:p>
          <a:p>
            <a:pPr lvl="2" eaLnBrk="1" hangingPunct="1"/>
            <a:r>
              <a:rPr lang="en-US" smtClean="0"/>
              <a:t>Highlands produced manufactured goods and crafts</a:t>
            </a:r>
          </a:p>
          <a:p>
            <a:pPr lvl="2" eaLnBrk="1" hangingPunct="1"/>
            <a:r>
              <a:rPr lang="en-US" smtClean="0"/>
              <a:t>Food from lower regions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Trade in the Americas Before 1500 C.E.</a:t>
            </a:r>
            <a:endParaRPr lang="en-US" sz="32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Trade in Central America and Mexico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Mayan traders operated independent of government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Aztec trade was controlled by government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Long distance trade controlled by </a:t>
            </a:r>
            <a:r>
              <a:rPr lang="en-US" i="1" smtClean="0"/>
              <a:t>pochtecas,</a:t>
            </a:r>
            <a:r>
              <a:rPr lang="en-US" smtClean="0"/>
              <a:t> guilds of traders who gathered goods and military intelligence for Aztec leaders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Trade in Sub-Saharan Africa</a:t>
            </a:r>
            <a:endParaRPr lang="en-US" sz="3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West Africa</a:t>
            </a:r>
          </a:p>
          <a:p>
            <a:pPr lvl="1" eaLnBrk="1" hangingPunct="1"/>
            <a:r>
              <a:rPr lang="en-US" sz="2400" smtClean="0"/>
              <a:t>Desert trade made possible with domestication of camels</a:t>
            </a:r>
          </a:p>
          <a:p>
            <a:pPr lvl="1" eaLnBrk="1" hangingPunct="1"/>
            <a:r>
              <a:rPr lang="en-US" sz="2400" smtClean="0"/>
              <a:t>Three large empires--Ghana, Mali and Songhay--dominated trade in luxury goods</a:t>
            </a:r>
          </a:p>
          <a:p>
            <a:pPr lvl="1" eaLnBrk="1" hangingPunct="1"/>
            <a:r>
              <a:rPr lang="en-US" sz="2400" smtClean="0"/>
              <a:t>Movement of goods divided into segments with different groups (often adapted to local environment) controlling each segment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Trade in Sub-Saharan Africa</a:t>
            </a:r>
            <a:endParaRPr lang="en-US" sz="32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East Africa</a:t>
            </a:r>
          </a:p>
          <a:p>
            <a:pPr lvl="1" eaLnBrk="1" hangingPunct="1"/>
            <a:r>
              <a:rPr lang="en-US" smtClean="0"/>
              <a:t>Early trade domination by Ethiopians ended by Arab traders with rise of Islam</a:t>
            </a:r>
          </a:p>
          <a:p>
            <a:pPr lvl="1" eaLnBrk="1" hangingPunct="1"/>
            <a:r>
              <a:rPr lang="en-US" smtClean="0"/>
              <a:t>Great Zimbabwe a trading center</a:t>
            </a:r>
          </a:p>
          <a:p>
            <a:pPr lvl="1" eaLnBrk="1" hangingPunct="1"/>
            <a:r>
              <a:rPr lang="en-US" smtClean="0"/>
              <a:t>Ports were the meeting point of ocean trade and local overland trade</a:t>
            </a:r>
          </a:p>
          <a:p>
            <a:pPr lvl="1" eaLnBrk="1" hangingPunct="1"/>
            <a:r>
              <a:rPr lang="en-US" smtClean="0"/>
              <a:t>Swahili emerged as the commercial language of coastal areas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Muslim and Jewish Traders</a:t>
            </a:r>
            <a:endParaRPr lang="en-US" sz="32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Jewish Traders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Trading diaspora took advantage of the dispersion of Jews from Israel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Trading communities extended from Europe to China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Baghdad, astride west Asian trade routes, was home to the most prominent Jewish community around 1500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Muslim and Jewish Traders</a:t>
            </a:r>
            <a:endParaRPr lang="en-US" sz="32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Muslim Traders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Muslim traders dominated Indian Ocean trade after shift of Abbasid Caliph to Baghdad (762)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Rise of Muslim sultanate in Delhi in 13th century extended Muslim influence eastward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Islam and </a:t>
            </a:r>
            <a:r>
              <a:rPr lang="en-US" i="1" smtClean="0"/>
              <a:t>hajj</a:t>
            </a:r>
            <a:r>
              <a:rPr lang="en-US" smtClean="0"/>
              <a:t> encouraged trade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al">
  <a:themeElements>
    <a:clrScheme name="Global 5">
      <a:dk1>
        <a:srgbClr val="000000"/>
      </a:dk1>
      <a:lt1>
        <a:srgbClr val="E9E6D9"/>
      </a:lt1>
      <a:dk2>
        <a:srgbClr val="666633"/>
      </a:dk2>
      <a:lt2>
        <a:srgbClr val="CEC7AA"/>
      </a:lt2>
      <a:accent1>
        <a:srgbClr val="FFFFCC"/>
      </a:accent1>
      <a:accent2>
        <a:srgbClr val="B5E0E3"/>
      </a:accent2>
      <a:accent3>
        <a:srgbClr val="F2F0E9"/>
      </a:accent3>
      <a:accent4>
        <a:srgbClr val="000000"/>
      </a:accent4>
      <a:accent5>
        <a:srgbClr val="FFFFE2"/>
      </a:accent5>
      <a:accent6>
        <a:srgbClr val="A4CBCE"/>
      </a:accent6>
      <a:hlink>
        <a:srgbClr val="B6AB82"/>
      </a:hlink>
      <a:folHlink>
        <a:srgbClr val="A0925E"/>
      </a:folHlink>
    </a:clrScheme>
    <a:fontScheme name="Global">
      <a:majorFont>
        <a:latin typeface="Times New Roman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X:Templates:Presentations:Designs:Global</Template>
  <TotalTime>332</TotalTime>
  <Words>985</Words>
  <Application>Microsoft Office PowerPoint</Application>
  <PresentationFormat>On-screen Show (4:3)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Times New Roman</vt:lpstr>
      <vt:lpstr>Arial</vt:lpstr>
      <vt:lpstr>Helvetica</vt:lpstr>
      <vt:lpstr>Calibri</vt:lpstr>
      <vt:lpstr>Global</vt:lpstr>
      <vt:lpstr>Chapter 12: Establishing World Trade Routes</vt:lpstr>
      <vt:lpstr>An Historical Analysis</vt:lpstr>
      <vt:lpstr>Trade Networks</vt:lpstr>
      <vt:lpstr>Trade in the Americas Before 1500 C.E.</vt:lpstr>
      <vt:lpstr>Trade in the Americas Before 1500 C.E.</vt:lpstr>
      <vt:lpstr>Trade in Sub-Saharan Africa</vt:lpstr>
      <vt:lpstr>Trade in Sub-Saharan Africa</vt:lpstr>
      <vt:lpstr>Muslim and Jewish Traders</vt:lpstr>
      <vt:lpstr>Muslim and Jewish Traders</vt:lpstr>
      <vt:lpstr>Asia’s Complex Trade Patterns</vt:lpstr>
      <vt:lpstr>Asia’s Complex Trade Patterns</vt:lpstr>
      <vt:lpstr>Asia’s Complex Trade Patterns</vt:lpstr>
      <vt:lpstr>Asia’s Complex Trade Patterns</vt:lpstr>
      <vt:lpstr>Asia’s Complex Trade Patterns</vt:lpstr>
      <vt:lpstr>The Mongols</vt:lpstr>
      <vt:lpstr>The Mongols</vt:lpstr>
      <vt:lpstr>The Mongols</vt:lpstr>
      <vt:lpstr>The Mongols</vt:lpstr>
      <vt:lpstr>The Mongols</vt:lpstr>
      <vt:lpstr>Legacies to the Present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12: Establishing World Trade Routes</dc:title>
  <dc:creator>David Trask</dc:creator>
  <cp:lastModifiedBy>Teacher E-Solutions</cp:lastModifiedBy>
  <cp:revision>27</cp:revision>
  <dcterms:created xsi:type="dcterms:W3CDTF">2005-04-02T13:20:22Z</dcterms:created>
  <dcterms:modified xsi:type="dcterms:W3CDTF">2019-01-18T16:58:48Z</dcterms:modified>
</cp:coreProperties>
</file>