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-19050"/>
            <a:ext cx="9144000" cy="6877050"/>
            <a:chOff x="0" y="-12"/>
            <a:chExt cx="5760" cy="4332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1104" y="1008"/>
              <a:ext cx="4656" cy="3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-1261" y="-157"/>
              <a:ext cx="7021" cy="1190"/>
              <a:chOff x="-1261" y="-154"/>
              <a:chExt cx="7021" cy="1190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ltGray">
              <a:xfrm>
                <a:off x="0" y="4"/>
                <a:ext cx="5760" cy="1032"/>
              </a:xfrm>
              <a:custGeom>
                <a:avLst/>
                <a:gdLst/>
                <a:ahLst/>
                <a:cxnLst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32"/>
                  </a:cxn>
                </a:cxnLst>
                <a:rect l="0" t="0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grpSp>
            <p:nvGrpSpPr>
              <p:cNvPr id="8" name="Group 6"/>
              <p:cNvGrpSpPr>
                <a:grpSpLocks/>
              </p:cNvGrpSpPr>
              <p:nvPr userDrawn="1"/>
            </p:nvGrpSpPr>
            <p:grpSpPr bwMode="auto">
              <a:xfrm>
                <a:off x="333" y="-9"/>
                <a:ext cx="5176" cy="1044"/>
                <a:chOff x="333" y="-9"/>
                <a:chExt cx="5176" cy="1044"/>
              </a:xfrm>
            </p:grpSpPr>
            <p:sp>
              <p:nvSpPr>
                <p:cNvPr id="37" name="Freeform 7"/>
                <p:cNvSpPr>
                  <a:spLocks/>
                </p:cNvSpPr>
                <p:nvPr/>
              </p:nvSpPr>
              <p:spPr bwMode="ltGray">
                <a:xfrm>
                  <a:off x="3230" y="949"/>
                  <a:ext cx="17" cy="20"/>
                </a:xfrm>
                <a:custGeom>
                  <a:avLst/>
                  <a:gdLst/>
                  <a:ahLst/>
                  <a:cxnLst>
                    <a:cxn ang="0">
                      <a:pos x="5" y="11"/>
                    </a:cxn>
                    <a:cxn ang="0">
                      <a:pos x="15" y="5"/>
                    </a:cxn>
                    <a:cxn ang="0">
                      <a:pos x="13" y="17"/>
                    </a:cxn>
                    <a:cxn ang="0">
                      <a:pos x="5" y="11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38" name="Freeform 8"/>
                <p:cNvSpPr>
                  <a:spLocks/>
                </p:cNvSpPr>
                <p:nvPr/>
              </p:nvSpPr>
              <p:spPr bwMode="ltGray">
                <a:xfrm>
                  <a:off x="3406" y="1015"/>
                  <a:ext cx="21" cy="20"/>
                </a:xfrm>
                <a:custGeom>
                  <a:avLst/>
                  <a:gdLst/>
                  <a:ahLst/>
                  <a:cxnLst>
                    <a:cxn ang="0">
                      <a:pos x="3" y="13"/>
                    </a:cxn>
                    <a:cxn ang="0">
                      <a:pos x="11" y="3"/>
                    </a:cxn>
                    <a:cxn ang="0">
                      <a:pos x="7" y="19"/>
                    </a:cxn>
                    <a:cxn ang="0">
                      <a:pos x="3" y="13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39" name="Freeform 9"/>
                <p:cNvSpPr>
                  <a:spLocks/>
                </p:cNvSpPr>
                <p:nvPr/>
              </p:nvSpPr>
              <p:spPr bwMode="ltGray">
                <a:xfrm>
                  <a:off x="2909" y="908"/>
                  <a:ext cx="31" cy="34"/>
                </a:xfrm>
                <a:custGeom>
                  <a:avLst/>
                  <a:gdLst/>
                  <a:ahLst/>
                  <a:cxnLst>
                    <a:cxn ang="0">
                      <a:pos x="16" y="33"/>
                    </a:cxn>
                    <a:cxn ang="0">
                      <a:pos x="8" y="21"/>
                    </a:cxn>
                    <a:cxn ang="0">
                      <a:pos x="0" y="9"/>
                    </a:cxn>
                    <a:cxn ang="0">
                      <a:pos x="16" y="3"/>
                    </a:cxn>
                    <a:cxn ang="0">
                      <a:pos x="30" y="23"/>
                    </a:cxn>
                    <a:cxn ang="0">
                      <a:pos x="28" y="31"/>
                    </a:cxn>
                    <a:cxn ang="0">
                      <a:pos x="16" y="3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0" name="Freeform 10"/>
                <p:cNvSpPr>
                  <a:spLocks/>
                </p:cNvSpPr>
                <p:nvPr/>
              </p:nvSpPr>
              <p:spPr bwMode="ltGray">
                <a:xfrm>
                  <a:off x="2551" y="940"/>
                  <a:ext cx="25" cy="12"/>
                </a:xfrm>
                <a:custGeom>
                  <a:avLst/>
                  <a:gdLst/>
                  <a:ahLst/>
                  <a:cxnLst>
                    <a:cxn ang="0">
                      <a:pos x="15" y="16"/>
                    </a:cxn>
                    <a:cxn ang="0">
                      <a:pos x="3" y="8"/>
                    </a:cxn>
                    <a:cxn ang="0">
                      <a:pos x="15" y="0"/>
                    </a:cxn>
                    <a:cxn ang="0">
                      <a:pos x="15" y="16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1" name="Freeform 11"/>
                <p:cNvSpPr>
                  <a:spLocks/>
                </p:cNvSpPr>
                <p:nvPr/>
              </p:nvSpPr>
              <p:spPr bwMode="ltGray">
                <a:xfrm>
                  <a:off x="2443" y="954"/>
                  <a:ext cx="65" cy="39"/>
                </a:xfrm>
                <a:custGeom>
                  <a:avLst/>
                  <a:gdLst/>
                  <a:ahLst/>
                  <a:cxnLst>
                    <a:cxn ang="0">
                      <a:pos x="14" y="24"/>
                    </a:cxn>
                    <a:cxn ang="0">
                      <a:pos x="30" y="4"/>
                    </a:cxn>
                    <a:cxn ang="0">
                      <a:pos x="42" y="0"/>
                    </a:cxn>
                    <a:cxn ang="0">
                      <a:pos x="58" y="12"/>
                    </a:cxn>
                    <a:cxn ang="0">
                      <a:pos x="32" y="26"/>
                    </a:cxn>
                    <a:cxn ang="0">
                      <a:pos x="12" y="46"/>
                    </a:cxn>
                    <a:cxn ang="0">
                      <a:pos x="8" y="20"/>
                    </a:cxn>
                    <a:cxn ang="0">
                      <a:pos x="12" y="14"/>
                    </a:cxn>
                    <a:cxn ang="0">
                      <a:pos x="14" y="24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2" name="Freeform 12"/>
                <p:cNvSpPr>
                  <a:spLocks/>
                </p:cNvSpPr>
                <p:nvPr/>
              </p:nvSpPr>
              <p:spPr bwMode="ltGray">
                <a:xfrm>
                  <a:off x="2375" y="952"/>
                  <a:ext cx="68" cy="39"/>
                </a:xfrm>
                <a:custGeom>
                  <a:avLst/>
                  <a:gdLst/>
                  <a:ahLst/>
                  <a:cxnLst>
                    <a:cxn ang="0">
                      <a:pos x="0" y="31"/>
                    </a:cxn>
                    <a:cxn ang="0">
                      <a:pos x="18" y="25"/>
                    </a:cxn>
                    <a:cxn ang="0">
                      <a:pos x="52" y="1"/>
                    </a:cxn>
                    <a:cxn ang="0">
                      <a:pos x="64" y="3"/>
                    </a:cxn>
                    <a:cxn ang="0">
                      <a:pos x="50" y="19"/>
                    </a:cxn>
                    <a:cxn ang="0">
                      <a:pos x="28" y="33"/>
                    </a:cxn>
                    <a:cxn ang="0">
                      <a:pos x="22" y="47"/>
                    </a:cxn>
                    <a:cxn ang="0">
                      <a:pos x="16" y="45"/>
                    </a:cxn>
                    <a:cxn ang="0">
                      <a:pos x="12" y="39"/>
                    </a:cxn>
                    <a:cxn ang="0">
                      <a:pos x="0" y="35"/>
                    </a:cxn>
                    <a:cxn ang="0">
                      <a:pos x="0" y="3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" name="Freeform 13"/>
                <p:cNvSpPr>
                  <a:spLocks/>
                </p:cNvSpPr>
                <p:nvPr/>
              </p:nvSpPr>
              <p:spPr bwMode="ltGray">
                <a:xfrm>
                  <a:off x="2007" y="739"/>
                  <a:ext cx="354" cy="22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36" y="18"/>
                    </a:cxn>
                    <a:cxn ang="0">
                      <a:pos x="46" y="30"/>
                    </a:cxn>
                    <a:cxn ang="0">
                      <a:pos x="76" y="52"/>
                    </a:cxn>
                    <a:cxn ang="0">
                      <a:pos x="92" y="66"/>
                    </a:cxn>
                    <a:cxn ang="0">
                      <a:pos x="122" y="98"/>
                    </a:cxn>
                    <a:cxn ang="0">
                      <a:pos x="136" y="128"/>
                    </a:cxn>
                    <a:cxn ang="0">
                      <a:pos x="148" y="132"/>
                    </a:cxn>
                    <a:cxn ang="0">
                      <a:pos x="154" y="150"/>
                    </a:cxn>
                    <a:cxn ang="0">
                      <a:pos x="176" y="152"/>
                    </a:cxn>
                    <a:cxn ang="0">
                      <a:pos x="170" y="196"/>
                    </a:cxn>
                    <a:cxn ang="0">
                      <a:pos x="180" y="224"/>
                    </a:cxn>
                    <a:cxn ang="0">
                      <a:pos x="198" y="232"/>
                    </a:cxn>
                    <a:cxn ang="0">
                      <a:pos x="216" y="234"/>
                    </a:cxn>
                    <a:cxn ang="0">
                      <a:pos x="236" y="242"/>
                    </a:cxn>
                    <a:cxn ang="0">
                      <a:pos x="254" y="236"/>
                    </a:cxn>
                    <a:cxn ang="0">
                      <a:pos x="272" y="248"/>
                    </a:cxn>
                    <a:cxn ang="0">
                      <a:pos x="296" y="256"/>
                    </a:cxn>
                    <a:cxn ang="0">
                      <a:pos x="314" y="264"/>
                    </a:cxn>
                    <a:cxn ang="0">
                      <a:pos x="352" y="266"/>
                    </a:cxn>
                    <a:cxn ang="0">
                      <a:pos x="342" y="274"/>
                    </a:cxn>
                    <a:cxn ang="0">
                      <a:pos x="322" y="272"/>
                    </a:cxn>
                    <a:cxn ang="0">
                      <a:pos x="300" y="270"/>
                    </a:cxn>
                    <a:cxn ang="0">
                      <a:pos x="288" y="266"/>
                    </a:cxn>
                    <a:cxn ang="0">
                      <a:pos x="252" y="264"/>
                    </a:cxn>
                    <a:cxn ang="0">
                      <a:pos x="234" y="260"/>
                    </a:cxn>
                    <a:cxn ang="0">
                      <a:pos x="172" y="242"/>
                    </a:cxn>
                    <a:cxn ang="0">
                      <a:pos x="160" y="216"/>
                    </a:cxn>
                    <a:cxn ang="0">
                      <a:pos x="126" y="200"/>
                    </a:cxn>
                    <a:cxn ang="0">
                      <a:pos x="108" y="186"/>
                    </a:cxn>
                    <a:cxn ang="0">
                      <a:pos x="94" y="158"/>
                    </a:cxn>
                    <a:cxn ang="0">
                      <a:pos x="68" y="108"/>
                    </a:cxn>
                    <a:cxn ang="0">
                      <a:pos x="64" y="102"/>
                    </a:cxn>
                    <a:cxn ang="0">
                      <a:pos x="58" y="100"/>
                    </a:cxn>
                    <a:cxn ang="0">
                      <a:pos x="54" y="88"/>
                    </a:cxn>
                    <a:cxn ang="0">
                      <a:pos x="38" y="58"/>
                    </a:cxn>
                    <a:cxn ang="0">
                      <a:pos x="20" y="40"/>
                    </a:cxn>
                    <a:cxn ang="0">
                      <a:pos x="4" y="22"/>
                    </a:cxn>
                    <a:cxn ang="0">
                      <a:pos x="10" y="2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4" name="Freeform 14"/>
                <p:cNvSpPr>
                  <a:spLocks/>
                </p:cNvSpPr>
                <p:nvPr/>
              </p:nvSpPr>
              <p:spPr bwMode="ltGray">
                <a:xfrm>
                  <a:off x="2222" y="724"/>
                  <a:ext cx="157" cy="167"/>
                </a:xfrm>
                <a:custGeom>
                  <a:avLst/>
                  <a:gdLst/>
                  <a:ahLst/>
                  <a:cxnLst>
                    <a:cxn ang="0">
                      <a:pos x="54" y="66"/>
                    </a:cxn>
                    <a:cxn ang="0">
                      <a:pos x="66" y="58"/>
                    </a:cxn>
                    <a:cxn ang="0">
                      <a:pos x="68" y="52"/>
                    </a:cxn>
                    <a:cxn ang="0">
                      <a:pos x="80" y="44"/>
                    </a:cxn>
                    <a:cxn ang="0">
                      <a:pos x="106" y="22"/>
                    </a:cxn>
                    <a:cxn ang="0">
                      <a:pos x="112" y="4"/>
                    </a:cxn>
                    <a:cxn ang="0">
                      <a:pos x="124" y="0"/>
                    </a:cxn>
                    <a:cxn ang="0">
                      <a:pos x="150" y="28"/>
                    </a:cxn>
                    <a:cxn ang="0">
                      <a:pos x="146" y="44"/>
                    </a:cxn>
                    <a:cxn ang="0">
                      <a:pos x="126" y="64"/>
                    </a:cxn>
                    <a:cxn ang="0">
                      <a:pos x="132" y="94"/>
                    </a:cxn>
                    <a:cxn ang="0">
                      <a:pos x="142" y="110"/>
                    </a:cxn>
                    <a:cxn ang="0">
                      <a:pos x="146" y="128"/>
                    </a:cxn>
                    <a:cxn ang="0">
                      <a:pos x="128" y="128"/>
                    </a:cxn>
                    <a:cxn ang="0">
                      <a:pos x="116" y="146"/>
                    </a:cxn>
                    <a:cxn ang="0">
                      <a:pos x="104" y="156"/>
                    </a:cxn>
                    <a:cxn ang="0">
                      <a:pos x="100" y="198"/>
                    </a:cxn>
                    <a:cxn ang="0">
                      <a:pos x="88" y="202"/>
                    </a:cxn>
                    <a:cxn ang="0">
                      <a:pos x="82" y="206"/>
                    </a:cxn>
                    <a:cxn ang="0">
                      <a:pos x="76" y="202"/>
                    </a:cxn>
                    <a:cxn ang="0">
                      <a:pos x="72" y="190"/>
                    </a:cxn>
                    <a:cxn ang="0">
                      <a:pos x="60" y="186"/>
                    </a:cxn>
                    <a:cxn ang="0">
                      <a:pos x="42" y="194"/>
                    </a:cxn>
                    <a:cxn ang="0">
                      <a:pos x="28" y="186"/>
                    </a:cxn>
                    <a:cxn ang="0">
                      <a:pos x="10" y="148"/>
                    </a:cxn>
                    <a:cxn ang="0">
                      <a:pos x="4" y="130"/>
                    </a:cxn>
                    <a:cxn ang="0">
                      <a:pos x="0" y="118"/>
                    </a:cxn>
                    <a:cxn ang="0">
                      <a:pos x="20" y="96"/>
                    </a:cxn>
                    <a:cxn ang="0">
                      <a:pos x="32" y="104"/>
                    </a:cxn>
                    <a:cxn ang="0">
                      <a:pos x="34" y="80"/>
                    </a:cxn>
                    <a:cxn ang="0">
                      <a:pos x="52" y="70"/>
                    </a:cxn>
                    <a:cxn ang="0">
                      <a:pos x="54" y="66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5" name="Freeform 15"/>
                <p:cNvSpPr>
                  <a:spLocks/>
                </p:cNvSpPr>
                <p:nvPr/>
              </p:nvSpPr>
              <p:spPr bwMode="ltGray">
                <a:xfrm>
                  <a:off x="2375" y="800"/>
                  <a:ext cx="110" cy="32"/>
                </a:xfrm>
                <a:custGeom>
                  <a:avLst/>
                  <a:gdLst/>
                  <a:ahLst/>
                  <a:cxnLst>
                    <a:cxn ang="0">
                      <a:pos x="4" y="32"/>
                    </a:cxn>
                    <a:cxn ang="0">
                      <a:pos x="18" y="10"/>
                    </a:cxn>
                    <a:cxn ang="0">
                      <a:pos x="46" y="20"/>
                    </a:cxn>
                    <a:cxn ang="0">
                      <a:pos x="72" y="14"/>
                    </a:cxn>
                    <a:cxn ang="0">
                      <a:pos x="90" y="0"/>
                    </a:cxn>
                    <a:cxn ang="0">
                      <a:pos x="76" y="26"/>
                    </a:cxn>
                    <a:cxn ang="0">
                      <a:pos x="60" y="38"/>
                    </a:cxn>
                    <a:cxn ang="0">
                      <a:pos x="42" y="32"/>
                    </a:cxn>
                    <a:cxn ang="0">
                      <a:pos x="14" y="30"/>
                    </a:cxn>
                    <a:cxn ang="0">
                      <a:pos x="4" y="32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6" name="Freeform 16"/>
                <p:cNvSpPr>
                  <a:spLocks/>
                </p:cNvSpPr>
                <p:nvPr/>
              </p:nvSpPr>
              <p:spPr bwMode="ltGray">
                <a:xfrm>
                  <a:off x="2370" y="839"/>
                  <a:ext cx="75" cy="84"/>
                </a:xfrm>
                <a:custGeom>
                  <a:avLst/>
                  <a:gdLst/>
                  <a:ahLst/>
                  <a:cxnLst>
                    <a:cxn ang="0">
                      <a:pos x="8" y="18"/>
                    </a:cxn>
                    <a:cxn ang="0">
                      <a:pos x="18" y="0"/>
                    </a:cxn>
                    <a:cxn ang="0">
                      <a:pos x="34" y="18"/>
                    </a:cxn>
                    <a:cxn ang="0">
                      <a:pos x="62" y="4"/>
                    </a:cxn>
                    <a:cxn ang="0">
                      <a:pos x="46" y="34"/>
                    </a:cxn>
                    <a:cxn ang="0">
                      <a:pos x="54" y="48"/>
                    </a:cxn>
                    <a:cxn ang="0">
                      <a:pos x="58" y="60"/>
                    </a:cxn>
                    <a:cxn ang="0">
                      <a:pos x="46" y="74"/>
                    </a:cxn>
                    <a:cxn ang="0">
                      <a:pos x="34" y="60"/>
                    </a:cxn>
                    <a:cxn ang="0">
                      <a:pos x="22" y="48"/>
                    </a:cxn>
                    <a:cxn ang="0">
                      <a:pos x="28" y="68"/>
                    </a:cxn>
                    <a:cxn ang="0">
                      <a:pos x="30" y="74"/>
                    </a:cxn>
                    <a:cxn ang="0">
                      <a:pos x="20" y="104"/>
                    </a:cxn>
                    <a:cxn ang="0">
                      <a:pos x="12" y="102"/>
                    </a:cxn>
                    <a:cxn ang="0">
                      <a:pos x="8" y="90"/>
                    </a:cxn>
                    <a:cxn ang="0">
                      <a:pos x="0" y="54"/>
                    </a:cxn>
                    <a:cxn ang="0">
                      <a:pos x="2" y="30"/>
                    </a:cxn>
                    <a:cxn ang="0">
                      <a:pos x="8" y="18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7" name="Freeform 17"/>
                <p:cNvSpPr>
                  <a:spLocks/>
                </p:cNvSpPr>
                <p:nvPr/>
              </p:nvSpPr>
              <p:spPr bwMode="ltGray">
                <a:xfrm>
                  <a:off x="2497" y="793"/>
                  <a:ext cx="37" cy="49"/>
                </a:xfrm>
                <a:custGeom>
                  <a:avLst/>
                  <a:gdLst/>
                  <a:ahLst/>
                  <a:cxnLst>
                    <a:cxn ang="0">
                      <a:pos x="3" y="28"/>
                    </a:cxn>
                    <a:cxn ang="0">
                      <a:pos x="13" y="0"/>
                    </a:cxn>
                    <a:cxn ang="0">
                      <a:pos x="15" y="28"/>
                    </a:cxn>
                    <a:cxn ang="0">
                      <a:pos x="37" y="38"/>
                    </a:cxn>
                    <a:cxn ang="0">
                      <a:pos x="19" y="44"/>
                    </a:cxn>
                    <a:cxn ang="0">
                      <a:pos x="5" y="58"/>
                    </a:cxn>
                    <a:cxn ang="0">
                      <a:pos x="1" y="34"/>
                    </a:cxn>
                    <a:cxn ang="0">
                      <a:pos x="3" y="28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8" name="Freeform 18"/>
                <p:cNvSpPr>
                  <a:spLocks/>
                </p:cNvSpPr>
                <p:nvPr/>
              </p:nvSpPr>
              <p:spPr bwMode="ltGray">
                <a:xfrm>
                  <a:off x="2506" y="869"/>
                  <a:ext cx="47" cy="24"/>
                </a:xfrm>
                <a:custGeom>
                  <a:avLst/>
                  <a:gdLst/>
                  <a:ahLst/>
                  <a:cxnLst>
                    <a:cxn ang="0">
                      <a:pos x="7" y="0"/>
                    </a:cxn>
                    <a:cxn ang="0">
                      <a:pos x="29" y="0"/>
                    </a:cxn>
                    <a:cxn ang="0">
                      <a:pos x="49" y="16"/>
                    </a:cxn>
                    <a:cxn ang="0">
                      <a:pos x="35" y="14"/>
                    </a:cxn>
                    <a:cxn ang="0">
                      <a:pos x="3" y="16"/>
                    </a:cxn>
                    <a:cxn ang="0">
                      <a:pos x="7" y="0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9" name="Freeform 19"/>
                <p:cNvSpPr>
                  <a:spLocks/>
                </p:cNvSpPr>
                <p:nvPr/>
              </p:nvSpPr>
              <p:spPr bwMode="ltGray">
                <a:xfrm>
                  <a:off x="2555" y="832"/>
                  <a:ext cx="61" cy="42"/>
                </a:xfrm>
                <a:custGeom>
                  <a:avLst/>
                  <a:gdLst/>
                  <a:ahLst/>
                  <a:cxnLst>
                    <a:cxn ang="0">
                      <a:pos x="21" y="38"/>
                    </a:cxn>
                    <a:cxn ang="0">
                      <a:pos x="15" y="26"/>
                    </a:cxn>
                    <a:cxn ang="0">
                      <a:pos x="3" y="22"/>
                    </a:cxn>
                    <a:cxn ang="0">
                      <a:pos x="13" y="8"/>
                    </a:cxn>
                    <a:cxn ang="0">
                      <a:pos x="25" y="0"/>
                    </a:cxn>
                    <a:cxn ang="0">
                      <a:pos x="49" y="10"/>
                    </a:cxn>
                    <a:cxn ang="0">
                      <a:pos x="53" y="20"/>
                    </a:cxn>
                    <a:cxn ang="0">
                      <a:pos x="61" y="32"/>
                    </a:cxn>
                    <a:cxn ang="0">
                      <a:pos x="41" y="38"/>
                    </a:cxn>
                    <a:cxn ang="0">
                      <a:pos x="23" y="44"/>
                    </a:cxn>
                    <a:cxn ang="0">
                      <a:pos x="21" y="38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50" name="Freeform 20"/>
                <p:cNvSpPr>
                  <a:spLocks/>
                </p:cNvSpPr>
                <p:nvPr/>
              </p:nvSpPr>
              <p:spPr bwMode="ltGray">
                <a:xfrm>
                  <a:off x="2572" y="852"/>
                  <a:ext cx="286" cy="149"/>
                </a:xfrm>
                <a:custGeom>
                  <a:avLst/>
                  <a:gdLst/>
                  <a:ahLst/>
                  <a:cxnLst>
                    <a:cxn ang="0">
                      <a:pos x="46" y="28"/>
                    </a:cxn>
                    <a:cxn ang="0">
                      <a:pos x="36" y="14"/>
                    </a:cxn>
                    <a:cxn ang="0">
                      <a:pos x="26" y="30"/>
                    </a:cxn>
                    <a:cxn ang="0">
                      <a:pos x="0" y="24"/>
                    </a:cxn>
                    <a:cxn ang="0">
                      <a:pos x="10" y="42"/>
                    </a:cxn>
                    <a:cxn ang="0">
                      <a:pos x="16" y="62"/>
                    </a:cxn>
                    <a:cxn ang="0">
                      <a:pos x="24" y="48"/>
                    </a:cxn>
                    <a:cxn ang="0">
                      <a:pos x="30" y="44"/>
                    </a:cxn>
                    <a:cxn ang="0">
                      <a:pos x="48" y="56"/>
                    </a:cxn>
                    <a:cxn ang="0">
                      <a:pos x="70" y="62"/>
                    </a:cxn>
                    <a:cxn ang="0">
                      <a:pos x="88" y="72"/>
                    </a:cxn>
                    <a:cxn ang="0">
                      <a:pos x="106" y="102"/>
                    </a:cxn>
                    <a:cxn ang="0">
                      <a:pos x="104" y="122"/>
                    </a:cxn>
                    <a:cxn ang="0">
                      <a:pos x="98" y="134"/>
                    </a:cxn>
                    <a:cxn ang="0">
                      <a:pos x="122" y="128"/>
                    </a:cxn>
                    <a:cxn ang="0">
                      <a:pos x="140" y="140"/>
                    </a:cxn>
                    <a:cxn ang="0">
                      <a:pos x="168" y="148"/>
                    </a:cxn>
                    <a:cxn ang="0">
                      <a:pos x="174" y="146"/>
                    </a:cxn>
                    <a:cxn ang="0">
                      <a:pos x="168" y="134"/>
                    </a:cxn>
                    <a:cxn ang="0">
                      <a:pos x="178" y="136"/>
                    </a:cxn>
                    <a:cxn ang="0">
                      <a:pos x="186" y="118"/>
                    </a:cxn>
                    <a:cxn ang="0">
                      <a:pos x="202" y="122"/>
                    </a:cxn>
                    <a:cxn ang="0">
                      <a:pos x="214" y="130"/>
                    </a:cxn>
                    <a:cxn ang="0">
                      <a:pos x="244" y="168"/>
                    </a:cxn>
                    <a:cxn ang="0">
                      <a:pos x="262" y="178"/>
                    </a:cxn>
                    <a:cxn ang="0">
                      <a:pos x="284" y="170"/>
                    </a:cxn>
                    <a:cxn ang="0">
                      <a:pos x="268" y="160"/>
                    </a:cxn>
                    <a:cxn ang="0">
                      <a:pos x="256" y="138"/>
                    </a:cxn>
                    <a:cxn ang="0">
                      <a:pos x="250" y="132"/>
                    </a:cxn>
                    <a:cxn ang="0">
                      <a:pos x="248" y="122"/>
                    </a:cxn>
                    <a:cxn ang="0">
                      <a:pos x="236" y="116"/>
                    </a:cxn>
                    <a:cxn ang="0">
                      <a:pos x="240" y="96"/>
                    </a:cxn>
                    <a:cxn ang="0">
                      <a:pos x="220" y="86"/>
                    </a:cxn>
                    <a:cxn ang="0">
                      <a:pos x="210" y="70"/>
                    </a:cxn>
                    <a:cxn ang="0">
                      <a:pos x="190" y="54"/>
                    </a:cxn>
                    <a:cxn ang="0">
                      <a:pos x="168" y="38"/>
                    </a:cxn>
                    <a:cxn ang="0">
                      <a:pos x="156" y="34"/>
                    </a:cxn>
                    <a:cxn ang="0">
                      <a:pos x="120" y="16"/>
                    </a:cxn>
                    <a:cxn ang="0">
                      <a:pos x="102" y="4"/>
                    </a:cxn>
                    <a:cxn ang="0">
                      <a:pos x="96" y="0"/>
                    </a:cxn>
                    <a:cxn ang="0">
                      <a:pos x="70" y="10"/>
                    </a:cxn>
                    <a:cxn ang="0">
                      <a:pos x="56" y="32"/>
                    </a:cxn>
                    <a:cxn ang="0">
                      <a:pos x="46" y="28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51" name="Freeform 21"/>
                <p:cNvSpPr>
                  <a:spLocks/>
                </p:cNvSpPr>
                <p:nvPr/>
              </p:nvSpPr>
              <p:spPr bwMode="ltGray">
                <a:xfrm>
                  <a:off x="2820" y="866"/>
                  <a:ext cx="78" cy="64"/>
                </a:xfrm>
                <a:custGeom>
                  <a:avLst/>
                  <a:gdLst/>
                  <a:ahLst/>
                  <a:cxnLst>
                    <a:cxn ang="0">
                      <a:pos x="1" y="58"/>
                    </a:cxn>
                    <a:cxn ang="0">
                      <a:pos x="27" y="60"/>
                    </a:cxn>
                    <a:cxn ang="0">
                      <a:pos x="45" y="48"/>
                    </a:cxn>
                    <a:cxn ang="0">
                      <a:pos x="57" y="30"/>
                    </a:cxn>
                    <a:cxn ang="0">
                      <a:pos x="43" y="14"/>
                    </a:cxn>
                    <a:cxn ang="0">
                      <a:pos x="43" y="4"/>
                    </a:cxn>
                    <a:cxn ang="0">
                      <a:pos x="71" y="26"/>
                    </a:cxn>
                    <a:cxn ang="0">
                      <a:pos x="67" y="54"/>
                    </a:cxn>
                    <a:cxn ang="0">
                      <a:pos x="33" y="78"/>
                    </a:cxn>
                    <a:cxn ang="0">
                      <a:pos x="9" y="66"/>
                    </a:cxn>
                    <a:cxn ang="0">
                      <a:pos x="3" y="62"/>
                    </a:cxn>
                    <a:cxn ang="0">
                      <a:pos x="1" y="58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52" name="Freeform 22"/>
                <p:cNvSpPr>
                  <a:spLocks/>
                </p:cNvSpPr>
                <p:nvPr/>
              </p:nvSpPr>
              <p:spPr bwMode="ltGray">
                <a:xfrm>
                  <a:off x="2984" y="732"/>
                  <a:ext cx="19" cy="14"/>
                </a:xfrm>
                <a:custGeom>
                  <a:avLst/>
                  <a:gdLst/>
                  <a:ahLst/>
                  <a:cxnLst>
                    <a:cxn ang="0">
                      <a:pos x="3" y="4"/>
                    </a:cxn>
                    <a:cxn ang="0">
                      <a:pos x="3" y="14"/>
                    </a:cxn>
                    <a:cxn ang="0">
                      <a:pos x="3" y="4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53" name="Freeform 23"/>
                <p:cNvSpPr>
                  <a:spLocks/>
                </p:cNvSpPr>
                <p:nvPr/>
              </p:nvSpPr>
              <p:spPr bwMode="ltGray">
                <a:xfrm>
                  <a:off x="3083" y="830"/>
                  <a:ext cx="26" cy="19"/>
                </a:xfrm>
                <a:custGeom>
                  <a:avLst/>
                  <a:gdLst/>
                  <a:ahLst/>
                  <a:cxnLst>
                    <a:cxn ang="0">
                      <a:pos x="8" y="14"/>
                    </a:cxn>
                    <a:cxn ang="0">
                      <a:pos x="14" y="0"/>
                    </a:cxn>
                    <a:cxn ang="0">
                      <a:pos x="14" y="22"/>
                    </a:cxn>
                    <a:cxn ang="0">
                      <a:pos x="8" y="14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54" name="Freeform 24"/>
                <p:cNvSpPr>
                  <a:spLocks/>
                </p:cNvSpPr>
                <p:nvPr/>
              </p:nvSpPr>
              <p:spPr bwMode="ltGray">
                <a:xfrm>
                  <a:off x="2766" y="610"/>
                  <a:ext cx="19" cy="12"/>
                </a:xfrm>
                <a:custGeom>
                  <a:avLst/>
                  <a:gdLst/>
                  <a:ahLst/>
                  <a:cxnLst>
                    <a:cxn ang="0">
                      <a:pos x="7" y="12"/>
                    </a:cxn>
                    <a:cxn ang="0">
                      <a:pos x="17" y="2"/>
                    </a:cxn>
                    <a:cxn ang="0">
                      <a:pos x="9" y="12"/>
                    </a:cxn>
                    <a:cxn ang="0">
                      <a:pos x="7" y="12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55" name="Freeform 25"/>
                <p:cNvSpPr>
                  <a:spLocks/>
                </p:cNvSpPr>
                <p:nvPr/>
              </p:nvSpPr>
              <p:spPr bwMode="ltGray">
                <a:xfrm>
                  <a:off x="2600" y="712"/>
                  <a:ext cx="19" cy="12"/>
                </a:xfrm>
                <a:custGeom>
                  <a:avLst/>
                  <a:gdLst/>
                  <a:ahLst/>
                  <a:cxnLst>
                    <a:cxn ang="0">
                      <a:pos x="7" y="12"/>
                    </a:cxn>
                    <a:cxn ang="0">
                      <a:pos x="15" y="2"/>
                    </a:cxn>
                    <a:cxn ang="0">
                      <a:pos x="15" y="14"/>
                    </a:cxn>
                    <a:cxn ang="0">
                      <a:pos x="7" y="12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56" name="Freeform 26"/>
                <p:cNvSpPr>
                  <a:spLocks/>
                </p:cNvSpPr>
                <p:nvPr/>
              </p:nvSpPr>
              <p:spPr bwMode="ltGray">
                <a:xfrm>
                  <a:off x="2417" y="680"/>
                  <a:ext cx="80" cy="66"/>
                </a:xfrm>
                <a:custGeom>
                  <a:avLst/>
                  <a:gdLst/>
                  <a:ahLst/>
                  <a:cxnLst>
                    <a:cxn ang="0">
                      <a:pos x="0" y="50"/>
                    </a:cxn>
                    <a:cxn ang="0">
                      <a:pos x="14" y="24"/>
                    </a:cxn>
                    <a:cxn ang="0">
                      <a:pos x="26" y="20"/>
                    </a:cxn>
                    <a:cxn ang="0">
                      <a:pos x="48" y="18"/>
                    </a:cxn>
                    <a:cxn ang="0">
                      <a:pos x="58" y="0"/>
                    </a:cxn>
                    <a:cxn ang="0">
                      <a:pos x="80" y="40"/>
                    </a:cxn>
                    <a:cxn ang="0">
                      <a:pos x="70" y="56"/>
                    </a:cxn>
                    <a:cxn ang="0">
                      <a:pos x="54" y="62"/>
                    </a:cxn>
                    <a:cxn ang="0">
                      <a:pos x="48" y="80"/>
                    </a:cxn>
                    <a:cxn ang="0">
                      <a:pos x="32" y="68"/>
                    </a:cxn>
                    <a:cxn ang="0">
                      <a:pos x="38" y="52"/>
                    </a:cxn>
                    <a:cxn ang="0">
                      <a:pos x="30" y="28"/>
                    </a:cxn>
                    <a:cxn ang="0">
                      <a:pos x="20" y="48"/>
                    </a:cxn>
                    <a:cxn ang="0">
                      <a:pos x="8" y="56"/>
                    </a:cxn>
                    <a:cxn ang="0">
                      <a:pos x="0" y="50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57" name="Freeform 27"/>
                <p:cNvSpPr>
                  <a:spLocks/>
                </p:cNvSpPr>
                <p:nvPr/>
              </p:nvSpPr>
              <p:spPr bwMode="ltGray">
                <a:xfrm>
                  <a:off x="2391" y="541"/>
                  <a:ext cx="94" cy="142"/>
                </a:xfrm>
                <a:custGeom>
                  <a:avLst/>
                  <a:gdLst/>
                  <a:ahLst/>
                  <a:cxnLst>
                    <a:cxn ang="0">
                      <a:pos x="14" y="96"/>
                    </a:cxn>
                    <a:cxn ang="0">
                      <a:pos x="26" y="128"/>
                    </a:cxn>
                    <a:cxn ang="0">
                      <a:pos x="32" y="108"/>
                    </a:cxn>
                    <a:cxn ang="0">
                      <a:pos x="52" y="100"/>
                    </a:cxn>
                    <a:cxn ang="0">
                      <a:pos x="46" y="124"/>
                    </a:cxn>
                    <a:cxn ang="0">
                      <a:pos x="66" y="126"/>
                    </a:cxn>
                    <a:cxn ang="0">
                      <a:pos x="76" y="142"/>
                    </a:cxn>
                    <a:cxn ang="0">
                      <a:pos x="58" y="148"/>
                    </a:cxn>
                    <a:cxn ang="0">
                      <a:pos x="74" y="174"/>
                    </a:cxn>
                    <a:cxn ang="0">
                      <a:pos x="84" y="154"/>
                    </a:cxn>
                    <a:cxn ang="0">
                      <a:pos x="82" y="112"/>
                    </a:cxn>
                    <a:cxn ang="0">
                      <a:pos x="60" y="106"/>
                    </a:cxn>
                    <a:cxn ang="0">
                      <a:pos x="50" y="82"/>
                    </a:cxn>
                    <a:cxn ang="0">
                      <a:pos x="34" y="82"/>
                    </a:cxn>
                    <a:cxn ang="0">
                      <a:pos x="30" y="70"/>
                    </a:cxn>
                    <a:cxn ang="0">
                      <a:pos x="42" y="42"/>
                    </a:cxn>
                    <a:cxn ang="0">
                      <a:pos x="30" y="0"/>
                    </a:cxn>
                    <a:cxn ang="0">
                      <a:pos x="18" y="22"/>
                    </a:cxn>
                    <a:cxn ang="0">
                      <a:pos x="4" y="46"/>
                    </a:cxn>
                    <a:cxn ang="0">
                      <a:pos x="14" y="76"/>
                    </a:cxn>
                    <a:cxn ang="0">
                      <a:pos x="14" y="96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58" name="Freeform 28"/>
                <p:cNvSpPr>
                  <a:spLocks/>
                </p:cNvSpPr>
                <p:nvPr/>
              </p:nvSpPr>
              <p:spPr bwMode="ltGray">
                <a:xfrm>
                  <a:off x="2415" y="644"/>
                  <a:ext cx="32" cy="41"/>
                </a:xfrm>
                <a:custGeom>
                  <a:avLst/>
                  <a:gdLst/>
                  <a:ahLst/>
                  <a:cxnLst>
                    <a:cxn ang="0">
                      <a:pos x="6" y="24"/>
                    </a:cxn>
                    <a:cxn ang="0">
                      <a:pos x="12" y="0"/>
                    </a:cxn>
                    <a:cxn ang="0">
                      <a:pos x="20" y="16"/>
                    </a:cxn>
                    <a:cxn ang="0">
                      <a:pos x="22" y="24"/>
                    </a:cxn>
                    <a:cxn ang="0">
                      <a:pos x="28" y="26"/>
                    </a:cxn>
                    <a:cxn ang="0">
                      <a:pos x="32" y="38"/>
                    </a:cxn>
                    <a:cxn ang="0">
                      <a:pos x="18" y="50"/>
                    </a:cxn>
                    <a:cxn ang="0">
                      <a:pos x="6" y="24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59" name="Freeform 29"/>
                <p:cNvSpPr>
                  <a:spLocks/>
                </p:cNvSpPr>
                <p:nvPr/>
              </p:nvSpPr>
              <p:spPr bwMode="ltGray">
                <a:xfrm>
                  <a:off x="2349" y="654"/>
                  <a:ext cx="45" cy="41"/>
                </a:xfrm>
                <a:custGeom>
                  <a:avLst/>
                  <a:gdLst/>
                  <a:ahLst/>
                  <a:cxnLst>
                    <a:cxn ang="0">
                      <a:pos x="0" y="44"/>
                    </a:cxn>
                    <a:cxn ang="0">
                      <a:pos x="22" y="20"/>
                    </a:cxn>
                    <a:cxn ang="0">
                      <a:pos x="36" y="0"/>
                    </a:cxn>
                    <a:cxn ang="0">
                      <a:pos x="24" y="28"/>
                    </a:cxn>
                    <a:cxn ang="0">
                      <a:pos x="2" y="50"/>
                    </a:cxn>
                    <a:cxn ang="0">
                      <a:pos x="0" y="44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60" name="Freeform 30"/>
                <p:cNvSpPr>
                  <a:spLocks/>
                </p:cNvSpPr>
                <p:nvPr/>
              </p:nvSpPr>
              <p:spPr bwMode="ltGray">
                <a:xfrm>
                  <a:off x="4808" y="597"/>
                  <a:ext cx="701" cy="438"/>
                </a:xfrm>
                <a:custGeom>
                  <a:avLst/>
                  <a:gdLst/>
                  <a:ahLst/>
                  <a:cxnLst>
                    <a:cxn ang="0">
                      <a:pos x="21" y="280"/>
                    </a:cxn>
                    <a:cxn ang="0">
                      <a:pos x="24" y="250"/>
                    </a:cxn>
                    <a:cxn ang="0">
                      <a:pos x="22" y="245"/>
                    </a:cxn>
                    <a:cxn ang="0">
                      <a:pos x="16" y="218"/>
                    </a:cxn>
                    <a:cxn ang="0">
                      <a:pos x="4" y="215"/>
                    </a:cxn>
                    <a:cxn ang="0">
                      <a:pos x="0" y="191"/>
                    </a:cxn>
                    <a:cxn ang="0">
                      <a:pos x="12" y="180"/>
                    </a:cxn>
                    <a:cxn ang="0">
                      <a:pos x="6" y="165"/>
                    </a:cxn>
                    <a:cxn ang="0">
                      <a:pos x="2" y="160"/>
                    </a:cxn>
                    <a:cxn ang="0">
                      <a:pos x="28" y="120"/>
                    </a:cxn>
                    <a:cxn ang="0">
                      <a:pos x="44" y="96"/>
                    </a:cxn>
                    <a:cxn ang="0">
                      <a:pos x="42" y="70"/>
                    </a:cxn>
                    <a:cxn ang="0">
                      <a:pos x="24" y="43"/>
                    </a:cxn>
                    <a:cxn ang="0">
                      <a:pos x="20" y="32"/>
                    </a:cxn>
                    <a:cxn ang="0">
                      <a:pos x="26" y="36"/>
                    </a:cxn>
                    <a:cxn ang="0">
                      <a:pos x="48" y="35"/>
                    </a:cxn>
                    <a:cxn ang="0">
                      <a:pos x="64" y="11"/>
                    </a:cxn>
                    <a:cxn ang="0">
                      <a:pos x="82" y="0"/>
                    </a:cxn>
                    <a:cxn ang="0">
                      <a:pos x="88" y="2"/>
                    </a:cxn>
                    <a:cxn ang="0">
                      <a:pos x="92" y="9"/>
                    </a:cxn>
                    <a:cxn ang="0">
                      <a:pos x="98" y="5"/>
                    </a:cxn>
                    <a:cxn ang="0">
                      <a:pos x="110" y="8"/>
                    </a:cxn>
                    <a:cxn ang="0">
                      <a:pos x="116" y="9"/>
                    </a:cxn>
                    <a:cxn ang="0">
                      <a:pos x="141" y="14"/>
                    </a:cxn>
                    <a:cxn ang="0">
                      <a:pos x="155" y="24"/>
                    </a:cxn>
                    <a:cxn ang="0">
                      <a:pos x="167" y="17"/>
                    </a:cxn>
                    <a:cxn ang="0">
                      <a:pos x="173" y="14"/>
                    </a:cxn>
                    <a:cxn ang="0">
                      <a:pos x="195" y="14"/>
                    </a:cxn>
                    <a:cxn ang="0">
                      <a:pos x="211" y="32"/>
                    </a:cxn>
                    <a:cxn ang="0">
                      <a:pos x="231" y="59"/>
                    </a:cxn>
                    <a:cxn ang="0">
                      <a:pos x="245" y="70"/>
                    </a:cxn>
                    <a:cxn ang="0">
                      <a:pos x="257" y="68"/>
                    </a:cxn>
                    <a:cxn ang="0">
                      <a:pos x="270" y="65"/>
                    </a:cxn>
                    <a:cxn ang="0">
                      <a:pos x="290" y="71"/>
                    </a:cxn>
                    <a:cxn ang="0">
                      <a:pos x="300" y="81"/>
                    </a:cxn>
                    <a:cxn ang="0">
                      <a:pos x="308" y="90"/>
                    </a:cxn>
                    <a:cxn ang="0">
                      <a:pos x="318" y="111"/>
                    </a:cxn>
                    <a:cxn ang="0">
                      <a:pos x="322" y="120"/>
                    </a:cxn>
                    <a:cxn ang="0">
                      <a:pos x="324" y="125"/>
                    </a:cxn>
                    <a:cxn ang="0">
                      <a:pos x="310" y="142"/>
                    </a:cxn>
                    <a:cxn ang="0">
                      <a:pos x="322" y="141"/>
                    </a:cxn>
                    <a:cxn ang="0">
                      <a:pos x="342" y="155"/>
                    </a:cxn>
                    <a:cxn ang="0">
                      <a:pos x="364" y="157"/>
                    </a:cxn>
                    <a:cxn ang="0">
                      <a:pos x="380" y="168"/>
                    </a:cxn>
                    <a:cxn ang="0">
                      <a:pos x="382" y="172"/>
                    </a:cxn>
                    <a:cxn ang="0">
                      <a:pos x="382" y="176"/>
                    </a:cxn>
                    <a:cxn ang="0">
                      <a:pos x="394" y="172"/>
                    </a:cxn>
                    <a:cxn ang="0">
                      <a:pos x="400" y="171"/>
                    </a:cxn>
                    <a:cxn ang="0">
                      <a:pos x="439" y="185"/>
                    </a:cxn>
                    <a:cxn ang="0">
                      <a:pos x="447" y="199"/>
                    </a:cxn>
                    <a:cxn ang="0">
                      <a:pos x="465" y="201"/>
                    </a:cxn>
                    <a:cxn ang="0">
                      <a:pos x="471" y="215"/>
                    </a:cxn>
                    <a:cxn ang="0">
                      <a:pos x="451" y="258"/>
                    </a:cxn>
                    <a:cxn ang="0">
                      <a:pos x="435" y="281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61" name="Freeform 31"/>
                <p:cNvSpPr>
                  <a:spLocks/>
                </p:cNvSpPr>
                <p:nvPr/>
              </p:nvSpPr>
              <p:spPr bwMode="ltGray">
                <a:xfrm>
                  <a:off x="3880" y="-7"/>
                  <a:ext cx="984" cy="692"/>
                </a:xfrm>
                <a:custGeom>
                  <a:avLst/>
                  <a:gdLst/>
                  <a:ahLst/>
                  <a:cxnLst>
                    <a:cxn ang="0">
                      <a:pos x="406" y="6"/>
                    </a:cxn>
                    <a:cxn ang="0">
                      <a:pos x="502" y="34"/>
                    </a:cxn>
                    <a:cxn ang="0">
                      <a:pos x="550" y="38"/>
                    </a:cxn>
                    <a:cxn ang="0">
                      <a:pos x="578" y="130"/>
                    </a:cxn>
                    <a:cxn ang="0">
                      <a:pos x="586" y="90"/>
                    </a:cxn>
                    <a:cxn ang="0">
                      <a:pos x="606" y="70"/>
                    </a:cxn>
                    <a:cxn ang="0">
                      <a:pos x="642" y="126"/>
                    </a:cxn>
                    <a:cxn ang="0">
                      <a:pos x="682" y="98"/>
                    </a:cxn>
                    <a:cxn ang="0">
                      <a:pos x="706" y="86"/>
                    </a:cxn>
                    <a:cxn ang="0">
                      <a:pos x="762" y="2"/>
                    </a:cxn>
                    <a:cxn ang="0">
                      <a:pos x="798" y="70"/>
                    </a:cxn>
                    <a:cxn ang="0">
                      <a:pos x="798" y="130"/>
                    </a:cxn>
                    <a:cxn ang="0">
                      <a:pos x="790" y="158"/>
                    </a:cxn>
                    <a:cxn ang="0">
                      <a:pos x="766" y="162"/>
                    </a:cxn>
                    <a:cxn ang="0">
                      <a:pos x="762" y="186"/>
                    </a:cxn>
                    <a:cxn ang="0">
                      <a:pos x="802" y="226"/>
                    </a:cxn>
                    <a:cxn ang="0">
                      <a:pos x="786" y="322"/>
                    </a:cxn>
                    <a:cxn ang="0">
                      <a:pos x="830" y="414"/>
                    </a:cxn>
                    <a:cxn ang="0">
                      <a:pos x="854" y="450"/>
                    </a:cxn>
                    <a:cxn ang="0">
                      <a:pos x="830" y="450"/>
                    </a:cxn>
                    <a:cxn ang="0">
                      <a:pos x="746" y="378"/>
                    </a:cxn>
                    <a:cxn ang="0">
                      <a:pos x="678" y="402"/>
                    </a:cxn>
                    <a:cxn ang="0">
                      <a:pos x="590" y="442"/>
                    </a:cxn>
                    <a:cxn ang="0">
                      <a:pos x="642" y="578"/>
                    </a:cxn>
                    <a:cxn ang="0">
                      <a:pos x="710" y="610"/>
                    </a:cxn>
                    <a:cxn ang="0">
                      <a:pos x="738" y="550"/>
                    </a:cxn>
                    <a:cxn ang="0">
                      <a:pos x="774" y="570"/>
                    </a:cxn>
                    <a:cxn ang="0">
                      <a:pos x="766" y="630"/>
                    </a:cxn>
                    <a:cxn ang="0">
                      <a:pos x="802" y="670"/>
                    </a:cxn>
                    <a:cxn ang="0">
                      <a:pos x="838" y="658"/>
                    </a:cxn>
                    <a:cxn ang="0">
                      <a:pos x="922" y="806"/>
                    </a:cxn>
                    <a:cxn ang="0">
                      <a:pos x="942" y="826"/>
                    </a:cxn>
                    <a:cxn ang="0">
                      <a:pos x="874" y="810"/>
                    </a:cxn>
                    <a:cxn ang="0">
                      <a:pos x="830" y="758"/>
                    </a:cxn>
                    <a:cxn ang="0">
                      <a:pos x="778" y="710"/>
                    </a:cxn>
                    <a:cxn ang="0">
                      <a:pos x="702" y="662"/>
                    </a:cxn>
                    <a:cxn ang="0">
                      <a:pos x="614" y="646"/>
                    </a:cxn>
                    <a:cxn ang="0">
                      <a:pos x="506" y="594"/>
                    </a:cxn>
                    <a:cxn ang="0">
                      <a:pos x="462" y="506"/>
                    </a:cxn>
                    <a:cxn ang="0">
                      <a:pos x="430" y="462"/>
                    </a:cxn>
                    <a:cxn ang="0">
                      <a:pos x="382" y="430"/>
                    </a:cxn>
                    <a:cxn ang="0">
                      <a:pos x="342" y="370"/>
                    </a:cxn>
                    <a:cxn ang="0">
                      <a:pos x="354" y="414"/>
                    </a:cxn>
                    <a:cxn ang="0">
                      <a:pos x="418" y="494"/>
                    </a:cxn>
                    <a:cxn ang="0">
                      <a:pos x="422" y="526"/>
                    </a:cxn>
                    <a:cxn ang="0">
                      <a:pos x="394" y="498"/>
                    </a:cxn>
                    <a:cxn ang="0">
                      <a:pos x="354" y="466"/>
                    </a:cxn>
                    <a:cxn ang="0">
                      <a:pos x="314" y="402"/>
                    </a:cxn>
                    <a:cxn ang="0">
                      <a:pos x="266" y="346"/>
                    </a:cxn>
                    <a:cxn ang="0">
                      <a:pos x="210" y="314"/>
                    </a:cxn>
                    <a:cxn ang="0">
                      <a:pos x="154" y="238"/>
                    </a:cxn>
                    <a:cxn ang="0">
                      <a:pos x="66" y="66"/>
                    </a:cxn>
                    <a:cxn ang="0">
                      <a:pos x="34" y="38"/>
                    </a:cxn>
                    <a:cxn ang="0">
                      <a:pos x="46" y="22"/>
                    </a:cxn>
                    <a:cxn ang="0">
                      <a:pos x="102" y="70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62" name="Freeform 32"/>
                <p:cNvSpPr>
                  <a:spLocks/>
                </p:cNvSpPr>
                <p:nvPr/>
              </p:nvSpPr>
              <p:spPr bwMode="ltGray">
                <a:xfrm>
                  <a:off x="3577" y="490"/>
                  <a:ext cx="36" cy="39"/>
                </a:xfrm>
                <a:custGeom>
                  <a:avLst/>
                  <a:gdLst/>
                  <a:ahLst/>
                  <a:cxnLst>
                    <a:cxn ang="0">
                      <a:pos x="6" y="28"/>
                    </a:cxn>
                    <a:cxn ang="0">
                      <a:pos x="10" y="48"/>
                    </a:cxn>
                    <a:cxn ang="0">
                      <a:pos x="6" y="28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63" name="Freeform 33"/>
                <p:cNvSpPr>
                  <a:spLocks/>
                </p:cNvSpPr>
                <p:nvPr/>
              </p:nvSpPr>
              <p:spPr bwMode="ltGray">
                <a:xfrm>
                  <a:off x="3549" y="475"/>
                  <a:ext cx="38" cy="29"/>
                </a:xfrm>
                <a:custGeom>
                  <a:avLst/>
                  <a:gdLst/>
                  <a:ahLst/>
                  <a:cxnLst>
                    <a:cxn ang="0">
                      <a:pos x="0" y="5"/>
                    </a:cxn>
                    <a:cxn ang="0">
                      <a:pos x="12" y="1"/>
                    </a:cxn>
                    <a:cxn ang="0">
                      <a:pos x="36" y="17"/>
                    </a:cxn>
                    <a:cxn ang="0">
                      <a:pos x="8" y="17"/>
                    </a:cxn>
                    <a:cxn ang="0">
                      <a:pos x="0" y="5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64" name="Freeform 34"/>
                <p:cNvSpPr>
                  <a:spLocks/>
                </p:cNvSpPr>
                <p:nvPr/>
              </p:nvSpPr>
              <p:spPr bwMode="ltGray">
                <a:xfrm>
                  <a:off x="4686" y="394"/>
                  <a:ext cx="171" cy="81"/>
                </a:xfrm>
                <a:custGeom>
                  <a:avLst/>
                  <a:gdLst/>
                  <a:ahLst/>
                  <a:cxnLst>
                    <a:cxn ang="0">
                      <a:pos x="0" y="49"/>
                    </a:cxn>
                    <a:cxn ang="0">
                      <a:pos x="28" y="25"/>
                    </a:cxn>
                    <a:cxn ang="0">
                      <a:pos x="56" y="21"/>
                    </a:cxn>
                    <a:cxn ang="0">
                      <a:pos x="80" y="9"/>
                    </a:cxn>
                    <a:cxn ang="0">
                      <a:pos x="64" y="25"/>
                    </a:cxn>
                    <a:cxn ang="0">
                      <a:pos x="124" y="49"/>
                    </a:cxn>
                    <a:cxn ang="0">
                      <a:pos x="160" y="65"/>
                    </a:cxn>
                    <a:cxn ang="0">
                      <a:pos x="116" y="77"/>
                    </a:cxn>
                    <a:cxn ang="0">
                      <a:pos x="88" y="57"/>
                    </a:cxn>
                    <a:cxn ang="0">
                      <a:pos x="76" y="53"/>
                    </a:cxn>
                    <a:cxn ang="0">
                      <a:pos x="24" y="41"/>
                    </a:cxn>
                    <a:cxn ang="0">
                      <a:pos x="0" y="49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65" name="Freeform 35"/>
                <p:cNvSpPr>
                  <a:spLocks/>
                </p:cNvSpPr>
                <p:nvPr/>
              </p:nvSpPr>
              <p:spPr bwMode="ltGray">
                <a:xfrm>
                  <a:off x="4867" y="460"/>
                  <a:ext cx="138" cy="3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2" y="4"/>
                    </a:cxn>
                    <a:cxn ang="0">
                      <a:pos x="88" y="24"/>
                    </a:cxn>
                    <a:cxn ang="0">
                      <a:pos x="112" y="20"/>
                    </a:cxn>
                    <a:cxn ang="0">
                      <a:pos x="108" y="44"/>
                    </a:cxn>
                    <a:cxn ang="0">
                      <a:pos x="64" y="40"/>
                    </a:cxn>
                    <a:cxn ang="0">
                      <a:pos x="0" y="36"/>
                    </a:cxn>
                    <a:cxn ang="0">
                      <a:pos x="28" y="2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66" name="Freeform 36"/>
                <p:cNvSpPr>
                  <a:spLocks/>
                </p:cNvSpPr>
                <p:nvPr/>
              </p:nvSpPr>
              <p:spPr bwMode="ltGray">
                <a:xfrm>
                  <a:off x="4794" y="480"/>
                  <a:ext cx="56" cy="34"/>
                </a:xfrm>
                <a:custGeom>
                  <a:avLst/>
                  <a:gdLst/>
                  <a:ahLst/>
                  <a:cxnLst>
                    <a:cxn ang="0">
                      <a:pos x="17" y="25"/>
                    </a:cxn>
                    <a:cxn ang="0">
                      <a:pos x="37" y="13"/>
                    </a:cxn>
                    <a:cxn ang="0">
                      <a:pos x="17" y="2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67" name="Freeform 37"/>
                <p:cNvSpPr>
                  <a:spLocks/>
                </p:cNvSpPr>
                <p:nvPr/>
              </p:nvSpPr>
              <p:spPr bwMode="ltGray">
                <a:xfrm>
                  <a:off x="4757" y="375"/>
                  <a:ext cx="37" cy="44"/>
                </a:xfrm>
                <a:custGeom>
                  <a:avLst/>
                  <a:gdLst/>
                  <a:ahLst/>
                  <a:cxnLst>
                    <a:cxn ang="0">
                      <a:pos x="19" y="32"/>
                    </a:cxn>
                    <a:cxn ang="0">
                      <a:pos x="19" y="0"/>
                    </a:cxn>
                    <a:cxn ang="0">
                      <a:pos x="19" y="32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68" name="Freeform 38"/>
                <p:cNvSpPr>
                  <a:spLocks/>
                </p:cNvSpPr>
                <p:nvPr/>
              </p:nvSpPr>
              <p:spPr bwMode="ltGray">
                <a:xfrm>
                  <a:off x="5054" y="507"/>
                  <a:ext cx="45" cy="66"/>
                </a:xfrm>
                <a:custGeom>
                  <a:avLst/>
                  <a:gdLst/>
                  <a:ahLst/>
                  <a:cxnLst>
                    <a:cxn ang="0">
                      <a:pos x="4" y="9"/>
                    </a:cxn>
                    <a:cxn ang="0">
                      <a:pos x="20" y="33"/>
                    </a:cxn>
                    <a:cxn ang="0">
                      <a:pos x="24" y="49"/>
                    </a:cxn>
                    <a:cxn ang="0">
                      <a:pos x="36" y="53"/>
                    </a:cxn>
                    <a:cxn ang="0">
                      <a:pos x="24" y="73"/>
                    </a:cxn>
                    <a:cxn ang="0">
                      <a:pos x="0" y="21"/>
                    </a:cxn>
                    <a:cxn ang="0">
                      <a:pos x="4" y="9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69" name="Freeform 39"/>
                <p:cNvSpPr>
                  <a:spLocks/>
                </p:cNvSpPr>
                <p:nvPr/>
              </p:nvSpPr>
              <p:spPr bwMode="ltGray">
                <a:xfrm>
                  <a:off x="4260" y="6"/>
                  <a:ext cx="480" cy="100"/>
                </a:xfrm>
                <a:custGeom>
                  <a:avLst/>
                  <a:gdLst/>
                  <a:ahLst/>
                  <a:cxnLst>
                    <a:cxn ang="0">
                      <a:pos x="220" y="1"/>
                    </a:cxn>
                    <a:cxn ang="0">
                      <a:pos x="231" y="8"/>
                    </a:cxn>
                    <a:cxn ang="0">
                      <a:pos x="235" y="0"/>
                    </a:cxn>
                    <a:cxn ang="0">
                      <a:pos x="265" y="0"/>
                    </a:cxn>
                    <a:cxn ang="0">
                      <a:pos x="287" y="17"/>
                    </a:cxn>
                    <a:cxn ang="0">
                      <a:pos x="319" y="10"/>
                    </a:cxn>
                    <a:cxn ang="0">
                      <a:pos x="314" y="29"/>
                    </a:cxn>
                    <a:cxn ang="0">
                      <a:pos x="298" y="46"/>
                    </a:cxn>
                    <a:cxn ang="0">
                      <a:pos x="295" y="29"/>
                    </a:cxn>
                    <a:cxn ang="0">
                      <a:pos x="287" y="31"/>
                    </a:cxn>
                    <a:cxn ang="0">
                      <a:pos x="279" y="29"/>
                    </a:cxn>
                    <a:cxn ang="0">
                      <a:pos x="263" y="21"/>
                    </a:cxn>
                    <a:cxn ang="0">
                      <a:pos x="228" y="38"/>
                    </a:cxn>
                    <a:cxn ang="0">
                      <a:pos x="201" y="44"/>
                    </a:cxn>
                    <a:cxn ang="0">
                      <a:pos x="212" y="57"/>
                    </a:cxn>
                    <a:cxn ang="0">
                      <a:pos x="188" y="63"/>
                    </a:cxn>
                    <a:cxn ang="0">
                      <a:pos x="169" y="61"/>
                    </a:cxn>
                    <a:cxn ang="0">
                      <a:pos x="177" y="57"/>
                    </a:cxn>
                    <a:cxn ang="0">
                      <a:pos x="171" y="40"/>
                    </a:cxn>
                    <a:cxn ang="0">
                      <a:pos x="169" y="31"/>
                    </a:cxn>
                    <a:cxn ang="0">
                      <a:pos x="158" y="23"/>
                    </a:cxn>
                    <a:cxn ang="0">
                      <a:pos x="142" y="27"/>
                    </a:cxn>
                    <a:cxn ang="0">
                      <a:pos x="134" y="27"/>
                    </a:cxn>
                    <a:cxn ang="0">
                      <a:pos x="123" y="25"/>
                    </a:cxn>
                    <a:cxn ang="0">
                      <a:pos x="83" y="2"/>
                    </a:cxn>
                    <a:cxn ang="0">
                      <a:pos x="59" y="14"/>
                    </a:cxn>
                    <a:cxn ang="0">
                      <a:pos x="1" y="0"/>
                    </a:cxn>
                    <a:cxn ang="0">
                      <a:pos x="220" y="1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70" name="Freeform 40"/>
                <p:cNvSpPr>
                  <a:spLocks/>
                </p:cNvSpPr>
                <p:nvPr/>
              </p:nvSpPr>
              <p:spPr bwMode="ltGray">
                <a:xfrm>
                  <a:off x="3835" y="3"/>
                  <a:ext cx="446" cy="49"/>
                </a:xfrm>
                <a:custGeom>
                  <a:avLst/>
                  <a:gdLst/>
                  <a:ahLst/>
                  <a:cxnLst>
                    <a:cxn ang="0">
                      <a:pos x="105" y="31"/>
                    </a:cxn>
                    <a:cxn ang="0">
                      <a:pos x="30" y="1"/>
                    </a:cxn>
                    <a:cxn ang="0">
                      <a:pos x="285" y="0"/>
                    </a:cxn>
                    <a:cxn ang="0">
                      <a:pos x="296" y="14"/>
                    </a:cxn>
                    <a:cxn ang="0">
                      <a:pos x="264" y="16"/>
                    </a:cxn>
                    <a:cxn ang="0">
                      <a:pos x="105" y="3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71" name="Freeform 41"/>
                <p:cNvSpPr>
                  <a:spLocks/>
                </p:cNvSpPr>
                <p:nvPr/>
              </p:nvSpPr>
              <p:spPr bwMode="ltGray">
                <a:xfrm>
                  <a:off x="2853" y="74"/>
                  <a:ext cx="42" cy="25"/>
                </a:xfrm>
                <a:custGeom>
                  <a:avLst/>
                  <a:gdLst/>
                  <a:ahLst/>
                  <a:cxnLst>
                    <a:cxn ang="0">
                      <a:pos x="0" y="25"/>
                    </a:cxn>
                    <a:cxn ang="0">
                      <a:pos x="12" y="29"/>
                    </a:cxn>
                    <a:cxn ang="0">
                      <a:pos x="0" y="2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72" name="Freeform 42"/>
                <p:cNvSpPr>
                  <a:spLocks/>
                </p:cNvSpPr>
                <p:nvPr/>
              </p:nvSpPr>
              <p:spPr bwMode="ltGray">
                <a:xfrm>
                  <a:off x="1704" y="3"/>
                  <a:ext cx="1022" cy="372"/>
                </a:xfrm>
                <a:custGeom>
                  <a:avLst/>
                  <a:gdLst/>
                  <a:ahLst/>
                  <a:cxnLst>
                    <a:cxn ang="0">
                      <a:pos x="73" y="1"/>
                    </a:cxn>
                    <a:cxn ang="0">
                      <a:pos x="436" y="0"/>
                    </a:cxn>
                    <a:cxn ang="0">
                      <a:pos x="416" y="54"/>
                    </a:cxn>
                    <a:cxn ang="0">
                      <a:pos x="397" y="68"/>
                    </a:cxn>
                    <a:cxn ang="0">
                      <a:pos x="392" y="70"/>
                    </a:cxn>
                    <a:cxn ang="0">
                      <a:pos x="375" y="73"/>
                    </a:cxn>
                    <a:cxn ang="0">
                      <a:pos x="361" y="88"/>
                    </a:cxn>
                    <a:cxn ang="0">
                      <a:pos x="362" y="99"/>
                    </a:cxn>
                    <a:cxn ang="0">
                      <a:pos x="364" y="107"/>
                    </a:cxn>
                    <a:cxn ang="0">
                      <a:pos x="366" y="113"/>
                    </a:cxn>
                    <a:cxn ang="0">
                      <a:pos x="362" y="122"/>
                    </a:cxn>
                    <a:cxn ang="0">
                      <a:pos x="351" y="120"/>
                    </a:cxn>
                    <a:cxn ang="0">
                      <a:pos x="342" y="129"/>
                    </a:cxn>
                    <a:cxn ang="0">
                      <a:pos x="347" y="105"/>
                    </a:cxn>
                    <a:cxn ang="0">
                      <a:pos x="338" y="100"/>
                    </a:cxn>
                    <a:cxn ang="0">
                      <a:pos x="344" y="93"/>
                    </a:cxn>
                    <a:cxn ang="0">
                      <a:pos x="342" y="89"/>
                    </a:cxn>
                    <a:cxn ang="0">
                      <a:pos x="320" y="94"/>
                    </a:cxn>
                    <a:cxn ang="0">
                      <a:pos x="317" y="85"/>
                    </a:cxn>
                    <a:cxn ang="0">
                      <a:pos x="297" y="94"/>
                    </a:cxn>
                    <a:cxn ang="0">
                      <a:pos x="320" y="103"/>
                    </a:cxn>
                    <a:cxn ang="0">
                      <a:pos x="305" y="117"/>
                    </a:cxn>
                    <a:cxn ang="0">
                      <a:pos x="311" y="126"/>
                    </a:cxn>
                    <a:cxn ang="0">
                      <a:pos x="315" y="138"/>
                    </a:cxn>
                    <a:cxn ang="0">
                      <a:pos x="309" y="139"/>
                    </a:cxn>
                    <a:cxn ang="0">
                      <a:pos x="314" y="144"/>
                    </a:cxn>
                    <a:cxn ang="0">
                      <a:pos x="307" y="152"/>
                    </a:cxn>
                    <a:cxn ang="0">
                      <a:pos x="0" y="149"/>
                    </a:cxn>
                    <a:cxn ang="0">
                      <a:pos x="73" y="1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73" name="Freeform 43"/>
                <p:cNvSpPr>
                  <a:spLocks/>
                </p:cNvSpPr>
                <p:nvPr/>
              </p:nvSpPr>
              <p:spPr bwMode="ltGray">
                <a:xfrm>
                  <a:off x="2729" y="-9"/>
                  <a:ext cx="47" cy="134"/>
                </a:xfrm>
                <a:custGeom>
                  <a:avLst/>
                  <a:gdLst/>
                  <a:ahLst/>
                  <a:cxnLst>
                    <a:cxn ang="0">
                      <a:pos x="5" y="156"/>
                    </a:cxn>
                    <a:cxn ang="0">
                      <a:pos x="15" y="108"/>
                    </a:cxn>
                    <a:cxn ang="0">
                      <a:pos x="17" y="68"/>
                    </a:cxn>
                    <a:cxn ang="0">
                      <a:pos x="11" y="40"/>
                    </a:cxn>
                    <a:cxn ang="0">
                      <a:pos x="17" y="12"/>
                    </a:cxn>
                    <a:cxn ang="0">
                      <a:pos x="21" y="0"/>
                    </a:cxn>
                    <a:cxn ang="0">
                      <a:pos x="31" y="30"/>
                    </a:cxn>
                    <a:cxn ang="0">
                      <a:pos x="47" y="98"/>
                    </a:cxn>
                    <a:cxn ang="0">
                      <a:pos x="31" y="108"/>
                    </a:cxn>
                    <a:cxn ang="0">
                      <a:pos x="23" y="126"/>
                    </a:cxn>
                    <a:cxn ang="0">
                      <a:pos x="21" y="132"/>
                    </a:cxn>
                    <a:cxn ang="0">
                      <a:pos x="27" y="134"/>
                    </a:cxn>
                    <a:cxn ang="0">
                      <a:pos x="31" y="146"/>
                    </a:cxn>
                    <a:cxn ang="0">
                      <a:pos x="13" y="148"/>
                    </a:cxn>
                    <a:cxn ang="0">
                      <a:pos x="7" y="160"/>
                    </a:cxn>
                    <a:cxn ang="0">
                      <a:pos x="3" y="154"/>
                    </a:cxn>
                    <a:cxn ang="0">
                      <a:pos x="5" y="156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74" name="Freeform 44"/>
                <p:cNvSpPr>
                  <a:spLocks/>
                </p:cNvSpPr>
                <p:nvPr/>
              </p:nvSpPr>
              <p:spPr bwMode="ltGray">
                <a:xfrm>
                  <a:off x="2701" y="103"/>
                  <a:ext cx="138" cy="84"/>
                </a:xfrm>
                <a:custGeom>
                  <a:avLst/>
                  <a:gdLst/>
                  <a:ahLst/>
                  <a:cxnLst>
                    <a:cxn ang="0">
                      <a:pos x="26" y="61"/>
                    </a:cxn>
                    <a:cxn ang="0">
                      <a:pos x="30" y="43"/>
                    </a:cxn>
                    <a:cxn ang="0">
                      <a:pos x="50" y="33"/>
                    </a:cxn>
                    <a:cxn ang="0">
                      <a:pos x="54" y="45"/>
                    </a:cxn>
                    <a:cxn ang="0">
                      <a:pos x="66" y="49"/>
                    </a:cxn>
                    <a:cxn ang="0">
                      <a:pos x="80" y="55"/>
                    </a:cxn>
                    <a:cxn ang="0">
                      <a:pos x="116" y="33"/>
                    </a:cxn>
                    <a:cxn ang="0">
                      <a:pos x="130" y="17"/>
                    </a:cxn>
                    <a:cxn ang="0">
                      <a:pos x="138" y="11"/>
                    </a:cxn>
                    <a:cxn ang="0">
                      <a:pos x="106" y="49"/>
                    </a:cxn>
                    <a:cxn ang="0">
                      <a:pos x="84" y="67"/>
                    </a:cxn>
                    <a:cxn ang="0">
                      <a:pos x="66" y="81"/>
                    </a:cxn>
                    <a:cxn ang="0">
                      <a:pos x="48" y="103"/>
                    </a:cxn>
                    <a:cxn ang="0">
                      <a:pos x="26" y="89"/>
                    </a:cxn>
                    <a:cxn ang="0">
                      <a:pos x="20" y="87"/>
                    </a:cxn>
                    <a:cxn ang="0">
                      <a:pos x="22" y="97"/>
                    </a:cxn>
                    <a:cxn ang="0">
                      <a:pos x="0" y="97"/>
                    </a:cxn>
                    <a:cxn ang="0">
                      <a:pos x="10" y="79"/>
                    </a:cxn>
                    <a:cxn ang="0">
                      <a:pos x="26" y="61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75" name="Freeform 45"/>
                <p:cNvSpPr>
                  <a:spLocks/>
                </p:cNvSpPr>
                <p:nvPr/>
              </p:nvSpPr>
              <p:spPr bwMode="ltGray">
                <a:xfrm>
                  <a:off x="2553" y="182"/>
                  <a:ext cx="187" cy="176"/>
                </a:xfrm>
                <a:custGeom>
                  <a:avLst/>
                  <a:gdLst/>
                  <a:ahLst/>
                  <a:cxnLst>
                    <a:cxn ang="0">
                      <a:pos x="158" y="24"/>
                    </a:cxn>
                    <a:cxn ang="0">
                      <a:pos x="160" y="6"/>
                    </a:cxn>
                    <a:cxn ang="0">
                      <a:pos x="170" y="0"/>
                    </a:cxn>
                    <a:cxn ang="0">
                      <a:pos x="182" y="24"/>
                    </a:cxn>
                    <a:cxn ang="0">
                      <a:pos x="188" y="42"/>
                    </a:cxn>
                    <a:cxn ang="0">
                      <a:pos x="178" y="58"/>
                    </a:cxn>
                    <a:cxn ang="0">
                      <a:pos x="170" y="76"/>
                    </a:cxn>
                    <a:cxn ang="0">
                      <a:pos x="162" y="126"/>
                    </a:cxn>
                    <a:cxn ang="0">
                      <a:pos x="144" y="136"/>
                    </a:cxn>
                    <a:cxn ang="0">
                      <a:pos x="120" y="138"/>
                    </a:cxn>
                    <a:cxn ang="0">
                      <a:pos x="112" y="124"/>
                    </a:cxn>
                    <a:cxn ang="0">
                      <a:pos x="102" y="146"/>
                    </a:cxn>
                    <a:cxn ang="0">
                      <a:pos x="90" y="150"/>
                    </a:cxn>
                    <a:cxn ang="0">
                      <a:pos x="80" y="132"/>
                    </a:cxn>
                    <a:cxn ang="0">
                      <a:pos x="58" y="144"/>
                    </a:cxn>
                    <a:cxn ang="0">
                      <a:pos x="76" y="142"/>
                    </a:cxn>
                    <a:cxn ang="0">
                      <a:pos x="78" y="160"/>
                    </a:cxn>
                    <a:cxn ang="0">
                      <a:pos x="58" y="166"/>
                    </a:cxn>
                    <a:cxn ang="0">
                      <a:pos x="34" y="166"/>
                    </a:cxn>
                    <a:cxn ang="0">
                      <a:pos x="36" y="154"/>
                    </a:cxn>
                    <a:cxn ang="0">
                      <a:pos x="46" y="144"/>
                    </a:cxn>
                    <a:cxn ang="0">
                      <a:pos x="34" y="148"/>
                    </a:cxn>
                    <a:cxn ang="0">
                      <a:pos x="26" y="166"/>
                    </a:cxn>
                    <a:cxn ang="0">
                      <a:pos x="30" y="190"/>
                    </a:cxn>
                    <a:cxn ang="0">
                      <a:pos x="14" y="200"/>
                    </a:cxn>
                    <a:cxn ang="0">
                      <a:pos x="0" y="214"/>
                    </a:cxn>
                    <a:cxn ang="0">
                      <a:pos x="8" y="188"/>
                    </a:cxn>
                    <a:cxn ang="0">
                      <a:pos x="0" y="164"/>
                    </a:cxn>
                    <a:cxn ang="0">
                      <a:pos x="14" y="152"/>
                    </a:cxn>
                    <a:cxn ang="0">
                      <a:pos x="32" y="134"/>
                    </a:cxn>
                    <a:cxn ang="0">
                      <a:pos x="44" y="118"/>
                    </a:cxn>
                    <a:cxn ang="0">
                      <a:pos x="72" y="116"/>
                    </a:cxn>
                    <a:cxn ang="0">
                      <a:pos x="84" y="112"/>
                    </a:cxn>
                    <a:cxn ang="0">
                      <a:pos x="114" y="78"/>
                    </a:cxn>
                    <a:cxn ang="0">
                      <a:pos x="120" y="92"/>
                    </a:cxn>
                    <a:cxn ang="0">
                      <a:pos x="132" y="76"/>
                    </a:cxn>
                    <a:cxn ang="0">
                      <a:pos x="150" y="54"/>
                    </a:cxn>
                    <a:cxn ang="0">
                      <a:pos x="154" y="42"/>
                    </a:cxn>
                    <a:cxn ang="0">
                      <a:pos x="148" y="38"/>
                    </a:cxn>
                    <a:cxn ang="0">
                      <a:pos x="152" y="32"/>
                    </a:cxn>
                    <a:cxn ang="0">
                      <a:pos x="158" y="24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76" name="Freeform 46"/>
                <p:cNvSpPr>
                  <a:spLocks/>
                </p:cNvSpPr>
                <p:nvPr/>
              </p:nvSpPr>
              <p:spPr bwMode="ltGray">
                <a:xfrm>
                  <a:off x="2677" y="233"/>
                  <a:ext cx="14" cy="10"/>
                </a:xfrm>
                <a:custGeom>
                  <a:avLst/>
                  <a:gdLst/>
                  <a:ahLst/>
                  <a:cxnLst>
                    <a:cxn ang="0">
                      <a:pos x="0" y="9"/>
                    </a:cxn>
                    <a:cxn ang="0">
                      <a:pos x="4" y="13"/>
                    </a:cxn>
                    <a:cxn ang="0">
                      <a:pos x="0" y="9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77" name="Freeform 47"/>
                <p:cNvSpPr>
                  <a:spLocks/>
                </p:cNvSpPr>
                <p:nvPr/>
              </p:nvSpPr>
              <p:spPr bwMode="ltGray">
                <a:xfrm>
                  <a:off x="1627" y="353"/>
                  <a:ext cx="813" cy="462"/>
                </a:xfrm>
                <a:custGeom>
                  <a:avLst/>
                  <a:gdLst/>
                  <a:ahLst/>
                  <a:cxnLst>
                    <a:cxn ang="0">
                      <a:pos x="812" y="26"/>
                    </a:cxn>
                    <a:cxn ang="0">
                      <a:pos x="778" y="78"/>
                    </a:cxn>
                    <a:cxn ang="0">
                      <a:pos x="748" y="122"/>
                    </a:cxn>
                    <a:cxn ang="0">
                      <a:pos x="722" y="142"/>
                    </a:cxn>
                    <a:cxn ang="0">
                      <a:pos x="634" y="180"/>
                    </a:cxn>
                    <a:cxn ang="0">
                      <a:pos x="632" y="210"/>
                    </a:cxn>
                    <a:cxn ang="0">
                      <a:pos x="604" y="230"/>
                    </a:cxn>
                    <a:cxn ang="0">
                      <a:pos x="620" y="178"/>
                    </a:cxn>
                    <a:cxn ang="0">
                      <a:pos x="576" y="188"/>
                    </a:cxn>
                    <a:cxn ang="0">
                      <a:pos x="556" y="218"/>
                    </a:cxn>
                    <a:cxn ang="0">
                      <a:pos x="596" y="280"/>
                    </a:cxn>
                    <a:cxn ang="0">
                      <a:pos x="594" y="368"/>
                    </a:cxn>
                    <a:cxn ang="0">
                      <a:pos x="542" y="406"/>
                    </a:cxn>
                    <a:cxn ang="0">
                      <a:pos x="522" y="386"/>
                    </a:cxn>
                    <a:cxn ang="0">
                      <a:pos x="482" y="348"/>
                    </a:cxn>
                    <a:cxn ang="0">
                      <a:pos x="462" y="348"/>
                    </a:cxn>
                    <a:cxn ang="0">
                      <a:pos x="450" y="394"/>
                    </a:cxn>
                    <a:cxn ang="0">
                      <a:pos x="500" y="464"/>
                    </a:cxn>
                    <a:cxn ang="0">
                      <a:pos x="510" y="524"/>
                    </a:cxn>
                    <a:cxn ang="0">
                      <a:pos x="526" y="560"/>
                    </a:cxn>
                    <a:cxn ang="0">
                      <a:pos x="492" y="544"/>
                    </a:cxn>
                    <a:cxn ang="0">
                      <a:pos x="470" y="518"/>
                    </a:cxn>
                    <a:cxn ang="0">
                      <a:pos x="422" y="424"/>
                    </a:cxn>
                    <a:cxn ang="0">
                      <a:pos x="426" y="310"/>
                    </a:cxn>
                    <a:cxn ang="0">
                      <a:pos x="422" y="268"/>
                    </a:cxn>
                    <a:cxn ang="0">
                      <a:pos x="412" y="276"/>
                    </a:cxn>
                    <a:cxn ang="0">
                      <a:pos x="386" y="266"/>
                    </a:cxn>
                    <a:cxn ang="0">
                      <a:pos x="360" y="170"/>
                    </a:cxn>
                    <a:cxn ang="0">
                      <a:pos x="330" y="166"/>
                    </a:cxn>
                    <a:cxn ang="0">
                      <a:pos x="288" y="172"/>
                    </a:cxn>
                    <a:cxn ang="0">
                      <a:pos x="242" y="232"/>
                    </a:cxn>
                    <a:cxn ang="0">
                      <a:pos x="196" y="268"/>
                    </a:cxn>
                    <a:cxn ang="0">
                      <a:pos x="184" y="274"/>
                    </a:cxn>
                    <a:cxn ang="0">
                      <a:pos x="160" y="328"/>
                    </a:cxn>
                    <a:cxn ang="0">
                      <a:pos x="152" y="354"/>
                    </a:cxn>
                    <a:cxn ang="0">
                      <a:pos x="128" y="404"/>
                    </a:cxn>
                    <a:cxn ang="0">
                      <a:pos x="94" y="392"/>
                    </a:cxn>
                    <a:cxn ang="0">
                      <a:pos x="66" y="258"/>
                    </a:cxn>
                    <a:cxn ang="0">
                      <a:pos x="72" y="156"/>
                    </a:cxn>
                    <a:cxn ang="0">
                      <a:pos x="44" y="180"/>
                    </a:cxn>
                    <a:cxn ang="0">
                      <a:pos x="20" y="150"/>
                    </a:cxn>
                    <a:cxn ang="0">
                      <a:pos x="24" y="138"/>
                    </a:cxn>
                    <a:cxn ang="0">
                      <a:pos x="0" y="92"/>
                    </a:cxn>
                    <a:cxn ang="0">
                      <a:pos x="798" y="6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78" name="Freeform 48"/>
                <p:cNvSpPr>
                  <a:spLocks/>
                </p:cNvSpPr>
                <p:nvPr/>
              </p:nvSpPr>
              <p:spPr bwMode="ltGray">
                <a:xfrm>
                  <a:off x="1770" y="671"/>
                  <a:ext cx="45" cy="71"/>
                </a:xfrm>
                <a:custGeom>
                  <a:avLst/>
                  <a:gdLst/>
                  <a:ahLst/>
                  <a:cxnLst>
                    <a:cxn ang="0">
                      <a:pos x="7" y="11"/>
                    </a:cxn>
                    <a:cxn ang="0">
                      <a:pos x="17" y="3"/>
                    </a:cxn>
                    <a:cxn ang="0">
                      <a:pos x="37" y="33"/>
                    </a:cxn>
                    <a:cxn ang="0">
                      <a:pos x="19" y="85"/>
                    </a:cxn>
                    <a:cxn ang="0">
                      <a:pos x="1" y="69"/>
                    </a:cxn>
                    <a:cxn ang="0">
                      <a:pos x="7" y="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79" name="Freeform 49"/>
                <p:cNvSpPr>
                  <a:spLocks/>
                </p:cNvSpPr>
                <p:nvPr/>
              </p:nvSpPr>
              <p:spPr bwMode="ltGray">
                <a:xfrm>
                  <a:off x="2394" y="431"/>
                  <a:ext cx="42" cy="59"/>
                </a:xfrm>
                <a:custGeom>
                  <a:avLst/>
                  <a:gdLst/>
                  <a:ahLst/>
                  <a:cxnLst>
                    <a:cxn ang="0">
                      <a:pos x="13" y="28"/>
                    </a:cxn>
                    <a:cxn ang="0">
                      <a:pos x="29" y="2"/>
                    </a:cxn>
                    <a:cxn ang="0">
                      <a:pos x="43" y="4"/>
                    </a:cxn>
                    <a:cxn ang="0">
                      <a:pos x="39" y="26"/>
                    </a:cxn>
                    <a:cxn ang="0">
                      <a:pos x="13" y="74"/>
                    </a:cxn>
                    <a:cxn ang="0">
                      <a:pos x="7" y="60"/>
                    </a:cxn>
                    <a:cxn ang="0">
                      <a:pos x="3" y="36"/>
                    </a:cxn>
                    <a:cxn ang="0">
                      <a:pos x="13" y="28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80" name="Freeform 50"/>
                <p:cNvSpPr>
                  <a:spLocks/>
                </p:cNvSpPr>
                <p:nvPr/>
              </p:nvSpPr>
              <p:spPr bwMode="ltGray">
                <a:xfrm>
                  <a:off x="2513" y="402"/>
                  <a:ext cx="21" cy="24"/>
                </a:xfrm>
                <a:custGeom>
                  <a:avLst/>
                  <a:gdLst/>
                  <a:ahLst/>
                  <a:cxnLst>
                    <a:cxn ang="0">
                      <a:pos x="7" y="16"/>
                    </a:cxn>
                    <a:cxn ang="0">
                      <a:pos x="5" y="30"/>
                    </a:cxn>
                    <a:cxn ang="0">
                      <a:pos x="7" y="16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81" name="Freeform 51"/>
                <p:cNvSpPr>
                  <a:spLocks/>
                </p:cNvSpPr>
                <p:nvPr/>
              </p:nvSpPr>
              <p:spPr bwMode="ltGray">
                <a:xfrm>
                  <a:off x="333" y="169"/>
                  <a:ext cx="1015" cy="866"/>
                </a:xfrm>
                <a:custGeom>
                  <a:avLst/>
                  <a:gdLst/>
                  <a:ahLst/>
                  <a:cxnLst>
                    <a:cxn ang="0">
                      <a:pos x="481" y="464"/>
                    </a:cxn>
                    <a:cxn ang="0">
                      <a:pos x="486" y="451"/>
                    </a:cxn>
                    <a:cxn ang="0">
                      <a:pos x="500" y="413"/>
                    </a:cxn>
                    <a:cxn ang="0">
                      <a:pos x="309" y="287"/>
                    </a:cxn>
                    <a:cxn ang="0">
                      <a:pos x="282" y="346"/>
                    </a:cxn>
                    <a:cxn ang="0">
                      <a:pos x="303" y="556"/>
                    </a:cxn>
                    <a:cxn ang="0">
                      <a:pos x="282" y="494"/>
                    </a:cxn>
                    <a:cxn ang="0">
                      <a:pos x="242" y="439"/>
                    </a:cxn>
                    <a:cxn ang="0">
                      <a:pos x="245" y="413"/>
                    </a:cxn>
                    <a:cxn ang="0">
                      <a:pos x="247" y="394"/>
                    </a:cxn>
                    <a:cxn ang="0">
                      <a:pos x="220" y="375"/>
                    </a:cxn>
                    <a:cxn ang="0">
                      <a:pos x="194" y="346"/>
                    </a:cxn>
                    <a:cxn ang="0">
                      <a:pos x="148" y="354"/>
                    </a:cxn>
                    <a:cxn ang="0">
                      <a:pos x="126" y="365"/>
                    </a:cxn>
                    <a:cxn ang="0">
                      <a:pos x="78" y="365"/>
                    </a:cxn>
                    <a:cxn ang="0">
                      <a:pos x="22" y="312"/>
                    </a:cxn>
                    <a:cxn ang="0">
                      <a:pos x="11" y="295"/>
                    </a:cxn>
                    <a:cxn ang="0">
                      <a:pos x="0" y="264"/>
                    </a:cxn>
                    <a:cxn ang="0">
                      <a:pos x="24" y="213"/>
                    </a:cxn>
                    <a:cxn ang="0">
                      <a:pos x="32" y="181"/>
                    </a:cxn>
                    <a:cxn ang="0">
                      <a:pos x="51" y="143"/>
                    </a:cxn>
                    <a:cxn ang="0">
                      <a:pos x="81" y="116"/>
                    </a:cxn>
                    <a:cxn ang="0">
                      <a:pos x="167" y="67"/>
                    </a:cxn>
                    <a:cxn ang="0">
                      <a:pos x="220" y="30"/>
                    </a:cxn>
                    <a:cxn ang="0">
                      <a:pos x="258" y="6"/>
                    </a:cxn>
                    <a:cxn ang="0">
                      <a:pos x="363" y="2"/>
                    </a:cxn>
                    <a:cxn ang="0">
                      <a:pos x="398" y="0"/>
                    </a:cxn>
                    <a:cxn ang="0">
                      <a:pos x="384" y="34"/>
                    </a:cxn>
                    <a:cxn ang="0">
                      <a:pos x="443" y="84"/>
                    </a:cxn>
                    <a:cxn ang="0">
                      <a:pos x="497" y="74"/>
                    </a:cxn>
                    <a:cxn ang="0">
                      <a:pos x="529" y="82"/>
                    </a:cxn>
                    <a:cxn ang="0">
                      <a:pos x="559" y="97"/>
                    </a:cxn>
                    <a:cxn ang="0">
                      <a:pos x="572" y="188"/>
                    </a:cxn>
                    <a:cxn ang="0">
                      <a:pos x="572" y="240"/>
                    </a:cxn>
                    <a:cxn ang="0">
                      <a:pos x="599" y="283"/>
                    </a:cxn>
                    <a:cxn ang="0">
                      <a:pos x="645" y="300"/>
                    </a:cxn>
                    <a:cxn ang="0">
                      <a:pos x="680" y="295"/>
                    </a:cxn>
                    <a:cxn ang="0">
                      <a:pos x="664" y="340"/>
                    </a:cxn>
                    <a:cxn ang="0">
                      <a:pos x="599" y="407"/>
                    </a:cxn>
                    <a:cxn ang="0">
                      <a:pos x="548" y="485"/>
                    </a:cxn>
                    <a:cxn ang="0">
                      <a:pos x="556" y="508"/>
                    </a:cxn>
                    <a:cxn ang="0">
                      <a:pos x="435" y="556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82" name="Freeform 52"/>
                <p:cNvSpPr>
                  <a:spLocks/>
                </p:cNvSpPr>
                <p:nvPr/>
              </p:nvSpPr>
              <p:spPr bwMode="ltGray">
                <a:xfrm>
                  <a:off x="727" y="495"/>
                  <a:ext cx="382" cy="540"/>
                </a:xfrm>
                <a:custGeom>
                  <a:avLst/>
                  <a:gdLst/>
                  <a:ahLst/>
                  <a:cxnLst>
                    <a:cxn ang="0">
                      <a:pos x="243" y="347"/>
                    </a:cxn>
                    <a:cxn ang="0">
                      <a:pos x="233" y="301"/>
                    </a:cxn>
                    <a:cxn ang="0">
                      <a:pos x="217" y="288"/>
                    </a:cxn>
                    <a:cxn ang="0">
                      <a:pos x="215" y="269"/>
                    </a:cxn>
                    <a:cxn ang="0">
                      <a:pos x="209" y="254"/>
                    </a:cxn>
                    <a:cxn ang="0">
                      <a:pos x="209" y="229"/>
                    </a:cxn>
                    <a:cxn ang="0">
                      <a:pos x="207" y="214"/>
                    </a:cxn>
                    <a:cxn ang="0">
                      <a:pos x="228" y="202"/>
                    </a:cxn>
                    <a:cxn ang="0">
                      <a:pos x="257" y="197"/>
                    </a:cxn>
                    <a:cxn ang="0">
                      <a:pos x="257" y="136"/>
                    </a:cxn>
                    <a:cxn ang="0">
                      <a:pos x="54" y="96"/>
                    </a:cxn>
                    <a:cxn ang="0">
                      <a:pos x="32" y="98"/>
                    </a:cxn>
                    <a:cxn ang="0">
                      <a:pos x="16" y="102"/>
                    </a:cxn>
                    <a:cxn ang="0">
                      <a:pos x="0" y="149"/>
                    </a:cxn>
                    <a:cxn ang="0">
                      <a:pos x="93" y="346"/>
                    </a:cxn>
                    <a:cxn ang="0">
                      <a:pos x="243" y="347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83" name="Freeform 53"/>
                <p:cNvSpPr>
                  <a:spLocks/>
                </p:cNvSpPr>
                <p:nvPr/>
              </p:nvSpPr>
              <p:spPr bwMode="ltGray">
                <a:xfrm>
                  <a:off x="1400" y="896"/>
                  <a:ext cx="16" cy="29"/>
                </a:xfrm>
                <a:custGeom>
                  <a:avLst/>
                  <a:gdLst/>
                  <a:ahLst/>
                  <a:cxnLst>
                    <a:cxn ang="0">
                      <a:pos x="7" y="25"/>
                    </a:cxn>
                    <a:cxn ang="0">
                      <a:pos x="19" y="21"/>
                    </a:cxn>
                    <a:cxn ang="0">
                      <a:pos x="7" y="2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84" name="Freeform 54"/>
                <p:cNvSpPr>
                  <a:spLocks/>
                </p:cNvSpPr>
                <p:nvPr/>
              </p:nvSpPr>
              <p:spPr bwMode="ltGray">
                <a:xfrm>
                  <a:off x="1379" y="617"/>
                  <a:ext cx="21" cy="17"/>
                </a:xfrm>
                <a:custGeom>
                  <a:avLst/>
                  <a:gdLst/>
                  <a:ahLst/>
                  <a:cxnLst>
                    <a:cxn ang="0">
                      <a:pos x="12" y="12"/>
                    </a:cxn>
                    <a:cxn ang="0">
                      <a:pos x="16" y="0"/>
                    </a:cxn>
                    <a:cxn ang="0">
                      <a:pos x="20" y="12"/>
                    </a:cxn>
                    <a:cxn ang="0">
                      <a:pos x="8" y="20"/>
                    </a:cxn>
                    <a:cxn ang="0">
                      <a:pos x="12" y="12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85" name="Freeform 55"/>
                <p:cNvSpPr>
                  <a:spLocks/>
                </p:cNvSpPr>
                <p:nvPr/>
              </p:nvSpPr>
              <p:spPr bwMode="ltGray">
                <a:xfrm>
                  <a:off x="453" y="275"/>
                  <a:ext cx="58" cy="24"/>
                </a:xfrm>
                <a:custGeom>
                  <a:avLst/>
                  <a:gdLst/>
                  <a:ahLst/>
                  <a:cxnLst>
                    <a:cxn ang="0">
                      <a:pos x="24" y="18"/>
                    </a:cxn>
                    <a:cxn ang="0">
                      <a:pos x="32" y="6"/>
                    </a:cxn>
                    <a:cxn ang="0">
                      <a:pos x="36" y="30"/>
                    </a:cxn>
                    <a:cxn ang="0">
                      <a:pos x="24" y="18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86" name="Freeform 56"/>
                <p:cNvSpPr>
                  <a:spLocks/>
                </p:cNvSpPr>
                <p:nvPr/>
              </p:nvSpPr>
              <p:spPr bwMode="ltGray">
                <a:xfrm>
                  <a:off x="1161" y="50"/>
                  <a:ext cx="691" cy="569"/>
                </a:xfrm>
                <a:custGeom>
                  <a:avLst/>
                  <a:gdLst/>
                  <a:ahLst/>
                  <a:cxnLst>
                    <a:cxn ang="0">
                      <a:pos x="473" y="464"/>
                    </a:cxn>
                    <a:cxn ang="0">
                      <a:pos x="393" y="452"/>
                    </a:cxn>
                    <a:cxn ang="0">
                      <a:pos x="325" y="412"/>
                    </a:cxn>
                    <a:cxn ang="0">
                      <a:pos x="265" y="400"/>
                    </a:cxn>
                    <a:cxn ang="0">
                      <a:pos x="237" y="416"/>
                    </a:cxn>
                    <a:cxn ang="0">
                      <a:pos x="261" y="428"/>
                    </a:cxn>
                    <a:cxn ang="0">
                      <a:pos x="293" y="468"/>
                    </a:cxn>
                    <a:cxn ang="0">
                      <a:pos x="321" y="476"/>
                    </a:cxn>
                    <a:cxn ang="0">
                      <a:pos x="333" y="536"/>
                    </a:cxn>
                    <a:cxn ang="0">
                      <a:pos x="313" y="552"/>
                    </a:cxn>
                    <a:cxn ang="0">
                      <a:pos x="261" y="616"/>
                    </a:cxn>
                    <a:cxn ang="0">
                      <a:pos x="225" y="628"/>
                    </a:cxn>
                    <a:cxn ang="0">
                      <a:pos x="97" y="696"/>
                    </a:cxn>
                    <a:cxn ang="0">
                      <a:pos x="77" y="616"/>
                    </a:cxn>
                    <a:cxn ang="0">
                      <a:pos x="45" y="524"/>
                    </a:cxn>
                    <a:cxn ang="0">
                      <a:pos x="33" y="448"/>
                    </a:cxn>
                    <a:cxn ang="0">
                      <a:pos x="53" y="344"/>
                    </a:cxn>
                    <a:cxn ang="0">
                      <a:pos x="17" y="392"/>
                    </a:cxn>
                    <a:cxn ang="0">
                      <a:pos x="81" y="280"/>
                    </a:cxn>
                    <a:cxn ang="0">
                      <a:pos x="113" y="204"/>
                    </a:cxn>
                    <a:cxn ang="0">
                      <a:pos x="37" y="204"/>
                    </a:cxn>
                    <a:cxn ang="0">
                      <a:pos x="1" y="196"/>
                    </a:cxn>
                    <a:cxn ang="0">
                      <a:pos x="25" y="140"/>
                    </a:cxn>
                    <a:cxn ang="0">
                      <a:pos x="97" y="112"/>
                    </a:cxn>
                    <a:cxn ang="0">
                      <a:pos x="221" y="124"/>
                    </a:cxn>
                    <a:cxn ang="0">
                      <a:pos x="229" y="64"/>
                    </a:cxn>
                    <a:cxn ang="0">
                      <a:pos x="261" y="0"/>
                    </a:cxn>
                    <a:cxn ang="0">
                      <a:pos x="357" y="44"/>
                    </a:cxn>
                    <a:cxn ang="0">
                      <a:pos x="329" y="88"/>
                    </a:cxn>
                    <a:cxn ang="0">
                      <a:pos x="301" y="176"/>
                    </a:cxn>
                    <a:cxn ang="0">
                      <a:pos x="361" y="192"/>
                    </a:cxn>
                    <a:cxn ang="0">
                      <a:pos x="373" y="136"/>
                    </a:cxn>
                    <a:cxn ang="0">
                      <a:pos x="417" y="92"/>
                    </a:cxn>
                    <a:cxn ang="0">
                      <a:pos x="497" y="88"/>
                    </a:cxn>
                    <a:cxn ang="0">
                      <a:pos x="529" y="52"/>
                    </a:cxn>
                    <a:cxn ang="0">
                      <a:pos x="541" y="460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87" name="Freeform 57"/>
                <p:cNvSpPr>
                  <a:spLocks/>
                </p:cNvSpPr>
                <p:nvPr/>
              </p:nvSpPr>
              <p:spPr bwMode="ltGray">
                <a:xfrm>
                  <a:off x="689" y="6"/>
                  <a:ext cx="1386" cy="232"/>
                </a:xfrm>
                <a:custGeom>
                  <a:avLst/>
                  <a:gdLst/>
                  <a:ahLst/>
                  <a:cxnLst>
                    <a:cxn ang="0">
                      <a:pos x="825" y="0"/>
                    </a:cxn>
                    <a:cxn ang="0">
                      <a:pos x="143" y="29"/>
                    </a:cxn>
                    <a:cxn ang="0">
                      <a:pos x="91" y="42"/>
                    </a:cxn>
                    <a:cxn ang="0">
                      <a:pos x="62" y="42"/>
                    </a:cxn>
                    <a:cxn ang="0">
                      <a:pos x="22" y="77"/>
                    </a:cxn>
                    <a:cxn ang="0">
                      <a:pos x="0" y="105"/>
                    </a:cxn>
                    <a:cxn ang="0">
                      <a:pos x="59" y="115"/>
                    </a:cxn>
                    <a:cxn ang="0">
                      <a:pos x="97" y="96"/>
                    </a:cxn>
                    <a:cxn ang="0">
                      <a:pos x="108" y="84"/>
                    </a:cxn>
                    <a:cxn ang="0">
                      <a:pos x="167" y="52"/>
                    </a:cxn>
                    <a:cxn ang="0">
                      <a:pos x="215" y="46"/>
                    </a:cxn>
                    <a:cxn ang="0">
                      <a:pos x="237" y="94"/>
                    </a:cxn>
                    <a:cxn ang="0">
                      <a:pos x="188" y="109"/>
                    </a:cxn>
                    <a:cxn ang="0">
                      <a:pos x="231" y="113"/>
                    </a:cxn>
                    <a:cxn ang="0">
                      <a:pos x="250" y="90"/>
                    </a:cxn>
                    <a:cxn ang="0">
                      <a:pos x="266" y="92"/>
                    </a:cxn>
                    <a:cxn ang="0">
                      <a:pos x="253" y="54"/>
                    </a:cxn>
                    <a:cxn ang="0">
                      <a:pos x="266" y="44"/>
                    </a:cxn>
                    <a:cxn ang="0">
                      <a:pos x="277" y="88"/>
                    </a:cxn>
                    <a:cxn ang="0">
                      <a:pos x="266" y="113"/>
                    </a:cxn>
                    <a:cxn ang="0">
                      <a:pos x="296" y="130"/>
                    </a:cxn>
                    <a:cxn ang="0">
                      <a:pos x="299" y="92"/>
                    </a:cxn>
                    <a:cxn ang="0">
                      <a:pos x="331" y="103"/>
                    </a:cxn>
                    <a:cxn ang="0">
                      <a:pos x="382" y="73"/>
                    </a:cxn>
                    <a:cxn ang="0">
                      <a:pos x="409" y="50"/>
                    </a:cxn>
                    <a:cxn ang="0">
                      <a:pos x="439" y="56"/>
                    </a:cxn>
                    <a:cxn ang="0">
                      <a:pos x="455" y="50"/>
                    </a:cxn>
                    <a:cxn ang="0">
                      <a:pos x="431" y="44"/>
                    </a:cxn>
                    <a:cxn ang="0">
                      <a:pos x="474" y="35"/>
                    </a:cxn>
                    <a:cxn ang="0">
                      <a:pos x="544" y="54"/>
                    </a:cxn>
                    <a:cxn ang="0">
                      <a:pos x="581" y="42"/>
                    </a:cxn>
                    <a:cxn ang="0">
                      <a:pos x="584" y="63"/>
                    </a:cxn>
                    <a:cxn ang="0">
                      <a:pos x="568" y="101"/>
                    </a:cxn>
                    <a:cxn ang="0">
                      <a:pos x="611" y="88"/>
                    </a:cxn>
                    <a:cxn ang="0">
                      <a:pos x="624" y="80"/>
                    </a:cxn>
                    <a:cxn ang="0">
                      <a:pos x="648" y="61"/>
                    </a:cxn>
                    <a:cxn ang="0">
                      <a:pos x="794" y="84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88" name="Freeform 58"/>
                <p:cNvSpPr>
                  <a:spLocks/>
                </p:cNvSpPr>
                <p:nvPr/>
              </p:nvSpPr>
              <p:spPr bwMode="ltGray">
                <a:xfrm>
                  <a:off x="971" y="91"/>
                  <a:ext cx="30" cy="25"/>
                </a:xfrm>
                <a:custGeom>
                  <a:avLst/>
                  <a:gdLst/>
                  <a:ahLst/>
                  <a:cxnLst>
                    <a:cxn ang="0">
                      <a:pos x="3" y="28"/>
                    </a:cxn>
                    <a:cxn ang="0">
                      <a:pos x="31" y="0"/>
                    </a:cxn>
                    <a:cxn ang="0">
                      <a:pos x="19" y="24"/>
                    </a:cxn>
                    <a:cxn ang="0">
                      <a:pos x="3" y="28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89" name="Freeform 59"/>
                <p:cNvSpPr>
                  <a:spLocks/>
                </p:cNvSpPr>
                <p:nvPr/>
              </p:nvSpPr>
              <p:spPr bwMode="ltGray">
                <a:xfrm>
                  <a:off x="935" y="125"/>
                  <a:ext cx="45" cy="27"/>
                </a:xfrm>
                <a:custGeom>
                  <a:avLst/>
                  <a:gdLst/>
                  <a:ahLst/>
                  <a:cxnLst>
                    <a:cxn ang="0">
                      <a:pos x="6" y="32"/>
                    </a:cxn>
                    <a:cxn ang="0">
                      <a:pos x="22" y="0"/>
                    </a:cxn>
                    <a:cxn ang="0">
                      <a:pos x="38" y="4"/>
                    </a:cxn>
                    <a:cxn ang="0">
                      <a:pos x="6" y="32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90" name="Freeform 60"/>
                <p:cNvSpPr>
                  <a:spLocks/>
                </p:cNvSpPr>
                <p:nvPr/>
              </p:nvSpPr>
              <p:spPr bwMode="ltGray">
                <a:xfrm>
                  <a:off x="1081" y="226"/>
                  <a:ext cx="75" cy="14"/>
                </a:xfrm>
                <a:custGeom>
                  <a:avLst/>
                  <a:gdLst/>
                  <a:ahLst/>
                  <a:cxnLst>
                    <a:cxn ang="0">
                      <a:pos x="37" y="18"/>
                    </a:cxn>
                    <a:cxn ang="0">
                      <a:pos x="25" y="2"/>
                    </a:cxn>
                    <a:cxn ang="0">
                      <a:pos x="37" y="18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91" name="Freeform 61"/>
                <p:cNvSpPr>
                  <a:spLocks/>
                </p:cNvSpPr>
                <p:nvPr/>
              </p:nvSpPr>
              <p:spPr bwMode="ltGray">
                <a:xfrm>
                  <a:off x="1210" y="223"/>
                  <a:ext cx="42" cy="37"/>
                </a:xfrm>
                <a:custGeom>
                  <a:avLst/>
                  <a:gdLst/>
                  <a:ahLst/>
                  <a:cxnLst>
                    <a:cxn ang="0">
                      <a:pos x="0" y="21"/>
                    </a:cxn>
                    <a:cxn ang="0">
                      <a:pos x="12" y="9"/>
                    </a:cxn>
                    <a:cxn ang="0">
                      <a:pos x="0" y="21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92" name="Freeform 62"/>
                <p:cNvSpPr>
                  <a:spLocks/>
                </p:cNvSpPr>
                <p:nvPr/>
              </p:nvSpPr>
              <p:spPr bwMode="ltGray">
                <a:xfrm>
                  <a:off x="865" y="123"/>
                  <a:ext cx="33" cy="24"/>
                </a:xfrm>
                <a:custGeom>
                  <a:avLst/>
                  <a:gdLst/>
                  <a:ahLst/>
                  <a:cxnLst>
                    <a:cxn ang="0">
                      <a:pos x="7" y="22"/>
                    </a:cxn>
                    <a:cxn ang="0">
                      <a:pos x="31" y="10"/>
                    </a:cxn>
                    <a:cxn ang="0">
                      <a:pos x="7" y="22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</p:grpSp>
          <p:grpSp>
            <p:nvGrpSpPr>
              <p:cNvPr id="9" name="Group 63"/>
              <p:cNvGrpSpPr>
                <a:grpSpLocks/>
              </p:cNvGrpSpPr>
              <p:nvPr userDrawn="1"/>
            </p:nvGrpSpPr>
            <p:grpSpPr bwMode="auto">
              <a:xfrm>
                <a:off x="7" y="-154"/>
                <a:ext cx="5739" cy="418"/>
                <a:chOff x="1056" y="111"/>
                <a:chExt cx="2448" cy="418"/>
              </a:xfrm>
            </p:grpSpPr>
            <p:sp>
              <p:nvSpPr>
                <p:cNvPr id="26" name="Line 64"/>
                <p:cNvSpPr>
                  <a:spLocks noChangeShapeType="1"/>
                </p:cNvSpPr>
                <p:nvPr/>
              </p:nvSpPr>
              <p:spPr bwMode="white">
                <a:xfrm>
                  <a:off x="1056" y="332"/>
                  <a:ext cx="2448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27" name="Line 65"/>
                <p:cNvSpPr>
                  <a:spLocks noChangeShapeType="1"/>
                </p:cNvSpPr>
                <p:nvPr/>
              </p:nvSpPr>
              <p:spPr bwMode="white">
                <a:xfrm>
                  <a:off x="125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28" name="Line 66"/>
                <p:cNvSpPr>
                  <a:spLocks noChangeShapeType="1"/>
                </p:cNvSpPr>
                <p:nvPr/>
              </p:nvSpPr>
              <p:spPr bwMode="white">
                <a:xfrm>
                  <a:off x="148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29" name="Line 67"/>
                <p:cNvSpPr>
                  <a:spLocks noChangeShapeType="1"/>
                </p:cNvSpPr>
                <p:nvPr/>
              </p:nvSpPr>
              <p:spPr bwMode="white">
                <a:xfrm>
                  <a:off x="171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30" name="Line 68"/>
                <p:cNvSpPr>
                  <a:spLocks noChangeShapeType="1"/>
                </p:cNvSpPr>
                <p:nvPr/>
              </p:nvSpPr>
              <p:spPr bwMode="white">
                <a:xfrm>
                  <a:off x="193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31" name="Line 69"/>
                <p:cNvSpPr>
                  <a:spLocks noChangeShapeType="1"/>
                </p:cNvSpPr>
                <p:nvPr/>
              </p:nvSpPr>
              <p:spPr bwMode="white">
                <a:xfrm>
                  <a:off x="216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32" name="Line 70"/>
                <p:cNvSpPr>
                  <a:spLocks noChangeShapeType="1"/>
                </p:cNvSpPr>
                <p:nvPr/>
              </p:nvSpPr>
              <p:spPr bwMode="white">
                <a:xfrm>
                  <a:off x="239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33" name="Line 71"/>
                <p:cNvSpPr>
                  <a:spLocks noChangeShapeType="1"/>
                </p:cNvSpPr>
                <p:nvPr/>
              </p:nvSpPr>
              <p:spPr bwMode="white">
                <a:xfrm>
                  <a:off x="262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34" name="Line 72"/>
                <p:cNvSpPr>
                  <a:spLocks noChangeShapeType="1"/>
                </p:cNvSpPr>
                <p:nvPr/>
              </p:nvSpPr>
              <p:spPr bwMode="white">
                <a:xfrm>
                  <a:off x="285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35" name="Line 73"/>
                <p:cNvSpPr>
                  <a:spLocks noChangeShapeType="1"/>
                </p:cNvSpPr>
                <p:nvPr/>
              </p:nvSpPr>
              <p:spPr bwMode="white">
                <a:xfrm>
                  <a:off x="307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36" name="Line 74"/>
                <p:cNvSpPr>
                  <a:spLocks noChangeShapeType="1"/>
                </p:cNvSpPr>
                <p:nvPr/>
              </p:nvSpPr>
              <p:spPr bwMode="white">
                <a:xfrm>
                  <a:off x="330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</p:grpSp>
          <p:grpSp>
            <p:nvGrpSpPr>
              <p:cNvPr id="10" name="Group 75"/>
              <p:cNvGrpSpPr>
                <a:grpSpLocks/>
              </p:cNvGrpSpPr>
              <p:nvPr userDrawn="1"/>
            </p:nvGrpSpPr>
            <p:grpSpPr bwMode="auto">
              <a:xfrm>
                <a:off x="-1261" y="-1"/>
                <a:ext cx="2098" cy="1030"/>
                <a:chOff x="1208" y="109"/>
                <a:chExt cx="2098" cy="423"/>
              </a:xfrm>
            </p:grpSpPr>
            <p:sp>
              <p:nvSpPr>
                <p:cNvPr id="11" name="Line 76"/>
                <p:cNvSpPr>
                  <a:spLocks noChangeShapeType="1"/>
                </p:cNvSpPr>
                <p:nvPr/>
              </p:nvSpPr>
              <p:spPr bwMode="ltGray">
                <a:xfrm>
                  <a:off x="2850" y="110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12" name="Line 77"/>
                <p:cNvSpPr>
                  <a:spLocks noChangeShapeType="1"/>
                </p:cNvSpPr>
                <p:nvPr/>
              </p:nvSpPr>
              <p:spPr bwMode="ltGray">
                <a:xfrm>
                  <a:off x="2972" y="332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13" name="Line 78"/>
                <p:cNvSpPr>
                  <a:spLocks noChangeShapeType="1"/>
                </p:cNvSpPr>
                <p:nvPr/>
              </p:nvSpPr>
              <p:spPr bwMode="ltGray">
                <a:xfrm>
                  <a:off x="3078" y="350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14" name="Line 79"/>
                <p:cNvSpPr>
                  <a:spLocks noChangeShapeType="1"/>
                </p:cNvSpPr>
                <p:nvPr/>
              </p:nvSpPr>
              <p:spPr bwMode="ltGray">
                <a:xfrm>
                  <a:off x="3306" y="450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15" name="Line 80"/>
                <p:cNvSpPr>
                  <a:spLocks noChangeShapeType="1"/>
                </p:cNvSpPr>
                <p:nvPr/>
              </p:nvSpPr>
              <p:spPr bwMode="ltGray">
                <a:xfrm>
                  <a:off x="2166" y="114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16" name="Line 81"/>
                <p:cNvSpPr>
                  <a:spLocks noChangeShapeType="1"/>
                </p:cNvSpPr>
                <p:nvPr/>
              </p:nvSpPr>
              <p:spPr bwMode="ltGray">
                <a:xfrm>
                  <a:off x="1938" y="111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17" name="Line 82"/>
                <p:cNvSpPr>
                  <a:spLocks noChangeShapeType="1"/>
                </p:cNvSpPr>
                <p:nvPr/>
              </p:nvSpPr>
              <p:spPr bwMode="ltGray">
                <a:xfrm flipH="1">
                  <a:off x="1912" y="33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18" name="Line 83"/>
                <p:cNvSpPr>
                  <a:spLocks noChangeShapeType="1"/>
                </p:cNvSpPr>
                <p:nvPr/>
              </p:nvSpPr>
              <p:spPr bwMode="ltGray">
                <a:xfrm>
                  <a:off x="1778" y="332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19" name="Line 84"/>
                <p:cNvSpPr>
                  <a:spLocks noChangeShapeType="1"/>
                </p:cNvSpPr>
                <p:nvPr/>
              </p:nvSpPr>
              <p:spPr bwMode="ltGray">
                <a:xfrm flipH="1">
                  <a:off x="1578" y="332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20" name="Line 85"/>
                <p:cNvSpPr>
                  <a:spLocks noChangeShapeType="1"/>
                </p:cNvSpPr>
                <p:nvPr/>
              </p:nvSpPr>
              <p:spPr bwMode="ltGray">
                <a:xfrm>
                  <a:off x="1208" y="332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21" name="Line 86"/>
                <p:cNvSpPr>
                  <a:spLocks noChangeShapeType="1"/>
                </p:cNvSpPr>
                <p:nvPr/>
              </p:nvSpPr>
              <p:spPr bwMode="ltGray">
                <a:xfrm>
                  <a:off x="1480" y="234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22" name="Line 87"/>
                <p:cNvSpPr>
                  <a:spLocks noChangeShapeType="1"/>
                </p:cNvSpPr>
                <p:nvPr/>
              </p:nvSpPr>
              <p:spPr bwMode="ltGray">
                <a:xfrm>
                  <a:off x="1254" y="252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23" name="Line 88"/>
                <p:cNvSpPr>
                  <a:spLocks noChangeShapeType="1"/>
                </p:cNvSpPr>
                <p:nvPr/>
              </p:nvSpPr>
              <p:spPr bwMode="ltGray">
                <a:xfrm flipH="1" flipV="1">
                  <a:off x="1482" y="109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24" name="Line 89"/>
                <p:cNvSpPr>
                  <a:spLocks noChangeShapeType="1"/>
                </p:cNvSpPr>
                <p:nvPr/>
              </p:nvSpPr>
              <p:spPr bwMode="ltGray">
                <a:xfrm>
                  <a:off x="1710" y="18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25" name="Line 90"/>
                <p:cNvSpPr>
                  <a:spLocks noChangeShapeType="1"/>
                </p:cNvSpPr>
                <p:nvPr/>
              </p:nvSpPr>
              <p:spPr bwMode="ltGray">
                <a:xfrm flipV="1">
                  <a:off x="1710" y="111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</p:grpSp>
        </p:grpSp>
      </p:grpSp>
      <p:pic>
        <p:nvPicPr>
          <p:cNvPr id="93" name="Picture 96" descr="&#10;World Art.bmp                                                  000022C7Rosebud                        B3DED69B: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" y="2460625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123" name="Rectangle 91"/>
          <p:cNvSpPr>
            <a:spLocks noGrp="1" noChangeArrowheads="1"/>
          </p:cNvSpPr>
          <p:nvPr>
            <p:ph type="ctrTitle"/>
          </p:nvPr>
        </p:nvSpPr>
        <p:spPr>
          <a:xfrm>
            <a:off x="1828800" y="1828800"/>
            <a:ext cx="6934200" cy="2362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124" name="Rectangle 9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572000"/>
            <a:ext cx="6934200" cy="1295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4" name="Rectangle 93"/>
          <p:cNvSpPr>
            <a:spLocks noGrp="1" noChangeArrowheads="1"/>
          </p:cNvSpPr>
          <p:nvPr>
            <p:ph type="dt" sz="half" idx="10"/>
          </p:nvPr>
        </p:nvSpPr>
        <p:spPr>
          <a:xfrm>
            <a:off x="533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" name="Rectangle 94"/>
          <p:cNvSpPr>
            <a:spLocks noGrp="1" noChangeArrowheads="1"/>
          </p:cNvSpPr>
          <p:nvPr>
            <p:ph type="ftr" sz="quarter" idx="11"/>
          </p:nvPr>
        </p:nvSpPr>
        <p:spPr>
          <a:xfrm>
            <a:off x="32004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6" name="Rectangle 9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196C5-9D3A-42F5-A217-B80A0E3293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931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C9783-D2CD-4C00-AE22-F753D0BC04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05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5563" y="930275"/>
            <a:ext cx="2052637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063" y="930275"/>
            <a:ext cx="6007100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9961E-75CE-4B96-A1B6-8C886CF546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131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35063-9AC1-492F-A93C-7B056C116F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438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B6C65-BC8C-4BA5-A5DD-4BE297E42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290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D3D2C-F52F-4533-B34D-6E8652B9B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993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2AB20B-1DE2-45B5-8779-99B8525545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685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CB0B8-167D-4840-B5BA-3FB2667BE8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13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FF25C-141D-46A8-988E-644A7AD5CE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280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C3957-53CD-4C33-A216-E5E0F9C36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785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DBDD1-1371-4259-A245-CD0DB94C5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931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#10;World Art.bmp                                                  000022C7Rosebud                        B3DED69B: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3338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33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fld id="{B6F8A808-913C-4E9B-9975-A2C8A09304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1054100" y="165100"/>
            <a:ext cx="7696200" cy="685800"/>
            <a:chOff x="664" y="104"/>
            <a:chExt cx="4848" cy="432"/>
          </a:xfrm>
        </p:grpSpPr>
        <p:sp>
          <p:nvSpPr>
            <p:cNvPr id="43017" name="Freeform 9"/>
            <p:cNvSpPr>
              <a:spLocks/>
            </p:cNvSpPr>
            <p:nvPr/>
          </p:nvSpPr>
          <p:spPr bwMode="ltGray">
            <a:xfrm>
              <a:off x="664" y="104"/>
              <a:ext cx="4848" cy="432"/>
            </a:xfrm>
            <a:custGeom>
              <a:avLst/>
              <a:gdLst/>
              <a:ahLst/>
              <a:cxnLst>
                <a:cxn ang="0">
                  <a:pos x="4848" y="48"/>
                </a:cxn>
                <a:cxn ang="0">
                  <a:pos x="4848" y="432"/>
                </a:cxn>
                <a:cxn ang="0">
                  <a:pos x="0" y="432"/>
                </a:cxn>
                <a:cxn ang="0">
                  <a:pos x="0" y="0"/>
                </a:cxn>
                <a:cxn ang="0">
                  <a:pos x="4848" y="0"/>
                </a:cxn>
                <a:cxn ang="0">
                  <a:pos x="4848" y="48"/>
                </a:cxn>
              </a:cxnLst>
              <a:rect l="0" t="0" r="r" b="b"/>
              <a:pathLst>
                <a:path w="4848" h="432">
                  <a:moveTo>
                    <a:pt x="4848" y="48"/>
                  </a:moveTo>
                  <a:lnTo>
                    <a:pt x="4848" y="432"/>
                  </a:lnTo>
                  <a:cubicBezTo>
                    <a:pt x="4848" y="432"/>
                    <a:pt x="2424" y="432"/>
                    <a:pt x="0" y="432"/>
                  </a:cubicBezTo>
                  <a:cubicBezTo>
                    <a:pt x="161" y="345"/>
                    <a:pt x="169" y="61"/>
                    <a:pt x="0" y="0"/>
                  </a:cubicBezTo>
                  <a:cubicBezTo>
                    <a:pt x="2424" y="0"/>
                    <a:pt x="4848" y="0"/>
                    <a:pt x="4848" y="0"/>
                  </a:cubicBezTo>
                  <a:lnTo>
                    <a:pt x="4848" y="4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grpSp>
          <p:nvGrpSpPr>
            <p:cNvPr id="1034" name="Group 10"/>
            <p:cNvGrpSpPr>
              <a:grpSpLocks/>
            </p:cNvGrpSpPr>
            <p:nvPr/>
          </p:nvGrpSpPr>
          <p:grpSpPr bwMode="auto">
            <a:xfrm>
              <a:off x="1195" y="104"/>
              <a:ext cx="3827" cy="429"/>
              <a:chOff x="1021" y="240"/>
              <a:chExt cx="3827" cy="429"/>
            </a:xfrm>
          </p:grpSpPr>
          <p:grpSp>
            <p:nvGrpSpPr>
              <p:cNvPr id="1083" name="Group 11"/>
              <p:cNvGrpSpPr>
                <a:grpSpLocks/>
              </p:cNvGrpSpPr>
              <p:nvPr/>
            </p:nvGrpSpPr>
            <p:grpSpPr bwMode="auto">
              <a:xfrm>
                <a:off x="1021" y="241"/>
                <a:ext cx="2208" cy="427"/>
                <a:chOff x="1021" y="241"/>
                <a:chExt cx="2208" cy="427"/>
              </a:xfrm>
            </p:grpSpPr>
            <p:sp>
              <p:nvSpPr>
                <p:cNvPr id="43020" name="Freeform 12"/>
                <p:cNvSpPr>
                  <a:spLocks/>
                </p:cNvSpPr>
                <p:nvPr/>
              </p:nvSpPr>
              <p:spPr bwMode="ltGray">
                <a:xfrm>
                  <a:off x="2257" y="633"/>
                  <a:ext cx="7" cy="8"/>
                </a:xfrm>
                <a:custGeom>
                  <a:avLst/>
                  <a:gdLst/>
                  <a:ahLst/>
                  <a:cxnLst>
                    <a:cxn ang="0">
                      <a:pos x="5" y="11"/>
                    </a:cxn>
                    <a:cxn ang="0">
                      <a:pos x="15" y="5"/>
                    </a:cxn>
                    <a:cxn ang="0">
                      <a:pos x="13" y="17"/>
                    </a:cxn>
                    <a:cxn ang="0">
                      <a:pos x="5" y="11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21" name="Freeform 13"/>
                <p:cNvSpPr>
                  <a:spLocks/>
                </p:cNvSpPr>
                <p:nvPr/>
              </p:nvSpPr>
              <p:spPr bwMode="ltGray">
                <a:xfrm>
                  <a:off x="2332" y="660"/>
                  <a:ext cx="9" cy="8"/>
                </a:xfrm>
                <a:custGeom>
                  <a:avLst/>
                  <a:gdLst/>
                  <a:ahLst/>
                  <a:cxnLst>
                    <a:cxn ang="0">
                      <a:pos x="3" y="13"/>
                    </a:cxn>
                    <a:cxn ang="0">
                      <a:pos x="11" y="3"/>
                    </a:cxn>
                    <a:cxn ang="0">
                      <a:pos x="7" y="19"/>
                    </a:cxn>
                    <a:cxn ang="0">
                      <a:pos x="3" y="13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22" name="Freeform 14"/>
                <p:cNvSpPr>
                  <a:spLocks/>
                </p:cNvSpPr>
                <p:nvPr/>
              </p:nvSpPr>
              <p:spPr bwMode="ltGray">
                <a:xfrm>
                  <a:off x="2120" y="616"/>
                  <a:ext cx="13" cy="14"/>
                </a:xfrm>
                <a:custGeom>
                  <a:avLst/>
                  <a:gdLst/>
                  <a:ahLst/>
                  <a:cxnLst>
                    <a:cxn ang="0">
                      <a:pos x="16" y="33"/>
                    </a:cxn>
                    <a:cxn ang="0">
                      <a:pos x="8" y="21"/>
                    </a:cxn>
                    <a:cxn ang="0">
                      <a:pos x="0" y="9"/>
                    </a:cxn>
                    <a:cxn ang="0">
                      <a:pos x="16" y="3"/>
                    </a:cxn>
                    <a:cxn ang="0">
                      <a:pos x="30" y="23"/>
                    </a:cxn>
                    <a:cxn ang="0">
                      <a:pos x="28" y="31"/>
                    </a:cxn>
                    <a:cxn ang="0">
                      <a:pos x="16" y="3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23" name="Freeform 15"/>
                <p:cNvSpPr>
                  <a:spLocks/>
                </p:cNvSpPr>
                <p:nvPr/>
              </p:nvSpPr>
              <p:spPr bwMode="ltGray">
                <a:xfrm>
                  <a:off x="1967" y="629"/>
                  <a:ext cx="11" cy="5"/>
                </a:xfrm>
                <a:custGeom>
                  <a:avLst/>
                  <a:gdLst/>
                  <a:ahLst/>
                  <a:cxnLst>
                    <a:cxn ang="0">
                      <a:pos x="15" y="16"/>
                    </a:cxn>
                    <a:cxn ang="0">
                      <a:pos x="3" y="8"/>
                    </a:cxn>
                    <a:cxn ang="0">
                      <a:pos x="15" y="0"/>
                    </a:cxn>
                    <a:cxn ang="0">
                      <a:pos x="15" y="16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24" name="Freeform 16"/>
                <p:cNvSpPr>
                  <a:spLocks/>
                </p:cNvSpPr>
                <p:nvPr/>
              </p:nvSpPr>
              <p:spPr bwMode="ltGray">
                <a:xfrm>
                  <a:off x="1921" y="635"/>
                  <a:ext cx="28" cy="16"/>
                </a:xfrm>
                <a:custGeom>
                  <a:avLst/>
                  <a:gdLst/>
                  <a:ahLst/>
                  <a:cxnLst>
                    <a:cxn ang="0">
                      <a:pos x="14" y="24"/>
                    </a:cxn>
                    <a:cxn ang="0">
                      <a:pos x="30" y="4"/>
                    </a:cxn>
                    <a:cxn ang="0">
                      <a:pos x="42" y="0"/>
                    </a:cxn>
                    <a:cxn ang="0">
                      <a:pos x="58" y="12"/>
                    </a:cxn>
                    <a:cxn ang="0">
                      <a:pos x="32" y="26"/>
                    </a:cxn>
                    <a:cxn ang="0">
                      <a:pos x="12" y="46"/>
                    </a:cxn>
                    <a:cxn ang="0">
                      <a:pos x="8" y="20"/>
                    </a:cxn>
                    <a:cxn ang="0">
                      <a:pos x="12" y="14"/>
                    </a:cxn>
                    <a:cxn ang="0">
                      <a:pos x="14" y="24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25" name="Freeform 17"/>
                <p:cNvSpPr>
                  <a:spLocks/>
                </p:cNvSpPr>
                <p:nvPr/>
              </p:nvSpPr>
              <p:spPr bwMode="ltGray">
                <a:xfrm>
                  <a:off x="1892" y="634"/>
                  <a:ext cx="29" cy="16"/>
                </a:xfrm>
                <a:custGeom>
                  <a:avLst/>
                  <a:gdLst/>
                  <a:ahLst/>
                  <a:cxnLst>
                    <a:cxn ang="0">
                      <a:pos x="0" y="31"/>
                    </a:cxn>
                    <a:cxn ang="0">
                      <a:pos x="18" y="25"/>
                    </a:cxn>
                    <a:cxn ang="0">
                      <a:pos x="52" y="1"/>
                    </a:cxn>
                    <a:cxn ang="0">
                      <a:pos x="64" y="3"/>
                    </a:cxn>
                    <a:cxn ang="0">
                      <a:pos x="50" y="19"/>
                    </a:cxn>
                    <a:cxn ang="0">
                      <a:pos x="28" y="33"/>
                    </a:cxn>
                    <a:cxn ang="0">
                      <a:pos x="22" y="47"/>
                    </a:cxn>
                    <a:cxn ang="0">
                      <a:pos x="16" y="45"/>
                    </a:cxn>
                    <a:cxn ang="0">
                      <a:pos x="12" y="39"/>
                    </a:cxn>
                    <a:cxn ang="0">
                      <a:pos x="0" y="35"/>
                    </a:cxn>
                    <a:cxn ang="0">
                      <a:pos x="0" y="3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26" name="Freeform 18"/>
                <p:cNvSpPr>
                  <a:spLocks/>
                </p:cNvSpPr>
                <p:nvPr/>
              </p:nvSpPr>
              <p:spPr bwMode="ltGray">
                <a:xfrm>
                  <a:off x="1735" y="547"/>
                  <a:ext cx="151" cy="93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36" y="18"/>
                    </a:cxn>
                    <a:cxn ang="0">
                      <a:pos x="46" y="30"/>
                    </a:cxn>
                    <a:cxn ang="0">
                      <a:pos x="76" y="52"/>
                    </a:cxn>
                    <a:cxn ang="0">
                      <a:pos x="92" y="66"/>
                    </a:cxn>
                    <a:cxn ang="0">
                      <a:pos x="122" y="98"/>
                    </a:cxn>
                    <a:cxn ang="0">
                      <a:pos x="136" y="128"/>
                    </a:cxn>
                    <a:cxn ang="0">
                      <a:pos x="148" y="132"/>
                    </a:cxn>
                    <a:cxn ang="0">
                      <a:pos x="154" y="150"/>
                    </a:cxn>
                    <a:cxn ang="0">
                      <a:pos x="176" y="152"/>
                    </a:cxn>
                    <a:cxn ang="0">
                      <a:pos x="170" y="196"/>
                    </a:cxn>
                    <a:cxn ang="0">
                      <a:pos x="180" y="224"/>
                    </a:cxn>
                    <a:cxn ang="0">
                      <a:pos x="198" y="232"/>
                    </a:cxn>
                    <a:cxn ang="0">
                      <a:pos x="216" y="234"/>
                    </a:cxn>
                    <a:cxn ang="0">
                      <a:pos x="236" y="242"/>
                    </a:cxn>
                    <a:cxn ang="0">
                      <a:pos x="254" y="236"/>
                    </a:cxn>
                    <a:cxn ang="0">
                      <a:pos x="272" y="248"/>
                    </a:cxn>
                    <a:cxn ang="0">
                      <a:pos x="296" y="256"/>
                    </a:cxn>
                    <a:cxn ang="0">
                      <a:pos x="314" y="264"/>
                    </a:cxn>
                    <a:cxn ang="0">
                      <a:pos x="352" y="266"/>
                    </a:cxn>
                    <a:cxn ang="0">
                      <a:pos x="342" y="274"/>
                    </a:cxn>
                    <a:cxn ang="0">
                      <a:pos x="322" y="272"/>
                    </a:cxn>
                    <a:cxn ang="0">
                      <a:pos x="300" y="270"/>
                    </a:cxn>
                    <a:cxn ang="0">
                      <a:pos x="288" y="266"/>
                    </a:cxn>
                    <a:cxn ang="0">
                      <a:pos x="252" y="264"/>
                    </a:cxn>
                    <a:cxn ang="0">
                      <a:pos x="234" y="260"/>
                    </a:cxn>
                    <a:cxn ang="0">
                      <a:pos x="172" y="242"/>
                    </a:cxn>
                    <a:cxn ang="0">
                      <a:pos x="160" y="216"/>
                    </a:cxn>
                    <a:cxn ang="0">
                      <a:pos x="126" y="200"/>
                    </a:cxn>
                    <a:cxn ang="0">
                      <a:pos x="108" y="186"/>
                    </a:cxn>
                    <a:cxn ang="0">
                      <a:pos x="94" y="158"/>
                    </a:cxn>
                    <a:cxn ang="0">
                      <a:pos x="68" y="108"/>
                    </a:cxn>
                    <a:cxn ang="0">
                      <a:pos x="64" y="102"/>
                    </a:cxn>
                    <a:cxn ang="0">
                      <a:pos x="58" y="100"/>
                    </a:cxn>
                    <a:cxn ang="0">
                      <a:pos x="54" y="88"/>
                    </a:cxn>
                    <a:cxn ang="0">
                      <a:pos x="38" y="58"/>
                    </a:cxn>
                    <a:cxn ang="0">
                      <a:pos x="20" y="40"/>
                    </a:cxn>
                    <a:cxn ang="0">
                      <a:pos x="4" y="22"/>
                    </a:cxn>
                    <a:cxn ang="0">
                      <a:pos x="10" y="2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27" name="Freeform 19"/>
                <p:cNvSpPr>
                  <a:spLocks/>
                </p:cNvSpPr>
                <p:nvPr/>
              </p:nvSpPr>
              <p:spPr bwMode="ltGray">
                <a:xfrm>
                  <a:off x="1827" y="541"/>
                  <a:ext cx="67" cy="68"/>
                </a:xfrm>
                <a:custGeom>
                  <a:avLst/>
                  <a:gdLst/>
                  <a:ahLst/>
                  <a:cxnLst>
                    <a:cxn ang="0">
                      <a:pos x="54" y="66"/>
                    </a:cxn>
                    <a:cxn ang="0">
                      <a:pos x="66" y="58"/>
                    </a:cxn>
                    <a:cxn ang="0">
                      <a:pos x="68" y="52"/>
                    </a:cxn>
                    <a:cxn ang="0">
                      <a:pos x="80" y="44"/>
                    </a:cxn>
                    <a:cxn ang="0">
                      <a:pos x="106" y="22"/>
                    </a:cxn>
                    <a:cxn ang="0">
                      <a:pos x="112" y="4"/>
                    </a:cxn>
                    <a:cxn ang="0">
                      <a:pos x="124" y="0"/>
                    </a:cxn>
                    <a:cxn ang="0">
                      <a:pos x="150" y="28"/>
                    </a:cxn>
                    <a:cxn ang="0">
                      <a:pos x="146" y="44"/>
                    </a:cxn>
                    <a:cxn ang="0">
                      <a:pos x="126" y="64"/>
                    </a:cxn>
                    <a:cxn ang="0">
                      <a:pos x="132" y="94"/>
                    </a:cxn>
                    <a:cxn ang="0">
                      <a:pos x="142" y="110"/>
                    </a:cxn>
                    <a:cxn ang="0">
                      <a:pos x="146" y="128"/>
                    </a:cxn>
                    <a:cxn ang="0">
                      <a:pos x="128" y="128"/>
                    </a:cxn>
                    <a:cxn ang="0">
                      <a:pos x="116" y="146"/>
                    </a:cxn>
                    <a:cxn ang="0">
                      <a:pos x="104" y="156"/>
                    </a:cxn>
                    <a:cxn ang="0">
                      <a:pos x="100" y="198"/>
                    </a:cxn>
                    <a:cxn ang="0">
                      <a:pos x="88" y="202"/>
                    </a:cxn>
                    <a:cxn ang="0">
                      <a:pos x="82" y="206"/>
                    </a:cxn>
                    <a:cxn ang="0">
                      <a:pos x="76" y="202"/>
                    </a:cxn>
                    <a:cxn ang="0">
                      <a:pos x="72" y="190"/>
                    </a:cxn>
                    <a:cxn ang="0">
                      <a:pos x="60" y="186"/>
                    </a:cxn>
                    <a:cxn ang="0">
                      <a:pos x="42" y="194"/>
                    </a:cxn>
                    <a:cxn ang="0">
                      <a:pos x="28" y="186"/>
                    </a:cxn>
                    <a:cxn ang="0">
                      <a:pos x="10" y="148"/>
                    </a:cxn>
                    <a:cxn ang="0">
                      <a:pos x="4" y="130"/>
                    </a:cxn>
                    <a:cxn ang="0">
                      <a:pos x="0" y="118"/>
                    </a:cxn>
                    <a:cxn ang="0">
                      <a:pos x="20" y="96"/>
                    </a:cxn>
                    <a:cxn ang="0">
                      <a:pos x="32" y="104"/>
                    </a:cxn>
                    <a:cxn ang="0">
                      <a:pos x="34" y="80"/>
                    </a:cxn>
                    <a:cxn ang="0">
                      <a:pos x="52" y="70"/>
                    </a:cxn>
                    <a:cxn ang="0">
                      <a:pos x="54" y="66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28" name="Freeform 20"/>
                <p:cNvSpPr>
                  <a:spLocks/>
                </p:cNvSpPr>
                <p:nvPr/>
              </p:nvSpPr>
              <p:spPr bwMode="ltGray">
                <a:xfrm>
                  <a:off x="1892" y="572"/>
                  <a:ext cx="47" cy="13"/>
                </a:xfrm>
                <a:custGeom>
                  <a:avLst/>
                  <a:gdLst/>
                  <a:ahLst/>
                  <a:cxnLst>
                    <a:cxn ang="0">
                      <a:pos x="4" y="32"/>
                    </a:cxn>
                    <a:cxn ang="0">
                      <a:pos x="18" y="10"/>
                    </a:cxn>
                    <a:cxn ang="0">
                      <a:pos x="46" y="20"/>
                    </a:cxn>
                    <a:cxn ang="0">
                      <a:pos x="72" y="14"/>
                    </a:cxn>
                    <a:cxn ang="0">
                      <a:pos x="90" y="0"/>
                    </a:cxn>
                    <a:cxn ang="0">
                      <a:pos x="76" y="26"/>
                    </a:cxn>
                    <a:cxn ang="0">
                      <a:pos x="60" y="38"/>
                    </a:cxn>
                    <a:cxn ang="0">
                      <a:pos x="42" y="32"/>
                    </a:cxn>
                    <a:cxn ang="0">
                      <a:pos x="14" y="30"/>
                    </a:cxn>
                    <a:cxn ang="0">
                      <a:pos x="4" y="32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29" name="Freeform 21"/>
                <p:cNvSpPr>
                  <a:spLocks/>
                </p:cNvSpPr>
                <p:nvPr/>
              </p:nvSpPr>
              <p:spPr bwMode="ltGray">
                <a:xfrm>
                  <a:off x="1890" y="588"/>
                  <a:ext cx="32" cy="34"/>
                </a:xfrm>
                <a:custGeom>
                  <a:avLst/>
                  <a:gdLst/>
                  <a:ahLst/>
                  <a:cxnLst>
                    <a:cxn ang="0">
                      <a:pos x="8" y="18"/>
                    </a:cxn>
                    <a:cxn ang="0">
                      <a:pos x="18" y="0"/>
                    </a:cxn>
                    <a:cxn ang="0">
                      <a:pos x="34" y="18"/>
                    </a:cxn>
                    <a:cxn ang="0">
                      <a:pos x="62" y="4"/>
                    </a:cxn>
                    <a:cxn ang="0">
                      <a:pos x="46" y="34"/>
                    </a:cxn>
                    <a:cxn ang="0">
                      <a:pos x="54" y="48"/>
                    </a:cxn>
                    <a:cxn ang="0">
                      <a:pos x="58" y="60"/>
                    </a:cxn>
                    <a:cxn ang="0">
                      <a:pos x="46" y="74"/>
                    </a:cxn>
                    <a:cxn ang="0">
                      <a:pos x="34" y="60"/>
                    </a:cxn>
                    <a:cxn ang="0">
                      <a:pos x="22" y="48"/>
                    </a:cxn>
                    <a:cxn ang="0">
                      <a:pos x="28" y="68"/>
                    </a:cxn>
                    <a:cxn ang="0">
                      <a:pos x="30" y="74"/>
                    </a:cxn>
                    <a:cxn ang="0">
                      <a:pos x="20" y="104"/>
                    </a:cxn>
                    <a:cxn ang="0">
                      <a:pos x="12" y="102"/>
                    </a:cxn>
                    <a:cxn ang="0">
                      <a:pos x="8" y="90"/>
                    </a:cxn>
                    <a:cxn ang="0">
                      <a:pos x="0" y="54"/>
                    </a:cxn>
                    <a:cxn ang="0">
                      <a:pos x="2" y="30"/>
                    </a:cxn>
                    <a:cxn ang="0">
                      <a:pos x="8" y="18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30" name="Freeform 22"/>
                <p:cNvSpPr>
                  <a:spLocks/>
                </p:cNvSpPr>
                <p:nvPr/>
              </p:nvSpPr>
              <p:spPr bwMode="ltGray">
                <a:xfrm>
                  <a:off x="1944" y="569"/>
                  <a:ext cx="16" cy="20"/>
                </a:xfrm>
                <a:custGeom>
                  <a:avLst/>
                  <a:gdLst/>
                  <a:ahLst/>
                  <a:cxnLst>
                    <a:cxn ang="0">
                      <a:pos x="3" y="28"/>
                    </a:cxn>
                    <a:cxn ang="0">
                      <a:pos x="13" y="0"/>
                    </a:cxn>
                    <a:cxn ang="0">
                      <a:pos x="15" y="28"/>
                    </a:cxn>
                    <a:cxn ang="0">
                      <a:pos x="37" y="38"/>
                    </a:cxn>
                    <a:cxn ang="0">
                      <a:pos x="19" y="44"/>
                    </a:cxn>
                    <a:cxn ang="0">
                      <a:pos x="5" y="58"/>
                    </a:cxn>
                    <a:cxn ang="0">
                      <a:pos x="1" y="34"/>
                    </a:cxn>
                    <a:cxn ang="0">
                      <a:pos x="3" y="28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31" name="Freeform 23"/>
                <p:cNvSpPr>
                  <a:spLocks/>
                </p:cNvSpPr>
                <p:nvPr/>
              </p:nvSpPr>
              <p:spPr bwMode="ltGray">
                <a:xfrm>
                  <a:off x="1948" y="600"/>
                  <a:ext cx="20" cy="10"/>
                </a:xfrm>
                <a:custGeom>
                  <a:avLst/>
                  <a:gdLst/>
                  <a:ahLst/>
                  <a:cxnLst>
                    <a:cxn ang="0">
                      <a:pos x="7" y="0"/>
                    </a:cxn>
                    <a:cxn ang="0">
                      <a:pos x="29" y="0"/>
                    </a:cxn>
                    <a:cxn ang="0">
                      <a:pos x="49" y="16"/>
                    </a:cxn>
                    <a:cxn ang="0">
                      <a:pos x="35" y="14"/>
                    </a:cxn>
                    <a:cxn ang="0">
                      <a:pos x="3" y="16"/>
                    </a:cxn>
                    <a:cxn ang="0">
                      <a:pos x="7" y="0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32" name="Freeform 24"/>
                <p:cNvSpPr>
                  <a:spLocks/>
                </p:cNvSpPr>
                <p:nvPr/>
              </p:nvSpPr>
              <p:spPr bwMode="ltGray">
                <a:xfrm>
                  <a:off x="1969" y="585"/>
                  <a:ext cx="26" cy="17"/>
                </a:xfrm>
                <a:custGeom>
                  <a:avLst/>
                  <a:gdLst/>
                  <a:ahLst/>
                  <a:cxnLst>
                    <a:cxn ang="0">
                      <a:pos x="21" y="38"/>
                    </a:cxn>
                    <a:cxn ang="0">
                      <a:pos x="15" y="26"/>
                    </a:cxn>
                    <a:cxn ang="0">
                      <a:pos x="3" y="22"/>
                    </a:cxn>
                    <a:cxn ang="0">
                      <a:pos x="13" y="8"/>
                    </a:cxn>
                    <a:cxn ang="0">
                      <a:pos x="25" y="0"/>
                    </a:cxn>
                    <a:cxn ang="0">
                      <a:pos x="49" y="10"/>
                    </a:cxn>
                    <a:cxn ang="0">
                      <a:pos x="53" y="20"/>
                    </a:cxn>
                    <a:cxn ang="0">
                      <a:pos x="61" y="32"/>
                    </a:cxn>
                    <a:cxn ang="0">
                      <a:pos x="41" y="38"/>
                    </a:cxn>
                    <a:cxn ang="0">
                      <a:pos x="23" y="44"/>
                    </a:cxn>
                    <a:cxn ang="0">
                      <a:pos x="21" y="38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33" name="Freeform 25"/>
                <p:cNvSpPr>
                  <a:spLocks/>
                </p:cNvSpPr>
                <p:nvPr/>
              </p:nvSpPr>
              <p:spPr bwMode="ltGray">
                <a:xfrm>
                  <a:off x="1976" y="593"/>
                  <a:ext cx="122" cy="61"/>
                </a:xfrm>
                <a:custGeom>
                  <a:avLst/>
                  <a:gdLst/>
                  <a:ahLst/>
                  <a:cxnLst>
                    <a:cxn ang="0">
                      <a:pos x="46" y="28"/>
                    </a:cxn>
                    <a:cxn ang="0">
                      <a:pos x="36" y="14"/>
                    </a:cxn>
                    <a:cxn ang="0">
                      <a:pos x="26" y="30"/>
                    </a:cxn>
                    <a:cxn ang="0">
                      <a:pos x="0" y="24"/>
                    </a:cxn>
                    <a:cxn ang="0">
                      <a:pos x="10" y="42"/>
                    </a:cxn>
                    <a:cxn ang="0">
                      <a:pos x="16" y="62"/>
                    </a:cxn>
                    <a:cxn ang="0">
                      <a:pos x="24" y="48"/>
                    </a:cxn>
                    <a:cxn ang="0">
                      <a:pos x="30" y="44"/>
                    </a:cxn>
                    <a:cxn ang="0">
                      <a:pos x="48" y="56"/>
                    </a:cxn>
                    <a:cxn ang="0">
                      <a:pos x="70" y="62"/>
                    </a:cxn>
                    <a:cxn ang="0">
                      <a:pos x="88" y="72"/>
                    </a:cxn>
                    <a:cxn ang="0">
                      <a:pos x="106" y="102"/>
                    </a:cxn>
                    <a:cxn ang="0">
                      <a:pos x="104" y="122"/>
                    </a:cxn>
                    <a:cxn ang="0">
                      <a:pos x="98" y="134"/>
                    </a:cxn>
                    <a:cxn ang="0">
                      <a:pos x="122" y="128"/>
                    </a:cxn>
                    <a:cxn ang="0">
                      <a:pos x="140" y="140"/>
                    </a:cxn>
                    <a:cxn ang="0">
                      <a:pos x="168" y="148"/>
                    </a:cxn>
                    <a:cxn ang="0">
                      <a:pos x="174" y="146"/>
                    </a:cxn>
                    <a:cxn ang="0">
                      <a:pos x="168" y="134"/>
                    </a:cxn>
                    <a:cxn ang="0">
                      <a:pos x="178" y="136"/>
                    </a:cxn>
                    <a:cxn ang="0">
                      <a:pos x="186" y="118"/>
                    </a:cxn>
                    <a:cxn ang="0">
                      <a:pos x="202" y="122"/>
                    </a:cxn>
                    <a:cxn ang="0">
                      <a:pos x="214" y="130"/>
                    </a:cxn>
                    <a:cxn ang="0">
                      <a:pos x="244" y="168"/>
                    </a:cxn>
                    <a:cxn ang="0">
                      <a:pos x="262" y="178"/>
                    </a:cxn>
                    <a:cxn ang="0">
                      <a:pos x="284" y="170"/>
                    </a:cxn>
                    <a:cxn ang="0">
                      <a:pos x="268" y="160"/>
                    </a:cxn>
                    <a:cxn ang="0">
                      <a:pos x="256" y="138"/>
                    </a:cxn>
                    <a:cxn ang="0">
                      <a:pos x="250" y="132"/>
                    </a:cxn>
                    <a:cxn ang="0">
                      <a:pos x="248" y="122"/>
                    </a:cxn>
                    <a:cxn ang="0">
                      <a:pos x="236" y="116"/>
                    </a:cxn>
                    <a:cxn ang="0">
                      <a:pos x="240" y="96"/>
                    </a:cxn>
                    <a:cxn ang="0">
                      <a:pos x="220" y="86"/>
                    </a:cxn>
                    <a:cxn ang="0">
                      <a:pos x="210" y="70"/>
                    </a:cxn>
                    <a:cxn ang="0">
                      <a:pos x="190" y="54"/>
                    </a:cxn>
                    <a:cxn ang="0">
                      <a:pos x="168" y="38"/>
                    </a:cxn>
                    <a:cxn ang="0">
                      <a:pos x="156" y="34"/>
                    </a:cxn>
                    <a:cxn ang="0">
                      <a:pos x="120" y="16"/>
                    </a:cxn>
                    <a:cxn ang="0">
                      <a:pos x="102" y="4"/>
                    </a:cxn>
                    <a:cxn ang="0">
                      <a:pos x="96" y="0"/>
                    </a:cxn>
                    <a:cxn ang="0">
                      <a:pos x="70" y="10"/>
                    </a:cxn>
                    <a:cxn ang="0">
                      <a:pos x="56" y="32"/>
                    </a:cxn>
                    <a:cxn ang="0">
                      <a:pos x="46" y="28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34" name="Freeform 26"/>
                <p:cNvSpPr>
                  <a:spLocks/>
                </p:cNvSpPr>
                <p:nvPr/>
              </p:nvSpPr>
              <p:spPr bwMode="ltGray">
                <a:xfrm>
                  <a:off x="2082" y="599"/>
                  <a:ext cx="33" cy="26"/>
                </a:xfrm>
                <a:custGeom>
                  <a:avLst/>
                  <a:gdLst/>
                  <a:ahLst/>
                  <a:cxnLst>
                    <a:cxn ang="0">
                      <a:pos x="1" y="58"/>
                    </a:cxn>
                    <a:cxn ang="0">
                      <a:pos x="27" y="60"/>
                    </a:cxn>
                    <a:cxn ang="0">
                      <a:pos x="45" y="48"/>
                    </a:cxn>
                    <a:cxn ang="0">
                      <a:pos x="57" y="30"/>
                    </a:cxn>
                    <a:cxn ang="0">
                      <a:pos x="43" y="14"/>
                    </a:cxn>
                    <a:cxn ang="0">
                      <a:pos x="43" y="4"/>
                    </a:cxn>
                    <a:cxn ang="0">
                      <a:pos x="71" y="26"/>
                    </a:cxn>
                    <a:cxn ang="0">
                      <a:pos x="67" y="54"/>
                    </a:cxn>
                    <a:cxn ang="0">
                      <a:pos x="33" y="78"/>
                    </a:cxn>
                    <a:cxn ang="0">
                      <a:pos x="9" y="66"/>
                    </a:cxn>
                    <a:cxn ang="0">
                      <a:pos x="3" y="62"/>
                    </a:cxn>
                    <a:cxn ang="0">
                      <a:pos x="1" y="58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35" name="Freeform 27"/>
                <p:cNvSpPr>
                  <a:spLocks/>
                </p:cNvSpPr>
                <p:nvPr/>
              </p:nvSpPr>
              <p:spPr bwMode="ltGray">
                <a:xfrm>
                  <a:off x="2152" y="544"/>
                  <a:ext cx="8" cy="6"/>
                </a:xfrm>
                <a:custGeom>
                  <a:avLst/>
                  <a:gdLst/>
                  <a:ahLst/>
                  <a:cxnLst>
                    <a:cxn ang="0">
                      <a:pos x="3" y="4"/>
                    </a:cxn>
                    <a:cxn ang="0">
                      <a:pos x="3" y="14"/>
                    </a:cxn>
                    <a:cxn ang="0">
                      <a:pos x="3" y="4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36" name="Freeform 28"/>
                <p:cNvSpPr>
                  <a:spLocks/>
                </p:cNvSpPr>
                <p:nvPr/>
              </p:nvSpPr>
              <p:spPr bwMode="ltGray">
                <a:xfrm>
                  <a:off x="2194" y="584"/>
                  <a:ext cx="11" cy="8"/>
                </a:xfrm>
                <a:custGeom>
                  <a:avLst/>
                  <a:gdLst/>
                  <a:ahLst/>
                  <a:cxnLst>
                    <a:cxn ang="0">
                      <a:pos x="8" y="14"/>
                    </a:cxn>
                    <a:cxn ang="0">
                      <a:pos x="14" y="0"/>
                    </a:cxn>
                    <a:cxn ang="0">
                      <a:pos x="14" y="22"/>
                    </a:cxn>
                    <a:cxn ang="0">
                      <a:pos x="8" y="14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37" name="Freeform 29"/>
                <p:cNvSpPr>
                  <a:spLocks/>
                </p:cNvSpPr>
                <p:nvPr/>
              </p:nvSpPr>
              <p:spPr bwMode="ltGray">
                <a:xfrm>
                  <a:off x="2059" y="494"/>
                  <a:ext cx="8" cy="5"/>
                </a:xfrm>
                <a:custGeom>
                  <a:avLst/>
                  <a:gdLst/>
                  <a:ahLst/>
                  <a:cxnLst>
                    <a:cxn ang="0">
                      <a:pos x="7" y="12"/>
                    </a:cxn>
                    <a:cxn ang="0">
                      <a:pos x="17" y="2"/>
                    </a:cxn>
                    <a:cxn ang="0">
                      <a:pos x="9" y="12"/>
                    </a:cxn>
                    <a:cxn ang="0">
                      <a:pos x="7" y="12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38" name="Freeform 30"/>
                <p:cNvSpPr>
                  <a:spLocks/>
                </p:cNvSpPr>
                <p:nvPr/>
              </p:nvSpPr>
              <p:spPr bwMode="ltGray">
                <a:xfrm>
                  <a:off x="1988" y="536"/>
                  <a:ext cx="8" cy="5"/>
                </a:xfrm>
                <a:custGeom>
                  <a:avLst/>
                  <a:gdLst/>
                  <a:ahLst/>
                  <a:cxnLst>
                    <a:cxn ang="0">
                      <a:pos x="7" y="12"/>
                    </a:cxn>
                    <a:cxn ang="0">
                      <a:pos x="15" y="2"/>
                    </a:cxn>
                    <a:cxn ang="0">
                      <a:pos x="15" y="14"/>
                    </a:cxn>
                    <a:cxn ang="0">
                      <a:pos x="7" y="12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39" name="Freeform 31"/>
                <p:cNvSpPr>
                  <a:spLocks/>
                </p:cNvSpPr>
                <p:nvPr/>
              </p:nvSpPr>
              <p:spPr bwMode="ltGray">
                <a:xfrm>
                  <a:off x="1910" y="523"/>
                  <a:ext cx="34" cy="27"/>
                </a:xfrm>
                <a:custGeom>
                  <a:avLst/>
                  <a:gdLst/>
                  <a:ahLst/>
                  <a:cxnLst>
                    <a:cxn ang="0">
                      <a:pos x="0" y="50"/>
                    </a:cxn>
                    <a:cxn ang="0">
                      <a:pos x="14" y="24"/>
                    </a:cxn>
                    <a:cxn ang="0">
                      <a:pos x="26" y="20"/>
                    </a:cxn>
                    <a:cxn ang="0">
                      <a:pos x="48" y="18"/>
                    </a:cxn>
                    <a:cxn ang="0">
                      <a:pos x="58" y="0"/>
                    </a:cxn>
                    <a:cxn ang="0">
                      <a:pos x="80" y="40"/>
                    </a:cxn>
                    <a:cxn ang="0">
                      <a:pos x="70" y="56"/>
                    </a:cxn>
                    <a:cxn ang="0">
                      <a:pos x="54" y="62"/>
                    </a:cxn>
                    <a:cxn ang="0">
                      <a:pos x="48" y="80"/>
                    </a:cxn>
                    <a:cxn ang="0">
                      <a:pos x="32" y="68"/>
                    </a:cxn>
                    <a:cxn ang="0">
                      <a:pos x="38" y="52"/>
                    </a:cxn>
                    <a:cxn ang="0">
                      <a:pos x="30" y="28"/>
                    </a:cxn>
                    <a:cxn ang="0">
                      <a:pos x="20" y="48"/>
                    </a:cxn>
                    <a:cxn ang="0">
                      <a:pos x="8" y="56"/>
                    </a:cxn>
                    <a:cxn ang="0">
                      <a:pos x="0" y="50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40" name="Freeform 32"/>
                <p:cNvSpPr>
                  <a:spLocks/>
                </p:cNvSpPr>
                <p:nvPr/>
              </p:nvSpPr>
              <p:spPr bwMode="ltGray">
                <a:xfrm>
                  <a:off x="1899" y="466"/>
                  <a:ext cx="40" cy="58"/>
                </a:xfrm>
                <a:custGeom>
                  <a:avLst/>
                  <a:gdLst/>
                  <a:ahLst/>
                  <a:cxnLst>
                    <a:cxn ang="0">
                      <a:pos x="14" y="96"/>
                    </a:cxn>
                    <a:cxn ang="0">
                      <a:pos x="26" y="128"/>
                    </a:cxn>
                    <a:cxn ang="0">
                      <a:pos x="32" y="108"/>
                    </a:cxn>
                    <a:cxn ang="0">
                      <a:pos x="52" y="100"/>
                    </a:cxn>
                    <a:cxn ang="0">
                      <a:pos x="46" y="124"/>
                    </a:cxn>
                    <a:cxn ang="0">
                      <a:pos x="66" y="126"/>
                    </a:cxn>
                    <a:cxn ang="0">
                      <a:pos x="76" y="142"/>
                    </a:cxn>
                    <a:cxn ang="0">
                      <a:pos x="58" y="148"/>
                    </a:cxn>
                    <a:cxn ang="0">
                      <a:pos x="74" y="174"/>
                    </a:cxn>
                    <a:cxn ang="0">
                      <a:pos x="84" y="154"/>
                    </a:cxn>
                    <a:cxn ang="0">
                      <a:pos x="82" y="112"/>
                    </a:cxn>
                    <a:cxn ang="0">
                      <a:pos x="60" y="106"/>
                    </a:cxn>
                    <a:cxn ang="0">
                      <a:pos x="50" y="82"/>
                    </a:cxn>
                    <a:cxn ang="0">
                      <a:pos x="34" y="82"/>
                    </a:cxn>
                    <a:cxn ang="0">
                      <a:pos x="30" y="70"/>
                    </a:cxn>
                    <a:cxn ang="0">
                      <a:pos x="42" y="42"/>
                    </a:cxn>
                    <a:cxn ang="0">
                      <a:pos x="30" y="0"/>
                    </a:cxn>
                    <a:cxn ang="0">
                      <a:pos x="18" y="22"/>
                    </a:cxn>
                    <a:cxn ang="0">
                      <a:pos x="4" y="46"/>
                    </a:cxn>
                    <a:cxn ang="0">
                      <a:pos x="14" y="76"/>
                    </a:cxn>
                    <a:cxn ang="0">
                      <a:pos x="14" y="96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41" name="Freeform 33"/>
                <p:cNvSpPr>
                  <a:spLocks/>
                </p:cNvSpPr>
                <p:nvPr/>
              </p:nvSpPr>
              <p:spPr bwMode="ltGray">
                <a:xfrm>
                  <a:off x="1909" y="508"/>
                  <a:ext cx="14" cy="17"/>
                </a:xfrm>
                <a:custGeom>
                  <a:avLst/>
                  <a:gdLst/>
                  <a:ahLst/>
                  <a:cxnLst>
                    <a:cxn ang="0">
                      <a:pos x="6" y="24"/>
                    </a:cxn>
                    <a:cxn ang="0">
                      <a:pos x="12" y="0"/>
                    </a:cxn>
                    <a:cxn ang="0">
                      <a:pos x="20" y="16"/>
                    </a:cxn>
                    <a:cxn ang="0">
                      <a:pos x="22" y="24"/>
                    </a:cxn>
                    <a:cxn ang="0">
                      <a:pos x="28" y="26"/>
                    </a:cxn>
                    <a:cxn ang="0">
                      <a:pos x="32" y="38"/>
                    </a:cxn>
                    <a:cxn ang="0">
                      <a:pos x="18" y="50"/>
                    </a:cxn>
                    <a:cxn ang="0">
                      <a:pos x="6" y="24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42" name="Freeform 34"/>
                <p:cNvSpPr>
                  <a:spLocks/>
                </p:cNvSpPr>
                <p:nvPr/>
              </p:nvSpPr>
              <p:spPr bwMode="ltGray">
                <a:xfrm>
                  <a:off x="1881" y="512"/>
                  <a:ext cx="19" cy="17"/>
                </a:xfrm>
                <a:custGeom>
                  <a:avLst/>
                  <a:gdLst/>
                  <a:ahLst/>
                  <a:cxnLst>
                    <a:cxn ang="0">
                      <a:pos x="0" y="44"/>
                    </a:cxn>
                    <a:cxn ang="0">
                      <a:pos x="22" y="20"/>
                    </a:cxn>
                    <a:cxn ang="0">
                      <a:pos x="36" y="0"/>
                    </a:cxn>
                    <a:cxn ang="0">
                      <a:pos x="24" y="28"/>
                    </a:cxn>
                    <a:cxn ang="0">
                      <a:pos x="2" y="50"/>
                    </a:cxn>
                    <a:cxn ang="0">
                      <a:pos x="0" y="44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43" name="Freeform 35"/>
                <p:cNvSpPr>
                  <a:spLocks/>
                </p:cNvSpPr>
                <p:nvPr/>
              </p:nvSpPr>
              <p:spPr bwMode="ltGray">
                <a:xfrm>
                  <a:off x="2930" y="489"/>
                  <a:ext cx="299" cy="179"/>
                </a:xfrm>
                <a:custGeom>
                  <a:avLst/>
                  <a:gdLst/>
                  <a:ahLst/>
                  <a:cxnLst>
                    <a:cxn ang="0">
                      <a:pos x="21" y="280"/>
                    </a:cxn>
                    <a:cxn ang="0">
                      <a:pos x="24" y="250"/>
                    </a:cxn>
                    <a:cxn ang="0">
                      <a:pos x="22" y="245"/>
                    </a:cxn>
                    <a:cxn ang="0">
                      <a:pos x="16" y="218"/>
                    </a:cxn>
                    <a:cxn ang="0">
                      <a:pos x="4" y="215"/>
                    </a:cxn>
                    <a:cxn ang="0">
                      <a:pos x="0" y="191"/>
                    </a:cxn>
                    <a:cxn ang="0">
                      <a:pos x="12" y="180"/>
                    </a:cxn>
                    <a:cxn ang="0">
                      <a:pos x="6" y="165"/>
                    </a:cxn>
                    <a:cxn ang="0">
                      <a:pos x="2" y="160"/>
                    </a:cxn>
                    <a:cxn ang="0">
                      <a:pos x="28" y="120"/>
                    </a:cxn>
                    <a:cxn ang="0">
                      <a:pos x="44" y="96"/>
                    </a:cxn>
                    <a:cxn ang="0">
                      <a:pos x="42" y="70"/>
                    </a:cxn>
                    <a:cxn ang="0">
                      <a:pos x="24" y="43"/>
                    </a:cxn>
                    <a:cxn ang="0">
                      <a:pos x="20" y="32"/>
                    </a:cxn>
                    <a:cxn ang="0">
                      <a:pos x="26" y="36"/>
                    </a:cxn>
                    <a:cxn ang="0">
                      <a:pos x="48" y="35"/>
                    </a:cxn>
                    <a:cxn ang="0">
                      <a:pos x="64" y="11"/>
                    </a:cxn>
                    <a:cxn ang="0">
                      <a:pos x="82" y="0"/>
                    </a:cxn>
                    <a:cxn ang="0">
                      <a:pos x="88" y="2"/>
                    </a:cxn>
                    <a:cxn ang="0">
                      <a:pos x="92" y="9"/>
                    </a:cxn>
                    <a:cxn ang="0">
                      <a:pos x="98" y="5"/>
                    </a:cxn>
                    <a:cxn ang="0">
                      <a:pos x="110" y="8"/>
                    </a:cxn>
                    <a:cxn ang="0">
                      <a:pos x="116" y="9"/>
                    </a:cxn>
                    <a:cxn ang="0">
                      <a:pos x="141" y="14"/>
                    </a:cxn>
                    <a:cxn ang="0">
                      <a:pos x="155" y="24"/>
                    </a:cxn>
                    <a:cxn ang="0">
                      <a:pos x="167" y="17"/>
                    </a:cxn>
                    <a:cxn ang="0">
                      <a:pos x="173" y="14"/>
                    </a:cxn>
                    <a:cxn ang="0">
                      <a:pos x="195" y="14"/>
                    </a:cxn>
                    <a:cxn ang="0">
                      <a:pos x="211" y="32"/>
                    </a:cxn>
                    <a:cxn ang="0">
                      <a:pos x="231" y="59"/>
                    </a:cxn>
                    <a:cxn ang="0">
                      <a:pos x="245" y="70"/>
                    </a:cxn>
                    <a:cxn ang="0">
                      <a:pos x="257" y="68"/>
                    </a:cxn>
                    <a:cxn ang="0">
                      <a:pos x="270" y="65"/>
                    </a:cxn>
                    <a:cxn ang="0">
                      <a:pos x="290" y="71"/>
                    </a:cxn>
                    <a:cxn ang="0">
                      <a:pos x="300" y="81"/>
                    </a:cxn>
                    <a:cxn ang="0">
                      <a:pos x="308" y="90"/>
                    </a:cxn>
                    <a:cxn ang="0">
                      <a:pos x="318" y="111"/>
                    </a:cxn>
                    <a:cxn ang="0">
                      <a:pos x="322" y="120"/>
                    </a:cxn>
                    <a:cxn ang="0">
                      <a:pos x="324" y="125"/>
                    </a:cxn>
                    <a:cxn ang="0">
                      <a:pos x="310" y="142"/>
                    </a:cxn>
                    <a:cxn ang="0">
                      <a:pos x="322" y="141"/>
                    </a:cxn>
                    <a:cxn ang="0">
                      <a:pos x="342" y="155"/>
                    </a:cxn>
                    <a:cxn ang="0">
                      <a:pos x="364" y="157"/>
                    </a:cxn>
                    <a:cxn ang="0">
                      <a:pos x="380" y="168"/>
                    </a:cxn>
                    <a:cxn ang="0">
                      <a:pos x="382" y="172"/>
                    </a:cxn>
                    <a:cxn ang="0">
                      <a:pos x="382" y="176"/>
                    </a:cxn>
                    <a:cxn ang="0">
                      <a:pos x="394" y="172"/>
                    </a:cxn>
                    <a:cxn ang="0">
                      <a:pos x="400" y="171"/>
                    </a:cxn>
                    <a:cxn ang="0">
                      <a:pos x="439" y="185"/>
                    </a:cxn>
                    <a:cxn ang="0">
                      <a:pos x="447" y="199"/>
                    </a:cxn>
                    <a:cxn ang="0">
                      <a:pos x="465" y="201"/>
                    </a:cxn>
                    <a:cxn ang="0">
                      <a:pos x="471" y="215"/>
                    </a:cxn>
                    <a:cxn ang="0">
                      <a:pos x="451" y="258"/>
                    </a:cxn>
                    <a:cxn ang="0">
                      <a:pos x="435" y="281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44" name="Freeform 36"/>
                <p:cNvSpPr>
                  <a:spLocks/>
                </p:cNvSpPr>
                <p:nvPr/>
              </p:nvSpPr>
              <p:spPr bwMode="ltGray">
                <a:xfrm>
                  <a:off x="2534" y="242"/>
                  <a:ext cx="420" cy="283"/>
                </a:xfrm>
                <a:custGeom>
                  <a:avLst/>
                  <a:gdLst/>
                  <a:ahLst/>
                  <a:cxnLst>
                    <a:cxn ang="0">
                      <a:pos x="406" y="6"/>
                    </a:cxn>
                    <a:cxn ang="0">
                      <a:pos x="502" y="34"/>
                    </a:cxn>
                    <a:cxn ang="0">
                      <a:pos x="550" y="38"/>
                    </a:cxn>
                    <a:cxn ang="0">
                      <a:pos x="578" y="130"/>
                    </a:cxn>
                    <a:cxn ang="0">
                      <a:pos x="586" y="90"/>
                    </a:cxn>
                    <a:cxn ang="0">
                      <a:pos x="606" y="70"/>
                    </a:cxn>
                    <a:cxn ang="0">
                      <a:pos x="642" y="126"/>
                    </a:cxn>
                    <a:cxn ang="0">
                      <a:pos x="682" y="98"/>
                    </a:cxn>
                    <a:cxn ang="0">
                      <a:pos x="706" y="86"/>
                    </a:cxn>
                    <a:cxn ang="0">
                      <a:pos x="762" y="2"/>
                    </a:cxn>
                    <a:cxn ang="0">
                      <a:pos x="798" y="70"/>
                    </a:cxn>
                    <a:cxn ang="0">
                      <a:pos x="798" y="130"/>
                    </a:cxn>
                    <a:cxn ang="0">
                      <a:pos x="790" y="158"/>
                    </a:cxn>
                    <a:cxn ang="0">
                      <a:pos x="766" y="162"/>
                    </a:cxn>
                    <a:cxn ang="0">
                      <a:pos x="762" y="186"/>
                    </a:cxn>
                    <a:cxn ang="0">
                      <a:pos x="802" y="226"/>
                    </a:cxn>
                    <a:cxn ang="0">
                      <a:pos x="786" y="322"/>
                    </a:cxn>
                    <a:cxn ang="0">
                      <a:pos x="830" y="414"/>
                    </a:cxn>
                    <a:cxn ang="0">
                      <a:pos x="854" y="450"/>
                    </a:cxn>
                    <a:cxn ang="0">
                      <a:pos x="830" y="450"/>
                    </a:cxn>
                    <a:cxn ang="0">
                      <a:pos x="746" y="378"/>
                    </a:cxn>
                    <a:cxn ang="0">
                      <a:pos x="678" y="402"/>
                    </a:cxn>
                    <a:cxn ang="0">
                      <a:pos x="590" y="442"/>
                    </a:cxn>
                    <a:cxn ang="0">
                      <a:pos x="642" y="578"/>
                    </a:cxn>
                    <a:cxn ang="0">
                      <a:pos x="710" y="610"/>
                    </a:cxn>
                    <a:cxn ang="0">
                      <a:pos x="738" y="550"/>
                    </a:cxn>
                    <a:cxn ang="0">
                      <a:pos x="774" y="570"/>
                    </a:cxn>
                    <a:cxn ang="0">
                      <a:pos x="766" y="630"/>
                    </a:cxn>
                    <a:cxn ang="0">
                      <a:pos x="802" y="670"/>
                    </a:cxn>
                    <a:cxn ang="0">
                      <a:pos x="838" y="658"/>
                    </a:cxn>
                    <a:cxn ang="0">
                      <a:pos x="922" y="806"/>
                    </a:cxn>
                    <a:cxn ang="0">
                      <a:pos x="942" y="826"/>
                    </a:cxn>
                    <a:cxn ang="0">
                      <a:pos x="874" y="810"/>
                    </a:cxn>
                    <a:cxn ang="0">
                      <a:pos x="830" y="758"/>
                    </a:cxn>
                    <a:cxn ang="0">
                      <a:pos x="778" y="710"/>
                    </a:cxn>
                    <a:cxn ang="0">
                      <a:pos x="702" y="662"/>
                    </a:cxn>
                    <a:cxn ang="0">
                      <a:pos x="614" y="646"/>
                    </a:cxn>
                    <a:cxn ang="0">
                      <a:pos x="506" y="594"/>
                    </a:cxn>
                    <a:cxn ang="0">
                      <a:pos x="462" y="506"/>
                    </a:cxn>
                    <a:cxn ang="0">
                      <a:pos x="430" y="462"/>
                    </a:cxn>
                    <a:cxn ang="0">
                      <a:pos x="382" y="430"/>
                    </a:cxn>
                    <a:cxn ang="0">
                      <a:pos x="342" y="370"/>
                    </a:cxn>
                    <a:cxn ang="0">
                      <a:pos x="354" y="414"/>
                    </a:cxn>
                    <a:cxn ang="0">
                      <a:pos x="418" y="494"/>
                    </a:cxn>
                    <a:cxn ang="0">
                      <a:pos x="422" y="526"/>
                    </a:cxn>
                    <a:cxn ang="0">
                      <a:pos x="394" y="498"/>
                    </a:cxn>
                    <a:cxn ang="0">
                      <a:pos x="354" y="466"/>
                    </a:cxn>
                    <a:cxn ang="0">
                      <a:pos x="314" y="402"/>
                    </a:cxn>
                    <a:cxn ang="0">
                      <a:pos x="266" y="346"/>
                    </a:cxn>
                    <a:cxn ang="0">
                      <a:pos x="210" y="314"/>
                    </a:cxn>
                    <a:cxn ang="0">
                      <a:pos x="154" y="238"/>
                    </a:cxn>
                    <a:cxn ang="0">
                      <a:pos x="66" y="66"/>
                    </a:cxn>
                    <a:cxn ang="0">
                      <a:pos x="34" y="38"/>
                    </a:cxn>
                    <a:cxn ang="0">
                      <a:pos x="46" y="22"/>
                    </a:cxn>
                    <a:cxn ang="0">
                      <a:pos x="102" y="70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45" name="Freeform 37"/>
                <p:cNvSpPr>
                  <a:spLocks/>
                </p:cNvSpPr>
                <p:nvPr/>
              </p:nvSpPr>
              <p:spPr bwMode="ltGray">
                <a:xfrm>
                  <a:off x="2405" y="445"/>
                  <a:ext cx="15" cy="16"/>
                </a:xfrm>
                <a:custGeom>
                  <a:avLst/>
                  <a:gdLst/>
                  <a:ahLst/>
                  <a:cxnLst>
                    <a:cxn ang="0">
                      <a:pos x="6" y="28"/>
                    </a:cxn>
                    <a:cxn ang="0">
                      <a:pos x="10" y="48"/>
                    </a:cxn>
                    <a:cxn ang="0">
                      <a:pos x="6" y="28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46" name="Freeform 38"/>
                <p:cNvSpPr>
                  <a:spLocks/>
                </p:cNvSpPr>
                <p:nvPr/>
              </p:nvSpPr>
              <p:spPr bwMode="ltGray">
                <a:xfrm>
                  <a:off x="2393" y="439"/>
                  <a:ext cx="16" cy="12"/>
                </a:xfrm>
                <a:custGeom>
                  <a:avLst/>
                  <a:gdLst/>
                  <a:ahLst/>
                  <a:cxnLst>
                    <a:cxn ang="0">
                      <a:pos x="0" y="5"/>
                    </a:cxn>
                    <a:cxn ang="0">
                      <a:pos x="12" y="1"/>
                    </a:cxn>
                    <a:cxn ang="0">
                      <a:pos x="36" y="17"/>
                    </a:cxn>
                    <a:cxn ang="0">
                      <a:pos x="8" y="17"/>
                    </a:cxn>
                    <a:cxn ang="0">
                      <a:pos x="0" y="5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47" name="Freeform 39"/>
                <p:cNvSpPr>
                  <a:spLocks/>
                </p:cNvSpPr>
                <p:nvPr/>
              </p:nvSpPr>
              <p:spPr bwMode="ltGray">
                <a:xfrm>
                  <a:off x="2878" y="406"/>
                  <a:ext cx="73" cy="33"/>
                </a:xfrm>
                <a:custGeom>
                  <a:avLst/>
                  <a:gdLst/>
                  <a:ahLst/>
                  <a:cxnLst>
                    <a:cxn ang="0">
                      <a:pos x="0" y="49"/>
                    </a:cxn>
                    <a:cxn ang="0">
                      <a:pos x="28" y="25"/>
                    </a:cxn>
                    <a:cxn ang="0">
                      <a:pos x="56" y="21"/>
                    </a:cxn>
                    <a:cxn ang="0">
                      <a:pos x="80" y="9"/>
                    </a:cxn>
                    <a:cxn ang="0">
                      <a:pos x="64" y="25"/>
                    </a:cxn>
                    <a:cxn ang="0">
                      <a:pos x="124" y="49"/>
                    </a:cxn>
                    <a:cxn ang="0">
                      <a:pos x="160" y="65"/>
                    </a:cxn>
                    <a:cxn ang="0">
                      <a:pos x="116" y="77"/>
                    </a:cxn>
                    <a:cxn ang="0">
                      <a:pos x="88" y="57"/>
                    </a:cxn>
                    <a:cxn ang="0">
                      <a:pos x="76" y="53"/>
                    </a:cxn>
                    <a:cxn ang="0">
                      <a:pos x="24" y="41"/>
                    </a:cxn>
                    <a:cxn ang="0">
                      <a:pos x="0" y="49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48" name="Freeform 40"/>
                <p:cNvSpPr>
                  <a:spLocks/>
                </p:cNvSpPr>
                <p:nvPr/>
              </p:nvSpPr>
              <p:spPr bwMode="ltGray">
                <a:xfrm>
                  <a:off x="2955" y="433"/>
                  <a:ext cx="59" cy="1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2" y="4"/>
                    </a:cxn>
                    <a:cxn ang="0">
                      <a:pos x="88" y="24"/>
                    </a:cxn>
                    <a:cxn ang="0">
                      <a:pos x="112" y="20"/>
                    </a:cxn>
                    <a:cxn ang="0">
                      <a:pos x="108" y="44"/>
                    </a:cxn>
                    <a:cxn ang="0">
                      <a:pos x="64" y="40"/>
                    </a:cxn>
                    <a:cxn ang="0">
                      <a:pos x="0" y="36"/>
                    </a:cxn>
                    <a:cxn ang="0">
                      <a:pos x="28" y="2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49" name="Freeform 41"/>
                <p:cNvSpPr>
                  <a:spLocks/>
                </p:cNvSpPr>
                <p:nvPr/>
              </p:nvSpPr>
              <p:spPr bwMode="ltGray">
                <a:xfrm>
                  <a:off x="2924" y="441"/>
                  <a:ext cx="24" cy="14"/>
                </a:xfrm>
                <a:custGeom>
                  <a:avLst/>
                  <a:gdLst/>
                  <a:ahLst/>
                  <a:cxnLst>
                    <a:cxn ang="0">
                      <a:pos x="17" y="25"/>
                    </a:cxn>
                    <a:cxn ang="0">
                      <a:pos x="37" y="13"/>
                    </a:cxn>
                    <a:cxn ang="0">
                      <a:pos x="17" y="2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50" name="Freeform 42"/>
                <p:cNvSpPr>
                  <a:spLocks/>
                </p:cNvSpPr>
                <p:nvPr/>
              </p:nvSpPr>
              <p:spPr bwMode="ltGray">
                <a:xfrm>
                  <a:off x="2908" y="398"/>
                  <a:ext cx="16" cy="18"/>
                </a:xfrm>
                <a:custGeom>
                  <a:avLst/>
                  <a:gdLst/>
                  <a:ahLst/>
                  <a:cxnLst>
                    <a:cxn ang="0">
                      <a:pos x="19" y="32"/>
                    </a:cxn>
                    <a:cxn ang="0">
                      <a:pos x="19" y="0"/>
                    </a:cxn>
                    <a:cxn ang="0">
                      <a:pos x="19" y="32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51" name="Freeform 43"/>
                <p:cNvSpPr>
                  <a:spLocks/>
                </p:cNvSpPr>
                <p:nvPr/>
              </p:nvSpPr>
              <p:spPr bwMode="ltGray">
                <a:xfrm>
                  <a:off x="3035" y="452"/>
                  <a:ext cx="19" cy="27"/>
                </a:xfrm>
                <a:custGeom>
                  <a:avLst/>
                  <a:gdLst/>
                  <a:ahLst/>
                  <a:cxnLst>
                    <a:cxn ang="0">
                      <a:pos x="4" y="9"/>
                    </a:cxn>
                    <a:cxn ang="0">
                      <a:pos x="20" y="33"/>
                    </a:cxn>
                    <a:cxn ang="0">
                      <a:pos x="24" y="49"/>
                    </a:cxn>
                    <a:cxn ang="0">
                      <a:pos x="36" y="53"/>
                    </a:cxn>
                    <a:cxn ang="0">
                      <a:pos x="24" y="73"/>
                    </a:cxn>
                    <a:cxn ang="0">
                      <a:pos x="0" y="21"/>
                    </a:cxn>
                    <a:cxn ang="0">
                      <a:pos x="4" y="9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52" name="Freeform 44"/>
                <p:cNvSpPr>
                  <a:spLocks/>
                </p:cNvSpPr>
                <p:nvPr/>
              </p:nvSpPr>
              <p:spPr bwMode="ltGray">
                <a:xfrm>
                  <a:off x="2696" y="247"/>
                  <a:ext cx="205" cy="41"/>
                </a:xfrm>
                <a:custGeom>
                  <a:avLst/>
                  <a:gdLst/>
                  <a:ahLst/>
                  <a:cxnLst>
                    <a:cxn ang="0">
                      <a:pos x="220" y="1"/>
                    </a:cxn>
                    <a:cxn ang="0">
                      <a:pos x="231" y="8"/>
                    </a:cxn>
                    <a:cxn ang="0">
                      <a:pos x="235" y="0"/>
                    </a:cxn>
                    <a:cxn ang="0">
                      <a:pos x="265" y="0"/>
                    </a:cxn>
                    <a:cxn ang="0">
                      <a:pos x="287" y="17"/>
                    </a:cxn>
                    <a:cxn ang="0">
                      <a:pos x="319" y="10"/>
                    </a:cxn>
                    <a:cxn ang="0">
                      <a:pos x="314" y="29"/>
                    </a:cxn>
                    <a:cxn ang="0">
                      <a:pos x="298" y="46"/>
                    </a:cxn>
                    <a:cxn ang="0">
                      <a:pos x="295" y="29"/>
                    </a:cxn>
                    <a:cxn ang="0">
                      <a:pos x="287" y="31"/>
                    </a:cxn>
                    <a:cxn ang="0">
                      <a:pos x="279" y="29"/>
                    </a:cxn>
                    <a:cxn ang="0">
                      <a:pos x="263" y="21"/>
                    </a:cxn>
                    <a:cxn ang="0">
                      <a:pos x="228" y="38"/>
                    </a:cxn>
                    <a:cxn ang="0">
                      <a:pos x="201" y="44"/>
                    </a:cxn>
                    <a:cxn ang="0">
                      <a:pos x="212" y="57"/>
                    </a:cxn>
                    <a:cxn ang="0">
                      <a:pos x="188" y="63"/>
                    </a:cxn>
                    <a:cxn ang="0">
                      <a:pos x="169" y="61"/>
                    </a:cxn>
                    <a:cxn ang="0">
                      <a:pos x="177" y="57"/>
                    </a:cxn>
                    <a:cxn ang="0">
                      <a:pos x="171" y="40"/>
                    </a:cxn>
                    <a:cxn ang="0">
                      <a:pos x="169" y="31"/>
                    </a:cxn>
                    <a:cxn ang="0">
                      <a:pos x="158" y="23"/>
                    </a:cxn>
                    <a:cxn ang="0">
                      <a:pos x="142" y="27"/>
                    </a:cxn>
                    <a:cxn ang="0">
                      <a:pos x="134" y="27"/>
                    </a:cxn>
                    <a:cxn ang="0">
                      <a:pos x="123" y="25"/>
                    </a:cxn>
                    <a:cxn ang="0">
                      <a:pos x="83" y="2"/>
                    </a:cxn>
                    <a:cxn ang="0">
                      <a:pos x="59" y="14"/>
                    </a:cxn>
                    <a:cxn ang="0">
                      <a:pos x="1" y="0"/>
                    </a:cxn>
                    <a:cxn ang="0">
                      <a:pos x="220" y="1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53" name="Freeform 45"/>
                <p:cNvSpPr>
                  <a:spLocks/>
                </p:cNvSpPr>
                <p:nvPr/>
              </p:nvSpPr>
              <p:spPr bwMode="ltGray">
                <a:xfrm>
                  <a:off x="2515" y="246"/>
                  <a:ext cx="190" cy="20"/>
                </a:xfrm>
                <a:custGeom>
                  <a:avLst/>
                  <a:gdLst/>
                  <a:ahLst/>
                  <a:cxnLst>
                    <a:cxn ang="0">
                      <a:pos x="105" y="31"/>
                    </a:cxn>
                    <a:cxn ang="0">
                      <a:pos x="30" y="1"/>
                    </a:cxn>
                    <a:cxn ang="0">
                      <a:pos x="285" y="0"/>
                    </a:cxn>
                    <a:cxn ang="0">
                      <a:pos x="296" y="14"/>
                    </a:cxn>
                    <a:cxn ang="0">
                      <a:pos x="264" y="16"/>
                    </a:cxn>
                    <a:cxn ang="0">
                      <a:pos x="105" y="3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54" name="Freeform 46"/>
                <p:cNvSpPr>
                  <a:spLocks/>
                </p:cNvSpPr>
                <p:nvPr/>
              </p:nvSpPr>
              <p:spPr bwMode="ltGray">
                <a:xfrm>
                  <a:off x="2096" y="275"/>
                  <a:ext cx="18" cy="10"/>
                </a:xfrm>
                <a:custGeom>
                  <a:avLst/>
                  <a:gdLst/>
                  <a:ahLst/>
                  <a:cxnLst>
                    <a:cxn ang="0">
                      <a:pos x="0" y="25"/>
                    </a:cxn>
                    <a:cxn ang="0">
                      <a:pos x="12" y="29"/>
                    </a:cxn>
                    <a:cxn ang="0">
                      <a:pos x="0" y="2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55" name="Freeform 47"/>
                <p:cNvSpPr>
                  <a:spLocks/>
                </p:cNvSpPr>
                <p:nvPr/>
              </p:nvSpPr>
              <p:spPr bwMode="ltGray">
                <a:xfrm>
                  <a:off x="1606" y="246"/>
                  <a:ext cx="436" cy="152"/>
                </a:xfrm>
                <a:custGeom>
                  <a:avLst/>
                  <a:gdLst/>
                  <a:ahLst/>
                  <a:cxnLst>
                    <a:cxn ang="0">
                      <a:pos x="73" y="1"/>
                    </a:cxn>
                    <a:cxn ang="0">
                      <a:pos x="436" y="0"/>
                    </a:cxn>
                    <a:cxn ang="0">
                      <a:pos x="416" y="54"/>
                    </a:cxn>
                    <a:cxn ang="0">
                      <a:pos x="397" y="68"/>
                    </a:cxn>
                    <a:cxn ang="0">
                      <a:pos x="392" y="70"/>
                    </a:cxn>
                    <a:cxn ang="0">
                      <a:pos x="375" y="73"/>
                    </a:cxn>
                    <a:cxn ang="0">
                      <a:pos x="361" y="88"/>
                    </a:cxn>
                    <a:cxn ang="0">
                      <a:pos x="362" y="99"/>
                    </a:cxn>
                    <a:cxn ang="0">
                      <a:pos x="364" y="107"/>
                    </a:cxn>
                    <a:cxn ang="0">
                      <a:pos x="366" y="113"/>
                    </a:cxn>
                    <a:cxn ang="0">
                      <a:pos x="362" y="122"/>
                    </a:cxn>
                    <a:cxn ang="0">
                      <a:pos x="351" y="120"/>
                    </a:cxn>
                    <a:cxn ang="0">
                      <a:pos x="342" y="129"/>
                    </a:cxn>
                    <a:cxn ang="0">
                      <a:pos x="347" y="105"/>
                    </a:cxn>
                    <a:cxn ang="0">
                      <a:pos x="338" y="100"/>
                    </a:cxn>
                    <a:cxn ang="0">
                      <a:pos x="344" y="93"/>
                    </a:cxn>
                    <a:cxn ang="0">
                      <a:pos x="342" y="89"/>
                    </a:cxn>
                    <a:cxn ang="0">
                      <a:pos x="320" y="94"/>
                    </a:cxn>
                    <a:cxn ang="0">
                      <a:pos x="317" y="85"/>
                    </a:cxn>
                    <a:cxn ang="0">
                      <a:pos x="297" y="94"/>
                    </a:cxn>
                    <a:cxn ang="0">
                      <a:pos x="320" y="103"/>
                    </a:cxn>
                    <a:cxn ang="0">
                      <a:pos x="305" y="117"/>
                    </a:cxn>
                    <a:cxn ang="0">
                      <a:pos x="311" y="126"/>
                    </a:cxn>
                    <a:cxn ang="0">
                      <a:pos x="315" y="138"/>
                    </a:cxn>
                    <a:cxn ang="0">
                      <a:pos x="309" y="139"/>
                    </a:cxn>
                    <a:cxn ang="0">
                      <a:pos x="314" y="144"/>
                    </a:cxn>
                    <a:cxn ang="0">
                      <a:pos x="307" y="152"/>
                    </a:cxn>
                    <a:cxn ang="0">
                      <a:pos x="0" y="149"/>
                    </a:cxn>
                    <a:cxn ang="0">
                      <a:pos x="73" y="1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56" name="Freeform 48"/>
                <p:cNvSpPr>
                  <a:spLocks/>
                </p:cNvSpPr>
                <p:nvPr/>
              </p:nvSpPr>
              <p:spPr bwMode="ltGray">
                <a:xfrm>
                  <a:off x="2043" y="241"/>
                  <a:ext cx="20" cy="55"/>
                </a:xfrm>
                <a:custGeom>
                  <a:avLst/>
                  <a:gdLst/>
                  <a:ahLst/>
                  <a:cxnLst>
                    <a:cxn ang="0">
                      <a:pos x="5" y="156"/>
                    </a:cxn>
                    <a:cxn ang="0">
                      <a:pos x="15" y="108"/>
                    </a:cxn>
                    <a:cxn ang="0">
                      <a:pos x="17" y="68"/>
                    </a:cxn>
                    <a:cxn ang="0">
                      <a:pos x="11" y="40"/>
                    </a:cxn>
                    <a:cxn ang="0">
                      <a:pos x="17" y="12"/>
                    </a:cxn>
                    <a:cxn ang="0">
                      <a:pos x="21" y="0"/>
                    </a:cxn>
                    <a:cxn ang="0">
                      <a:pos x="31" y="30"/>
                    </a:cxn>
                    <a:cxn ang="0">
                      <a:pos x="47" y="98"/>
                    </a:cxn>
                    <a:cxn ang="0">
                      <a:pos x="31" y="108"/>
                    </a:cxn>
                    <a:cxn ang="0">
                      <a:pos x="23" y="126"/>
                    </a:cxn>
                    <a:cxn ang="0">
                      <a:pos x="21" y="132"/>
                    </a:cxn>
                    <a:cxn ang="0">
                      <a:pos x="27" y="134"/>
                    </a:cxn>
                    <a:cxn ang="0">
                      <a:pos x="31" y="146"/>
                    </a:cxn>
                    <a:cxn ang="0">
                      <a:pos x="13" y="148"/>
                    </a:cxn>
                    <a:cxn ang="0">
                      <a:pos x="7" y="160"/>
                    </a:cxn>
                    <a:cxn ang="0">
                      <a:pos x="3" y="154"/>
                    </a:cxn>
                    <a:cxn ang="0">
                      <a:pos x="5" y="156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57" name="Freeform 49"/>
                <p:cNvSpPr>
                  <a:spLocks/>
                </p:cNvSpPr>
                <p:nvPr/>
              </p:nvSpPr>
              <p:spPr bwMode="ltGray">
                <a:xfrm>
                  <a:off x="2031" y="287"/>
                  <a:ext cx="59" cy="34"/>
                </a:xfrm>
                <a:custGeom>
                  <a:avLst/>
                  <a:gdLst/>
                  <a:ahLst/>
                  <a:cxnLst>
                    <a:cxn ang="0">
                      <a:pos x="26" y="61"/>
                    </a:cxn>
                    <a:cxn ang="0">
                      <a:pos x="30" y="43"/>
                    </a:cxn>
                    <a:cxn ang="0">
                      <a:pos x="50" y="33"/>
                    </a:cxn>
                    <a:cxn ang="0">
                      <a:pos x="54" y="45"/>
                    </a:cxn>
                    <a:cxn ang="0">
                      <a:pos x="66" y="49"/>
                    </a:cxn>
                    <a:cxn ang="0">
                      <a:pos x="80" y="55"/>
                    </a:cxn>
                    <a:cxn ang="0">
                      <a:pos x="116" y="33"/>
                    </a:cxn>
                    <a:cxn ang="0">
                      <a:pos x="130" y="17"/>
                    </a:cxn>
                    <a:cxn ang="0">
                      <a:pos x="138" y="11"/>
                    </a:cxn>
                    <a:cxn ang="0">
                      <a:pos x="106" y="49"/>
                    </a:cxn>
                    <a:cxn ang="0">
                      <a:pos x="84" y="67"/>
                    </a:cxn>
                    <a:cxn ang="0">
                      <a:pos x="66" y="81"/>
                    </a:cxn>
                    <a:cxn ang="0">
                      <a:pos x="48" y="103"/>
                    </a:cxn>
                    <a:cxn ang="0">
                      <a:pos x="26" y="89"/>
                    </a:cxn>
                    <a:cxn ang="0">
                      <a:pos x="20" y="87"/>
                    </a:cxn>
                    <a:cxn ang="0">
                      <a:pos x="22" y="97"/>
                    </a:cxn>
                    <a:cxn ang="0">
                      <a:pos x="0" y="97"/>
                    </a:cxn>
                    <a:cxn ang="0">
                      <a:pos x="10" y="79"/>
                    </a:cxn>
                    <a:cxn ang="0">
                      <a:pos x="26" y="61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58" name="Freeform 50"/>
                <p:cNvSpPr>
                  <a:spLocks/>
                </p:cNvSpPr>
                <p:nvPr/>
              </p:nvSpPr>
              <p:spPr bwMode="ltGray">
                <a:xfrm>
                  <a:off x="1968" y="319"/>
                  <a:ext cx="80" cy="72"/>
                </a:xfrm>
                <a:custGeom>
                  <a:avLst/>
                  <a:gdLst/>
                  <a:ahLst/>
                  <a:cxnLst>
                    <a:cxn ang="0">
                      <a:pos x="158" y="24"/>
                    </a:cxn>
                    <a:cxn ang="0">
                      <a:pos x="160" y="6"/>
                    </a:cxn>
                    <a:cxn ang="0">
                      <a:pos x="170" y="0"/>
                    </a:cxn>
                    <a:cxn ang="0">
                      <a:pos x="182" y="24"/>
                    </a:cxn>
                    <a:cxn ang="0">
                      <a:pos x="188" y="42"/>
                    </a:cxn>
                    <a:cxn ang="0">
                      <a:pos x="178" y="58"/>
                    </a:cxn>
                    <a:cxn ang="0">
                      <a:pos x="170" y="76"/>
                    </a:cxn>
                    <a:cxn ang="0">
                      <a:pos x="162" y="126"/>
                    </a:cxn>
                    <a:cxn ang="0">
                      <a:pos x="144" y="136"/>
                    </a:cxn>
                    <a:cxn ang="0">
                      <a:pos x="120" y="138"/>
                    </a:cxn>
                    <a:cxn ang="0">
                      <a:pos x="112" y="124"/>
                    </a:cxn>
                    <a:cxn ang="0">
                      <a:pos x="102" y="146"/>
                    </a:cxn>
                    <a:cxn ang="0">
                      <a:pos x="90" y="150"/>
                    </a:cxn>
                    <a:cxn ang="0">
                      <a:pos x="80" y="132"/>
                    </a:cxn>
                    <a:cxn ang="0">
                      <a:pos x="58" y="144"/>
                    </a:cxn>
                    <a:cxn ang="0">
                      <a:pos x="76" y="142"/>
                    </a:cxn>
                    <a:cxn ang="0">
                      <a:pos x="78" y="160"/>
                    </a:cxn>
                    <a:cxn ang="0">
                      <a:pos x="58" y="166"/>
                    </a:cxn>
                    <a:cxn ang="0">
                      <a:pos x="34" y="166"/>
                    </a:cxn>
                    <a:cxn ang="0">
                      <a:pos x="36" y="154"/>
                    </a:cxn>
                    <a:cxn ang="0">
                      <a:pos x="46" y="144"/>
                    </a:cxn>
                    <a:cxn ang="0">
                      <a:pos x="34" y="148"/>
                    </a:cxn>
                    <a:cxn ang="0">
                      <a:pos x="26" y="166"/>
                    </a:cxn>
                    <a:cxn ang="0">
                      <a:pos x="30" y="190"/>
                    </a:cxn>
                    <a:cxn ang="0">
                      <a:pos x="14" y="200"/>
                    </a:cxn>
                    <a:cxn ang="0">
                      <a:pos x="0" y="214"/>
                    </a:cxn>
                    <a:cxn ang="0">
                      <a:pos x="8" y="188"/>
                    </a:cxn>
                    <a:cxn ang="0">
                      <a:pos x="0" y="164"/>
                    </a:cxn>
                    <a:cxn ang="0">
                      <a:pos x="14" y="152"/>
                    </a:cxn>
                    <a:cxn ang="0">
                      <a:pos x="32" y="134"/>
                    </a:cxn>
                    <a:cxn ang="0">
                      <a:pos x="44" y="118"/>
                    </a:cxn>
                    <a:cxn ang="0">
                      <a:pos x="72" y="116"/>
                    </a:cxn>
                    <a:cxn ang="0">
                      <a:pos x="84" y="112"/>
                    </a:cxn>
                    <a:cxn ang="0">
                      <a:pos x="114" y="78"/>
                    </a:cxn>
                    <a:cxn ang="0">
                      <a:pos x="120" y="92"/>
                    </a:cxn>
                    <a:cxn ang="0">
                      <a:pos x="132" y="76"/>
                    </a:cxn>
                    <a:cxn ang="0">
                      <a:pos x="150" y="54"/>
                    </a:cxn>
                    <a:cxn ang="0">
                      <a:pos x="154" y="42"/>
                    </a:cxn>
                    <a:cxn ang="0">
                      <a:pos x="148" y="38"/>
                    </a:cxn>
                    <a:cxn ang="0">
                      <a:pos x="152" y="32"/>
                    </a:cxn>
                    <a:cxn ang="0">
                      <a:pos x="158" y="24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59" name="Freeform 51"/>
                <p:cNvSpPr>
                  <a:spLocks/>
                </p:cNvSpPr>
                <p:nvPr/>
              </p:nvSpPr>
              <p:spPr bwMode="ltGray">
                <a:xfrm>
                  <a:off x="2021" y="340"/>
                  <a:ext cx="6" cy="4"/>
                </a:xfrm>
                <a:custGeom>
                  <a:avLst/>
                  <a:gdLst/>
                  <a:ahLst/>
                  <a:cxnLst>
                    <a:cxn ang="0">
                      <a:pos x="0" y="9"/>
                    </a:cxn>
                    <a:cxn ang="0">
                      <a:pos x="4" y="13"/>
                    </a:cxn>
                    <a:cxn ang="0">
                      <a:pos x="0" y="9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60" name="Freeform 52"/>
                <p:cNvSpPr>
                  <a:spLocks/>
                </p:cNvSpPr>
                <p:nvPr/>
              </p:nvSpPr>
              <p:spPr bwMode="ltGray">
                <a:xfrm>
                  <a:off x="1573" y="389"/>
                  <a:ext cx="347" cy="189"/>
                </a:xfrm>
                <a:custGeom>
                  <a:avLst/>
                  <a:gdLst/>
                  <a:ahLst/>
                  <a:cxnLst>
                    <a:cxn ang="0">
                      <a:pos x="812" y="26"/>
                    </a:cxn>
                    <a:cxn ang="0">
                      <a:pos x="778" y="78"/>
                    </a:cxn>
                    <a:cxn ang="0">
                      <a:pos x="748" y="122"/>
                    </a:cxn>
                    <a:cxn ang="0">
                      <a:pos x="722" y="142"/>
                    </a:cxn>
                    <a:cxn ang="0">
                      <a:pos x="634" y="180"/>
                    </a:cxn>
                    <a:cxn ang="0">
                      <a:pos x="632" y="210"/>
                    </a:cxn>
                    <a:cxn ang="0">
                      <a:pos x="604" y="230"/>
                    </a:cxn>
                    <a:cxn ang="0">
                      <a:pos x="620" y="178"/>
                    </a:cxn>
                    <a:cxn ang="0">
                      <a:pos x="576" y="188"/>
                    </a:cxn>
                    <a:cxn ang="0">
                      <a:pos x="556" y="218"/>
                    </a:cxn>
                    <a:cxn ang="0">
                      <a:pos x="596" y="280"/>
                    </a:cxn>
                    <a:cxn ang="0">
                      <a:pos x="594" y="368"/>
                    </a:cxn>
                    <a:cxn ang="0">
                      <a:pos x="542" y="406"/>
                    </a:cxn>
                    <a:cxn ang="0">
                      <a:pos x="522" y="386"/>
                    </a:cxn>
                    <a:cxn ang="0">
                      <a:pos x="482" y="348"/>
                    </a:cxn>
                    <a:cxn ang="0">
                      <a:pos x="462" y="348"/>
                    </a:cxn>
                    <a:cxn ang="0">
                      <a:pos x="450" y="394"/>
                    </a:cxn>
                    <a:cxn ang="0">
                      <a:pos x="500" y="464"/>
                    </a:cxn>
                    <a:cxn ang="0">
                      <a:pos x="510" y="524"/>
                    </a:cxn>
                    <a:cxn ang="0">
                      <a:pos x="526" y="560"/>
                    </a:cxn>
                    <a:cxn ang="0">
                      <a:pos x="492" y="544"/>
                    </a:cxn>
                    <a:cxn ang="0">
                      <a:pos x="470" y="518"/>
                    </a:cxn>
                    <a:cxn ang="0">
                      <a:pos x="422" y="424"/>
                    </a:cxn>
                    <a:cxn ang="0">
                      <a:pos x="426" y="310"/>
                    </a:cxn>
                    <a:cxn ang="0">
                      <a:pos x="422" y="268"/>
                    </a:cxn>
                    <a:cxn ang="0">
                      <a:pos x="412" y="276"/>
                    </a:cxn>
                    <a:cxn ang="0">
                      <a:pos x="386" y="266"/>
                    </a:cxn>
                    <a:cxn ang="0">
                      <a:pos x="360" y="170"/>
                    </a:cxn>
                    <a:cxn ang="0">
                      <a:pos x="330" y="166"/>
                    </a:cxn>
                    <a:cxn ang="0">
                      <a:pos x="288" y="172"/>
                    </a:cxn>
                    <a:cxn ang="0">
                      <a:pos x="242" y="232"/>
                    </a:cxn>
                    <a:cxn ang="0">
                      <a:pos x="196" y="268"/>
                    </a:cxn>
                    <a:cxn ang="0">
                      <a:pos x="184" y="274"/>
                    </a:cxn>
                    <a:cxn ang="0">
                      <a:pos x="160" y="328"/>
                    </a:cxn>
                    <a:cxn ang="0">
                      <a:pos x="152" y="354"/>
                    </a:cxn>
                    <a:cxn ang="0">
                      <a:pos x="128" y="404"/>
                    </a:cxn>
                    <a:cxn ang="0">
                      <a:pos x="94" y="392"/>
                    </a:cxn>
                    <a:cxn ang="0">
                      <a:pos x="66" y="258"/>
                    </a:cxn>
                    <a:cxn ang="0">
                      <a:pos x="72" y="156"/>
                    </a:cxn>
                    <a:cxn ang="0">
                      <a:pos x="44" y="180"/>
                    </a:cxn>
                    <a:cxn ang="0">
                      <a:pos x="20" y="150"/>
                    </a:cxn>
                    <a:cxn ang="0">
                      <a:pos x="24" y="138"/>
                    </a:cxn>
                    <a:cxn ang="0">
                      <a:pos x="0" y="92"/>
                    </a:cxn>
                    <a:cxn ang="0">
                      <a:pos x="798" y="6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61" name="Freeform 53"/>
                <p:cNvSpPr>
                  <a:spLocks/>
                </p:cNvSpPr>
                <p:nvPr/>
              </p:nvSpPr>
              <p:spPr bwMode="ltGray">
                <a:xfrm>
                  <a:off x="1634" y="519"/>
                  <a:ext cx="19" cy="29"/>
                </a:xfrm>
                <a:custGeom>
                  <a:avLst/>
                  <a:gdLst/>
                  <a:ahLst/>
                  <a:cxnLst>
                    <a:cxn ang="0">
                      <a:pos x="7" y="11"/>
                    </a:cxn>
                    <a:cxn ang="0">
                      <a:pos x="17" y="3"/>
                    </a:cxn>
                    <a:cxn ang="0">
                      <a:pos x="37" y="33"/>
                    </a:cxn>
                    <a:cxn ang="0">
                      <a:pos x="19" y="85"/>
                    </a:cxn>
                    <a:cxn ang="0">
                      <a:pos x="1" y="69"/>
                    </a:cxn>
                    <a:cxn ang="0">
                      <a:pos x="7" y="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62" name="Freeform 54"/>
                <p:cNvSpPr>
                  <a:spLocks/>
                </p:cNvSpPr>
                <p:nvPr/>
              </p:nvSpPr>
              <p:spPr bwMode="ltGray">
                <a:xfrm>
                  <a:off x="1900" y="421"/>
                  <a:ext cx="18" cy="24"/>
                </a:xfrm>
                <a:custGeom>
                  <a:avLst/>
                  <a:gdLst/>
                  <a:ahLst/>
                  <a:cxnLst>
                    <a:cxn ang="0">
                      <a:pos x="13" y="28"/>
                    </a:cxn>
                    <a:cxn ang="0">
                      <a:pos x="29" y="2"/>
                    </a:cxn>
                    <a:cxn ang="0">
                      <a:pos x="43" y="4"/>
                    </a:cxn>
                    <a:cxn ang="0">
                      <a:pos x="39" y="26"/>
                    </a:cxn>
                    <a:cxn ang="0">
                      <a:pos x="13" y="74"/>
                    </a:cxn>
                    <a:cxn ang="0">
                      <a:pos x="7" y="60"/>
                    </a:cxn>
                    <a:cxn ang="0">
                      <a:pos x="3" y="36"/>
                    </a:cxn>
                    <a:cxn ang="0">
                      <a:pos x="13" y="28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63" name="Freeform 55"/>
                <p:cNvSpPr>
                  <a:spLocks/>
                </p:cNvSpPr>
                <p:nvPr/>
              </p:nvSpPr>
              <p:spPr bwMode="ltGray">
                <a:xfrm>
                  <a:off x="1951" y="409"/>
                  <a:ext cx="9" cy="10"/>
                </a:xfrm>
                <a:custGeom>
                  <a:avLst/>
                  <a:gdLst/>
                  <a:ahLst/>
                  <a:cxnLst>
                    <a:cxn ang="0">
                      <a:pos x="7" y="16"/>
                    </a:cxn>
                    <a:cxn ang="0">
                      <a:pos x="5" y="30"/>
                    </a:cxn>
                    <a:cxn ang="0">
                      <a:pos x="7" y="16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64" name="Freeform 56"/>
                <p:cNvSpPr>
                  <a:spLocks/>
                </p:cNvSpPr>
                <p:nvPr/>
              </p:nvSpPr>
              <p:spPr bwMode="ltGray">
                <a:xfrm>
                  <a:off x="1021" y="314"/>
                  <a:ext cx="433" cy="354"/>
                </a:xfrm>
                <a:custGeom>
                  <a:avLst/>
                  <a:gdLst/>
                  <a:ahLst/>
                  <a:cxnLst>
                    <a:cxn ang="0">
                      <a:pos x="481" y="464"/>
                    </a:cxn>
                    <a:cxn ang="0">
                      <a:pos x="486" y="451"/>
                    </a:cxn>
                    <a:cxn ang="0">
                      <a:pos x="500" y="413"/>
                    </a:cxn>
                    <a:cxn ang="0">
                      <a:pos x="309" y="287"/>
                    </a:cxn>
                    <a:cxn ang="0">
                      <a:pos x="282" y="346"/>
                    </a:cxn>
                    <a:cxn ang="0">
                      <a:pos x="303" y="556"/>
                    </a:cxn>
                    <a:cxn ang="0">
                      <a:pos x="282" y="494"/>
                    </a:cxn>
                    <a:cxn ang="0">
                      <a:pos x="242" y="439"/>
                    </a:cxn>
                    <a:cxn ang="0">
                      <a:pos x="245" y="413"/>
                    </a:cxn>
                    <a:cxn ang="0">
                      <a:pos x="247" y="394"/>
                    </a:cxn>
                    <a:cxn ang="0">
                      <a:pos x="220" y="375"/>
                    </a:cxn>
                    <a:cxn ang="0">
                      <a:pos x="194" y="346"/>
                    </a:cxn>
                    <a:cxn ang="0">
                      <a:pos x="148" y="354"/>
                    </a:cxn>
                    <a:cxn ang="0">
                      <a:pos x="126" y="365"/>
                    </a:cxn>
                    <a:cxn ang="0">
                      <a:pos x="78" y="365"/>
                    </a:cxn>
                    <a:cxn ang="0">
                      <a:pos x="22" y="312"/>
                    </a:cxn>
                    <a:cxn ang="0">
                      <a:pos x="11" y="295"/>
                    </a:cxn>
                    <a:cxn ang="0">
                      <a:pos x="0" y="264"/>
                    </a:cxn>
                    <a:cxn ang="0">
                      <a:pos x="24" y="213"/>
                    </a:cxn>
                    <a:cxn ang="0">
                      <a:pos x="32" y="181"/>
                    </a:cxn>
                    <a:cxn ang="0">
                      <a:pos x="51" y="143"/>
                    </a:cxn>
                    <a:cxn ang="0">
                      <a:pos x="81" y="116"/>
                    </a:cxn>
                    <a:cxn ang="0">
                      <a:pos x="167" y="67"/>
                    </a:cxn>
                    <a:cxn ang="0">
                      <a:pos x="220" y="30"/>
                    </a:cxn>
                    <a:cxn ang="0">
                      <a:pos x="258" y="6"/>
                    </a:cxn>
                    <a:cxn ang="0">
                      <a:pos x="363" y="2"/>
                    </a:cxn>
                    <a:cxn ang="0">
                      <a:pos x="398" y="0"/>
                    </a:cxn>
                    <a:cxn ang="0">
                      <a:pos x="384" y="34"/>
                    </a:cxn>
                    <a:cxn ang="0">
                      <a:pos x="443" y="84"/>
                    </a:cxn>
                    <a:cxn ang="0">
                      <a:pos x="497" y="74"/>
                    </a:cxn>
                    <a:cxn ang="0">
                      <a:pos x="529" y="82"/>
                    </a:cxn>
                    <a:cxn ang="0">
                      <a:pos x="559" y="97"/>
                    </a:cxn>
                    <a:cxn ang="0">
                      <a:pos x="572" y="188"/>
                    </a:cxn>
                    <a:cxn ang="0">
                      <a:pos x="572" y="240"/>
                    </a:cxn>
                    <a:cxn ang="0">
                      <a:pos x="599" y="283"/>
                    </a:cxn>
                    <a:cxn ang="0">
                      <a:pos x="645" y="300"/>
                    </a:cxn>
                    <a:cxn ang="0">
                      <a:pos x="680" y="295"/>
                    </a:cxn>
                    <a:cxn ang="0">
                      <a:pos x="664" y="340"/>
                    </a:cxn>
                    <a:cxn ang="0">
                      <a:pos x="599" y="407"/>
                    </a:cxn>
                    <a:cxn ang="0">
                      <a:pos x="548" y="485"/>
                    </a:cxn>
                    <a:cxn ang="0">
                      <a:pos x="556" y="508"/>
                    </a:cxn>
                    <a:cxn ang="0">
                      <a:pos x="435" y="556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65" name="Freeform 57"/>
                <p:cNvSpPr>
                  <a:spLocks/>
                </p:cNvSpPr>
                <p:nvPr/>
              </p:nvSpPr>
              <p:spPr bwMode="ltGray">
                <a:xfrm>
                  <a:off x="1189" y="447"/>
                  <a:ext cx="163" cy="221"/>
                </a:xfrm>
                <a:custGeom>
                  <a:avLst/>
                  <a:gdLst/>
                  <a:ahLst/>
                  <a:cxnLst>
                    <a:cxn ang="0">
                      <a:pos x="243" y="347"/>
                    </a:cxn>
                    <a:cxn ang="0">
                      <a:pos x="233" y="301"/>
                    </a:cxn>
                    <a:cxn ang="0">
                      <a:pos x="217" y="288"/>
                    </a:cxn>
                    <a:cxn ang="0">
                      <a:pos x="215" y="269"/>
                    </a:cxn>
                    <a:cxn ang="0">
                      <a:pos x="209" y="254"/>
                    </a:cxn>
                    <a:cxn ang="0">
                      <a:pos x="209" y="229"/>
                    </a:cxn>
                    <a:cxn ang="0">
                      <a:pos x="207" y="214"/>
                    </a:cxn>
                    <a:cxn ang="0">
                      <a:pos x="228" y="202"/>
                    </a:cxn>
                    <a:cxn ang="0">
                      <a:pos x="257" y="197"/>
                    </a:cxn>
                    <a:cxn ang="0">
                      <a:pos x="257" y="136"/>
                    </a:cxn>
                    <a:cxn ang="0">
                      <a:pos x="54" y="96"/>
                    </a:cxn>
                    <a:cxn ang="0">
                      <a:pos x="32" y="98"/>
                    </a:cxn>
                    <a:cxn ang="0">
                      <a:pos x="16" y="102"/>
                    </a:cxn>
                    <a:cxn ang="0">
                      <a:pos x="0" y="149"/>
                    </a:cxn>
                    <a:cxn ang="0">
                      <a:pos x="93" y="346"/>
                    </a:cxn>
                    <a:cxn ang="0">
                      <a:pos x="243" y="347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66" name="Freeform 58"/>
                <p:cNvSpPr>
                  <a:spLocks/>
                </p:cNvSpPr>
                <p:nvPr/>
              </p:nvSpPr>
              <p:spPr bwMode="ltGray">
                <a:xfrm>
                  <a:off x="1476" y="611"/>
                  <a:ext cx="7" cy="12"/>
                </a:xfrm>
                <a:custGeom>
                  <a:avLst/>
                  <a:gdLst/>
                  <a:ahLst/>
                  <a:cxnLst>
                    <a:cxn ang="0">
                      <a:pos x="7" y="25"/>
                    </a:cxn>
                    <a:cxn ang="0">
                      <a:pos x="19" y="21"/>
                    </a:cxn>
                    <a:cxn ang="0">
                      <a:pos x="7" y="2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67" name="Freeform 59"/>
                <p:cNvSpPr>
                  <a:spLocks/>
                </p:cNvSpPr>
                <p:nvPr/>
              </p:nvSpPr>
              <p:spPr bwMode="ltGray">
                <a:xfrm>
                  <a:off x="1467" y="497"/>
                  <a:ext cx="9" cy="7"/>
                </a:xfrm>
                <a:custGeom>
                  <a:avLst/>
                  <a:gdLst/>
                  <a:ahLst/>
                  <a:cxnLst>
                    <a:cxn ang="0">
                      <a:pos x="12" y="12"/>
                    </a:cxn>
                    <a:cxn ang="0">
                      <a:pos x="16" y="0"/>
                    </a:cxn>
                    <a:cxn ang="0">
                      <a:pos x="20" y="12"/>
                    </a:cxn>
                    <a:cxn ang="0">
                      <a:pos x="8" y="20"/>
                    </a:cxn>
                    <a:cxn ang="0">
                      <a:pos x="12" y="12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68" name="Freeform 60"/>
                <p:cNvSpPr>
                  <a:spLocks/>
                </p:cNvSpPr>
                <p:nvPr/>
              </p:nvSpPr>
              <p:spPr bwMode="ltGray">
                <a:xfrm>
                  <a:off x="1072" y="357"/>
                  <a:ext cx="25" cy="10"/>
                </a:xfrm>
                <a:custGeom>
                  <a:avLst/>
                  <a:gdLst/>
                  <a:ahLst/>
                  <a:cxnLst>
                    <a:cxn ang="0">
                      <a:pos x="24" y="18"/>
                    </a:cxn>
                    <a:cxn ang="0">
                      <a:pos x="32" y="6"/>
                    </a:cxn>
                    <a:cxn ang="0">
                      <a:pos x="36" y="30"/>
                    </a:cxn>
                    <a:cxn ang="0">
                      <a:pos x="24" y="18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69" name="Freeform 61"/>
                <p:cNvSpPr>
                  <a:spLocks/>
                </p:cNvSpPr>
                <p:nvPr/>
              </p:nvSpPr>
              <p:spPr bwMode="ltGray">
                <a:xfrm>
                  <a:off x="1374" y="265"/>
                  <a:ext cx="295" cy="233"/>
                </a:xfrm>
                <a:custGeom>
                  <a:avLst/>
                  <a:gdLst/>
                  <a:ahLst/>
                  <a:cxnLst>
                    <a:cxn ang="0">
                      <a:pos x="473" y="464"/>
                    </a:cxn>
                    <a:cxn ang="0">
                      <a:pos x="393" y="452"/>
                    </a:cxn>
                    <a:cxn ang="0">
                      <a:pos x="325" y="412"/>
                    </a:cxn>
                    <a:cxn ang="0">
                      <a:pos x="265" y="400"/>
                    </a:cxn>
                    <a:cxn ang="0">
                      <a:pos x="237" y="416"/>
                    </a:cxn>
                    <a:cxn ang="0">
                      <a:pos x="261" y="428"/>
                    </a:cxn>
                    <a:cxn ang="0">
                      <a:pos x="293" y="468"/>
                    </a:cxn>
                    <a:cxn ang="0">
                      <a:pos x="321" y="476"/>
                    </a:cxn>
                    <a:cxn ang="0">
                      <a:pos x="333" y="536"/>
                    </a:cxn>
                    <a:cxn ang="0">
                      <a:pos x="313" y="552"/>
                    </a:cxn>
                    <a:cxn ang="0">
                      <a:pos x="261" y="616"/>
                    </a:cxn>
                    <a:cxn ang="0">
                      <a:pos x="225" y="628"/>
                    </a:cxn>
                    <a:cxn ang="0">
                      <a:pos x="97" y="696"/>
                    </a:cxn>
                    <a:cxn ang="0">
                      <a:pos x="77" y="616"/>
                    </a:cxn>
                    <a:cxn ang="0">
                      <a:pos x="45" y="524"/>
                    </a:cxn>
                    <a:cxn ang="0">
                      <a:pos x="33" y="448"/>
                    </a:cxn>
                    <a:cxn ang="0">
                      <a:pos x="53" y="344"/>
                    </a:cxn>
                    <a:cxn ang="0">
                      <a:pos x="17" y="392"/>
                    </a:cxn>
                    <a:cxn ang="0">
                      <a:pos x="81" y="280"/>
                    </a:cxn>
                    <a:cxn ang="0">
                      <a:pos x="113" y="204"/>
                    </a:cxn>
                    <a:cxn ang="0">
                      <a:pos x="37" y="204"/>
                    </a:cxn>
                    <a:cxn ang="0">
                      <a:pos x="1" y="196"/>
                    </a:cxn>
                    <a:cxn ang="0">
                      <a:pos x="25" y="140"/>
                    </a:cxn>
                    <a:cxn ang="0">
                      <a:pos x="97" y="112"/>
                    </a:cxn>
                    <a:cxn ang="0">
                      <a:pos x="221" y="124"/>
                    </a:cxn>
                    <a:cxn ang="0">
                      <a:pos x="229" y="64"/>
                    </a:cxn>
                    <a:cxn ang="0">
                      <a:pos x="261" y="0"/>
                    </a:cxn>
                    <a:cxn ang="0">
                      <a:pos x="357" y="44"/>
                    </a:cxn>
                    <a:cxn ang="0">
                      <a:pos x="329" y="88"/>
                    </a:cxn>
                    <a:cxn ang="0">
                      <a:pos x="301" y="176"/>
                    </a:cxn>
                    <a:cxn ang="0">
                      <a:pos x="361" y="192"/>
                    </a:cxn>
                    <a:cxn ang="0">
                      <a:pos x="373" y="136"/>
                    </a:cxn>
                    <a:cxn ang="0">
                      <a:pos x="417" y="92"/>
                    </a:cxn>
                    <a:cxn ang="0">
                      <a:pos x="497" y="88"/>
                    </a:cxn>
                    <a:cxn ang="0">
                      <a:pos x="529" y="52"/>
                    </a:cxn>
                    <a:cxn ang="0">
                      <a:pos x="541" y="460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70" name="Freeform 62"/>
                <p:cNvSpPr>
                  <a:spLocks/>
                </p:cNvSpPr>
                <p:nvPr/>
              </p:nvSpPr>
              <p:spPr bwMode="ltGray">
                <a:xfrm>
                  <a:off x="1173" y="247"/>
                  <a:ext cx="591" cy="95"/>
                </a:xfrm>
                <a:custGeom>
                  <a:avLst/>
                  <a:gdLst/>
                  <a:ahLst/>
                  <a:cxnLst>
                    <a:cxn ang="0">
                      <a:pos x="825" y="0"/>
                    </a:cxn>
                    <a:cxn ang="0">
                      <a:pos x="143" y="29"/>
                    </a:cxn>
                    <a:cxn ang="0">
                      <a:pos x="91" y="42"/>
                    </a:cxn>
                    <a:cxn ang="0">
                      <a:pos x="62" y="42"/>
                    </a:cxn>
                    <a:cxn ang="0">
                      <a:pos x="22" y="77"/>
                    </a:cxn>
                    <a:cxn ang="0">
                      <a:pos x="0" y="105"/>
                    </a:cxn>
                    <a:cxn ang="0">
                      <a:pos x="59" y="115"/>
                    </a:cxn>
                    <a:cxn ang="0">
                      <a:pos x="97" y="96"/>
                    </a:cxn>
                    <a:cxn ang="0">
                      <a:pos x="108" y="84"/>
                    </a:cxn>
                    <a:cxn ang="0">
                      <a:pos x="167" y="52"/>
                    </a:cxn>
                    <a:cxn ang="0">
                      <a:pos x="215" y="46"/>
                    </a:cxn>
                    <a:cxn ang="0">
                      <a:pos x="237" y="94"/>
                    </a:cxn>
                    <a:cxn ang="0">
                      <a:pos x="188" y="109"/>
                    </a:cxn>
                    <a:cxn ang="0">
                      <a:pos x="231" y="113"/>
                    </a:cxn>
                    <a:cxn ang="0">
                      <a:pos x="250" y="90"/>
                    </a:cxn>
                    <a:cxn ang="0">
                      <a:pos x="266" y="92"/>
                    </a:cxn>
                    <a:cxn ang="0">
                      <a:pos x="253" y="54"/>
                    </a:cxn>
                    <a:cxn ang="0">
                      <a:pos x="266" y="44"/>
                    </a:cxn>
                    <a:cxn ang="0">
                      <a:pos x="277" y="88"/>
                    </a:cxn>
                    <a:cxn ang="0">
                      <a:pos x="266" y="113"/>
                    </a:cxn>
                    <a:cxn ang="0">
                      <a:pos x="296" y="130"/>
                    </a:cxn>
                    <a:cxn ang="0">
                      <a:pos x="299" y="92"/>
                    </a:cxn>
                    <a:cxn ang="0">
                      <a:pos x="331" y="103"/>
                    </a:cxn>
                    <a:cxn ang="0">
                      <a:pos x="382" y="73"/>
                    </a:cxn>
                    <a:cxn ang="0">
                      <a:pos x="409" y="50"/>
                    </a:cxn>
                    <a:cxn ang="0">
                      <a:pos x="439" y="56"/>
                    </a:cxn>
                    <a:cxn ang="0">
                      <a:pos x="455" y="50"/>
                    </a:cxn>
                    <a:cxn ang="0">
                      <a:pos x="431" y="44"/>
                    </a:cxn>
                    <a:cxn ang="0">
                      <a:pos x="474" y="35"/>
                    </a:cxn>
                    <a:cxn ang="0">
                      <a:pos x="544" y="54"/>
                    </a:cxn>
                    <a:cxn ang="0">
                      <a:pos x="581" y="42"/>
                    </a:cxn>
                    <a:cxn ang="0">
                      <a:pos x="584" y="63"/>
                    </a:cxn>
                    <a:cxn ang="0">
                      <a:pos x="568" y="101"/>
                    </a:cxn>
                    <a:cxn ang="0">
                      <a:pos x="611" y="88"/>
                    </a:cxn>
                    <a:cxn ang="0">
                      <a:pos x="624" y="80"/>
                    </a:cxn>
                    <a:cxn ang="0">
                      <a:pos x="648" y="61"/>
                    </a:cxn>
                    <a:cxn ang="0">
                      <a:pos x="794" y="84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71" name="Freeform 63"/>
                <p:cNvSpPr>
                  <a:spLocks/>
                </p:cNvSpPr>
                <p:nvPr/>
              </p:nvSpPr>
              <p:spPr bwMode="ltGray">
                <a:xfrm>
                  <a:off x="1293" y="282"/>
                  <a:ext cx="13" cy="10"/>
                </a:xfrm>
                <a:custGeom>
                  <a:avLst/>
                  <a:gdLst/>
                  <a:ahLst/>
                  <a:cxnLst>
                    <a:cxn ang="0">
                      <a:pos x="3" y="28"/>
                    </a:cxn>
                    <a:cxn ang="0">
                      <a:pos x="31" y="0"/>
                    </a:cxn>
                    <a:cxn ang="0">
                      <a:pos x="19" y="24"/>
                    </a:cxn>
                    <a:cxn ang="0">
                      <a:pos x="3" y="28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72" name="Freeform 64"/>
                <p:cNvSpPr>
                  <a:spLocks/>
                </p:cNvSpPr>
                <p:nvPr/>
              </p:nvSpPr>
              <p:spPr bwMode="ltGray">
                <a:xfrm>
                  <a:off x="1278" y="296"/>
                  <a:ext cx="19" cy="11"/>
                </a:xfrm>
                <a:custGeom>
                  <a:avLst/>
                  <a:gdLst/>
                  <a:ahLst/>
                  <a:cxnLst>
                    <a:cxn ang="0">
                      <a:pos x="6" y="32"/>
                    </a:cxn>
                    <a:cxn ang="0">
                      <a:pos x="22" y="0"/>
                    </a:cxn>
                    <a:cxn ang="0">
                      <a:pos x="38" y="4"/>
                    </a:cxn>
                    <a:cxn ang="0">
                      <a:pos x="6" y="32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73" name="Freeform 65"/>
                <p:cNvSpPr>
                  <a:spLocks/>
                </p:cNvSpPr>
                <p:nvPr/>
              </p:nvSpPr>
              <p:spPr bwMode="ltGray">
                <a:xfrm>
                  <a:off x="1340" y="337"/>
                  <a:ext cx="32" cy="6"/>
                </a:xfrm>
                <a:custGeom>
                  <a:avLst/>
                  <a:gdLst/>
                  <a:ahLst/>
                  <a:cxnLst>
                    <a:cxn ang="0">
                      <a:pos x="37" y="18"/>
                    </a:cxn>
                    <a:cxn ang="0">
                      <a:pos x="25" y="2"/>
                    </a:cxn>
                    <a:cxn ang="0">
                      <a:pos x="37" y="18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74" name="Freeform 66"/>
                <p:cNvSpPr>
                  <a:spLocks/>
                </p:cNvSpPr>
                <p:nvPr/>
              </p:nvSpPr>
              <p:spPr bwMode="ltGray">
                <a:xfrm>
                  <a:off x="1395" y="336"/>
                  <a:ext cx="18" cy="15"/>
                </a:xfrm>
                <a:custGeom>
                  <a:avLst/>
                  <a:gdLst/>
                  <a:ahLst/>
                  <a:cxnLst>
                    <a:cxn ang="0">
                      <a:pos x="0" y="21"/>
                    </a:cxn>
                    <a:cxn ang="0">
                      <a:pos x="12" y="9"/>
                    </a:cxn>
                    <a:cxn ang="0">
                      <a:pos x="0" y="21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75" name="Freeform 67"/>
                <p:cNvSpPr>
                  <a:spLocks/>
                </p:cNvSpPr>
                <p:nvPr/>
              </p:nvSpPr>
              <p:spPr bwMode="ltGray">
                <a:xfrm>
                  <a:off x="1248" y="295"/>
                  <a:ext cx="14" cy="10"/>
                </a:xfrm>
                <a:custGeom>
                  <a:avLst/>
                  <a:gdLst/>
                  <a:ahLst/>
                  <a:cxnLst>
                    <a:cxn ang="0">
                      <a:pos x="7" y="22"/>
                    </a:cxn>
                    <a:cxn ang="0">
                      <a:pos x="31" y="10"/>
                    </a:cxn>
                    <a:cxn ang="0">
                      <a:pos x="7" y="22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</p:grpSp>
          <p:grpSp>
            <p:nvGrpSpPr>
              <p:cNvPr id="1084" name="Group 68"/>
              <p:cNvGrpSpPr>
                <a:grpSpLocks/>
              </p:cNvGrpSpPr>
              <p:nvPr/>
            </p:nvGrpSpPr>
            <p:grpSpPr bwMode="auto">
              <a:xfrm>
                <a:off x="3709" y="240"/>
                <a:ext cx="1139" cy="429"/>
                <a:chOff x="3709" y="240"/>
                <a:chExt cx="1139" cy="429"/>
              </a:xfrm>
            </p:grpSpPr>
            <p:sp>
              <p:nvSpPr>
                <p:cNvPr id="43077" name="Freeform 69"/>
                <p:cNvSpPr>
                  <a:spLocks/>
                </p:cNvSpPr>
                <p:nvPr/>
              </p:nvSpPr>
              <p:spPr bwMode="ltGray">
                <a:xfrm>
                  <a:off x="4808" y="616"/>
                  <a:ext cx="13" cy="14"/>
                </a:xfrm>
                <a:custGeom>
                  <a:avLst/>
                  <a:gdLst/>
                  <a:ahLst/>
                  <a:cxnLst>
                    <a:cxn ang="0">
                      <a:pos x="16" y="33"/>
                    </a:cxn>
                    <a:cxn ang="0">
                      <a:pos x="8" y="21"/>
                    </a:cxn>
                    <a:cxn ang="0">
                      <a:pos x="0" y="9"/>
                    </a:cxn>
                    <a:cxn ang="0">
                      <a:pos x="16" y="3"/>
                    </a:cxn>
                    <a:cxn ang="0">
                      <a:pos x="30" y="23"/>
                    </a:cxn>
                    <a:cxn ang="0">
                      <a:pos x="28" y="31"/>
                    </a:cxn>
                    <a:cxn ang="0">
                      <a:pos x="16" y="3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78" name="Freeform 70"/>
                <p:cNvSpPr>
                  <a:spLocks/>
                </p:cNvSpPr>
                <p:nvPr/>
              </p:nvSpPr>
              <p:spPr bwMode="ltGray">
                <a:xfrm>
                  <a:off x="4655" y="629"/>
                  <a:ext cx="11" cy="5"/>
                </a:xfrm>
                <a:custGeom>
                  <a:avLst/>
                  <a:gdLst/>
                  <a:ahLst/>
                  <a:cxnLst>
                    <a:cxn ang="0">
                      <a:pos x="15" y="16"/>
                    </a:cxn>
                    <a:cxn ang="0">
                      <a:pos x="3" y="8"/>
                    </a:cxn>
                    <a:cxn ang="0">
                      <a:pos x="15" y="0"/>
                    </a:cxn>
                    <a:cxn ang="0">
                      <a:pos x="15" y="16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79" name="Freeform 71"/>
                <p:cNvSpPr>
                  <a:spLocks/>
                </p:cNvSpPr>
                <p:nvPr/>
              </p:nvSpPr>
              <p:spPr bwMode="ltGray">
                <a:xfrm>
                  <a:off x="4609" y="635"/>
                  <a:ext cx="28" cy="16"/>
                </a:xfrm>
                <a:custGeom>
                  <a:avLst/>
                  <a:gdLst/>
                  <a:ahLst/>
                  <a:cxnLst>
                    <a:cxn ang="0">
                      <a:pos x="14" y="24"/>
                    </a:cxn>
                    <a:cxn ang="0">
                      <a:pos x="30" y="4"/>
                    </a:cxn>
                    <a:cxn ang="0">
                      <a:pos x="42" y="0"/>
                    </a:cxn>
                    <a:cxn ang="0">
                      <a:pos x="58" y="12"/>
                    </a:cxn>
                    <a:cxn ang="0">
                      <a:pos x="32" y="26"/>
                    </a:cxn>
                    <a:cxn ang="0">
                      <a:pos x="12" y="46"/>
                    </a:cxn>
                    <a:cxn ang="0">
                      <a:pos x="8" y="20"/>
                    </a:cxn>
                    <a:cxn ang="0">
                      <a:pos x="12" y="14"/>
                    </a:cxn>
                    <a:cxn ang="0">
                      <a:pos x="14" y="24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80" name="Freeform 72"/>
                <p:cNvSpPr>
                  <a:spLocks/>
                </p:cNvSpPr>
                <p:nvPr/>
              </p:nvSpPr>
              <p:spPr bwMode="ltGray">
                <a:xfrm>
                  <a:off x="4580" y="634"/>
                  <a:ext cx="29" cy="16"/>
                </a:xfrm>
                <a:custGeom>
                  <a:avLst/>
                  <a:gdLst/>
                  <a:ahLst/>
                  <a:cxnLst>
                    <a:cxn ang="0">
                      <a:pos x="0" y="31"/>
                    </a:cxn>
                    <a:cxn ang="0">
                      <a:pos x="18" y="25"/>
                    </a:cxn>
                    <a:cxn ang="0">
                      <a:pos x="52" y="1"/>
                    </a:cxn>
                    <a:cxn ang="0">
                      <a:pos x="64" y="3"/>
                    </a:cxn>
                    <a:cxn ang="0">
                      <a:pos x="50" y="19"/>
                    </a:cxn>
                    <a:cxn ang="0">
                      <a:pos x="28" y="33"/>
                    </a:cxn>
                    <a:cxn ang="0">
                      <a:pos x="22" y="47"/>
                    </a:cxn>
                    <a:cxn ang="0">
                      <a:pos x="16" y="45"/>
                    </a:cxn>
                    <a:cxn ang="0">
                      <a:pos x="12" y="39"/>
                    </a:cxn>
                    <a:cxn ang="0">
                      <a:pos x="0" y="35"/>
                    </a:cxn>
                    <a:cxn ang="0">
                      <a:pos x="0" y="3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81" name="Freeform 73"/>
                <p:cNvSpPr>
                  <a:spLocks/>
                </p:cNvSpPr>
                <p:nvPr/>
              </p:nvSpPr>
              <p:spPr bwMode="ltGray">
                <a:xfrm>
                  <a:off x="4423" y="547"/>
                  <a:ext cx="151" cy="93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36" y="18"/>
                    </a:cxn>
                    <a:cxn ang="0">
                      <a:pos x="46" y="30"/>
                    </a:cxn>
                    <a:cxn ang="0">
                      <a:pos x="76" y="52"/>
                    </a:cxn>
                    <a:cxn ang="0">
                      <a:pos x="92" y="66"/>
                    </a:cxn>
                    <a:cxn ang="0">
                      <a:pos x="122" y="98"/>
                    </a:cxn>
                    <a:cxn ang="0">
                      <a:pos x="136" y="128"/>
                    </a:cxn>
                    <a:cxn ang="0">
                      <a:pos x="148" y="132"/>
                    </a:cxn>
                    <a:cxn ang="0">
                      <a:pos x="154" y="150"/>
                    </a:cxn>
                    <a:cxn ang="0">
                      <a:pos x="176" y="152"/>
                    </a:cxn>
                    <a:cxn ang="0">
                      <a:pos x="170" y="196"/>
                    </a:cxn>
                    <a:cxn ang="0">
                      <a:pos x="180" y="224"/>
                    </a:cxn>
                    <a:cxn ang="0">
                      <a:pos x="198" y="232"/>
                    </a:cxn>
                    <a:cxn ang="0">
                      <a:pos x="216" y="234"/>
                    </a:cxn>
                    <a:cxn ang="0">
                      <a:pos x="236" y="242"/>
                    </a:cxn>
                    <a:cxn ang="0">
                      <a:pos x="254" y="236"/>
                    </a:cxn>
                    <a:cxn ang="0">
                      <a:pos x="272" y="248"/>
                    </a:cxn>
                    <a:cxn ang="0">
                      <a:pos x="296" y="256"/>
                    </a:cxn>
                    <a:cxn ang="0">
                      <a:pos x="314" y="264"/>
                    </a:cxn>
                    <a:cxn ang="0">
                      <a:pos x="352" y="266"/>
                    </a:cxn>
                    <a:cxn ang="0">
                      <a:pos x="342" y="274"/>
                    </a:cxn>
                    <a:cxn ang="0">
                      <a:pos x="322" y="272"/>
                    </a:cxn>
                    <a:cxn ang="0">
                      <a:pos x="300" y="270"/>
                    </a:cxn>
                    <a:cxn ang="0">
                      <a:pos x="288" y="266"/>
                    </a:cxn>
                    <a:cxn ang="0">
                      <a:pos x="252" y="264"/>
                    </a:cxn>
                    <a:cxn ang="0">
                      <a:pos x="234" y="260"/>
                    </a:cxn>
                    <a:cxn ang="0">
                      <a:pos x="172" y="242"/>
                    </a:cxn>
                    <a:cxn ang="0">
                      <a:pos x="160" y="216"/>
                    </a:cxn>
                    <a:cxn ang="0">
                      <a:pos x="126" y="200"/>
                    </a:cxn>
                    <a:cxn ang="0">
                      <a:pos x="108" y="186"/>
                    </a:cxn>
                    <a:cxn ang="0">
                      <a:pos x="94" y="158"/>
                    </a:cxn>
                    <a:cxn ang="0">
                      <a:pos x="68" y="108"/>
                    </a:cxn>
                    <a:cxn ang="0">
                      <a:pos x="64" y="102"/>
                    </a:cxn>
                    <a:cxn ang="0">
                      <a:pos x="58" y="100"/>
                    </a:cxn>
                    <a:cxn ang="0">
                      <a:pos x="54" y="88"/>
                    </a:cxn>
                    <a:cxn ang="0">
                      <a:pos x="38" y="58"/>
                    </a:cxn>
                    <a:cxn ang="0">
                      <a:pos x="20" y="40"/>
                    </a:cxn>
                    <a:cxn ang="0">
                      <a:pos x="4" y="22"/>
                    </a:cxn>
                    <a:cxn ang="0">
                      <a:pos x="10" y="2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82" name="Freeform 74"/>
                <p:cNvSpPr>
                  <a:spLocks/>
                </p:cNvSpPr>
                <p:nvPr/>
              </p:nvSpPr>
              <p:spPr bwMode="ltGray">
                <a:xfrm>
                  <a:off x="4515" y="541"/>
                  <a:ext cx="67" cy="68"/>
                </a:xfrm>
                <a:custGeom>
                  <a:avLst/>
                  <a:gdLst/>
                  <a:ahLst/>
                  <a:cxnLst>
                    <a:cxn ang="0">
                      <a:pos x="54" y="66"/>
                    </a:cxn>
                    <a:cxn ang="0">
                      <a:pos x="66" y="58"/>
                    </a:cxn>
                    <a:cxn ang="0">
                      <a:pos x="68" y="52"/>
                    </a:cxn>
                    <a:cxn ang="0">
                      <a:pos x="80" y="44"/>
                    </a:cxn>
                    <a:cxn ang="0">
                      <a:pos x="106" y="22"/>
                    </a:cxn>
                    <a:cxn ang="0">
                      <a:pos x="112" y="4"/>
                    </a:cxn>
                    <a:cxn ang="0">
                      <a:pos x="124" y="0"/>
                    </a:cxn>
                    <a:cxn ang="0">
                      <a:pos x="150" y="28"/>
                    </a:cxn>
                    <a:cxn ang="0">
                      <a:pos x="146" y="44"/>
                    </a:cxn>
                    <a:cxn ang="0">
                      <a:pos x="126" y="64"/>
                    </a:cxn>
                    <a:cxn ang="0">
                      <a:pos x="132" y="94"/>
                    </a:cxn>
                    <a:cxn ang="0">
                      <a:pos x="142" y="110"/>
                    </a:cxn>
                    <a:cxn ang="0">
                      <a:pos x="146" y="128"/>
                    </a:cxn>
                    <a:cxn ang="0">
                      <a:pos x="128" y="128"/>
                    </a:cxn>
                    <a:cxn ang="0">
                      <a:pos x="116" y="146"/>
                    </a:cxn>
                    <a:cxn ang="0">
                      <a:pos x="104" y="156"/>
                    </a:cxn>
                    <a:cxn ang="0">
                      <a:pos x="100" y="198"/>
                    </a:cxn>
                    <a:cxn ang="0">
                      <a:pos x="88" y="202"/>
                    </a:cxn>
                    <a:cxn ang="0">
                      <a:pos x="82" y="206"/>
                    </a:cxn>
                    <a:cxn ang="0">
                      <a:pos x="76" y="202"/>
                    </a:cxn>
                    <a:cxn ang="0">
                      <a:pos x="72" y="190"/>
                    </a:cxn>
                    <a:cxn ang="0">
                      <a:pos x="60" y="186"/>
                    </a:cxn>
                    <a:cxn ang="0">
                      <a:pos x="42" y="194"/>
                    </a:cxn>
                    <a:cxn ang="0">
                      <a:pos x="28" y="186"/>
                    </a:cxn>
                    <a:cxn ang="0">
                      <a:pos x="10" y="148"/>
                    </a:cxn>
                    <a:cxn ang="0">
                      <a:pos x="4" y="130"/>
                    </a:cxn>
                    <a:cxn ang="0">
                      <a:pos x="0" y="118"/>
                    </a:cxn>
                    <a:cxn ang="0">
                      <a:pos x="20" y="96"/>
                    </a:cxn>
                    <a:cxn ang="0">
                      <a:pos x="32" y="104"/>
                    </a:cxn>
                    <a:cxn ang="0">
                      <a:pos x="34" y="80"/>
                    </a:cxn>
                    <a:cxn ang="0">
                      <a:pos x="52" y="70"/>
                    </a:cxn>
                    <a:cxn ang="0">
                      <a:pos x="54" y="66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83" name="Freeform 75"/>
                <p:cNvSpPr>
                  <a:spLocks/>
                </p:cNvSpPr>
                <p:nvPr/>
              </p:nvSpPr>
              <p:spPr bwMode="ltGray">
                <a:xfrm>
                  <a:off x="4580" y="572"/>
                  <a:ext cx="47" cy="13"/>
                </a:xfrm>
                <a:custGeom>
                  <a:avLst/>
                  <a:gdLst/>
                  <a:ahLst/>
                  <a:cxnLst>
                    <a:cxn ang="0">
                      <a:pos x="4" y="32"/>
                    </a:cxn>
                    <a:cxn ang="0">
                      <a:pos x="18" y="10"/>
                    </a:cxn>
                    <a:cxn ang="0">
                      <a:pos x="46" y="20"/>
                    </a:cxn>
                    <a:cxn ang="0">
                      <a:pos x="72" y="14"/>
                    </a:cxn>
                    <a:cxn ang="0">
                      <a:pos x="90" y="0"/>
                    </a:cxn>
                    <a:cxn ang="0">
                      <a:pos x="76" y="26"/>
                    </a:cxn>
                    <a:cxn ang="0">
                      <a:pos x="60" y="38"/>
                    </a:cxn>
                    <a:cxn ang="0">
                      <a:pos x="42" y="32"/>
                    </a:cxn>
                    <a:cxn ang="0">
                      <a:pos x="14" y="30"/>
                    </a:cxn>
                    <a:cxn ang="0">
                      <a:pos x="4" y="32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84" name="Freeform 76"/>
                <p:cNvSpPr>
                  <a:spLocks/>
                </p:cNvSpPr>
                <p:nvPr/>
              </p:nvSpPr>
              <p:spPr bwMode="ltGray">
                <a:xfrm>
                  <a:off x="4578" y="588"/>
                  <a:ext cx="32" cy="34"/>
                </a:xfrm>
                <a:custGeom>
                  <a:avLst/>
                  <a:gdLst/>
                  <a:ahLst/>
                  <a:cxnLst>
                    <a:cxn ang="0">
                      <a:pos x="8" y="18"/>
                    </a:cxn>
                    <a:cxn ang="0">
                      <a:pos x="18" y="0"/>
                    </a:cxn>
                    <a:cxn ang="0">
                      <a:pos x="34" y="18"/>
                    </a:cxn>
                    <a:cxn ang="0">
                      <a:pos x="62" y="4"/>
                    </a:cxn>
                    <a:cxn ang="0">
                      <a:pos x="46" y="34"/>
                    </a:cxn>
                    <a:cxn ang="0">
                      <a:pos x="54" y="48"/>
                    </a:cxn>
                    <a:cxn ang="0">
                      <a:pos x="58" y="60"/>
                    </a:cxn>
                    <a:cxn ang="0">
                      <a:pos x="46" y="74"/>
                    </a:cxn>
                    <a:cxn ang="0">
                      <a:pos x="34" y="60"/>
                    </a:cxn>
                    <a:cxn ang="0">
                      <a:pos x="22" y="48"/>
                    </a:cxn>
                    <a:cxn ang="0">
                      <a:pos x="28" y="68"/>
                    </a:cxn>
                    <a:cxn ang="0">
                      <a:pos x="30" y="74"/>
                    </a:cxn>
                    <a:cxn ang="0">
                      <a:pos x="20" y="104"/>
                    </a:cxn>
                    <a:cxn ang="0">
                      <a:pos x="12" y="102"/>
                    </a:cxn>
                    <a:cxn ang="0">
                      <a:pos x="8" y="90"/>
                    </a:cxn>
                    <a:cxn ang="0">
                      <a:pos x="0" y="54"/>
                    </a:cxn>
                    <a:cxn ang="0">
                      <a:pos x="2" y="30"/>
                    </a:cxn>
                    <a:cxn ang="0">
                      <a:pos x="8" y="18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85" name="Freeform 77"/>
                <p:cNvSpPr>
                  <a:spLocks/>
                </p:cNvSpPr>
                <p:nvPr/>
              </p:nvSpPr>
              <p:spPr bwMode="ltGray">
                <a:xfrm>
                  <a:off x="4632" y="569"/>
                  <a:ext cx="16" cy="20"/>
                </a:xfrm>
                <a:custGeom>
                  <a:avLst/>
                  <a:gdLst/>
                  <a:ahLst/>
                  <a:cxnLst>
                    <a:cxn ang="0">
                      <a:pos x="3" y="28"/>
                    </a:cxn>
                    <a:cxn ang="0">
                      <a:pos x="13" y="0"/>
                    </a:cxn>
                    <a:cxn ang="0">
                      <a:pos x="15" y="28"/>
                    </a:cxn>
                    <a:cxn ang="0">
                      <a:pos x="37" y="38"/>
                    </a:cxn>
                    <a:cxn ang="0">
                      <a:pos x="19" y="44"/>
                    </a:cxn>
                    <a:cxn ang="0">
                      <a:pos x="5" y="58"/>
                    </a:cxn>
                    <a:cxn ang="0">
                      <a:pos x="1" y="34"/>
                    </a:cxn>
                    <a:cxn ang="0">
                      <a:pos x="3" y="28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86" name="Freeform 78"/>
                <p:cNvSpPr>
                  <a:spLocks/>
                </p:cNvSpPr>
                <p:nvPr/>
              </p:nvSpPr>
              <p:spPr bwMode="ltGray">
                <a:xfrm>
                  <a:off x="4636" y="600"/>
                  <a:ext cx="20" cy="10"/>
                </a:xfrm>
                <a:custGeom>
                  <a:avLst/>
                  <a:gdLst/>
                  <a:ahLst/>
                  <a:cxnLst>
                    <a:cxn ang="0">
                      <a:pos x="7" y="0"/>
                    </a:cxn>
                    <a:cxn ang="0">
                      <a:pos x="29" y="0"/>
                    </a:cxn>
                    <a:cxn ang="0">
                      <a:pos x="49" y="16"/>
                    </a:cxn>
                    <a:cxn ang="0">
                      <a:pos x="35" y="14"/>
                    </a:cxn>
                    <a:cxn ang="0">
                      <a:pos x="3" y="16"/>
                    </a:cxn>
                    <a:cxn ang="0">
                      <a:pos x="7" y="0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87" name="Freeform 79"/>
                <p:cNvSpPr>
                  <a:spLocks/>
                </p:cNvSpPr>
                <p:nvPr/>
              </p:nvSpPr>
              <p:spPr bwMode="ltGray">
                <a:xfrm>
                  <a:off x="4657" y="585"/>
                  <a:ext cx="26" cy="17"/>
                </a:xfrm>
                <a:custGeom>
                  <a:avLst/>
                  <a:gdLst/>
                  <a:ahLst/>
                  <a:cxnLst>
                    <a:cxn ang="0">
                      <a:pos x="21" y="38"/>
                    </a:cxn>
                    <a:cxn ang="0">
                      <a:pos x="15" y="26"/>
                    </a:cxn>
                    <a:cxn ang="0">
                      <a:pos x="3" y="22"/>
                    </a:cxn>
                    <a:cxn ang="0">
                      <a:pos x="13" y="8"/>
                    </a:cxn>
                    <a:cxn ang="0">
                      <a:pos x="25" y="0"/>
                    </a:cxn>
                    <a:cxn ang="0">
                      <a:pos x="49" y="10"/>
                    </a:cxn>
                    <a:cxn ang="0">
                      <a:pos x="53" y="20"/>
                    </a:cxn>
                    <a:cxn ang="0">
                      <a:pos x="61" y="32"/>
                    </a:cxn>
                    <a:cxn ang="0">
                      <a:pos x="41" y="38"/>
                    </a:cxn>
                    <a:cxn ang="0">
                      <a:pos x="23" y="44"/>
                    </a:cxn>
                    <a:cxn ang="0">
                      <a:pos x="21" y="38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88" name="Freeform 80"/>
                <p:cNvSpPr>
                  <a:spLocks/>
                </p:cNvSpPr>
                <p:nvPr/>
              </p:nvSpPr>
              <p:spPr bwMode="ltGray">
                <a:xfrm>
                  <a:off x="4664" y="593"/>
                  <a:ext cx="122" cy="61"/>
                </a:xfrm>
                <a:custGeom>
                  <a:avLst/>
                  <a:gdLst/>
                  <a:ahLst/>
                  <a:cxnLst>
                    <a:cxn ang="0">
                      <a:pos x="46" y="28"/>
                    </a:cxn>
                    <a:cxn ang="0">
                      <a:pos x="36" y="14"/>
                    </a:cxn>
                    <a:cxn ang="0">
                      <a:pos x="26" y="30"/>
                    </a:cxn>
                    <a:cxn ang="0">
                      <a:pos x="0" y="24"/>
                    </a:cxn>
                    <a:cxn ang="0">
                      <a:pos x="10" y="42"/>
                    </a:cxn>
                    <a:cxn ang="0">
                      <a:pos x="16" y="62"/>
                    </a:cxn>
                    <a:cxn ang="0">
                      <a:pos x="24" y="48"/>
                    </a:cxn>
                    <a:cxn ang="0">
                      <a:pos x="30" y="44"/>
                    </a:cxn>
                    <a:cxn ang="0">
                      <a:pos x="48" y="56"/>
                    </a:cxn>
                    <a:cxn ang="0">
                      <a:pos x="70" y="62"/>
                    </a:cxn>
                    <a:cxn ang="0">
                      <a:pos x="88" y="72"/>
                    </a:cxn>
                    <a:cxn ang="0">
                      <a:pos x="106" y="102"/>
                    </a:cxn>
                    <a:cxn ang="0">
                      <a:pos x="104" y="122"/>
                    </a:cxn>
                    <a:cxn ang="0">
                      <a:pos x="98" y="134"/>
                    </a:cxn>
                    <a:cxn ang="0">
                      <a:pos x="122" y="128"/>
                    </a:cxn>
                    <a:cxn ang="0">
                      <a:pos x="140" y="140"/>
                    </a:cxn>
                    <a:cxn ang="0">
                      <a:pos x="168" y="148"/>
                    </a:cxn>
                    <a:cxn ang="0">
                      <a:pos x="174" y="146"/>
                    </a:cxn>
                    <a:cxn ang="0">
                      <a:pos x="168" y="134"/>
                    </a:cxn>
                    <a:cxn ang="0">
                      <a:pos x="178" y="136"/>
                    </a:cxn>
                    <a:cxn ang="0">
                      <a:pos x="186" y="118"/>
                    </a:cxn>
                    <a:cxn ang="0">
                      <a:pos x="202" y="122"/>
                    </a:cxn>
                    <a:cxn ang="0">
                      <a:pos x="214" y="130"/>
                    </a:cxn>
                    <a:cxn ang="0">
                      <a:pos x="244" y="168"/>
                    </a:cxn>
                    <a:cxn ang="0">
                      <a:pos x="262" y="178"/>
                    </a:cxn>
                    <a:cxn ang="0">
                      <a:pos x="284" y="170"/>
                    </a:cxn>
                    <a:cxn ang="0">
                      <a:pos x="268" y="160"/>
                    </a:cxn>
                    <a:cxn ang="0">
                      <a:pos x="256" y="138"/>
                    </a:cxn>
                    <a:cxn ang="0">
                      <a:pos x="250" y="132"/>
                    </a:cxn>
                    <a:cxn ang="0">
                      <a:pos x="248" y="122"/>
                    </a:cxn>
                    <a:cxn ang="0">
                      <a:pos x="236" y="116"/>
                    </a:cxn>
                    <a:cxn ang="0">
                      <a:pos x="240" y="96"/>
                    </a:cxn>
                    <a:cxn ang="0">
                      <a:pos x="220" y="86"/>
                    </a:cxn>
                    <a:cxn ang="0">
                      <a:pos x="210" y="70"/>
                    </a:cxn>
                    <a:cxn ang="0">
                      <a:pos x="190" y="54"/>
                    </a:cxn>
                    <a:cxn ang="0">
                      <a:pos x="168" y="38"/>
                    </a:cxn>
                    <a:cxn ang="0">
                      <a:pos x="156" y="34"/>
                    </a:cxn>
                    <a:cxn ang="0">
                      <a:pos x="120" y="16"/>
                    </a:cxn>
                    <a:cxn ang="0">
                      <a:pos x="102" y="4"/>
                    </a:cxn>
                    <a:cxn ang="0">
                      <a:pos x="96" y="0"/>
                    </a:cxn>
                    <a:cxn ang="0">
                      <a:pos x="70" y="10"/>
                    </a:cxn>
                    <a:cxn ang="0">
                      <a:pos x="56" y="32"/>
                    </a:cxn>
                    <a:cxn ang="0">
                      <a:pos x="46" y="28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89" name="Freeform 81"/>
                <p:cNvSpPr>
                  <a:spLocks/>
                </p:cNvSpPr>
                <p:nvPr/>
              </p:nvSpPr>
              <p:spPr bwMode="ltGray">
                <a:xfrm>
                  <a:off x="4770" y="599"/>
                  <a:ext cx="33" cy="26"/>
                </a:xfrm>
                <a:custGeom>
                  <a:avLst/>
                  <a:gdLst/>
                  <a:ahLst/>
                  <a:cxnLst>
                    <a:cxn ang="0">
                      <a:pos x="1" y="58"/>
                    </a:cxn>
                    <a:cxn ang="0">
                      <a:pos x="27" y="60"/>
                    </a:cxn>
                    <a:cxn ang="0">
                      <a:pos x="45" y="48"/>
                    </a:cxn>
                    <a:cxn ang="0">
                      <a:pos x="57" y="30"/>
                    </a:cxn>
                    <a:cxn ang="0">
                      <a:pos x="43" y="14"/>
                    </a:cxn>
                    <a:cxn ang="0">
                      <a:pos x="43" y="4"/>
                    </a:cxn>
                    <a:cxn ang="0">
                      <a:pos x="71" y="26"/>
                    </a:cxn>
                    <a:cxn ang="0">
                      <a:pos x="67" y="54"/>
                    </a:cxn>
                    <a:cxn ang="0">
                      <a:pos x="33" y="78"/>
                    </a:cxn>
                    <a:cxn ang="0">
                      <a:pos x="9" y="66"/>
                    </a:cxn>
                    <a:cxn ang="0">
                      <a:pos x="3" y="62"/>
                    </a:cxn>
                    <a:cxn ang="0">
                      <a:pos x="1" y="58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90" name="Freeform 82"/>
                <p:cNvSpPr>
                  <a:spLocks/>
                </p:cNvSpPr>
                <p:nvPr/>
              </p:nvSpPr>
              <p:spPr bwMode="ltGray">
                <a:xfrm>
                  <a:off x="4840" y="544"/>
                  <a:ext cx="8" cy="6"/>
                </a:xfrm>
                <a:custGeom>
                  <a:avLst/>
                  <a:gdLst/>
                  <a:ahLst/>
                  <a:cxnLst>
                    <a:cxn ang="0">
                      <a:pos x="3" y="4"/>
                    </a:cxn>
                    <a:cxn ang="0">
                      <a:pos x="3" y="14"/>
                    </a:cxn>
                    <a:cxn ang="0">
                      <a:pos x="3" y="4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91" name="Freeform 83"/>
                <p:cNvSpPr>
                  <a:spLocks/>
                </p:cNvSpPr>
                <p:nvPr/>
              </p:nvSpPr>
              <p:spPr bwMode="ltGray">
                <a:xfrm>
                  <a:off x="4747" y="494"/>
                  <a:ext cx="8" cy="5"/>
                </a:xfrm>
                <a:custGeom>
                  <a:avLst/>
                  <a:gdLst/>
                  <a:ahLst/>
                  <a:cxnLst>
                    <a:cxn ang="0">
                      <a:pos x="7" y="12"/>
                    </a:cxn>
                    <a:cxn ang="0">
                      <a:pos x="17" y="2"/>
                    </a:cxn>
                    <a:cxn ang="0">
                      <a:pos x="9" y="12"/>
                    </a:cxn>
                    <a:cxn ang="0">
                      <a:pos x="7" y="12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92" name="Freeform 84"/>
                <p:cNvSpPr>
                  <a:spLocks/>
                </p:cNvSpPr>
                <p:nvPr/>
              </p:nvSpPr>
              <p:spPr bwMode="ltGray">
                <a:xfrm>
                  <a:off x="4676" y="536"/>
                  <a:ext cx="8" cy="5"/>
                </a:xfrm>
                <a:custGeom>
                  <a:avLst/>
                  <a:gdLst/>
                  <a:ahLst/>
                  <a:cxnLst>
                    <a:cxn ang="0">
                      <a:pos x="7" y="12"/>
                    </a:cxn>
                    <a:cxn ang="0">
                      <a:pos x="15" y="2"/>
                    </a:cxn>
                    <a:cxn ang="0">
                      <a:pos x="15" y="14"/>
                    </a:cxn>
                    <a:cxn ang="0">
                      <a:pos x="7" y="12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93" name="Freeform 85"/>
                <p:cNvSpPr>
                  <a:spLocks/>
                </p:cNvSpPr>
                <p:nvPr/>
              </p:nvSpPr>
              <p:spPr bwMode="ltGray">
                <a:xfrm>
                  <a:off x="4598" y="523"/>
                  <a:ext cx="34" cy="27"/>
                </a:xfrm>
                <a:custGeom>
                  <a:avLst/>
                  <a:gdLst/>
                  <a:ahLst/>
                  <a:cxnLst>
                    <a:cxn ang="0">
                      <a:pos x="0" y="50"/>
                    </a:cxn>
                    <a:cxn ang="0">
                      <a:pos x="14" y="24"/>
                    </a:cxn>
                    <a:cxn ang="0">
                      <a:pos x="26" y="20"/>
                    </a:cxn>
                    <a:cxn ang="0">
                      <a:pos x="48" y="18"/>
                    </a:cxn>
                    <a:cxn ang="0">
                      <a:pos x="58" y="0"/>
                    </a:cxn>
                    <a:cxn ang="0">
                      <a:pos x="80" y="40"/>
                    </a:cxn>
                    <a:cxn ang="0">
                      <a:pos x="70" y="56"/>
                    </a:cxn>
                    <a:cxn ang="0">
                      <a:pos x="54" y="62"/>
                    </a:cxn>
                    <a:cxn ang="0">
                      <a:pos x="48" y="80"/>
                    </a:cxn>
                    <a:cxn ang="0">
                      <a:pos x="32" y="68"/>
                    </a:cxn>
                    <a:cxn ang="0">
                      <a:pos x="38" y="52"/>
                    </a:cxn>
                    <a:cxn ang="0">
                      <a:pos x="30" y="28"/>
                    </a:cxn>
                    <a:cxn ang="0">
                      <a:pos x="20" y="48"/>
                    </a:cxn>
                    <a:cxn ang="0">
                      <a:pos x="8" y="56"/>
                    </a:cxn>
                    <a:cxn ang="0">
                      <a:pos x="0" y="50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94" name="Freeform 86"/>
                <p:cNvSpPr>
                  <a:spLocks/>
                </p:cNvSpPr>
                <p:nvPr/>
              </p:nvSpPr>
              <p:spPr bwMode="ltGray">
                <a:xfrm>
                  <a:off x="4587" y="466"/>
                  <a:ext cx="40" cy="58"/>
                </a:xfrm>
                <a:custGeom>
                  <a:avLst/>
                  <a:gdLst/>
                  <a:ahLst/>
                  <a:cxnLst>
                    <a:cxn ang="0">
                      <a:pos x="14" y="96"/>
                    </a:cxn>
                    <a:cxn ang="0">
                      <a:pos x="26" y="128"/>
                    </a:cxn>
                    <a:cxn ang="0">
                      <a:pos x="32" y="108"/>
                    </a:cxn>
                    <a:cxn ang="0">
                      <a:pos x="52" y="100"/>
                    </a:cxn>
                    <a:cxn ang="0">
                      <a:pos x="46" y="124"/>
                    </a:cxn>
                    <a:cxn ang="0">
                      <a:pos x="66" y="126"/>
                    </a:cxn>
                    <a:cxn ang="0">
                      <a:pos x="76" y="142"/>
                    </a:cxn>
                    <a:cxn ang="0">
                      <a:pos x="58" y="148"/>
                    </a:cxn>
                    <a:cxn ang="0">
                      <a:pos x="74" y="174"/>
                    </a:cxn>
                    <a:cxn ang="0">
                      <a:pos x="84" y="154"/>
                    </a:cxn>
                    <a:cxn ang="0">
                      <a:pos x="82" y="112"/>
                    </a:cxn>
                    <a:cxn ang="0">
                      <a:pos x="60" y="106"/>
                    </a:cxn>
                    <a:cxn ang="0">
                      <a:pos x="50" y="82"/>
                    </a:cxn>
                    <a:cxn ang="0">
                      <a:pos x="34" y="82"/>
                    </a:cxn>
                    <a:cxn ang="0">
                      <a:pos x="30" y="70"/>
                    </a:cxn>
                    <a:cxn ang="0">
                      <a:pos x="42" y="42"/>
                    </a:cxn>
                    <a:cxn ang="0">
                      <a:pos x="30" y="0"/>
                    </a:cxn>
                    <a:cxn ang="0">
                      <a:pos x="18" y="22"/>
                    </a:cxn>
                    <a:cxn ang="0">
                      <a:pos x="4" y="46"/>
                    </a:cxn>
                    <a:cxn ang="0">
                      <a:pos x="14" y="76"/>
                    </a:cxn>
                    <a:cxn ang="0">
                      <a:pos x="14" y="96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95" name="Freeform 87"/>
                <p:cNvSpPr>
                  <a:spLocks/>
                </p:cNvSpPr>
                <p:nvPr/>
              </p:nvSpPr>
              <p:spPr bwMode="ltGray">
                <a:xfrm>
                  <a:off x="4597" y="508"/>
                  <a:ext cx="14" cy="17"/>
                </a:xfrm>
                <a:custGeom>
                  <a:avLst/>
                  <a:gdLst/>
                  <a:ahLst/>
                  <a:cxnLst>
                    <a:cxn ang="0">
                      <a:pos x="6" y="24"/>
                    </a:cxn>
                    <a:cxn ang="0">
                      <a:pos x="12" y="0"/>
                    </a:cxn>
                    <a:cxn ang="0">
                      <a:pos x="20" y="16"/>
                    </a:cxn>
                    <a:cxn ang="0">
                      <a:pos x="22" y="24"/>
                    </a:cxn>
                    <a:cxn ang="0">
                      <a:pos x="28" y="26"/>
                    </a:cxn>
                    <a:cxn ang="0">
                      <a:pos x="32" y="38"/>
                    </a:cxn>
                    <a:cxn ang="0">
                      <a:pos x="18" y="50"/>
                    </a:cxn>
                    <a:cxn ang="0">
                      <a:pos x="6" y="24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96" name="Freeform 88"/>
                <p:cNvSpPr>
                  <a:spLocks/>
                </p:cNvSpPr>
                <p:nvPr/>
              </p:nvSpPr>
              <p:spPr bwMode="ltGray">
                <a:xfrm>
                  <a:off x="4569" y="512"/>
                  <a:ext cx="19" cy="17"/>
                </a:xfrm>
                <a:custGeom>
                  <a:avLst/>
                  <a:gdLst/>
                  <a:ahLst/>
                  <a:cxnLst>
                    <a:cxn ang="0">
                      <a:pos x="0" y="44"/>
                    </a:cxn>
                    <a:cxn ang="0">
                      <a:pos x="22" y="20"/>
                    </a:cxn>
                    <a:cxn ang="0">
                      <a:pos x="36" y="0"/>
                    </a:cxn>
                    <a:cxn ang="0">
                      <a:pos x="24" y="28"/>
                    </a:cxn>
                    <a:cxn ang="0">
                      <a:pos x="2" y="50"/>
                    </a:cxn>
                    <a:cxn ang="0">
                      <a:pos x="0" y="44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97" name="Freeform 89"/>
                <p:cNvSpPr>
                  <a:spLocks/>
                </p:cNvSpPr>
                <p:nvPr/>
              </p:nvSpPr>
              <p:spPr bwMode="ltGray">
                <a:xfrm>
                  <a:off x="4784" y="275"/>
                  <a:ext cx="18" cy="10"/>
                </a:xfrm>
                <a:custGeom>
                  <a:avLst/>
                  <a:gdLst/>
                  <a:ahLst/>
                  <a:cxnLst>
                    <a:cxn ang="0">
                      <a:pos x="0" y="25"/>
                    </a:cxn>
                    <a:cxn ang="0">
                      <a:pos x="12" y="29"/>
                    </a:cxn>
                    <a:cxn ang="0">
                      <a:pos x="0" y="2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98" name="Freeform 90"/>
                <p:cNvSpPr>
                  <a:spLocks/>
                </p:cNvSpPr>
                <p:nvPr/>
              </p:nvSpPr>
              <p:spPr bwMode="ltGray">
                <a:xfrm>
                  <a:off x="4293" y="246"/>
                  <a:ext cx="438" cy="152"/>
                </a:xfrm>
                <a:custGeom>
                  <a:avLst/>
                  <a:gdLst/>
                  <a:ahLst/>
                  <a:cxnLst>
                    <a:cxn ang="0">
                      <a:pos x="73" y="1"/>
                    </a:cxn>
                    <a:cxn ang="0">
                      <a:pos x="438" y="0"/>
                    </a:cxn>
                    <a:cxn ang="0">
                      <a:pos x="416" y="54"/>
                    </a:cxn>
                    <a:cxn ang="0">
                      <a:pos x="397" y="68"/>
                    </a:cxn>
                    <a:cxn ang="0">
                      <a:pos x="392" y="70"/>
                    </a:cxn>
                    <a:cxn ang="0">
                      <a:pos x="375" y="73"/>
                    </a:cxn>
                    <a:cxn ang="0">
                      <a:pos x="361" y="88"/>
                    </a:cxn>
                    <a:cxn ang="0">
                      <a:pos x="362" y="99"/>
                    </a:cxn>
                    <a:cxn ang="0">
                      <a:pos x="364" y="107"/>
                    </a:cxn>
                    <a:cxn ang="0">
                      <a:pos x="366" y="113"/>
                    </a:cxn>
                    <a:cxn ang="0">
                      <a:pos x="362" y="122"/>
                    </a:cxn>
                    <a:cxn ang="0">
                      <a:pos x="351" y="120"/>
                    </a:cxn>
                    <a:cxn ang="0">
                      <a:pos x="342" y="129"/>
                    </a:cxn>
                    <a:cxn ang="0">
                      <a:pos x="347" y="105"/>
                    </a:cxn>
                    <a:cxn ang="0">
                      <a:pos x="338" y="100"/>
                    </a:cxn>
                    <a:cxn ang="0">
                      <a:pos x="344" y="93"/>
                    </a:cxn>
                    <a:cxn ang="0">
                      <a:pos x="342" y="89"/>
                    </a:cxn>
                    <a:cxn ang="0">
                      <a:pos x="320" y="94"/>
                    </a:cxn>
                    <a:cxn ang="0">
                      <a:pos x="317" y="85"/>
                    </a:cxn>
                    <a:cxn ang="0">
                      <a:pos x="297" y="94"/>
                    </a:cxn>
                    <a:cxn ang="0">
                      <a:pos x="320" y="103"/>
                    </a:cxn>
                    <a:cxn ang="0">
                      <a:pos x="305" y="117"/>
                    </a:cxn>
                    <a:cxn ang="0">
                      <a:pos x="311" y="126"/>
                    </a:cxn>
                    <a:cxn ang="0">
                      <a:pos x="315" y="138"/>
                    </a:cxn>
                    <a:cxn ang="0">
                      <a:pos x="309" y="139"/>
                    </a:cxn>
                    <a:cxn ang="0">
                      <a:pos x="314" y="144"/>
                    </a:cxn>
                    <a:cxn ang="0">
                      <a:pos x="307" y="152"/>
                    </a:cxn>
                    <a:cxn ang="0">
                      <a:pos x="0" y="149"/>
                    </a:cxn>
                    <a:cxn ang="0">
                      <a:pos x="73" y="1"/>
                    </a:cxn>
                  </a:cxnLst>
                  <a:rect l="0" t="0" r="r" b="b"/>
                  <a:pathLst>
                    <a:path w="438" h="152">
                      <a:moveTo>
                        <a:pt x="73" y="1"/>
                      </a:moveTo>
                      <a:lnTo>
                        <a:pt x="438" y="0"/>
                      </a:lnTo>
                      <a:cubicBezTo>
                        <a:pt x="432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099" name="Freeform 91"/>
                <p:cNvSpPr>
                  <a:spLocks/>
                </p:cNvSpPr>
                <p:nvPr/>
              </p:nvSpPr>
              <p:spPr bwMode="ltGray">
                <a:xfrm>
                  <a:off x="4731" y="240"/>
                  <a:ext cx="20" cy="55"/>
                </a:xfrm>
                <a:custGeom>
                  <a:avLst/>
                  <a:gdLst/>
                  <a:ahLst/>
                  <a:cxnLst>
                    <a:cxn ang="0">
                      <a:pos x="5" y="156"/>
                    </a:cxn>
                    <a:cxn ang="0">
                      <a:pos x="15" y="108"/>
                    </a:cxn>
                    <a:cxn ang="0">
                      <a:pos x="17" y="68"/>
                    </a:cxn>
                    <a:cxn ang="0">
                      <a:pos x="11" y="40"/>
                    </a:cxn>
                    <a:cxn ang="0">
                      <a:pos x="17" y="12"/>
                    </a:cxn>
                    <a:cxn ang="0">
                      <a:pos x="21" y="0"/>
                    </a:cxn>
                    <a:cxn ang="0">
                      <a:pos x="31" y="30"/>
                    </a:cxn>
                    <a:cxn ang="0">
                      <a:pos x="47" y="98"/>
                    </a:cxn>
                    <a:cxn ang="0">
                      <a:pos x="31" y="108"/>
                    </a:cxn>
                    <a:cxn ang="0">
                      <a:pos x="23" y="126"/>
                    </a:cxn>
                    <a:cxn ang="0">
                      <a:pos x="21" y="132"/>
                    </a:cxn>
                    <a:cxn ang="0">
                      <a:pos x="27" y="134"/>
                    </a:cxn>
                    <a:cxn ang="0">
                      <a:pos x="31" y="146"/>
                    </a:cxn>
                    <a:cxn ang="0">
                      <a:pos x="13" y="148"/>
                    </a:cxn>
                    <a:cxn ang="0">
                      <a:pos x="7" y="160"/>
                    </a:cxn>
                    <a:cxn ang="0">
                      <a:pos x="3" y="154"/>
                    </a:cxn>
                    <a:cxn ang="0">
                      <a:pos x="5" y="156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100" name="Freeform 92"/>
                <p:cNvSpPr>
                  <a:spLocks/>
                </p:cNvSpPr>
                <p:nvPr/>
              </p:nvSpPr>
              <p:spPr bwMode="ltGray">
                <a:xfrm>
                  <a:off x="4719" y="287"/>
                  <a:ext cx="59" cy="34"/>
                </a:xfrm>
                <a:custGeom>
                  <a:avLst/>
                  <a:gdLst/>
                  <a:ahLst/>
                  <a:cxnLst>
                    <a:cxn ang="0">
                      <a:pos x="26" y="61"/>
                    </a:cxn>
                    <a:cxn ang="0">
                      <a:pos x="30" y="43"/>
                    </a:cxn>
                    <a:cxn ang="0">
                      <a:pos x="50" y="33"/>
                    </a:cxn>
                    <a:cxn ang="0">
                      <a:pos x="54" y="45"/>
                    </a:cxn>
                    <a:cxn ang="0">
                      <a:pos x="66" y="49"/>
                    </a:cxn>
                    <a:cxn ang="0">
                      <a:pos x="80" y="55"/>
                    </a:cxn>
                    <a:cxn ang="0">
                      <a:pos x="116" y="33"/>
                    </a:cxn>
                    <a:cxn ang="0">
                      <a:pos x="130" y="17"/>
                    </a:cxn>
                    <a:cxn ang="0">
                      <a:pos x="138" y="11"/>
                    </a:cxn>
                    <a:cxn ang="0">
                      <a:pos x="106" y="49"/>
                    </a:cxn>
                    <a:cxn ang="0">
                      <a:pos x="84" y="67"/>
                    </a:cxn>
                    <a:cxn ang="0">
                      <a:pos x="66" y="81"/>
                    </a:cxn>
                    <a:cxn ang="0">
                      <a:pos x="48" y="103"/>
                    </a:cxn>
                    <a:cxn ang="0">
                      <a:pos x="26" y="89"/>
                    </a:cxn>
                    <a:cxn ang="0">
                      <a:pos x="20" y="87"/>
                    </a:cxn>
                    <a:cxn ang="0">
                      <a:pos x="22" y="97"/>
                    </a:cxn>
                    <a:cxn ang="0">
                      <a:pos x="0" y="97"/>
                    </a:cxn>
                    <a:cxn ang="0">
                      <a:pos x="10" y="79"/>
                    </a:cxn>
                    <a:cxn ang="0">
                      <a:pos x="26" y="61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101" name="Freeform 93"/>
                <p:cNvSpPr>
                  <a:spLocks/>
                </p:cNvSpPr>
                <p:nvPr/>
              </p:nvSpPr>
              <p:spPr bwMode="ltGray">
                <a:xfrm>
                  <a:off x="4656" y="319"/>
                  <a:ext cx="80" cy="72"/>
                </a:xfrm>
                <a:custGeom>
                  <a:avLst/>
                  <a:gdLst/>
                  <a:ahLst/>
                  <a:cxnLst>
                    <a:cxn ang="0">
                      <a:pos x="158" y="24"/>
                    </a:cxn>
                    <a:cxn ang="0">
                      <a:pos x="160" y="6"/>
                    </a:cxn>
                    <a:cxn ang="0">
                      <a:pos x="170" y="0"/>
                    </a:cxn>
                    <a:cxn ang="0">
                      <a:pos x="182" y="24"/>
                    </a:cxn>
                    <a:cxn ang="0">
                      <a:pos x="188" y="42"/>
                    </a:cxn>
                    <a:cxn ang="0">
                      <a:pos x="178" y="58"/>
                    </a:cxn>
                    <a:cxn ang="0">
                      <a:pos x="170" y="76"/>
                    </a:cxn>
                    <a:cxn ang="0">
                      <a:pos x="162" y="126"/>
                    </a:cxn>
                    <a:cxn ang="0">
                      <a:pos x="144" y="136"/>
                    </a:cxn>
                    <a:cxn ang="0">
                      <a:pos x="120" y="138"/>
                    </a:cxn>
                    <a:cxn ang="0">
                      <a:pos x="112" y="124"/>
                    </a:cxn>
                    <a:cxn ang="0">
                      <a:pos x="102" y="146"/>
                    </a:cxn>
                    <a:cxn ang="0">
                      <a:pos x="90" y="150"/>
                    </a:cxn>
                    <a:cxn ang="0">
                      <a:pos x="80" y="132"/>
                    </a:cxn>
                    <a:cxn ang="0">
                      <a:pos x="58" y="144"/>
                    </a:cxn>
                    <a:cxn ang="0">
                      <a:pos x="76" y="142"/>
                    </a:cxn>
                    <a:cxn ang="0">
                      <a:pos x="78" y="160"/>
                    </a:cxn>
                    <a:cxn ang="0">
                      <a:pos x="58" y="166"/>
                    </a:cxn>
                    <a:cxn ang="0">
                      <a:pos x="34" y="166"/>
                    </a:cxn>
                    <a:cxn ang="0">
                      <a:pos x="36" y="154"/>
                    </a:cxn>
                    <a:cxn ang="0">
                      <a:pos x="46" y="144"/>
                    </a:cxn>
                    <a:cxn ang="0">
                      <a:pos x="34" y="148"/>
                    </a:cxn>
                    <a:cxn ang="0">
                      <a:pos x="26" y="166"/>
                    </a:cxn>
                    <a:cxn ang="0">
                      <a:pos x="30" y="190"/>
                    </a:cxn>
                    <a:cxn ang="0">
                      <a:pos x="14" y="200"/>
                    </a:cxn>
                    <a:cxn ang="0">
                      <a:pos x="0" y="214"/>
                    </a:cxn>
                    <a:cxn ang="0">
                      <a:pos x="8" y="188"/>
                    </a:cxn>
                    <a:cxn ang="0">
                      <a:pos x="0" y="164"/>
                    </a:cxn>
                    <a:cxn ang="0">
                      <a:pos x="14" y="152"/>
                    </a:cxn>
                    <a:cxn ang="0">
                      <a:pos x="32" y="134"/>
                    </a:cxn>
                    <a:cxn ang="0">
                      <a:pos x="44" y="118"/>
                    </a:cxn>
                    <a:cxn ang="0">
                      <a:pos x="72" y="116"/>
                    </a:cxn>
                    <a:cxn ang="0">
                      <a:pos x="84" y="112"/>
                    </a:cxn>
                    <a:cxn ang="0">
                      <a:pos x="114" y="78"/>
                    </a:cxn>
                    <a:cxn ang="0">
                      <a:pos x="120" y="92"/>
                    </a:cxn>
                    <a:cxn ang="0">
                      <a:pos x="132" y="76"/>
                    </a:cxn>
                    <a:cxn ang="0">
                      <a:pos x="150" y="54"/>
                    </a:cxn>
                    <a:cxn ang="0">
                      <a:pos x="154" y="42"/>
                    </a:cxn>
                    <a:cxn ang="0">
                      <a:pos x="148" y="38"/>
                    </a:cxn>
                    <a:cxn ang="0">
                      <a:pos x="152" y="32"/>
                    </a:cxn>
                    <a:cxn ang="0">
                      <a:pos x="158" y="24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102" name="Freeform 94"/>
                <p:cNvSpPr>
                  <a:spLocks/>
                </p:cNvSpPr>
                <p:nvPr/>
              </p:nvSpPr>
              <p:spPr bwMode="ltGray">
                <a:xfrm>
                  <a:off x="4709" y="340"/>
                  <a:ext cx="6" cy="4"/>
                </a:xfrm>
                <a:custGeom>
                  <a:avLst/>
                  <a:gdLst/>
                  <a:ahLst/>
                  <a:cxnLst>
                    <a:cxn ang="0">
                      <a:pos x="0" y="9"/>
                    </a:cxn>
                    <a:cxn ang="0">
                      <a:pos x="4" y="13"/>
                    </a:cxn>
                    <a:cxn ang="0">
                      <a:pos x="0" y="9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103" name="Freeform 95"/>
                <p:cNvSpPr>
                  <a:spLocks/>
                </p:cNvSpPr>
                <p:nvPr/>
              </p:nvSpPr>
              <p:spPr bwMode="ltGray">
                <a:xfrm>
                  <a:off x="4261" y="389"/>
                  <a:ext cx="347" cy="189"/>
                </a:xfrm>
                <a:custGeom>
                  <a:avLst/>
                  <a:gdLst/>
                  <a:ahLst/>
                  <a:cxnLst>
                    <a:cxn ang="0">
                      <a:pos x="812" y="26"/>
                    </a:cxn>
                    <a:cxn ang="0">
                      <a:pos x="778" y="78"/>
                    </a:cxn>
                    <a:cxn ang="0">
                      <a:pos x="748" y="122"/>
                    </a:cxn>
                    <a:cxn ang="0">
                      <a:pos x="722" y="142"/>
                    </a:cxn>
                    <a:cxn ang="0">
                      <a:pos x="634" y="180"/>
                    </a:cxn>
                    <a:cxn ang="0">
                      <a:pos x="632" y="210"/>
                    </a:cxn>
                    <a:cxn ang="0">
                      <a:pos x="604" y="230"/>
                    </a:cxn>
                    <a:cxn ang="0">
                      <a:pos x="620" y="178"/>
                    </a:cxn>
                    <a:cxn ang="0">
                      <a:pos x="576" y="188"/>
                    </a:cxn>
                    <a:cxn ang="0">
                      <a:pos x="556" y="218"/>
                    </a:cxn>
                    <a:cxn ang="0">
                      <a:pos x="596" y="280"/>
                    </a:cxn>
                    <a:cxn ang="0">
                      <a:pos x="594" y="368"/>
                    </a:cxn>
                    <a:cxn ang="0">
                      <a:pos x="542" y="406"/>
                    </a:cxn>
                    <a:cxn ang="0">
                      <a:pos x="522" y="386"/>
                    </a:cxn>
                    <a:cxn ang="0">
                      <a:pos x="482" y="348"/>
                    </a:cxn>
                    <a:cxn ang="0">
                      <a:pos x="462" y="348"/>
                    </a:cxn>
                    <a:cxn ang="0">
                      <a:pos x="450" y="394"/>
                    </a:cxn>
                    <a:cxn ang="0">
                      <a:pos x="500" y="464"/>
                    </a:cxn>
                    <a:cxn ang="0">
                      <a:pos x="510" y="524"/>
                    </a:cxn>
                    <a:cxn ang="0">
                      <a:pos x="526" y="560"/>
                    </a:cxn>
                    <a:cxn ang="0">
                      <a:pos x="492" y="544"/>
                    </a:cxn>
                    <a:cxn ang="0">
                      <a:pos x="470" y="518"/>
                    </a:cxn>
                    <a:cxn ang="0">
                      <a:pos x="422" y="424"/>
                    </a:cxn>
                    <a:cxn ang="0">
                      <a:pos x="426" y="310"/>
                    </a:cxn>
                    <a:cxn ang="0">
                      <a:pos x="422" y="268"/>
                    </a:cxn>
                    <a:cxn ang="0">
                      <a:pos x="412" y="276"/>
                    </a:cxn>
                    <a:cxn ang="0">
                      <a:pos x="386" y="266"/>
                    </a:cxn>
                    <a:cxn ang="0">
                      <a:pos x="360" y="170"/>
                    </a:cxn>
                    <a:cxn ang="0">
                      <a:pos x="330" y="166"/>
                    </a:cxn>
                    <a:cxn ang="0">
                      <a:pos x="288" y="172"/>
                    </a:cxn>
                    <a:cxn ang="0">
                      <a:pos x="242" y="232"/>
                    </a:cxn>
                    <a:cxn ang="0">
                      <a:pos x="196" y="268"/>
                    </a:cxn>
                    <a:cxn ang="0">
                      <a:pos x="184" y="274"/>
                    </a:cxn>
                    <a:cxn ang="0">
                      <a:pos x="160" y="328"/>
                    </a:cxn>
                    <a:cxn ang="0">
                      <a:pos x="152" y="354"/>
                    </a:cxn>
                    <a:cxn ang="0">
                      <a:pos x="128" y="404"/>
                    </a:cxn>
                    <a:cxn ang="0">
                      <a:pos x="94" y="392"/>
                    </a:cxn>
                    <a:cxn ang="0">
                      <a:pos x="66" y="258"/>
                    </a:cxn>
                    <a:cxn ang="0">
                      <a:pos x="72" y="156"/>
                    </a:cxn>
                    <a:cxn ang="0">
                      <a:pos x="44" y="180"/>
                    </a:cxn>
                    <a:cxn ang="0">
                      <a:pos x="20" y="150"/>
                    </a:cxn>
                    <a:cxn ang="0">
                      <a:pos x="24" y="138"/>
                    </a:cxn>
                    <a:cxn ang="0">
                      <a:pos x="0" y="92"/>
                    </a:cxn>
                    <a:cxn ang="0">
                      <a:pos x="798" y="6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104" name="Freeform 96"/>
                <p:cNvSpPr>
                  <a:spLocks/>
                </p:cNvSpPr>
                <p:nvPr/>
              </p:nvSpPr>
              <p:spPr bwMode="ltGray">
                <a:xfrm>
                  <a:off x="4322" y="519"/>
                  <a:ext cx="19" cy="29"/>
                </a:xfrm>
                <a:custGeom>
                  <a:avLst/>
                  <a:gdLst/>
                  <a:ahLst/>
                  <a:cxnLst>
                    <a:cxn ang="0">
                      <a:pos x="7" y="11"/>
                    </a:cxn>
                    <a:cxn ang="0">
                      <a:pos x="17" y="3"/>
                    </a:cxn>
                    <a:cxn ang="0">
                      <a:pos x="37" y="33"/>
                    </a:cxn>
                    <a:cxn ang="0">
                      <a:pos x="19" y="85"/>
                    </a:cxn>
                    <a:cxn ang="0">
                      <a:pos x="1" y="69"/>
                    </a:cxn>
                    <a:cxn ang="0">
                      <a:pos x="7" y="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105" name="Freeform 97"/>
                <p:cNvSpPr>
                  <a:spLocks/>
                </p:cNvSpPr>
                <p:nvPr/>
              </p:nvSpPr>
              <p:spPr bwMode="ltGray">
                <a:xfrm>
                  <a:off x="4588" y="421"/>
                  <a:ext cx="18" cy="24"/>
                </a:xfrm>
                <a:custGeom>
                  <a:avLst/>
                  <a:gdLst/>
                  <a:ahLst/>
                  <a:cxnLst>
                    <a:cxn ang="0">
                      <a:pos x="13" y="28"/>
                    </a:cxn>
                    <a:cxn ang="0">
                      <a:pos x="29" y="2"/>
                    </a:cxn>
                    <a:cxn ang="0">
                      <a:pos x="43" y="4"/>
                    </a:cxn>
                    <a:cxn ang="0">
                      <a:pos x="39" y="26"/>
                    </a:cxn>
                    <a:cxn ang="0">
                      <a:pos x="13" y="74"/>
                    </a:cxn>
                    <a:cxn ang="0">
                      <a:pos x="7" y="60"/>
                    </a:cxn>
                    <a:cxn ang="0">
                      <a:pos x="3" y="36"/>
                    </a:cxn>
                    <a:cxn ang="0">
                      <a:pos x="13" y="28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106" name="Freeform 98"/>
                <p:cNvSpPr>
                  <a:spLocks/>
                </p:cNvSpPr>
                <p:nvPr/>
              </p:nvSpPr>
              <p:spPr bwMode="ltGray">
                <a:xfrm>
                  <a:off x="4639" y="409"/>
                  <a:ext cx="9" cy="10"/>
                </a:xfrm>
                <a:custGeom>
                  <a:avLst/>
                  <a:gdLst/>
                  <a:ahLst/>
                  <a:cxnLst>
                    <a:cxn ang="0">
                      <a:pos x="7" y="16"/>
                    </a:cxn>
                    <a:cxn ang="0">
                      <a:pos x="5" y="30"/>
                    </a:cxn>
                    <a:cxn ang="0">
                      <a:pos x="7" y="16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107" name="Freeform 99"/>
                <p:cNvSpPr>
                  <a:spLocks/>
                </p:cNvSpPr>
                <p:nvPr/>
              </p:nvSpPr>
              <p:spPr bwMode="ltGray">
                <a:xfrm>
                  <a:off x="3709" y="315"/>
                  <a:ext cx="433" cy="354"/>
                </a:xfrm>
                <a:custGeom>
                  <a:avLst/>
                  <a:gdLst/>
                  <a:ahLst/>
                  <a:cxnLst>
                    <a:cxn ang="0">
                      <a:pos x="481" y="464"/>
                    </a:cxn>
                    <a:cxn ang="0">
                      <a:pos x="486" y="451"/>
                    </a:cxn>
                    <a:cxn ang="0">
                      <a:pos x="500" y="413"/>
                    </a:cxn>
                    <a:cxn ang="0">
                      <a:pos x="309" y="287"/>
                    </a:cxn>
                    <a:cxn ang="0">
                      <a:pos x="282" y="346"/>
                    </a:cxn>
                    <a:cxn ang="0">
                      <a:pos x="303" y="556"/>
                    </a:cxn>
                    <a:cxn ang="0">
                      <a:pos x="282" y="494"/>
                    </a:cxn>
                    <a:cxn ang="0">
                      <a:pos x="242" y="439"/>
                    </a:cxn>
                    <a:cxn ang="0">
                      <a:pos x="245" y="413"/>
                    </a:cxn>
                    <a:cxn ang="0">
                      <a:pos x="247" y="394"/>
                    </a:cxn>
                    <a:cxn ang="0">
                      <a:pos x="220" y="375"/>
                    </a:cxn>
                    <a:cxn ang="0">
                      <a:pos x="194" y="346"/>
                    </a:cxn>
                    <a:cxn ang="0">
                      <a:pos x="148" y="354"/>
                    </a:cxn>
                    <a:cxn ang="0">
                      <a:pos x="126" y="365"/>
                    </a:cxn>
                    <a:cxn ang="0">
                      <a:pos x="78" y="365"/>
                    </a:cxn>
                    <a:cxn ang="0">
                      <a:pos x="22" y="312"/>
                    </a:cxn>
                    <a:cxn ang="0">
                      <a:pos x="11" y="295"/>
                    </a:cxn>
                    <a:cxn ang="0">
                      <a:pos x="0" y="264"/>
                    </a:cxn>
                    <a:cxn ang="0">
                      <a:pos x="24" y="213"/>
                    </a:cxn>
                    <a:cxn ang="0">
                      <a:pos x="32" y="181"/>
                    </a:cxn>
                    <a:cxn ang="0">
                      <a:pos x="51" y="143"/>
                    </a:cxn>
                    <a:cxn ang="0">
                      <a:pos x="81" y="116"/>
                    </a:cxn>
                    <a:cxn ang="0">
                      <a:pos x="167" y="67"/>
                    </a:cxn>
                    <a:cxn ang="0">
                      <a:pos x="220" y="30"/>
                    </a:cxn>
                    <a:cxn ang="0">
                      <a:pos x="258" y="6"/>
                    </a:cxn>
                    <a:cxn ang="0">
                      <a:pos x="363" y="2"/>
                    </a:cxn>
                    <a:cxn ang="0">
                      <a:pos x="398" y="0"/>
                    </a:cxn>
                    <a:cxn ang="0">
                      <a:pos x="384" y="34"/>
                    </a:cxn>
                    <a:cxn ang="0">
                      <a:pos x="443" y="84"/>
                    </a:cxn>
                    <a:cxn ang="0">
                      <a:pos x="497" y="74"/>
                    </a:cxn>
                    <a:cxn ang="0">
                      <a:pos x="529" y="82"/>
                    </a:cxn>
                    <a:cxn ang="0">
                      <a:pos x="559" y="97"/>
                    </a:cxn>
                    <a:cxn ang="0">
                      <a:pos x="572" y="188"/>
                    </a:cxn>
                    <a:cxn ang="0">
                      <a:pos x="572" y="240"/>
                    </a:cxn>
                    <a:cxn ang="0">
                      <a:pos x="599" y="283"/>
                    </a:cxn>
                    <a:cxn ang="0">
                      <a:pos x="645" y="300"/>
                    </a:cxn>
                    <a:cxn ang="0">
                      <a:pos x="680" y="295"/>
                    </a:cxn>
                    <a:cxn ang="0">
                      <a:pos x="664" y="340"/>
                    </a:cxn>
                    <a:cxn ang="0">
                      <a:pos x="599" y="407"/>
                    </a:cxn>
                    <a:cxn ang="0">
                      <a:pos x="548" y="485"/>
                    </a:cxn>
                    <a:cxn ang="0">
                      <a:pos x="556" y="508"/>
                    </a:cxn>
                    <a:cxn ang="0">
                      <a:pos x="435" y="556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108" name="Freeform 100"/>
                <p:cNvSpPr>
                  <a:spLocks/>
                </p:cNvSpPr>
                <p:nvPr/>
              </p:nvSpPr>
              <p:spPr bwMode="ltGray">
                <a:xfrm>
                  <a:off x="3877" y="448"/>
                  <a:ext cx="163" cy="221"/>
                </a:xfrm>
                <a:custGeom>
                  <a:avLst/>
                  <a:gdLst/>
                  <a:ahLst/>
                  <a:cxnLst>
                    <a:cxn ang="0">
                      <a:pos x="243" y="347"/>
                    </a:cxn>
                    <a:cxn ang="0">
                      <a:pos x="233" y="301"/>
                    </a:cxn>
                    <a:cxn ang="0">
                      <a:pos x="217" y="288"/>
                    </a:cxn>
                    <a:cxn ang="0">
                      <a:pos x="215" y="269"/>
                    </a:cxn>
                    <a:cxn ang="0">
                      <a:pos x="209" y="254"/>
                    </a:cxn>
                    <a:cxn ang="0">
                      <a:pos x="209" y="229"/>
                    </a:cxn>
                    <a:cxn ang="0">
                      <a:pos x="207" y="214"/>
                    </a:cxn>
                    <a:cxn ang="0">
                      <a:pos x="228" y="202"/>
                    </a:cxn>
                    <a:cxn ang="0">
                      <a:pos x="257" y="197"/>
                    </a:cxn>
                    <a:cxn ang="0">
                      <a:pos x="257" y="136"/>
                    </a:cxn>
                    <a:cxn ang="0">
                      <a:pos x="54" y="96"/>
                    </a:cxn>
                    <a:cxn ang="0">
                      <a:pos x="32" y="98"/>
                    </a:cxn>
                    <a:cxn ang="0">
                      <a:pos x="16" y="102"/>
                    </a:cxn>
                    <a:cxn ang="0">
                      <a:pos x="0" y="149"/>
                    </a:cxn>
                    <a:cxn ang="0">
                      <a:pos x="93" y="346"/>
                    </a:cxn>
                    <a:cxn ang="0">
                      <a:pos x="243" y="347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109" name="Freeform 101"/>
                <p:cNvSpPr>
                  <a:spLocks/>
                </p:cNvSpPr>
                <p:nvPr/>
              </p:nvSpPr>
              <p:spPr bwMode="ltGray">
                <a:xfrm>
                  <a:off x="4164" y="611"/>
                  <a:ext cx="7" cy="12"/>
                </a:xfrm>
                <a:custGeom>
                  <a:avLst/>
                  <a:gdLst/>
                  <a:ahLst/>
                  <a:cxnLst>
                    <a:cxn ang="0">
                      <a:pos x="7" y="25"/>
                    </a:cxn>
                    <a:cxn ang="0">
                      <a:pos x="19" y="21"/>
                    </a:cxn>
                    <a:cxn ang="0">
                      <a:pos x="7" y="2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110" name="Freeform 102"/>
                <p:cNvSpPr>
                  <a:spLocks/>
                </p:cNvSpPr>
                <p:nvPr/>
              </p:nvSpPr>
              <p:spPr bwMode="ltGray">
                <a:xfrm>
                  <a:off x="4155" y="497"/>
                  <a:ext cx="9" cy="7"/>
                </a:xfrm>
                <a:custGeom>
                  <a:avLst/>
                  <a:gdLst/>
                  <a:ahLst/>
                  <a:cxnLst>
                    <a:cxn ang="0">
                      <a:pos x="12" y="12"/>
                    </a:cxn>
                    <a:cxn ang="0">
                      <a:pos x="16" y="0"/>
                    </a:cxn>
                    <a:cxn ang="0">
                      <a:pos x="20" y="12"/>
                    </a:cxn>
                    <a:cxn ang="0">
                      <a:pos x="8" y="20"/>
                    </a:cxn>
                    <a:cxn ang="0">
                      <a:pos x="12" y="12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111" name="Freeform 103"/>
                <p:cNvSpPr>
                  <a:spLocks/>
                </p:cNvSpPr>
                <p:nvPr/>
              </p:nvSpPr>
              <p:spPr bwMode="ltGray">
                <a:xfrm>
                  <a:off x="3760" y="357"/>
                  <a:ext cx="25" cy="10"/>
                </a:xfrm>
                <a:custGeom>
                  <a:avLst/>
                  <a:gdLst/>
                  <a:ahLst/>
                  <a:cxnLst>
                    <a:cxn ang="0">
                      <a:pos x="24" y="18"/>
                    </a:cxn>
                    <a:cxn ang="0">
                      <a:pos x="32" y="6"/>
                    </a:cxn>
                    <a:cxn ang="0">
                      <a:pos x="36" y="30"/>
                    </a:cxn>
                    <a:cxn ang="0">
                      <a:pos x="24" y="18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112" name="Freeform 104"/>
                <p:cNvSpPr>
                  <a:spLocks/>
                </p:cNvSpPr>
                <p:nvPr/>
              </p:nvSpPr>
              <p:spPr bwMode="ltGray">
                <a:xfrm>
                  <a:off x="4062" y="265"/>
                  <a:ext cx="295" cy="233"/>
                </a:xfrm>
                <a:custGeom>
                  <a:avLst/>
                  <a:gdLst/>
                  <a:ahLst/>
                  <a:cxnLst>
                    <a:cxn ang="0">
                      <a:pos x="473" y="464"/>
                    </a:cxn>
                    <a:cxn ang="0">
                      <a:pos x="393" y="452"/>
                    </a:cxn>
                    <a:cxn ang="0">
                      <a:pos x="325" y="412"/>
                    </a:cxn>
                    <a:cxn ang="0">
                      <a:pos x="265" y="400"/>
                    </a:cxn>
                    <a:cxn ang="0">
                      <a:pos x="237" y="416"/>
                    </a:cxn>
                    <a:cxn ang="0">
                      <a:pos x="261" y="428"/>
                    </a:cxn>
                    <a:cxn ang="0">
                      <a:pos x="293" y="468"/>
                    </a:cxn>
                    <a:cxn ang="0">
                      <a:pos x="321" y="476"/>
                    </a:cxn>
                    <a:cxn ang="0">
                      <a:pos x="333" y="536"/>
                    </a:cxn>
                    <a:cxn ang="0">
                      <a:pos x="313" y="552"/>
                    </a:cxn>
                    <a:cxn ang="0">
                      <a:pos x="261" y="616"/>
                    </a:cxn>
                    <a:cxn ang="0">
                      <a:pos x="225" y="628"/>
                    </a:cxn>
                    <a:cxn ang="0">
                      <a:pos x="97" y="696"/>
                    </a:cxn>
                    <a:cxn ang="0">
                      <a:pos x="77" y="616"/>
                    </a:cxn>
                    <a:cxn ang="0">
                      <a:pos x="45" y="524"/>
                    </a:cxn>
                    <a:cxn ang="0">
                      <a:pos x="33" y="448"/>
                    </a:cxn>
                    <a:cxn ang="0">
                      <a:pos x="53" y="344"/>
                    </a:cxn>
                    <a:cxn ang="0">
                      <a:pos x="17" y="392"/>
                    </a:cxn>
                    <a:cxn ang="0">
                      <a:pos x="81" y="280"/>
                    </a:cxn>
                    <a:cxn ang="0">
                      <a:pos x="113" y="204"/>
                    </a:cxn>
                    <a:cxn ang="0">
                      <a:pos x="37" y="204"/>
                    </a:cxn>
                    <a:cxn ang="0">
                      <a:pos x="1" y="196"/>
                    </a:cxn>
                    <a:cxn ang="0">
                      <a:pos x="25" y="140"/>
                    </a:cxn>
                    <a:cxn ang="0">
                      <a:pos x="97" y="112"/>
                    </a:cxn>
                    <a:cxn ang="0">
                      <a:pos x="221" y="124"/>
                    </a:cxn>
                    <a:cxn ang="0">
                      <a:pos x="229" y="64"/>
                    </a:cxn>
                    <a:cxn ang="0">
                      <a:pos x="261" y="0"/>
                    </a:cxn>
                    <a:cxn ang="0">
                      <a:pos x="357" y="44"/>
                    </a:cxn>
                    <a:cxn ang="0">
                      <a:pos x="329" y="88"/>
                    </a:cxn>
                    <a:cxn ang="0">
                      <a:pos x="301" y="176"/>
                    </a:cxn>
                    <a:cxn ang="0">
                      <a:pos x="361" y="192"/>
                    </a:cxn>
                    <a:cxn ang="0">
                      <a:pos x="373" y="136"/>
                    </a:cxn>
                    <a:cxn ang="0">
                      <a:pos x="417" y="92"/>
                    </a:cxn>
                    <a:cxn ang="0">
                      <a:pos x="497" y="88"/>
                    </a:cxn>
                    <a:cxn ang="0">
                      <a:pos x="529" y="52"/>
                    </a:cxn>
                    <a:cxn ang="0">
                      <a:pos x="541" y="460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113" name="Freeform 105"/>
                <p:cNvSpPr>
                  <a:spLocks/>
                </p:cNvSpPr>
                <p:nvPr/>
              </p:nvSpPr>
              <p:spPr bwMode="ltGray">
                <a:xfrm>
                  <a:off x="3861" y="247"/>
                  <a:ext cx="591" cy="95"/>
                </a:xfrm>
                <a:custGeom>
                  <a:avLst/>
                  <a:gdLst/>
                  <a:ahLst/>
                  <a:cxnLst>
                    <a:cxn ang="0">
                      <a:pos x="825" y="0"/>
                    </a:cxn>
                    <a:cxn ang="0">
                      <a:pos x="143" y="29"/>
                    </a:cxn>
                    <a:cxn ang="0">
                      <a:pos x="91" y="42"/>
                    </a:cxn>
                    <a:cxn ang="0">
                      <a:pos x="62" y="42"/>
                    </a:cxn>
                    <a:cxn ang="0">
                      <a:pos x="22" y="77"/>
                    </a:cxn>
                    <a:cxn ang="0">
                      <a:pos x="0" y="105"/>
                    </a:cxn>
                    <a:cxn ang="0">
                      <a:pos x="59" y="115"/>
                    </a:cxn>
                    <a:cxn ang="0">
                      <a:pos x="97" y="96"/>
                    </a:cxn>
                    <a:cxn ang="0">
                      <a:pos x="108" y="84"/>
                    </a:cxn>
                    <a:cxn ang="0">
                      <a:pos x="167" y="52"/>
                    </a:cxn>
                    <a:cxn ang="0">
                      <a:pos x="215" y="46"/>
                    </a:cxn>
                    <a:cxn ang="0">
                      <a:pos x="237" y="94"/>
                    </a:cxn>
                    <a:cxn ang="0">
                      <a:pos x="188" y="109"/>
                    </a:cxn>
                    <a:cxn ang="0">
                      <a:pos x="231" y="113"/>
                    </a:cxn>
                    <a:cxn ang="0">
                      <a:pos x="250" y="90"/>
                    </a:cxn>
                    <a:cxn ang="0">
                      <a:pos x="266" y="92"/>
                    </a:cxn>
                    <a:cxn ang="0">
                      <a:pos x="253" y="54"/>
                    </a:cxn>
                    <a:cxn ang="0">
                      <a:pos x="266" y="44"/>
                    </a:cxn>
                    <a:cxn ang="0">
                      <a:pos x="277" y="88"/>
                    </a:cxn>
                    <a:cxn ang="0">
                      <a:pos x="266" y="113"/>
                    </a:cxn>
                    <a:cxn ang="0">
                      <a:pos x="296" y="130"/>
                    </a:cxn>
                    <a:cxn ang="0">
                      <a:pos x="299" y="92"/>
                    </a:cxn>
                    <a:cxn ang="0">
                      <a:pos x="331" y="103"/>
                    </a:cxn>
                    <a:cxn ang="0">
                      <a:pos x="382" y="73"/>
                    </a:cxn>
                    <a:cxn ang="0">
                      <a:pos x="409" y="50"/>
                    </a:cxn>
                    <a:cxn ang="0">
                      <a:pos x="439" y="56"/>
                    </a:cxn>
                    <a:cxn ang="0">
                      <a:pos x="455" y="50"/>
                    </a:cxn>
                    <a:cxn ang="0">
                      <a:pos x="431" y="44"/>
                    </a:cxn>
                    <a:cxn ang="0">
                      <a:pos x="474" y="35"/>
                    </a:cxn>
                    <a:cxn ang="0">
                      <a:pos x="544" y="54"/>
                    </a:cxn>
                    <a:cxn ang="0">
                      <a:pos x="581" y="42"/>
                    </a:cxn>
                    <a:cxn ang="0">
                      <a:pos x="584" y="63"/>
                    </a:cxn>
                    <a:cxn ang="0">
                      <a:pos x="568" y="101"/>
                    </a:cxn>
                    <a:cxn ang="0">
                      <a:pos x="611" y="88"/>
                    </a:cxn>
                    <a:cxn ang="0">
                      <a:pos x="624" y="80"/>
                    </a:cxn>
                    <a:cxn ang="0">
                      <a:pos x="648" y="61"/>
                    </a:cxn>
                    <a:cxn ang="0">
                      <a:pos x="794" y="84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114" name="Freeform 106"/>
                <p:cNvSpPr>
                  <a:spLocks/>
                </p:cNvSpPr>
                <p:nvPr/>
              </p:nvSpPr>
              <p:spPr bwMode="ltGray">
                <a:xfrm>
                  <a:off x="3981" y="282"/>
                  <a:ext cx="13" cy="10"/>
                </a:xfrm>
                <a:custGeom>
                  <a:avLst/>
                  <a:gdLst/>
                  <a:ahLst/>
                  <a:cxnLst>
                    <a:cxn ang="0">
                      <a:pos x="3" y="28"/>
                    </a:cxn>
                    <a:cxn ang="0">
                      <a:pos x="31" y="0"/>
                    </a:cxn>
                    <a:cxn ang="0">
                      <a:pos x="19" y="24"/>
                    </a:cxn>
                    <a:cxn ang="0">
                      <a:pos x="3" y="28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115" name="Freeform 107"/>
                <p:cNvSpPr>
                  <a:spLocks/>
                </p:cNvSpPr>
                <p:nvPr/>
              </p:nvSpPr>
              <p:spPr bwMode="ltGray">
                <a:xfrm>
                  <a:off x="3966" y="296"/>
                  <a:ext cx="19" cy="11"/>
                </a:xfrm>
                <a:custGeom>
                  <a:avLst/>
                  <a:gdLst/>
                  <a:ahLst/>
                  <a:cxnLst>
                    <a:cxn ang="0">
                      <a:pos x="6" y="32"/>
                    </a:cxn>
                    <a:cxn ang="0">
                      <a:pos x="22" y="0"/>
                    </a:cxn>
                    <a:cxn ang="0">
                      <a:pos x="38" y="4"/>
                    </a:cxn>
                    <a:cxn ang="0">
                      <a:pos x="6" y="32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116" name="Freeform 108"/>
                <p:cNvSpPr>
                  <a:spLocks/>
                </p:cNvSpPr>
                <p:nvPr/>
              </p:nvSpPr>
              <p:spPr bwMode="ltGray">
                <a:xfrm>
                  <a:off x="4028" y="337"/>
                  <a:ext cx="32" cy="6"/>
                </a:xfrm>
                <a:custGeom>
                  <a:avLst/>
                  <a:gdLst/>
                  <a:ahLst/>
                  <a:cxnLst>
                    <a:cxn ang="0">
                      <a:pos x="37" y="18"/>
                    </a:cxn>
                    <a:cxn ang="0">
                      <a:pos x="25" y="2"/>
                    </a:cxn>
                    <a:cxn ang="0">
                      <a:pos x="37" y="18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117" name="Freeform 109"/>
                <p:cNvSpPr>
                  <a:spLocks/>
                </p:cNvSpPr>
                <p:nvPr/>
              </p:nvSpPr>
              <p:spPr bwMode="ltGray">
                <a:xfrm>
                  <a:off x="4083" y="336"/>
                  <a:ext cx="18" cy="15"/>
                </a:xfrm>
                <a:custGeom>
                  <a:avLst/>
                  <a:gdLst/>
                  <a:ahLst/>
                  <a:cxnLst>
                    <a:cxn ang="0">
                      <a:pos x="0" y="21"/>
                    </a:cxn>
                    <a:cxn ang="0">
                      <a:pos x="12" y="9"/>
                    </a:cxn>
                    <a:cxn ang="0">
                      <a:pos x="0" y="21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3118" name="Freeform 110"/>
                <p:cNvSpPr>
                  <a:spLocks/>
                </p:cNvSpPr>
                <p:nvPr/>
              </p:nvSpPr>
              <p:spPr bwMode="ltGray">
                <a:xfrm>
                  <a:off x="3936" y="295"/>
                  <a:ext cx="14" cy="10"/>
                </a:xfrm>
                <a:custGeom>
                  <a:avLst/>
                  <a:gdLst/>
                  <a:ahLst/>
                  <a:cxnLst>
                    <a:cxn ang="0">
                      <a:pos x="7" y="22"/>
                    </a:cxn>
                    <a:cxn ang="0">
                      <a:pos x="31" y="10"/>
                    </a:cxn>
                    <a:cxn ang="0">
                      <a:pos x="7" y="22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</p:grpSp>
        </p:grpSp>
        <p:grpSp>
          <p:nvGrpSpPr>
            <p:cNvPr id="1035" name="Group 111"/>
            <p:cNvGrpSpPr>
              <a:grpSpLocks/>
            </p:cNvGrpSpPr>
            <p:nvPr/>
          </p:nvGrpSpPr>
          <p:grpSpPr bwMode="auto">
            <a:xfrm>
              <a:off x="798" y="111"/>
              <a:ext cx="4702" cy="418"/>
              <a:chOff x="798" y="255"/>
              <a:chExt cx="4702" cy="418"/>
            </a:xfrm>
          </p:grpSpPr>
          <p:sp>
            <p:nvSpPr>
              <p:cNvPr id="43120" name="Line 112"/>
              <p:cNvSpPr>
                <a:spLocks noChangeShapeType="1"/>
              </p:cNvSpPr>
              <p:nvPr/>
            </p:nvSpPr>
            <p:spPr bwMode="white">
              <a:xfrm>
                <a:off x="798" y="476"/>
                <a:ext cx="470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21" name="Line 113"/>
              <p:cNvSpPr>
                <a:spLocks noChangeShapeType="1"/>
              </p:cNvSpPr>
              <p:nvPr/>
            </p:nvSpPr>
            <p:spPr bwMode="white">
              <a:xfrm>
                <a:off x="1026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22" name="Line 114"/>
              <p:cNvSpPr>
                <a:spLocks noChangeShapeType="1"/>
              </p:cNvSpPr>
              <p:nvPr/>
            </p:nvSpPr>
            <p:spPr bwMode="white">
              <a:xfrm>
                <a:off x="1254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23" name="Line 115"/>
              <p:cNvSpPr>
                <a:spLocks noChangeShapeType="1"/>
              </p:cNvSpPr>
              <p:nvPr/>
            </p:nvSpPr>
            <p:spPr bwMode="white">
              <a:xfrm>
                <a:off x="1482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24" name="Line 116"/>
              <p:cNvSpPr>
                <a:spLocks noChangeShapeType="1"/>
              </p:cNvSpPr>
              <p:nvPr/>
            </p:nvSpPr>
            <p:spPr bwMode="white">
              <a:xfrm>
                <a:off x="1710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25" name="Line 117"/>
              <p:cNvSpPr>
                <a:spLocks noChangeShapeType="1"/>
              </p:cNvSpPr>
              <p:nvPr/>
            </p:nvSpPr>
            <p:spPr bwMode="white">
              <a:xfrm>
                <a:off x="1938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26" name="Line 118"/>
              <p:cNvSpPr>
                <a:spLocks noChangeShapeType="1"/>
              </p:cNvSpPr>
              <p:nvPr/>
            </p:nvSpPr>
            <p:spPr bwMode="white">
              <a:xfrm>
                <a:off x="2166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27" name="Line 119"/>
              <p:cNvSpPr>
                <a:spLocks noChangeShapeType="1"/>
              </p:cNvSpPr>
              <p:nvPr/>
            </p:nvSpPr>
            <p:spPr bwMode="white">
              <a:xfrm>
                <a:off x="2394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28" name="Line 120"/>
              <p:cNvSpPr>
                <a:spLocks noChangeShapeType="1"/>
              </p:cNvSpPr>
              <p:nvPr/>
            </p:nvSpPr>
            <p:spPr bwMode="white">
              <a:xfrm>
                <a:off x="2622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29" name="Line 121"/>
              <p:cNvSpPr>
                <a:spLocks noChangeShapeType="1"/>
              </p:cNvSpPr>
              <p:nvPr/>
            </p:nvSpPr>
            <p:spPr bwMode="white">
              <a:xfrm>
                <a:off x="2850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30" name="Line 122"/>
              <p:cNvSpPr>
                <a:spLocks noChangeShapeType="1"/>
              </p:cNvSpPr>
              <p:nvPr/>
            </p:nvSpPr>
            <p:spPr bwMode="white">
              <a:xfrm>
                <a:off x="3078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31" name="Line 123"/>
              <p:cNvSpPr>
                <a:spLocks noChangeShapeType="1"/>
              </p:cNvSpPr>
              <p:nvPr/>
            </p:nvSpPr>
            <p:spPr bwMode="white">
              <a:xfrm>
                <a:off x="3306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32" name="Line 124"/>
              <p:cNvSpPr>
                <a:spLocks noChangeShapeType="1"/>
              </p:cNvSpPr>
              <p:nvPr/>
            </p:nvSpPr>
            <p:spPr bwMode="white">
              <a:xfrm>
                <a:off x="3534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33" name="Line 125"/>
              <p:cNvSpPr>
                <a:spLocks noChangeShapeType="1"/>
              </p:cNvSpPr>
              <p:nvPr/>
            </p:nvSpPr>
            <p:spPr bwMode="white">
              <a:xfrm>
                <a:off x="3762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34" name="Line 126"/>
              <p:cNvSpPr>
                <a:spLocks noChangeShapeType="1"/>
              </p:cNvSpPr>
              <p:nvPr/>
            </p:nvSpPr>
            <p:spPr bwMode="white">
              <a:xfrm>
                <a:off x="3990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35" name="Line 127"/>
              <p:cNvSpPr>
                <a:spLocks noChangeShapeType="1"/>
              </p:cNvSpPr>
              <p:nvPr/>
            </p:nvSpPr>
            <p:spPr bwMode="white">
              <a:xfrm>
                <a:off x="4218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36" name="Line 128"/>
              <p:cNvSpPr>
                <a:spLocks noChangeShapeType="1"/>
              </p:cNvSpPr>
              <p:nvPr/>
            </p:nvSpPr>
            <p:spPr bwMode="white">
              <a:xfrm>
                <a:off x="4446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37" name="Line 129"/>
              <p:cNvSpPr>
                <a:spLocks noChangeShapeType="1"/>
              </p:cNvSpPr>
              <p:nvPr/>
            </p:nvSpPr>
            <p:spPr bwMode="white">
              <a:xfrm>
                <a:off x="4674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38" name="Line 130"/>
              <p:cNvSpPr>
                <a:spLocks noChangeShapeType="1"/>
              </p:cNvSpPr>
              <p:nvPr/>
            </p:nvSpPr>
            <p:spPr bwMode="white">
              <a:xfrm>
                <a:off x="4902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39" name="Line 131"/>
              <p:cNvSpPr>
                <a:spLocks noChangeShapeType="1"/>
              </p:cNvSpPr>
              <p:nvPr/>
            </p:nvSpPr>
            <p:spPr bwMode="white">
              <a:xfrm>
                <a:off x="5130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40" name="Line 132"/>
              <p:cNvSpPr>
                <a:spLocks noChangeShapeType="1"/>
              </p:cNvSpPr>
              <p:nvPr/>
            </p:nvSpPr>
            <p:spPr bwMode="white">
              <a:xfrm>
                <a:off x="5358" y="255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</p:grpSp>
        <p:grpSp>
          <p:nvGrpSpPr>
            <p:cNvPr id="1036" name="Group 133"/>
            <p:cNvGrpSpPr>
              <a:grpSpLocks/>
            </p:cNvGrpSpPr>
            <p:nvPr/>
          </p:nvGrpSpPr>
          <p:grpSpPr bwMode="auto">
            <a:xfrm>
              <a:off x="1208" y="109"/>
              <a:ext cx="3694" cy="423"/>
              <a:chOff x="1034" y="245"/>
              <a:chExt cx="3694" cy="423"/>
            </a:xfrm>
          </p:grpSpPr>
          <p:sp>
            <p:nvSpPr>
              <p:cNvPr id="43142" name="Line 134"/>
              <p:cNvSpPr>
                <a:spLocks noChangeShapeType="1"/>
              </p:cNvSpPr>
              <p:nvPr/>
            </p:nvSpPr>
            <p:spPr bwMode="ltGray">
              <a:xfrm>
                <a:off x="2676" y="246"/>
                <a:ext cx="0" cy="14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43" name="Line 135"/>
              <p:cNvSpPr>
                <a:spLocks noChangeShapeType="1"/>
              </p:cNvSpPr>
              <p:nvPr/>
            </p:nvSpPr>
            <p:spPr bwMode="ltGray">
              <a:xfrm>
                <a:off x="2798" y="468"/>
                <a:ext cx="70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44" name="Line 136"/>
              <p:cNvSpPr>
                <a:spLocks noChangeShapeType="1"/>
              </p:cNvSpPr>
              <p:nvPr/>
            </p:nvSpPr>
            <p:spPr bwMode="ltGray">
              <a:xfrm>
                <a:off x="2904" y="486"/>
                <a:ext cx="0" cy="2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45" name="Line 137"/>
              <p:cNvSpPr>
                <a:spLocks noChangeShapeType="1"/>
              </p:cNvSpPr>
              <p:nvPr/>
            </p:nvSpPr>
            <p:spPr bwMode="ltGray">
              <a:xfrm>
                <a:off x="3132" y="586"/>
                <a:ext cx="0" cy="79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46" name="Line 138"/>
              <p:cNvSpPr>
                <a:spLocks noChangeShapeType="1"/>
              </p:cNvSpPr>
              <p:nvPr/>
            </p:nvSpPr>
            <p:spPr bwMode="ltGray">
              <a:xfrm>
                <a:off x="3816" y="358"/>
                <a:ext cx="0" cy="18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47" name="Line 139"/>
              <p:cNvSpPr>
                <a:spLocks noChangeShapeType="1"/>
              </p:cNvSpPr>
              <p:nvPr/>
            </p:nvSpPr>
            <p:spPr bwMode="ltGray">
              <a:xfrm>
                <a:off x="3722" y="468"/>
                <a:ext cx="34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48" name="Line 140"/>
              <p:cNvSpPr>
                <a:spLocks noChangeShapeType="1"/>
              </p:cNvSpPr>
              <p:nvPr/>
            </p:nvSpPr>
            <p:spPr bwMode="ltGray">
              <a:xfrm>
                <a:off x="4044" y="372"/>
                <a:ext cx="0" cy="294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49" name="Line 141"/>
              <p:cNvSpPr>
                <a:spLocks noChangeShapeType="1"/>
              </p:cNvSpPr>
              <p:nvPr/>
            </p:nvSpPr>
            <p:spPr bwMode="ltGray">
              <a:xfrm flipV="1">
                <a:off x="4046" y="248"/>
                <a:ext cx="0" cy="5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50" name="Line 142"/>
              <p:cNvSpPr>
                <a:spLocks noChangeShapeType="1"/>
              </p:cNvSpPr>
              <p:nvPr/>
            </p:nvSpPr>
            <p:spPr bwMode="ltGray">
              <a:xfrm flipV="1">
                <a:off x="4272" y="246"/>
                <a:ext cx="0" cy="18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51" name="Line 143"/>
              <p:cNvSpPr>
                <a:spLocks noChangeShapeType="1"/>
              </p:cNvSpPr>
              <p:nvPr/>
            </p:nvSpPr>
            <p:spPr bwMode="ltGray">
              <a:xfrm flipH="1">
                <a:off x="4422" y="468"/>
                <a:ext cx="7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52" name="Line 144"/>
              <p:cNvSpPr>
                <a:spLocks noChangeShapeType="1"/>
              </p:cNvSpPr>
              <p:nvPr/>
            </p:nvSpPr>
            <p:spPr bwMode="ltGray">
              <a:xfrm flipH="1">
                <a:off x="4290" y="468"/>
                <a:ext cx="62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53" name="Line 145"/>
              <p:cNvSpPr>
                <a:spLocks noChangeShapeType="1"/>
              </p:cNvSpPr>
              <p:nvPr/>
            </p:nvSpPr>
            <p:spPr bwMode="ltGray">
              <a:xfrm flipV="1">
                <a:off x="4500" y="246"/>
                <a:ext cx="0" cy="27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54" name="Line 146"/>
              <p:cNvSpPr>
                <a:spLocks noChangeShapeType="1"/>
              </p:cNvSpPr>
              <p:nvPr/>
            </p:nvSpPr>
            <p:spPr bwMode="ltGray">
              <a:xfrm>
                <a:off x="4728" y="606"/>
                <a:ext cx="0" cy="34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55" name="Line 147"/>
              <p:cNvSpPr>
                <a:spLocks noChangeShapeType="1"/>
              </p:cNvSpPr>
              <p:nvPr/>
            </p:nvSpPr>
            <p:spPr bwMode="ltGray">
              <a:xfrm>
                <a:off x="1992" y="250"/>
                <a:ext cx="0" cy="6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56" name="Line 148"/>
              <p:cNvSpPr>
                <a:spLocks noChangeShapeType="1"/>
              </p:cNvSpPr>
              <p:nvPr/>
            </p:nvSpPr>
            <p:spPr bwMode="ltGray">
              <a:xfrm>
                <a:off x="1764" y="247"/>
                <a:ext cx="0" cy="337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57" name="Line 149"/>
              <p:cNvSpPr>
                <a:spLocks noChangeShapeType="1"/>
              </p:cNvSpPr>
              <p:nvPr/>
            </p:nvSpPr>
            <p:spPr bwMode="ltGray">
              <a:xfrm flipH="1">
                <a:off x="1738" y="468"/>
                <a:ext cx="6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58" name="Line 150"/>
              <p:cNvSpPr>
                <a:spLocks noChangeShapeType="1"/>
              </p:cNvSpPr>
              <p:nvPr/>
            </p:nvSpPr>
            <p:spPr bwMode="ltGray">
              <a:xfrm>
                <a:off x="1604" y="468"/>
                <a:ext cx="60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59" name="Line 151"/>
              <p:cNvSpPr>
                <a:spLocks noChangeShapeType="1"/>
              </p:cNvSpPr>
              <p:nvPr/>
            </p:nvSpPr>
            <p:spPr bwMode="ltGray">
              <a:xfrm flipH="1">
                <a:off x="1404" y="468"/>
                <a:ext cx="82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60" name="Line 152"/>
              <p:cNvSpPr>
                <a:spLocks noChangeShapeType="1"/>
              </p:cNvSpPr>
              <p:nvPr/>
            </p:nvSpPr>
            <p:spPr bwMode="ltGray">
              <a:xfrm>
                <a:off x="1034" y="468"/>
                <a:ext cx="34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61" name="Line 153"/>
              <p:cNvSpPr>
                <a:spLocks noChangeShapeType="1"/>
              </p:cNvSpPr>
              <p:nvPr/>
            </p:nvSpPr>
            <p:spPr bwMode="ltGray">
              <a:xfrm>
                <a:off x="1306" y="370"/>
                <a:ext cx="0" cy="29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62" name="Line 154"/>
              <p:cNvSpPr>
                <a:spLocks noChangeShapeType="1"/>
              </p:cNvSpPr>
              <p:nvPr/>
            </p:nvSpPr>
            <p:spPr bwMode="ltGray">
              <a:xfrm>
                <a:off x="1080" y="388"/>
                <a:ext cx="0" cy="15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63" name="Line 155"/>
              <p:cNvSpPr>
                <a:spLocks noChangeShapeType="1"/>
              </p:cNvSpPr>
              <p:nvPr/>
            </p:nvSpPr>
            <p:spPr bwMode="ltGray">
              <a:xfrm flipH="1" flipV="1">
                <a:off x="1308" y="245"/>
                <a:ext cx="0" cy="27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64" name="Line 156"/>
              <p:cNvSpPr>
                <a:spLocks noChangeShapeType="1"/>
              </p:cNvSpPr>
              <p:nvPr/>
            </p:nvSpPr>
            <p:spPr bwMode="ltGray">
              <a:xfrm>
                <a:off x="1536" y="31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65" name="Line 157"/>
              <p:cNvSpPr>
                <a:spLocks noChangeShapeType="1"/>
              </p:cNvSpPr>
              <p:nvPr/>
            </p:nvSpPr>
            <p:spPr bwMode="ltGray">
              <a:xfrm flipV="1">
                <a:off x="1536" y="247"/>
                <a:ext cx="0" cy="2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43166" name="Line 158"/>
              <p:cNvSpPr>
                <a:spLocks noChangeShapeType="1"/>
              </p:cNvSpPr>
              <p:nvPr/>
            </p:nvSpPr>
            <p:spPr bwMode="ltGray">
              <a:xfrm>
                <a:off x="4095" y="467"/>
                <a:ext cx="80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charset="0"/>
                </a:endParaRPr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5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Chapter 12: Establishing World Trade Routes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4114800"/>
          </a:xfrm>
        </p:spPr>
        <p:txBody>
          <a:bodyPr/>
          <a:lstStyle/>
          <a:p>
            <a:pPr eaLnBrk="1" hangingPunct="1"/>
            <a:r>
              <a:rPr lang="en-US" smtClean="0"/>
              <a:t>Early long distance trade was limited to luxury items--silk gold, spices--that combined high value with low bulk</a:t>
            </a:r>
          </a:p>
          <a:p>
            <a:pPr eaLnBrk="1" hangingPunct="1"/>
            <a:r>
              <a:rPr lang="en-US" smtClean="0"/>
              <a:t>Before 1500, most trade was local and focused on food</a:t>
            </a:r>
          </a:p>
          <a:p>
            <a:pPr eaLnBrk="1" hangingPunct="1"/>
            <a:r>
              <a:rPr lang="en-US" smtClean="0"/>
              <a:t>Growth of markets both stimulates and reflects economic vitality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Asia’s Complex Trade Patterns</a:t>
            </a:r>
            <a:endParaRPr lang="en-US" sz="320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 Polynesians of the South Pacific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Migrated from Asia 6,000 years ago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Relied on single- and double-wide canoes to reach as far as Hawaii and New Zealand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Had the capability to reach the Americas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Were among the greatest sailors in history but used skill to find food and land, not for the joys of exploration</a:t>
            </a:r>
            <a:endParaRPr lang="en-US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Asia’s Complex Trade Patterns</a:t>
            </a:r>
            <a:endParaRPr lang="en-US" sz="320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Malay Sailors in South China Sea and Indian Ocean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Made important sailing innovations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Created cargo ships--</a:t>
            </a:r>
            <a:r>
              <a:rPr lang="en-US" i="1" smtClean="0"/>
              <a:t>jongs</a:t>
            </a:r>
            <a:r>
              <a:rPr lang="en-US" smtClean="0"/>
              <a:t> or junks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Balanced lug square sails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Learned pattern of seasonal monsoon winds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Carried goods such as bananas as far as Madagascar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Established trade routes between China and East Africa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Asia’s Complex Trade Patterns</a:t>
            </a:r>
            <a:endParaRPr lang="en-US" sz="320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Sailors and Merchants of the Indian Ocean</a:t>
            </a:r>
          </a:p>
          <a:p>
            <a:pPr lvl="1" eaLnBrk="1" hangingPunct="1"/>
            <a:r>
              <a:rPr lang="en-US" sz="2400" smtClean="0"/>
              <a:t>Indian Ocean the major trade area (1000-1500)</a:t>
            </a:r>
          </a:p>
          <a:p>
            <a:pPr lvl="1" eaLnBrk="1" hangingPunct="1"/>
            <a:r>
              <a:rPr lang="en-US" sz="2400" smtClean="0"/>
              <a:t>Emerging Arab dominance based on knowledge learned from conquest of trading cultures</a:t>
            </a:r>
          </a:p>
          <a:p>
            <a:pPr lvl="1" eaLnBrk="1" hangingPunct="1"/>
            <a:r>
              <a:rPr lang="en-US" sz="2400" smtClean="0"/>
              <a:t>Control of eastern Indian Ocean trade passed to Indian Muslims in 13th century</a:t>
            </a:r>
          </a:p>
          <a:p>
            <a:pPr lvl="1" eaLnBrk="1" hangingPunct="1"/>
            <a:r>
              <a:rPr lang="en-US" sz="2400" smtClean="0"/>
              <a:t>Muslims were active in area when European sailors arrived in the 15th century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Asia’s Complex Trade Patterns</a:t>
            </a:r>
            <a:endParaRPr lang="en-US" sz="320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China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International Trade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China periodically engaged in ocean trade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Ming asserted power by sea after 1368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Zheng He the most notable sailor but Ming ended his explorations and emphasized internal trade while restricting access of foreigners in China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Decision to cut off contact was costly to China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Became vulnerable to new sea powers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Asia’s Complex Trade Patterns</a:t>
            </a:r>
            <a:endParaRPr lang="en-US" sz="32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China</a:t>
            </a:r>
          </a:p>
          <a:p>
            <a:pPr lvl="1" eaLnBrk="1" hangingPunct="1"/>
            <a:r>
              <a:rPr lang="en-US" sz="2400" smtClean="0"/>
              <a:t>Internal Trade</a:t>
            </a:r>
          </a:p>
          <a:p>
            <a:pPr lvl="2" eaLnBrk="1" hangingPunct="1"/>
            <a:r>
              <a:rPr lang="en-US" sz="2000" smtClean="0"/>
              <a:t>Chinese wealth based on population and territory</a:t>
            </a:r>
          </a:p>
          <a:p>
            <a:pPr lvl="2" eaLnBrk="1" hangingPunct="1"/>
            <a:r>
              <a:rPr lang="en-US" sz="2000" smtClean="0"/>
              <a:t>Agricultural revolution boosted wealth during Song dynasty</a:t>
            </a:r>
          </a:p>
          <a:p>
            <a:pPr lvl="2" eaLnBrk="1" hangingPunct="1"/>
            <a:r>
              <a:rPr lang="en-US" sz="2000" smtClean="0"/>
              <a:t>Trade became monetized and integrated in a national system of water transport that included development of the Grand Canal for transport of goods beyond the reach of sea-going powers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The Mongols</a:t>
            </a:r>
            <a:endParaRPr lang="en-US" sz="320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The “Pax Mongolica”</a:t>
            </a:r>
          </a:p>
          <a:p>
            <a:pPr lvl="1" eaLnBrk="1" hangingPunct="1"/>
            <a:r>
              <a:rPr lang="en-US" sz="2400" smtClean="0"/>
              <a:t>Influence of Mongols noted by Polo and Battuta</a:t>
            </a:r>
          </a:p>
          <a:p>
            <a:pPr lvl="2" eaLnBrk="1" hangingPunct="1"/>
            <a:r>
              <a:rPr lang="en-US" sz="2000" smtClean="0"/>
              <a:t>Extensive area of relative travel security</a:t>
            </a:r>
          </a:p>
          <a:p>
            <a:pPr lvl="2" eaLnBrk="1" hangingPunct="1"/>
            <a:r>
              <a:rPr lang="en-US" sz="2000" smtClean="0"/>
              <a:t>Marco Polo’s travels brought him to Great Khan in China</a:t>
            </a:r>
          </a:p>
          <a:p>
            <a:pPr lvl="2" eaLnBrk="1" hangingPunct="1"/>
            <a:r>
              <a:rPr lang="en-US" sz="2000" smtClean="0"/>
              <a:t>Polo’s tale informed Europeans of wealth of China and existence of Silk Route</a:t>
            </a:r>
          </a:p>
          <a:p>
            <a:pPr lvl="2" eaLnBrk="1" hangingPunct="1"/>
            <a:r>
              <a:rPr lang="en-US" sz="2000" smtClean="0"/>
              <a:t>Debate continues over the authenticity of his story, </a:t>
            </a:r>
            <a:r>
              <a:rPr lang="en-US" sz="2000" i="1" smtClean="0"/>
              <a:t>The Travels</a:t>
            </a:r>
            <a:r>
              <a:rPr lang="en-US" sz="2000" smtClean="0"/>
              <a:t>,  published after his return in 1295 </a:t>
            </a:r>
          </a:p>
          <a:p>
            <a:pPr lvl="1" eaLnBrk="1" hangingPunct="1"/>
            <a:endParaRPr lang="en-US" sz="24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The Mongols</a:t>
            </a:r>
            <a:endParaRPr lang="en-US" sz="32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Chinggis Khan (b. c. 1162)</a:t>
            </a:r>
          </a:p>
          <a:p>
            <a:pPr lvl="1" eaLnBrk="1" hangingPunct="1"/>
            <a:r>
              <a:rPr lang="en-US" smtClean="0"/>
              <a:t>Became “universal ruler” by conquest in 1206</a:t>
            </a:r>
          </a:p>
          <a:p>
            <a:pPr lvl="1" eaLnBrk="1" hangingPunct="1"/>
            <a:r>
              <a:rPr lang="en-US" smtClean="0"/>
              <a:t>Organized his realm for military battle</a:t>
            </a:r>
          </a:p>
          <a:p>
            <a:pPr lvl="1" eaLnBrk="1" hangingPunct="1"/>
            <a:r>
              <a:rPr lang="en-US" smtClean="0"/>
              <a:t>Sons extended conquests after death of Chinggis Khan in 1227</a:t>
            </a:r>
          </a:p>
          <a:p>
            <a:pPr lvl="1" eaLnBrk="1" hangingPunct="1"/>
            <a:r>
              <a:rPr lang="en-US" smtClean="0"/>
              <a:t>Move to southwest ended in 1260 (battle of Ain Jalut) in modern Jordan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The Mongols</a:t>
            </a:r>
            <a:endParaRPr lang="en-US" sz="32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 End of the Mongol Empire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At peak it controlled all of China and almost all of Russia, Iran, Iraq, and central Asia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Could not govern by horseback and were absorbed into local populations</a:t>
            </a:r>
            <a:endParaRPr lang="en-US" smtClean="0">
              <a:solidFill>
                <a:schemeClr val="accent1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Empire divided into four parts after death of Chinggis Khan; local people slowly drove Mongols out of each area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The Mongols</a:t>
            </a:r>
            <a:endParaRPr lang="en-US" sz="32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Plague and the Trade Routes</a:t>
            </a:r>
          </a:p>
          <a:p>
            <a:pPr lvl="1" eaLnBrk="1" hangingPunct="1"/>
            <a:r>
              <a:rPr lang="en-US" smtClean="0"/>
              <a:t>Disease followed the trade routes including Black Death </a:t>
            </a:r>
          </a:p>
          <a:p>
            <a:pPr lvl="1" eaLnBrk="1" hangingPunct="1"/>
            <a:r>
              <a:rPr lang="en-US" smtClean="0"/>
              <a:t>Plague weakened the Mongols and other regions it touched</a:t>
            </a:r>
          </a:p>
          <a:p>
            <a:pPr lvl="1" eaLnBrk="1" hangingPunct="1"/>
            <a:r>
              <a:rPr lang="en-US" smtClean="0"/>
              <a:t>One-third of Europeans died from plague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The Mongols</a:t>
            </a:r>
            <a:endParaRPr lang="en-US" sz="32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From Mongol to Ming: Dynastic Transition</a:t>
            </a:r>
          </a:p>
          <a:p>
            <a:pPr lvl="1" eaLnBrk="1" hangingPunct="1"/>
            <a:r>
              <a:rPr lang="en-US" sz="2400" smtClean="0"/>
              <a:t>Mongols ruled China, 1279-1368</a:t>
            </a:r>
          </a:p>
          <a:p>
            <a:pPr lvl="1" eaLnBrk="1" hangingPunct="1"/>
            <a:r>
              <a:rPr lang="en-US" sz="2400" smtClean="0"/>
              <a:t>Mongol cruelty drove people from north to south China (where 90% of people lived)</a:t>
            </a:r>
          </a:p>
          <a:p>
            <a:pPr lvl="1" eaLnBrk="1" hangingPunct="1"/>
            <a:r>
              <a:rPr lang="en-US" sz="2400" smtClean="0"/>
              <a:t>Revolts against cruelty helped Ming to power</a:t>
            </a:r>
          </a:p>
          <a:p>
            <a:pPr lvl="1" eaLnBrk="1" hangingPunct="1"/>
            <a:r>
              <a:rPr lang="en-US" sz="2400" smtClean="0"/>
              <a:t>Under Ming, China’s population grew sharply and territory expanded</a:t>
            </a:r>
          </a:p>
          <a:p>
            <a:pPr lvl="1" eaLnBrk="1" hangingPunct="1"/>
            <a:r>
              <a:rPr lang="en-US" sz="2400" smtClean="0"/>
              <a:t>More Chinese began to move north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An Historical Analysis</a:t>
            </a:r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Analysis includes study of what parts of society benefited/lost from trade </a:t>
            </a:r>
          </a:p>
          <a:p>
            <a:pPr eaLnBrk="1" hangingPunct="1"/>
            <a:r>
              <a:rPr lang="en-US" sz="2800" smtClean="0"/>
              <a:t>To what degree do governments control trade?</a:t>
            </a:r>
          </a:p>
          <a:p>
            <a:pPr lvl="1" eaLnBrk="1" hangingPunct="1"/>
            <a:r>
              <a:rPr lang="en-US" sz="2400" smtClean="0"/>
              <a:t>In free market economy there would be no regulation</a:t>
            </a:r>
          </a:p>
          <a:p>
            <a:pPr lvl="1" eaLnBrk="1" hangingPunct="1"/>
            <a:r>
              <a:rPr lang="en-US" sz="2400" smtClean="0"/>
              <a:t>Economies are regulated for the “greater good”</a:t>
            </a:r>
          </a:p>
          <a:p>
            <a:pPr lvl="1" eaLnBrk="1" hangingPunct="1"/>
            <a:r>
              <a:rPr lang="en-US" sz="2400" smtClean="0"/>
              <a:t>There was free trade in the ancient world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Legacies to the Present</a:t>
            </a:r>
            <a:endParaRPr lang="en-US" sz="32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1500 a turning point in world trade patterns</a:t>
            </a:r>
          </a:p>
          <a:p>
            <a:pPr eaLnBrk="1" hangingPunct="1"/>
            <a:r>
              <a:rPr lang="en-US" sz="2800" smtClean="0"/>
              <a:t>Emergence of a single global trade system</a:t>
            </a:r>
          </a:p>
          <a:p>
            <a:pPr eaLnBrk="1" hangingPunct="1"/>
            <a:r>
              <a:rPr lang="en-US" sz="2800" smtClean="0"/>
              <a:t>Muslim traders dominated this system</a:t>
            </a:r>
          </a:p>
          <a:p>
            <a:pPr eaLnBrk="1" hangingPunct="1"/>
            <a:r>
              <a:rPr lang="en-US" sz="2800" smtClean="0"/>
              <a:t>Mesoamerican and Andean networks remained separate</a:t>
            </a:r>
          </a:p>
          <a:p>
            <a:pPr eaLnBrk="1" hangingPunct="1"/>
            <a:r>
              <a:rPr lang="en-US" sz="2800" smtClean="0"/>
              <a:t>European traders sought control from Europe but were not successful until 1750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Trade Networks</a:t>
            </a:r>
            <a:endParaRPr 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“Trade diasporas” conducted trade between diverse cultures as early as 1500 B.C.E.</a:t>
            </a:r>
          </a:p>
          <a:p>
            <a:pPr eaLnBrk="1" hangingPunct="1"/>
            <a:r>
              <a:rPr lang="en-US" sz="2800" smtClean="0"/>
              <a:t>Far flung trade in Roman Empire was not conducted by Romans but by many different ethnic groups</a:t>
            </a:r>
          </a:p>
          <a:p>
            <a:pPr eaLnBrk="1" hangingPunct="1"/>
            <a:r>
              <a:rPr lang="en-US" sz="2800" smtClean="0"/>
              <a:t>Traders were marginal members of their host societies who brought wealth to those societies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Trade in the Americas Before 1500 C.E.</a:t>
            </a:r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Trade in the Inca Empire</a:t>
            </a:r>
          </a:p>
          <a:p>
            <a:pPr lvl="1" eaLnBrk="1" hangingPunct="1"/>
            <a:r>
              <a:rPr lang="en-US" smtClean="0"/>
              <a:t>Incan trade network extended north and south to embrace 32 million people</a:t>
            </a:r>
          </a:p>
          <a:p>
            <a:pPr lvl="1" eaLnBrk="1" hangingPunct="1"/>
            <a:r>
              <a:rPr lang="en-US" smtClean="0"/>
              <a:t>Vertical trade connected coastal zones with the high mountain regions</a:t>
            </a:r>
          </a:p>
          <a:p>
            <a:pPr lvl="2" eaLnBrk="1" hangingPunct="1"/>
            <a:r>
              <a:rPr lang="en-US" smtClean="0"/>
              <a:t>Highlands produced manufactured goods and crafts</a:t>
            </a:r>
          </a:p>
          <a:p>
            <a:pPr lvl="2" eaLnBrk="1" hangingPunct="1"/>
            <a:r>
              <a:rPr lang="en-US" smtClean="0"/>
              <a:t>Food from lower regions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Trade in the Americas Before 1500 C.E.</a:t>
            </a:r>
            <a:endParaRPr lang="en-US" sz="32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Trade in Central America and Mexico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Mayan traders operated independent of government control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Aztec trade was controlled by government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Long distance trade controlled by </a:t>
            </a:r>
            <a:r>
              <a:rPr lang="en-US" i="1" smtClean="0"/>
              <a:t>pochtecas,</a:t>
            </a:r>
            <a:r>
              <a:rPr lang="en-US" smtClean="0"/>
              <a:t> guilds of traders who gathered goods and military intelligence for Aztec leaders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Trade in Sub-Saharan Africa</a:t>
            </a:r>
            <a:endParaRPr lang="en-US" sz="32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West Africa</a:t>
            </a:r>
          </a:p>
          <a:p>
            <a:pPr lvl="1" eaLnBrk="1" hangingPunct="1"/>
            <a:r>
              <a:rPr lang="en-US" sz="2400" smtClean="0"/>
              <a:t>Desert trade made possible with domestication of camels</a:t>
            </a:r>
          </a:p>
          <a:p>
            <a:pPr lvl="1" eaLnBrk="1" hangingPunct="1"/>
            <a:r>
              <a:rPr lang="en-US" sz="2400" smtClean="0"/>
              <a:t>Three large empires--Ghana, Mali and Songhay--dominated trade in luxury goods</a:t>
            </a:r>
          </a:p>
          <a:p>
            <a:pPr lvl="1" eaLnBrk="1" hangingPunct="1"/>
            <a:r>
              <a:rPr lang="en-US" sz="2400" smtClean="0"/>
              <a:t>Movement of goods divided into segments with different groups (often adapted to local environment) controlling each segment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Trade in Sub-Saharan Africa</a:t>
            </a:r>
            <a:endParaRPr lang="en-US" sz="32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East Africa</a:t>
            </a:r>
          </a:p>
          <a:p>
            <a:pPr lvl="1" eaLnBrk="1" hangingPunct="1"/>
            <a:r>
              <a:rPr lang="en-US" smtClean="0"/>
              <a:t>Early trade domination by Ethiopians ended by Arab traders with rise of Islam</a:t>
            </a:r>
          </a:p>
          <a:p>
            <a:pPr lvl="1" eaLnBrk="1" hangingPunct="1"/>
            <a:r>
              <a:rPr lang="en-US" smtClean="0"/>
              <a:t>Great Zimbabwe a trading center</a:t>
            </a:r>
          </a:p>
          <a:p>
            <a:pPr lvl="1" eaLnBrk="1" hangingPunct="1"/>
            <a:r>
              <a:rPr lang="en-US" smtClean="0"/>
              <a:t>Ports were the meeting point of ocean trade and local overland trade</a:t>
            </a:r>
          </a:p>
          <a:p>
            <a:pPr lvl="1" eaLnBrk="1" hangingPunct="1"/>
            <a:r>
              <a:rPr lang="en-US" smtClean="0"/>
              <a:t>Swahili emerged as the commercial language of coastal areas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Muslim and Jewish Traders</a:t>
            </a:r>
            <a:endParaRPr lang="en-US" sz="32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Jewish Traders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Trading diaspora took advantage of the dispersion of Jews from Israel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Trading communities extended from Europe to China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Baghdad, astride west Asian trade routes, was home to the most prominent Jewish community around 1500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Muslim and Jewish Traders</a:t>
            </a:r>
            <a:endParaRPr lang="en-US" sz="32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Muslim Traders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Muslim traders dominated Indian Ocean trade after shift of Abbasid Caliph to Baghdad (762)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Rise of Muslim sultanate in Delhi in 13th century extended Muslim influence eastward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Islam and </a:t>
            </a:r>
            <a:r>
              <a:rPr lang="en-US" i="1" smtClean="0"/>
              <a:t>hajj</a:t>
            </a:r>
            <a:r>
              <a:rPr lang="en-US" smtClean="0"/>
              <a:t> encouraged trade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lobal">
  <a:themeElements>
    <a:clrScheme name="Global 5">
      <a:dk1>
        <a:srgbClr val="000000"/>
      </a:dk1>
      <a:lt1>
        <a:srgbClr val="E9E6D9"/>
      </a:lt1>
      <a:dk2>
        <a:srgbClr val="666633"/>
      </a:dk2>
      <a:lt2>
        <a:srgbClr val="CEC7AA"/>
      </a:lt2>
      <a:accent1>
        <a:srgbClr val="FFFFCC"/>
      </a:accent1>
      <a:accent2>
        <a:srgbClr val="B5E0E3"/>
      </a:accent2>
      <a:accent3>
        <a:srgbClr val="F2F0E9"/>
      </a:accent3>
      <a:accent4>
        <a:srgbClr val="000000"/>
      </a:accent4>
      <a:accent5>
        <a:srgbClr val="FFFFE2"/>
      </a:accent5>
      <a:accent6>
        <a:srgbClr val="A4CBCE"/>
      </a:accent6>
      <a:hlink>
        <a:srgbClr val="B6AB82"/>
      </a:hlink>
      <a:folHlink>
        <a:srgbClr val="A0925E"/>
      </a:folHlink>
    </a:clrScheme>
    <a:fontScheme name="Global">
      <a:majorFont>
        <a:latin typeface="Times New Roman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X:Templates:Presentations:Designs:Global</Template>
  <TotalTime>332</TotalTime>
  <Words>985</Words>
  <Application>Microsoft Office PowerPoint</Application>
  <PresentationFormat>On-screen Show (4:3)</PresentationFormat>
  <Paragraphs>116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Times New Roman</vt:lpstr>
      <vt:lpstr>Arial</vt:lpstr>
      <vt:lpstr>Helvetica</vt:lpstr>
      <vt:lpstr>Calibri</vt:lpstr>
      <vt:lpstr>Global</vt:lpstr>
      <vt:lpstr>Chapter 12: Establishing World Trade Routes</vt:lpstr>
      <vt:lpstr>An Historical Analysis</vt:lpstr>
      <vt:lpstr>Trade Networks</vt:lpstr>
      <vt:lpstr>Trade in the Americas Before 1500 C.E.</vt:lpstr>
      <vt:lpstr>Trade in the Americas Before 1500 C.E.</vt:lpstr>
      <vt:lpstr>Trade in Sub-Saharan Africa</vt:lpstr>
      <vt:lpstr>Trade in Sub-Saharan Africa</vt:lpstr>
      <vt:lpstr>Muslim and Jewish Traders</vt:lpstr>
      <vt:lpstr>Muslim and Jewish Traders</vt:lpstr>
      <vt:lpstr>Asia’s Complex Trade Patterns</vt:lpstr>
      <vt:lpstr>Asia’s Complex Trade Patterns</vt:lpstr>
      <vt:lpstr>Asia’s Complex Trade Patterns</vt:lpstr>
      <vt:lpstr>Asia’s Complex Trade Patterns</vt:lpstr>
      <vt:lpstr>Asia’s Complex Trade Patterns</vt:lpstr>
      <vt:lpstr>The Mongols</vt:lpstr>
      <vt:lpstr>The Mongols</vt:lpstr>
      <vt:lpstr>The Mongols</vt:lpstr>
      <vt:lpstr>The Mongols</vt:lpstr>
      <vt:lpstr>The Mongols</vt:lpstr>
      <vt:lpstr>Legacies to the Present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Ch. 12: Establishing World Trade Routes</dc:title>
  <dc:creator>David Trask</dc:creator>
  <cp:lastModifiedBy>Teacher E-Solutions</cp:lastModifiedBy>
  <cp:revision>27</cp:revision>
  <dcterms:created xsi:type="dcterms:W3CDTF">2005-04-02T13:20:22Z</dcterms:created>
  <dcterms:modified xsi:type="dcterms:W3CDTF">2019-01-18T16:58:48Z</dcterms:modified>
</cp:coreProperties>
</file>