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57" r:id="rId3"/>
    <p:sldId id="267" r:id="rId4"/>
    <p:sldId id="270" r:id="rId5"/>
    <p:sldId id="258" r:id="rId6"/>
    <p:sldId id="260" r:id="rId7"/>
    <p:sldId id="271" r:id="rId8"/>
    <p:sldId id="269" r:id="rId9"/>
    <p:sldId id="263" r:id="rId10"/>
    <p:sldId id="268" r:id="rId11"/>
    <p:sldId id="266" r:id="rId12"/>
    <p:sldId id="272" r:id="rId13"/>
    <p:sldId id="259" r:id="rId14"/>
    <p:sldId id="262" r:id="rId15"/>
    <p:sldId id="264" r:id="rId1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66FF"/>
    <a:srgbClr val="000066"/>
    <a:srgbClr val="FF0000"/>
    <a:srgbClr val="CCECFF"/>
    <a:srgbClr val="3399FF"/>
    <a:srgbClr val="99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1" autoAdjust="0"/>
  </p:normalViewPr>
  <p:slideViewPr>
    <p:cSldViewPr>
      <p:cViewPr varScale="1">
        <p:scale>
          <a:sx n="42" d="100"/>
          <a:sy n="42" d="100"/>
        </p:scale>
        <p:origin x="-648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FB6D6-6D36-4EC4-A30C-0472E2D373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94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75759-265F-4A32-8150-45382ED827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2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CCC10-BD36-48A7-BD6A-06EE2ACF95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08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21D947D-68A3-437D-B234-B34CD22E32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794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435B69C-34DC-40F6-8C11-F7CA782599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67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5A1C-507B-42FF-A419-C3B302A627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6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BB989-C75D-47EC-BE19-6E5DA54876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48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1EBBC-8380-446B-A189-8CEFF700292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0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F892C-92F0-4F17-8870-8272363B574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23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B6529-0A3C-4BAD-AAF1-55E1FA213B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94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AEA29-4AA9-4971-86D8-5E70EEA2D4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0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52565-F029-436C-8B24-DED75867825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15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8F32B-FE11-4148-AC85-2AF1D023A60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98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fld id="{79757939-1FDD-48AD-B1C7-32F6198322F0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fourmilab.ch/earthview/nopan.map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wmf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590800" y="2971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pic>
        <p:nvPicPr>
          <p:cNvPr id="2052" name="Picture 4" descr="j02310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0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87450" y="1125538"/>
            <a:ext cx="6767513" cy="448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9600" b="1">
                <a:solidFill>
                  <a:schemeClr val="bg1"/>
                </a:solidFill>
                <a:latin typeface="Century Gothic" pitchFamily="34" charset="0"/>
              </a:rPr>
              <a:t>The Earth    and      Beyond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0" name="Text Box 14"/>
          <p:cNvSpPr txBox="1">
            <a:spLocks noChangeArrowheads="1"/>
          </p:cNvSpPr>
          <p:nvPr>
            <p:ph type="title"/>
          </p:nvPr>
        </p:nvSpPr>
        <p:spPr>
          <a:xfrm>
            <a:off x="323850" y="333375"/>
            <a:ext cx="6769100" cy="1143000"/>
          </a:xfrm>
          <a:noFill/>
          <a:ln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So, when the Sun ‘</a:t>
            </a:r>
            <a:r>
              <a:rPr lang="en-GB" sz="2800" b="1">
                <a:solidFill>
                  <a:srgbClr val="FFFFFF"/>
                </a:solidFill>
                <a:latin typeface="Century Gothic" pitchFamily="34" charset="0"/>
              </a:rPr>
              <a:t>rises</a:t>
            </a: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’ in Great Britain, on the other side of the world, it’s about to ‘</a:t>
            </a:r>
            <a:r>
              <a:rPr lang="en-GB" sz="2800" b="1">
                <a:solidFill>
                  <a:srgbClr val="FFFFFF"/>
                </a:solidFill>
                <a:latin typeface="Century Gothic" pitchFamily="34" charset="0"/>
              </a:rPr>
              <a:t>set</a:t>
            </a: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’.</a:t>
            </a:r>
          </a:p>
        </p:txBody>
      </p:sp>
      <p:pic>
        <p:nvPicPr>
          <p:cNvPr id="19462" name="Picture 6" descr="EarthImage?di=F0ABDB0ABF96509F06E9F23E9C16C3693BCB889FC8B3CEE047A063D2042854701D50B087A5B1D05F774563ECFA005D65B4EB7853D26210BA2231C253891D0A56E32D8D7C0781018D93B17BE76D78096A2968CE9767D858B8A0111C2794878B82B3ACE323C039FE57AE924DCB4E3A2FCEC9E3AFA2CE64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7688" y="1701800"/>
            <a:ext cx="3816350" cy="398462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6" name="Picture 10" descr="EarthImage?di=B8E39342F7DE18D74EA1BA76D45E8B217383C0D780FB86A80FE82B9A4C601C385518F8CFEDF998173F0D2BA4B248152DFCA3301B9A2A58F26A798A1BC155421EAB65C5344FC949C5DBF933AF25304122612086DF2F9010F0E8595470C2CCDAD7ECF5BA679B6CA817EADC02840175608186ACE0ED81BC">
            <a:hlinkClick r:id="rId2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420938"/>
            <a:ext cx="3962400" cy="39624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71" name="Picture 15"/>
          <p:cNvPicPr>
            <a:picLocks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92950" y="260350"/>
            <a:ext cx="1800225" cy="1666875"/>
          </a:xfrm>
          <a:noFill/>
          <a:ln/>
        </p:spPr>
      </p:pic>
      <p:sp>
        <p:nvSpPr>
          <p:cNvPr id="19473" name="AutoShape 17"/>
          <p:cNvSpPr>
            <a:spLocks noChangeArrowheads="1"/>
          </p:cNvSpPr>
          <p:nvPr/>
        </p:nvSpPr>
        <p:spPr bwMode="auto">
          <a:xfrm>
            <a:off x="3924300" y="1412875"/>
            <a:ext cx="2665413" cy="503238"/>
          </a:xfrm>
          <a:prstGeom prst="wedgeRoundRectCallout">
            <a:avLst>
              <a:gd name="adj1" fmla="val -106343"/>
              <a:gd name="adj2" fmla="val 193847"/>
              <a:gd name="adj3" fmla="val 16667"/>
            </a:avLst>
          </a:prstGeom>
          <a:solidFill>
            <a:schemeClr val="tx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GB" sz="2400" b="1">
                <a:solidFill>
                  <a:srgbClr val="000099"/>
                </a:solidFill>
                <a:latin typeface="Comic Sans MS" pitchFamily="66" charset="0"/>
              </a:rPr>
              <a:t>Great Britain</a:t>
            </a:r>
          </a:p>
        </p:txBody>
      </p:sp>
      <p:sp>
        <p:nvSpPr>
          <p:cNvPr id="19474" name="AutoShape 18"/>
          <p:cNvSpPr>
            <a:spLocks noChangeArrowheads="1"/>
          </p:cNvSpPr>
          <p:nvPr/>
        </p:nvSpPr>
        <p:spPr bwMode="auto">
          <a:xfrm>
            <a:off x="2555875" y="6092825"/>
            <a:ext cx="2665413" cy="503238"/>
          </a:xfrm>
          <a:prstGeom prst="wedgeRoundRectCallout">
            <a:avLst>
              <a:gd name="adj1" fmla="val 96875"/>
              <a:gd name="adj2" fmla="val -222870"/>
              <a:gd name="adj3" fmla="val 16667"/>
            </a:avLst>
          </a:prstGeom>
          <a:solidFill>
            <a:schemeClr val="tx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GB" sz="2400" b="1">
                <a:solidFill>
                  <a:srgbClr val="000099"/>
                </a:solidFill>
                <a:latin typeface="Comic Sans MS" pitchFamily="66" charset="0"/>
              </a:rPr>
              <a:t>New Zealand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/>
      <p:bldP spid="19473" grpId="0" animBg="1"/>
      <p:bldP spid="194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Moon Phases (click to see large version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563" y="0"/>
            <a:ext cx="48974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23850" y="1412875"/>
            <a:ext cx="15843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000099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23850" y="333375"/>
            <a:ext cx="3671888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FF00"/>
                </a:solidFill>
                <a:latin typeface="Century Gothic" pitchFamily="34" charset="0"/>
                <a:cs typeface="Arial" pitchFamily="34" charset="0"/>
              </a:rPr>
              <a:t>Now, with your partner, discuss these ideas about the moon:</a:t>
            </a:r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395288" y="2636838"/>
            <a:ext cx="2089150" cy="1584325"/>
          </a:xfrm>
          <a:prstGeom prst="wedgeRoundRectCallout">
            <a:avLst>
              <a:gd name="adj1" fmla="val 81153"/>
              <a:gd name="adj2" fmla="val -12523"/>
              <a:gd name="adj3" fmla="val 16667"/>
            </a:avLst>
          </a:prstGeom>
          <a:solidFill>
            <a:schemeClr val="tx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GB" sz="2400" b="1">
                <a:solidFill>
                  <a:srgbClr val="000066"/>
                </a:solidFill>
                <a:latin typeface="Comic Sans MS" pitchFamily="66" charset="0"/>
              </a:rPr>
              <a:t>I think the moon is a light source?</a:t>
            </a:r>
            <a:endParaRPr lang="en-US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4357" name="AutoShape 21"/>
          <p:cNvSpPr>
            <a:spLocks noChangeArrowheads="1"/>
          </p:cNvSpPr>
          <p:nvPr/>
        </p:nvSpPr>
        <p:spPr bwMode="auto">
          <a:xfrm>
            <a:off x="1979613" y="4868863"/>
            <a:ext cx="2089150" cy="1655762"/>
          </a:xfrm>
          <a:prstGeom prst="wedgeRoundRectCallout">
            <a:avLst>
              <a:gd name="adj1" fmla="val -87764"/>
              <a:gd name="adj2" fmla="val -21810"/>
              <a:gd name="adj3" fmla="val 16667"/>
            </a:avLst>
          </a:prstGeom>
          <a:solidFill>
            <a:schemeClr val="tx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GB" sz="2400" b="1">
                <a:solidFill>
                  <a:srgbClr val="000066"/>
                </a:solidFill>
                <a:latin typeface="Comic Sans MS" pitchFamily="66" charset="0"/>
              </a:rPr>
              <a:t>I think it keeps changing shape?</a:t>
            </a:r>
            <a:endParaRPr lang="en-US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14358" name="Picture 22" descr="ag00315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16238" y="2492375"/>
            <a:ext cx="1152525" cy="126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61" name="Picture 25" descr="ag00315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652963"/>
            <a:ext cx="1116013" cy="126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62" name="Picture 26" descr="Moon phases - (Astronomy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05038"/>
            <a:ext cx="2519363" cy="251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63" name="AutoShape 27"/>
          <p:cNvSpPr>
            <a:spLocks noChangeArrowheads="1"/>
          </p:cNvSpPr>
          <p:nvPr/>
        </p:nvSpPr>
        <p:spPr bwMode="auto">
          <a:xfrm>
            <a:off x="5940425" y="404813"/>
            <a:ext cx="2952750" cy="1728787"/>
          </a:xfrm>
          <a:prstGeom prst="cloudCallout">
            <a:avLst>
              <a:gd name="adj1" fmla="val 49676"/>
              <a:gd name="adj2" fmla="val 68273"/>
            </a:avLst>
          </a:prstGeom>
          <a:solidFill>
            <a:schemeClr val="tx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800" b="1" i="1">
                <a:solidFill>
                  <a:schemeClr val="accent1"/>
                </a:solidFill>
                <a:latin typeface="Comic Sans MS" pitchFamily="66" charset="0"/>
              </a:rPr>
              <a:t>It’s some sort of a cycle!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52" grpId="0" animBg="1"/>
      <p:bldP spid="14357" grpId="0" animBg="1"/>
      <p:bldP spid="143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5292725" y="1628775"/>
            <a:ext cx="3527425" cy="2162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6588125" y="2349500"/>
            <a:ext cx="936625" cy="863600"/>
          </a:xfrm>
          <a:prstGeom prst="ellipse">
            <a:avLst/>
          </a:prstGeom>
          <a:solidFill>
            <a:srgbClr val="00FF00"/>
          </a:solidFill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0099"/>
                </a:solidFill>
              </a:rPr>
              <a:t>Earth</a:t>
            </a:r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6948488" y="3573463"/>
            <a:ext cx="503237" cy="503237"/>
          </a:xfrm>
          <a:prstGeom prst="ellipse">
            <a:avLst/>
          </a:prstGeom>
          <a:solidFill>
            <a:srgbClr val="C3D4E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000099"/>
                </a:solidFill>
              </a:rPr>
              <a:t>moon</a:t>
            </a: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2843213" y="2711450"/>
            <a:ext cx="1752600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28775"/>
            <a:ext cx="2447925" cy="222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43" name="Oval 11"/>
          <p:cNvSpPr>
            <a:spLocks noChangeArrowheads="1"/>
          </p:cNvSpPr>
          <p:nvPr/>
        </p:nvSpPr>
        <p:spPr bwMode="auto">
          <a:xfrm>
            <a:off x="1116013" y="2205038"/>
            <a:ext cx="1169987" cy="1079500"/>
          </a:xfrm>
          <a:prstGeom prst="ellipse">
            <a:avLst/>
          </a:prstGeom>
          <a:solidFill>
            <a:srgbClr val="FFCC00"/>
          </a:solidFill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V="1">
            <a:off x="2700338" y="2420938"/>
            <a:ext cx="1871662" cy="1587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V="1">
            <a:off x="2700338" y="2997200"/>
            <a:ext cx="1871662" cy="1588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468313" y="6021388"/>
            <a:ext cx="8229600" cy="211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FFCC00"/>
              </a:buClr>
              <a:buSzPct val="120000"/>
              <a:buFont typeface="Wingdings" pitchFamily="2" charset="2"/>
              <a:buChar char="R"/>
            </a:pPr>
            <a:endParaRPr lang="en-GB" sz="2400" b="1">
              <a:solidFill>
                <a:srgbClr val="FFFF00"/>
              </a:solidFill>
              <a:latin typeface="Century Gothic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CC00"/>
              </a:buClr>
              <a:buSzPct val="120000"/>
              <a:buFont typeface="Wingdings" pitchFamily="2" charset="2"/>
              <a:buChar char="R"/>
            </a:pPr>
            <a:endParaRPr lang="en-GB" sz="2400" b="1">
              <a:solidFill>
                <a:srgbClr val="FFFF00"/>
              </a:solidFill>
              <a:latin typeface="Century Gothic" pitchFamily="34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>
            <p:ph type="title"/>
          </p:nvPr>
        </p:nvSpPr>
        <p:spPr>
          <a:xfrm>
            <a:off x="323850" y="260350"/>
            <a:ext cx="8569325" cy="8509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Why does the moon appear to change shape?</a:t>
            </a:r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250825" y="4221163"/>
            <a:ext cx="8642350" cy="242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It takes the moon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28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 days to orbit the Earth.</a:t>
            </a:r>
            <a:endParaRPr lang="en-GB" sz="2200" b="1">
              <a:solidFill>
                <a:srgbClr val="FFFF00"/>
              </a:solidFill>
              <a:latin typeface="Comic Sans MS" pitchFamily="66" charset="0"/>
              <a:cs typeface="Arial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For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27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 days out of this cycle, the Sun cannot shine on the whole of the surface, facing the Earth.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The light from the Sun can only shine on the whole surface for one night in each cycle: a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full moon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On one night, no light from the Sun can reach the moon at all: a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new moon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None/>
            </a:pPr>
            <a:endParaRPr lang="en-GB" sz="2200" b="1">
              <a:solidFill>
                <a:srgbClr val="FFFF00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4052" name="Oval 20"/>
          <p:cNvSpPr>
            <a:spLocks noChangeArrowheads="1"/>
          </p:cNvSpPr>
          <p:nvPr/>
        </p:nvSpPr>
        <p:spPr bwMode="auto">
          <a:xfrm>
            <a:off x="6948488" y="3573463"/>
            <a:ext cx="503237" cy="503237"/>
          </a:xfrm>
          <a:prstGeom prst="ellipse">
            <a:avLst/>
          </a:prstGeom>
          <a:solidFill>
            <a:srgbClr val="C3D4E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000099"/>
                </a:solidFill>
              </a:rPr>
              <a:t>moon</a:t>
            </a:r>
          </a:p>
        </p:txBody>
      </p:sp>
      <p:sp>
        <p:nvSpPr>
          <p:cNvPr id="44053" name="Oval 21"/>
          <p:cNvSpPr>
            <a:spLocks noChangeArrowheads="1"/>
          </p:cNvSpPr>
          <p:nvPr/>
        </p:nvSpPr>
        <p:spPr bwMode="auto">
          <a:xfrm>
            <a:off x="8459788" y="2349500"/>
            <a:ext cx="503237" cy="503238"/>
          </a:xfrm>
          <a:prstGeom prst="ellipse">
            <a:avLst/>
          </a:prstGeom>
          <a:solidFill>
            <a:srgbClr val="C3D4E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000099"/>
                </a:solidFill>
              </a:rPr>
              <a:t>moon</a:t>
            </a:r>
          </a:p>
        </p:txBody>
      </p:sp>
      <p:sp>
        <p:nvSpPr>
          <p:cNvPr id="44054" name="Oval 22"/>
          <p:cNvSpPr>
            <a:spLocks noChangeArrowheads="1"/>
          </p:cNvSpPr>
          <p:nvPr/>
        </p:nvSpPr>
        <p:spPr bwMode="auto">
          <a:xfrm>
            <a:off x="5076825" y="2565400"/>
            <a:ext cx="503238" cy="503238"/>
          </a:xfrm>
          <a:prstGeom prst="ellipse">
            <a:avLst/>
          </a:prstGeom>
          <a:solidFill>
            <a:srgbClr val="C3D4E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000099"/>
                </a:solidFill>
              </a:rPr>
              <a:t>moon</a:t>
            </a:r>
          </a:p>
        </p:txBody>
      </p:sp>
      <p:sp>
        <p:nvSpPr>
          <p:cNvPr id="44055" name="Oval 23"/>
          <p:cNvSpPr>
            <a:spLocks noChangeArrowheads="1"/>
          </p:cNvSpPr>
          <p:nvPr/>
        </p:nvSpPr>
        <p:spPr bwMode="auto">
          <a:xfrm>
            <a:off x="6732588" y="1412875"/>
            <a:ext cx="503237" cy="503238"/>
          </a:xfrm>
          <a:prstGeom prst="ellipse">
            <a:avLst/>
          </a:prstGeom>
          <a:solidFill>
            <a:srgbClr val="C3D4E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000099"/>
                </a:solidFill>
              </a:rPr>
              <a:t>moon</a:t>
            </a:r>
          </a:p>
        </p:txBody>
      </p:sp>
      <p:sp>
        <p:nvSpPr>
          <p:cNvPr id="44056" name="Oval 24"/>
          <p:cNvSpPr>
            <a:spLocks noChangeArrowheads="1"/>
          </p:cNvSpPr>
          <p:nvPr/>
        </p:nvSpPr>
        <p:spPr bwMode="auto">
          <a:xfrm>
            <a:off x="5364163" y="2349500"/>
            <a:ext cx="358775" cy="792163"/>
          </a:xfrm>
          <a:prstGeom prst="ellipse">
            <a:avLst/>
          </a:prstGeom>
          <a:gradFill rotWithShape="1">
            <a:gsLst>
              <a:gs pos="0">
                <a:schemeClr val="bg1">
                  <a:alpha val="56000"/>
                </a:schemeClr>
              </a:gs>
              <a:gs pos="100000">
                <a:schemeClr val="bg1">
                  <a:gamma/>
                  <a:shade val="98431"/>
                  <a:invGamma/>
                  <a:alpha val="56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 b="1">
              <a:solidFill>
                <a:srgbClr val="000099"/>
              </a:solidFill>
            </a:endParaRPr>
          </a:p>
        </p:txBody>
      </p:sp>
      <p:sp>
        <p:nvSpPr>
          <p:cNvPr id="44057" name="Oval 25"/>
          <p:cNvSpPr>
            <a:spLocks noChangeArrowheads="1"/>
          </p:cNvSpPr>
          <p:nvPr/>
        </p:nvSpPr>
        <p:spPr bwMode="auto">
          <a:xfrm rot="-23391568">
            <a:off x="6913563" y="1096963"/>
            <a:ext cx="323850" cy="1006475"/>
          </a:xfrm>
          <a:prstGeom prst="ellipse">
            <a:avLst/>
          </a:prstGeom>
          <a:gradFill rotWithShape="1">
            <a:gsLst>
              <a:gs pos="0">
                <a:schemeClr val="bg1">
                  <a:alpha val="56000"/>
                </a:schemeClr>
              </a:gs>
              <a:gs pos="100000">
                <a:schemeClr val="bg1">
                  <a:gamma/>
                  <a:shade val="98431"/>
                  <a:invGamma/>
                  <a:alpha val="56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 b="1">
              <a:solidFill>
                <a:srgbClr val="000099"/>
              </a:solidFill>
            </a:endParaRPr>
          </a:p>
        </p:txBody>
      </p:sp>
      <p:sp>
        <p:nvSpPr>
          <p:cNvPr id="44058" name="Oval 26"/>
          <p:cNvSpPr>
            <a:spLocks noChangeArrowheads="1"/>
          </p:cNvSpPr>
          <p:nvPr/>
        </p:nvSpPr>
        <p:spPr bwMode="auto">
          <a:xfrm rot="1165359">
            <a:off x="7151688" y="3424238"/>
            <a:ext cx="358775" cy="720725"/>
          </a:xfrm>
          <a:prstGeom prst="ellipse">
            <a:avLst/>
          </a:prstGeom>
          <a:gradFill rotWithShape="1">
            <a:gsLst>
              <a:gs pos="0">
                <a:schemeClr val="bg1">
                  <a:alpha val="56000"/>
                </a:schemeClr>
              </a:gs>
              <a:gs pos="100000">
                <a:schemeClr val="bg1">
                  <a:gamma/>
                  <a:shade val="98431"/>
                  <a:invGamma/>
                  <a:alpha val="56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 b="1">
              <a:solidFill>
                <a:srgbClr val="000099"/>
              </a:solidFill>
            </a:endParaRPr>
          </a:p>
        </p:txBody>
      </p:sp>
      <p:sp>
        <p:nvSpPr>
          <p:cNvPr id="44059" name="Oval 27"/>
          <p:cNvSpPr>
            <a:spLocks noChangeArrowheads="1"/>
          </p:cNvSpPr>
          <p:nvPr/>
        </p:nvSpPr>
        <p:spPr bwMode="auto">
          <a:xfrm>
            <a:off x="8748713" y="2133600"/>
            <a:ext cx="395287" cy="863600"/>
          </a:xfrm>
          <a:prstGeom prst="ellipse">
            <a:avLst/>
          </a:prstGeom>
          <a:gradFill rotWithShape="1">
            <a:gsLst>
              <a:gs pos="0">
                <a:schemeClr val="bg1">
                  <a:alpha val="56000"/>
                </a:schemeClr>
              </a:gs>
              <a:gs pos="100000">
                <a:schemeClr val="bg1">
                  <a:gamma/>
                  <a:shade val="98431"/>
                  <a:invGamma/>
                  <a:alpha val="56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 b="1">
              <a:solidFill>
                <a:srgbClr val="000099"/>
              </a:solidFill>
            </a:endParaRPr>
          </a:p>
        </p:txBody>
      </p:sp>
      <p:sp>
        <p:nvSpPr>
          <p:cNvPr id="44060" name="AutoShape 28"/>
          <p:cNvSpPr>
            <a:spLocks noChangeArrowheads="1"/>
          </p:cNvSpPr>
          <p:nvPr/>
        </p:nvSpPr>
        <p:spPr bwMode="auto">
          <a:xfrm>
            <a:off x="4284663" y="3644900"/>
            <a:ext cx="1439862" cy="360363"/>
          </a:xfrm>
          <a:prstGeom prst="wedgeRoundRectCallout">
            <a:avLst>
              <a:gd name="adj1" fmla="val 28611"/>
              <a:gd name="adj2" fmla="val -247796"/>
              <a:gd name="adj3" fmla="val 16667"/>
            </a:avLst>
          </a:prstGeom>
          <a:solidFill>
            <a:schemeClr val="tx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b="1">
                <a:solidFill>
                  <a:srgbClr val="000099"/>
                </a:solidFill>
              </a:rPr>
              <a:t>new moon</a:t>
            </a:r>
          </a:p>
        </p:txBody>
      </p:sp>
      <p:sp>
        <p:nvSpPr>
          <p:cNvPr id="44061" name="AutoShape 29"/>
          <p:cNvSpPr>
            <a:spLocks noChangeArrowheads="1"/>
          </p:cNvSpPr>
          <p:nvPr/>
        </p:nvSpPr>
        <p:spPr bwMode="auto">
          <a:xfrm>
            <a:off x="7812088" y="3789363"/>
            <a:ext cx="1331912" cy="360362"/>
          </a:xfrm>
          <a:prstGeom prst="wedgeRoundRectCallout">
            <a:avLst>
              <a:gd name="adj1" fmla="val 16509"/>
              <a:gd name="adj2" fmla="val -368500"/>
              <a:gd name="adj3" fmla="val 16667"/>
            </a:avLst>
          </a:prstGeom>
          <a:solidFill>
            <a:schemeClr val="tx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b="1">
                <a:solidFill>
                  <a:srgbClr val="000099"/>
                </a:solidFill>
              </a:rPr>
              <a:t>full moon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9" dur="2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path" presetSubtype="0" repeatCount="indefinite" accel="50000" decel="50000" fill="hold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1684 -4.21965E-6 C 0.08941 -4.21965E-6 0.17725 -0.07167 0.17725 -0.16069 C 0.17725 -0.24901 0.08941 -0.31976 -0.01684 -0.31976 C -0.12275 -0.31976 -0.20851 -0.24901 -0.20851 -0.16069 C -0.20851 -0.07167 -0.12275 -4.21965E-6 -0.01684 -4.21965E-6 Z " pathEditMode="relative" rAng="0" ptsTypes="fffff">
                                      <p:cBhvr>
                                        <p:cTn id="57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8" grpId="0" animBg="1"/>
      <p:bldP spid="44038" grpId="1" animBg="1"/>
      <p:bldP spid="44038" grpId="2" animBg="1"/>
      <p:bldP spid="44039" grpId="0" animBg="1"/>
      <p:bldP spid="44039" grpId="1" animBg="1"/>
      <p:bldP spid="44041" grpId="0" animBg="1"/>
      <p:bldP spid="44043" grpId="0" animBg="1"/>
      <p:bldP spid="44044" grpId="0" animBg="1"/>
      <p:bldP spid="44046" grpId="0" animBg="1"/>
      <p:bldP spid="44050" grpId="0"/>
      <p:bldP spid="44051" grpId="0" uiExpand="1" build="p"/>
      <p:bldP spid="44052" grpId="0" animBg="1"/>
      <p:bldP spid="44053" grpId="0" animBg="1"/>
      <p:bldP spid="44054" grpId="0" animBg="1"/>
      <p:bldP spid="44055" grpId="0" animBg="1"/>
      <p:bldP spid="44056" grpId="0" animBg="1"/>
      <p:bldP spid="44057" grpId="0" animBg="1"/>
      <p:bldP spid="44058" grpId="0" animBg="1"/>
      <p:bldP spid="44059" grpId="0" animBg="1"/>
      <p:bldP spid="44060" grpId="0" animBg="1"/>
      <p:bldP spid="440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488" y="404813"/>
            <a:ext cx="1655762" cy="288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779838" y="1989138"/>
            <a:ext cx="3167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0000"/>
                </a:solidFill>
                <a:latin typeface="Comic Sans MS" pitchFamily="66" charset="0"/>
              </a:rPr>
              <a:t>It takes 24 hours.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779838" y="3213100"/>
            <a:ext cx="37449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0000"/>
                </a:solidFill>
                <a:latin typeface="Comic Sans MS" pitchFamily="66" charset="0"/>
              </a:rPr>
              <a:t>It turns anti-clockwise.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68313" y="476250"/>
            <a:ext cx="43910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4000" b="1">
                <a:solidFill>
                  <a:srgbClr val="FFFF00"/>
                </a:solidFill>
                <a:latin typeface="Century Gothic" pitchFamily="34" charset="0"/>
              </a:rPr>
              <a:t>Do you know...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067175" y="4149725"/>
            <a:ext cx="3744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0000"/>
                </a:solidFill>
                <a:latin typeface="Comic Sans MS" pitchFamily="66" charset="0"/>
              </a:rPr>
              <a:t>It takes 365¼ days.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484438" y="5446713"/>
            <a:ext cx="37449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0000"/>
                </a:solidFill>
                <a:latin typeface="Comic Sans MS" pitchFamily="66" charset="0"/>
              </a:rPr>
              <a:t>It turns anti-clockwise.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68313" y="1557338"/>
            <a:ext cx="562768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/>
            <a:lvl2pPr marL="914400" indent="-457200"/>
            <a:lvl3pPr marL="1371600" indent="-457200"/>
            <a:lvl4pPr marL="1828800" indent="-457200"/>
            <a:lvl5pPr marL="2286000" indent="-457200"/>
            <a:lvl6pPr marL="2743200" indent="-457200"/>
            <a:lvl7pPr marL="3200400" indent="-457200"/>
            <a:lvl8pPr marL="3657600" indent="-457200"/>
            <a:lvl9pPr marL="4114800" indent="-457200"/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how long it takes the Earth to spin round once?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endParaRPr lang="en-GB" sz="1200" b="1">
              <a:solidFill>
                <a:srgbClr val="FFFF00"/>
              </a:solidFill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which direction the Earth turns?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endParaRPr lang="en-GB" sz="1600" b="1">
              <a:solidFill>
                <a:srgbClr val="FFFF00"/>
              </a:solidFill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how long it takes the Earth to orbit the Sun once?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endParaRPr lang="en-GB" sz="1600" b="1">
              <a:solidFill>
                <a:srgbClr val="FFFF00"/>
              </a:solidFill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which direction the Earth orbits the sun?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endParaRPr lang="en-GB" sz="2800" b="1">
              <a:solidFill>
                <a:srgbClr val="FFFF00"/>
              </a:solidFill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CA304"/>
              </a:buClr>
              <a:buSzPct val="120000"/>
              <a:buFont typeface="Wingdings" pitchFamily="2" charset="2"/>
              <a:buChar char="R"/>
            </a:pPr>
            <a:endParaRPr lang="en-GB" sz="2800" b="1">
              <a:solidFill>
                <a:srgbClr val="FFFF00"/>
              </a:solidFill>
              <a:latin typeface="Franklin Gothic Boo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6" grpId="0"/>
      <p:bldP spid="5127" grpId="0"/>
      <p:bldP spid="5128" grpId="0"/>
      <p:bldP spid="512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4105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3600" b="1" i="1">
                <a:solidFill>
                  <a:srgbClr val="FFFF00"/>
                </a:solidFill>
                <a:cs typeface="Arial" pitchFamily="34" charset="0"/>
              </a:rPr>
              <a:t>Did you </a:t>
            </a:r>
            <a:r>
              <a:rPr lang="en-GB" sz="3600" b="1" i="1">
                <a:solidFill>
                  <a:srgbClr val="FFFF00"/>
                </a:solidFill>
                <a:latin typeface="Century Gothic" pitchFamily="34" charset="0"/>
                <a:cs typeface="Arial" pitchFamily="34" charset="0"/>
              </a:rPr>
              <a:t>know</a:t>
            </a:r>
            <a:r>
              <a:rPr lang="en-GB" sz="3600" b="1" i="1">
                <a:solidFill>
                  <a:srgbClr val="FFFF00"/>
                </a:solidFill>
                <a:cs typeface="Arial" pitchFamily="34" charset="0"/>
              </a:rPr>
              <a:t>?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411413" y="1268413"/>
            <a:ext cx="44656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CC00"/>
                </a:solidFill>
                <a:latin typeface="Comic Sans MS" pitchFamily="66" charset="0"/>
              </a:rPr>
              <a:t>One day on Venus       lasts </a:t>
            </a: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117</a:t>
            </a:r>
            <a:r>
              <a:rPr lang="en-GB" sz="2800" b="1">
                <a:solidFill>
                  <a:srgbClr val="FFCC00"/>
                </a:solidFill>
                <a:latin typeface="Comic Sans MS" pitchFamily="66" charset="0"/>
              </a:rPr>
              <a:t> Earth days.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987675" y="3213100"/>
            <a:ext cx="54483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CC00"/>
                </a:solidFill>
                <a:latin typeface="Comic Sans MS" pitchFamily="66" charset="0"/>
              </a:rPr>
              <a:t>Jupiter whips around in               just </a:t>
            </a: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9 hours and 57 minutes</a:t>
            </a:r>
            <a:r>
              <a:rPr lang="en-GB" sz="2800" b="1">
                <a:solidFill>
                  <a:srgbClr val="FFCC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71550" y="5084763"/>
            <a:ext cx="55451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CC00"/>
                </a:solidFill>
                <a:latin typeface="Comic Sans MS" pitchFamily="66" charset="0"/>
              </a:rPr>
              <a:t>One day on Mars is about the same as </a:t>
            </a: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one</a:t>
            </a:r>
            <a:r>
              <a:rPr lang="en-GB" sz="2800" b="1">
                <a:solidFill>
                  <a:srgbClr val="FFCC00"/>
                </a:solidFill>
                <a:latin typeface="Comic Sans MS" pitchFamily="66" charset="0"/>
              </a:rPr>
              <a:t> day on Earth.</a:t>
            </a: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60350"/>
            <a:ext cx="2630487" cy="266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060575"/>
            <a:ext cx="2487613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05263"/>
            <a:ext cx="2628900" cy="266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1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  <p:bldP spid="819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902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Now, explain to your partner: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90600" y="38862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8313" y="1773238"/>
            <a:ext cx="34067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How long does it take for the </a:t>
            </a:r>
            <a:r>
              <a:rPr lang="en-GB" sz="2400" b="1" i="1">
                <a:solidFill>
                  <a:srgbClr val="FFFFFF"/>
                </a:solidFill>
                <a:cs typeface="Arial" pitchFamily="34" charset="0"/>
              </a:rPr>
              <a:t>Earth</a:t>
            </a: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 to turn once?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23850" y="3573463"/>
            <a:ext cx="30972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Why does the </a:t>
            </a:r>
            <a:r>
              <a:rPr lang="en-GB" sz="2400" b="1" i="1">
                <a:solidFill>
                  <a:srgbClr val="FFFFFF"/>
                </a:solidFill>
                <a:cs typeface="Arial" pitchFamily="34" charset="0"/>
              </a:rPr>
              <a:t>Sun</a:t>
            </a: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 appear to rise and set?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000" y="3276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076825" y="1628775"/>
            <a:ext cx="373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Why, if is it day in New Zealand, it is night in England?</a:t>
            </a:r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53830">
            <a:off x="3311525" y="2393950"/>
            <a:ext cx="2212975" cy="283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5724525" y="3284538"/>
            <a:ext cx="31686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Why does the </a:t>
            </a:r>
            <a:r>
              <a:rPr lang="en-GB" sz="2400" b="1" i="1">
                <a:cs typeface="Arial" pitchFamily="34" charset="0"/>
              </a:rPr>
              <a:t>moon</a:t>
            </a: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 appear to change shape?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39750" y="5157788"/>
            <a:ext cx="41036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In which direction does the </a:t>
            </a:r>
            <a:r>
              <a:rPr lang="en-GB" sz="2400" b="1" i="1">
                <a:solidFill>
                  <a:srgbClr val="FFFFFF"/>
                </a:solidFill>
                <a:cs typeface="Arial" pitchFamily="34" charset="0"/>
              </a:rPr>
              <a:t>Earth</a:t>
            </a: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 spin on its axis?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580063" y="4941888"/>
            <a:ext cx="33956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In which direction does the </a:t>
            </a:r>
            <a:r>
              <a:rPr lang="en-GB" sz="2400" b="1" i="1">
                <a:cs typeface="Arial" pitchFamily="34" charset="0"/>
              </a:rPr>
              <a:t>Earth</a:t>
            </a: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 orbit the </a:t>
            </a:r>
            <a:r>
              <a:rPr lang="en-GB" sz="2400" b="1" i="1">
                <a:solidFill>
                  <a:srgbClr val="FFFFFF"/>
                </a:solidFill>
                <a:cs typeface="Arial" pitchFamily="34" charset="0"/>
              </a:rPr>
              <a:t>Sun</a:t>
            </a:r>
            <a:r>
              <a:rPr lang="en-GB" sz="2400" b="1" i="1">
                <a:solidFill>
                  <a:srgbClr val="FFCC00"/>
                </a:solidFill>
                <a:cs typeface="Arial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102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5" grpId="0" autoUpdateAnimBg="0"/>
      <p:bldP spid="10246" grpId="0" autoUpdateAnimBg="0"/>
      <p:bldP spid="10248" grpId="0" autoUpdateAnimBg="0"/>
      <p:bldP spid="10250" grpId="0" autoUpdateAnimBg="0"/>
      <p:bldP spid="10252" grpId="0" autoUpdateAnimBg="0"/>
      <p:bldP spid="1025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116013" y="188913"/>
            <a:ext cx="7162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The Sun is the star at the centre of our solar system.</a:t>
            </a:r>
          </a:p>
        </p:txBody>
      </p:sp>
      <p:pic>
        <p:nvPicPr>
          <p:cNvPr id="3082" name="Picture 10" descr="84036main_solrwal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9144000" cy="551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258888" y="6021388"/>
            <a:ext cx="7162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 i="1">
                <a:solidFill>
                  <a:srgbClr val="FFFF00"/>
                </a:solidFill>
                <a:latin typeface="Century Gothic" pitchFamily="34" charset="0"/>
              </a:rPr>
              <a:t>The nine planets orbit the sun.</a:t>
            </a: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395288" y="5734050"/>
            <a:ext cx="8424862" cy="792163"/>
          </a:xfrm>
          <a:prstGeom prst="wedgeRoundRectCallout">
            <a:avLst>
              <a:gd name="adj1" fmla="val -44722"/>
              <a:gd name="adj2" fmla="val -97694"/>
              <a:gd name="adj3" fmla="val 16667"/>
            </a:avLst>
          </a:prstGeom>
          <a:solidFill>
            <a:schemeClr val="tx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Here is a useful mnemonic to help remember their order:</a:t>
            </a:r>
          </a:p>
          <a:p>
            <a:pPr algn="ctr" eaLnBrk="1" hangingPunct="1"/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y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ery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asy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ethod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ust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hows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U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s the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ames of </a:t>
            </a: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P</a:t>
            </a:r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lanets.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08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83" grpId="0"/>
      <p:bldP spid="3083" grpId="1"/>
      <p:bldP spid="3084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>
            <p:ph type="title"/>
          </p:nvPr>
        </p:nvSpPr>
        <p:spPr>
          <a:xfrm>
            <a:off x="611188" y="188913"/>
            <a:ext cx="7888287" cy="936625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But what do we know about the Sun?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400"/>
          </a:p>
        </p:txBody>
      </p:sp>
      <p:pic>
        <p:nvPicPr>
          <p:cNvPr id="16393" name="Picture 9" descr="solprom1_eit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58674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6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500688" y="1557338"/>
            <a:ext cx="3643312" cy="4897437"/>
          </a:xfrm>
          <a:noFill/>
          <a:ln/>
        </p:spPr>
        <p:txBody>
          <a:bodyPr/>
          <a:lstStyle/>
          <a:p>
            <a:pPr>
              <a:buClr>
                <a:srgbClr val="FF0000"/>
              </a:buClr>
              <a:buSzPct val="130000"/>
              <a:buFont typeface="Wingdings" pitchFamily="2" charset="2"/>
              <a:buChar char="R"/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The Sun is </a:t>
            </a:r>
            <a:r>
              <a:rPr lang="en-GB" sz="2400" b="1">
                <a:solidFill>
                  <a:srgbClr val="FFFFFF"/>
                </a:solidFill>
                <a:latin typeface="Comic Sans MS" pitchFamily="66" charset="0"/>
              </a:rPr>
              <a:t>150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GB" sz="2400" b="1">
                <a:solidFill>
                  <a:schemeClr val="folHlink"/>
                </a:solidFill>
                <a:latin typeface="Comic Sans MS" pitchFamily="66" charset="0"/>
              </a:rPr>
              <a:t>million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 kilometres away from us.</a:t>
            </a:r>
          </a:p>
          <a:p>
            <a:pPr>
              <a:buClr>
                <a:srgbClr val="FF0000"/>
              </a:buClr>
              <a:buSzPct val="130000"/>
              <a:buFont typeface="Wingdings" pitchFamily="2" charset="2"/>
              <a:buNone/>
            </a:pPr>
            <a:endParaRPr lang="en-GB" sz="800" b="1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Clr>
                <a:srgbClr val="FF0000"/>
              </a:buClr>
              <a:buSzPct val="130000"/>
              <a:buFont typeface="Wingdings" pitchFamily="2" charset="2"/>
              <a:buChar char="R"/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It has a massive diameter of </a:t>
            </a:r>
            <a:r>
              <a:rPr lang="en-GB" sz="2400" b="1">
                <a:solidFill>
                  <a:srgbClr val="FFFFFF"/>
                </a:solidFill>
                <a:latin typeface="Comic Sans MS" pitchFamily="66" charset="0"/>
              </a:rPr>
              <a:t>1,393,000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 km.</a:t>
            </a:r>
          </a:p>
          <a:p>
            <a:pPr>
              <a:buClr>
                <a:srgbClr val="FF0000"/>
              </a:buClr>
              <a:buSzPct val="130000"/>
              <a:buFont typeface="Wingdings" pitchFamily="2" charset="2"/>
              <a:buNone/>
            </a:pPr>
            <a:endParaRPr lang="en-GB" sz="800" b="1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Clr>
                <a:srgbClr val="FF0000"/>
              </a:buClr>
              <a:buSzPct val="130000"/>
              <a:buFont typeface="Wingdings" pitchFamily="2" charset="2"/>
              <a:buChar char="R"/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Our Sun was probably formed from a large cloud of gas about </a:t>
            </a:r>
            <a:r>
              <a:rPr lang="en-GB" sz="2400" b="1">
                <a:solidFill>
                  <a:srgbClr val="FFFFFF"/>
                </a:solidFill>
                <a:latin typeface="Comic Sans MS" pitchFamily="66" charset="0"/>
              </a:rPr>
              <a:t>5,000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GB" sz="2400" b="1">
                <a:solidFill>
                  <a:schemeClr val="folHlink"/>
                </a:solidFill>
                <a:latin typeface="Comic Sans MS" pitchFamily="66" charset="0"/>
              </a:rPr>
              <a:t>million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 years ago.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63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Text Box 6"/>
          <p:cNvSpPr txBox="1">
            <a:spLocks noChangeArrowheads="1"/>
          </p:cNvSpPr>
          <p:nvPr>
            <p:ph type="title"/>
          </p:nvPr>
        </p:nvSpPr>
        <p:spPr>
          <a:xfrm>
            <a:off x="250825" y="260350"/>
            <a:ext cx="5759450" cy="79216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entury Gothic" pitchFamily="34" charset="0"/>
                <a:cs typeface="Times New Roman" pitchFamily="18" charset="0"/>
              </a:rPr>
              <a:t>The moon orbits the Earth... 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3995738" y="2420938"/>
            <a:ext cx="1152525" cy="1081087"/>
          </a:xfrm>
          <a:prstGeom prst="ellipse">
            <a:avLst/>
          </a:prstGeom>
          <a:solidFill>
            <a:srgbClr val="FFFF00"/>
          </a:solidFill>
          <a:ln w="57150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0099"/>
                </a:solidFill>
              </a:rPr>
              <a:t>Sun</a:t>
            </a:r>
          </a:p>
        </p:txBody>
      </p:sp>
      <p:sp>
        <p:nvSpPr>
          <p:cNvPr id="40973" name="Oval 13"/>
          <p:cNvSpPr>
            <a:spLocks noChangeArrowheads="1"/>
          </p:cNvSpPr>
          <p:nvPr/>
        </p:nvSpPr>
        <p:spPr bwMode="auto">
          <a:xfrm>
            <a:off x="827088" y="1412875"/>
            <a:ext cx="7632700" cy="33845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Oval 14"/>
          <p:cNvSpPr>
            <a:spLocks noChangeArrowheads="1"/>
          </p:cNvSpPr>
          <p:nvPr/>
        </p:nvSpPr>
        <p:spPr bwMode="auto">
          <a:xfrm>
            <a:off x="3635375" y="4149725"/>
            <a:ext cx="2089150" cy="1439863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Oval 15"/>
          <p:cNvSpPr>
            <a:spLocks noChangeArrowheads="1"/>
          </p:cNvSpPr>
          <p:nvPr/>
        </p:nvSpPr>
        <p:spPr bwMode="auto">
          <a:xfrm>
            <a:off x="4284663" y="4437063"/>
            <a:ext cx="720725" cy="720725"/>
          </a:xfrm>
          <a:prstGeom prst="ellipse">
            <a:avLst/>
          </a:prstGeom>
          <a:solidFill>
            <a:srgbClr val="00FF00"/>
          </a:solidFill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>
                <a:solidFill>
                  <a:srgbClr val="000099"/>
                </a:solidFill>
              </a:rPr>
              <a:t>Earth</a:t>
            </a:r>
          </a:p>
        </p:txBody>
      </p:sp>
      <p:sp>
        <p:nvSpPr>
          <p:cNvPr id="40976" name="Oval 16"/>
          <p:cNvSpPr>
            <a:spLocks noChangeArrowheads="1"/>
          </p:cNvSpPr>
          <p:nvPr/>
        </p:nvSpPr>
        <p:spPr bwMode="auto">
          <a:xfrm>
            <a:off x="4500563" y="5445125"/>
            <a:ext cx="358775" cy="360363"/>
          </a:xfrm>
          <a:prstGeom prst="ellipse">
            <a:avLst/>
          </a:prstGeom>
          <a:solidFill>
            <a:srgbClr val="C3D4E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000">
                <a:solidFill>
                  <a:srgbClr val="000099"/>
                </a:solidFill>
              </a:rPr>
              <a:t>moon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3059113" y="5876925"/>
            <a:ext cx="59039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...as the Earth orbits the Sun.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05556E-6 4.04624E-7 C 0.06285 4.04624E-7 0.11424 -0.04902 0.11424 -0.11052 C 0.11424 -0.1711 0.06285 -0.22035 -3.05556E-6 -0.22035 C -0.06302 -0.22035 -0.11423 -0.1711 -0.11423 -0.11052 C -0.11423 -0.04902 -0.06302 4.04624E-7 -3.05556E-6 4.04624E-7 Z " pathEditMode="relative" rAng="0" ptsTypes="fffff">
                                      <p:cBhvr>
                                        <p:cTn id="30" dur="5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-3.4104E-6 C 0.2323 -3.4104E-6 0.42171 -0.11329 0.42171 -0.25179 C 0.42171 -0.39075 0.2323 -0.50335 -4.72222E-6 -0.50335 C -0.23211 -0.50335 -0.42083 -0.39075 -0.42083 -0.25179 C -0.42083 -0.11329 -0.23211 -3.4104E-6 -4.72222E-6 -3.4104E-6 Z " pathEditMode="relative" rAng="0" ptsTypes="fffff">
                                      <p:cBhvr>
                                        <p:cTn id="49" dur="5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/>
      <p:bldP spid="40967" grpId="0" animBg="1"/>
      <p:bldP spid="40973" grpId="0" animBg="1"/>
      <p:bldP spid="40974" grpId="0" animBg="1"/>
      <p:bldP spid="40974" grpId="1" animBg="1"/>
      <p:bldP spid="40975" grpId="0" animBg="1"/>
      <p:bldP spid="40975" grpId="1" animBg="1"/>
      <p:bldP spid="40976" grpId="0" animBg="1"/>
      <p:bldP spid="40976" grpId="1" animBg="1"/>
      <p:bldP spid="409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95288" y="188913"/>
            <a:ext cx="84963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As the Earth orbits around the Sun, it also spins on its own axis; which is tipped, </a:t>
            </a:r>
            <a:r>
              <a:rPr lang="en-GB" sz="2800" b="1" i="1">
                <a:solidFill>
                  <a:srgbClr val="FFFF00"/>
                </a:solidFill>
                <a:latin typeface="Century Gothic" pitchFamily="34" charset="0"/>
              </a:rPr>
              <a:t>like a globe’s</a:t>
            </a: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.</a:t>
            </a:r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77050" y="2420938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636838"/>
            <a:ext cx="2447925" cy="222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3995738" y="3213100"/>
            <a:ext cx="1169987" cy="1079500"/>
          </a:xfrm>
          <a:prstGeom prst="ellipse">
            <a:avLst/>
          </a:prstGeom>
          <a:solidFill>
            <a:srgbClr val="FFCC00"/>
          </a:solidFill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5650" y="3213100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12" name="AutoShape 16"/>
          <p:cNvSpPr>
            <a:spLocks noChangeArrowheads="1"/>
          </p:cNvSpPr>
          <p:nvPr/>
        </p:nvSpPr>
        <p:spPr bwMode="auto">
          <a:xfrm flipV="1">
            <a:off x="1979613" y="3860800"/>
            <a:ext cx="5832475" cy="2016125"/>
          </a:xfrm>
          <a:custGeom>
            <a:avLst/>
            <a:gdLst>
              <a:gd name="G0" fmla="+- 7059 0 0"/>
              <a:gd name="G1" fmla="+- -10488937 0 0"/>
              <a:gd name="G2" fmla="+- 7059 0 -10488937"/>
              <a:gd name="G3" fmla="+- 10800 0 0"/>
              <a:gd name="G4" fmla="+- 0 0 70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42 0 0"/>
              <a:gd name="G9" fmla="+- 0 0 -10488937"/>
              <a:gd name="G10" fmla="+- 9042 0 2700"/>
              <a:gd name="G11" fmla="cos G10 7059"/>
              <a:gd name="G12" fmla="sin G10 7059"/>
              <a:gd name="G13" fmla="cos 13500 7059"/>
              <a:gd name="G14" fmla="sin 13500 7059"/>
              <a:gd name="G15" fmla="+- G11 10800 0"/>
              <a:gd name="G16" fmla="+- G12 10800 0"/>
              <a:gd name="G17" fmla="+- G13 10800 0"/>
              <a:gd name="G18" fmla="+- G14 10800 0"/>
              <a:gd name="G19" fmla="*/ 9042 1 2"/>
              <a:gd name="G20" fmla="+- G19 5400 0"/>
              <a:gd name="G21" fmla="cos G20 7059"/>
              <a:gd name="G22" fmla="sin G20 7059"/>
              <a:gd name="G23" fmla="+- G21 10800 0"/>
              <a:gd name="G24" fmla="+- G12 G23 G22"/>
              <a:gd name="G25" fmla="+- G22 G23 G11"/>
              <a:gd name="G26" fmla="cos 10800 7059"/>
              <a:gd name="G27" fmla="sin 10800 7059"/>
              <a:gd name="G28" fmla="cos 9042 7059"/>
              <a:gd name="G29" fmla="sin 9042 70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0488937"/>
              <a:gd name="G36" fmla="sin G34 -10488937"/>
              <a:gd name="G37" fmla="+/ -10488937 70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42 G39"/>
              <a:gd name="G43" fmla="sin 904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680 w 21600"/>
              <a:gd name="T5" fmla="*/ 165 h 21600"/>
              <a:gd name="T6" fmla="*/ 1474 w 21600"/>
              <a:gd name="T7" fmla="*/ 7414 h 21600"/>
              <a:gd name="T8" fmla="*/ 12374 w 21600"/>
              <a:gd name="T9" fmla="*/ 1896 h 21600"/>
              <a:gd name="T10" fmla="*/ 24299 w 21600"/>
              <a:gd name="T11" fmla="*/ 10825 h 21600"/>
              <a:gd name="T12" fmla="*/ 20713 w 21600"/>
              <a:gd name="T13" fmla="*/ 14397 h 21600"/>
              <a:gd name="T14" fmla="*/ 17141 w 21600"/>
              <a:gd name="T15" fmla="*/ 1081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841" y="10816"/>
                </a:moveTo>
                <a:cubicBezTo>
                  <a:pt x="19841" y="10811"/>
                  <a:pt x="19842" y="10805"/>
                  <a:pt x="19842" y="10800"/>
                </a:cubicBezTo>
                <a:cubicBezTo>
                  <a:pt x="19842" y="5806"/>
                  <a:pt x="15793" y="1758"/>
                  <a:pt x="10800" y="1758"/>
                </a:cubicBezTo>
                <a:cubicBezTo>
                  <a:pt x="6995" y="1757"/>
                  <a:pt x="3598" y="4138"/>
                  <a:pt x="2300" y="7714"/>
                </a:cubicBezTo>
                <a:lnTo>
                  <a:pt x="648" y="7114"/>
                </a:lnTo>
                <a:cubicBezTo>
                  <a:pt x="2198" y="2843"/>
                  <a:pt x="6256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06"/>
                  <a:pt x="21599" y="10813"/>
                  <a:pt x="21599" y="10820"/>
                </a:cubicBezTo>
                <a:lnTo>
                  <a:pt x="24299" y="10825"/>
                </a:lnTo>
                <a:lnTo>
                  <a:pt x="20713" y="14397"/>
                </a:lnTo>
                <a:lnTo>
                  <a:pt x="17141" y="10811"/>
                </a:lnTo>
                <a:lnTo>
                  <a:pt x="19841" y="10816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AutoShape 17"/>
          <p:cNvSpPr>
            <a:spLocks noChangeArrowheads="1"/>
          </p:cNvSpPr>
          <p:nvPr/>
        </p:nvSpPr>
        <p:spPr bwMode="auto">
          <a:xfrm rot="10800000" flipV="1">
            <a:off x="1331913" y="1844675"/>
            <a:ext cx="5759450" cy="2016125"/>
          </a:xfrm>
          <a:custGeom>
            <a:avLst/>
            <a:gdLst>
              <a:gd name="G0" fmla="+- 7059 0 0"/>
              <a:gd name="G1" fmla="+- -10548171 0 0"/>
              <a:gd name="G2" fmla="+- 7059 0 -10548171"/>
              <a:gd name="G3" fmla="+- 10800 0 0"/>
              <a:gd name="G4" fmla="+- 0 0 70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42 0 0"/>
              <a:gd name="G9" fmla="+- 0 0 -10548171"/>
              <a:gd name="G10" fmla="+- 9042 0 2700"/>
              <a:gd name="G11" fmla="cos G10 7059"/>
              <a:gd name="G12" fmla="sin G10 7059"/>
              <a:gd name="G13" fmla="cos 13500 7059"/>
              <a:gd name="G14" fmla="sin 13500 7059"/>
              <a:gd name="G15" fmla="+- G11 10800 0"/>
              <a:gd name="G16" fmla="+- G12 10800 0"/>
              <a:gd name="G17" fmla="+- G13 10800 0"/>
              <a:gd name="G18" fmla="+- G14 10800 0"/>
              <a:gd name="G19" fmla="*/ 9042 1 2"/>
              <a:gd name="G20" fmla="+- G19 5400 0"/>
              <a:gd name="G21" fmla="cos G20 7059"/>
              <a:gd name="G22" fmla="sin G20 7059"/>
              <a:gd name="G23" fmla="+- G21 10800 0"/>
              <a:gd name="G24" fmla="+- G12 G23 G22"/>
              <a:gd name="G25" fmla="+- G22 G23 G11"/>
              <a:gd name="G26" fmla="cos 10800 7059"/>
              <a:gd name="G27" fmla="sin 10800 7059"/>
              <a:gd name="G28" fmla="cos 9042 7059"/>
              <a:gd name="G29" fmla="sin 9042 70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0548171"/>
              <a:gd name="G36" fmla="sin G34 -10548171"/>
              <a:gd name="G37" fmla="+/ -10548171 70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42 G39"/>
              <a:gd name="G43" fmla="sin 904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596 w 21600"/>
              <a:gd name="T5" fmla="*/ 150 h 21600"/>
              <a:gd name="T6" fmla="*/ 1422 w 21600"/>
              <a:gd name="T7" fmla="*/ 7562 h 21600"/>
              <a:gd name="T8" fmla="*/ 12304 w 21600"/>
              <a:gd name="T9" fmla="*/ 1884 h 21600"/>
              <a:gd name="T10" fmla="*/ 24299 w 21600"/>
              <a:gd name="T11" fmla="*/ 10825 h 21600"/>
              <a:gd name="T12" fmla="*/ 20713 w 21600"/>
              <a:gd name="T13" fmla="*/ 14397 h 21600"/>
              <a:gd name="T14" fmla="*/ 17141 w 21600"/>
              <a:gd name="T15" fmla="*/ 1081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841" y="10816"/>
                </a:moveTo>
                <a:cubicBezTo>
                  <a:pt x="19841" y="10811"/>
                  <a:pt x="19842" y="10805"/>
                  <a:pt x="19842" y="10800"/>
                </a:cubicBezTo>
                <a:cubicBezTo>
                  <a:pt x="19842" y="5806"/>
                  <a:pt x="15793" y="1758"/>
                  <a:pt x="10800" y="1758"/>
                </a:cubicBezTo>
                <a:cubicBezTo>
                  <a:pt x="6943" y="1757"/>
                  <a:pt x="3511" y="4203"/>
                  <a:pt x="2253" y="7849"/>
                </a:cubicBezTo>
                <a:lnTo>
                  <a:pt x="591" y="7275"/>
                </a:lnTo>
                <a:cubicBezTo>
                  <a:pt x="2094" y="2921"/>
                  <a:pt x="6193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06"/>
                  <a:pt x="21599" y="10813"/>
                  <a:pt x="21599" y="10820"/>
                </a:cubicBezTo>
                <a:lnTo>
                  <a:pt x="24299" y="10825"/>
                </a:lnTo>
                <a:lnTo>
                  <a:pt x="20713" y="14397"/>
                </a:lnTo>
                <a:lnTo>
                  <a:pt x="17141" y="10811"/>
                </a:lnTo>
                <a:lnTo>
                  <a:pt x="19841" y="10816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9" grpId="0" animBg="1"/>
      <p:bldP spid="4112" grpId="0" animBg="1"/>
      <p:bldP spid="41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81" name="Picture 37" descr="MMAG00177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9005">
            <a:off x="5148263" y="2781300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84213" y="188913"/>
            <a:ext cx="76898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800" b="1" i="1">
                <a:solidFill>
                  <a:srgbClr val="FFFF00"/>
                </a:solidFill>
                <a:latin typeface="Century Gothic" pitchFamily="34" charset="0"/>
              </a:rPr>
              <a:t>At any time, half of the Earth faces the sun and therefore receives light.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2843213" y="3214688"/>
            <a:ext cx="17526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1042988" y="5589588"/>
            <a:ext cx="71278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sz="2800" b="1" i="1">
                <a:solidFill>
                  <a:srgbClr val="FFFF00"/>
                </a:solidFill>
                <a:latin typeface="Century Gothic" pitchFamily="34" charset="0"/>
              </a:rPr>
              <a:t>The other half faces away from the Sun,             and so receives very little light. 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759450" y="4797425"/>
            <a:ext cx="338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latin typeface="Comic Sans MS" pitchFamily="66" charset="0"/>
              </a:rPr>
              <a:t>This part is in </a:t>
            </a:r>
            <a:r>
              <a:rPr lang="en-GB" sz="2400" b="1" i="1">
                <a:solidFill>
                  <a:srgbClr val="3399FF"/>
                </a:solidFill>
                <a:latin typeface="Comic Sans MS" pitchFamily="66" charset="0"/>
              </a:rPr>
              <a:t>night</a:t>
            </a:r>
            <a:r>
              <a:rPr lang="en-GB" sz="2400" b="1" i="1">
                <a:solidFill>
                  <a:srgbClr val="FFCC00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6171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5038"/>
            <a:ext cx="2447925" cy="222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72" name="Oval 28"/>
          <p:cNvSpPr>
            <a:spLocks noChangeArrowheads="1"/>
          </p:cNvSpPr>
          <p:nvPr/>
        </p:nvSpPr>
        <p:spPr bwMode="auto">
          <a:xfrm>
            <a:off x="971550" y="2781300"/>
            <a:ext cx="1169988" cy="1079500"/>
          </a:xfrm>
          <a:prstGeom prst="ellipse">
            <a:avLst/>
          </a:prstGeom>
          <a:solidFill>
            <a:srgbClr val="FFCC00"/>
          </a:solidFill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2555875" y="1773238"/>
            <a:ext cx="3168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CC00"/>
                </a:solidFill>
                <a:latin typeface="Comic Sans MS" pitchFamily="66" charset="0"/>
              </a:rPr>
              <a:t>This part is in </a:t>
            </a:r>
            <a:r>
              <a:rPr lang="en-GB" sz="2400" b="1" i="1">
                <a:solidFill>
                  <a:srgbClr val="CCECFF"/>
                </a:solidFill>
                <a:latin typeface="Comic Sans MS" pitchFamily="66" charset="0"/>
              </a:rPr>
              <a:t>day</a:t>
            </a:r>
            <a:r>
              <a:rPr lang="en-GB" sz="2400" b="1" i="1">
                <a:solidFill>
                  <a:srgbClr val="FFCC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2700338" y="2925763"/>
            <a:ext cx="1752600" cy="0"/>
          </a:xfrm>
          <a:prstGeom prst="line">
            <a:avLst/>
          </a:prstGeom>
          <a:noFill/>
          <a:ln w="76200">
            <a:solidFill>
              <a:srgbClr val="FCA30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2555875" y="2638425"/>
            <a:ext cx="17526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2700338" y="3502025"/>
            <a:ext cx="1752600" cy="0"/>
          </a:xfrm>
          <a:prstGeom prst="line">
            <a:avLst/>
          </a:prstGeom>
          <a:noFill/>
          <a:ln w="76200">
            <a:solidFill>
              <a:srgbClr val="FCA30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>
            <a:off x="2555875" y="3790950"/>
            <a:ext cx="17526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H="1">
            <a:off x="5724525" y="1773238"/>
            <a:ext cx="0" cy="3095625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5724525" y="1700213"/>
            <a:ext cx="1366838" cy="3168650"/>
          </a:xfrm>
          <a:prstGeom prst="rect">
            <a:avLst/>
          </a:prstGeom>
          <a:gradFill rotWithShape="1">
            <a:gsLst>
              <a:gs pos="0">
                <a:schemeClr val="bg1">
                  <a:alpha val="64999"/>
                </a:schemeClr>
              </a:gs>
              <a:gs pos="100000">
                <a:schemeClr val="bg1">
                  <a:gamma/>
                  <a:tint val="92157"/>
                  <a:invGamma/>
                  <a:alpha val="64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66" grpId="0" animBg="1"/>
      <p:bldP spid="6167" grpId="0"/>
      <p:bldP spid="6170" grpId="0"/>
      <p:bldP spid="6172" grpId="0" animBg="1"/>
      <p:bldP spid="6173" grpId="0"/>
      <p:bldP spid="6174" grpId="0" animBg="1"/>
      <p:bldP spid="6175" grpId="0" animBg="1"/>
      <p:bldP spid="6176" grpId="0" animBg="1"/>
      <p:bldP spid="6177" grpId="0" animBg="1"/>
      <p:bldP spid="6179" grpId="0" animBg="1"/>
      <p:bldP spid="6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042988" y="333375"/>
            <a:ext cx="70564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What causes the Earth’s seasons?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77050" y="1844675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060575"/>
            <a:ext cx="2447925" cy="222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3995738" y="2636838"/>
            <a:ext cx="1169987" cy="1079500"/>
          </a:xfrm>
          <a:prstGeom prst="ellipse">
            <a:avLst/>
          </a:prstGeom>
          <a:solidFill>
            <a:srgbClr val="FFCC00"/>
          </a:solidFill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5650" y="2636838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5" name="AutoShape 7"/>
          <p:cNvSpPr>
            <a:spLocks noChangeArrowheads="1"/>
          </p:cNvSpPr>
          <p:nvPr/>
        </p:nvSpPr>
        <p:spPr bwMode="auto">
          <a:xfrm flipV="1">
            <a:off x="1979613" y="3284538"/>
            <a:ext cx="5832475" cy="2016125"/>
          </a:xfrm>
          <a:custGeom>
            <a:avLst/>
            <a:gdLst>
              <a:gd name="G0" fmla="+- 7059 0 0"/>
              <a:gd name="G1" fmla="+- -10488937 0 0"/>
              <a:gd name="G2" fmla="+- 7059 0 -10488937"/>
              <a:gd name="G3" fmla="+- 10800 0 0"/>
              <a:gd name="G4" fmla="+- 0 0 70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42 0 0"/>
              <a:gd name="G9" fmla="+- 0 0 -10488937"/>
              <a:gd name="G10" fmla="+- 9042 0 2700"/>
              <a:gd name="G11" fmla="cos G10 7059"/>
              <a:gd name="G12" fmla="sin G10 7059"/>
              <a:gd name="G13" fmla="cos 13500 7059"/>
              <a:gd name="G14" fmla="sin 13500 7059"/>
              <a:gd name="G15" fmla="+- G11 10800 0"/>
              <a:gd name="G16" fmla="+- G12 10800 0"/>
              <a:gd name="G17" fmla="+- G13 10800 0"/>
              <a:gd name="G18" fmla="+- G14 10800 0"/>
              <a:gd name="G19" fmla="*/ 9042 1 2"/>
              <a:gd name="G20" fmla="+- G19 5400 0"/>
              <a:gd name="G21" fmla="cos G20 7059"/>
              <a:gd name="G22" fmla="sin G20 7059"/>
              <a:gd name="G23" fmla="+- G21 10800 0"/>
              <a:gd name="G24" fmla="+- G12 G23 G22"/>
              <a:gd name="G25" fmla="+- G22 G23 G11"/>
              <a:gd name="G26" fmla="cos 10800 7059"/>
              <a:gd name="G27" fmla="sin 10800 7059"/>
              <a:gd name="G28" fmla="cos 9042 7059"/>
              <a:gd name="G29" fmla="sin 9042 70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0488937"/>
              <a:gd name="G36" fmla="sin G34 -10488937"/>
              <a:gd name="G37" fmla="+/ -10488937 70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42 G39"/>
              <a:gd name="G43" fmla="sin 904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680 w 21600"/>
              <a:gd name="T5" fmla="*/ 165 h 21600"/>
              <a:gd name="T6" fmla="*/ 1474 w 21600"/>
              <a:gd name="T7" fmla="*/ 7414 h 21600"/>
              <a:gd name="T8" fmla="*/ 12374 w 21600"/>
              <a:gd name="T9" fmla="*/ 1896 h 21600"/>
              <a:gd name="T10" fmla="*/ 24299 w 21600"/>
              <a:gd name="T11" fmla="*/ 10825 h 21600"/>
              <a:gd name="T12" fmla="*/ 20713 w 21600"/>
              <a:gd name="T13" fmla="*/ 14397 h 21600"/>
              <a:gd name="T14" fmla="*/ 17141 w 21600"/>
              <a:gd name="T15" fmla="*/ 1081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841" y="10816"/>
                </a:moveTo>
                <a:cubicBezTo>
                  <a:pt x="19841" y="10811"/>
                  <a:pt x="19842" y="10805"/>
                  <a:pt x="19842" y="10800"/>
                </a:cubicBezTo>
                <a:cubicBezTo>
                  <a:pt x="19842" y="5806"/>
                  <a:pt x="15793" y="1758"/>
                  <a:pt x="10800" y="1758"/>
                </a:cubicBezTo>
                <a:cubicBezTo>
                  <a:pt x="6995" y="1757"/>
                  <a:pt x="3598" y="4138"/>
                  <a:pt x="2300" y="7714"/>
                </a:cubicBezTo>
                <a:lnTo>
                  <a:pt x="648" y="7114"/>
                </a:lnTo>
                <a:cubicBezTo>
                  <a:pt x="2198" y="2843"/>
                  <a:pt x="6256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06"/>
                  <a:pt x="21599" y="10813"/>
                  <a:pt x="21599" y="10820"/>
                </a:cubicBezTo>
                <a:lnTo>
                  <a:pt x="24299" y="10825"/>
                </a:lnTo>
                <a:lnTo>
                  <a:pt x="20713" y="14397"/>
                </a:lnTo>
                <a:lnTo>
                  <a:pt x="17141" y="10811"/>
                </a:lnTo>
                <a:lnTo>
                  <a:pt x="19841" y="10816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 rot="10800000" flipV="1">
            <a:off x="1331913" y="1268413"/>
            <a:ext cx="5759450" cy="2016125"/>
          </a:xfrm>
          <a:custGeom>
            <a:avLst/>
            <a:gdLst>
              <a:gd name="G0" fmla="+- 7059 0 0"/>
              <a:gd name="G1" fmla="+- -10548171 0 0"/>
              <a:gd name="G2" fmla="+- 7059 0 -10548171"/>
              <a:gd name="G3" fmla="+- 10800 0 0"/>
              <a:gd name="G4" fmla="+- 0 0 70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42 0 0"/>
              <a:gd name="G9" fmla="+- 0 0 -10548171"/>
              <a:gd name="G10" fmla="+- 9042 0 2700"/>
              <a:gd name="G11" fmla="cos G10 7059"/>
              <a:gd name="G12" fmla="sin G10 7059"/>
              <a:gd name="G13" fmla="cos 13500 7059"/>
              <a:gd name="G14" fmla="sin 13500 7059"/>
              <a:gd name="G15" fmla="+- G11 10800 0"/>
              <a:gd name="G16" fmla="+- G12 10800 0"/>
              <a:gd name="G17" fmla="+- G13 10800 0"/>
              <a:gd name="G18" fmla="+- G14 10800 0"/>
              <a:gd name="G19" fmla="*/ 9042 1 2"/>
              <a:gd name="G20" fmla="+- G19 5400 0"/>
              <a:gd name="G21" fmla="cos G20 7059"/>
              <a:gd name="G22" fmla="sin G20 7059"/>
              <a:gd name="G23" fmla="+- G21 10800 0"/>
              <a:gd name="G24" fmla="+- G12 G23 G22"/>
              <a:gd name="G25" fmla="+- G22 G23 G11"/>
              <a:gd name="G26" fmla="cos 10800 7059"/>
              <a:gd name="G27" fmla="sin 10800 7059"/>
              <a:gd name="G28" fmla="cos 9042 7059"/>
              <a:gd name="G29" fmla="sin 9042 70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0548171"/>
              <a:gd name="G36" fmla="sin G34 -10548171"/>
              <a:gd name="G37" fmla="+/ -10548171 70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42 G39"/>
              <a:gd name="G43" fmla="sin 904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596 w 21600"/>
              <a:gd name="T5" fmla="*/ 150 h 21600"/>
              <a:gd name="T6" fmla="*/ 1422 w 21600"/>
              <a:gd name="T7" fmla="*/ 7562 h 21600"/>
              <a:gd name="T8" fmla="*/ 12304 w 21600"/>
              <a:gd name="T9" fmla="*/ 1884 h 21600"/>
              <a:gd name="T10" fmla="*/ 24299 w 21600"/>
              <a:gd name="T11" fmla="*/ 10825 h 21600"/>
              <a:gd name="T12" fmla="*/ 20713 w 21600"/>
              <a:gd name="T13" fmla="*/ 14397 h 21600"/>
              <a:gd name="T14" fmla="*/ 17141 w 21600"/>
              <a:gd name="T15" fmla="*/ 1081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841" y="10816"/>
                </a:moveTo>
                <a:cubicBezTo>
                  <a:pt x="19841" y="10811"/>
                  <a:pt x="19842" y="10805"/>
                  <a:pt x="19842" y="10800"/>
                </a:cubicBezTo>
                <a:cubicBezTo>
                  <a:pt x="19842" y="5806"/>
                  <a:pt x="15793" y="1758"/>
                  <a:pt x="10800" y="1758"/>
                </a:cubicBezTo>
                <a:cubicBezTo>
                  <a:pt x="6943" y="1757"/>
                  <a:pt x="3511" y="4203"/>
                  <a:pt x="2253" y="7849"/>
                </a:cubicBezTo>
                <a:lnTo>
                  <a:pt x="591" y="7275"/>
                </a:lnTo>
                <a:cubicBezTo>
                  <a:pt x="2094" y="2921"/>
                  <a:pt x="6193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06"/>
                  <a:pt x="21599" y="10813"/>
                  <a:pt x="21599" y="10820"/>
                </a:cubicBezTo>
                <a:lnTo>
                  <a:pt x="24299" y="10825"/>
                </a:lnTo>
                <a:lnTo>
                  <a:pt x="20713" y="14397"/>
                </a:lnTo>
                <a:lnTo>
                  <a:pt x="17141" y="10811"/>
                </a:lnTo>
                <a:lnTo>
                  <a:pt x="19841" y="10816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323850" y="5516563"/>
            <a:ext cx="8640763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As the Earth orbits the Sun, when its axis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tips towards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 the Sun, the weather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gets warmer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. When it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tips away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, the weather </a:t>
            </a:r>
            <a:r>
              <a:rPr lang="en-GB" sz="2200" b="1">
                <a:solidFill>
                  <a:srgbClr val="FFFFFF"/>
                </a:solidFill>
                <a:latin typeface="Comic Sans MS" pitchFamily="66" charset="0"/>
              </a:rPr>
              <a:t>gets colder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, causing the Earth’s seasons.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3" grpId="0" animBg="1"/>
      <p:bldP spid="43015" grpId="0" animBg="1"/>
      <p:bldP spid="43016" grpId="0" animBg="1"/>
      <p:bldP spid="430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77050" y="1989138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205038"/>
            <a:ext cx="2447925" cy="222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3995738" y="2781300"/>
            <a:ext cx="1169987" cy="1079500"/>
          </a:xfrm>
          <a:prstGeom prst="ellipse">
            <a:avLst/>
          </a:prstGeom>
          <a:solidFill>
            <a:srgbClr val="FFCC00"/>
          </a:solidFill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5650" y="2781300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43" name="AutoShape 7"/>
          <p:cNvSpPr>
            <a:spLocks noChangeArrowheads="1"/>
          </p:cNvSpPr>
          <p:nvPr/>
        </p:nvSpPr>
        <p:spPr bwMode="auto">
          <a:xfrm flipV="1">
            <a:off x="1835150" y="3716338"/>
            <a:ext cx="5832475" cy="2016125"/>
          </a:xfrm>
          <a:custGeom>
            <a:avLst/>
            <a:gdLst>
              <a:gd name="G0" fmla="+- 7059 0 0"/>
              <a:gd name="G1" fmla="+- -10742700 0 0"/>
              <a:gd name="G2" fmla="+- 7059 0 -10742700"/>
              <a:gd name="G3" fmla="+- 10800 0 0"/>
              <a:gd name="G4" fmla="+- 0 0 70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42 0 0"/>
              <a:gd name="G9" fmla="+- 0 0 -10742700"/>
              <a:gd name="G10" fmla="+- 9042 0 2700"/>
              <a:gd name="G11" fmla="cos G10 7059"/>
              <a:gd name="G12" fmla="sin G10 7059"/>
              <a:gd name="G13" fmla="cos 13500 7059"/>
              <a:gd name="G14" fmla="sin 13500 7059"/>
              <a:gd name="G15" fmla="+- G11 10800 0"/>
              <a:gd name="G16" fmla="+- G12 10800 0"/>
              <a:gd name="G17" fmla="+- G13 10800 0"/>
              <a:gd name="G18" fmla="+- G14 10800 0"/>
              <a:gd name="G19" fmla="*/ 9042 1 2"/>
              <a:gd name="G20" fmla="+- G19 5400 0"/>
              <a:gd name="G21" fmla="cos G20 7059"/>
              <a:gd name="G22" fmla="sin G20 7059"/>
              <a:gd name="G23" fmla="+- G21 10800 0"/>
              <a:gd name="G24" fmla="+- G12 G23 G22"/>
              <a:gd name="G25" fmla="+- G22 G23 G11"/>
              <a:gd name="G26" fmla="cos 10800 7059"/>
              <a:gd name="G27" fmla="sin 10800 7059"/>
              <a:gd name="G28" fmla="cos 9042 7059"/>
              <a:gd name="G29" fmla="sin 9042 70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0742700"/>
              <a:gd name="G36" fmla="sin G34 -10742700"/>
              <a:gd name="G37" fmla="+/ -10742700 70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42 G39"/>
              <a:gd name="G43" fmla="sin 904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320 w 21600"/>
              <a:gd name="T5" fmla="*/ 107 h 21600"/>
              <a:gd name="T6" fmla="*/ 1267 w 21600"/>
              <a:gd name="T7" fmla="*/ 8052 h 21600"/>
              <a:gd name="T8" fmla="*/ 12073 w 21600"/>
              <a:gd name="T9" fmla="*/ 1848 h 21600"/>
              <a:gd name="T10" fmla="*/ 24299 w 21600"/>
              <a:gd name="T11" fmla="*/ 10825 h 21600"/>
              <a:gd name="T12" fmla="*/ 20713 w 21600"/>
              <a:gd name="T13" fmla="*/ 14397 h 21600"/>
              <a:gd name="T14" fmla="*/ 17141 w 21600"/>
              <a:gd name="T15" fmla="*/ 1081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841" y="10816"/>
                </a:moveTo>
                <a:cubicBezTo>
                  <a:pt x="19841" y="10811"/>
                  <a:pt x="19842" y="10805"/>
                  <a:pt x="19842" y="10800"/>
                </a:cubicBezTo>
                <a:cubicBezTo>
                  <a:pt x="19842" y="5806"/>
                  <a:pt x="15793" y="1758"/>
                  <a:pt x="10800" y="1758"/>
                </a:cubicBezTo>
                <a:cubicBezTo>
                  <a:pt x="6770" y="1757"/>
                  <a:pt x="3227" y="4424"/>
                  <a:pt x="2111" y="8295"/>
                </a:cubicBezTo>
                <a:lnTo>
                  <a:pt x="422" y="7808"/>
                </a:lnTo>
                <a:cubicBezTo>
                  <a:pt x="1755" y="3184"/>
                  <a:pt x="5987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06"/>
                  <a:pt x="21599" y="10813"/>
                  <a:pt x="21599" y="10820"/>
                </a:cubicBezTo>
                <a:lnTo>
                  <a:pt x="24299" y="10825"/>
                </a:lnTo>
                <a:lnTo>
                  <a:pt x="20713" y="14397"/>
                </a:lnTo>
                <a:lnTo>
                  <a:pt x="17141" y="10811"/>
                </a:lnTo>
                <a:lnTo>
                  <a:pt x="19841" y="10816"/>
                </a:lnTo>
                <a:close/>
              </a:path>
            </a:pathLst>
          </a:custGeom>
          <a:gradFill rotWithShape="1">
            <a:gsLst>
              <a:gs pos="0">
                <a:srgbClr val="FF0000">
                  <a:alpha val="59000"/>
                </a:srgbClr>
              </a:gs>
              <a:gs pos="100000">
                <a:srgbClr val="FF0000">
                  <a:gamma/>
                  <a:shade val="98431"/>
                  <a:invGamma/>
                  <a:alpha val="59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 rot="10800000" flipV="1">
            <a:off x="1403350" y="1268413"/>
            <a:ext cx="5759450" cy="2016125"/>
          </a:xfrm>
          <a:custGeom>
            <a:avLst/>
            <a:gdLst>
              <a:gd name="G0" fmla="+- 7059 0 0"/>
              <a:gd name="G1" fmla="+- -11078563 0 0"/>
              <a:gd name="G2" fmla="+- 7059 0 -11078563"/>
              <a:gd name="G3" fmla="+- 10800 0 0"/>
              <a:gd name="G4" fmla="+- 0 0 70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42 0 0"/>
              <a:gd name="G9" fmla="+- 0 0 -11078563"/>
              <a:gd name="G10" fmla="+- 9042 0 2700"/>
              <a:gd name="G11" fmla="cos G10 7059"/>
              <a:gd name="G12" fmla="sin G10 7059"/>
              <a:gd name="G13" fmla="cos 13500 7059"/>
              <a:gd name="G14" fmla="sin 13500 7059"/>
              <a:gd name="G15" fmla="+- G11 10800 0"/>
              <a:gd name="G16" fmla="+- G12 10800 0"/>
              <a:gd name="G17" fmla="+- G13 10800 0"/>
              <a:gd name="G18" fmla="+- G14 10800 0"/>
              <a:gd name="G19" fmla="*/ 9042 1 2"/>
              <a:gd name="G20" fmla="+- G19 5400 0"/>
              <a:gd name="G21" fmla="cos G20 7059"/>
              <a:gd name="G22" fmla="sin G20 7059"/>
              <a:gd name="G23" fmla="+- G21 10800 0"/>
              <a:gd name="G24" fmla="+- G12 G23 G22"/>
              <a:gd name="G25" fmla="+- G22 G23 G11"/>
              <a:gd name="G26" fmla="cos 10800 7059"/>
              <a:gd name="G27" fmla="sin 10800 7059"/>
              <a:gd name="G28" fmla="cos 9042 7059"/>
              <a:gd name="G29" fmla="sin 9042 70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078563"/>
              <a:gd name="G36" fmla="sin G34 -11078563"/>
              <a:gd name="G37" fmla="+/ -11078563 70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42 G39"/>
              <a:gd name="G43" fmla="sin 904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1840 w 21600"/>
              <a:gd name="T5" fmla="*/ 50 h 21600"/>
              <a:gd name="T6" fmla="*/ 1059 w 21600"/>
              <a:gd name="T7" fmla="*/ 8914 h 21600"/>
              <a:gd name="T8" fmla="*/ 11671 w 21600"/>
              <a:gd name="T9" fmla="*/ 1800 h 21600"/>
              <a:gd name="T10" fmla="*/ 24299 w 21600"/>
              <a:gd name="T11" fmla="*/ 10825 h 21600"/>
              <a:gd name="T12" fmla="*/ 20713 w 21600"/>
              <a:gd name="T13" fmla="*/ 14397 h 21600"/>
              <a:gd name="T14" fmla="*/ 17141 w 21600"/>
              <a:gd name="T15" fmla="*/ 1081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841" y="10816"/>
                </a:moveTo>
                <a:cubicBezTo>
                  <a:pt x="19841" y="10811"/>
                  <a:pt x="19842" y="10805"/>
                  <a:pt x="19842" y="10800"/>
                </a:cubicBezTo>
                <a:cubicBezTo>
                  <a:pt x="19842" y="5806"/>
                  <a:pt x="15793" y="1758"/>
                  <a:pt x="10800" y="1758"/>
                </a:cubicBezTo>
                <a:cubicBezTo>
                  <a:pt x="6468" y="1757"/>
                  <a:pt x="2745" y="4829"/>
                  <a:pt x="1922" y="9081"/>
                </a:cubicBezTo>
                <a:lnTo>
                  <a:pt x="196" y="8747"/>
                </a:lnTo>
                <a:cubicBezTo>
                  <a:pt x="1179" y="3668"/>
                  <a:pt x="5626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06"/>
                  <a:pt x="21599" y="10813"/>
                  <a:pt x="21599" y="10820"/>
                </a:cubicBezTo>
                <a:lnTo>
                  <a:pt x="24299" y="10825"/>
                </a:lnTo>
                <a:lnTo>
                  <a:pt x="20713" y="14397"/>
                </a:lnTo>
                <a:lnTo>
                  <a:pt x="17141" y="10811"/>
                </a:lnTo>
                <a:lnTo>
                  <a:pt x="19841" y="10816"/>
                </a:lnTo>
                <a:close/>
              </a:path>
            </a:pathLst>
          </a:custGeom>
          <a:gradFill rotWithShape="1">
            <a:gsLst>
              <a:gs pos="0">
                <a:srgbClr val="FF0000">
                  <a:alpha val="59000"/>
                </a:srgbClr>
              </a:gs>
              <a:gs pos="100000">
                <a:srgbClr val="FF0000">
                  <a:gamma/>
                  <a:shade val="98431"/>
                  <a:invGamma/>
                  <a:alpha val="59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179388" y="4797425"/>
            <a:ext cx="1800225" cy="431800"/>
          </a:xfrm>
          <a:prstGeom prst="wedgeRectCallout">
            <a:avLst>
              <a:gd name="adj1" fmla="val 37565"/>
              <a:gd name="adj2" fmla="val -209190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winter here</a:t>
            </a:r>
          </a:p>
        </p:txBody>
      </p:sp>
      <p:sp>
        <p:nvSpPr>
          <p:cNvPr id="39952" name="AutoShape 16"/>
          <p:cNvSpPr>
            <a:spLocks noChangeArrowheads="1"/>
          </p:cNvSpPr>
          <p:nvPr/>
        </p:nvSpPr>
        <p:spPr bwMode="auto">
          <a:xfrm>
            <a:off x="179388" y="2492375"/>
            <a:ext cx="1800225" cy="431800"/>
          </a:xfrm>
          <a:prstGeom prst="wedgeRectCallout">
            <a:avLst>
              <a:gd name="adj1" fmla="val 55819"/>
              <a:gd name="adj2" fmla="val 155148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summer here</a:t>
            </a:r>
          </a:p>
        </p:txBody>
      </p:sp>
      <p:sp>
        <p:nvSpPr>
          <p:cNvPr id="39953" name="AutoShape 17"/>
          <p:cNvSpPr>
            <a:spLocks noChangeArrowheads="1"/>
          </p:cNvSpPr>
          <p:nvPr/>
        </p:nvSpPr>
        <p:spPr bwMode="auto">
          <a:xfrm>
            <a:off x="5651500" y="3573463"/>
            <a:ext cx="1800225" cy="431800"/>
          </a:xfrm>
          <a:prstGeom prst="wedgeRectCallout">
            <a:avLst>
              <a:gd name="adj1" fmla="val 36597"/>
              <a:gd name="adj2" fmla="val -185296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summer here</a:t>
            </a:r>
          </a:p>
        </p:txBody>
      </p:sp>
      <p:sp>
        <p:nvSpPr>
          <p:cNvPr id="39954" name="AutoShape 18"/>
          <p:cNvSpPr>
            <a:spLocks noChangeArrowheads="1"/>
          </p:cNvSpPr>
          <p:nvPr/>
        </p:nvSpPr>
        <p:spPr bwMode="auto">
          <a:xfrm>
            <a:off x="7164388" y="1341438"/>
            <a:ext cx="1800225" cy="431800"/>
          </a:xfrm>
          <a:prstGeom prst="wedgeRectCallout">
            <a:avLst>
              <a:gd name="adj1" fmla="val -34569"/>
              <a:gd name="adj2" fmla="val 180514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winter here</a:t>
            </a:r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211638" y="4868863"/>
            <a:ext cx="1368425" cy="119697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960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40200" y="4581525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61" name="AutoShape 25"/>
          <p:cNvSpPr>
            <a:spLocks noChangeArrowheads="1"/>
          </p:cNvSpPr>
          <p:nvPr/>
        </p:nvSpPr>
        <p:spPr bwMode="auto">
          <a:xfrm>
            <a:off x="2916238" y="4292600"/>
            <a:ext cx="1800225" cy="431800"/>
          </a:xfrm>
          <a:prstGeom prst="wedgeRectCallout">
            <a:avLst>
              <a:gd name="adj1" fmla="val 53440"/>
              <a:gd name="adj2" fmla="val 131616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autumn here</a:t>
            </a:r>
          </a:p>
        </p:txBody>
      </p:sp>
      <p:sp>
        <p:nvSpPr>
          <p:cNvPr id="39962" name="AutoShape 26"/>
          <p:cNvSpPr>
            <a:spLocks noChangeArrowheads="1"/>
          </p:cNvSpPr>
          <p:nvPr/>
        </p:nvSpPr>
        <p:spPr bwMode="auto">
          <a:xfrm>
            <a:off x="2555875" y="6165850"/>
            <a:ext cx="1800225" cy="431800"/>
          </a:xfrm>
          <a:prstGeom prst="wedgeRectCallout">
            <a:avLst>
              <a:gd name="adj1" fmla="val 57319"/>
              <a:gd name="adj2" fmla="val -138236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spring here</a:t>
            </a:r>
          </a:p>
        </p:txBody>
      </p:sp>
      <p:sp>
        <p:nvSpPr>
          <p:cNvPr id="39963" name="Oval 27"/>
          <p:cNvSpPr>
            <a:spLocks noChangeArrowheads="1"/>
          </p:cNvSpPr>
          <p:nvPr/>
        </p:nvSpPr>
        <p:spPr bwMode="auto">
          <a:xfrm>
            <a:off x="3563938" y="476250"/>
            <a:ext cx="1295400" cy="119697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964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19475" y="188913"/>
            <a:ext cx="1655763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65" name="AutoShape 29"/>
          <p:cNvSpPr>
            <a:spLocks noChangeArrowheads="1"/>
          </p:cNvSpPr>
          <p:nvPr/>
        </p:nvSpPr>
        <p:spPr bwMode="auto">
          <a:xfrm>
            <a:off x="4859338" y="188913"/>
            <a:ext cx="1800225" cy="431800"/>
          </a:xfrm>
          <a:prstGeom prst="wedgeRectCallout">
            <a:avLst>
              <a:gd name="adj1" fmla="val -87213"/>
              <a:gd name="adj2" fmla="val 52574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spring here</a:t>
            </a:r>
          </a:p>
        </p:txBody>
      </p:sp>
      <p:sp>
        <p:nvSpPr>
          <p:cNvPr id="39966" name="AutoShape 30"/>
          <p:cNvSpPr>
            <a:spLocks noChangeArrowheads="1"/>
          </p:cNvSpPr>
          <p:nvPr/>
        </p:nvSpPr>
        <p:spPr bwMode="auto">
          <a:xfrm>
            <a:off x="2484438" y="1916113"/>
            <a:ext cx="1800225" cy="431800"/>
          </a:xfrm>
          <a:prstGeom prst="wedgeRectCallout">
            <a:avLst>
              <a:gd name="adj1" fmla="val 43741"/>
              <a:gd name="adj2" fmla="val -135662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solidFill>
                  <a:srgbClr val="000099"/>
                </a:solidFill>
                <a:latin typeface="Comic Sans MS" pitchFamily="66" charset="0"/>
              </a:rPr>
              <a:t>autumn here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179388" y="260350"/>
            <a:ext cx="31686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In the </a:t>
            </a:r>
            <a:r>
              <a:rPr lang="en-GB" sz="2800" b="1">
                <a:solidFill>
                  <a:srgbClr val="FFFFFF"/>
                </a:solidFill>
                <a:latin typeface="Century Gothic" pitchFamily="34" charset="0"/>
              </a:rPr>
              <a:t>northern</a:t>
            </a: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 hemisphere: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6226175" y="5734050"/>
            <a:ext cx="29178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In the </a:t>
            </a:r>
            <a:r>
              <a:rPr lang="en-GB" sz="2800" b="1">
                <a:solidFill>
                  <a:srgbClr val="FFFFFF"/>
                </a:solidFill>
                <a:latin typeface="Century Gothic" pitchFamily="34" charset="0"/>
              </a:rPr>
              <a:t>southern</a:t>
            </a:r>
            <a:r>
              <a:rPr lang="en-GB" sz="2800" b="1">
                <a:solidFill>
                  <a:srgbClr val="FFFF00"/>
                </a:solidFill>
                <a:latin typeface="Century Gothic" pitchFamily="34" charset="0"/>
              </a:rPr>
              <a:t> hemisphere: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9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17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 animBg="1"/>
      <p:bldP spid="39952" grpId="0" animBg="1"/>
      <p:bldP spid="39953" grpId="0" animBg="1"/>
      <p:bldP spid="39954" grpId="0" animBg="1"/>
      <p:bldP spid="39961" grpId="0" animBg="1"/>
      <p:bldP spid="39962" grpId="0" animBg="1"/>
      <p:bldP spid="39965" grpId="0" animBg="1"/>
      <p:bldP spid="39966" grpId="0" animBg="1"/>
      <p:bldP spid="39967" grpId="0"/>
      <p:bldP spid="399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64235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The Earth rotates on its axis at c </a:t>
            </a:r>
            <a:r>
              <a:rPr lang="en-GB" sz="2800" b="1">
                <a:solidFill>
                  <a:srgbClr val="FFFFFF"/>
                </a:solidFill>
                <a:latin typeface="Franklin Gothic Book" pitchFamily="34" charset="0"/>
              </a:rPr>
              <a:t>900</a:t>
            </a: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 miles an hour!    As it rotates, the Earth is also orbiting the Sun at a speed of c </a:t>
            </a:r>
            <a:r>
              <a:rPr lang="en-GB" sz="2800" b="1">
                <a:solidFill>
                  <a:srgbClr val="FFFFFF"/>
                </a:solidFill>
                <a:latin typeface="Franklin Gothic Book" pitchFamily="34" charset="0"/>
              </a:rPr>
              <a:t>67,500</a:t>
            </a:r>
            <a:r>
              <a:rPr lang="en-GB" sz="2800" b="1">
                <a:solidFill>
                  <a:srgbClr val="FFFF00"/>
                </a:solidFill>
                <a:latin typeface="Franklin Gothic Book" pitchFamily="34" charset="0"/>
              </a:rPr>
              <a:t> miles an hour!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773238"/>
            <a:ext cx="3097212" cy="302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916238" y="5084763"/>
            <a:ext cx="540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But, don’t worry! Thanks to the Earth’s gravity and atmosphere, we won’t fall off.</a:t>
            </a:r>
          </a:p>
        </p:txBody>
      </p:sp>
      <p:pic>
        <p:nvPicPr>
          <p:cNvPr id="9221" name="Picture 5" descr="ag00315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797425"/>
            <a:ext cx="1433512" cy="162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1_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631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Times New Roman</vt:lpstr>
      <vt:lpstr>Arial</vt:lpstr>
      <vt:lpstr>Century Gothic</vt:lpstr>
      <vt:lpstr>Comic Sans MS</vt:lpstr>
      <vt:lpstr>Wingdings</vt:lpstr>
      <vt:lpstr>Franklin Gothic Book</vt:lpstr>
      <vt:lpstr>1_Default Design</vt:lpstr>
      <vt:lpstr>PowerPoint Presentation</vt:lpstr>
      <vt:lpstr>PowerPoint Presentation</vt:lpstr>
      <vt:lpstr>But what do we know about the Sun?</vt:lpstr>
      <vt:lpstr>The moon orbits the Earth...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So, when the Sun ‘rises’ in Great Britain, on the other side of the world, it’s about to ‘set’.</vt:lpstr>
      <vt:lpstr>PowerPoint Presentation</vt:lpstr>
      <vt:lpstr>Why does the moon appear to change shape?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</dc:creator>
  <cp:lastModifiedBy>Teacher E-Solutions</cp:lastModifiedBy>
  <cp:revision>27</cp:revision>
  <dcterms:created xsi:type="dcterms:W3CDTF">2005-11-09T17:26:18Z</dcterms:created>
  <dcterms:modified xsi:type="dcterms:W3CDTF">2019-01-18T17:15:52Z</dcterms:modified>
</cp:coreProperties>
</file>