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6858000" cy="9144000" type="screen4x3"/>
  <p:notesSz cx="6888163" cy="1002188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7" d="100"/>
          <a:sy n="57" d="100"/>
        </p:scale>
        <p:origin x="-624" y="19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B7EBAB-AD3A-49C3-992E-AB387E3B280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4959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659B53-5B7E-43AB-876F-491E8E364CB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5022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79B246-D8DB-4CB3-AD2E-1E5A85A575B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8023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B23960-4AC1-45F7-9198-3834AFE0D4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7764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4F0EB0-35FA-4118-A69C-F221E1ED49A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99000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52F73D-35FB-43B5-ABB0-3FD71FB9FB2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52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019576-0AFA-4B14-8B12-25AA3E2201F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2341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332EDB-469E-437A-B89D-FEF7AD4092C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016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51C36D-C7AA-41D1-AE79-6F44F156E6F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3924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A52AFC-03E5-4CA2-A8BD-D9040BAFDE5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66397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3E5452-C939-4DE2-BF18-93B90444B89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77921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Arial" charset="0"/>
              </a:defRPr>
            </a:lvl1pPr>
          </a:lstStyle>
          <a:p>
            <a:pPr>
              <a:defRPr/>
            </a:pPr>
            <a:fld id="{7FF9AB99-C188-40BE-953C-E8126FED43D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wmf"/><Relationship Id="rId9" Type="http://schemas.openxmlformats.org/officeDocument/2006/relationships/image" Target="../media/image8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wmf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51"/>
          <p:cNvSpPr>
            <a:spLocks noChangeArrowheads="1"/>
          </p:cNvSpPr>
          <p:nvPr/>
        </p:nvSpPr>
        <p:spPr bwMode="auto">
          <a:xfrm>
            <a:off x="819150" y="-355600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GB" altLang="en-US"/>
          </a:p>
        </p:txBody>
      </p:sp>
      <p:sp>
        <p:nvSpPr>
          <p:cNvPr id="2051" name="Rectangle 64"/>
          <p:cNvSpPr>
            <a:spLocks noChangeArrowheads="1"/>
          </p:cNvSpPr>
          <p:nvPr/>
        </p:nvSpPr>
        <p:spPr bwMode="auto">
          <a:xfrm>
            <a:off x="819150" y="-1793875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GB" altLang="en-US"/>
          </a:p>
        </p:txBody>
      </p:sp>
      <p:sp>
        <p:nvSpPr>
          <p:cNvPr id="2052" name="Rectangle 127"/>
          <p:cNvSpPr>
            <a:spLocks noChangeArrowheads="1"/>
          </p:cNvSpPr>
          <p:nvPr/>
        </p:nvSpPr>
        <p:spPr bwMode="auto">
          <a:xfrm>
            <a:off x="819150" y="-355600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GB" altLang="en-US"/>
          </a:p>
        </p:txBody>
      </p:sp>
      <p:sp>
        <p:nvSpPr>
          <p:cNvPr id="2053" name="AutoShape 157"/>
          <p:cNvSpPr>
            <a:spLocks noChangeArrowheads="1"/>
          </p:cNvSpPr>
          <p:nvPr/>
        </p:nvSpPr>
        <p:spPr bwMode="auto">
          <a:xfrm>
            <a:off x="2570163" y="139700"/>
            <a:ext cx="1984375" cy="1263650"/>
          </a:xfrm>
          <a:prstGeom prst="foldedCorner">
            <a:avLst>
              <a:gd name="adj" fmla="val 12500"/>
            </a:avLst>
          </a:prstGeom>
          <a:noFill/>
          <a:ln w="6350">
            <a:solidFill>
              <a:srgbClr val="96969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CF7B79">
                    <a:alpha val="30196"/>
                  </a:srgbClr>
                </a:solidFill>
              </a14:hiddenFill>
            </a:ext>
          </a:extLst>
        </p:spPr>
        <p:txBody>
          <a:bodyPr lIns="137160" tIns="91440" rIns="137160">
            <a:spAutoFit/>
          </a:bodyPr>
          <a:lstStyle/>
          <a:p>
            <a:r>
              <a:rPr lang="en-US" altLang="en-US" sz="1200" i="1">
                <a:solidFill>
                  <a:srgbClr val="5A5A5A"/>
                </a:solidFill>
                <a:latin typeface="Comic Sans MS" pitchFamily="66" charset="0"/>
              </a:rPr>
              <a:t>The earth sun and moon are all circles.</a:t>
            </a:r>
          </a:p>
          <a:p>
            <a:endParaRPr lang="en-US" altLang="en-US" sz="1200" i="1">
              <a:solidFill>
                <a:srgbClr val="5A5A5A"/>
              </a:solidFill>
              <a:latin typeface="Comic Sans MS" pitchFamily="66" charset="0"/>
            </a:endParaRPr>
          </a:p>
          <a:p>
            <a:endParaRPr lang="en-US" altLang="en-US" sz="1200" i="1">
              <a:solidFill>
                <a:srgbClr val="5A5A5A"/>
              </a:solidFill>
              <a:latin typeface="Comic Sans MS" pitchFamily="66" charset="0"/>
            </a:endParaRPr>
          </a:p>
          <a:p>
            <a:endParaRPr lang="en-US" altLang="en-US">
              <a:latin typeface="Comic Sans MS" pitchFamily="66" charset="0"/>
            </a:endParaRPr>
          </a:p>
        </p:txBody>
      </p:sp>
      <p:sp>
        <p:nvSpPr>
          <p:cNvPr id="2054" name="AutoShape 158"/>
          <p:cNvSpPr>
            <a:spLocks noChangeArrowheads="1"/>
          </p:cNvSpPr>
          <p:nvPr/>
        </p:nvSpPr>
        <p:spPr bwMode="auto">
          <a:xfrm>
            <a:off x="90488" y="139700"/>
            <a:ext cx="2141537" cy="1189038"/>
          </a:xfrm>
          <a:prstGeom prst="foldedCorner">
            <a:avLst>
              <a:gd name="adj" fmla="val 12500"/>
            </a:avLst>
          </a:prstGeom>
          <a:noFill/>
          <a:ln w="6350">
            <a:solidFill>
              <a:srgbClr val="96969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bg1">
                    <a:alpha val="30196"/>
                  </a:schemeClr>
                </a:solidFill>
              </a14:hiddenFill>
            </a:ext>
          </a:extLst>
        </p:spPr>
        <p:txBody>
          <a:bodyPr lIns="137160" tIns="91440" rIns="137160"/>
          <a:lstStyle/>
          <a:p>
            <a:r>
              <a:rPr lang="en-US" altLang="en-US" sz="1200" i="1">
                <a:solidFill>
                  <a:srgbClr val="5A5A5A"/>
                </a:solidFill>
                <a:latin typeface="Comic Sans MS" pitchFamily="66" charset="0"/>
              </a:rPr>
              <a:t>The earth sun and moon are all spheres.</a:t>
            </a:r>
          </a:p>
          <a:p>
            <a:endParaRPr lang="en-US" altLang="en-US" sz="1200" i="1">
              <a:solidFill>
                <a:srgbClr val="5A5A5A"/>
              </a:solidFill>
              <a:latin typeface="Comic Sans MS" pitchFamily="66" charset="0"/>
            </a:endParaRPr>
          </a:p>
          <a:p>
            <a:endParaRPr lang="en-US" altLang="en-US" sz="1200" i="1">
              <a:solidFill>
                <a:srgbClr val="5A5A5A"/>
              </a:solidFill>
              <a:latin typeface="Comic Sans MS" pitchFamily="66" charset="0"/>
            </a:endParaRPr>
          </a:p>
          <a:p>
            <a:endParaRPr lang="en-US" altLang="en-US" sz="1200" i="1">
              <a:solidFill>
                <a:srgbClr val="5A5A5A"/>
              </a:solidFill>
              <a:latin typeface="Comic Sans MS" pitchFamily="66" charset="0"/>
            </a:endParaRPr>
          </a:p>
          <a:p>
            <a:endParaRPr lang="en-US" altLang="en-US">
              <a:latin typeface="Comic Sans MS" pitchFamily="66" charset="0"/>
            </a:endParaRPr>
          </a:p>
        </p:txBody>
      </p:sp>
      <p:pic>
        <p:nvPicPr>
          <p:cNvPr id="2055" name="Picture 6" descr="C:\Users\meryl york\AppData\Local\Microsoft\Windows\Temporary Internet Files\Content.IE5\GQOFN3ZZ\MC900440405[1].png"/>
          <p:cNvPicPr preferRelativeResize="0"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8875" y="434975"/>
            <a:ext cx="91122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6" descr="C:\Users\meryl york\AppData\Local\Microsoft\Windows\Temporary Internet Files\Content.IE5\GQOFN3ZZ\MC900440405[1].png"/>
          <p:cNvPicPr preferRelativeResize="0"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7425" y="434975"/>
            <a:ext cx="88265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7" name="Picture 7" descr="C:\Users\meryl york\AppData\Local\Microsoft\Windows\Temporary Internet Files\Content.IE5\K6UY9V4H\MC900001822[1].wmf"/>
          <p:cNvPicPr preferRelativeResize="0"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00" y="644525"/>
            <a:ext cx="663575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8" name="AutoShape 162"/>
          <p:cNvSpPr>
            <a:spLocks noChangeArrowheads="1"/>
          </p:cNvSpPr>
          <p:nvPr/>
        </p:nvSpPr>
        <p:spPr bwMode="auto">
          <a:xfrm>
            <a:off x="4902200" y="139700"/>
            <a:ext cx="1839913" cy="1138238"/>
          </a:xfrm>
          <a:prstGeom prst="foldedCorner">
            <a:avLst>
              <a:gd name="adj" fmla="val 12500"/>
            </a:avLst>
          </a:prstGeom>
          <a:noFill/>
          <a:ln w="6350">
            <a:solidFill>
              <a:srgbClr val="96969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CF7B79">
                    <a:alpha val="30196"/>
                  </a:srgbClr>
                </a:solidFill>
              </a14:hiddenFill>
            </a:ext>
          </a:extLst>
        </p:spPr>
        <p:txBody>
          <a:bodyPr lIns="137160" tIns="91440" rIns="137160"/>
          <a:lstStyle/>
          <a:p>
            <a:r>
              <a:rPr lang="en-US" altLang="en-US" sz="1200" i="1">
                <a:solidFill>
                  <a:srgbClr val="5A5A5A"/>
                </a:solidFill>
                <a:latin typeface="Comic Sans MS" pitchFamily="66" charset="0"/>
              </a:rPr>
              <a:t>The sun rises in the west.</a:t>
            </a:r>
          </a:p>
          <a:p>
            <a:endParaRPr lang="en-US" altLang="en-US" sz="1200" i="1">
              <a:solidFill>
                <a:srgbClr val="5A5A5A"/>
              </a:solidFill>
              <a:latin typeface="Comic Sans MS" pitchFamily="66" charset="0"/>
            </a:endParaRPr>
          </a:p>
          <a:p>
            <a:endParaRPr lang="en-US" altLang="en-US" sz="1200" i="1">
              <a:solidFill>
                <a:srgbClr val="5A5A5A"/>
              </a:solidFill>
              <a:latin typeface="Comic Sans MS" pitchFamily="66" charset="0"/>
            </a:endParaRPr>
          </a:p>
          <a:p>
            <a:endParaRPr lang="en-US" altLang="en-US" sz="1200" i="1">
              <a:solidFill>
                <a:srgbClr val="5A5A5A"/>
              </a:solidFill>
              <a:latin typeface="Comic Sans MS" pitchFamily="66" charset="0"/>
            </a:endParaRPr>
          </a:p>
          <a:p>
            <a:endParaRPr lang="en-US" altLang="en-US">
              <a:latin typeface="Comic Sans MS" pitchFamily="66" charset="0"/>
            </a:endParaRPr>
          </a:p>
        </p:txBody>
      </p:sp>
      <p:pic>
        <p:nvPicPr>
          <p:cNvPr id="2059" name="Picture 7" descr="C:\Users\meryl york\AppData\Local\Microsoft\Windows\Temporary Internet Files\Content.IE5\K6UY9V4H\MC900001822[1].wmf"/>
          <p:cNvPicPr preferRelativeResize="0"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5413" y="644525"/>
            <a:ext cx="66516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6" descr="C:\Users\meryl york\AppData\Local\Microsoft\Windows\Temporary Internet Files\Content.IE5\GQOFN3ZZ\MC900440405[1].png"/>
          <p:cNvPicPr preferRelativeResize="0"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0538" y="387350"/>
            <a:ext cx="88265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061" name="Group 168"/>
          <p:cNvGrpSpPr>
            <a:grpSpLocks/>
          </p:cNvGrpSpPr>
          <p:nvPr/>
        </p:nvGrpSpPr>
        <p:grpSpPr bwMode="auto">
          <a:xfrm>
            <a:off x="-26988" y="34925"/>
            <a:ext cx="2349501" cy="2160588"/>
            <a:chOff x="45" y="612"/>
            <a:chExt cx="1480" cy="1361"/>
          </a:xfrm>
        </p:grpSpPr>
        <p:sp>
          <p:nvSpPr>
            <p:cNvPr id="2117" name="Text Box 166"/>
            <p:cNvSpPr txBox="1">
              <a:spLocks noChangeArrowheads="1"/>
            </p:cNvSpPr>
            <p:nvPr/>
          </p:nvSpPr>
          <p:spPr bwMode="auto">
            <a:xfrm>
              <a:off x="61" y="1490"/>
              <a:ext cx="1324" cy="40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GB" altLang="en-US" sz="1200">
                  <a:latin typeface="Comic Sans MS" pitchFamily="66" charset="0"/>
                </a:rPr>
                <a:t>I think: ______________</a:t>
              </a:r>
            </a:p>
            <a:p>
              <a:pPr eaLnBrk="1" hangingPunct="1"/>
              <a:endParaRPr lang="en-GB" altLang="en-US" sz="1200">
                <a:latin typeface="Comic Sans MS" pitchFamily="66" charset="0"/>
              </a:endParaRPr>
            </a:p>
            <a:p>
              <a:pPr eaLnBrk="1" hangingPunct="1"/>
              <a:r>
                <a:rPr lang="en-GB" altLang="en-US" sz="1200">
                  <a:latin typeface="Comic Sans MS" pitchFamily="66" charset="0"/>
                </a:rPr>
                <a:t>It is actually:__________</a:t>
              </a:r>
              <a:endParaRPr lang="en-US" altLang="en-US" sz="1200">
                <a:latin typeface="Comic Sans MS" pitchFamily="66" charset="0"/>
              </a:endParaRPr>
            </a:p>
          </p:txBody>
        </p:sp>
        <p:sp>
          <p:nvSpPr>
            <p:cNvPr id="2118" name="Rectangle 167"/>
            <p:cNvSpPr>
              <a:spLocks noChangeArrowheads="1"/>
            </p:cNvSpPr>
            <p:nvPr/>
          </p:nvSpPr>
          <p:spPr bwMode="auto">
            <a:xfrm>
              <a:off x="45" y="612"/>
              <a:ext cx="1480" cy="1361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2062" name="Group 169"/>
          <p:cNvGrpSpPr>
            <a:grpSpLocks/>
          </p:cNvGrpSpPr>
          <p:nvPr/>
        </p:nvGrpSpPr>
        <p:grpSpPr bwMode="auto">
          <a:xfrm>
            <a:off x="2349500" y="34925"/>
            <a:ext cx="2349500" cy="2160588"/>
            <a:chOff x="45" y="612"/>
            <a:chExt cx="1480" cy="1361"/>
          </a:xfrm>
        </p:grpSpPr>
        <p:sp>
          <p:nvSpPr>
            <p:cNvPr id="2115" name="Text Box 170"/>
            <p:cNvSpPr txBox="1">
              <a:spLocks noChangeArrowheads="1"/>
            </p:cNvSpPr>
            <p:nvPr/>
          </p:nvSpPr>
          <p:spPr bwMode="auto">
            <a:xfrm>
              <a:off x="61" y="1490"/>
              <a:ext cx="1324" cy="40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GB" altLang="en-US" sz="1200">
                  <a:latin typeface="Comic Sans MS" pitchFamily="66" charset="0"/>
                </a:rPr>
                <a:t>I think: ______________</a:t>
              </a:r>
            </a:p>
            <a:p>
              <a:pPr eaLnBrk="1" hangingPunct="1"/>
              <a:endParaRPr lang="en-GB" altLang="en-US" sz="1200">
                <a:latin typeface="Comic Sans MS" pitchFamily="66" charset="0"/>
              </a:endParaRPr>
            </a:p>
            <a:p>
              <a:pPr eaLnBrk="1" hangingPunct="1"/>
              <a:r>
                <a:rPr lang="en-GB" altLang="en-US" sz="1200">
                  <a:latin typeface="Comic Sans MS" pitchFamily="66" charset="0"/>
                </a:rPr>
                <a:t>It is actually:__________</a:t>
              </a:r>
              <a:endParaRPr lang="en-US" altLang="en-US" sz="1200">
                <a:latin typeface="Comic Sans MS" pitchFamily="66" charset="0"/>
              </a:endParaRPr>
            </a:p>
          </p:txBody>
        </p:sp>
        <p:sp>
          <p:nvSpPr>
            <p:cNvPr id="2116" name="Rectangle 171"/>
            <p:cNvSpPr>
              <a:spLocks noChangeArrowheads="1"/>
            </p:cNvSpPr>
            <p:nvPr/>
          </p:nvSpPr>
          <p:spPr bwMode="auto">
            <a:xfrm>
              <a:off x="45" y="612"/>
              <a:ext cx="1480" cy="1361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2063" name="Group 172"/>
          <p:cNvGrpSpPr>
            <a:grpSpLocks/>
          </p:cNvGrpSpPr>
          <p:nvPr/>
        </p:nvGrpSpPr>
        <p:grpSpPr bwMode="auto">
          <a:xfrm>
            <a:off x="4751388" y="34925"/>
            <a:ext cx="2124075" cy="2160588"/>
            <a:chOff x="45" y="612"/>
            <a:chExt cx="1492" cy="1361"/>
          </a:xfrm>
        </p:grpSpPr>
        <p:sp>
          <p:nvSpPr>
            <p:cNvPr id="2113" name="Text Box 173"/>
            <p:cNvSpPr txBox="1">
              <a:spLocks noChangeArrowheads="1"/>
            </p:cNvSpPr>
            <p:nvPr/>
          </p:nvSpPr>
          <p:spPr bwMode="auto">
            <a:xfrm>
              <a:off x="61" y="1490"/>
              <a:ext cx="1476" cy="40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GB" altLang="en-US" sz="1200">
                  <a:latin typeface="Comic Sans MS" pitchFamily="66" charset="0"/>
                </a:rPr>
                <a:t>I think: ______________</a:t>
              </a:r>
            </a:p>
            <a:p>
              <a:pPr eaLnBrk="1" hangingPunct="1"/>
              <a:endParaRPr lang="en-GB" altLang="en-US" sz="1200">
                <a:latin typeface="Comic Sans MS" pitchFamily="66" charset="0"/>
              </a:endParaRPr>
            </a:p>
            <a:p>
              <a:pPr eaLnBrk="1" hangingPunct="1"/>
              <a:r>
                <a:rPr lang="en-GB" altLang="en-US" sz="1200">
                  <a:latin typeface="Comic Sans MS" pitchFamily="66" charset="0"/>
                </a:rPr>
                <a:t>It is actually:__________</a:t>
              </a:r>
              <a:endParaRPr lang="en-US" altLang="en-US" sz="1200">
                <a:latin typeface="Comic Sans MS" pitchFamily="66" charset="0"/>
              </a:endParaRPr>
            </a:p>
          </p:txBody>
        </p:sp>
        <p:sp>
          <p:nvSpPr>
            <p:cNvPr id="2114" name="Rectangle 174"/>
            <p:cNvSpPr>
              <a:spLocks noChangeArrowheads="1"/>
            </p:cNvSpPr>
            <p:nvPr/>
          </p:nvSpPr>
          <p:spPr bwMode="auto">
            <a:xfrm>
              <a:off x="45" y="612"/>
              <a:ext cx="1480" cy="1361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2064" name="AutoShape 176"/>
          <p:cNvSpPr>
            <a:spLocks noChangeArrowheads="1"/>
          </p:cNvSpPr>
          <p:nvPr/>
        </p:nvSpPr>
        <p:spPr bwMode="auto">
          <a:xfrm>
            <a:off x="117475" y="2482850"/>
            <a:ext cx="2022475" cy="1189038"/>
          </a:xfrm>
          <a:prstGeom prst="foldedCorner">
            <a:avLst>
              <a:gd name="adj" fmla="val 12500"/>
            </a:avLst>
          </a:prstGeom>
          <a:noFill/>
          <a:ln w="6350">
            <a:solidFill>
              <a:srgbClr val="96969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CF7B79">
                    <a:alpha val="30196"/>
                  </a:srgbClr>
                </a:solidFill>
              </a14:hiddenFill>
            </a:ext>
          </a:extLst>
        </p:spPr>
        <p:txBody>
          <a:bodyPr lIns="137160" tIns="91440" rIns="137160"/>
          <a:lstStyle/>
          <a:p>
            <a:r>
              <a:rPr lang="en-US" altLang="en-US" sz="1200" i="1">
                <a:solidFill>
                  <a:srgbClr val="5A5A5A"/>
                </a:solidFill>
                <a:latin typeface="Comic Sans MS" pitchFamily="66" charset="0"/>
              </a:rPr>
              <a:t>The Earth rotates once every 365 days </a:t>
            </a:r>
          </a:p>
          <a:p>
            <a:endParaRPr lang="en-US" altLang="en-US" sz="1200" i="1">
              <a:solidFill>
                <a:srgbClr val="5A5A5A"/>
              </a:solidFill>
              <a:latin typeface="Comic Sans MS" pitchFamily="66" charset="0"/>
            </a:endParaRPr>
          </a:p>
          <a:p>
            <a:endParaRPr lang="en-US" altLang="en-US" sz="1200" i="1">
              <a:solidFill>
                <a:srgbClr val="5A5A5A"/>
              </a:solidFill>
              <a:latin typeface="Comic Sans MS" pitchFamily="66" charset="0"/>
            </a:endParaRPr>
          </a:p>
          <a:p>
            <a:endParaRPr lang="en-US" altLang="en-US">
              <a:latin typeface="Comic Sans MS" pitchFamily="66" charset="0"/>
            </a:endParaRPr>
          </a:p>
        </p:txBody>
      </p:sp>
      <p:pic>
        <p:nvPicPr>
          <p:cNvPr id="2065" name="Picture 9" descr="C:\Users\meryl york\AppData\Local\Microsoft\Windows\Temporary Internet Files\Content.IE5\K6UY9V4H\MC900438059[1].png"/>
          <p:cNvPicPr preferRelativeResize="0"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2050" y="2835275"/>
            <a:ext cx="754063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066" name="Group 182"/>
          <p:cNvGrpSpPr>
            <a:grpSpLocks/>
          </p:cNvGrpSpPr>
          <p:nvPr/>
        </p:nvGrpSpPr>
        <p:grpSpPr bwMode="auto">
          <a:xfrm>
            <a:off x="2633663" y="2411413"/>
            <a:ext cx="1874837" cy="1189037"/>
            <a:chOff x="1455" y="2154"/>
            <a:chExt cx="1181" cy="749"/>
          </a:xfrm>
        </p:grpSpPr>
        <p:sp>
          <p:nvSpPr>
            <p:cNvPr id="2111" name="AutoShape 178"/>
            <p:cNvSpPr>
              <a:spLocks noChangeArrowheads="1"/>
            </p:cNvSpPr>
            <p:nvPr/>
          </p:nvSpPr>
          <p:spPr bwMode="auto">
            <a:xfrm>
              <a:off x="1455" y="2154"/>
              <a:ext cx="1181" cy="749"/>
            </a:xfrm>
            <a:prstGeom prst="foldedCorner">
              <a:avLst>
                <a:gd name="adj" fmla="val 12500"/>
              </a:avLst>
            </a:prstGeom>
            <a:noFill/>
            <a:ln w="6350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CF7B79">
                      <a:alpha val="30196"/>
                    </a:srgbClr>
                  </a:solidFill>
                </a14:hiddenFill>
              </a:ext>
            </a:extLst>
          </p:spPr>
          <p:txBody>
            <a:bodyPr lIns="137160" tIns="91440" rIns="137160"/>
            <a:lstStyle/>
            <a:p>
              <a:r>
                <a:rPr lang="en-US" altLang="en-US" sz="1200" i="1">
                  <a:solidFill>
                    <a:srgbClr val="5A5A5A"/>
                  </a:solidFill>
                  <a:latin typeface="Comic Sans MS" pitchFamily="66" charset="0"/>
                </a:rPr>
                <a:t>The Earth rotates once every 24 hours</a:t>
              </a:r>
            </a:p>
            <a:p>
              <a:endParaRPr lang="en-US" altLang="en-US" sz="1200" i="1">
                <a:solidFill>
                  <a:srgbClr val="5A5A5A"/>
                </a:solidFill>
                <a:latin typeface="Comic Sans MS" pitchFamily="66" charset="0"/>
              </a:endParaRPr>
            </a:p>
            <a:p>
              <a:endParaRPr lang="en-US" altLang="en-US" sz="1200" i="1">
                <a:solidFill>
                  <a:srgbClr val="5A5A5A"/>
                </a:solidFill>
                <a:latin typeface="Comic Sans MS" pitchFamily="66" charset="0"/>
              </a:endParaRPr>
            </a:p>
            <a:p>
              <a:endParaRPr lang="en-US" altLang="en-US">
                <a:latin typeface="Comic Sans MS" pitchFamily="66" charset="0"/>
              </a:endParaRPr>
            </a:p>
          </p:txBody>
        </p:sp>
        <p:pic>
          <p:nvPicPr>
            <p:cNvPr id="2112" name="Picture 11" descr="C:\Users\meryl york\AppData\Local\Microsoft\Windows\Temporary Internet Files\Content.IE5\1H4051KP\MC900438061[1].png"/>
            <p:cNvPicPr preferRelativeResize="0"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43" y="2418"/>
              <a:ext cx="435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067" name="Group 183"/>
          <p:cNvGrpSpPr>
            <a:grpSpLocks/>
          </p:cNvGrpSpPr>
          <p:nvPr/>
        </p:nvGrpSpPr>
        <p:grpSpPr bwMode="auto">
          <a:xfrm>
            <a:off x="4868863" y="2411413"/>
            <a:ext cx="1873250" cy="1223962"/>
            <a:chOff x="2749" y="2154"/>
            <a:chExt cx="1180" cy="771"/>
          </a:xfrm>
        </p:grpSpPr>
        <p:sp>
          <p:nvSpPr>
            <p:cNvPr id="2109" name="AutoShape 179"/>
            <p:cNvSpPr>
              <a:spLocks noChangeArrowheads="1"/>
            </p:cNvSpPr>
            <p:nvPr/>
          </p:nvSpPr>
          <p:spPr bwMode="auto">
            <a:xfrm>
              <a:off x="2749" y="2154"/>
              <a:ext cx="1180" cy="749"/>
            </a:xfrm>
            <a:prstGeom prst="foldedCorner">
              <a:avLst>
                <a:gd name="adj" fmla="val 12500"/>
              </a:avLst>
            </a:prstGeom>
            <a:noFill/>
            <a:ln w="6350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CF7B79">
                      <a:alpha val="30196"/>
                    </a:srgbClr>
                  </a:solidFill>
                </a14:hiddenFill>
              </a:ext>
            </a:extLst>
          </p:spPr>
          <p:txBody>
            <a:bodyPr lIns="137160" tIns="91440" rIns="137160"/>
            <a:lstStyle/>
            <a:p>
              <a:r>
                <a:rPr lang="en-US" altLang="en-US" sz="1200" i="1">
                  <a:solidFill>
                    <a:srgbClr val="5A5A5A"/>
                  </a:solidFill>
                  <a:latin typeface="Comic Sans MS" pitchFamily="66" charset="0"/>
                </a:rPr>
                <a:t>The Earth rotation causes the seasons</a:t>
              </a:r>
            </a:p>
            <a:p>
              <a:endParaRPr lang="en-US" altLang="en-US" sz="1200" i="1">
                <a:solidFill>
                  <a:srgbClr val="5A5A5A"/>
                </a:solidFill>
                <a:latin typeface="Comic Sans MS" pitchFamily="66" charset="0"/>
              </a:endParaRPr>
            </a:p>
            <a:p>
              <a:endParaRPr lang="en-US" altLang="en-US">
                <a:latin typeface="Comic Sans MS" pitchFamily="66" charset="0"/>
              </a:endParaRPr>
            </a:p>
          </p:txBody>
        </p:sp>
        <p:pic>
          <p:nvPicPr>
            <p:cNvPr id="2110" name="Picture 11" descr="C:\Users\meryl york\AppData\Local\Microsoft\Windows\Temporary Internet Files\Content.IE5\1H4051KP\MC900438061[1].png"/>
            <p:cNvPicPr preferRelativeResize="0"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13" y="2463"/>
              <a:ext cx="435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068" name="Group 185"/>
          <p:cNvGrpSpPr>
            <a:grpSpLocks/>
          </p:cNvGrpSpPr>
          <p:nvPr/>
        </p:nvGrpSpPr>
        <p:grpSpPr bwMode="auto">
          <a:xfrm>
            <a:off x="-26988" y="2266950"/>
            <a:ext cx="2349501" cy="2160588"/>
            <a:chOff x="45" y="612"/>
            <a:chExt cx="1480" cy="1361"/>
          </a:xfrm>
        </p:grpSpPr>
        <p:sp>
          <p:nvSpPr>
            <p:cNvPr id="2107" name="Text Box 186"/>
            <p:cNvSpPr txBox="1">
              <a:spLocks noChangeArrowheads="1"/>
            </p:cNvSpPr>
            <p:nvPr/>
          </p:nvSpPr>
          <p:spPr bwMode="auto">
            <a:xfrm>
              <a:off x="61" y="1490"/>
              <a:ext cx="1324" cy="40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GB" altLang="en-US" sz="1200">
                  <a:latin typeface="Comic Sans MS" pitchFamily="66" charset="0"/>
                </a:rPr>
                <a:t>I think: ______________</a:t>
              </a:r>
            </a:p>
            <a:p>
              <a:pPr eaLnBrk="1" hangingPunct="1"/>
              <a:endParaRPr lang="en-GB" altLang="en-US" sz="1200">
                <a:latin typeface="Comic Sans MS" pitchFamily="66" charset="0"/>
              </a:endParaRPr>
            </a:p>
            <a:p>
              <a:pPr eaLnBrk="1" hangingPunct="1"/>
              <a:r>
                <a:rPr lang="en-GB" altLang="en-US" sz="1200">
                  <a:latin typeface="Comic Sans MS" pitchFamily="66" charset="0"/>
                </a:rPr>
                <a:t>It is actually:__________</a:t>
              </a:r>
              <a:endParaRPr lang="en-US" altLang="en-US" sz="1200">
                <a:latin typeface="Comic Sans MS" pitchFamily="66" charset="0"/>
              </a:endParaRPr>
            </a:p>
          </p:txBody>
        </p:sp>
        <p:sp>
          <p:nvSpPr>
            <p:cNvPr id="2108" name="Rectangle 187"/>
            <p:cNvSpPr>
              <a:spLocks noChangeArrowheads="1"/>
            </p:cNvSpPr>
            <p:nvPr/>
          </p:nvSpPr>
          <p:spPr bwMode="auto">
            <a:xfrm>
              <a:off x="45" y="612"/>
              <a:ext cx="1480" cy="1361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2069" name="Group 188"/>
          <p:cNvGrpSpPr>
            <a:grpSpLocks/>
          </p:cNvGrpSpPr>
          <p:nvPr/>
        </p:nvGrpSpPr>
        <p:grpSpPr bwMode="auto">
          <a:xfrm>
            <a:off x="2349500" y="2266950"/>
            <a:ext cx="2349500" cy="2160588"/>
            <a:chOff x="45" y="612"/>
            <a:chExt cx="1480" cy="1361"/>
          </a:xfrm>
        </p:grpSpPr>
        <p:sp>
          <p:nvSpPr>
            <p:cNvPr id="2105" name="Text Box 189"/>
            <p:cNvSpPr txBox="1">
              <a:spLocks noChangeArrowheads="1"/>
            </p:cNvSpPr>
            <p:nvPr/>
          </p:nvSpPr>
          <p:spPr bwMode="auto">
            <a:xfrm>
              <a:off x="61" y="1490"/>
              <a:ext cx="1324" cy="40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GB" altLang="en-US" sz="1200">
                  <a:latin typeface="Comic Sans MS" pitchFamily="66" charset="0"/>
                </a:rPr>
                <a:t>I think: ______________</a:t>
              </a:r>
            </a:p>
            <a:p>
              <a:pPr eaLnBrk="1" hangingPunct="1"/>
              <a:endParaRPr lang="en-GB" altLang="en-US" sz="1200">
                <a:latin typeface="Comic Sans MS" pitchFamily="66" charset="0"/>
              </a:endParaRPr>
            </a:p>
            <a:p>
              <a:pPr eaLnBrk="1" hangingPunct="1"/>
              <a:r>
                <a:rPr lang="en-GB" altLang="en-US" sz="1200">
                  <a:latin typeface="Comic Sans MS" pitchFamily="66" charset="0"/>
                </a:rPr>
                <a:t>It is actually:__________</a:t>
              </a:r>
              <a:endParaRPr lang="en-US" altLang="en-US" sz="1200">
                <a:latin typeface="Comic Sans MS" pitchFamily="66" charset="0"/>
              </a:endParaRPr>
            </a:p>
          </p:txBody>
        </p:sp>
        <p:sp>
          <p:nvSpPr>
            <p:cNvPr id="2106" name="Rectangle 190"/>
            <p:cNvSpPr>
              <a:spLocks noChangeArrowheads="1"/>
            </p:cNvSpPr>
            <p:nvPr/>
          </p:nvSpPr>
          <p:spPr bwMode="auto">
            <a:xfrm>
              <a:off x="45" y="612"/>
              <a:ext cx="1480" cy="1361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2070" name="Group 191"/>
          <p:cNvGrpSpPr>
            <a:grpSpLocks/>
          </p:cNvGrpSpPr>
          <p:nvPr/>
        </p:nvGrpSpPr>
        <p:grpSpPr bwMode="auto">
          <a:xfrm>
            <a:off x="4724400" y="2266950"/>
            <a:ext cx="2133600" cy="2160588"/>
            <a:chOff x="45" y="612"/>
            <a:chExt cx="1480" cy="1361"/>
          </a:xfrm>
        </p:grpSpPr>
        <p:sp>
          <p:nvSpPr>
            <p:cNvPr id="2103" name="Text Box 192"/>
            <p:cNvSpPr txBox="1">
              <a:spLocks noChangeArrowheads="1"/>
            </p:cNvSpPr>
            <p:nvPr/>
          </p:nvSpPr>
          <p:spPr bwMode="auto">
            <a:xfrm>
              <a:off x="62" y="1490"/>
              <a:ext cx="1457" cy="40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GB" altLang="en-US" sz="1200">
                  <a:latin typeface="Comic Sans MS" pitchFamily="66" charset="0"/>
                </a:rPr>
                <a:t>I think: ______________</a:t>
              </a:r>
            </a:p>
            <a:p>
              <a:pPr eaLnBrk="1" hangingPunct="1"/>
              <a:endParaRPr lang="en-GB" altLang="en-US" sz="1200">
                <a:latin typeface="Comic Sans MS" pitchFamily="66" charset="0"/>
              </a:endParaRPr>
            </a:p>
            <a:p>
              <a:pPr eaLnBrk="1" hangingPunct="1"/>
              <a:r>
                <a:rPr lang="en-GB" altLang="en-US" sz="1200">
                  <a:latin typeface="Comic Sans MS" pitchFamily="66" charset="0"/>
                </a:rPr>
                <a:t>It is actually:__________</a:t>
              </a:r>
              <a:endParaRPr lang="en-US" altLang="en-US" sz="1200">
                <a:latin typeface="Comic Sans MS" pitchFamily="66" charset="0"/>
              </a:endParaRPr>
            </a:p>
          </p:txBody>
        </p:sp>
        <p:sp>
          <p:nvSpPr>
            <p:cNvPr id="2104" name="Rectangle 193"/>
            <p:cNvSpPr>
              <a:spLocks noChangeArrowheads="1"/>
            </p:cNvSpPr>
            <p:nvPr/>
          </p:nvSpPr>
          <p:spPr bwMode="auto">
            <a:xfrm>
              <a:off x="45" y="612"/>
              <a:ext cx="1480" cy="1361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2071" name="Group 210"/>
          <p:cNvGrpSpPr>
            <a:grpSpLocks/>
          </p:cNvGrpSpPr>
          <p:nvPr/>
        </p:nvGrpSpPr>
        <p:grpSpPr bwMode="auto">
          <a:xfrm>
            <a:off x="4903788" y="4606925"/>
            <a:ext cx="1838325" cy="1189038"/>
            <a:chOff x="2862" y="3492"/>
            <a:chExt cx="1158" cy="749"/>
          </a:xfrm>
        </p:grpSpPr>
        <p:sp>
          <p:nvSpPr>
            <p:cNvPr id="2101" name="AutoShape 203"/>
            <p:cNvSpPr>
              <a:spLocks noChangeArrowheads="1"/>
            </p:cNvSpPr>
            <p:nvPr/>
          </p:nvSpPr>
          <p:spPr bwMode="auto">
            <a:xfrm>
              <a:off x="2862" y="3492"/>
              <a:ext cx="1158" cy="749"/>
            </a:xfrm>
            <a:prstGeom prst="foldedCorner">
              <a:avLst>
                <a:gd name="adj" fmla="val 12500"/>
              </a:avLst>
            </a:prstGeom>
            <a:noFill/>
            <a:ln w="6350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CF7B79">
                      <a:alpha val="30196"/>
                    </a:srgbClr>
                  </a:solidFill>
                </a14:hiddenFill>
              </a:ext>
            </a:extLst>
          </p:spPr>
          <p:txBody>
            <a:bodyPr lIns="137160" tIns="91440" rIns="137160"/>
            <a:lstStyle/>
            <a:p>
              <a:r>
                <a:rPr lang="en-US" altLang="en-US" sz="1200" i="1">
                  <a:solidFill>
                    <a:srgbClr val="5A5A5A"/>
                  </a:solidFill>
                  <a:latin typeface="Comic Sans MS" pitchFamily="66" charset="0"/>
                </a:rPr>
                <a:t>The Earth orbits once every 145 days</a:t>
              </a:r>
            </a:p>
            <a:p>
              <a:endParaRPr lang="en-US" altLang="en-US" sz="1200" i="1">
                <a:solidFill>
                  <a:srgbClr val="5A5A5A"/>
                </a:solidFill>
                <a:latin typeface="Comic Sans MS" pitchFamily="66" charset="0"/>
              </a:endParaRPr>
            </a:p>
            <a:p>
              <a:endParaRPr lang="en-US" altLang="en-US">
                <a:latin typeface="Comic Sans MS" pitchFamily="66" charset="0"/>
              </a:endParaRPr>
            </a:p>
          </p:txBody>
        </p:sp>
        <p:pic>
          <p:nvPicPr>
            <p:cNvPr id="2102" name="Picture 11" descr="C:\Users\meryl york\AppData\Local\Microsoft\Windows\Temporary Internet Files\Content.IE5\1H4051KP\MC900438061[1].png"/>
            <p:cNvPicPr preferRelativeResize="0"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94" y="3766"/>
              <a:ext cx="332" cy="3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072" name="Group 208"/>
          <p:cNvGrpSpPr>
            <a:grpSpLocks/>
          </p:cNvGrpSpPr>
          <p:nvPr/>
        </p:nvGrpSpPr>
        <p:grpSpPr bwMode="auto">
          <a:xfrm>
            <a:off x="115888" y="4606925"/>
            <a:ext cx="1984375" cy="1189038"/>
            <a:chOff x="210" y="3492"/>
            <a:chExt cx="1250" cy="749"/>
          </a:xfrm>
        </p:grpSpPr>
        <p:sp>
          <p:nvSpPr>
            <p:cNvPr id="2099" name="AutoShape 201"/>
            <p:cNvSpPr>
              <a:spLocks noChangeArrowheads="1"/>
            </p:cNvSpPr>
            <p:nvPr/>
          </p:nvSpPr>
          <p:spPr bwMode="auto">
            <a:xfrm>
              <a:off x="210" y="3492"/>
              <a:ext cx="1250" cy="749"/>
            </a:xfrm>
            <a:prstGeom prst="foldedCorner">
              <a:avLst>
                <a:gd name="adj" fmla="val 12500"/>
              </a:avLst>
            </a:prstGeom>
            <a:noFill/>
            <a:ln w="6350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CF7B79">
                      <a:alpha val="30196"/>
                    </a:srgbClr>
                  </a:solidFill>
                </a14:hiddenFill>
              </a:ext>
            </a:extLst>
          </p:spPr>
          <p:txBody>
            <a:bodyPr lIns="137160" tIns="91440" rIns="137160"/>
            <a:lstStyle/>
            <a:p>
              <a:r>
                <a:rPr lang="en-US" altLang="en-US" sz="1200" i="1">
                  <a:solidFill>
                    <a:srgbClr val="5A5A5A"/>
                  </a:solidFill>
                  <a:latin typeface="Comic Sans MS" pitchFamily="66" charset="0"/>
                </a:rPr>
                <a:t>The Earth rotation causes day and night. </a:t>
              </a:r>
            </a:p>
            <a:p>
              <a:endParaRPr lang="en-US" altLang="en-US" sz="1200" i="1">
                <a:solidFill>
                  <a:srgbClr val="5A5A5A"/>
                </a:solidFill>
                <a:latin typeface="Comic Sans MS" pitchFamily="66" charset="0"/>
              </a:endParaRPr>
            </a:p>
            <a:p>
              <a:endParaRPr lang="en-US" altLang="en-US" sz="1200" i="1">
                <a:solidFill>
                  <a:srgbClr val="5A5A5A"/>
                </a:solidFill>
                <a:latin typeface="Comic Sans MS" pitchFamily="66" charset="0"/>
              </a:endParaRPr>
            </a:p>
            <a:p>
              <a:endParaRPr lang="en-US" altLang="en-US">
                <a:latin typeface="Comic Sans MS" pitchFamily="66" charset="0"/>
              </a:endParaRPr>
            </a:p>
          </p:txBody>
        </p:sp>
        <p:pic>
          <p:nvPicPr>
            <p:cNvPr id="2100" name="Picture 14" descr="C:\Users\meryl york\AppData\Local\Microsoft\Windows\Temporary Internet Files\Content.IE5\QZDRM2W6\MM900336863[1].gif"/>
            <p:cNvPicPr preferRelativeResize="0"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1" y="3766"/>
              <a:ext cx="361" cy="3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073" name="Group 209"/>
          <p:cNvGrpSpPr>
            <a:grpSpLocks/>
          </p:cNvGrpSpPr>
          <p:nvPr/>
        </p:nvGrpSpPr>
        <p:grpSpPr bwMode="auto">
          <a:xfrm>
            <a:off x="2670175" y="4606925"/>
            <a:ext cx="1838325" cy="1189038"/>
            <a:chOff x="1565" y="3492"/>
            <a:chExt cx="1158" cy="749"/>
          </a:xfrm>
        </p:grpSpPr>
        <p:sp>
          <p:nvSpPr>
            <p:cNvPr id="2097" name="AutoShape 202"/>
            <p:cNvSpPr>
              <a:spLocks noChangeArrowheads="1"/>
            </p:cNvSpPr>
            <p:nvPr/>
          </p:nvSpPr>
          <p:spPr bwMode="auto">
            <a:xfrm>
              <a:off x="1565" y="3492"/>
              <a:ext cx="1158" cy="749"/>
            </a:xfrm>
            <a:prstGeom prst="foldedCorner">
              <a:avLst>
                <a:gd name="adj" fmla="val 12500"/>
              </a:avLst>
            </a:prstGeom>
            <a:noFill/>
            <a:ln w="6350">
              <a:solidFill>
                <a:srgbClr val="96969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CF7B79">
                      <a:alpha val="30196"/>
                    </a:srgbClr>
                  </a:solidFill>
                </a14:hiddenFill>
              </a:ext>
            </a:extLst>
          </p:spPr>
          <p:txBody>
            <a:bodyPr lIns="137160" tIns="91440" rIns="137160"/>
            <a:lstStyle/>
            <a:p>
              <a:r>
                <a:rPr lang="en-US" altLang="en-US" sz="1200" i="1">
                  <a:solidFill>
                    <a:srgbClr val="5A5A5A"/>
                  </a:solidFill>
                  <a:latin typeface="Comic Sans MS" pitchFamily="66" charset="0"/>
                </a:rPr>
                <a:t>The sun sets in the East</a:t>
              </a:r>
            </a:p>
            <a:p>
              <a:endParaRPr lang="en-US" altLang="en-US" sz="1200" i="1">
                <a:solidFill>
                  <a:srgbClr val="5A5A5A"/>
                </a:solidFill>
                <a:latin typeface="Comic Sans MS" pitchFamily="66" charset="0"/>
              </a:endParaRPr>
            </a:p>
            <a:p>
              <a:endParaRPr lang="en-US" altLang="en-US" sz="1200" i="1">
                <a:solidFill>
                  <a:srgbClr val="5A5A5A"/>
                </a:solidFill>
                <a:latin typeface="Comic Sans MS" pitchFamily="66" charset="0"/>
              </a:endParaRPr>
            </a:p>
            <a:p>
              <a:endParaRPr lang="en-US" altLang="en-US">
                <a:latin typeface="Comic Sans MS" pitchFamily="66" charset="0"/>
              </a:endParaRPr>
            </a:p>
          </p:txBody>
        </p:sp>
        <p:pic>
          <p:nvPicPr>
            <p:cNvPr id="2098" name="Picture 14" descr="C:\Users\meryl york\AppData\Local\Microsoft\Windows\Temporary Internet Files\Content.IE5\QZDRM2W6\MM900336863[1].gif"/>
            <p:cNvPicPr preferRelativeResize="0"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81" y="3766"/>
              <a:ext cx="360" cy="3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074" name="Group 211"/>
          <p:cNvGrpSpPr>
            <a:grpSpLocks/>
          </p:cNvGrpSpPr>
          <p:nvPr/>
        </p:nvGrpSpPr>
        <p:grpSpPr bwMode="auto">
          <a:xfrm>
            <a:off x="-26988" y="4498975"/>
            <a:ext cx="2349501" cy="2160588"/>
            <a:chOff x="45" y="612"/>
            <a:chExt cx="1480" cy="1361"/>
          </a:xfrm>
        </p:grpSpPr>
        <p:sp>
          <p:nvSpPr>
            <p:cNvPr id="2095" name="Text Box 212"/>
            <p:cNvSpPr txBox="1">
              <a:spLocks noChangeArrowheads="1"/>
            </p:cNvSpPr>
            <p:nvPr/>
          </p:nvSpPr>
          <p:spPr bwMode="auto">
            <a:xfrm>
              <a:off x="61" y="1490"/>
              <a:ext cx="1324" cy="40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GB" altLang="en-US" sz="1200">
                  <a:latin typeface="Comic Sans MS" pitchFamily="66" charset="0"/>
                </a:rPr>
                <a:t>I think: ______________</a:t>
              </a:r>
            </a:p>
            <a:p>
              <a:pPr eaLnBrk="1" hangingPunct="1"/>
              <a:endParaRPr lang="en-GB" altLang="en-US" sz="1200">
                <a:latin typeface="Comic Sans MS" pitchFamily="66" charset="0"/>
              </a:endParaRPr>
            </a:p>
            <a:p>
              <a:pPr eaLnBrk="1" hangingPunct="1"/>
              <a:r>
                <a:rPr lang="en-GB" altLang="en-US" sz="1200">
                  <a:latin typeface="Comic Sans MS" pitchFamily="66" charset="0"/>
                </a:rPr>
                <a:t>It is actually:__________</a:t>
              </a:r>
              <a:endParaRPr lang="en-US" altLang="en-US" sz="1200">
                <a:latin typeface="Comic Sans MS" pitchFamily="66" charset="0"/>
              </a:endParaRPr>
            </a:p>
          </p:txBody>
        </p:sp>
        <p:sp>
          <p:nvSpPr>
            <p:cNvPr id="2096" name="Rectangle 213"/>
            <p:cNvSpPr>
              <a:spLocks noChangeArrowheads="1"/>
            </p:cNvSpPr>
            <p:nvPr/>
          </p:nvSpPr>
          <p:spPr bwMode="auto">
            <a:xfrm>
              <a:off x="45" y="612"/>
              <a:ext cx="1480" cy="1361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2075" name="Group 214"/>
          <p:cNvGrpSpPr>
            <a:grpSpLocks/>
          </p:cNvGrpSpPr>
          <p:nvPr/>
        </p:nvGrpSpPr>
        <p:grpSpPr bwMode="auto">
          <a:xfrm>
            <a:off x="2349500" y="4498975"/>
            <a:ext cx="2349500" cy="2160588"/>
            <a:chOff x="45" y="612"/>
            <a:chExt cx="1480" cy="1361"/>
          </a:xfrm>
        </p:grpSpPr>
        <p:sp>
          <p:nvSpPr>
            <p:cNvPr id="2093" name="Text Box 215"/>
            <p:cNvSpPr txBox="1">
              <a:spLocks noChangeArrowheads="1"/>
            </p:cNvSpPr>
            <p:nvPr/>
          </p:nvSpPr>
          <p:spPr bwMode="auto">
            <a:xfrm>
              <a:off x="61" y="1490"/>
              <a:ext cx="1324" cy="40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GB" altLang="en-US" sz="1200">
                  <a:latin typeface="Comic Sans MS" pitchFamily="66" charset="0"/>
                </a:rPr>
                <a:t>I think: ______________</a:t>
              </a:r>
            </a:p>
            <a:p>
              <a:pPr eaLnBrk="1" hangingPunct="1"/>
              <a:endParaRPr lang="en-GB" altLang="en-US" sz="1200">
                <a:latin typeface="Comic Sans MS" pitchFamily="66" charset="0"/>
              </a:endParaRPr>
            </a:p>
            <a:p>
              <a:pPr eaLnBrk="1" hangingPunct="1"/>
              <a:r>
                <a:rPr lang="en-GB" altLang="en-US" sz="1200">
                  <a:latin typeface="Comic Sans MS" pitchFamily="66" charset="0"/>
                </a:rPr>
                <a:t>It is actually:__________</a:t>
              </a:r>
              <a:endParaRPr lang="en-US" altLang="en-US" sz="1200">
                <a:latin typeface="Comic Sans MS" pitchFamily="66" charset="0"/>
              </a:endParaRPr>
            </a:p>
          </p:txBody>
        </p:sp>
        <p:sp>
          <p:nvSpPr>
            <p:cNvPr id="2094" name="Rectangle 216"/>
            <p:cNvSpPr>
              <a:spLocks noChangeArrowheads="1"/>
            </p:cNvSpPr>
            <p:nvPr/>
          </p:nvSpPr>
          <p:spPr bwMode="auto">
            <a:xfrm>
              <a:off x="45" y="612"/>
              <a:ext cx="1480" cy="1361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2076" name="Group 217"/>
          <p:cNvGrpSpPr>
            <a:grpSpLocks/>
          </p:cNvGrpSpPr>
          <p:nvPr/>
        </p:nvGrpSpPr>
        <p:grpSpPr bwMode="auto">
          <a:xfrm>
            <a:off x="4724400" y="4498975"/>
            <a:ext cx="2133600" cy="2160588"/>
            <a:chOff x="45" y="612"/>
            <a:chExt cx="1480" cy="1361"/>
          </a:xfrm>
        </p:grpSpPr>
        <p:sp>
          <p:nvSpPr>
            <p:cNvPr id="2091" name="Text Box 218"/>
            <p:cNvSpPr txBox="1">
              <a:spLocks noChangeArrowheads="1"/>
            </p:cNvSpPr>
            <p:nvPr/>
          </p:nvSpPr>
          <p:spPr bwMode="auto">
            <a:xfrm>
              <a:off x="62" y="1490"/>
              <a:ext cx="1457" cy="40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GB" altLang="en-US" sz="1200">
                  <a:latin typeface="Comic Sans MS" pitchFamily="66" charset="0"/>
                </a:rPr>
                <a:t>I think: ______________</a:t>
              </a:r>
            </a:p>
            <a:p>
              <a:pPr eaLnBrk="1" hangingPunct="1"/>
              <a:endParaRPr lang="en-GB" altLang="en-US" sz="1200">
                <a:latin typeface="Comic Sans MS" pitchFamily="66" charset="0"/>
              </a:endParaRPr>
            </a:p>
            <a:p>
              <a:pPr eaLnBrk="1" hangingPunct="1"/>
              <a:r>
                <a:rPr lang="en-GB" altLang="en-US" sz="1200">
                  <a:latin typeface="Comic Sans MS" pitchFamily="66" charset="0"/>
                </a:rPr>
                <a:t>It is actually:__________</a:t>
              </a:r>
              <a:endParaRPr lang="en-US" altLang="en-US" sz="1200">
                <a:latin typeface="Comic Sans MS" pitchFamily="66" charset="0"/>
              </a:endParaRPr>
            </a:p>
          </p:txBody>
        </p:sp>
        <p:sp>
          <p:nvSpPr>
            <p:cNvPr id="2092" name="Rectangle 219"/>
            <p:cNvSpPr>
              <a:spLocks noChangeArrowheads="1"/>
            </p:cNvSpPr>
            <p:nvPr/>
          </p:nvSpPr>
          <p:spPr bwMode="auto">
            <a:xfrm>
              <a:off x="45" y="612"/>
              <a:ext cx="1480" cy="1361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2077" name="Group 220"/>
          <p:cNvGrpSpPr>
            <a:grpSpLocks/>
          </p:cNvGrpSpPr>
          <p:nvPr/>
        </p:nvGrpSpPr>
        <p:grpSpPr bwMode="auto">
          <a:xfrm>
            <a:off x="-26988" y="6732588"/>
            <a:ext cx="2349501" cy="2160587"/>
            <a:chOff x="45" y="612"/>
            <a:chExt cx="1480" cy="1361"/>
          </a:xfrm>
        </p:grpSpPr>
        <p:sp>
          <p:nvSpPr>
            <p:cNvPr id="2089" name="Text Box 221"/>
            <p:cNvSpPr txBox="1">
              <a:spLocks noChangeArrowheads="1"/>
            </p:cNvSpPr>
            <p:nvPr/>
          </p:nvSpPr>
          <p:spPr bwMode="auto">
            <a:xfrm>
              <a:off x="61" y="1490"/>
              <a:ext cx="1324" cy="40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GB" altLang="en-US" sz="1200">
                  <a:latin typeface="Comic Sans MS" pitchFamily="66" charset="0"/>
                </a:rPr>
                <a:t>I think: ______________</a:t>
              </a:r>
            </a:p>
            <a:p>
              <a:pPr eaLnBrk="1" hangingPunct="1"/>
              <a:endParaRPr lang="en-GB" altLang="en-US" sz="1200">
                <a:latin typeface="Comic Sans MS" pitchFamily="66" charset="0"/>
              </a:endParaRPr>
            </a:p>
            <a:p>
              <a:pPr eaLnBrk="1" hangingPunct="1"/>
              <a:r>
                <a:rPr lang="en-GB" altLang="en-US" sz="1200">
                  <a:latin typeface="Comic Sans MS" pitchFamily="66" charset="0"/>
                </a:rPr>
                <a:t>It is actually:__________</a:t>
              </a:r>
              <a:endParaRPr lang="en-US" altLang="en-US" sz="1200">
                <a:latin typeface="Comic Sans MS" pitchFamily="66" charset="0"/>
              </a:endParaRPr>
            </a:p>
          </p:txBody>
        </p:sp>
        <p:sp>
          <p:nvSpPr>
            <p:cNvPr id="2090" name="Rectangle 222"/>
            <p:cNvSpPr>
              <a:spLocks noChangeArrowheads="1"/>
            </p:cNvSpPr>
            <p:nvPr/>
          </p:nvSpPr>
          <p:spPr bwMode="auto">
            <a:xfrm>
              <a:off x="45" y="612"/>
              <a:ext cx="1480" cy="1361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2078" name="Group 223"/>
          <p:cNvGrpSpPr>
            <a:grpSpLocks/>
          </p:cNvGrpSpPr>
          <p:nvPr/>
        </p:nvGrpSpPr>
        <p:grpSpPr bwMode="auto">
          <a:xfrm>
            <a:off x="2349500" y="6732588"/>
            <a:ext cx="2349500" cy="2160587"/>
            <a:chOff x="45" y="612"/>
            <a:chExt cx="1480" cy="1361"/>
          </a:xfrm>
        </p:grpSpPr>
        <p:sp>
          <p:nvSpPr>
            <p:cNvPr id="2087" name="Text Box 224"/>
            <p:cNvSpPr txBox="1">
              <a:spLocks noChangeArrowheads="1"/>
            </p:cNvSpPr>
            <p:nvPr/>
          </p:nvSpPr>
          <p:spPr bwMode="auto">
            <a:xfrm>
              <a:off x="61" y="1490"/>
              <a:ext cx="1324" cy="40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GB" altLang="en-US" sz="1200">
                  <a:latin typeface="Comic Sans MS" pitchFamily="66" charset="0"/>
                </a:rPr>
                <a:t>I think: ______________</a:t>
              </a:r>
            </a:p>
            <a:p>
              <a:pPr eaLnBrk="1" hangingPunct="1"/>
              <a:endParaRPr lang="en-GB" altLang="en-US" sz="1200">
                <a:latin typeface="Comic Sans MS" pitchFamily="66" charset="0"/>
              </a:endParaRPr>
            </a:p>
            <a:p>
              <a:pPr eaLnBrk="1" hangingPunct="1"/>
              <a:r>
                <a:rPr lang="en-GB" altLang="en-US" sz="1200">
                  <a:latin typeface="Comic Sans MS" pitchFamily="66" charset="0"/>
                </a:rPr>
                <a:t>It is actually:__________</a:t>
              </a:r>
              <a:endParaRPr lang="en-US" altLang="en-US" sz="1200">
                <a:latin typeface="Comic Sans MS" pitchFamily="66" charset="0"/>
              </a:endParaRPr>
            </a:p>
          </p:txBody>
        </p:sp>
        <p:sp>
          <p:nvSpPr>
            <p:cNvPr id="2088" name="Rectangle 225"/>
            <p:cNvSpPr>
              <a:spLocks noChangeArrowheads="1"/>
            </p:cNvSpPr>
            <p:nvPr/>
          </p:nvSpPr>
          <p:spPr bwMode="auto">
            <a:xfrm>
              <a:off x="45" y="612"/>
              <a:ext cx="1480" cy="1361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2079" name="Text Box 227"/>
          <p:cNvSpPr txBox="1">
            <a:spLocks noChangeArrowheads="1"/>
          </p:cNvSpPr>
          <p:nvPr/>
        </p:nvSpPr>
        <p:spPr bwMode="auto">
          <a:xfrm>
            <a:off x="4748213" y="8126413"/>
            <a:ext cx="2101850" cy="639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altLang="en-US" sz="1200">
                <a:latin typeface="Comic Sans MS" pitchFamily="66" charset="0"/>
              </a:rPr>
              <a:t>I think: ______________</a:t>
            </a:r>
          </a:p>
          <a:p>
            <a:pPr eaLnBrk="1" hangingPunct="1"/>
            <a:endParaRPr lang="en-GB" altLang="en-US" sz="1200">
              <a:latin typeface="Comic Sans MS" pitchFamily="66" charset="0"/>
            </a:endParaRPr>
          </a:p>
          <a:p>
            <a:pPr eaLnBrk="1" hangingPunct="1"/>
            <a:r>
              <a:rPr lang="en-GB" altLang="en-US" sz="1200">
                <a:latin typeface="Comic Sans MS" pitchFamily="66" charset="0"/>
              </a:rPr>
              <a:t>It is actually:__________</a:t>
            </a:r>
            <a:endParaRPr lang="en-US" altLang="en-US" sz="1200">
              <a:latin typeface="Comic Sans MS" pitchFamily="66" charset="0"/>
            </a:endParaRPr>
          </a:p>
        </p:txBody>
      </p:sp>
      <p:sp>
        <p:nvSpPr>
          <p:cNvPr id="2080" name="Rectangle 228"/>
          <p:cNvSpPr>
            <a:spLocks noChangeArrowheads="1"/>
          </p:cNvSpPr>
          <p:nvPr/>
        </p:nvSpPr>
        <p:spPr bwMode="auto">
          <a:xfrm>
            <a:off x="4724400" y="6732588"/>
            <a:ext cx="2133600" cy="216058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81" name="AutoShape 230"/>
          <p:cNvSpPr>
            <a:spLocks noChangeArrowheads="1"/>
          </p:cNvSpPr>
          <p:nvPr/>
        </p:nvSpPr>
        <p:spPr bwMode="auto">
          <a:xfrm>
            <a:off x="4887913" y="6870700"/>
            <a:ext cx="1925637" cy="1189038"/>
          </a:xfrm>
          <a:prstGeom prst="foldedCorner">
            <a:avLst>
              <a:gd name="adj" fmla="val 12500"/>
            </a:avLst>
          </a:prstGeom>
          <a:noFill/>
          <a:ln w="6350">
            <a:solidFill>
              <a:srgbClr val="96969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CF7B79">
                    <a:alpha val="30196"/>
                  </a:srgbClr>
                </a:solidFill>
              </a14:hiddenFill>
            </a:ext>
          </a:extLst>
        </p:spPr>
        <p:txBody>
          <a:bodyPr lIns="137160" tIns="91440" rIns="137160"/>
          <a:lstStyle/>
          <a:p>
            <a:r>
              <a:rPr lang="en-US" altLang="en-US" sz="1200" i="1">
                <a:solidFill>
                  <a:srgbClr val="5A5A5A"/>
                </a:solidFill>
                <a:latin typeface="Comic Sans MS" pitchFamily="66" charset="0"/>
              </a:rPr>
              <a:t>The Earth is tilted on its axis.</a:t>
            </a:r>
          </a:p>
          <a:p>
            <a:endParaRPr lang="en-US" altLang="en-US">
              <a:latin typeface="Comic Sans MS" pitchFamily="66" charset="0"/>
            </a:endParaRPr>
          </a:p>
        </p:txBody>
      </p:sp>
      <p:sp>
        <p:nvSpPr>
          <p:cNvPr id="2082" name="AutoShape 231"/>
          <p:cNvSpPr>
            <a:spLocks noChangeArrowheads="1"/>
          </p:cNvSpPr>
          <p:nvPr/>
        </p:nvSpPr>
        <p:spPr bwMode="auto">
          <a:xfrm>
            <a:off x="2530475" y="6911975"/>
            <a:ext cx="1925638" cy="1189038"/>
          </a:xfrm>
          <a:prstGeom prst="foldedCorner">
            <a:avLst>
              <a:gd name="adj" fmla="val 12500"/>
            </a:avLst>
          </a:prstGeom>
          <a:noFill/>
          <a:ln w="6350">
            <a:solidFill>
              <a:srgbClr val="96969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CF7B79">
                    <a:alpha val="30196"/>
                  </a:srgbClr>
                </a:solidFill>
              </a14:hiddenFill>
            </a:ext>
          </a:extLst>
        </p:spPr>
        <p:txBody>
          <a:bodyPr lIns="137160" tIns="91440" rIns="137160"/>
          <a:lstStyle/>
          <a:p>
            <a:r>
              <a:rPr lang="en-US" altLang="en-US" sz="1200" i="1">
                <a:solidFill>
                  <a:srgbClr val="5A5A5A"/>
                </a:solidFill>
                <a:latin typeface="Comic Sans MS" pitchFamily="66" charset="0"/>
              </a:rPr>
              <a:t>The sun appears to move across the sky because it is spinning.</a:t>
            </a:r>
          </a:p>
          <a:p>
            <a:endParaRPr lang="en-US" altLang="en-US" sz="1200" i="1">
              <a:solidFill>
                <a:srgbClr val="5A5A5A"/>
              </a:solidFill>
              <a:latin typeface="Comic Sans MS" pitchFamily="66" charset="0"/>
            </a:endParaRPr>
          </a:p>
          <a:p>
            <a:endParaRPr lang="en-US" altLang="en-US" sz="1200" i="1">
              <a:solidFill>
                <a:srgbClr val="5A5A5A"/>
              </a:solidFill>
              <a:latin typeface="Comic Sans MS" pitchFamily="66" charset="0"/>
            </a:endParaRPr>
          </a:p>
          <a:p>
            <a:endParaRPr lang="en-US" altLang="en-US">
              <a:latin typeface="Comic Sans MS" pitchFamily="66" charset="0"/>
            </a:endParaRPr>
          </a:p>
        </p:txBody>
      </p:sp>
      <p:sp>
        <p:nvSpPr>
          <p:cNvPr id="2083" name="AutoShape 232"/>
          <p:cNvSpPr>
            <a:spLocks noChangeArrowheads="1"/>
          </p:cNvSpPr>
          <p:nvPr/>
        </p:nvSpPr>
        <p:spPr bwMode="auto">
          <a:xfrm>
            <a:off x="115888" y="6870700"/>
            <a:ext cx="2078037" cy="1189038"/>
          </a:xfrm>
          <a:prstGeom prst="foldedCorner">
            <a:avLst>
              <a:gd name="adj" fmla="val 12500"/>
            </a:avLst>
          </a:prstGeom>
          <a:noFill/>
          <a:ln w="6350">
            <a:solidFill>
              <a:srgbClr val="96969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CF7B79">
                    <a:alpha val="30196"/>
                  </a:srgbClr>
                </a:solidFill>
              </a14:hiddenFill>
            </a:ext>
          </a:extLst>
        </p:spPr>
        <p:txBody>
          <a:bodyPr lIns="137160" tIns="91440" rIns="137160"/>
          <a:lstStyle/>
          <a:p>
            <a:r>
              <a:rPr lang="en-US" altLang="en-US" sz="1200" i="1">
                <a:solidFill>
                  <a:srgbClr val="5A5A5A"/>
                </a:solidFill>
                <a:latin typeface="Comic Sans MS" pitchFamily="66" charset="0"/>
              </a:rPr>
              <a:t>The sun is a star and is a burning ball of gas</a:t>
            </a:r>
          </a:p>
          <a:p>
            <a:endParaRPr lang="en-US" altLang="en-US" sz="1200" i="1">
              <a:solidFill>
                <a:srgbClr val="5A5A5A"/>
              </a:solidFill>
              <a:latin typeface="Comic Sans MS" pitchFamily="66" charset="0"/>
            </a:endParaRPr>
          </a:p>
          <a:p>
            <a:endParaRPr lang="en-US" altLang="en-US">
              <a:latin typeface="Comic Sans MS" pitchFamily="66" charset="0"/>
            </a:endParaRPr>
          </a:p>
        </p:txBody>
      </p:sp>
      <p:pic>
        <p:nvPicPr>
          <p:cNvPr id="2084" name="Picture 6" descr="C:\Users\meryl york\AppData\Local\Microsoft\Windows\Temporary Internet Files\Content.IE5\GQOFN3ZZ\MC900440405[1].png"/>
          <p:cNvPicPr preferRelativeResize="0"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1438" y="7142163"/>
            <a:ext cx="85725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85" name="Picture 16" descr="C:\Users\meryl york\AppData\Local\Microsoft\Windows\Temporary Internet Files\Content.IE5\QZDRM2W6\MC900389696[1].wmf"/>
          <p:cNvPicPr preferRelativeResize="0"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7988" y="7204075"/>
            <a:ext cx="681037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86" name="Picture 17" descr="C:\Users\meryl york\AppData\Local\Microsoft\Windows\Temporary Internet Files\Content.IE5\1H4051KP\MC900432589[1].png"/>
          <p:cNvPicPr preferRelativeResize="0"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2200" y="7566025"/>
            <a:ext cx="517525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4"/>
          <p:cNvGrpSpPr>
            <a:grpSpLocks/>
          </p:cNvGrpSpPr>
          <p:nvPr/>
        </p:nvGrpSpPr>
        <p:grpSpPr bwMode="auto">
          <a:xfrm>
            <a:off x="-26988" y="107950"/>
            <a:ext cx="2349501" cy="2160588"/>
            <a:chOff x="45" y="612"/>
            <a:chExt cx="1480" cy="1361"/>
          </a:xfrm>
        </p:grpSpPr>
        <p:sp>
          <p:nvSpPr>
            <p:cNvPr id="3100" name="Text Box 5"/>
            <p:cNvSpPr txBox="1">
              <a:spLocks noChangeArrowheads="1"/>
            </p:cNvSpPr>
            <p:nvPr/>
          </p:nvSpPr>
          <p:spPr bwMode="auto">
            <a:xfrm>
              <a:off x="61" y="1490"/>
              <a:ext cx="1324" cy="40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GB" altLang="en-US" sz="1200">
                  <a:latin typeface="Comic Sans MS" pitchFamily="66" charset="0"/>
                </a:rPr>
                <a:t>I think: ______________</a:t>
              </a:r>
            </a:p>
            <a:p>
              <a:pPr eaLnBrk="1" hangingPunct="1"/>
              <a:endParaRPr lang="en-GB" altLang="en-US" sz="1200">
                <a:latin typeface="Comic Sans MS" pitchFamily="66" charset="0"/>
              </a:endParaRPr>
            </a:p>
            <a:p>
              <a:pPr eaLnBrk="1" hangingPunct="1"/>
              <a:r>
                <a:rPr lang="en-GB" altLang="en-US" sz="1200">
                  <a:latin typeface="Comic Sans MS" pitchFamily="66" charset="0"/>
                </a:rPr>
                <a:t>It is actually:__________</a:t>
              </a:r>
              <a:endParaRPr lang="en-US" altLang="en-US" sz="1200">
                <a:latin typeface="Comic Sans MS" pitchFamily="66" charset="0"/>
              </a:endParaRPr>
            </a:p>
          </p:txBody>
        </p:sp>
        <p:sp>
          <p:nvSpPr>
            <p:cNvPr id="3101" name="Rectangle 6"/>
            <p:cNvSpPr>
              <a:spLocks noChangeArrowheads="1"/>
            </p:cNvSpPr>
            <p:nvPr/>
          </p:nvSpPr>
          <p:spPr bwMode="auto">
            <a:xfrm>
              <a:off x="45" y="612"/>
              <a:ext cx="1480" cy="1361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3075" name="Group 7"/>
          <p:cNvGrpSpPr>
            <a:grpSpLocks/>
          </p:cNvGrpSpPr>
          <p:nvPr/>
        </p:nvGrpSpPr>
        <p:grpSpPr bwMode="auto">
          <a:xfrm>
            <a:off x="2349500" y="107950"/>
            <a:ext cx="2349500" cy="2160588"/>
            <a:chOff x="45" y="612"/>
            <a:chExt cx="1480" cy="1361"/>
          </a:xfrm>
        </p:grpSpPr>
        <p:sp>
          <p:nvSpPr>
            <p:cNvPr id="3098" name="Text Box 8"/>
            <p:cNvSpPr txBox="1">
              <a:spLocks noChangeArrowheads="1"/>
            </p:cNvSpPr>
            <p:nvPr/>
          </p:nvSpPr>
          <p:spPr bwMode="auto">
            <a:xfrm>
              <a:off x="61" y="1490"/>
              <a:ext cx="1324" cy="40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GB" altLang="en-US" sz="1200">
                  <a:latin typeface="Comic Sans MS" pitchFamily="66" charset="0"/>
                </a:rPr>
                <a:t>I think: ______________</a:t>
              </a:r>
            </a:p>
            <a:p>
              <a:pPr eaLnBrk="1" hangingPunct="1"/>
              <a:endParaRPr lang="en-GB" altLang="en-US" sz="1200">
                <a:latin typeface="Comic Sans MS" pitchFamily="66" charset="0"/>
              </a:endParaRPr>
            </a:p>
            <a:p>
              <a:pPr eaLnBrk="1" hangingPunct="1"/>
              <a:r>
                <a:rPr lang="en-GB" altLang="en-US" sz="1200">
                  <a:latin typeface="Comic Sans MS" pitchFamily="66" charset="0"/>
                </a:rPr>
                <a:t>It is actually:__________</a:t>
              </a:r>
              <a:endParaRPr lang="en-US" altLang="en-US" sz="1200">
                <a:latin typeface="Comic Sans MS" pitchFamily="66" charset="0"/>
              </a:endParaRPr>
            </a:p>
          </p:txBody>
        </p:sp>
        <p:sp>
          <p:nvSpPr>
            <p:cNvPr id="3099" name="Rectangle 9"/>
            <p:cNvSpPr>
              <a:spLocks noChangeArrowheads="1"/>
            </p:cNvSpPr>
            <p:nvPr/>
          </p:nvSpPr>
          <p:spPr bwMode="auto">
            <a:xfrm>
              <a:off x="45" y="612"/>
              <a:ext cx="1480" cy="1361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3076" name="Text Box 10"/>
          <p:cNvSpPr txBox="1">
            <a:spLocks noChangeArrowheads="1"/>
          </p:cNvSpPr>
          <p:nvPr/>
        </p:nvSpPr>
        <p:spPr bwMode="auto">
          <a:xfrm>
            <a:off x="4748213" y="1501775"/>
            <a:ext cx="2101850" cy="639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altLang="en-US" sz="1200">
                <a:latin typeface="Comic Sans MS" pitchFamily="66" charset="0"/>
              </a:rPr>
              <a:t>I think: ______________</a:t>
            </a:r>
          </a:p>
          <a:p>
            <a:pPr eaLnBrk="1" hangingPunct="1"/>
            <a:endParaRPr lang="en-GB" altLang="en-US" sz="1200">
              <a:latin typeface="Comic Sans MS" pitchFamily="66" charset="0"/>
            </a:endParaRPr>
          </a:p>
          <a:p>
            <a:pPr eaLnBrk="1" hangingPunct="1"/>
            <a:r>
              <a:rPr lang="en-GB" altLang="en-US" sz="1200">
                <a:latin typeface="Comic Sans MS" pitchFamily="66" charset="0"/>
              </a:rPr>
              <a:t>It is actually:__________</a:t>
            </a:r>
            <a:endParaRPr lang="en-US" altLang="en-US" sz="1200">
              <a:latin typeface="Comic Sans MS" pitchFamily="66" charset="0"/>
            </a:endParaRPr>
          </a:p>
        </p:txBody>
      </p:sp>
      <p:sp>
        <p:nvSpPr>
          <p:cNvPr id="3077" name="Rectangle 11"/>
          <p:cNvSpPr>
            <a:spLocks noChangeArrowheads="1"/>
          </p:cNvSpPr>
          <p:nvPr/>
        </p:nvSpPr>
        <p:spPr bwMode="auto">
          <a:xfrm>
            <a:off x="4724400" y="107950"/>
            <a:ext cx="2133600" cy="2160588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grpSp>
        <p:nvGrpSpPr>
          <p:cNvPr id="3078" name="Group 18"/>
          <p:cNvGrpSpPr>
            <a:grpSpLocks/>
          </p:cNvGrpSpPr>
          <p:nvPr/>
        </p:nvGrpSpPr>
        <p:grpSpPr bwMode="auto">
          <a:xfrm>
            <a:off x="-26988" y="2339975"/>
            <a:ext cx="2349501" cy="2160588"/>
            <a:chOff x="45" y="612"/>
            <a:chExt cx="1480" cy="1361"/>
          </a:xfrm>
        </p:grpSpPr>
        <p:sp>
          <p:nvSpPr>
            <p:cNvPr id="3096" name="Text Box 19"/>
            <p:cNvSpPr txBox="1">
              <a:spLocks noChangeArrowheads="1"/>
            </p:cNvSpPr>
            <p:nvPr/>
          </p:nvSpPr>
          <p:spPr bwMode="auto">
            <a:xfrm>
              <a:off x="61" y="1490"/>
              <a:ext cx="1324" cy="40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GB" altLang="en-US" sz="1200">
                  <a:latin typeface="Comic Sans MS" pitchFamily="66" charset="0"/>
                </a:rPr>
                <a:t>I think: ______________</a:t>
              </a:r>
            </a:p>
            <a:p>
              <a:pPr eaLnBrk="1" hangingPunct="1"/>
              <a:endParaRPr lang="en-GB" altLang="en-US" sz="1200">
                <a:latin typeface="Comic Sans MS" pitchFamily="66" charset="0"/>
              </a:endParaRPr>
            </a:p>
            <a:p>
              <a:pPr eaLnBrk="1" hangingPunct="1"/>
              <a:r>
                <a:rPr lang="en-GB" altLang="en-US" sz="1200">
                  <a:latin typeface="Comic Sans MS" pitchFamily="66" charset="0"/>
                </a:rPr>
                <a:t>It is actually:__________</a:t>
              </a:r>
              <a:endParaRPr lang="en-US" altLang="en-US" sz="1200">
                <a:latin typeface="Comic Sans MS" pitchFamily="66" charset="0"/>
              </a:endParaRPr>
            </a:p>
          </p:txBody>
        </p:sp>
        <p:sp>
          <p:nvSpPr>
            <p:cNvPr id="3097" name="Rectangle 20"/>
            <p:cNvSpPr>
              <a:spLocks noChangeArrowheads="1"/>
            </p:cNvSpPr>
            <p:nvPr/>
          </p:nvSpPr>
          <p:spPr bwMode="auto">
            <a:xfrm>
              <a:off x="45" y="612"/>
              <a:ext cx="1480" cy="1361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3079" name="Group 21"/>
          <p:cNvGrpSpPr>
            <a:grpSpLocks/>
          </p:cNvGrpSpPr>
          <p:nvPr/>
        </p:nvGrpSpPr>
        <p:grpSpPr bwMode="auto">
          <a:xfrm>
            <a:off x="2349500" y="2339975"/>
            <a:ext cx="2349500" cy="2160588"/>
            <a:chOff x="45" y="612"/>
            <a:chExt cx="1480" cy="1361"/>
          </a:xfrm>
        </p:grpSpPr>
        <p:sp>
          <p:nvSpPr>
            <p:cNvPr id="3094" name="Text Box 22"/>
            <p:cNvSpPr txBox="1">
              <a:spLocks noChangeArrowheads="1"/>
            </p:cNvSpPr>
            <p:nvPr/>
          </p:nvSpPr>
          <p:spPr bwMode="auto">
            <a:xfrm>
              <a:off x="61" y="1490"/>
              <a:ext cx="1324" cy="40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GB" altLang="en-US" sz="1200">
                  <a:latin typeface="Comic Sans MS" pitchFamily="66" charset="0"/>
                </a:rPr>
                <a:t>I think: ______________</a:t>
              </a:r>
            </a:p>
            <a:p>
              <a:pPr eaLnBrk="1" hangingPunct="1"/>
              <a:endParaRPr lang="en-GB" altLang="en-US" sz="1200">
                <a:latin typeface="Comic Sans MS" pitchFamily="66" charset="0"/>
              </a:endParaRPr>
            </a:p>
            <a:p>
              <a:pPr eaLnBrk="1" hangingPunct="1"/>
              <a:r>
                <a:rPr lang="en-GB" altLang="en-US" sz="1200">
                  <a:latin typeface="Comic Sans MS" pitchFamily="66" charset="0"/>
                </a:rPr>
                <a:t>It is actually:__________</a:t>
              </a:r>
              <a:endParaRPr lang="en-US" altLang="en-US" sz="1200">
                <a:latin typeface="Comic Sans MS" pitchFamily="66" charset="0"/>
              </a:endParaRPr>
            </a:p>
          </p:txBody>
        </p:sp>
        <p:sp>
          <p:nvSpPr>
            <p:cNvPr id="3095" name="Rectangle 23"/>
            <p:cNvSpPr>
              <a:spLocks noChangeArrowheads="1"/>
            </p:cNvSpPr>
            <p:nvPr/>
          </p:nvSpPr>
          <p:spPr bwMode="auto">
            <a:xfrm>
              <a:off x="45" y="612"/>
              <a:ext cx="1480" cy="1361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3080" name="Text Box 24"/>
          <p:cNvSpPr txBox="1">
            <a:spLocks noChangeArrowheads="1"/>
          </p:cNvSpPr>
          <p:nvPr/>
        </p:nvSpPr>
        <p:spPr bwMode="auto">
          <a:xfrm>
            <a:off x="4748213" y="3733800"/>
            <a:ext cx="2101850" cy="639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altLang="en-US" sz="1200">
                <a:latin typeface="Comic Sans MS" pitchFamily="66" charset="0"/>
              </a:rPr>
              <a:t>I think: ______________</a:t>
            </a:r>
          </a:p>
          <a:p>
            <a:pPr eaLnBrk="1" hangingPunct="1"/>
            <a:endParaRPr lang="en-GB" altLang="en-US" sz="1200">
              <a:latin typeface="Comic Sans MS" pitchFamily="66" charset="0"/>
            </a:endParaRPr>
          </a:p>
          <a:p>
            <a:pPr eaLnBrk="1" hangingPunct="1"/>
            <a:r>
              <a:rPr lang="en-GB" altLang="en-US" sz="1200">
                <a:latin typeface="Comic Sans MS" pitchFamily="66" charset="0"/>
              </a:rPr>
              <a:t>It is actually:__________</a:t>
            </a:r>
            <a:endParaRPr lang="en-US" altLang="en-US" sz="1200">
              <a:latin typeface="Comic Sans MS" pitchFamily="66" charset="0"/>
            </a:endParaRPr>
          </a:p>
        </p:txBody>
      </p:sp>
      <p:sp>
        <p:nvSpPr>
          <p:cNvPr id="3081" name="Rectangle 25"/>
          <p:cNvSpPr>
            <a:spLocks noChangeArrowheads="1"/>
          </p:cNvSpPr>
          <p:nvPr/>
        </p:nvSpPr>
        <p:spPr bwMode="auto">
          <a:xfrm>
            <a:off x="4724400" y="2339975"/>
            <a:ext cx="2133600" cy="2160588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082" name="AutoShape 26"/>
          <p:cNvSpPr>
            <a:spLocks noChangeArrowheads="1"/>
          </p:cNvSpPr>
          <p:nvPr/>
        </p:nvSpPr>
        <p:spPr bwMode="auto">
          <a:xfrm>
            <a:off x="260350" y="285750"/>
            <a:ext cx="1944688" cy="1190625"/>
          </a:xfrm>
          <a:prstGeom prst="foldedCorner">
            <a:avLst>
              <a:gd name="adj" fmla="val 12500"/>
            </a:avLst>
          </a:prstGeom>
          <a:noFill/>
          <a:ln w="6350">
            <a:solidFill>
              <a:srgbClr val="96969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CF7B79">
                    <a:alpha val="30196"/>
                  </a:srgbClr>
                </a:solidFill>
              </a14:hiddenFill>
            </a:ext>
          </a:extLst>
        </p:spPr>
        <p:txBody>
          <a:bodyPr lIns="137160" tIns="91440" rIns="137160"/>
          <a:lstStyle/>
          <a:p>
            <a:r>
              <a:rPr lang="en-US" altLang="en-US" sz="1200" i="1">
                <a:solidFill>
                  <a:srgbClr val="5A5A5A"/>
                </a:solidFill>
                <a:latin typeface="Comic Sans MS" pitchFamily="66" charset="0"/>
              </a:rPr>
              <a:t>The moon orbits the Earth once every 14 days</a:t>
            </a:r>
          </a:p>
          <a:p>
            <a:endParaRPr lang="en-US" altLang="en-US" sz="1200" i="1">
              <a:solidFill>
                <a:srgbClr val="5A5A5A"/>
              </a:solidFill>
              <a:latin typeface="Comic Sans MS" pitchFamily="66" charset="0"/>
            </a:endParaRPr>
          </a:p>
          <a:p>
            <a:endParaRPr lang="en-US" altLang="en-US">
              <a:latin typeface="Comic Sans MS" pitchFamily="66" charset="0"/>
            </a:endParaRPr>
          </a:p>
        </p:txBody>
      </p:sp>
      <p:sp>
        <p:nvSpPr>
          <p:cNvPr id="3083" name="AutoShape 27"/>
          <p:cNvSpPr>
            <a:spLocks noChangeArrowheads="1"/>
          </p:cNvSpPr>
          <p:nvPr/>
        </p:nvSpPr>
        <p:spPr bwMode="auto">
          <a:xfrm>
            <a:off x="4822825" y="250825"/>
            <a:ext cx="1846263" cy="1189038"/>
          </a:xfrm>
          <a:prstGeom prst="foldedCorner">
            <a:avLst>
              <a:gd name="adj" fmla="val 12500"/>
            </a:avLst>
          </a:prstGeom>
          <a:noFill/>
          <a:ln w="6350">
            <a:solidFill>
              <a:srgbClr val="96969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CF7B79">
                    <a:alpha val="30196"/>
                  </a:srgbClr>
                </a:solidFill>
              </a14:hiddenFill>
            </a:ext>
          </a:extLst>
        </p:spPr>
        <p:txBody>
          <a:bodyPr lIns="137160" tIns="91440" rIns="137160"/>
          <a:lstStyle/>
          <a:p>
            <a:r>
              <a:rPr lang="en-US" altLang="en-US" sz="1200" i="1">
                <a:solidFill>
                  <a:srgbClr val="5A5A5A"/>
                </a:solidFill>
                <a:latin typeface="Comic Sans MS" pitchFamily="66" charset="0"/>
              </a:rPr>
              <a:t>The moon orbits the Earth once every 28 days</a:t>
            </a:r>
          </a:p>
          <a:p>
            <a:endParaRPr lang="en-US" altLang="en-US">
              <a:latin typeface="Comic Sans MS" pitchFamily="66" charset="0"/>
            </a:endParaRPr>
          </a:p>
        </p:txBody>
      </p:sp>
      <p:sp>
        <p:nvSpPr>
          <p:cNvPr id="3084" name="AutoShape 28"/>
          <p:cNvSpPr>
            <a:spLocks noChangeArrowheads="1"/>
          </p:cNvSpPr>
          <p:nvPr/>
        </p:nvSpPr>
        <p:spPr bwMode="auto">
          <a:xfrm>
            <a:off x="2505075" y="287338"/>
            <a:ext cx="2003425" cy="1189037"/>
          </a:xfrm>
          <a:prstGeom prst="foldedCorner">
            <a:avLst>
              <a:gd name="adj" fmla="val 12500"/>
            </a:avLst>
          </a:prstGeom>
          <a:noFill/>
          <a:ln w="6350">
            <a:solidFill>
              <a:srgbClr val="96969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CF7B79">
                    <a:alpha val="30196"/>
                  </a:srgbClr>
                </a:solidFill>
              </a14:hiddenFill>
            </a:ext>
          </a:extLst>
        </p:spPr>
        <p:txBody>
          <a:bodyPr lIns="137160" tIns="91440" rIns="137160"/>
          <a:lstStyle/>
          <a:p>
            <a:r>
              <a:rPr lang="en-US" altLang="en-US" sz="1200" i="1">
                <a:solidFill>
                  <a:srgbClr val="5A5A5A"/>
                </a:solidFill>
                <a:latin typeface="Comic Sans MS" pitchFamily="66" charset="0"/>
              </a:rPr>
              <a:t>The sun appears to move across the sky because it is viewed from a spinning planet.</a:t>
            </a:r>
          </a:p>
          <a:p>
            <a:endParaRPr lang="en-US" altLang="en-US">
              <a:latin typeface="Comic Sans MS" pitchFamily="66" charset="0"/>
            </a:endParaRPr>
          </a:p>
        </p:txBody>
      </p:sp>
      <p:pic>
        <p:nvPicPr>
          <p:cNvPr id="3085" name="Picture 15" descr="C:\Users\meryl york\AppData\Local\Microsoft\Windows\Temporary Internet Files\Content.IE5\GQOFN3ZZ\MC900091325[1].wmf"/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1125" y="819150"/>
            <a:ext cx="569913" cy="65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6" name="Picture 17" descr="C:\Users\meryl york\AppData\Local\Microsoft\Windows\Temporary Internet Files\Content.IE5\1H4051KP\MC900432589[1].png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2513" y="1063625"/>
            <a:ext cx="412750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7" name="Picture 15" descr="C:\Users\meryl york\AppData\Local\Microsoft\Windows\Temporary Internet Files\Content.IE5\GQOFN3ZZ\MC900091325[1].wmf"/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5950" y="714375"/>
            <a:ext cx="598488" cy="68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8" name="AutoShape 32"/>
          <p:cNvSpPr>
            <a:spLocks noChangeArrowheads="1"/>
          </p:cNvSpPr>
          <p:nvPr/>
        </p:nvSpPr>
        <p:spPr bwMode="auto">
          <a:xfrm>
            <a:off x="2492375" y="2555875"/>
            <a:ext cx="2066925" cy="1189038"/>
          </a:xfrm>
          <a:prstGeom prst="foldedCorner">
            <a:avLst>
              <a:gd name="adj" fmla="val 12500"/>
            </a:avLst>
          </a:prstGeom>
          <a:noFill/>
          <a:ln w="6350">
            <a:solidFill>
              <a:srgbClr val="96969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CF7B79">
                    <a:alpha val="30196"/>
                  </a:srgbClr>
                </a:solidFill>
              </a14:hiddenFill>
            </a:ext>
          </a:extLst>
        </p:spPr>
        <p:txBody>
          <a:bodyPr lIns="137160" tIns="91440" rIns="137160"/>
          <a:lstStyle/>
          <a:p>
            <a:r>
              <a:rPr lang="en-US" altLang="en-US" sz="1200" i="1">
                <a:solidFill>
                  <a:srgbClr val="5A5A5A"/>
                </a:solidFill>
                <a:latin typeface="Comic Sans MS" pitchFamily="66" charset="0"/>
              </a:rPr>
              <a:t>The sun is bigger than the Earth and moon. </a:t>
            </a:r>
          </a:p>
          <a:p>
            <a:endParaRPr lang="en-US" altLang="en-US" sz="1200" i="1">
              <a:solidFill>
                <a:srgbClr val="5A5A5A"/>
              </a:solidFill>
              <a:latin typeface="Comic Sans MS" pitchFamily="66" charset="0"/>
            </a:endParaRPr>
          </a:p>
          <a:p>
            <a:endParaRPr lang="en-US" altLang="en-US" sz="1200" i="1">
              <a:solidFill>
                <a:srgbClr val="5A5A5A"/>
              </a:solidFill>
              <a:latin typeface="Comic Sans MS" pitchFamily="66" charset="0"/>
            </a:endParaRPr>
          </a:p>
          <a:p>
            <a:endParaRPr lang="en-US" altLang="en-US">
              <a:latin typeface="Comic Sans MS" pitchFamily="66" charset="0"/>
            </a:endParaRPr>
          </a:p>
        </p:txBody>
      </p:sp>
      <p:sp>
        <p:nvSpPr>
          <p:cNvPr id="3089" name="AutoShape 33"/>
          <p:cNvSpPr>
            <a:spLocks noChangeArrowheads="1"/>
          </p:cNvSpPr>
          <p:nvPr/>
        </p:nvSpPr>
        <p:spPr bwMode="auto">
          <a:xfrm>
            <a:off x="115888" y="2555875"/>
            <a:ext cx="2043112" cy="1189038"/>
          </a:xfrm>
          <a:prstGeom prst="foldedCorner">
            <a:avLst>
              <a:gd name="adj" fmla="val 12500"/>
            </a:avLst>
          </a:prstGeom>
          <a:noFill/>
          <a:ln w="6350">
            <a:solidFill>
              <a:srgbClr val="96969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CF7B79">
                    <a:alpha val="30196"/>
                  </a:srgbClr>
                </a:solidFill>
              </a14:hiddenFill>
            </a:ext>
          </a:extLst>
        </p:spPr>
        <p:txBody>
          <a:bodyPr lIns="137160" tIns="91440" rIns="137160"/>
          <a:lstStyle/>
          <a:p>
            <a:r>
              <a:rPr lang="en-US" altLang="en-US" sz="1200" i="1">
                <a:solidFill>
                  <a:srgbClr val="5A5A5A"/>
                </a:solidFill>
                <a:latin typeface="Comic Sans MS" pitchFamily="66" charset="0"/>
              </a:rPr>
              <a:t>The Earth is bigger than the sun</a:t>
            </a:r>
          </a:p>
          <a:p>
            <a:endParaRPr lang="en-US" altLang="en-US" sz="1200" i="1">
              <a:solidFill>
                <a:srgbClr val="5A5A5A"/>
              </a:solidFill>
              <a:latin typeface="Comic Sans MS" pitchFamily="66" charset="0"/>
            </a:endParaRPr>
          </a:p>
          <a:p>
            <a:endParaRPr lang="en-US" altLang="en-US">
              <a:latin typeface="Comic Sans MS" pitchFamily="66" charset="0"/>
            </a:endParaRPr>
          </a:p>
        </p:txBody>
      </p:sp>
      <p:sp>
        <p:nvSpPr>
          <p:cNvPr id="3090" name="AutoShape 34"/>
          <p:cNvSpPr>
            <a:spLocks noChangeArrowheads="1"/>
          </p:cNvSpPr>
          <p:nvPr/>
        </p:nvSpPr>
        <p:spPr bwMode="auto">
          <a:xfrm>
            <a:off x="4868863" y="2519363"/>
            <a:ext cx="1916112" cy="1189037"/>
          </a:xfrm>
          <a:prstGeom prst="foldedCorner">
            <a:avLst>
              <a:gd name="adj" fmla="val 12500"/>
            </a:avLst>
          </a:prstGeom>
          <a:noFill/>
          <a:ln w="6350">
            <a:solidFill>
              <a:srgbClr val="96969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CF7B79">
                    <a:alpha val="30196"/>
                  </a:srgbClr>
                </a:solidFill>
              </a14:hiddenFill>
            </a:ext>
          </a:extLst>
        </p:spPr>
        <p:txBody>
          <a:bodyPr lIns="137160" tIns="91440" rIns="137160"/>
          <a:lstStyle/>
          <a:p>
            <a:r>
              <a:rPr lang="en-US" altLang="en-US" sz="1200" i="1">
                <a:solidFill>
                  <a:srgbClr val="5A5A5A"/>
                </a:solidFill>
                <a:latin typeface="Comic Sans MS" pitchFamily="66" charset="0"/>
              </a:rPr>
              <a:t>The moon is bigger than the Earth </a:t>
            </a:r>
          </a:p>
          <a:p>
            <a:endParaRPr lang="en-US" altLang="en-US" sz="1200" i="1">
              <a:solidFill>
                <a:srgbClr val="5A5A5A"/>
              </a:solidFill>
              <a:latin typeface="Comic Sans MS" pitchFamily="66" charset="0"/>
            </a:endParaRPr>
          </a:p>
          <a:p>
            <a:endParaRPr lang="en-US" altLang="en-US" sz="1200" i="1">
              <a:solidFill>
                <a:srgbClr val="5A5A5A"/>
              </a:solidFill>
              <a:latin typeface="Comic Sans MS" pitchFamily="66" charset="0"/>
            </a:endParaRPr>
          </a:p>
          <a:p>
            <a:endParaRPr lang="en-US" altLang="en-US">
              <a:latin typeface="Comic Sans MS" pitchFamily="66" charset="0"/>
            </a:endParaRPr>
          </a:p>
        </p:txBody>
      </p:sp>
      <p:pic>
        <p:nvPicPr>
          <p:cNvPr id="3091" name="Picture 15" descr="C:\Users\meryl york\AppData\Local\Microsoft\Windows\Temporary Internet Files\Content.IE5\GQOFN3ZZ\MC900091325[1].wmf"/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1388" y="2916238"/>
            <a:ext cx="582612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2" name="Picture 17" descr="C:\Users\meryl york\AppData\Local\Microsoft\Windows\Temporary Internet Files\Content.IE5\1H4051KP\MC900432589[1].png"/>
          <p:cNvPicPr preferRelativeResize="0"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5400" y="2968625"/>
            <a:ext cx="641350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3" name="Picture 16" descr="C:\Users\meryl york\AppData\Local\Microsoft\Windows\Temporary Internet Files\Content.IE5\QZDRM2W6\MC900389696[1].wmf"/>
          <p:cNvPicPr preferRelativeResize="0"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4600" y="2914650"/>
            <a:ext cx="669925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302</Words>
  <Application>Microsoft Office PowerPoint</Application>
  <PresentationFormat>On-screen Show (4:3)</PresentationFormat>
  <Paragraphs>84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Comic Sans MS</vt:lpstr>
      <vt:lpstr>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Gareth</dc:creator>
  <cp:lastModifiedBy>Teacher E-Solutions</cp:lastModifiedBy>
  <cp:revision>4</cp:revision>
  <dcterms:created xsi:type="dcterms:W3CDTF">2012-02-26T19:50:45Z</dcterms:created>
  <dcterms:modified xsi:type="dcterms:W3CDTF">2019-01-18T17:15:58Z</dcterms:modified>
</cp:coreProperties>
</file>