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erverZoom="50519" strictFirstAndLastChars="0" saveSubsetFonts="1">
  <p:sldMasterIdLst>
    <p:sldMasterId id="2147483716" r:id="rId1"/>
  </p:sldMasterIdLst>
  <p:notesMasterIdLst>
    <p:notesMasterId r:id="rId36"/>
  </p:notesMasterIdLst>
  <p:handoutMasterIdLst>
    <p:handoutMasterId r:id="rId37"/>
  </p:handoutMasterIdLst>
  <p:sldIdLst>
    <p:sldId id="256" r:id="rId2"/>
    <p:sldId id="258" r:id="rId3"/>
    <p:sldId id="394" r:id="rId4"/>
    <p:sldId id="395" r:id="rId5"/>
    <p:sldId id="396" r:id="rId6"/>
    <p:sldId id="397" r:id="rId7"/>
    <p:sldId id="398" r:id="rId8"/>
    <p:sldId id="399" r:id="rId9"/>
    <p:sldId id="400" r:id="rId10"/>
    <p:sldId id="372" r:id="rId11"/>
    <p:sldId id="261" r:id="rId12"/>
    <p:sldId id="262" r:id="rId13"/>
    <p:sldId id="298" r:id="rId14"/>
    <p:sldId id="265" r:id="rId15"/>
    <p:sldId id="325" r:id="rId16"/>
    <p:sldId id="373" r:id="rId17"/>
    <p:sldId id="346" r:id="rId18"/>
    <p:sldId id="347" r:id="rId19"/>
    <p:sldId id="383" r:id="rId20"/>
    <p:sldId id="384" r:id="rId21"/>
    <p:sldId id="385" r:id="rId22"/>
    <p:sldId id="386" r:id="rId23"/>
    <p:sldId id="387" r:id="rId24"/>
    <p:sldId id="389" r:id="rId25"/>
    <p:sldId id="390" r:id="rId26"/>
    <p:sldId id="391" r:id="rId27"/>
    <p:sldId id="348" r:id="rId28"/>
    <p:sldId id="392" r:id="rId29"/>
    <p:sldId id="320" r:id="rId30"/>
    <p:sldId id="350" r:id="rId31"/>
    <p:sldId id="351" r:id="rId32"/>
    <p:sldId id="352" r:id="rId33"/>
    <p:sldId id="393" r:id="rId34"/>
    <p:sldId id="356" r:id="rId35"/>
  </p:sldIdLst>
  <p:sldSz cx="9902825" cy="6858000"/>
  <p:notesSz cx="7010400" cy="9296400"/>
  <p:defaultTextStyle>
    <a:defPPr>
      <a:defRPr lang="en-GB"/>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66"/>
    <a:srgbClr val="CC0000"/>
    <a:srgbClr val="000000"/>
    <a:srgbClr val="FF33CC"/>
    <a:srgbClr val="339966"/>
    <a:srgbClr val="FF0000"/>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49" autoAdjust="0"/>
    <p:restoredTop sz="94612" autoAdjust="0"/>
  </p:normalViewPr>
  <p:slideViewPr>
    <p:cSldViewPr>
      <p:cViewPr>
        <p:scale>
          <a:sx n="90" d="100"/>
          <a:sy n="90" d="100"/>
        </p:scale>
        <p:origin x="-58" y="53"/>
      </p:cViewPr>
      <p:guideLst>
        <p:guide orient="horz" pos="2160"/>
        <p:guide pos="3119"/>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75" d="100"/>
        <a:sy n="75" d="100"/>
      </p:scale>
      <p:origin x="0" y="204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_rels/viewProps.xml.rels><?xml version="1.0" encoding="UTF-8" standalone="yes"?>
<Relationships xmlns="http://schemas.openxmlformats.org/package/2006/relationships"><Relationship Id="rId1" Type="http://schemas.openxmlformats.org/officeDocument/2006/relationships/slide" Target="slides/slide1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3048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pPr>
              <a:defRPr/>
            </a:pPr>
            <a:endParaRPr lang="en-US"/>
          </a:p>
        </p:txBody>
      </p:sp>
      <p:sp>
        <p:nvSpPr>
          <p:cNvPr id="60419" name="Rectangle 3"/>
          <p:cNvSpPr>
            <a:spLocks noGrp="1" noChangeArrowheads="1"/>
          </p:cNvSpPr>
          <p:nvPr>
            <p:ph type="dt" sz="quarter" idx="1"/>
          </p:nvPr>
        </p:nvSpPr>
        <p:spPr bwMode="auto">
          <a:xfrm>
            <a:off x="3962400" y="0"/>
            <a:ext cx="3048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fld id="{9749EF47-78B5-43C7-BF36-CE9AF5925176}" type="datetimeFigureOut">
              <a:rPr lang="en-US"/>
              <a:pPr>
                <a:defRPr/>
              </a:pPr>
              <a:t>1/18/2019</a:t>
            </a:fld>
            <a:endParaRPr lang="en-US"/>
          </a:p>
        </p:txBody>
      </p:sp>
      <p:sp>
        <p:nvSpPr>
          <p:cNvPr id="60420" name="Rectangle 4"/>
          <p:cNvSpPr>
            <a:spLocks noGrp="1" noChangeArrowheads="1"/>
          </p:cNvSpPr>
          <p:nvPr>
            <p:ph type="ftr" sz="quarter" idx="2"/>
          </p:nvPr>
        </p:nvSpPr>
        <p:spPr bwMode="auto">
          <a:xfrm>
            <a:off x="0" y="8839200"/>
            <a:ext cx="3048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pPr>
              <a:defRPr/>
            </a:pPr>
            <a:r>
              <a:rPr lang="en-US"/>
              <a:t>HON. BEATRICE KIRASO</a:t>
            </a:r>
          </a:p>
        </p:txBody>
      </p:sp>
      <p:sp>
        <p:nvSpPr>
          <p:cNvPr id="60421" name="Rectangle 5"/>
          <p:cNvSpPr>
            <a:spLocks noGrp="1" noChangeArrowheads="1"/>
          </p:cNvSpPr>
          <p:nvPr>
            <p:ph type="sldNum" sz="quarter" idx="3"/>
          </p:nvPr>
        </p:nvSpPr>
        <p:spPr bwMode="auto">
          <a:xfrm>
            <a:off x="3962400" y="8839200"/>
            <a:ext cx="3048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pPr>
              <a:defRPr/>
            </a:pPr>
            <a:fld id="{2D810A35-D7E1-4BF1-BC2D-4B6E3440060B}" type="slidenum">
              <a:rPr lang="en-GB"/>
              <a:pPr>
                <a:defRPr/>
              </a:pPr>
              <a:t>‹#›</a:t>
            </a:fld>
            <a:endParaRPr lang="en-GB"/>
          </a:p>
        </p:txBody>
      </p:sp>
    </p:spTree>
    <p:extLst>
      <p:ext uri="{BB962C8B-B14F-4D97-AF65-F5344CB8AC3E}">
        <p14:creationId xmlns:p14="http://schemas.microsoft.com/office/powerpoint/2010/main" val="34177975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44825" cy="425450"/>
          </a:xfrm>
          <a:prstGeom prst="rect">
            <a:avLst/>
          </a:prstGeom>
          <a:noFill/>
          <a:ln w="9525">
            <a:noFill/>
            <a:miter lim="800000"/>
            <a:headEnd/>
            <a:tailEnd/>
          </a:ln>
          <a:effectLst/>
        </p:spPr>
        <p:txBody>
          <a:bodyPr vert="horz" wrap="square" lIns="88754" tIns="44376" rIns="88754" bIns="44376" numCol="1" anchor="t" anchorCtr="0" compatLnSpc="1">
            <a:prstTxWarp prst="textNoShape">
              <a:avLst/>
            </a:prstTxWarp>
          </a:bodyPr>
          <a:lstStyle>
            <a:lvl1pPr defTabSz="887413" eaLnBrk="0" hangingPunct="0">
              <a:defRPr sz="1200">
                <a:latin typeface="Times New Roman" pitchFamily="18" charset="0"/>
              </a:defRPr>
            </a:lvl1pPr>
          </a:lstStyle>
          <a:p>
            <a:pPr>
              <a:defRPr/>
            </a:pPr>
            <a:endParaRPr lang="en-US"/>
          </a:p>
        </p:txBody>
      </p:sp>
      <p:sp>
        <p:nvSpPr>
          <p:cNvPr id="2051" name="Rectangle 3"/>
          <p:cNvSpPr>
            <a:spLocks noGrp="1" noChangeArrowheads="1"/>
          </p:cNvSpPr>
          <p:nvPr>
            <p:ph type="dt" idx="1"/>
          </p:nvPr>
        </p:nvSpPr>
        <p:spPr bwMode="auto">
          <a:xfrm>
            <a:off x="4003675" y="0"/>
            <a:ext cx="2971800" cy="425450"/>
          </a:xfrm>
          <a:prstGeom prst="rect">
            <a:avLst/>
          </a:prstGeom>
          <a:noFill/>
          <a:ln w="9525">
            <a:noFill/>
            <a:miter lim="800000"/>
            <a:headEnd/>
            <a:tailEnd/>
          </a:ln>
          <a:effectLst/>
        </p:spPr>
        <p:txBody>
          <a:bodyPr vert="horz" wrap="square" lIns="88754" tIns="44376" rIns="88754" bIns="44376" numCol="1" anchor="t" anchorCtr="0" compatLnSpc="1">
            <a:prstTxWarp prst="textNoShape">
              <a:avLst/>
            </a:prstTxWarp>
          </a:bodyPr>
          <a:lstStyle>
            <a:lvl1pPr algn="r" defTabSz="887413" eaLnBrk="0" hangingPunct="0">
              <a:defRPr sz="1200">
                <a:latin typeface="Times New Roman" pitchFamily="18" charset="0"/>
              </a:defRPr>
            </a:lvl1pPr>
          </a:lstStyle>
          <a:p>
            <a:pPr>
              <a:defRPr/>
            </a:pPr>
            <a:fld id="{76E62F1D-B348-4B97-BDE2-7FA7193E9A22}" type="datetimeFigureOut">
              <a:rPr lang="en-US"/>
              <a:pPr>
                <a:defRPr/>
              </a:pPr>
              <a:t>1/18/2019</a:t>
            </a:fld>
            <a:endParaRPr lang="en-US"/>
          </a:p>
        </p:txBody>
      </p:sp>
      <p:sp>
        <p:nvSpPr>
          <p:cNvPr id="37892" name="Rectangle 4"/>
          <p:cNvSpPr>
            <a:spLocks noChangeArrowheads="1" noTextEdit="1"/>
          </p:cNvSpPr>
          <p:nvPr>
            <p:ph type="sldImg" idx="2"/>
          </p:nvPr>
        </p:nvSpPr>
        <p:spPr bwMode="auto">
          <a:xfrm>
            <a:off x="1038225" y="719138"/>
            <a:ext cx="4987925" cy="34544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60438" y="4392613"/>
            <a:ext cx="5132387" cy="4179887"/>
          </a:xfrm>
          <a:prstGeom prst="rect">
            <a:avLst/>
          </a:prstGeom>
          <a:noFill/>
          <a:ln w="9525">
            <a:noFill/>
            <a:miter lim="800000"/>
            <a:headEnd/>
            <a:tailEnd/>
          </a:ln>
          <a:effectLst/>
        </p:spPr>
        <p:txBody>
          <a:bodyPr vert="horz" wrap="square" lIns="88754" tIns="44376" rIns="88754" bIns="4437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0" y="8856663"/>
            <a:ext cx="3044825" cy="436562"/>
          </a:xfrm>
          <a:prstGeom prst="rect">
            <a:avLst/>
          </a:prstGeom>
          <a:noFill/>
          <a:ln w="9525">
            <a:noFill/>
            <a:miter lim="800000"/>
            <a:headEnd/>
            <a:tailEnd/>
          </a:ln>
          <a:effectLst/>
        </p:spPr>
        <p:txBody>
          <a:bodyPr vert="horz" wrap="square" lIns="88754" tIns="44376" rIns="88754" bIns="44376" numCol="1" anchor="b" anchorCtr="0" compatLnSpc="1">
            <a:prstTxWarp prst="textNoShape">
              <a:avLst/>
            </a:prstTxWarp>
          </a:bodyPr>
          <a:lstStyle>
            <a:lvl1pPr defTabSz="887413" eaLnBrk="0" hangingPunct="0">
              <a:defRPr sz="1200">
                <a:latin typeface="Times New Roman" pitchFamily="18" charset="0"/>
              </a:defRPr>
            </a:lvl1pPr>
          </a:lstStyle>
          <a:p>
            <a:pPr>
              <a:defRPr/>
            </a:pPr>
            <a:r>
              <a:rPr lang="en-US"/>
              <a:t>HON. BEATRICE KIRASO</a:t>
            </a:r>
          </a:p>
        </p:txBody>
      </p:sp>
      <p:sp>
        <p:nvSpPr>
          <p:cNvPr id="2055" name="Rectangle 7"/>
          <p:cNvSpPr>
            <a:spLocks noGrp="1" noChangeArrowheads="1"/>
          </p:cNvSpPr>
          <p:nvPr>
            <p:ph type="sldNum" sz="quarter" idx="5"/>
          </p:nvPr>
        </p:nvSpPr>
        <p:spPr bwMode="auto">
          <a:xfrm>
            <a:off x="4003675" y="8856663"/>
            <a:ext cx="2971800" cy="436562"/>
          </a:xfrm>
          <a:prstGeom prst="rect">
            <a:avLst/>
          </a:prstGeom>
          <a:noFill/>
          <a:ln w="9525">
            <a:noFill/>
            <a:miter lim="800000"/>
            <a:headEnd/>
            <a:tailEnd/>
          </a:ln>
          <a:effectLst/>
        </p:spPr>
        <p:txBody>
          <a:bodyPr vert="horz" wrap="square" lIns="88754" tIns="44376" rIns="88754" bIns="44376" numCol="1" anchor="b" anchorCtr="0" compatLnSpc="1">
            <a:prstTxWarp prst="textNoShape">
              <a:avLst/>
            </a:prstTxWarp>
          </a:bodyPr>
          <a:lstStyle>
            <a:lvl1pPr algn="r" defTabSz="887413" eaLnBrk="0" hangingPunct="0">
              <a:defRPr sz="1200">
                <a:latin typeface="Times New Roman" pitchFamily="18" charset="0"/>
              </a:defRPr>
            </a:lvl1pPr>
          </a:lstStyle>
          <a:p>
            <a:pPr>
              <a:defRPr/>
            </a:pPr>
            <a:fld id="{7756780D-3D26-4695-B768-DD38328F8F89}" type="slidenum">
              <a:rPr lang="en-US"/>
              <a:pPr>
                <a:defRPr/>
              </a:pPr>
              <a:t>‹#›</a:t>
            </a:fld>
            <a:endParaRPr lang="en-US"/>
          </a:p>
        </p:txBody>
      </p:sp>
    </p:spTree>
    <p:extLst>
      <p:ext uri="{BB962C8B-B14F-4D97-AF65-F5344CB8AC3E}">
        <p14:creationId xmlns:p14="http://schemas.microsoft.com/office/powerpoint/2010/main" val="1941158910"/>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3891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3DEB3504-4B5E-460F-AC47-38FDC25D27DD}" type="slidenum">
              <a:rPr lang="en-US" smtClean="0">
                <a:latin typeface="Times New Roman" pitchFamily="18" charset="0"/>
              </a:rPr>
              <a:pPr/>
              <a:t>1</a:t>
            </a:fld>
            <a:endParaRPr lang="en-US" smtClean="0">
              <a:latin typeface="Times New Roman" pitchFamily="18" charset="0"/>
            </a:endParaRPr>
          </a:p>
        </p:txBody>
      </p:sp>
      <p:sp>
        <p:nvSpPr>
          <p:cNvPr id="38916" name="Rectangle 2"/>
          <p:cNvSpPr>
            <a:spLocks noChangeArrowheads="1" noTextEdit="1"/>
          </p:cNvSpPr>
          <p:nvPr>
            <p:ph type="sldImg"/>
          </p:nvPr>
        </p:nvSpPr>
        <p:spPr>
          <a:ln/>
        </p:spPr>
      </p:sp>
      <p:sp>
        <p:nvSpPr>
          <p:cNvPr id="3891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8132"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4813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D464B08A-FAAE-4DF7-B0C3-191B5E6A4A82}" type="slidenum">
              <a:rPr lang="en-US" smtClean="0">
                <a:latin typeface="Times New Roman" pitchFamily="18" charset="0"/>
              </a:rPr>
              <a:pPr/>
              <a:t>10</a:t>
            </a:fld>
            <a:endParaRPr lang="en-US"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9156"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49157"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E5CFFEA2-1952-4006-BED2-5728FF69EDD4}" type="slidenum">
              <a:rPr lang="en-US" smtClean="0">
                <a:latin typeface="Times New Roman" pitchFamily="18" charset="0"/>
              </a:rPr>
              <a:pPr/>
              <a:t>11</a:t>
            </a:fld>
            <a:endParaRPr lang="en-US"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50180"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5018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E7B4FD4B-C3F7-4E72-ABEE-31BA9F49F514}" type="slidenum">
              <a:rPr lang="en-US" smtClean="0">
                <a:latin typeface="Times New Roman" pitchFamily="18" charset="0"/>
              </a:rPr>
              <a:pPr/>
              <a:t>12</a:t>
            </a:fld>
            <a:endParaRPr lang="en-US"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51204"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5120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DD9E5AAA-A46B-4451-8598-441B0DF14737}" type="slidenum">
              <a:rPr lang="en-US" smtClean="0">
                <a:latin typeface="Times New Roman" pitchFamily="18" charset="0"/>
              </a:rPr>
              <a:pPr/>
              <a:t>13</a:t>
            </a:fld>
            <a:endParaRPr lang="en-US"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52228"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5222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3F522C76-8B8E-4261-A015-04B9D5C04065}" type="slidenum">
              <a:rPr lang="en-US" smtClean="0">
                <a:latin typeface="Times New Roman" pitchFamily="18" charset="0"/>
              </a:rPr>
              <a:pPr/>
              <a:t>14</a:t>
            </a:fld>
            <a:endParaRPr lang="en-US"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53252"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5325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176D8DF4-7A9E-4FDF-BFB4-78C92DD0D7E3}" type="slidenum">
              <a:rPr lang="en-US" smtClean="0">
                <a:latin typeface="Times New Roman" pitchFamily="18" charset="0"/>
              </a:rPr>
              <a:pPr/>
              <a:t>15</a:t>
            </a:fld>
            <a:endParaRPr lang="en-US"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54276"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54277"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1D6EE59A-464B-4E78-88BE-6E1F7D295024}" type="slidenum">
              <a:rPr lang="en-US" smtClean="0">
                <a:latin typeface="Times New Roman" pitchFamily="18" charset="0"/>
              </a:rPr>
              <a:pPr/>
              <a:t>16</a:t>
            </a:fld>
            <a:endParaRPr lang="en-US" smtClean="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55300"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5530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1507BD7E-C1D5-46BD-8FD7-3C31699310A6}" type="slidenum">
              <a:rPr lang="en-US" smtClean="0">
                <a:latin typeface="Times New Roman" pitchFamily="18" charset="0"/>
              </a:rPr>
              <a:pPr/>
              <a:t>17</a:t>
            </a:fld>
            <a:endParaRPr lang="en-US" smtClean="0">
              <a:latin typeface="Times New Roman"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56324"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5632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11039B19-74D9-4E85-8C19-0E637AC2F03E}" type="slidenum">
              <a:rPr lang="en-US" smtClean="0">
                <a:latin typeface="Times New Roman" pitchFamily="18" charset="0"/>
              </a:rPr>
              <a:pPr/>
              <a:t>18</a:t>
            </a:fld>
            <a:endParaRPr lang="en-US" smtClean="0">
              <a:latin typeface="Times New Roman"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57348"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5734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52C1432A-95D0-4FAC-B6BF-86C73966039D}" type="slidenum">
              <a:rPr lang="en-US" smtClean="0">
                <a:latin typeface="Times New Roman" pitchFamily="18" charset="0"/>
              </a:rPr>
              <a:pPr/>
              <a:t>19</a:t>
            </a:fld>
            <a:endParaRPr lang="en-US"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9940"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3994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BDD2E6BE-DB30-4C52-9079-FD482E5C2450}" type="slidenum">
              <a:rPr lang="en-US" smtClean="0">
                <a:latin typeface="Times New Roman" pitchFamily="18" charset="0"/>
              </a:rPr>
              <a:pPr/>
              <a:t>2</a:t>
            </a:fld>
            <a:endParaRPr lang="en-US" smtClean="0">
              <a:latin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58372"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5837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FFD8C42C-8D19-419B-9B57-6CF113F72CD4}" type="slidenum">
              <a:rPr lang="en-US" smtClean="0">
                <a:latin typeface="Times New Roman" pitchFamily="18" charset="0"/>
              </a:rPr>
              <a:pPr/>
              <a:t>20</a:t>
            </a:fld>
            <a:endParaRPr lang="en-US" smtClean="0">
              <a:latin typeface="Times New Roman"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59396"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59397"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06003144-261D-4200-A294-F3F8134180E4}" type="slidenum">
              <a:rPr lang="en-US" smtClean="0">
                <a:latin typeface="Times New Roman" pitchFamily="18" charset="0"/>
              </a:rPr>
              <a:pPr/>
              <a:t>21</a:t>
            </a:fld>
            <a:endParaRPr lang="en-US" smtClean="0">
              <a:latin typeface="Times New Roman"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60420"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6042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5B70DC00-1EFC-4E28-951D-0C0500F9B3E2}" type="slidenum">
              <a:rPr lang="en-US" smtClean="0">
                <a:latin typeface="Times New Roman" pitchFamily="18" charset="0"/>
              </a:rPr>
              <a:pPr/>
              <a:t>22</a:t>
            </a:fld>
            <a:endParaRPr lang="en-US" smtClean="0">
              <a:latin typeface="Times New Roman"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61444"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6144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BFEE2864-1700-4879-B42E-7974DB248C16}" type="slidenum">
              <a:rPr lang="en-US" smtClean="0">
                <a:latin typeface="Times New Roman" pitchFamily="18" charset="0"/>
              </a:rPr>
              <a:pPr/>
              <a:t>23</a:t>
            </a:fld>
            <a:endParaRPr lang="en-US" smtClean="0">
              <a:latin typeface="Times New Roman"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62468"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6246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F8096D30-046E-4DAC-8937-CE3E89B33097}" type="slidenum">
              <a:rPr lang="en-US" smtClean="0">
                <a:latin typeface="Times New Roman" pitchFamily="18" charset="0"/>
              </a:rPr>
              <a:pPr/>
              <a:t>24</a:t>
            </a:fld>
            <a:endParaRPr lang="en-US" smtClean="0">
              <a:latin typeface="Times New Roman"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63492"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6349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DAEA6FA6-1DB0-4C37-9E99-7638C18FA684}" type="slidenum">
              <a:rPr lang="en-US" smtClean="0">
                <a:latin typeface="Times New Roman" pitchFamily="18" charset="0"/>
              </a:rPr>
              <a:pPr/>
              <a:t>25</a:t>
            </a:fld>
            <a:endParaRPr lang="en-US" smtClean="0">
              <a:latin typeface="Times New Roman"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64516"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64517"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514A65D0-F1FD-42A4-B7E3-3373B9CAC58E}" type="slidenum">
              <a:rPr lang="en-US" smtClean="0">
                <a:latin typeface="Times New Roman" pitchFamily="18" charset="0"/>
              </a:rPr>
              <a:pPr/>
              <a:t>26</a:t>
            </a:fld>
            <a:endParaRPr lang="en-US" smtClean="0">
              <a:latin typeface="Times New Roman"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65540"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6554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786FB270-7D3F-49C7-8BCA-FD24655952E9}" type="slidenum">
              <a:rPr lang="en-US" smtClean="0">
                <a:latin typeface="Times New Roman" pitchFamily="18" charset="0"/>
              </a:rPr>
              <a:pPr/>
              <a:t>27</a:t>
            </a:fld>
            <a:endParaRPr lang="en-US" smtClean="0">
              <a:latin typeface="Times New Roman" pitchFamily="18"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66564"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6656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93A56F58-27A2-4D34-B8D7-29727F4DA5CC}" type="slidenum">
              <a:rPr lang="en-US" smtClean="0">
                <a:latin typeface="Times New Roman" pitchFamily="18" charset="0"/>
              </a:rPr>
              <a:pPr/>
              <a:t>28</a:t>
            </a:fld>
            <a:endParaRPr lang="en-US" smtClean="0">
              <a:latin typeface="Times New Roman" pitchFamily="18"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67588"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6758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72EA0E90-8928-4D00-A37D-B77D88CFD038}" type="slidenum">
              <a:rPr lang="en-US" smtClean="0">
                <a:latin typeface="Times New Roman" pitchFamily="18" charset="0"/>
              </a:rPr>
              <a:pPr/>
              <a:t>29</a:t>
            </a:fld>
            <a:endParaRPr lang="en-US"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0964"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4096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E2EA9215-0357-43DF-B865-47A382DABEFC}" type="slidenum">
              <a:rPr lang="en-US" smtClean="0">
                <a:latin typeface="Times New Roman" pitchFamily="18" charset="0"/>
              </a:rPr>
              <a:pPr/>
              <a:t>3</a:t>
            </a:fld>
            <a:endParaRPr lang="en-US" smtClean="0">
              <a:latin typeface="Times New Roman"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68612"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6861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EB1C802C-5D1C-4EF5-80B0-5466984B0EAC}" type="slidenum">
              <a:rPr lang="en-US" smtClean="0">
                <a:latin typeface="Times New Roman" pitchFamily="18" charset="0"/>
              </a:rPr>
              <a:pPr/>
              <a:t>30</a:t>
            </a:fld>
            <a:endParaRPr lang="en-US" smtClean="0">
              <a:latin typeface="Times New Roman" pitchFamily="18"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69636"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69637"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29FF0C97-502D-4F9A-B93E-6B3FE3D9126D}" type="slidenum">
              <a:rPr lang="en-US" smtClean="0">
                <a:latin typeface="Times New Roman" pitchFamily="18" charset="0"/>
              </a:rPr>
              <a:pPr/>
              <a:t>31</a:t>
            </a:fld>
            <a:endParaRPr lang="en-US" smtClean="0">
              <a:latin typeface="Times New Roman" pitchFamily="18"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70660"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7066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04D1E696-7BF1-462A-8D56-8DB8D32C62CA}" type="slidenum">
              <a:rPr lang="en-US" smtClean="0">
                <a:latin typeface="Times New Roman" pitchFamily="18" charset="0"/>
              </a:rPr>
              <a:pPr/>
              <a:t>32</a:t>
            </a:fld>
            <a:endParaRPr lang="en-US" smtClean="0">
              <a:latin typeface="Times New Roman" pitchFamily="18"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71684"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7168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E5252780-AC4F-4934-8782-12697D74CF6A}" type="slidenum">
              <a:rPr lang="en-US" smtClean="0">
                <a:latin typeface="Times New Roman" pitchFamily="18" charset="0"/>
              </a:rPr>
              <a:pPr/>
              <a:t>33</a:t>
            </a:fld>
            <a:endParaRPr lang="en-US" smtClean="0">
              <a:latin typeface="Times New Roman" pitchFamily="18"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72708"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7270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C49DE6CB-B0C1-47A6-9479-2EE6C1CFAD24}" type="slidenum">
              <a:rPr lang="en-US" smtClean="0">
                <a:latin typeface="Times New Roman" pitchFamily="18" charset="0"/>
              </a:rPr>
              <a:pPr/>
              <a:t>34</a:t>
            </a:fld>
            <a:endParaRPr lang="en-US"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1988"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4198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6E8F7F82-9168-46E0-8DAB-7F3BEC050A7D}" type="slidenum">
              <a:rPr lang="en-US" smtClean="0">
                <a:latin typeface="Times New Roman" pitchFamily="18" charset="0"/>
              </a:rPr>
              <a:pPr/>
              <a:t>4</a:t>
            </a:fld>
            <a:endParaRPr lang="en-US"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3012"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4301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0D2C970D-69DA-481A-92BB-15963ECF385E}" type="slidenum">
              <a:rPr lang="en-US" smtClean="0">
                <a:latin typeface="Times New Roman" pitchFamily="18" charset="0"/>
              </a:rPr>
              <a:pPr/>
              <a:t>5</a:t>
            </a:fld>
            <a:endParaRPr lang="en-US"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4036"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44037"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0D878018-0FE4-4845-84F4-E61FABE6B792}" type="slidenum">
              <a:rPr lang="en-US" smtClean="0">
                <a:latin typeface="Times New Roman" pitchFamily="18" charset="0"/>
              </a:rPr>
              <a:pPr/>
              <a:t>6</a:t>
            </a:fld>
            <a:endParaRPr lang="en-US"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5060"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4506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0C587F12-DDFF-4CF3-91B8-BC2E04D56BED}" type="slidenum">
              <a:rPr lang="en-US" smtClean="0">
                <a:latin typeface="Times New Roman" pitchFamily="18" charset="0"/>
              </a:rPr>
              <a:pPr/>
              <a:t>7</a:t>
            </a:fld>
            <a:endParaRPr 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6084"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4608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592D0374-FB2E-4AF1-9717-5E500CC6C891}" type="slidenum">
              <a:rPr lang="en-US" smtClean="0">
                <a:latin typeface="Times New Roman" pitchFamily="18" charset="0"/>
              </a:rPr>
              <a:pPr/>
              <a:t>8</a:t>
            </a:fld>
            <a:endParaRPr lang="en-US"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7108"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r>
              <a:rPr lang="en-US" smtClean="0">
                <a:latin typeface="Times New Roman" pitchFamily="18" charset="0"/>
              </a:rPr>
              <a:t>HON. BEATRICE KIRASO</a:t>
            </a:r>
          </a:p>
        </p:txBody>
      </p:sp>
      <p:sp>
        <p:nvSpPr>
          <p:cNvPr id="4710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413" eaLnBrk="0" hangingPunct="0">
              <a:defRPr>
                <a:solidFill>
                  <a:schemeClr val="tx1"/>
                </a:solidFill>
                <a:latin typeface="Arial" pitchFamily="34" charset="0"/>
              </a:defRPr>
            </a:lvl1pPr>
            <a:lvl2pPr marL="742950" indent="-285750" defTabSz="887413" eaLnBrk="0" hangingPunct="0">
              <a:defRPr>
                <a:solidFill>
                  <a:schemeClr val="tx1"/>
                </a:solidFill>
                <a:latin typeface="Arial" pitchFamily="34" charset="0"/>
              </a:defRPr>
            </a:lvl2pPr>
            <a:lvl3pPr marL="1143000" indent="-228600" defTabSz="887413" eaLnBrk="0" hangingPunct="0">
              <a:defRPr>
                <a:solidFill>
                  <a:schemeClr val="tx1"/>
                </a:solidFill>
                <a:latin typeface="Arial" pitchFamily="34" charset="0"/>
              </a:defRPr>
            </a:lvl3pPr>
            <a:lvl4pPr marL="1600200" indent="-228600" defTabSz="887413" eaLnBrk="0" hangingPunct="0">
              <a:defRPr>
                <a:solidFill>
                  <a:schemeClr val="tx1"/>
                </a:solidFill>
                <a:latin typeface="Arial" pitchFamily="34" charset="0"/>
              </a:defRPr>
            </a:lvl4pPr>
            <a:lvl5pPr marL="2057400" indent="-228600" defTabSz="887413" eaLnBrk="0" hangingPunct="0">
              <a:defRPr>
                <a:solidFill>
                  <a:schemeClr val="tx1"/>
                </a:solidFill>
                <a:latin typeface="Arial" pitchFamily="34" charset="0"/>
              </a:defRPr>
            </a:lvl5pPr>
            <a:lvl6pPr marL="2514600" indent="-228600" defTabSz="887413" eaLnBrk="0" fontAlgn="base" hangingPunct="0">
              <a:spcBef>
                <a:spcPct val="0"/>
              </a:spcBef>
              <a:spcAft>
                <a:spcPct val="0"/>
              </a:spcAft>
              <a:defRPr>
                <a:solidFill>
                  <a:schemeClr val="tx1"/>
                </a:solidFill>
                <a:latin typeface="Arial" pitchFamily="34" charset="0"/>
              </a:defRPr>
            </a:lvl6pPr>
            <a:lvl7pPr marL="2971800" indent="-228600" defTabSz="887413" eaLnBrk="0" fontAlgn="base" hangingPunct="0">
              <a:spcBef>
                <a:spcPct val="0"/>
              </a:spcBef>
              <a:spcAft>
                <a:spcPct val="0"/>
              </a:spcAft>
              <a:defRPr>
                <a:solidFill>
                  <a:schemeClr val="tx1"/>
                </a:solidFill>
                <a:latin typeface="Arial" pitchFamily="34" charset="0"/>
              </a:defRPr>
            </a:lvl7pPr>
            <a:lvl8pPr marL="3429000" indent="-228600" defTabSz="887413" eaLnBrk="0" fontAlgn="base" hangingPunct="0">
              <a:spcBef>
                <a:spcPct val="0"/>
              </a:spcBef>
              <a:spcAft>
                <a:spcPct val="0"/>
              </a:spcAft>
              <a:defRPr>
                <a:solidFill>
                  <a:schemeClr val="tx1"/>
                </a:solidFill>
                <a:latin typeface="Arial" pitchFamily="34" charset="0"/>
              </a:defRPr>
            </a:lvl8pPr>
            <a:lvl9pPr marL="3886200" indent="-228600" defTabSz="887413" eaLnBrk="0" fontAlgn="base" hangingPunct="0">
              <a:spcBef>
                <a:spcPct val="0"/>
              </a:spcBef>
              <a:spcAft>
                <a:spcPct val="0"/>
              </a:spcAft>
              <a:defRPr>
                <a:solidFill>
                  <a:schemeClr val="tx1"/>
                </a:solidFill>
                <a:latin typeface="Arial" pitchFamily="34" charset="0"/>
              </a:defRPr>
            </a:lvl9pPr>
          </a:lstStyle>
          <a:p>
            <a:fld id="{C77DA276-C3B2-415A-BE9B-D8056AE374CF}" type="slidenum">
              <a:rPr lang="en-US" smtClean="0">
                <a:latin typeface="Times New Roman" pitchFamily="18" charset="0"/>
              </a:rPr>
              <a:pPr/>
              <a:t>9</a:t>
            </a:fld>
            <a:endParaRPr 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490075" cy="5943600"/>
            <a:chOff x="0" y="0"/>
            <a:chExt cx="5520" cy="3744"/>
          </a:xfrm>
        </p:grpSpPr>
        <p:sp>
          <p:nvSpPr>
            <p:cNvPr id="5" name="Rectangle 3"/>
            <p:cNvSpPr>
              <a:spLocks noChangeArrowheads="1"/>
            </p:cNvSpPr>
            <p:nvPr/>
          </p:nvSpPr>
          <p:spPr bwMode="auto">
            <a:xfrm>
              <a:off x="0" y="0"/>
              <a:ext cx="1104" cy="3072"/>
            </a:xfrm>
            <a:prstGeom prst="rect">
              <a:avLst/>
            </a:prstGeom>
            <a:solidFill>
              <a:schemeClr val="accent1"/>
            </a:solidFill>
            <a:ln w="9525">
              <a:noFill/>
              <a:miter lim="800000"/>
              <a:headEnd/>
              <a:tailEnd/>
            </a:ln>
            <a:effectLst/>
          </p:spPr>
          <p:txBody>
            <a:bodyPr wrap="none" anchor="ctr"/>
            <a:lstStyle/>
            <a:p>
              <a:pPr algn="ctr">
                <a:defRPr/>
              </a:pPr>
              <a:endParaRPr lang="en-US" sz="2400">
                <a:latin typeface="Times New Roman" pitchFamily="18" charset="0"/>
              </a:endParaRPr>
            </a:p>
          </p:txBody>
        </p:sp>
        <p:grpSp>
          <p:nvGrpSpPr>
            <p:cNvPr id="6" name="Group 4"/>
            <p:cNvGrpSpPr>
              <a:grpSpLocks/>
            </p:cNvGrpSpPr>
            <p:nvPr userDrawn="1"/>
          </p:nvGrpSpPr>
          <p:grpSpPr bwMode="auto">
            <a:xfrm>
              <a:off x="0" y="2208"/>
              <a:ext cx="5520" cy="1536"/>
              <a:chOff x="0" y="2208"/>
              <a:chExt cx="5520" cy="1536"/>
            </a:xfrm>
          </p:grpSpPr>
          <p:sp>
            <p:nvSpPr>
              <p:cNvPr id="10" name="Rectangle 5"/>
              <p:cNvSpPr>
                <a:spLocks noChangeArrowheads="1"/>
              </p:cNvSpPr>
              <p:nvPr/>
            </p:nvSpPr>
            <p:spPr bwMode="ltGray">
              <a:xfrm>
                <a:off x="624" y="2208"/>
                <a:ext cx="4896" cy="1536"/>
              </a:xfrm>
              <a:prstGeom prst="rect">
                <a:avLst/>
              </a:prstGeom>
              <a:solidFill>
                <a:schemeClr val="bg2"/>
              </a:solidFill>
              <a:ln w="9525">
                <a:noFill/>
                <a:miter lim="800000"/>
                <a:headEnd/>
                <a:tailEnd/>
              </a:ln>
              <a:effectLst/>
            </p:spPr>
            <p:txBody>
              <a:bodyPr wrap="none" anchor="ctr"/>
              <a:lstStyle/>
              <a:p>
                <a:pPr algn="ctr">
                  <a:defRPr/>
                </a:pPr>
                <a:endParaRPr lang="en-US" sz="2400">
                  <a:latin typeface="Times New Roman" pitchFamily="18" charset="0"/>
                </a:endParaRPr>
              </a:p>
            </p:txBody>
          </p:sp>
          <p:sp>
            <p:nvSpPr>
              <p:cNvPr id="11"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algn="ctr">
                  <a:defRPr/>
                </a:pPr>
                <a:endParaRPr lang="en-US" sz="2400">
                  <a:latin typeface="Times New Roman" pitchFamily="18" charset="0"/>
                </a:endParaRPr>
              </a:p>
            </p:txBody>
          </p:sp>
          <p:sp>
            <p:nvSpPr>
              <p:cNvPr id="12" name="Line 7"/>
              <p:cNvSpPr>
                <a:spLocks noChangeShapeType="1"/>
              </p:cNvSpPr>
              <p:nvPr/>
            </p:nvSpPr>
            <p:spPr bwMode="auto">
              <a:xfrm>
                <a:off x="0" y="3072"/>
                <a:ext cx="624" cy="0"/>
              </a:xfrm>
              <a:prstGeom prst="line">
                <a:avLst/>
              </a:prstGeom>
              <a:noFill/>
              <a:ln w="50800">
                <a:solidFill>
                  <a:schemeClr val="bg2"/>
                </a:solidFill>
                <a:round/>
                <a:headEnd/>
                <a:tailEnd/>
              </a:ln>
              <a:effectLst/>
            </p:spPr>
            <p:txBody>
              <a:bodyPr/>
              <a:lstStyle/>
              <a:p>
                <a:pPr>
                  <a:defRPr/>
                </a:pPr>
                <a:endParaRPr lang="en-US">
                  <a:latin typeface="Arial" charset="0"/>
                </a:endParaRPr>
              </a:p>
            </p:txBody>
          </p:sp>
        </p:grpSp>
        <p:grpSp>
          <p:nvGrpSpPr>
            <p:cNvPr id="7" name="Group 8"/>
            <p:cNvGrpSpPr>
              <a:grpSpLocks/>
            </p:cNvGrpSpPr>
            <p:nvPr userDrawn="1"/>
          </p:nvGrpSpPr>
          <p:grpSpPr bwMode="auto">
            <a:xfrm>
              <a:off x="400" y="336"/>
              <a:ext cx="5088" cy="192"/>
              <a:chOff x="400" y="336"/>
              <a:chExt cx="5088" cy="192"/>
            </a:xfrm>
          </p:grpSpPr>
          <p:sp>
            <p:nvSpPr>
              <p:cNvPr id="8"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algn="ctr">
                  <a:defRPr/>
                </a:pPr>
                <a:endParaRPr lang="en-US" sz="2400">
                  <a:latin typeface="Times New Roman" pitchFamily="18" charset="0"/>
                </a:endParaRPr>
              </a:p>
            </p:txBody>
          </p:sp>
          <p:sp>
            <p:nvSpPr>
              <p:cNvPr id="9" name="Line 10"/>
              <p:cNvSpPr>
                <a:spLocks noChangeShapeType="1"/>
              </p:cNvSpPr>
              <p:nvPr/>
            </p:nvSpPr>
            <p:spPr bwMode="auto">
              <a:xfrm>
                <a:off x="400" y="432"/>
                <a:ext cx="5088" cy="0"/>
              </a:xfrm>
              <a:prstGeom prst="line">
                <a:avLst/>
              </a:prstGeom>
              <a:noFill/>
              <a:ln w="44450">
                <a:solidFill>
                  <a:schemeClr val="bg2"/>
                </a:solidFill>
                <a:round/>
                <a:headEnd/>
                <a:tailEnd/>
              </a:ln>
              <a:effectLst/>
            </p:spPr>
            <p:txBody>
              <a:bodyPr/>
              <a:lstStyle/>
              <a:p>
                <a:pPr>
                  <a:defRPr/>
                </a:pPr>
                <a:endParaRPr lang="en-US">
                  <a:latin typeface="Arial" charset="0"/>
                </a:endParaRPr>
              </a:p>
            </p:txBody>
          </p:sp>
        </p:grpSp>
      </p:grpSp>
      <p:sp>
        <p:nvSpPr>
          <p:cNvPr id="233483" name="Rectangle 11"/>
          <p:cNvSpPr>
            <a:spLocks noGrp="1" noChangeArrowheads="1"/>
          </p:cNvSpPr>
          <p:nvPr>
            <p:ph type="ctrTitle"/>
          </p:nvPr>
        </p:nvSpPr>
        <p:spPr>
          <a:xfrm>
            <a:off x="2228850" y="1143000"/>
            <a:ext cx="7178675" cy="2209800"/>
          </a:xfrm>
        </p:spPr>
        <p:txBody>
          <a:bodyPr/>
          <a:lstStyle>
            <a:lvl1pPr>
              <a:defRPr sz="4800"/>
            </a:lvl1pPr>
          </a:lstStyle>
          <a:p>
            <a:r>
              <a:rPr lang="en-US"/>
              <a:t>Click to edit Master title style</a:t>
            </a:r>
          </a:p>
        </p:txBody>
      </p:sp>
      <p:sp>
        <p:nvSpPr>
          <p:cNvPr id="233484" name="Rectangle 12"/>
          <p:cNvSpPr>
            <a:spLocks noGrp="1" noChangeArrowheads="1"/>
          </p:cNvSpPr>
          <p:nvPr>
            <p:ph type="subTitle" idx="1"/>
          </p:nvPr>
        </p:nvSpPr>
        <p:spPr>
          <a:xfrm>
            <a:off x="1485900" y="3962400"/>
            <a:ext cx="7426325" cy="1600200"/>
          </a:xfrm>
        </p:spPr>
        <p:txBody>
          <a:bodyPr anchor="ctr"/>
          <a:lstStyle>
            <a:lvl1pPr marL="0" indent="0" algn="ctr">
              <a:buFont typeface="Wingdings" pitchFamily="2" charset="2"/>
              <a:buNone/>
              <a:defRPr/>
            </a:lvl1pPr>
          </a:lstStyle>
          <a:p>
            <a:r>
              <a:rPr lang="en-US"/>
              <a:t>Click to edit Master subtitle style</a:t>
            </a:r>
          </a:p>
        </p:txBody>
      </p:sp>
      <p:sp>
        <p:nvSpPr>
          <p:cNvPr id="13" name="Rectangle 13"/>
          <p:cNvSpPr>
            <a:spLocks noGrp="1" noChangeArrowheads="1"/>
          </p:cNvSpPr>
          <p:nvPr>
            <p:ph type="dt" sz="half" idx="10"/>
          </p:nvPr>
        </p:nvSpPr>
        <p:spPr>
          <a:xfrm>
            <a:off x="989013" y="6251575"/>
            <a:ext cx="2062162" cy="457200"/>
          </a:xfrm>
        </p:spPr>
        <p:txBody>
          <a:bodyPr/>
          <a:lstStyle>
            <a:lvl1pPr>
              <a:defRPr/>
            </a:lvl1pPr>
          </a:lstStyle>
          <a:p>
            <a:pPr>
              <a:defRPr/>
            </a:pPr>
            <a:fld id="{A4952F25-F532-4032-A696-D7D5BCA287C6}" type="datetimeFigureOut">
              <a:rPr lang="en-US"/>
              <a:pPr>
                <a:defRPr/>
              </a:pPr>
              <a:t>1/18/2019</a:t>
            </a:fld>
            <a:endParaRPr lang="en-US"/>
          </a:p>
        </p:txBody>
      </p:sp>
      <p:sp>
        <p:nvSpPr>
          <p:cNvPr id="14" name="Rectangle 14"/>
          <p:cNvSpPr>
            <a:spLocks noGrp="1" noChangeArrowheads="1"/>
          </p:cNvSpPr>
          <p:nvPr>
            <p:ph type="ftr" sz="quarter" idx="11"/>
          </p:nvPr>
        </p:nvSpPr>
        <p:spPr>
          <a:xfrm>
            <a:off x="3632200" y="6248400"/>
            <a:ext cx="3136900" cy="457200"/>
          </a:xfrm>
        </p:spPr>
        <p:txBody>
          <a:bodyPr/>
          <a:lstStyle>
            <a:lvl1pPr>
              <a:defRPr/>
            </a:lvl1pPr>
          </a:lstStyle>
          <a:p>
            <a:pPr>
              <a:defRPr/>
            </a:pPr>
            <a:endParaRPr lang="en-US"/>
          </a:p>
        </p:txBody>
      </p:sp>
      <p:sp>
        <p:nvSpPr>
          <p:cNvPr id="15" name="Rectangle 15"/>
          <p:cNvSpPr>
            <a:spLocks noGrp="1" noChangeArrowheads="1"/>
          </p:cNvSpPr>
          <p:nvPr>
            <p:ph type="sldNum" sz="quarter" idx="12"/>
          </p:nvPr>
        </p:nvSpPr>
        <p:spPr/>
        <p:txBody>
          <a:bodyPr/>
          <a:lstStyle>
            <a:lvl1pPr>
              <a:defRPr/>
            </a:lvl1pPr>
          </a:lstStyle>
          <a:p>
            <a:pPr>
              <a:defRPr/>
            </a:pPr>
            <a:fld id="{B6E3F9E7-65D5-4C4C-813A-21863AD8AD0B}" type="slidenum">
              <a:rPr lang="en-US"/>
              <a:pPr>
                <a:defRPr/>
              </a:pPr>
              <a:t>‹#›</a:t>
            </a:fld>
            <a:endParaRPr lang="en-US"/>
          </a:p>
        </p:txBody>
      </p:sp>
    </p:spTree>
    <p:extLst>
      <p:ext uri="{BB962C8B-B14F-4D97-AF65-F5344CB8AC3E}">
        <p14:creationId xmlns:p14="http://schemas.microsoft.com/office/powerpoint/2010/main" val="1079667362"/>
      </p:ext>
    </p:extLst>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fld id="{58F4AF0F-12F8-4E33-969D-0C146E5D9684}" type="datetimeFigureOut">
              <a:rPr lang="en-US"/>
              <a:pPr>
                <a:defRPr/>
              </a:pPr>
              <a:t>1/18/2019</a:t>
            </a:fld>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7C9C02B1-C0C0-48CB-92F7-C08B69839336}" type="slidenum">
              <a:rPr lang="en-US"/>
              <a:pPr>
                <a:defRPr/>
              </a:pPr>
              <a:t>‹#›</a:t>
            </a:fld>
            <a:endParaRPr lang="en-US"/>
          </a:p>
        </p:txBody>
      </p:sp>
    </p:spTree>
    <p:extLst>
      <p:ext uri="{BB962C8B-B14F-4D97-AF65-F5344CB8AC3E}">
        <p14:creationId xmlns:p14="http://schemas.microsoft.com/office/powerpoint/2010/main" val="560327377"/>
      </p:ext>
    </p:extLst>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4088" y="277813"/>
            <a:ext cx="2103437"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90600" y="277813"/>
            <a:ext cx="6161088"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fld id="{C97D4726-C1A0-4751-B78A-9D74FC954AA1}" type="datetimeFigureOut">
              <a:rPr lang="en-US"/>
              <a:pPr>
                <a:defRPr/>
              </a:pPr>
              <a:t>1/18/2019</a:t>
            </a:fld>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D6ACD669-0C54-44BC-B6DA-371CA42F8EC5}" type="slidenum">
              <a:rPr lang="en-US"/>
              <a:pPr>
                <a:defRPr/>
              </a:pPr>
              <a:t>‹#›</a:t>
            </a:fld>
            <a:endParaRPr lang="en-US"/>
          </a:p>
        </p:txBody>
      </p:sp>
    </p:spTree>
    <p:extLst>
      <p:ext uri="{BB962C8B-B14F-4D97-AF65-F5344CB8AC3E}">
        <p14:creationId xmlns:p14="http://schemas.microsoft.com/office/powerpoint/2010/main" val="4034855031"/>
      </p:ext>
    </p:extLst>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fld id="{CD7798F8-2627-46D9-8043-C7BE9F527B7B}" type="datetimeFigureOut">
              <a:rPr lang="en-US"/>
              <a:pPr>
                <a:defRPr/>
              </a:pPr>
              <a:t>1/18/2019</a:t>
            </a:fld>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4735E573-F02B-411C-A064-26304F1F5F96}" type="slidenum">
              <a:rPr lang="en-US"/>
              <a:pPr>
                <a:defRPr/>
              </a:pPr>
              <a:t>‹#›</a:t>
            </a:fld>
            <a:endParaRPr lang="en-US"/>
          </a:p>
        </p:txBody>
      </p:sp>
    </p:spTree>
    <p:extLst>
      <p:ext uri="{BB962C8B-B14F-4D97-AF65-F5344CB8AC3E}">
        <p14:creationId xmlns:p14="http://schemas.microsoft.com/office/powerpoint/2010/main" val="1927336542"/>
      </p:ext>
    </p:extLst>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16925"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82638" y="2906713"/>
            <a:ext cx="8416925"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fld id="{5A88D862-F53F-4AE7-928E-E1801481CE8F}" type="datetimeFigureOut">
              <a:rPr lang="en-US"/>
              <a:pPr>
                <a:defRPr/>
              </a:pPr>
              <a:t>1/18/2019</a:t>
            </a:fld>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8B02F597-E096-4F7E-9266-862860FDC009}" type="slidenum">
              <a:rPr lang="en-US"/>
              <a:pPr>
                <a:defRPr/>
              </a:pPr>
              <a:t>‹#›</a:t>
            </a:fld>
            <a:endParaRPr lang="en-US"/>
          </a:p>
        </p:txBody>
      </p:sp>
    </p:spTree>
    <p:extLst>
      <p:ext uri="{BB962C8B-B14F-4D97-AF65-F5344CB8AC3E}">
        <p14:creationId xmlns:p14="http://schemas.microsoft.com/office/powerpoint/2010/main" val="1490662879"/>
      </p:ext>
    </p:extLst>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90600" y="1600200"/>
            <a:ext cx="4132263"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5263" y="1600200"/>
            <a:ext cx="4132262"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fld id="{0B283870-7238-4302-8222-B6A3635FF49B}" type="datetimeFigureOut">
              <a:rPr lang="en-US"/>
              <a:pPr>
                <a:defRPr/>
              </a:pPr>
              <a:t>1/18/2019</a:t>
            </a:fld>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CD146A26-086F-4692-A31C-727CE35EA382}" type="slidenum">
              <a:rPr lang="en-US"/>
              <a:pPr>
                <a:defRPr/>
              </a:pPr>
              <a:t>‹#›</a:t>
            </a:fld>
            <a:endParaRPr lang="en-US"/>
          </a:p>
        </p:txBody>
      </p:sp>
    </p:spTree>
    <p:extLst>
      <p:ext uri="{BB962C8B-B14F-4D97-AF65-F5344CB8AC3E}">
        <p14:creationId xmlns:p14="http://schemas.microsoft.com/office/powerpoint/2010/main" val="4128719005"/>
      </p:ext>
    </p:extLst>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2225"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95300" y="1535113"/>
            <a:ext cx="437515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515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30788" y="1535113"/>
            <a:ext cx="437673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0788" y="2174875"/>
            <a:ext cx="437673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fld id="{21BD753F-66CA-4980-9F11-90FD8A20B144}" type="datetimeFigureOut">
              <a:rPr lang="en-US"/>
              <a:pPr>
                <a:defRPr/>
              </a:pPr>
              <a:t>1/18/2019</a:t>
            </a:fld>
            <a:endParaRPr lang="en-US"/>
          </a:p>
        </p:txBody>
      </p:sp>
      <p:sp>
        <p:nvSpPr>
          <p:cNvPr id="8" name="Rectangle 10"/>
          <p:cNvSpPr>
            <a:spLocks noGrp="1" noChangeArrowheads="1"/>
          </p:cNvSpPr>
          <p:nvPr>
            <p:ph type="ftr" sz="quarter" idx="11"/>
          </p:nvPr>
        </p:nvSpPr>
        <p:spPr>
          <a:ln/>
        </p:spPr>
        <p:txBody>
          <a:bodyPr/>
          <a:lstStyle>
            <a:lvl1pPr>
              <a:defRPr/>
            </a:lvl1pPr>
          </a:lstStyle>
          <a:p>
            <a:pPr>
              <a:defRPr/>
            </a:pPr>
            <a:endParaRPr lang="en-US"/>
          </a:p>
        </p:txBody>
      </p:sp>
      <p:sp>
        <p:nvSpPr>
          <p:cNvPr id="9" name="Rectangle 11"/>
          <p:cNvSpPr>
            <a:spLocks noGrp="1" noChangeArrowheads="1"/>
          </p:cNvSpPr>
          <p:nvPr>
            <p:ph type="sldNum" sz="quarter" idx="12"/>
          </p:nvPr>
        </p:nvSpPr>
        <p:spPr>
          <a:ln/>
        </p:spPr>
        <p:txBody>
          <a:bodyPr/>
          <a:lstStyle>
            <a:lvl1pPr>
              <a:defRPr/>
            </a:lvl1pPr>
          </a:lstStyle>
          <a:p>
            <a:pPr>
              <a:defRPr/>
            </a:pPr>
            <a:fld id="{B2485834-4D66-425A-A73C-8A23B2EEF677}" type="slidenum">
              <a:rPr lang="en-US"/>
              <a:pPr>
                <a:defRPr/>
              </a:pPr>
              <a:t>‹#›</a:t>
            </a:fld>
            <a:endParaRPr lang="en-US"/>
          </a:p>
        </p:txBody>
      </p:sp>
    </p:spTree>
    <p:extLst>
      <p:ext uri="{BB962C8B-B14F-4D97-AF65-F5344CB8AC3E}">
        <p14:creationId xmlns:p14="http://schemas.microsoft.com/office/powerpoint/2010/main" val="3926974332"/>
      </p:ext>
    </p:extLst>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fld id="{F2793D97-4F81-4F06-B346-F46740A80DED}" type="datetimeFigureOut">
              <a:rPr lang="en-US"/>
              <a:pPr>
                <a:defRPr/>
              </a:pPr>
              <a:t>1/18/2019</a:t>
            </a:fld>
            <a:endParaRPr lang="en-US"/>
          </a:p>
        </p:txBody>
      </p:sp>
      <p:sp>
        <p:nvSpPr>
          <p:cNvPr id="4" name="Rectangle 10"/>
          <p:cNvSpPr>
            <a:spLocks noGrp="1" noChangeArrowheads="1"/>
          </p:cNvSpPr>
          <p:nvPr>
            <p:ph type="ftr" sz="quarter" idx="11"/>
          </p:nvPr>
        </p:nvSpPr>
        <p:spPr>
          <a:ln/>
        </p:spPr>
        <p:txBody>
          <a:bodyPr/>
          <a:lstStyle>
            <a:lvl1pPr>
              <a:defRPr/>
            </a:lvl1pPr>
          </a:lstStyle>
          <a:p>
            <a:pPr>
              <a:defRPr/>
            </a:pPr>
            <a:endParaRPr lang="en-US"/>
          </a:p>
        </p:txBody>
      </p:sp>
      <p:sp>
        <p:nvSpPr>
          <p:cNvPr id="5" name="Rectangle 11"/>
          <p:cNvSpPr>
            <a:spLocks noGrp="1" noChangeArrowheads="1"/>
          </p:cNvSpPr>
          <p:nvPr>
            <p:ph type="sldNum" sz="quarter" idx="12"/>
          </p:nvPr>
        </p:nvSpPr>
        <p:spPr>
          <a:ln/>
        </p:spPr>
        <p:txBody>
          <a:bodyPr/>
          <a:lstStyle>
            <a:lvl1pPr>
              <a:defRPr/>
            </a:lvl1pPr>
          </a:lstStyle>
          <a:p>
            <a:pPr>
              <a:defRPr/>
            </a:pPr>
            <a:fld id="{E54178B9-6B68-4ACC-880E-C5F1609C00F4}" type="slidenum">
              <a:rPr lang="en-US"/>
              <a:pPr>
                <a:defRPr/>
              </a:pPr>
              <a:t>‹#›</a:t>
            </a:fld>
            <a:endParaRPr lang="en-US"/>
          </a:p>
        </p:txBody>
      </p:sp>
    </p:spTree>
    <p:extLst>
      <p:ext uri="{BB962C8B-B14F-4D97-AF65-F5344CB8AC3E}">
        <p14:creationId xmlns:p14="http://schemas.microsoft.com/office/powerpoint/2010/main" val="272901859"/>
      </p:ext>
    </p:extLst>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fld id="{0AB35CD2-AD64-4131-8AEB-860D8ACE3DCD}" type="datetimeFigureOut">
              <a:rPr lang="en-US"/>
              <a:pPr>
                <a:defRPr/>
              </a:pPr>
              <a:t>1/18/2019</a:t>
            </a:fld>
            <a:endParaRPr lang="en-US"/>
          </a:p>
        </p:txBody>
      </p:sp>
      <p:sp>
        <p:nvSpPr>
          <p:cNvPr id="3" name="Rectangle 10"/>
          <p:cNvSpPr>
            <a:spLocks noGrp="1" noChangeArrowheads="1"/>
          </p:cNvSpPr>
          <p:nvPr>
            <p:ph type="ftr" sz="quarter" idx="11"/>
          </p:nvPr>
        </p:nvSpPr>
        <p:spPr>
          <a:ln/>
        </p:spPr>
        <p:txBody>
          <a:bodyPr/>
          <a:lstStyle>
            <a:lvl1pPr>
              <a:defRPr/>
            </a:lvl1pPr>
          </a:lstStyle>
          <a:p>
            <a:pPr>
              <a:defRPr/>
            </a:pPr>
            <a:endParaRPr lang="en-US"/>
          </a:p>
        </p:txBody>
      </p:sp>
      <p:sp>
        <p:nvSpPr>
          <p:cNvPr id="4" name="Rectangle 11"/>
          <p:cNvSpPr>
            <a:spLocks noGrp="1" noChangeArrowheads="1"/>
          </p:cNvSpPr>
          <p:nvPr>
            <p:ph type="sldNum" sz="quarter" idx="12"/>
          </p:nvPr>
        </p:nvSpPr>
        <p:spPr>
          <a:ln/>
        </p:spPr>
        <p:txBody>
          <a:bodyPr/>
          <a:lstStyle>
            <a:lvl1pPr>
              <a:defRPr/>
            </a:lvl1pPr>
          </a:lstStyle>
          <a:p>
            <a:pPr>
              <a:defRPr/>
            </a:pPr>
            <a:fld id="{BC16B720-84AB-47B6-9669-988C26CB812F}" type="slidenum">
              <a:rPr lang="en-US"/>
              <a:pPr>
                <a:defRPr/>
              </a:pPr>
              <a:t>‹#›</a:t>
            </a:fld>
            <a:endParaRPr lang="en-US"/>
          </a:p>
        </p:txBody>
      </p:sp>
    </p:spTree>
    <p:extLst>
      <p:ext uri="{BB962C8B-B14F-4D97-AF65-F5344CB8AC3E}">
        <p14:creationId xmlns:p14="http://schemas.microsoft.com/office/powerpoint/2010/main" val="1274704344"/>
      </p:ext>
    </p:extLst>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755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871913" y="273050"/>
            <a:ext cx="553561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95300" y="1435100"/>
            <a:ext cx="3257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fld id="{FF2A3A42-1147-4B6D-8069-9C54BB29406E}" type="datetimeFigureOut">
              <a:rPr lang="en-US"/>
              <a:pPr>
                <a:defRPr/>
              </a:pPr>
              <a:t>1/18/2019</a:t>
            </a:fld>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FCF64334-0098-4B82-9DFD-9016E3077417}" type="slidenum">
              <a:rPr lang="en-US"/>
              <a:pPr>
                <a:defRPr/>
              </a:pPr>
              <a:t>‹#›</a:t>
            </a:fld>
            <a:endParaRPr lang="en-US"/>
          </a:p>
        </p:txBody>
      </p:sp>
    </p:spTree>
    <p:extLst>
      <p:ext uri="{BB962C8B-B14F-4D97-AF65-F5344CB8AC3E}">
        <p14:creationId xmlns:p14="http://schemas.microsoft.com/office/powerpoint/2010/main" val="2799170232"/>
      </p:ext>
    </p:extLst>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0425"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41513" y="612775"/>
            <a:ext cx="594042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941513" y="5367338"/>
            <a:ext cx="594042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fld id="{EBD1DAB1-816F-46BB-831C-C4ADC7B2B75B}" type="datetimeFigureOut">
              <a:rPr lang="en-US"/>
              <a:pPr>
                <a:defRPr/>
              </a:pPr>
              <a:t>1/18/2019</a:t>
            </a:fld>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8BDC56AA-57D3-42ED-A5B1-5AF11C0EF335}" type="slidenum">
              <a:rPr lang="en-US"/>
              <a:pPr>
                <a:defRPr/>
              </a:pPr>
              <a:t>‹#›</a:t>
            </a:fld>
            <a:endParaRPr lang="en-US"/>
          </a:p>
        </p:txBody>
      </p:sp>
    </p:spTree>
    <p:extLst>
      <p:ext uri="{BB962C8B-B14F-4D97-AF65-F5344CB8AC3E}">
        <p14:creationId xmlns:p14="http://schemas.microsoft.com/office/powerpoint/2010/main" val="2368865083"/>
      </p:ext>
    </p:extLst>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9407525" cy="4876800"/>
            <a:chOff x="0" y="0"/>
            <a:chExt cx="5472" cy="3072"/>
          </a:xfrm>
        </p:grpSpPr>
        <p:sp>
          <p:nvSpPr>
            <p:cNvPr id="232451"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gn="ctr">
                <a:defRPr/>
              </a:pPr>
              <a:endParaRPr lang="en-US" sz="2400">
                <a:latin typeface="Times New Roman" pitchFamily="18" charset="0"/>
              </a:endParaRPr>
            </a:p>
          </p:txBody>
        </p:sp>
        <p:grpSp>
          <p:nvGrpSpPr>
            <p:cNvPr id="2058" name="Group 4"/>
            <p:cNvGrpSpPr>
              <a:grpSpLocks/>
            </p:cNvGrpSpPr>
            <p:nvPr/>
          </p:nvGrpSpPr>
          <p:grpSpPr bwMode="auto">
            <a:xfrm>
              <a:off x="240" y="893"/>
              <a:ext cx="5232" cy="115"/>
              <a:chOff x="240" y="893"/>
              <a:chExt cx="5232" cy="115"/>
            </a:xfrm>
          </p:grpSpPr>
          <p:sp>
            <p:nvSpPr>
              <p:cNvPr id="232453"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gn="ctr">
                  <a:defRPr/>
                </a:pPr>
                <a:endParaRPr lang="en-US" sz="2400">
                  <a:latin typeface="Times New Roman" pitchFamily="18" charset="0"/>
                </a:endParaRPr>
              </a:p>
            </p:txBody>
          </p:sp>
          <p:sp>
            <p:nvSpPr>
              <p:cNvPr id="232454"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pPr>
                  <a:defRPr/>
                </a:pPr>
                <a:endParaRPr lang="en-US">
                  <a:latin typeface="Arial" charset="0"/>
                </a:endParaRPr>
              </a:p>
            </p:txBody>
          </p:sp>
        </p:grpSp>
      </p:grpSp>
      <p:sp>
        <p:nvSpPr>
          <p:cNvPr id="2051" name="Rectangle 7"/>
          <p:cNvSpPr>
            <a:spLocks noGrp="1" noChangeArrowheads="1"/>
          </p:cNvSpPr>
          <p:nvPr>
            <p:ph type="title"/>
          </p:nvPr>
        </p:nvSpPr>
        <p:spPr bwMode="auto">
          <a:xfrm>
            <a:off x="990600" y="277813"/>
            <a:ext cx="84169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2" name="Rectangle 8"/>
          <p:cNvSpPr>
            <a:spLocks noGrp="1" noChangeArrowheads="1"/>
          </p:cNvSpPr>
          <p:nvPr>
            <p:ph type="body" idx="1"/>
          </p:nvPr>
        </p:nvSpPr>
        <p:spPr bwMode="auto">
          <a:xfrm>
            <a:off x="990600" y="1600200"/>
            <a:ext cx="8416925"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2457" name="Rectangle 9"/>
          <p:cNvSpPr>
            <a:spLocks noGrp="1" noChangeArrowheads="1"/>
          </p:cNvSpPr>
          <p:nvPr>
            <p:ph type="dt" sz="half" idx="2"/>
          </p:nvPr>
        </p:nvSpPr>
        <p:spPr bwMode="auto">
          <a:xfrm>
            <a:off x="990600" y="6251575"/>
            <a:ext cx="21447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B4CDCAC-CD48-4242-887D-EB9293E113D0}" type="datetimeFigureOut">
              <a:rPr lang="en-US"/>
              <a:pPr>
                <a:defRPr/>
              </a:pPr>
              <a:t>1/18/2019</a:t>
            </a:fld>
            <a:endParaRPr lang="en-US"/>
          </a:p>
        </p:txBody>
      </p:sp>
      <p:sp>
        <p:nvSpPr>
          <p:cNvPr id="232458" name="Rectangle 10"/>
          <p:cNvSpPr>
            <a:spLocks noGrp="1" noChangeArrowheads="1"/>
          </p:cNvSpPr>
          <p:nvPr>
            <p:ph type="ftr" sz="quarter" idx="3"/>
          </p:nvPr>
        </p:nvSpPr>
        <p:spPr bwMode="auto">
          <a:xfrm>
            <a:off x="3630613" y="6248400"/>
            <a:ext cx="32194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US"/>
          </a:p>
        </p:txBody>
      </p:sp>
      <p:sp>
        <p:nvSpPr>
          <p:cNvPr id="232459" name="Rectangle 11"/>
          <p:cNvSpPr>
            <a:spLocks noGrp="1" noChangeArrowheads="1"/>
          </p:cNvSpPr>
          <p:nvPr>
            <p:ph type="sldNum" sz="quarter" idx="4"/>
          </p:nvPr>
        </p:nvSpPr>
        <p:spPr bwMode="auto">
          <a:xfrm>
            <a:off x="7345363" y="6248400"/>
            <a:ext cx="2062162"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D67CFA77-F6C6-423A-AA41-446B721A1EFC}" type="slidenum">
              <a:rPr lang="en-US"/>
              <a:pPr>
                <a:defRPr/>
              </a:pPr>
              <a:t>‹#›</a:t>
            </a:fld>
            <a:endParaRPr lang="en-US"/>
          </a:p>
        </p:txBody>
      </p:sp>
      <p:sp>
        <p:nvSpPr>
          <p:cNvPr id="232460" name="Line 12"/>
          <p:cNvSpPr>
            <a:spLocks noChangeShapeType="1"/>
          </p:cNvSpPr>
          <p:nvPr/>
        </p:nvSpPr>
        <p:spPr bwMode="auto">
          <a:xfrm>
            <a:off x="0" y="4876800"/>
            <a:ext cx="660400" cy="0"/>
          </a:xfrm>
          <a:prstGeom prst="line">
            <a:avLst/>
          </a:prstGeom>
          <a:noFill/>
          <a:ln w="44450">
            <a:solidFill>
              <a:schemeClr val="bg2"/>
            </a:solidFill>
            <a:round/>
            <a:headEnd/>
            <a:tailEnd/>
          </a:ln>
          <a:effectLst/>
        </p:spPr>
        <p:txBody>
          <a:bodyPr/>
          <a:lstStyle/>
          <a:p>
            <a:pPr>
              <a:defRPr/>
            </a:pPr>
            <a:endParaRPr lang="en-US">
              <a:latin typeface="Arial" charset="0"/>
            </a:endParaRPr>
          </a:p>
        </p:txBody>
      </p:sp>
    </p:spTree>
  </p:cSld>
  <p:clrMap bg1="lt1" tx1="dk1" bg2="lt2" tx2="dk2" accent1="accent1" accent2="accent2" accent3="accent3" accent4="accent4" accent5="accent5" accent6="accent6" hlink="hlink" folHlink="folHlink"/>
  <p:sldLayoutIdLst>
    <p:sldLayoutId id="2147483811" r:id="rId1"/>
    <p:sldLayoutId id="2147483801" r:id="rId2"/>
    <p:sldLayoutId id="2147483802" r:id="rId3"/>
    <p:sldLayoutId id="2147483803" r:id="rId4"/>
    <p:sldLayoutId id="2147483804" r:id="rId5"/>
    <p:sldLayoutId id="2147483805" r:id="rId6"/>
    <p:sldLayoutId id="2147483806" r:id="rId7"/>
    <p:sldLayoutId id="2147483807" r:id="rId8"/>
    <p:sldLayoutId id="2147483808" r:id="rId9"/>
    <p:sldLayoutId id="2147483809" r:id="rId10"/>
    <p:sldLayoutId id="2147483810" r:id="rId11"/>
  </p:sldLayoutIdLst>
  <p:transition>
    <p:random/>
  </p:transition>
  <p:timing>
    <p:tnLst>
      <p:par>
        <p:cTn id="1" dur="indefinite" restart="never" nodeType="tmRoot"/>
      </p:par>
    </p:tnLst>
  </p:timing>
  <p:hf hdr="0" ftr="0" dt="0"/>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Times New Roman" pitchFamily="18" charset="0"/>
        </a:defRPr>
      </a:lvl2pPr>
      <a:lvl3pPr algn="l" rtl="0" eaLnBrk="0" fontAlgn="base" hangingPunct="0">
        <a:spcBef>
          <a:spcPct val="0"/>
        </a:spcBef>
        <a:spcAft>
          <a:spcPct val="0"/>
        </a:spcAft>
        <a:defRPr sz="4200">
          <a:solidFill>
            <a:schemeClr val="tx2"/>
          </a:solidFill>
          <a:latin typeface="Times New Roman" pitchFamily="18" charset="0"/>
        </a:defRPr>
      </a:lvl3pPr>
      <a:lvl4pPr algn="l" rtl="0" eaLnBrk="0" fontAlgn="base" hangingPunct="0">
        <a:spcBef>
          <a:spcPct val="0"/>
        </a:spcBef>
        <a:spcAft>
          <a:spcPct val="0"/>
        </a:spcAft>
        <a:defRPr sz="4200">
          <a:solidFill>
            <a:schemeClr val="tx2"/>
          </a:solidFill>
          <a:latin typeface="Times New Roman" pitchFamily="18" charset="0"/>
        </a:defRPr>
      </a:lvl4pPr>
      <a:lvl5pPr algn="l" rtl="0" eaLnBrk="0" fontAlgn="base" hangingPunct="0">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4.wmf"/><Relationship Id="rId4" Type="http://schemas.openxmlformats.org/officeDocument/2006/relationships/oleObject" Target="../embeddings/oleObject1.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3.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media/image3.wmf"/></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3.wmf"/></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7.xml"/><Relationship Id="rId4" Type="http://schemas.openxmlformats.org/officeDocument/2006/relationships/image" Target="../media/image3.wmf"/></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7.xml"/><Relationship Id="rId4" Type="http://schemas.openxmlformats.org/officeDocument/2006/relationships/image" Target="../media/image3.wmf"/></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image" Target="../media/image3.wmf"/></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7.xml"/><Relationship Id="rId4" Type="http://schemas.openxmlformats.org/officeDocument/2006/relationships/image" Target="../media/image3.wmf"/></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7.xml"/><Relationship Id="rId4" Type="http://schemas.openxmlformats.org/officeDocument/2006/relationships/image" Target="../media/image3.wmf"/></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7DC1325-3EE9-4AAF-903C-1BA0BA625810}" type="slidenum">
              <a:rPr lang="en-US" smtClean="0"/>
              <a:pPr eaLnBrk="1" hangingPunct="1"/>
              <a:t>1</a:t>
            </a:fld>
            <a:endParaRPr lang="en-US" smtClean="0"/>
          </a:p>
        </p:txBody>
      </p:sp>
      <p:sp>
        <p:nvSpPr>
          <p:cNvPr id="4099" name="Rectangle 2"/>
          <p:cNvSpPr>
            <a:spLocks noGrp="1" noChangeArrowheads="1"/>
          </p:cNvSpPr>
          <p:nvPr>
            <p:ph type="title"/>
          </p:nvPr>
        </p:nvSpPr>
        <p:spPr>
          <a:xfrm>
            <a:off x="577850" y="-66675"/>
            <a:ext cx="8664575" cy="1143000"/>
          </a:xfrm>
        </p:spPr>
        <p:txBody>
          <a:bodyPr/>
          <a:lstStyle/>
          <a:p>
            <a:pPr eaLnBrk="1" hangingPunct="1"/>
            <a:r>
              <a:rPr lang="en-US" sz="3400" b="1" smtClean="0">
                <a:solidFill>
                  <a:schemeClr val="accent2"/>
                </a:solidFill>
              </a:rPr>
              <a:t>EAST AFRICAN COMMUNITY</a:t>
            </a:r>
          </a:p>
        </p:txBody>
      </p:sp>
      <p:sp>
        <p:nvSpPr>
          <p:cNvPr id="4100" name="Rectangle 3"/>
          <p:cNvSpPr>
            <a:spLocks noGrp="1" noChangeArrowheads="1"/>
          </p:cNvSpPr>
          <p:nvPr>
            <p:ph type="body" idx="1"/>
          </p:nvPr>
        </p:nvSpPr>
        <p:spPr>
          <a:xfrm>
            <a:off x="684213" y="2209800"/>
            <a:ext cx="8839200" cy="3200400"/>
          </a:xfrm>
        </p:spPr>
        <p:txBody>
          <a:bodyPr/>
          <a:lstStyle/>
          <a:p>
            <a:pPr algn="ctr" eaLnBrk="1" hangingPunct="1">
              <a:lnSpc>
                <a:spcPct val="80000"/>
              </a:lnSpc>
              <a:buFont typeface="Wingdings" pitchFamily="2" charset="2"/>
              <a:buNone/>
            </a:pPr>
            <a:endParaRPr lang="en-GB" sz="1700" b="1" smtClean="0">
              <a:solidFill>
                <a:srgbClr val="000066"/>
              </a:solidFill>
              <a:cs typeface="Arial" pitchFamily="34" charset="0"/>
            </a:endParaRPr>
          </a:p>
          <a:p>
            <a:pPr algn="ctr" eaLnBrk="1" hangingPunct="1">
              <a:lnSpc>
                <a:spcPct val="80000"/>
              </a:lnSpc>
              <a:buFont typeface="Wingdings" pitchFamily="2" charset="2"/>
              <a:buNone/>
            </a:pPr>
            <a:r>
              <a:rPr lang="en-US" sz="4400" b="1" smtClean="0">
                <a:solidFill>
                  <a:srgbClr val="000066"/>
                </a:solidFill>
              </a:rPr>
              <a:t>BRIEF OVERVIEW OF THE EAST AFRICAN COMMUNITY</a:t>
            </a:r>
          </a:p>
          <a:p>
            <a:pPr algn="ctr" eaLnBrk="1" hangingPunct="1">
              <a:lnSpc>
                <a:spcPct val="80000"/>
              </a:lnSpc>
              <a:buFont typeface="Wingdings" pitchFamily="2" charset="2"/>
              <a:buNone/>
            </a:pPr>
            <a:endParaRPr lang="en-US" sz="4400" b="1" smtClean="0">
              <a:solidFill>
                <a:srgbClr val="000066"/>
              </a:solidFill>
            </a:endParaRPr>
          </a:p>
          <a:p>
            <a:pPr algn="ctr" eaLnBrk="1" hangingPunct="1">
              <a:lnSpc>
                <a:spcPct val="80000"/>
              </a:lnSpc>
              <a:buFont typeface="Wingdings" pitchFamily="2" charset="2"/>
              <a:buNone/>
            </a:pPr>
            <a:r>
              <a:rPr lang="en-US" smtClean="0"/>
              <a:t>A Presentation by Hon. Beatrice Kiraso, </a:t>
            </a:r>
          </a:p>
          <a:p>
            <a:pPr algn="ctr" eaLnBrk="1" hangingPunct="1">
              <a:lnSpc>
                <a:spcPct val="80000"/>
              </a:lnSpc>
              <a:buFont typeface="Wingdings" pitchFamily="2" charset="2"/>
              <a:buNone/>
            </a:pPr>
            <a:r>
              <a:rPr lang="en-US" smtClean="0"/>
              <a:t>Deputy Secretary General,</a:t>
            </a:r>
          </a:p>
        </p:txBody>
      </p:sp>
      <p:sp>
        <p:nvSpPr>
          <p:cNvPr id="4101" name="Line 4"/>
          <p:cNvSpPr>
            <a:spLocks noChangeShapeType="1"/>
          </p:cNvSpPr>
          <p:nvPr/>
        </p:nvSpPr>
        <p:spPr bwMode="auto">
          <a:xfrm>
            <a:off x="660400" y="6248400"/>
            <a:ext cx="8664575" cy="0"/>
          </a:xfrm>
          <a:prstGeom prst="line">
            <a:avLst/>
          </a:prstGeom>
          <a:noFill/>
          <a:ln w="9525">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4102" name="Picture 5" descr="BD14539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14538" y="847725"/>
            <a:ext cx="5824537" cy="8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3" name="Rectangle 6"/>
          <p:cNvSpPr>
            <a:spLocks noChangeArrowheads="1"/>
          </p:cNvSpPr>
          <p:nvPr/>
        </p:nvSpPr>
        <p:spPr bwMode="auto">
          <a:xfrm>
            <a:off x="4600575" y="3190875"/>
            <a:ext cx="9902825"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grpSp>
        <p:nvGrpSpPr>
          <p:cNvPr id="2" name="Group 10"/>
          <p:cNvGrpSpPr>
            <a:grpSpLocks noChangeAspect="1"/>
          </p:cNvGrpSpPr>
          <p:nvPr/>
        </p:nvGrpSpPr>
        <p:grpSpPr bwMode="auto">
          <a:xfrm>
            <a:off x="4037013" y="1143000"/>
            <a:ext cx="1814512" cy="950913"/>
            <a:chOff x="1800" y="1440"/>
            <a:chExt cx="5540" cy="3140"/>
          </a:xfrm>
        </p:grpSpPr>
        <p:pic>
          <p:nvPicPr>
            <p:cNvPr id="4105" name="Picture 11" descr="EAC_FLAG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0" y="1440"/>
              <a:ext cx="5540" cy="3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10" y="2449"/>
              <a:ext cx="1111" cy="1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advTm="23281">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97824AC-8706-40B9-B81D-9EE0BC7A7D0D}" type="slidenum">
              <a:rPr lang="en-US" smtClean="0"/>
              <a:pPr eaLnBrk="1" hangingPunct="1"/>
              <a:t>10</a:t>
            </a:fld>
            <a:endParaRPr lang="en-US" smtClean="0"/>
          </a:p>
        </p:txBody>
      </p:sp>
      <p:sp>
        <p:nvSpPr>
          <p:cNvPr id="13315" name="Rectangle 2"/>
          <p:cNvSpPr>
            <a:spLocks noGrp="1" noChangeArrowheads="1"/>
          </p:cNvSpPr>
          <p:nvPr>
            <p:ph type="title"/>
          </p:nvPr>
        </p:nvSpPr>
        <p:spPr/>
        <p:txBody>
          <a:bodyPr/>
          <a:lstStyle/>
          <a:p>
            <a:pPr eaLnBrk="1" hangingPunct="1"/>
            <a:r>
              <a:rPr lang="en-US" sz="3800" smtClean="0"/>
              <a:t>THE EAST AFRICAN COMMUNITY</a:t>
            </a:r>
          </a:p>
        </p:txBody>
      </p:sp>
      <p:sp>
        <p:nvSpPr>
          <p:cNvPr id="13316" name="Rectangle 3"/>
          <p:cNvSpPr>
            <a:spLocks noGrp="1" noChangeArrowheads="1"/>
          </p:cNvSpPr>
          <p:nvPr>
            <p:ph type="body" idx="1"/>
          </p:nvPr>
        </p:nvSpPr>
        <p:spPr>
          <a:xfrm>
            <a:off x="989013" y="2057400"/>
            <a:ext cx="8416925" cy="4038600"/>
          </a:xfrm>
        </p:spPr>
        <p:txBody>
          <a:bodyPr/>
          <a:lstStyle/>
          <a:p>
            <a:pPr marL="533400" indent="-533400" eaLnBrk="1" hangingPunct="1">
              <a:spcBef>
                <a:spcPct val="50000"/>
              </a:spcBef>
              <a:buClr>
                <a:schemeClr val="tx1"/>
              </a:buClr>
              <a:buFontTx/>
              <a:buAutoNum type="arabicPeriod"/>
            </a:pPr>
            <a:r>
              <a:rPr lang="en-GB" smtClean="0"/>
              <a:t>Comprises</a:t>
            </a:r>
            <a:r>
              <a:rPr lang="en-US" smtClean="0"/>
              <a:t> the Republics of Burundi, Kenya, Rwanda, Uganda and the United Republic of Tanzania</a:t>
            </a:r>
          </a:p>
          <a:p>
            <a:pPr marL="533400" indent="-533400" eaLnBrk="1" hangingPunct="1">
              <a:spcBef>
                <a:spcPct val="50000"/>
              </a:spcBef>
              <a:buFontTx/>
              <a:buAutoNum type="arabicPeriod"/>
            </a:pPr>
            <a:r>
              <a:rPr lang="en-US" smtClean="0"/>
              <a:t>Combined population of </a:t>
            </a:r>
            <a:r>
              <a:rPr lang="en-GB" smtClean="0"/>
              <a:t>approximately 132</a:t>
            </a:r>
            <a:r>
              <a:rPr lang="en-US" smtClean="0"/>
              <a:t> million </a:t>
            </a:r>
          </a:p>
          <a:p>
            <a:pPr marL="533400" indent="-533400" eaLnBrk="1" hangingPunct="1">
              <a:spcBef>
                <a:spcPct val="50000"/>
              </a:spcBef>
              <a:buFontTx/>
              <a:buAutoNum type="arabicPeriod"/>
            </a:pPr>
            <a:r>
              <a:rPr lang="en-US" smtClean="0"/>
              <a:t>Total combined area of 2.01 million sq km</a:t>
            </a:r>
          </a:p>
          <a:p>
            <a:pPr marL="533400" indent="-533400" eaLnBrk="1" hangingPunct="1">
              <a:spcBef>
                <a:spcPct val="50000"/>
              </a:spcBef>
              <a:buFontTx/>
              <a:buAutoNum type="arabicPeriod"/>
            </a:pPr>
            <a:r>
              <a:rPr lang="en-US" smtClean="0"/>
              <a:t>Total GDP of 50 billion Dollars</a:t>
            </a:r>
          </a:p>
          <a:p>
            <a:pPr marL="533400" indent="-533400" eaLnBrk="1" hangingPunct="1">
              <a:spcBef>
                <a:spcPct val="50000"/>
              </a:spcBef>
              <a:buFontTx/>
              <a:buNone/>
            </a:pPr>
            <a:endParaRPr lang="en-US" sz="2400" smtClean="0"/>
          </a:p>
          <a:p>
            <a:pPr marL="533400" indent="-533400" eaLnBrk="1" hangingPunct="1">
              <a:buFont typeface="Wingdings" pitchFamily="2" charset="2"/>
              <a:buNone/>
            </a:pPr>
            <a:endParaRPr lang="en-US" sz="2400" smtClean="0"/>
          </a:p>
        </p:txBody>
      </p:sp>
    </p:spTree>
  </p:cSld>
  <p:clrMapOvr>
    <a:masterClrMapping/>
  </p:clrMapOvr>
  <p:transition>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C45D19B5-71FC-4BA3-A357-E0F228FF8392}" type="slidenum">
              <a:rPr lang="en-US" smtClean="0"/>
              <a:pPr eaLnBrk="1" hangingPunct="1"/>
              <a:t>11</a:t>
            </a:fld>
            <a:endParaRPr lang="en-US" smtClean="0"/>
          </a:p>
        </p:txBody>
      </p:sp>
      <p:sp>
        <p:nvSpPr>
          <p:cNvPr id="14339" name="Rectangle 2"/>
          <p:cNvSpPr>
            <a:spLocks noGrp="1" noChangeArrowheads="1"/>
          </p:cNvSpPr>
          <p:nvPr>
            <p:ph type="title"/>
          </p:nvPr>
        </p:nvSpPr>
        <p:spPr/>
        <p:txBody>
          <a:bodyPr/>
          <a:lstStyle/>
          <a:p>
            <a:pPr eaLnBrk="1" hangingPunct="1"/>
            <a:r>
              <a:rPr lang="en-US" sz="3400" smtClean="0">
                <a:solidFill>
                  <a:schemeClr val="accent2"/>
                </a:solidFill>
              </a:rPr>
              <a:t>HISTORY OF EAST AFRICA’S REGIONAL INTEGRATION</a:t>
            </a:r>
            <a:endParaRPr lang="en-GB" sz="3400" smtClean="0">
              <a:solidFill>
                <a:schemeClr val="accent2"/>
              </a:solidFill>
            </a:endParaRPr>
          </a:p>
        </p:txBody>
      </p:sp>
      <p:sp>
        <p:nvSpPr>
          <p:cNvPr id="14340" name="Rectangle 3"/>
          <p:cNvSpPr>
            <a:spLocks noGrp="1" noChangeArrowheads="1"/>
          </p:cNvSpPr>
          <p:nvPr>
            <p:ph type="body" idx="1"/>
          </p:nvPr>
        </p:nvSpPr>
        <p:spPr>
          <a:xfrm>
            <a:off x="684213" y="1524000"/>
            <a:ext cx="9067800" cy="5486400"/>
          </a:xfrm>
        </p:spPr>
        <p:txBody>
          <a:bodyPr/>
          <a:lstStyle/>
          <a:p>
            <a:pPr marL="609600" indent="-609600" eaLnBrk="1" hangingPunct="1">
              <a:lnSpc>
                <a:spcPct val="90000"/>
              </a:lnSpc>
              <a:buFontTx/>
              <a:buNone/>
            </a:pPr>
            <a:r>
              <a:rPr lang="en-GB" sz="2400" smtClean="0"/>
              <a:t>1900</a:t>
            </a:r>
            <a:r>
              <a:rPr lang="en-GB" sz="2400" b="1" smtClean="0"/>
              <a:t>  </a:t>
            </a:r>
            <a:r>
              <a:rPr lang="en-GB" sz="2400" smtClean="0"/>
              <a:t>Mombasa established as a Customs collection centre for Uganda</a:t>
            </a:r>
          </a:p>
          <a:p>
            <a:pPr marL="609600" indent="-609600" eaLnBrk="1" hangingPunct="1">
              <a:lnSpc>
                <a:spcPct val="90000"/>
              </a:lnSpc>
              <a:buClr>
                <a:schemeClr val="tx1"/>
              </a:buClr>
              <a:buFontTx/>
              <a:buNone/>
            </a:pPr>
            <a:r>
              <a:rPr lang="en-GB" sz="2400" smtClean="0"/>
              <a:t>1905  Currency Board set up to issue currency for Kenya and Uganda</a:t>
            </a:r>
          </a:p>
          <a:p>
            <a:pPr marL="609600" indent="-609600" eaLnBrk="1" hangingPunct="1">
              <a:lnSpc>
                <a:spcPct val="90000"/>
              </a:lnSpc>
              <a:buClr>
                <a:schemeClr val="tx1"/>
              </a:buClr>
              <a:buFont typeface="Wingdings" pitchFamily="2" charset="2"/>
              <a:buNone/>
            </a:pPr>
            <a:r>
              <a:rPr lang="en-GB" sz="2400" smtClean="0"/>
              <a:t>1917   Customs Union established between Kenya and Uganda – Tanganyika joined in 1922</a:t>
            </a:r>
          </a:p>
          <a:p>
            <a:pPr marL="609600" indent="-609600" eaLnBrk="1" hangingPunct="1">
              <a:lnSpc>
                <a:spcPct val="90000"/>
              </a:lnSpc>
              <a:buClr>
                <a:schemeClr val="tx1"/>
              </a:buClr>
              <a:buFont typeface="Wingdings" pitchFamily="2" charset="2"/>
              <a:buNone/>
            </a:pPr>
            <a:r>
              <a:rPr lang="en-GB" sz="2400" smtClean="0"/>
              <a:t>1948   High Commission established </a:t>
            </a:r>
          </a:p>
          <a:p>
            <a:pPr marL="609600" indent="-609600" eaLnBrk="1" hangingPunct="1">
              <a:lnSpc>
                <a:spcPct val="90000"/>
              </a:lnSpc>
              <a:buClr>
                <a:schemeClr val="tx1"/>
              </a:buClr>
              <a:buFont typeface="Wingdings" pitchFamily="2" charset="2"/>
              <a:buNone/>
            </a:pPr>
            <a:r>
              <a:rPr lang="en-GB" sz="2400" smtClean="0"/>
              <a:t>1961   Common Services Organisation established (East African Posts and Telecommunications, East African Railways &amp; Harbours, East African Airways, East  African Air Aviation Services, East African Development Bank</a:t>
            </a:r>
          </a:p>
          <a:p>
            <a:pPr marL="609600" indent="-609600" eaLnBrk="1" hangingPunct="1">
              <a:lnSpc>
                <a:spcPct val="90000"/>
              </a:lnSpc>
              <a:buClr>
                <a:schemeClr val="tx1"/>
              </a:buClr>
              <a:buFont typeface="Wingdings" pitchFamily="2" charset="2"/>
              <a:buNone/>
            </a:pPr>
            <a:r>
              <a:rPr lang="en-GB" sz="2400" smtClean="0"/>
              <a:t>1967   The treaty establishing the community Signed</a:t>
            </a:r>
          </a:p>
          <a:p>
            <a:pPr marL="609600" indent="-609600" eaLnBrk="1" hangingPunct="1">
              <a:lnSpc>
                <a:spcPct val="90000"/>
              </a:lnSpc>
              <a:buClr>
                <a:schemeClr val="tx1"/>
              </a:buClr>
              <a:buFontTx/>
              <a:buNone/>
            </a:pPr>
            <a:r>
              <a:rPr lang="en-GB" sz="2400" smtClean="0"/>
              <a:t>1977   The then community collapsed</a:t>
            </a:r>
          </a:p>
          <a:p>
            <a:pPr marL="609600" indent="-609600" eaLnBrk="1" hangingPunct="1">
              <a:lnSpc>
                <a:spcPct val="90000"/>
              </a:lnSpc>
              <a:buClr>
                <a:schemeClr val="tx1"/>
              </a:buClr>
              <a:buFontTx/>
              <a:buNone/>
            </a:pPr>
            <a:r>
              <a:rPr lang="en-GB" sz="2400" smtClean="0"/>
              <a:t>1984   Mediation agreement signed for division of assets and liabilities</a:t>
            </a:r>
          </a:p>
          <a:p>
            <a:pPr marL="609600" indent="-609600" eaLnBrk="1" hangingPunct="1">
              <a:lnSpc>
                <a:spcPct val="90000"/>
              </a:lnSpc>
              <a:buClr>
                <a:schemeClr val="tx1"/>
              </a:buClr>
            </a:pPr>
            <a:endParaRPr lang="en-GB" sz="2000" smtClean="0"/>
          </a:p>
        </p:txBody>
      </p:sp>
    </p:spTree>
  </p:cSld>
  <p:clrMapOvr>
    <a:masterClrMapping/>
  </p:clrMapOvr>
  <p:transition advTm="953">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1F257B1-D1A0-45C3-8D7E-73A12326EEE3}" type="slidenum">
              <a:rPr lang="en-US" smtClean="0"/>
              <a:pPr eaLnBrk="1" hangingPunct="1"/>
              <a:t>12</a:t>
            </a:fld>
            <a:endParaRPr lang="en-US" smtClean="0"/>
          </a:p>
        </p:txBody>
      </p:sp>
      <p:sp>
        <p:nvSpPr>
          <p:cNvPr id="15363" name="Rectangle 2"/>
          <p:cNvSpPr>
            <a:spLocks noGrp="1" noChangeArrowheads="1"/>
          </p:cNvSpPr>
          <p:nvPr>
            <p:ph type="title"/>
          </p:nvPr>
        </p:nvSpPr>
        <p:spPr>
          <a:xfrm>
            <a:off x="990600" y="277813"/>
            <a:ext cx="8416925" cy="865187"/>
          </a:xfrm>
        </p:spPr>
        <p:txBody>
          <a:bodyPr/>
          <a:lstStyle/>
          <a:p>
            <a:pPr eaLnBrk="1" hangingPunct="1"/>
            <a:r>
              <a:rPr lang="en-US" sz="2700" smtClean="0">
                <a:solidFill>
                  <a:schemeClr val="accent2"/>
                </a:solidFill>
              </a:rPr>
              <a:t>WHY THE COMMUNITY COLLAPSED</a:t>
            </a:r>
            <a:endParaRPr lang="en-GB" sz="2700" smtClean="0">
              <a:solidFill>
                <a:schemeClr val="accent2"/>
              </a:solidFill>
            </a:endParaRPr>
          </a:p>
        </p:txBody>
      </p:sp>
      <p:sp>
        <p:nvSpPr>
          <p:cNvPr id="15364" name="Rectangle 3"/>
          <p:cNvSpPr>
            <a:spLocks noGrp="1" noChangeArrowheads="1"/>
          </p:cNvSpPr>
          <p:nvPr>
            <p:ph type="body" idx="1"/>
          </p:nvPr>
        </p:nvSpPr>
        <p:spPr>
          <a:xfrm>
            <a:off x="531813" y="1219200"/>
            <a:ext cx="9371012" cy="5638800"/>
          </a:xfrm>
        </p:spPr>
        <p:txBody>
          <a:bodyPr/>
          <a:lstStyle/>
          <a:p>
            <a:pPr marL="533400" indent="-533400" eaLnBrk="1" hangingPunct="1">
              <a:lnSpc>
                <a:spcPct val="80000"/>
              </a:lnSpc>
              <a:buFontTx/>
              <a:buAutoNum type="arabicPeriod"/>
            </a:pPr>
            <a:r>
              <a:rPr lang="en-GB" sz="2400" smtClean="0"/>
              <a:t>Different political ideologies pursued by individual partner states as follows: Kenya was capitalist, Tanzania socialist  while Uganda was mixed.</a:t>
            </a:r>
          </a:p>
          <a:p>
            <a:pPr marL="533400" indent="-533400" eaLnBrk="1" hangingPunct="1">
              <a:lnSpc>
                <a:spcPct val="80000"/>
              </a:lnSpc>
              <a:buFontTx/>
              <a:buAutoNum type="arabicPeriod"/>
            </a:pPr>
            <a:r>
              <a:rPr lang="en-GB" sz="2400" smtClean="0"/>
              <a:t>Influence of the American-Russian Cold War period</a:t>
            </a:r>
          </a:p>
          <a:p>
            <a:pPr marL="533400" indent="-533400" eaLnBrk="1" hangingPunct="1">
              <a:lnSpc>
                <a:spcPct val="80000"/>
              </a:lnSpc>
              <a:buFontTx/>
              <a:buAutoNum type="arabicPeriod"/>
            </a:pPr>
            <a:r>
              <a:rPr lang="en-GB" sz="2400" smtClean="0"/>
              <a:t>Disagreements on the sharing of benefits from jointly owned common services organizations and lack of policy to redress the situation</a:t>
            </a:r>
          </a:p>
          <a:p>
            <a:pPr marL="533400" indent="-533400" eaLnBrk="1" hangingPunct="1">
              <a:lnSpc>
                <a:spcPct val="80000"/>
              </a:lnSpc>
              <a:buFontTx/>
              <a:buAutoNum type="arabicPeriod"/>
            </a:pPr>
            <a:r>
              <a:rPr lang="en-GB" sz="2400" smtClean="0"/>
              <a:t>Low private sector and civil society involvement in the running of the then Community</a:t>
            </a:r>
          </a:p>
          <a:p>
            <a:pPr marL="533400" indent="-533400" eaLnBrk="1" hangingPunct="1">
              <a:lnSpc>
                <a:spcPct val="80000"/>
              </a:lnSpc>
              <a:buFontTx/>
              <a:buAutoNum type="arabicPeriod"/>
            </a:pPr>
            <a:r>
              <a:rPr lang="en-GB" sz="2400" smtClean="0"/>
              <a:t>Greed and short-sightedness on the part of some influential political leaders in EAC</a:t>
            </a:r>
          </a:p>
          <a:p>
            <a:pPr marL="533400" indent="-533400" eaLnBrk="1" hangingPunct="1">
              <a:lnSpc>
                <a:spcPct val="80000"/>
              </a:lnSpc>
              <a:buFontTx/>
              <a:buAutoNum type="arabicPeriod"/>
            </a:pPr>
            <a:r>
              <a:rPr lang="en-GB" sz="2400" smtClean="0"/>
              <a:t>Foreign influence for Economic reasons</a:t>
            </a:r>
          </a:p>
          <a:p>
            <a:pPr marL="533400" indent="-533400" eaLnBrk="1" hangingPunct="1">
              <a:lnSpc>
                <a:spcPct val="80000"/>
              </a:lnSpc>
              <a:buFontTx/>
              <a:buAutoNum type="arabicPeriod"/>
            </a:pPr>
            <a:r>
              <a:rPr lang="en-GB" sz="2400" smtClean="0"/>
              <a:t>Lack of uniformity in governance instruments Democracy  and Democratization processes (Dictatorships, military coups, Civil Strife, Human rights abuses)</a:t>
            </a:r>
          </a:p>
          <a:p>
            <a:pPr marL="533400" indent="-533400" eaLnBrk="1" hangingPunct="1">
              <a:lnSpc>
                <a:spcPct val="80000"/>
              </a:lnSpc>
              <a:buFontTx/>
              <a:buAutoNum type="arabicPeriod"/>
            </a:pPr>
            <a:r>
              <a:rPr lang="en-GB" sz="2400" smtClean="0"/>
              <a:t>Lack of mechanism to address corruption, non-respect for Rule of Law, impunity, government’s high handedness</a:t>
            </a:r>
          </a:p>
        </p:txBody>
      </p:sp>
    </p:spTree>
  </p:cSld>
  <p:clrMapOvr>
    <a:masterClrMapping/>
  </p:clrMapOvr>
  <p:transition advTm="609">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90AD3E1-EF53-47A8-B3F3-2287894CF264}" type="slidenum">
              <a:rPr lang="en-US" smtClean="0"/>
              <a:pPr eaLnBrk="1" hangingPunct="1"/>
              <a:t>13</a:t>
            </a:fld>
            <a:endParaRPr lang="en-US" smtClean="0"/>
          </a:p>
        </p:txBody>
      </p:sp>
      <p:sp>
        <p:nvSpPr>
          <p:cNvPr id="16387" name="Rectangle 2"/>
          <p:cNvSpPr>
            <a:spLocks noGrp="1" noChangeArrowheads="1"/>
          </p:cNvSpPr>
          <p:nvPr>
            <p:ph type="title"/>
          </p:nvPr>
        </p:nvSpPr>
        <p:spPr/>
        <p:txBody>
          <a:bodyPr/>
          <a:lstStyle/>
          <a:p>
            <a:pPr eaLnBrk="1" hangingPunct="1"/>
            <a:r>
              <a:rPr lang="en-US" smtClean="0"/>
              <a:t>IMPACT OF THE COLLAPSE</a:t>
            </a:r>
          </a:p>
        </p:txBody>
      </p:sp>
      <p:sp>
        <p:nvSpPr>
          <p:cNvPr id="16388" name="Rectangle 3"/>
          <p:cNvSpPr>
            <a:spLocks noGrp="1" noChangeArrowheads="1"/>
          </p:cNvSpPr>
          <p:nvPr>
            <p:ph type="body" idx="1"/>
          </p:nvPr>
        </p:nvSpPr>
        <p:spPr>
          <a:xfrm>
            <a:off x="989013" y="1905000"/>
            <a:ext cx="8610600" cy="4343400"/>
          </a:xfrm>
        </p:spPr>
        <p:txBody>
          <a:bodyPr/>
          <a:lstStyle/>
          <a:p>
            <a:pPr eaLnBrk="1" hangingPunct="1">
              <a:lnSpc>
                <a:spcPct val="90000"/>
              </a:lnSpc>
            </a:pPr>
            <a:r>
              <a:rPr lang="en-US" smtClean="0"/>
              <a:t>Loss of jobs</a:t>
            </a:r>
          </a:p>
          <a:p>
            <a:pPr eaLnBrk="1" hangingPunct="1">
              <a:lnSpc>
                <a:spcPct val="90000"/>
              </a:lnSpc>
            </a:pPr>
            <a:r>
              <a:rPr lang="en-US" smtClean="0"/>
              <a:t>Loss of Common Services</a:t>
            </a:r>
          </a:p>
          <a:p>
            <a:pPr eaLnBrk="1" hangingPunct="1">
              <a:lnSpc>
                <a:spcPct val="90000"/>
              </a:lnSpc>
            </a:pPr>
            <a:r>
              <a:rPr lang="en-US" smtClean="0"/>
              <a:t>Loss of Free Movement of persons, goods and services</a:t>
            </a:r>
          </a:p>
          <a:p>
            <a:pPr eaLnBrk="1" hangingPunct="1">
              <a:lnSpc>
                <a:spcPct val="90000"/>
              </a:lnSpc>
            </a:pPr>
            <a:r>
              <a:rPr lang="en-US" smtClean="0"/>
              <a:t>Negative Nationalism created</a:t>
            </a:r>
          </a:p>
          <a:p>
            <a:pPr eaLnBrk="1" hangingPunct="1">
              <a:lnSpc>
                <a:spcPct val="90000"/>
              </a:lnSpc>
            </a:pPr>
            <a:r>
              <a:rPr lang="en-US" smtClean="0"/>
              <a:t>Unhealthy and wasteful competition flourished</a:t>
            </a:r>
          </a:p>
          <a:p>
            <a:pPr eaLnBrk="1" hangingPunct="1">
              <a:lnSpc>
                <a:spcPct val="90000"/>
              </a:lnSpc>
            </a:pPr>
            <a:r>
              <a:rPr lang="en-US" smtClean="0"/>
              <a:t>Political destabilization by one another created more tension</a:t>
            </a:r>
          </a:p>
          <a:p>
            <a:pPr eaLnBrk="1" hangingPunct="1">
              <a:lnSpc>
                <a:spcPct val="90000"/>
              </a:lnSpc>
            </a:pPr>
            <a:r>
              <a:rPr lang="en-US" smtClean="0"/>
              <a:t>Suspicion and Mistrust among member states</a:t>
            </a:r>
          </a:p>
        </p:txBody>
      </p:sp>
    </p:spTree>
  </p:cSld>
  <p:clrMapOvr>
    <a:masterClrMapping/>
  </p:clrMapOvr>
  <p:transition advTm="906">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15"/>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C08B26B-4F6C-4B99-A311-CD82A88FD2B2}" type="slidenum">
              <a:rPr lang="en-US" smtClean="0"/>
              <a:pPr eaLnBrk="1" hangingPunct="1"/>
              <a:t>14</a:t>
            </a:fld>
            <a:endParaRPr lang="en-US" smtClean="0"/>
          </a:p>
        </p:txBody>
      </p:sp>
      <p:sp>
        <p:nvSpPr>
          <p:cNvPr id="1028" name="Rectangle 2"/>
          <p:cNvSpPr>
            <a:spLocks noGrp="1" noChangeArrowheads="1"/>
          </p:cNvSpPr>
          <p:nvPr>
            <p:ph type="ctrTitle"/>
          </p:nvPr>
        </p:nvSpPr>
        <p:spPr>
          <a:xfrm>
            <a:off x="412750" y="304800"/>
            <a:ext cx="9077325" cy="609600"/>
          </a:xfrm>
        </p:spPr>
        <p:txBody>
          <a:bodyPr lIns="0" tIns="0" rIns="0" bIns="0" anchor="t"/>
          <a:lstStyle/>
          <a:p>
            <a:pPr eaLnBrk="1" hangingPunct="1"/>
            <a:r>
              <a:rPr lang="en-US" sz="3400" smtClean="0">
                <a:solidFill>
                  <a:schemeClr val="tx1"/>
                </a:solidFill>
              </a:rPr>
              <a:t>REVIVAL OF EAST AFRICAN COMMUNITY</a:t>
            </a:r>
          </a:p>
        </p:txBody>
      </p:sp>
      <p:sp>
        <p:nvSpPr>
          <p:cNvPr id="1029" name="Rectangle 3"/>
          <p:cNvSpPr>
            <a:spLocks noGrp="1" noChangeArrowheads="1"/>
          </p:cNvSpPr>
          <p:nvPr>
            <p:ph type="subTitle" idx="1"/>
          </p:nvPr>
        </p:nvSpPr>
        <p:spPr>
          <a:xfrm>
            <a:off x="1524000" y="5257800"/>
            <a:ext cx="6931025" cy="762000"/>
          </a:xfrm>
        </p:spPr>
        <p:txBody>
          <a:bodyPr/>
          <a:lstStyle/>
          <a:p>
            <a:pPr eaLnBrk="1" hangingPunct="1">
              <a:lnSpc>
                <a:spcPct val="80000"/>
              </a:lnSpc>
            </a:pPr>
            <a:r>
              <a:rPr lang="en-US" sz="2000" b="1" smtClean="0"/>
              <a:t>East African Heads Of State Sign The Treaty For The Establishment Of EAC, 30 November 1999</a:t>
            </a:r>
            <a:r>
              <a:rPr lang="en-US" sz="2000" smtClean="0"/>
              <a:t> </a:t>
            </a:r>
          </a:p>
        </p:txBody>
      </p:sp>
      <p:graphicFrame>
        <p:nvGraphicFramePr>
          <p:cNvPr id="1026" name="Object 4"/>
          <p:cNvGraphicFramePr>
            <a:graphicFrameLocks noChangeAspect="1"/>
          </p:cNvGraphicFramePr>
          <p:nvPr/>
        </p:nvGraphicFramePr>
        <p:xfrm>
          <a:off x="1446213" y="1295400"/>
          <a:ext cx="8001000" cy="3729038"/>
        </p:xfrm>
        <a:graphic>
          <a:graphicData uri="http://schemas.openxmlformats.org/presentationml/2006/ole">
            <mc:AlternateContent xmlns:mc="http://schemas.openxmlformats.org/markup-compatibility/2006">
              <mc:Choice xmlns:v="urn:schemas-microsoft-com:vml" Requires="v">
                <p:oleObj spid="_x0000_s1030" name="Document" r:id="rId4" imgW="6211440" imgH="2927880" progId="Word.Document.8">
                  <p:embed/>
                </p:oleObj>
              </mc:Choice>
              <mc:Fallback>
                <p:oleObj name="Document" r:id="rId4" imgW="6211440" imgH="2927880" progId="Word.Documen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6213" y="1295400"/>
                        <a:ext cx="8001000" cy="3729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advTm="969">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6C2E63E-7806-4BC0-9880-AEE8E391B2EF}" type="slidenum">
              <a:rPr lang="en-US" smtClean="0"/>
              <a:pPr eaLnBrk="1" hangingPunct="1"/>
              <a:t>15</a:t>
            </a:fld>
            <a:endParaRPr lang="en-US" smtClean="0"/>
          </a:p>
        </p:txBody>
      </p:sp>
      <p:sp>
        <p:nvSpPr>
          <p:cNvPr id="17411" name="Rectangle 2"/>
          <p:cNvSpPr>
            <a:spLocks noGrp="1" noChangeArrowheads="1"/>
          </p:cNvSpPr>
          <p:nvPr>
            <p:ph type="title"/>
          </p:nvPr>
        </p:nvSpPr>
        <p:spPr/>
        <p:txBody>
          <a:bodyPr/>
          <a:lstStyle/>
          <a:p>
            <a:pPr eaLnBrk="1" hangingPunct="1"/>
            <a:r>
              <a:rPr lang="en-GB" sz="3800" smtClean="0">
                <a:solidFill>
                  <a:schemeClr val="tx1"/>
                </a:solidFill>
              </a:rPr>
              <a:t>SAFEGUARDS AGAINST ANOTHER COLLAPSE</a:t>
            </a:r>
            <a:endParaRPr lang="en-US" sz="3800" smtClean="0">
              <a:solidFill>
                <a:schemeClr val="tx1"/>
              </a:solidFill>
            </a:endParaRPr>
          </a:p>
        </p:txBody>
      </p:sp>
      <p:sp>
        <p:nvSpPr>
          <p:cNvPr id="17412" name="Rectangle 5"/>
          <p:cNvSpPr>
            <a:spLocks noChangeArrowheads="1"/>
          </p:cNvSpPr>
          <p:nvPr/>
        </p:nvSpPr>
        <p:spPr bwMode="auto">
          <a:xfrm>
            <a:off x="760413" y="1524000"/>
            <a:ext cx="8334375"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marL="609600" indent="-609600">
              <a:spcBef>
                <a:spcPct val="50000"/>
              </a:spcBef>
              <a:buClr>
                <a:schemeClr val="folHlink"/>
              </a:buClr>
              <a:buSzPct val="90000"/>
              <a:buFont typeface="Wingdings" pitchFamily="2" charset="2"/>
              <a:buNone/>
            </a:pPr>
            <a:r>
              <a:rPr lang="en-US" sz="2000" b="1"/>
              <a:t>SAFEGUARDS IN THE EAC TREATY :</a:t>
            </a:r>
          </a:p>
          <a:p>
            <a:pPr marL="609600" indent="-609600">
              <a:spcBef>
                <a:spcPct val="50000"/>
              </a:spcBef>
              <a:buClr>
                <a:schemeClr val="folHlink"/>
              </a:buClr>
              <a:buSzPct val="90000"/>
              <a:buFont typeface="Wingdings" pitchFamily="2" charset="2"/>
              <a:buNone/>
            </a:pPr>
            <a:r>
              <a:rPr lang="en-US" sz="2000"/>
              <a:t>	Drawing lessons from the experience of the erstwhile EAC, the Treaty Provides for:	</a:t>
            </a:r>
          </a:p>
          <a:p>
            <a:pPr marL="609600" indent="-609600">
              <a:spcBef>
                <a:spcPct val="50000"/>
              </a:spcBef>
              <a:buClr>
                <a:schemeClr val="folHlink"/>
              </a:buClr>
              <a:buSzPct val="90000"/>
              <a:buFont typeface="Wingdings" pitchFamily="2" charset="2"/>
              <a:buNone/>
            </a:pPr>
            <a:r>
              <a:rPr lang="en-US" sz="2000"/>
              <a:t>1.	A gradual approach to the Regional Integration Process</a:t>
            </a:r>
          </a:p>
          <a:p>
            <a:pPr marL="609600" indent="-609600">
              <a:spcBef>
                <a:spcPct val="50000"/>
              </a:spcBef>
              <a:buClr>
                <a:schemeClr val="folHlink"/>
              </a:buClr>
              <a:buSzPct val="90000"/>
              <a:buFont typeface="Wingdings" pitchFamily="2" charset="2"/>
              <a:buNone/>
            </a:pPr>
            <a:r>
              <a:rPr lang="en-US" sz="2000" b="1"/>
              <a:t>             1</a:t>
            </a:r>
            <a:r>
              <a:rPr lang="en-US" sz="2000" b="1" baseline="30000"/>
              <a:t>st</a:t>
            </a:r>
            <a:r>
              <a:rPr lang="en-US" sz="2000" b="1"/>
              <a:t> Phase	 -	Customs Union (Entry Point)                       </a:t>
            </a:r>
          </a:p>
          <a:p>
            <a:pPr marL="609600" indent="-609600">
              <a:spcBef>
                <a:spcPct val="50000"/>
              </a:spcBef>
              <a:buClr>
                <a:schemeClr val="folHlink"/>
              </a:buClr>
              <a:buSzPct val="90000"/>
              <a:buFont typeface="Wingdings" pitchFamily="2" charset="2"/>
              <a:buNone/>
            </a:pPr>
            <a:r>
              <a:rPr lang="en-US" sz="2000" b="1"/>
              <a:t>	     2</a:t>
            </a:r>
            <a:r>
              <a:rPr lang="en-US" sz="2000" b="1" baseline="30000"/>
              <a:t>nd</a:t>
            </a:r>
            <a:r>
              <a:rPr lang="en-US" sz="2000" b="1"/>
              <a:t> Phase	 -	Common Market</a:t>
            </a:r>
          </a:p>
          <a:p>
            <a:pPr marL="609600" indent="-609600">
              <a:spcBef>
                <a:spcPct val="50000"/>
              </a:spcBef>
              <a:buClr>
                <a:schemeClr val="folHlink"/>
              </a:buClr>
              <a:buSzPct val="90000"/>
              <a:buFont typeface="Wingdings" pitchFamily="2" charset="2"/>
              <a:buNone/>
            </a:pPr>
            <a:r>
              <a:rPr lang="en-US" sz="2000" b="1"/>
              <a:t>             3</a:t>
            </a:r>
            <a:r>
              <a:rPr lang="en-US" sz="2000" b="1" baseline="30000"/>
              <a:t>rd</a:t>
            </a:r>
            <a:r>
              <a:rPr lang="en-US" sz="2000" b="1"/>
              <a:t> Phase	 -	Monetary Union</a:t>
            </a:r>
          </a:p>
          <a:p>
            <a:pPr marL="609600" indent="-609600">
              <a:spcBef>
                <a:spcPct val="50000"/>
              </a:spcBef>
              <a:buClr>
                <a:schemeClr val="folHlink"/>
              </a:buClr>
              <a:buSzPct val="90000"/>
              <a:buFont typeface="Wingdings" pitchFamily="2" charset="2"/>
              <a:buNone/>
            </a:pPr>
            <a:r>
              <a:rPr lang="en-US" sz="2000" b="1"/>
              <a:t>	     4</a:t>
            </a:r>
            <a:r>
              <a:rPr lang="en-US" sz="2000" b="1" baseline="30000"/>
              <a:t>th</a:t>
            </a:r>
            <a:r>
              <a:rPr lang="en-US" sz="2000" b="1"/>
              <a:t> Phase	 -	Political Federation</a:t>
            </a:r>
          </a:p>
        </p:txBody>
      </p:sp>
    </p:spTree>
  </p:cSld>
  <p:clrMapOvr>
    <a:masterClrMapping/>
  </p:clrMapOvr>
  <p:transition>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10AA2DD-D50D-49D9-A5A1-4B2EA52699F6}" type="slidenum">
              <a:rPr lang="en-US" smtClean="0"/>
              <a:pPr eaLnBrk="1" hangingPunct="1"/>
              <a:t>16</a:t>
            </a:fld>
            <a:endParaRPr lang="en-US" smtClean="0"/>
          </a:p>
        </p:txBody>
      </p:sp>
      <p:sp>
        <p:nvSpPr>
          <p:cNvPr id="18435" name="Rectangle 2"/>
          <p:cNvSpPr>
            <a:spLocks noGrp="1" noChangeArrowheads="1"/>
          </p:cNvSpPr>
          <p:nvPr>
            <p:ph type="title"/>
          </p:nvPr>
        </p:nvSpPr>
        <p:spPr/>
        <p:txBody>
          <a:bodyPr/>
          <a:lstStyle/>
          <a:p>
            <a:pPr eaLnBrk="1" hangingPunct="1"/>
            <a:r>
              <a:rPr lang="en-GB" sz="3800" smtClean="0">
                <a:solidFill>
                  <a:schemeClr val="tx1"/>
                </a:solidFill>
              </a:rPr>
              <a:t>SAFEGUARDS (cont)</a:t>
            </a:r>
            <a:endParaRPr lang="en-US" sz="3800" smtClean="0">
              <a:solidFill>
                <a:schemeClr val="tx1"/>
              </a:solidFill>
            </a:endParaRPr>
          </a:p>
        </p:txBody>
      </p:sp>
      <p:sp>
        <p:nvSpPr>
          <p:cNvPr id="18436" name="Rectangle 3"/>
          <p:cNvSpPr>
            <a:spLocks noGrp="1" noChangeArrowheads="1"/>
          </p:cNvSpPr>
          <p:nvPr>
            <p:ph type="body" idx="1"/>
          </p:nvPr>
        </p:nvSpPr>
        <p:spPr/>
        <p:txBody>
          <a:bodyPr/>
          <a:lstStyle/>
          <a:p>
            <a:pPr marL="609600" indent="-609600" eaLnBrk="1" hangingPunct="1">
              <a:spcBef>
                <a:spcPct val="50000"/>
              </a:spcBef>
              <a:buFontTx/>
              <a:buNone/>
            </a:pPr>
            <a:r>
              <a:rPr lang="en-US" smtClean="0"/>
              <a:t>2.   De-concentration of Power  from the Summit through a bottom-up decision making process</a:t>
            </a:r>
          </a:p>
          <a:p>
            <a:pPr marL="609600" indent="-609600" eaLnBrk="1" hangingPunct="1">
              <a:spcBef>
                <a:spcPct val="50000"/>
              </a:spcBef>
              <a:buFontTx/>
              <a:buNone/>
            </a:pPr>
            <a:r>
              <a:rPr lang="en-US" smtClean="0"/>
              <a:t>3.	People Centered and Private Sector Driven integration.</a:t>
            </a:r>
          </a:p>
          <a:p>
            <a:pPr marL="609600" indent="-609600" eaLnBrk="1" hangingPunct="1">
              <a:spcBef>
                <a:spcPct val="50000"/>
              </a:spcBef>
              <a:buFontTx/>
              <a:buNone/>
            </a:pPr>
            <a:r>
              <a:rPr lang="en-US" smtClean="0"/>
              <a:t>4.	Involvement Of Civil Society as key stake holders</a:t>
            </a:r>
          </a:p>
          <a:p>
            <a:pPr marL="609600" indent="-609600" eaLnBrk="1" hangingPunct="1">
              <a:spcBef>
                <a:spcPct val="50000"/>
              </a:spcBef>
              <a:buFontTx/>
              <a:buAutoNum type="arabicPeriod" startAt="5"/>
            </a:pPr>
            <a:r>
              <a:rPr lang="en-US" smtClean="0"/>
              <a:t>Withdrawal Procedures Made more Stringent</a:t>
            </a:r>
          </a:p>
          <a:p>
            <a:pPr marL="609600" indent="-609600" eaLnBrk="1" hangingPunct="1">
              <a:spcBef>
                <a:spcPct val="50000"/>
              </a:spcBef>
              <a:buFontTx/>
              <a:buAutoNum type="arabicPeriod" startAt="5"/>
            </a:pPr>
            <a:r>
              <a:rPr lang="en-US" smtClean="0"/>
              <a:t>Consensus as a confidence building tool</a:t>
            </a:r>
          </a:p>
          <a:p>
            <a:pPr marL="609600" indent="-609600" eaLnBrk="1" hangingPunct="1">
              <a:spcBef>
                <a:spcPct val="50000"/>
              </a:spcBef>
              <a:buFontTx/>
              <a:buNone/>
            </a:pPr>
            <a:endParaRPr lang="en-US" smtClean="0"/>
          </a:p>
          <a:p>
            <a:pPr marL="609600" indent="-609600" eaLnBrk="1" hangingPunct="1"/>
            <a:endParaRPr lang="en-US" smtClean="0"/>
          </a:p>
        </p:txBody>
      </p:sp>
    </p:spTree>
  </p:cSld>
  <p:clrMapOvr>
    <a:masterClrMapping/>
  </p:clrMapOvr>
  <p:transition>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DE682E1-99D6-412C-8C65-390A0FF0547A}" type="slidenum">
              <a:rPr lang="en-US" smtClean="0"/>
              <a:pPr eaLnBrk="1" hangingPunct="1"/>
              <a:t>17</a:t>
            </a:fld>
            <a:endParaRPr lang="en-US" smtClean="0"/>
          </a:p>
        </p:txBody>
      </p:sp>
      <p:sp>
        <p:nvSpPr>
          <p:cNvPr id="19459" name="Rectangle 2"/>
          <p:cNvSpPr>
            <a:spLocks noGrp="1" noChangeArrowheads="1"/>
          </p:cNvSpPr>
          <p:nvPr>
            <p:ph type="title"/>
          </p:nvPr>
        </p:nvSpPr>
        <p:spPr/>
        <p:txBody>
          <a:bodyPr/>
          <a:lstStyle/>
          <a:p>
            <a:pPr eaLnBrk="1" hangingPunct="1"/>
            <a:r>
              <a:rPr lang="en-US" sz="3800" smtClean="0"/>
              <a:t>THE STAGES OF EAC INTEGRATION</a:t>
            </a:r>
          </a:p>
        </p:txBody>
      </p:sp>
      <p:sp>
        <p:nvSpPr>
          <p:cNvPr id="19460" name="Rectangle 3"/>
          <p:cNvSpPr>
            <a:spLocks noGrp="1" noChangeArrowheads="1"/>
          </p:cNvSpPr>
          <p:nvPr>
            <p:ph type="body" idx="1"/>
          </p:nvPr>
        </p:nvSpPr>
        <p:spPr>
          <a:xfrm>
            <a:off x="990600" y="1600200"/>
            <a:ext cx="8685213" cy="4953000"/>
          </a:xfrm>
        </p:spPr>
        <p:txBody>
          <a:bodyPr/>
          <a:lstStyle/>
          <a:p>
            <a:pPr eaLnBrk="1" hangingPunct="1"/>
            <a:r>
              <a:rPr lang="en-US" sz="3200" smtClean="0"/>
              <a:t>Article 5 (2) of the Treaty for the Establishment of the East African Community states that:- </a:t>
            </a:r>
          </a:p>
          <a:p>
            <a:pPr lvl="1" eaLnBrk="1" hangingPunct="1">
              <a:buFont typeface="Wingdings" pitchFamily="2" charset="2"/>
              <a:buNone/>
            </a:pPr>
            <a:r>
              <a:rPr lang="en-US" sz="3200" smtClean="0"/>
              <a:t>	</a:t>
            </a:r>
            <a:r>
              <a:rPr lang="en-US" sz="3200" i="1" smtClean="0"/>
              <a:t>The  Partner States undertake to establish among themselves and in accordance with the provisions of the Treaty, a Customs Union, a Common Market, subsequently a Monetary Union and ultimately a Political Federation.</a:t>
            </a:r>
          </a:p>
        </p:txBody>
      </p:sp>
    </p:spTree>
  </p:cSld>
  <p:clrMapOvr>
    <a:masterClrMapping/>
  </p:clrMapOvr>
  <p:transition>
    <p:rand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2154079-00CF-4C1C-BCAF-EBFD6F7730DE}" type="slidenum">
              <a:rPr lang="en-US" smtClean="0"/>
              <a:pPr eaLnBrk="1" hangingPunct="1"/>
              <a:t>18</a:t>
            </a:fld>
            <a:endParaRPr lang="en-US" smtClean="0"/>
          </a:p>
        </p:txBody>
      </p:sp>
      <p:sp>
        <p:nvSpPr>
          <p:cNvPr id="20483" name="Rectangle 2"/>
          <p:cNvSpPr>
            <a:spLocks noGrp="1" noChangeArrowheads="1"/>
          </p:cNvSpPr>
          <p:nvPr>
            <p:ph type="title"/>
          </p:nvPr>
        </p:nvSpPr>
        <p:spPr/>
        <p:txBody>
          <a:bodyPr/>
          <a:lstStyle/>
          <a:p>
            <a:pPr eaLnBrk="1" hangingPunct="1"/>
            <a:r>
              <a:rPr lang="en-US" sz="3800" smtClean="0"/>
              <a:t>THE STAGES OF EAC INTEGRATION (cont)</a:t>
            </a:r>
          </a:p>
        </p:txBody>
      </p:sp>
      <p:sp>
        <p:nvSpPr>
          <p:cNvPr id="20484" name="Rectangle 3"/>
          <p:cNvSpPr>
            <a:spLocks noGrp="1" noChangeArrowheads="1"/>
          </p:cNvSpPr>
          <p:nvPr>
            <p:ph type="body" idx="1"/>
          </p:nvPr>
        </p:nvSpPr>
        <p:spPr>
          <a:xfrm>
            <a:off x="989013" y="1676400"/>
            <a:ext cx="8416925" cy="2514600"/>
          </a:xfrm>
        </p:spPr>
        <p:txBody>
          <a:bodyPr/>
          <a:lstStyle/>
          <a:p>
            <a:pPr eaLnBrk="1" hangingPunct="1"/>
            <a:r>
              <a:rPr lang="en-US" b="1" smtClean="0"/>
              <a:t>Customs Union</a:t>
            </a:r>
            <a:r>
              <a:rPr lang="en-US" smtClean="0"/>
              <a:t>: When two or more countries remove tariffs and other barriers on the movement of goods originated from among member states</a:t>
            </a:r>
          </a:p>
        </p:txBody>
      </p:sp>
    </p:spTree>
  </p:cSld>
  <p:clrMapOvr>
    <a:masterClrMapping/>
  </p:clrMapOvr>
  <p:transition>
    <p:rand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p:cNvSpPr txBox="1">
            <a:spLocks noGrp="1"/>
          </p:cNvSpPr>
          <p:nvPr/>
        </p:nvSpPr>
        <p:spPr bwMode="auto">
          <a:xfrm>
            <a:off x="7097713" y="6245225"/>
            <a:ext cx="2309812"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753F2847-73CC-4FE6-BD0D-65DF3A3C180B}" type="slidenum">
              <a:rPr lang="en-US" sz="1400"/>
              <a:pPr algn="r" eaLnBrk="1" hangingPunct="1"/>
              <a:t>19</a:t>
            </a:fld>
            <a:endParaRPr lang="en-US" sz="1400"/>
          </a:p>
        </p:txBody>
      </p:sp>
      <p:sp>
        <p:nvSpPr>
          <p:cNvPr id="21507" name="Rectangle 3"/>
          <p:cNvSpPr>
            <a:spLocks noGrp="1" noChangeArrowheads="1"/>
          </p:cNvSpPr>
          <p:nvPr>
            <p:ph type="body" idx="4294967295"/>
          </p:nvPr>
        </p:nvSpPr>
        <p:spPr>
          <a:xfrm>
            <a:off x="584200" y="1700213"/>
            <a:ext cx="8912225" cy="2981325"/>
          </a:xfrm>
        </p:spPr>
        <p:txBody>
          <a:bodyPr/>
          <a:lstStyle/>
          <a:p>
            <a:pPr eaLnBrk="1" hangingPunct="1">
              <a:lnSpc>
                <a:spcPct val="90000"/>
              </a:lnSpc>
            </a:pPr>
            <a:endParaRPr lang="en-US" smtClean="0"/>
          </a:p>
          <a:p>
            <a:pPr eaLnBrk="1" hangingPunct="1">
              <a:lnSpc>
                <a:spcPct val="90000"/>
              </a:lnSpc>
            </a:pPr>
            <a:r>
              <a:rPr lang="en-US" b="1" smtClean="0"/>
              <a:t>Common Market</a:t>
            </a:r>
            <a:r>
              <a:rPr lang="en-US" smtClean="0"/>
              <a:t>: When two or more states come together to trade as a block thereby creating a bigger consumer base for their products and services</a:t>
            </a:r>
          </a:p>
          <a:p>
            <a:pPr eaLnBrk="1" hangingPunct="1">
              <a:lnSpc>
                <a:spcPct val="90000"/>
              </a:lnSpc>
            </a:pPr>
            <a:endParaRPr lang="en-US" smtClean="0"/>
          </a:p>
        </p:txBody>
      </p:sp>
      <p:sp>
        <p:nvSpPr>
          <p:cNvPr id="21508" name="Rectangle 4"/>
          <p:cNvSpPr>
            <a:spLocks noGrp="1" noChangeArrowheads="1"/>
          </p:cNvSpPr>
          <p:nvPr>
            <p:ph type="title" idx="4294967295"/>
          </p:nvPr>
        </p:nvSpPr>
        <p:spPr>
          <a:xfrm>
            <a:off x="506413" y="404813"/>
            <a:ext cx="6627812" cy="1143000"/>
          </a:xfrm>
        </p:spPr>
        <p:txBody>
          <a:bodyPr/>
          <a:lstStyle/>
          <a:p>
            <a:pPr eaLnBrk="1" hangingPunct="1"/>
            <a:r>
              <a:rPr lang="en-US" sz="2900" b="1" smtClean="0"/>
              <a:t>Common Market</a:t>
            </a:r>
          </a:p>
        </p:txBody>
      </p:sp>
      <p:grpSp>
        <p:nvGrpSpPr>
          <p:cNvPr id="2" name="Group 4"/>
          <p:cNvGrpSpPr>
            <a:grpSpLocks noChangeAspect="1"/>
          </p:cNvGrpSpPr>
          <p:nvPr/>
        </p:nvGrpSpPr>
        <p:grpSpPr bwMode="auto">
          <a:xfrm>
            <a:off x="7934325" y="260350"/>
            <a:ext cx="1968500" cy="1066800"/>
            <a:chOff x="1800" y="1440"/>
            <a:chExt cx="5540" cy="3140"/>
          </a:xfrm>
        </p:grpSpPr>
        <p:pic>
          <p:nvPicPr>
            <p:cNvPr id="21510" name="Picture 5" descr="EAC_FLAG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0" y="1440"/>
              <a:ext cx="5540" cy="3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1"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10" y="2449"/>
              <a:ext cx="1111" cy="1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58AFC50-9571-4892-91CB-369FE5B8B317}" type="slidenum">
              <a:rPr lang="en-US" smtClean="0"/>
              <a:pPr eaLnBrk="1" hangingPunct="1"/>
              <a:t>2</a:t>
            </a:fld>
            <a:endParaRPr lang="en-US" smtClean="0"/>
          </a:p>
        </p:txBody>
      </p:sp>
      <p:sp>
        <p:nvSpPr>
          <p:cNvPr id="5123" name="Rectangle 2"/>
          <p:cNvSpPr>
            <a:spLocks noGrp="1" noChangeArrowheads="1"/>
          </p:cNvSpPr>
          <p:nvPr>
            <p:ph type="title"/>
          </p:nvPr>
        </p:nvSpPr>
        <p:spPr>
          <a:xfrm>
            <a:off x="742950" y="152400"/>
            <a:ext cx="8416925" cy="685800"/>
          </a:xfrm>
          <a:noFill/>
        </p:spPr>
        <p:txBody>
          <a:bodyPr/>
          <a:lstStyle/>
          <a:p>
            <a:pPr eaLnBrk="1" hangingPunct="1"/>
            <a:r>
              <a:rPr lang="en-US" sz="3800" smtClean="0">
                <a:solidFill>
                  <a:schemeClr val="accent2"/>
                </a:solidFill>
              </a:rPr>
              <a:t>SCOPE OF THE PRESENTATION</a:t>
            </a:r>
          </a:p>
        </p:txBody>
      </p:sp>
      <p:sp>
        <p:nvSpPr>
          <p:cNvPr id="5124" name="Rectangle 3"/>
          <p:cNvSpPr>
            <a:spLocks noGrp="1" noChangeArrowheads="1"/>
          </p:cNvSpPr>
          <p:nvPr>
            <p:ph type="body" idx="1"/>
          </p:nvPr>
        </p:nvSpPr>
        <p:spPr>
          <a:xfrm>
            <a:off x="760413" y="1752600"/>
            <a:ext cx="8416925" cy="3886200"/>
          </a:xfrm>
          <a:noFill/>
        </p:spPr>
        <p:txBody>
          <a:bodyPr/>
          <a:lstStyle/>
          <a:p>
            <a:pPr marL="609600" indent="-609600" eaLnBrk="1" hangingPunct="1">
              <a:buClr>
                <a:schemeClr val="tx1"/>
              </a:buClr>
            </a:pPr>
            <a:r>
              <a:rPr lang="en-US" smtClean="0"/>
              <a:t>Introduction</a:t>
            </a:r>
          </a:p>
          <a:p>
            <a:pPr marL="609600" indent="-609600" eaLnBrk="1" hangingPunct="1">
              <a:buClr>
                <a:schemeClr val="tx1"/>
              </a:buClr>
            </a:pPr>
            <a:r>
              <a:rPr lang="en-US" smtClean="0"/>
              <a:t>Customs Union</a:t>
            </a:r>
          </a:p>
          <a:p>
            <a:pPr marL="609600" indent="-609600" eaLnBrk="1" hangingPunct="1">
              <a:buClr>
                <a:schemeClr val="tx1"/>
              </a:buClr>
            </a:pPr>
            <a:r>
              <a:rPr lang="en-US" smtClean="0"/>
              <a:t>Common Market</a:t>
            </a:r>
          </a:p>
          <a:p>
            <a:pPr marL="609600" indent="-609600" eaLnBrk="1" hangingPunct="1"/>
            <a:r>
              <a:rPr lang="en-US" smtClean="0"/>
              <a:t>Monetary Union</a:t>
            </a:r>
          </a:p>
          <a:p>
            <a:pPr marL="609600" indent="-609600" eaLnBrk="1" hangingPunct="1"/>
            <a:r>
              <a:rPr lang="en-US" smtClean="0"/>
              <a:t>Towards an East African Political Federation</a:t>
            </a:r>
          </a:p>
          <a:p>
            <a:pPr marL="609600" indent="-609600" eaLnBrk="1" hangingPunct="1">
              <a:buFont typeface="Wingdings" pitchFamily="2" charset="2"/>
              <a:buNone/>
            </a:pPr>
            <a:endParaRPr lang="en-US" sz="2400" smtClean="0"/>
          </a:p>
          <a:p>
            <a:pPr marL="609600" indent="-609600" eaLnBrk="1" hangingPunct="1">
              <a:buFont typeface="Wingdings" pitchFamily="2" charset="2"/>
              <a:buNone/>
            </a:pPr>
            <a:endParaRPr lang="en-US" sz="2400" b="1" smtClean="0"/>
          </a:p>
        </p:txBody>
      </p:sp>
    </p:spTree>
  </p:cSld>
  <p:clrMapOvr>
    <a:masterClrMapping/>
  </p:clrMapOvr>
  <p:transition advTm="1359">
    <p:rand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5"/>
          <p:cNvSpPr txBox="1">
            <a:spLocks noGrp="1"/>
          </p:cNvSpPr>
          <p:nvPr/>
        </p:nvSpPr>
        <p:spPr bwMode="auto">
          <a:xfrm>
            <a:off x="7097713" y="6245225"/>
            <a:ext cx="2309812"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C36833A5-46B5-450E-B47B-0D2FB480CD46}" type="slidenum">
              <a:rPr lang="en-US" sz="1400"/>
              <a:pPr algn="r" eaLnBrk="1" hangingPunct="1"/>
              <a:t>20</a:t>
            </a:fld>
            <a:endParaRPr lang="en-US" sz="1400"/>
          </a:p>
        </p:txBody>
      </p:sp>
      <p:sp>
        <p:nvSpPr>
          <p:cNvPr id="22531" name="Rectangle 2"/>
          <p:cNvSpPr>
            <a:spLocks noGrp="1" noChangeArrowheads="1"/>
          </p:cNvSpPr>
          <p:nvPr>
            <p:ph type="title" idx="4294967295"/>
          </p:nvPr>
        </p:nvSpPr>
        <p:spPr>
          <a:xfrm>
            <a:off x="271463" y="260350"/>
            <a:ext cx="7253287" cy="1143000"/>
          </a:xfrm>
        </p:spPr>
        <p:txBody>
          <a:bodyPr/>
          <a:lstStyle/>
          <a:p>
            <a:pPr eaLnBrk="1" hangingPunct="1"/>
            <a:r>
              <a:rPr lang="en-US" sz="2900" b="1" smtClean="0"/>
              <a:t>Objectives of the EAC Common Market</a:t>
            </a:r>
          </a:p>
        </p:txBody>
      </p:sp>
      <p:sp>
        <p:nvSpPr>
          <p:cNvPr id="22532" name="Rectangle 3"/>
          <p:cNvSpPr>
            <a:spLocks noGrp="1" noChangeArrowheads="1"/>
          </p:cNvSpPr>
          <p:nvPr>
            <p:ph type="body" idx="4294967295"/>
          </p:nvPr>
        </p:nvSpPr>
        <p:spPr>
          <a:xfrm>
            <a:off x="506413" y="1412875"/>
            <a:ext cx="8913812" cy="4525963"/>
          </a:xfrm>
        </p:spPr>
        <p:txBody>
          <a:bodyPr/>
          <a:lstStyle/>
          <a:p>
            <a:pPr marL="495300" indent="-495300" eaLnBrk="1" hangingPunct="1">
              <a:lnSpc>
                <a:spcPct val="90000"/>
              </a:lnSpc>
              <a:buFont typeface="Wingdings" pitchFamily="2" charset="2"/>
              <a:buNone/>
            </a:pPr>
            <a:r>
              <a:rPr lang="en-GB" sz="2000" smtClean="0"/>
              <a:t>The objectives of establishing a Common Market are to:-</a:t>
            </a:r>
          </a:p>
          <a:p>
            <a:pPr marL="495300" indent="-495300" eaLnBrk="1" hangingPunct="1">
              <a:lnSpc>
                <a:spcPct val="90000"/>
              </a:lnSpc>
            </a:pPr>
            <a:r>
              <a:rPr lang="en-GB" sz="2000" smtClean="0"/>
              <a:t>Accelerate economic growth and development through the attainment of free movement of goods, labour, services, capital, persons, and right of establishment and residence;</a:t>
            </a:r>
            <a:endParaRPr lang="en-US" sz="2000" smtClean="0"/>
          </a:p>
          <a:p>
            <a:pPr marL="495300" indent="-495300" eaLnBrk="1" hangingPunct="1">
              <a:lnSpc>
                <a:spcPct val="90000"/>
              </a:lnSpc>
            </a:pPr>
            <a:r>
              <a:rPr lang="en-US" sz="2000" smtClean="0"/>
              <a:t>Strengthen, coordinate  and regulate the economic and trade relations among Partner States in order to promote their accelerated harmonious and balanced development;</a:t>
            </a:r>
          </a:p>
          <a:p>
            <a:pPr marL="495300" indent="-495300" eaLnBrk="1" hangingPunct="1">
              <a:lnSpc>
                <a:spcPct val="90000"/>
              </a:lnSpc>
            </a:pPr>
            <a:r>
              <a:rPr lang="en-US" sz="2000" smtClean="0"/>
              <a:t>Sustain expansion and integration of economic activities, the benefit of which shall be equitably distributed.</a:t>
            </a:r>
          </a:p>
          <a:p>
            <a:pPr marL="495300" indent="-495300" eaLnBrk="1" hangingPunct="1">
              <a:lnSpc>
                <a:spcPct val="90000"/>
              </a:lnSpc>
            </a:pPr>
            <a:r>
              <a:rPr lang="en-US" sz="2000" smtClean="0"/>
              <a:t>Promote common understanding and cooperation among the  people of EA for their economic, social, cultural and technological advancement.</a:t>
            </a:r>
          </a:p>
        </p:txBody>
      </p:sp>
      <p:grpSp>
        <p:nvGrpSpPr>
          <p:cNvPr id="2" name="Group 4"/>
          <p:cNvGrpSpPr>
            <a:grpSpLocks noChangeAspect="1"/>
          </p:cNvGrpSpPr>
          <p:nvPr/>
        </p:nvGrpSpPr>
        <p:grpSpPr bwMode="auto">
          <a:xfrm>
            <a:off x="7934325" y="260350"/>
            <a:ext cx="1968500" cy="1066800"/>
            <a:chOff x="1800" y="1440"/>
            <a:chExt cx="5540" cy="3140"/>
          </a:xfrm>
        </p:grpSpPr>
        <p:pic>
          <p:nvPicPr>
            <p:cNvPr id="22534" name="Picture 5" descr="EAC_FLAG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0" y="1440"/>
              <a:ext cx="5540" cy="3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5"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10" y="2449"/>
              <a:ext cx="1111" cy="1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txBox="1">
            <a:spLocks noGrp="1"/>
          </p:cNvSpPr>
          <p:nvPr/>
        </p:nvSpPr>
        <p:spPr bwMode="auto">
          <a:xfrm>
            <a:off x="7097713" y="6245225"/>
            <a:ext cx="2309812"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7090392E-51DE-43C1-AB5C-3424DB3C4439}" type="slidenum">
              <a:rPr lang="en-US" sz="1400"/>
              <a:pPr algn="r" eaLnBrk="1" hangingPunct="1"/>
              <a:t>21</a:t>
            </a:fld>
            <a:endParaRPr lang="en-US" sz="1400"/>
          </a:p>
        </p:txBody>
      </p:sp>
      <p:sp>
        <p:nvSpPr>
          <p:cNvPr id="23555" name="Rectangle 2"/>
          <p:cNvSpPr>
            <a:spLocks noGrp="1" noChangeArrowheads="1"/>
          </p:cNvSpPr>
          <p:nvPr>
            <p:ph type="title" idx="4294967295"/>
          </p:nvPr>
        </p:nvSpPr>
        <p:spPr>
          <a:xfrm>
            <a:off x="990600" y="277813"/>
            <a:ext cx="6711950" cy="1143000"/>
          </a:xfrm>
        </p:spPr>
        <p:txBody>
          <a:bodyPr/>
          <a:lstStyle/>
          <a:p>
            <a:pPr eaLnBrk="1" hangingPunct="1"/>
            <a:r>
              <a:rPr lang="en-US" sz="2900" b="1" smtClean="0"/>
              <a:t>The freedoms and rights under Common Market</a:t>
            </a:r>
          </a:p>
        </p:txBody>
      </p:sp>
      <p:sp>
        <p:nvSpPr>
          <p:cNvPr id="23556" name="Rectangle 3"/>
          <p:cNvSpPr>
            <a:spLocks noGrp="1" noChangeArrowheads="1"/>
          </p:cNvSpPr>
          <p:nvPr>
            <p:ph type="body" idx="4294967295"/>
          </p:nvPr>
        </p:nvSpPr>
        <p:spPr>
          <a:xfrm>
            <a:off x="271463" y="1628775"/>
            <a:ext cx="9396412" cy="4525963"/>
          </a:xfrm>
        </p:spPr>
        <p:txBody>
          <a:bodyPr/>
          <a:lstStyle/>
          <a:p>
            <a:pPr marL="571500" indent="-571500" eaLnBrk="1" hangingPunct="1">
              <a:buFont typeface="Wingdings" pitchFamily="2" charset="2"/>
              <a:buNone/>
            </a:pPr>
            <a:r>
              <a:rPr lang="en-US" sz="2400" b="1" smtClean="0"/>
              <a:t>In accordance with the provisions of Articles 76</a:t>
            </a:r>
          </a:p>
          <a:p>
            <a:pPr marL="571500" indent="-571500" eaLnBrk="1" hangingPunct="1">
              <a:buFont typeface="Wingdings" pitchFamily="2" charset="2"/>
              <a:buNone/>
            </a:pPr>
            <a:r>
              <a:rPr lang="en-US" sz="2400" b="1" smtClean="0"/>
              <a:t> and 104 of the Treaty , the draft Protocol on EAC-</a:t>
            </a:r>
          </a:p>
          <a:p>
            <a:pPr marL="571500" indent="-571500" eaLnBrk="1" hangingPunct="1">
              <a:buFont typeface="Wingdings" pitchFamily="2" charset="2"/>
              <a:buNone/>
            </a:pPr>
            <a:r>
              <a:rPr lang="en-US" sz="2400" b="1" smtClean="0"/>
              <a:t>CM shall provide for : -</a:t>
            </a:r>
          </a:p>
          <a:p>
            <a:pPr marL="839788" lvl="1" indent="-495300" eaLnBrk="1" hangingPunct="1"/>
            <a:r>
              <a:rPr lang="en-US" sz="2200" b="1" smtClean="0"/>
              <a:t>Free movement of goods;</a:t>
            </a:r>
          </a:p>
          <a:p>
            <a:pPr marL="839788" lvl="1" indent="-495300" eaLnBrk="1" hangingPunct="1"/>
            <a:r>
              <a:rPr lang="en-US" sz="2200" b="1" smtClean="0"/>
              <a:t>Free movement of persons;</a:t>
            </a:r>
          </a:p>
          <a:p>
            <a:pPr marL="839788" lvl="1" indent="-495300" eaLnBrk="1" hangingPunct="1"/>
            <a:r>
              <a:rPr lang="en-US" sz="2200" b="1" smtClean="0"/>
              <a:t>Free movement of labour;</a:t>
            </a:r>
          </a:p>
          <a:p>
            <a:pPr marL="839788" lvl="1" indent="-495300" eaLnBrk="1" hangingPunct="1"/>
            <a:r>
              <a:rPr lang="en-US" sz="2200" b="1" smtClean="0"/>
              <a:t>Right of establishment; </a:t>
            </a:r>
          </a:p>
          <a:p>
            <a:pPr marL="839788" lvl="1" indent="-495300" eaLnBrk="1" hangingPunct="1"/>
            <a:r>
              <a:rPr lang="en-US" sz="2200" b="1" smtClean="0"/>
              <a:t>Right of residence;</a:t>
            </a:r>
          </a:p>
          <a:p>
            <a:pPr marL="839788" lvl="1" indent="-495300" eaLnBrk="1" hangingPunct="1"/>
            <a:r>
              <a:rPr lang="en-US" sz="2200" b="1" smtClean="0"/>
              <a:t>Free movement of services; and</a:t>
            </a:r>
          </a:p>
          <a:p>
            <a:pPr marL="839788" lvl="1" indent="-495300" eaLnBrk="1" hangingPunct="1"/>
            <a:r>
              <a:rPr lang="en-US" sz="2200" b="1" smtClean="0"/>
              <a:t>Free movement of capital;</a:t>
            </a:r>
          </a:p>
        </p:txBody>
      </p:sp>
      <p:grpSp>
        <p:nvGrpSpPr>
          <p:cNvPr id="2" name="Group 4"/>
          <p:cNvGrpSpPr>
            <a:grpSpLocks noChangeAspect="1"/>
          </p:cNvGrpSpPr>
          <p:nvPr/>
        </p:nvGrpSpPr>
        <p:grpSpPr bwMode="auto">
          <a:xfrm>
            <a:off x="7934325" y="260350"/>
            <a:ext cx="1968500" cy="1066800"/>
            <a:chOff x="1800" y="1440"/>
            <a:chExt cx="5540" cy="3140"/>
          </a:xfrm>
        </p:grpSpPr>
        <p:pic>
          <p:nvPicPr>
            <p:cNvPr id="23558" name="Picture 5" descr="EAC_FLAG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0" y="1440"/>
              <a:ext cx="5540" cy="3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9"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10" y="2449"/>
              <a:ext cx="1111" cy="1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p:cNvSpPr txBox="1">
            <a:spLocks noGrp="1"/>
          </p:cNvSpPr>
          <p:nvPr/>
        </p:nvSpPr>
        <p:spPr bwMode="auto">
          <a:xfrm>
            <a:off x="7097713" y="6245225"/>
            <a:ext cx="2309812"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590285A2-D812-4D41-874D-C15FE8E5133C}" type="slidenum">
              <a:rPr lang="en-US" sz="1400"/>
              <a:pPr algn="r" eaLnBrk="1" hangingPunct="1"/>
              <a:t>22</a:t>
            </a:fld>
            <a:endParaRPr lang="en-US" sz="1400"/>
          </a:p>
        </p:txBody>
      </p:sp>
      <p:sp>
        <p:nvSpPr>
          <p:cNvPr id="24579" name="Rectangle 2"/>
          <p:cNvSpPr>
            <a:spLocks noGrp="1" noChangeArrowheads="1"/>
          </p:cNvSpPr>
          <p:nvPr>
            <p:ph type="title" idx="4294967295"/>
          </p:nvPr>
        </p:nvSpPr>
        <p:spPr>
          <a:xfrm>
            <a:off x="990600" y="277813"/>
            <a:ext cx="6711950" cy="1143000"/>
          </a:xfrm>
        </p:spPr>
        <p:txBody>
          <a:bodyPr/>
          <a:lstStyle/>
          <a:p>
            <a:pPr eaLnBrk="1" hangingPunct="1"/>
            <a:r>
              <a:rPr lang="en-US" sz="2900" b="1" smtClean="0"/>
              <a:t>Common Market Cont…….</a:t>
            </a:r>
          </a:p>
        </p:txBody>
      </p:sp>
      <p:sp>
        <p:nvSpPr>
          <p:cNvPr id="24580" name="Rectangle 3"/>
          <p:cNvSpPr>
            <a:spLocks noGrp="1" noChangeArrowheads="1"/>
          </p:cNvSpPr>
          <p:nvPr>
            <p:ph type="body" idx="4294967295"/>
          </p:nvPr>
        </p:nvSpPr>
        <p:spPr>
          <a:xfrm>
            <a:off x="271463" y="1628775"/>
            <a:ext cx="9396412" cy="4525963"/>
          </a:xfrm>
        </p:spPr>
        <p:txBody>
          <a:bodyPr/>
          <a:lstStyle/>
          <a:p>
            <a:pPr marL="571500" indent="-571500" eaLnBrk="1" hangingPunct="1">
              <a:buFont typeface="Wingdings" pitchFamily="2" charset="2"/>
              <a:buNone/>
            </a:pPr>
            <a:endParaRPr lang="en-US" sz="2400" b="1" smtClean="0"/>
          </a:p>
          <a:p>
            <a:pPr marL="839788" lvl="1" indent="-495300" eaLnBrk="1" hangingPunct="1"/>
            <a:r>
              <a:rPr lang="en-US" sz="2200" b="1" smtClean="0"/>
              <a:t>Common Market Protocol singed 20</a:t>
            </a:r>
            <a:r>
              <a:rPr lang="en-US" sz="2200" b="1" baseline="30000" smtClean="0"/>
              <a:t>th</a:t>
            </a:r>
            <a:r>
              <a:rPr lang="en-US" sz="2200" b="1" smtClean="0"/>
              <a:t> November, 2009</a:t>
            </a:r>
          </a:p>
          <a:p>
            <a:pPr marL="839788" lvl="1" indent="-495300" eaLnBrk="1" hangingPunct="1"/>
            <a:r>
              <a:rPr lang="en-US" sz="2200" b="1" smtClean="0"/>
              <a:t>Ratification by Partner States</a:t>
            </a:r>
          </a:p>
          <a:p>
            <a:pPr marL="839788" lvl="1" indent="-495300" eaLnBrk="1" hangingPunct="1"/>
            <a:r>
              <a:rPr lang="en-US" sz="2200" b="1" smtClean="0"/>
              <a:t>To enter into force by 1</a:t>
            </a:r>
            <a:r>
              <a:rPr lang="en-US" sz="2200" b="1" baseline="30000" smtClean="0"/>
              <a:t>st</a:t>
            </a:r>
            <a:r>
              <a:rPr lang="en-US" sz="2200" b="1" smtClean="0"/>
              <a:t> July, 2010</a:t>
            </a:r>
          </a:p>
          <a:p>
            <a:pPr marL="839788" lvl="1" indent="-495300" eaLnBrk="1" hangingPunct="1"/>
            <a:r>
              <a:rPr lang="en-US" sz="2200" b="1" smtClean="0"/>
              <a:t>Study on Institutional Structure</a:t>
            </a:r>
          </a:p>
          <a:p>
            <a:pPr marL="839788" lvl="1" indent="-495300" eaLnBrk="1" hangingPunct="1"/>
            <a:r>
              <a:rPr lang="en-US" sz="2200" b="1" smtClean="0"/>
              <a:t>Amendments of Laws and the Treaty</a:t>
            </a:r>
          </a:p>
        </p:txBody>
      </p:sp>
      <p:grpSp>
        <p:nvGrpSpPr>
          <p:cNvPr id="2" name="Group 4"/>
          <p:cNvGrpSpPr>
            <a:grpSpLocks noChangeAspect="1"/>
          </p:cNvGrpSpPr>
          <p:nvPr/>
        </p:nvGrpSpPr>
        <p:grpSpPr bwMode="auto">
          <a:xfrm>
            <a:off x="7934325" y="260350"/>
            <a:ext cx="1968500" cy="1066800"/>
            <a:chOff x="1800" y="1440"/>
            <a:chExt cx="5540" cy="3140"/>
          </a:xfrm>
        </p:grpSpPr>
        <p:pic>
          <p:nvPicPr>
            <p:cNvPr id="24582" name="Picture 5" descr="EAC_FLAG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0" y="1440"/>
              <a:ext cx="5540" cy="3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3"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10" y="2449"/>
              <a:ext cx="1111" cy="1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p:cNvSpPr txBox="1">
            <a:spLocks noGrp="1"/>
          </p:cNvSpPr>
          <p:nvPr/>
        </p:nvSpPr>
        <p:spPr bwMode="auto">
          <a:xfrm>
            <a:off x="7097713" y="6245225"/>
            <a:ext cx="2309812"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7CF22B64-4AF9-4763-AD1F-7841EEC670C5}" type="slidenum">
              <a:rPr lang="en-US" sz="1400"/>
              <a:pPr algn="r" eaLnBrk="1" hangingPunct="1"/>
              <a:t>23</a:t>
            </a:fld>
            <a:endParaRPr lang="en-US" sz="1400"/>
          </a:p>
        </p:txBody>
      </p:sp>
      <p:sp>
        <p:nvSpPr>
          <p:cNvPr id="25603" name="Rectangle 2"/>
          <p:cNvSpPr>
            <a:spLocks noGrp="1" noChangeArrowheads="1"/>
          </p:cNvSpPr>
          <p:nvPr>
            <p:ph type="title" idx="4294967295"/>
          </p:nvPr>
        </p:nvSpPr>
        <p:spPr>
          <a:xfrm>
            <a:off x="990600" y="277813"/>
            <a:ext cx="6711950" cy="1143000"/>
          </a:xfrm>
        </p:spPr>
        <p:txBody>
          <a:bodyPr/>
          <a:lstStyle/>
          <a:p>
            <a:pPr eaLnBrk="1" hangingPunct="1"/>
            <a:r>
              <a:rPr lang="en-US" sz="2900" b="1" smtClean="0"/>
              <a:t>Common Market Cont…….</a:t>
            </a:r>
          </a:p>
        </p:txBody>
      </p:sp>
      <p:sp>
        <p:nvSpPr>
          <p:cNvPr id="25604" name="Rectangle 3"/>
          <p:cNvSpPr>
            <a:spLocks noGrp="1" noChangeArrowheads="1"/>
          </p:cNvSpPr>
          <p:nvPr>
            <p:ph type="body" idx="4294967295"/>
          </p:nvPr>
        </p:nvSpPr>
        <p:spPr>
          <a:xfrm>
            <a:off x="271463" y="1628775"/>
            <a:ext cx="9396412" cy="4525963"/>
          </a:xfrm>
        </p:spPr>
        <p:txBody>
          <a:bodyPr/>
          <a:lstStyle/>
          <a:p>
            <a:pPr marL="571500" indent="-571500" eaLnBrk="1" hangingPunct="1">
              <a:buFont typeface="Wingdings" pitchFamily="2" charset="2"/>
              <a:buNone/>
            </a:pPr>
            <a:r>
              <a:rPr lang="en-US" sz="2400" b="1" smtClean="0"/>
              <a:t>Issues not yet Concluded</a:t>
            </a:r>
          </a:p>
          <a:p>
            <a:pPr marL="839788" lvl="1" indent="-495300" eaLnBrk="1" hangingPunct="1"/>
            <a:r>
              <a:rPr lang="en-US" sz="2400" b="1" smtClean="0"/>
              <a:t>Annex on harmonization and mutual recognition of academic and professional qualification</a:t>
            </a:r>
          </a:p>
          <a:p>
            <a:pPr marL="839788" lvl="1" indent="-495300" eaLnBrk="1" hangingPunct="1"/>
            <a:r>
              <a:rPr lang="en-US" sz="2400" b="1" smtClean="0"/>
              <a:t>Additional commitments under the free movement of workers</a:t>
            </a:r>
          </a:p>
          <a:p>
            <a:pPr marL="839788" lvl="1" indent="-495300" eaLnBrk="1" hangingPunct="1"/>
            <a:r>
              <a:rPr lang="en-US" sz="2400" b="1" smtClean="0"/>
              <a:t>Additional commitments under the schedule of liberalization of trade and services in the Community</a:t>
            </a:r>
          </a:p>
          <a:p>
            <a:pPr marL="839788" lvl="1" indent="-495300" eaLnBrk="1" hangingPunct="1"/>
            <a:r>
              <a:rPr lang="en-US" sz="2400" b="1" smtClean="0"/>
              <a:t>Social Security benefits (harmonization of legal framework that allows workers to move with accumulate social benefits)</a:t>
            </a:r>
          </a:p>
        </p:txBody>
      </p:sp>
      <p:grpSp>
        <p:nvGrpSpPr>
          <p:cNvPr id="2" name="Group 4"/>
          <p:cNvGrpSpPr>
            <a:grpSpLocks noChangeAspect="1"/>
          </p:cNvGrpSpPr>
          <p:nvPr/>
        </p:nvGrpSpPr>
        <p:grpSpPr bwMode="auto">
          <a:xfrm>
            <a:off x="7934325" y="260350"/>
            <a:ext cx="1968500" cy="1066800"/>
            <a:chOff x="1800" y="1440"/>
            <a:chExt cx="5540" cy="3140"/>
          </a:xfrm>
        </p:grpSpPr>
        <p:pic>
          <p:nvPicPr>
            <p:cNvPr id="25606" name="Picture 5" descr="EAC_FLAG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0" y="1440"/>
              <a:ext cx="5540" cy="3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7"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10" y="2449"/>
              <a:ext cx="1111" cy="1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p:cNvSpPr txBox="1">
            <a:spLocks noGrp="1"/>
          </p:cNvSpPr>
          <p:nvPr/>
        </p:nvSpPr>
        <p:spPr bwMode="auto">
          <a:xfrm>
            <a:off x="7097713" y="6245225"/>
            <a:ext cx="2309812"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E83E168D-9341-4789-8FD6-77350CD19870}" type="slidenum">
              <a:rPr lang="en-US" sz="1400"/>
              <a:pPr algn="r" eaLnBrk="1" hangingPunct="1"/>
              <a:t>24</a:t>
            </a:fld>
            <a:endParaRPr lang="en-US" sz="1400"/>
          </a:p>
        </p:txBody>
      </p:sp>
      <p:sp>
        <p:nvSpPr>
          <p:cNvPr id="26627" name="Rectangle 3"/>
          <p:cNvSpPr>
            <a:spLocks noGrp="1" noChangeArrowheads="1"/>
          </p:cNvSpPr>
          <p:nvPr>
            <p:ph type="body" idx="4294967295"/>
          </p:nvPr>
        </p:nvSpPr>
        <p:spPr>
          <a:xfrm>
            <a:off x="1141413" y="2362200"/>
            <a:ext cx="7407275" cy="2160588"/>
          </a:xfrm>
        </p:spPr>
        <p:txBody>
          <a:bodyPr/>
          <a:lstStyle/>
          <a:p>
            <a:pPr eaLnBrk="1" hangingPunct="1">
              <a:lnSpc>
                <a:spcPct val="90000"/>
              </a:lnSpc>
            </a:pPr>
            <a:r>
              <a:rPr lang="en-US" b="1" smtClean="0"/>
              <a:t>Monetary Union</a:t>
            </a:r>
            <a:r>
              <a:rPr lang="en-US" smtClean="0"/>
              <a:t>: When two or more states agree on a single currency  for their daily transactions within the Common Market.</a:t>
            </a:r>
          </a:p>
        </p:txBody>
      </p:sp>
      <p:grpSp>
        <p:nvGrpSpPr>
          <p:cNvPr id="2" name="Group 4"/>
          <p:cNvGrpSpPr>
            <a:grpSpLocks noChangeAspect="1"/>
          </p:cNvGrpSpPr>
          <p:nvPr/>
        </p:nvGrpSpPr>
        <p:grpSpPr bwMode="auto">
          <a:xfrm>
            <a:off x="7934325" y="260350"/>
            <a:ext cx="1968500" cy="1066800"/>
            <a:chOff x="1800" y="1440"/>
            <a:chExt cx="5540" cy="3140"/>
          </a:xfrm>
        </p:grpSpPr>
        <p:pic>
          <p:nvPicPr>
            <p:cNvPr id="26630" name="Picture 5" descr="EAC_FLAG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0" y="1440"/>
              <a:ext cx="5540" cy="3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1"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10" y="2449"/>
              <a:ext cx="1111" cy="1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6629" name="Rectangle 4"/>
          <p:cNvSpPr>
            <a:spLocks noChangeArrowheads="1"/>
          </p:cNvSpPr>
          <p:nvPr/>
        </p:nvSpPr>
        <p:spPr bwMode="auto">
          <a:xfrm>
            <a:off x="506413" y="404813"/>
            <a:ext cx="662781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900" b="1">
                <a:solidFill>
                  <a:schemeClr val="tx2"/>
                </a:solidFill>
                <a:latin typeface="Times New Roman" pitchFamily="18" charset="0"/>
              </a:rPr>
              <a:t>Monetary Union</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p:cNvSpPr txBox="1">
            <a:spLocks noGrp="1"/>
          </p:cNvSpPr>
          <p:nvPr/>
        </p:nvSpPr>
        <p:spPr bwMode="auto">
          <a:xfrm>
            <a:off x="7097713" y="6245225"/>
            <a:ext cx="2309812"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4217BFDE-67FE-404C-A7B7-6B5E6FC5A5F6}" type="slidenum">
              <a:rPr lang="en-US" sz="1400"/>
              <a:pPr algn="r" eaLnBrk="1" hangingPunct="1"/>
              <a:t>25</a:t>
            </a:fld>
            <a:endParaRPr lang="en-US" sz="1400"/>
          </a:p>
        </p:txBody>
      </p:sp>
      <p:sp>
        <p:nvSpPr>
          <p:cNvPr id="27651" name="Rectangle 5"/>
          <p:cNvSpPr>
            <a:spLocks noChangeArrowheads="1"/>
          </p:cNvSpPr>
          <p:nvPr/>
        </p:nvSpPr>
        <p:spPr bwMode="auto">
          <a:xfrm>
            <a:off x="684213" y="1981200"/>
            <a:ext cx="8912225" cy="338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57200" indent="-457200">
              <a:lnSpc>
                <a:spcPct val="90000"/>
              </a:lnSpc>
              <a:spcBef>
                <a:spcPct val="20000"/>
              </a:spcBef>
              <a:buFontTx/>
              <a:buChar char="•"/>
            </a:pPr>
            <a:r>
              <a:rPr lang="en-US" sz="2800"/>
              <a:t>Monetary Union to be in place 2012</a:t>
            </a:r>
          </a:p>
          <a:p>
            <a:pPr marL="457200" indent="-457200">
              <a:lnSpc>
                <a:spcPct val="90000"/>
              </a:lnSpc>
              <a:spcBef>
                <a:spcPct val="20000"/>
              </a:spcBef>
              <a:buFontTx/>
              <a:buChar char="•"/>
            </a:pPr>
            <a:r>
              <a:rPr lang="en-US" sz="2800"/>
              <a:t>Meetings of Governors of Central Banks</a:t>
            </a:r>
          </a:p>
          <a:p>
            <a:pPr marL="457200" indent="-457200">
              <a:lnSpc>
                <a:spcPct val="90000"/>
              </a:lnSpc>
              <a:spcBef>
                <a:spcPct val="20000"/>
              </a:spcBef>
              <a:buFontTx/>
              <a:buChar char="•"/>
            </a:pPr>
            <a:r>
              <a:rPr lang="en-US" sz="2800"/>
              <a:t>Harmonization of Macro-Economic and taxation policies</a:t>
            </a:r>
          </a:p>
          <a:p>
            <a:pPr marL="457200" indent="-457200">
              <a:lnSpc>
                <a:spcPct val="90000"/>
              </a:lnSpc>
              <a:spcBef>
                <a:spcPct val="20000"/>
              </a:spcBef>
              <a:buFontTx/>
              <a:buChar char="•"/>
            </a:pPr>
            <a:r>
              <a:rPr lang="en-US" sz="2800"/>
              <a:t>Harmonization of Common Market Development</a:t>
            </a:r>
          </a:p>
          <a:p>
            <a:pPr marL="457200" indent="-457200">
              <a:lnSpc>
                <a:spcPct val="90000"/>
              </a:lnSpc>
              <a:spcBef>
                <a:spcPct val="20000"/>
              </a:spcBef>
              <a:buFontTx/>
              <a:buChar char="•"/>
            </a:pPr>
            <a:r>
              <a:rPr lang="en-US" sz="2800"/>
              <a:t>Budget of the Three countries read same day</a:t>
            </a:r>
          </a:p>
        </p:txBody>
      </p:sp>
      <p:grpSp>
        <p:nvGrpSpPr>
          <p:cNvPr id="2" name="Group 4"/>
          <p:cNvGrpSpPr>
            <a:grpSpLocks noChangeAspect="1"/>
          </p:cNvGrpSpPr>
          <p:nvPr/>
        </p:nvGrpSpPr>
        <p:grpSpPr bwMode="auto">
          <a:xfrm>
            <a:off x="7934325" y="260350"/>
            <a:ext cx="1968500" cy="1066800"/>
            <a:chOff x="1800" y="1440"/>
            <a:chExt cx="5540" cy="3140"/>
          </a:xfrm>
        </p:grpSpPr>
        <p:pic>
          <p:nvPicPr>
            <p:cNvPr id="27654" name="Picture 5" descr="EAC_FLAG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0" y="1440"/>
              <a:ext cx="5540" cy="3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5"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10" y="2449"/>
              <a:ext cx="1111" cy="1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7653" name="Rectangle 3"/>
          <p:cNvSpPr>
            <a:spLocks noChangeArrowheads="1"/>
          </p:cNvSpPr>
          <p:nvPr/>
        </p:nvSpPr>
        <p:spPr bwMode="auto">
          <a:xfrm>
            <a:off x="760413" y="533400"/>
            <a:ext cx="740727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nSpc>
                <a:spcPct val="90000"/>
              </a:lnSpc>
              <a:spcBef>
                <a:spcPct val="20000"/>
              </a:spcBef>
              <a:buClr>
                <a:schemeClr val="folHlink"/>
              </a:buClr>
              <a:buSzPct val="90000"/>
              <a:buFont typeface="Wingdings" pitchFamily="2" charset="2"/>
              <a:buNone/>
            </a:pPr>
            <a:r>
              <a:rPr lang="en-US" sz="2800" b="1"/>
              <a:t>Monetary Union</a:t>
            </a:r>
            <a:r>
              <a:rPr lang="en-US" sz="2800"/>
              <a:t> Cont…….</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5"/>
          <p:cNvSpPr txBox="1">
            <a:spLocks noGrp="1"/>
          </p:cNvSpPr>
          <p:nvPr/>
        </p:nvSpPr>
        <p:spPr bwMode="auto">
          <a:xfrm>
            <a:off x="7097713" y="6245225"/>
            <a:ext cx="2309812"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8E6AFA15-FAA5-4F3B-8CAD-89AAC7F4944C}" type="slidenum">
              <a:rPr lang="en-US" sz="1400"/>
              <a:pPr algn="r" eaLnBrk="1" hangingPunct="1"/>
              <a:t>26</a:t>
            </a:fld>
            <a:endParaRPr lang="en-US" sz="1400"/>
          </a:p>
        </p:txBody>
      </p:sp>
      <p:sp>
        <p:nvSpPr>
          <p:cNvPr id="28675" name="Rectangle 5"/>
          <p:cNvSpPr>
            <a:spLocks noChangeArrowheads="1"/>
          </p:cNvSpPr>
          <p:nvPr/>
        </p:nvSpPr>
        <p:spPr bwMode="auto">
          <a:xfrm>
            <a:off x="684213" y="1981200"/>
            <a:ext cx="8912225" cy="338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57200" indent="-457200">
              <a:lnSpc>
                <a:spcPct val="90000"/>
              </a:lnSpc>
              <a:spcBef>
                <a:spcPct val="20000"/>
              </a:spcBef>
              <a:buFontTx/>
              <a:buChar char="•"/>
            </a:pPr>
            <a:r>
              <a:rPr lang="en-US" sz="2800"/>
              <a:t>All discussions now under a co-operation arrangement, based on goodwill</a:t>
            </a:r>
          </a:p>
          <a:p>
            <a:pPr marL="457200" indent="-457200">
              <a:lnSpc>
                <a:spcPct val="90000"/>
              </a:lnSpc>
              <a:spcBef>
                <a:spcPct val="20000"/>
              </a:spcBef>
              <a:buFontTx/>
              <a:buChar char="•"/>
            </a:pPr>
            <a:r>
              <a:rPr lang="en-US" sz="2800"/>
              <a:t>Need for a binding instrument</a:t>
            </a:r>
          </a:p>
          <a:p>
            <a:pPr marL="457200" indent="-457200">
              <a:lnSpc>
                <a:spcPct val="90000"/>
              </a:lnSpc>
              <a:spcBef>
                <a:spcPct val="20000"/>
              </a:spcBef>
              <a:buFontTx/>
              <a:buChar char="•"/>
            </a:pPr>
            <a:r>
              <a:rPr lang="en-US" sz="2800"/>
              <a:t>EAC Consultants from European Central Bank to advise on East African Monetary Union</a:t>
            </a:r>
          </a:p>
          <a:p>
            <a:pPr marL="457200" indent="-457200">
              <a:lnSpc>
                <a:spcPct val="90000"/>
              </a:lnSpc>
              <a:spcBef>
                <a:spcPct val="20000"/>
              </a:spcBef>
              <a:buFontTx/>
              <a:buChar char="•"/>
            </a:pPr>
            <a:r>
              <a:rPr lang="en-US" sz="2800"/>
              <a:t>Challenges to be identified</a:t>
            </a:r>
          </a:p>
        </p:txBody>
      </p:sp>
      <p:grpSp>
        <p:nvGrpSpPr>
          <p:cNvPr id="2" name="Group 4"/>
          <p:cNvGrpSpPr>
            <a:grpSpLocks noChangeAspect="1"/>
          </p:cNvGrpSpPr>
          <p:nvPr/>
        </p:nvGrpSpPr>
        <p:grpSpPr bwMode="auto">
          <a:xfrm>
            <a:off x="7934325" y="260350"/>
            <a:ext cx="1968500" cy="1066800"/>
            <a:chOff x="1800" y="1440"/>
            <a:chExt cx="5540" cy="3140"/>
          </a:xfrm>
        </p:grpSpPr>
        <p:pic>
          <p:nvPicPr>
            <p:cNvPr id="28678" name="Picture 5" descr="EAC_FLAG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0" y="1440"/>
              <a:ext cx="5540" cy="3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9"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10" y="2449"/>
              <a:ext cx="1111" cy="1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8677" name="Rectangle 3"/>
          <p:cNvSpPr>
            <a:spLocks noChangeArrowheads="1"/>
          </p:cNvSpPr>
          <p:nvPr/>
        </p:nvSpPr>
        <p:spPr bwMode="auto">
          <a:xfrm>
            <a:off x="760413" y="533400"/>
            <a:ext cx="740727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nSpc>
                <a:spcPct val="90000"/>
              </a:lnSpc>
              <a:spcBef>
                <a:spcPct val="20000"/>
              </a:spcBef>
              <a:buClr>
                <a:schemeClr val="folHlink"/>
              </a:buClr>
              <a:buSzPct val="90000"/>
              <a:buFont typeface="Wingdings" pitchFamily="2" charset="2"/>
              <a:buNone/>
            </a:pPr>
            <a:r>
              <a:rPr lang="en-US" sz="2800" b="1"/>
              <a:t>Monetary Union</a:t>
            </a:r>
            <a:r>
              <a:rPr lang="en-US" sz="2800"/>
              <a:t> Cont…….</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D29F37D-FA94-4354-A2F7-B927A6F2BD6D}" type="slidenum">
              <a:rPr lang="en-US" smtClean="0"/>
              <a:pPr eaLnBrk="1" hangingPunct="1"/>
              <a:t>27</a:t>
            </a:fld>
            <a:endParaRPr lang="en-US" smtClean="0"/>
          </a:p>
        </p:txBody>
      </p:sp>
      <p:sp>
        <p:nvSpPr>
          <p:cNvPr id="29699" name="Rectangle 3"/>
          <p:cNvSpPr>
            <a:spLocks noGrp="1" noChangeArrowheads="1"/>
          </p:cNvSpPr>
          <p:nvPr>
            <p:ph type="body" idx="1"/>
          </p:nvPr>
        </p:nvSpPr>
        <p:spPr>
          <a:xfrm>
            <a:off x="989013" y="2057400"/>
            <a:ext cx="8416925" cy="1676400"/>
          </a:xfrm>
        </p:spPr>
        <p:txBody>
          <a:bodyPr/>
          <a:lstStyle/>
          <a:p>
            <a:pPr eaLnBrk="1" hangingPunct="1">
              <a:buFont typeface="Wingdings" pitchFamily="2" charset="2"/>
              <a:buNone/>
            </a:pPr>
            <a:r>
              <a:rPr lang="en-US" b="1" smtClean="0"/>
              <a:t>Political Federation:</a:t>
            </a:r>
            <a:r>
              <a:rPr lang="en-US" smtClean="0"/>
              <a:t> When two or more states come together to form a super-state under a single political authority. </a:t>
            </a:r>
          </a:p>
        </p:txBody>
      </p:sp>
      <p:sp>
        <p:nvSpPr>
          <p:cNvPr id="29700" name="Rectangle 4"/>
          <p:cNvSpPr>
            <a:spLocks noChangeArrowheads="1"/>
          </p:cNvSpPr>
          <p:nvPr/>
        </p:nvSpPr>
        <p:spPr bwMode="auto">
          <a:xfrm>
            <a:off x="506413" y="404813"/>
            <a:ext cx="662781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900" b="1">
                <a:solidFill>
                  <a:schemeClr val="tx2"/>
                </a:solidFill>
                <a:latin typeface="Times New Roman" pitchFamily="18" charset="0"/>
              </a:rPr>
              <a:t>Political Federation</a:t>
            </a:r>
          </a:p>
        </p:txBody>
      </p:sp>
    </p:spTree>
  </p:cSld>
  <p:clrMapOvr>
    <a:masterClrMapping/>
  </p:clrMapOvr>
  <p:transition>
    <p:random/>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5"/>
          <p:cNvSpPr txBox="1">
            <a:spLocks noGrp="1"/>
          </p:cNvSpPr>
          <p:nvPr/>
        </p:nvSpPr>
        <p:spPr bwMode="auto">
          <a:xfrm>
            <a:off x="7345363" y="6248400"/>
            <a:ext cx="20621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3F942872-0DF6-4EC9-BAF7-406C736D614A}" type="slidenum">
              <a:rPr lang="en-US" sz="1000"/>
              <a:pPr algn="r" eaLnBrk="1" hangingPunct="1"/>
              <a:t>28</a:t>
            </a:fld>
            <a:endParaRPr lang="en-US" sz="1000"/>
          </a:p>
        </p:txBody>
      </p:sp>
      <p:sp>
        <p:nvSpPr>
          <p:cNvPr id="30723" name="Rectangle 2"/>
          <p:cNvSpPr>
            <a:spLocks noGrp="1" noChangeArrowheads="1"/>
          </p:cNvSpPr>
          <p:nvPr>
            <p:ph type="title" idx="4294967295"/>
          </p:nvPr>
        </p:nvSpPr>
        <p:spPr/>
        <p:txBody>
          <a:bodyPr/>
          <a:lstStyle/>
          <a:p>
            <a:pPr eaLnBrk="1" hangingPunct="1"/>
            <a:r>
              <a:rPr lang="en-US" sz="3800" smtClean="0"/>
              <a:t>Political Federation Cont……..</a:t>
            </a:r>
          </a:p>
        </p:txBody>
      </p:sp>
      <p:sp>
        <p:nvSpPr>
          <p:cNvPr id="30724" name="Rectangle 3"/>
          <p:cNvSpPr>
            <a:spLocks noGrp="1" noChangeArrowheads="1"/>
          </p:cNvSpPr>
          <p:nvPr>
            <p:ph type="body" idx="4294967295"/>
          </p:nvPr>
        </p:nvSpPr>
        <p:spPr/>
        <p:txBody>
          <a:bodyPr/>
          <a:lstStyle/>
          <a:p>
            <a:pPr eaLnBrk="1" hangingPunct="1"/>
            <a:endParaRPr lang="en-US" smtClean="0"/>
          </a:p>
          <a:p>
            <a:pPr eaLnBrk="1" hangingPunct="1"/>
            <a:r>
              <a:rPr lang="en-US" smtClean="0"/>
              <a:t>In such an arrangement, federating states cede their sovereignty and some of their powers to the super-state.</a:t>
            </a:r>
          </a:p>
          <a:p>
            <a:pPr eaLnBrk="1" hangingPunct="1"/>
            <a:r>
              <a:rPr lang="en-US" smtClean="0"/>
              <a:t>Some known examples of federal states are: USA, Russia, Nigeria, South Africa, United Kingdom, United Republic of Tanzania and the Federal Republic of Germany</a:t>
            </a:r>
          </a:p>
        </p:txBody>
      </p:sp>
    </p:spTree>
  </p:cSld>
  <p:clrMapOvr>
    <a:masterClrMapping/>
  </p:clrMapOvr>
  <p:transition>
    <p:random/>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B406864-76EB-4583-8B99-7190DCE6EBF9}" type="slidenum">
              <a:rPr lang="en-US" smtClean="0"/>
              <a:pPr eaLnBrk="1" hangingPunct="1"/>
              <a:t>29</a:t>
            </a:fld>
            <a:endParaRPr lang="en-US" smtClean="0"/>
          </a:p>
        </p:txBody>
      </p:sp>
      <p:sp>
        <p:nvSpPr>
          <p:cNvPr id="31747" name="Rectangle 2"/>
          <p:cNvSpPr>
            <a:spLocks noGrp="1" noChangeArrowheads="1"/>
          </p:cNvSpPr>
          <p:nvPr>
            <p:ph type="title"/>
          </p:nvPr>
        </p:nvSpPr>
        <p:spPr>
          <a:xfrm>
            <a:off x="990600" y="0"/>
            <a:ext cx="8416925" cy="1219200"/>
          </a:xfrm>
        </p:spPr>
        <p:txBody>
          <a:bodyPr/>
          <a:lstStyle/>
          <a:p>
            <a:pPr eaLnBrk="1" hangingPunct="1"/>
            <a:r>
              <a:rPr lang="en-US" sz="3400" smtClean="0"/>
              <a:t>JUSTIFICATIONS FOR THE POLITICAL FEDERATION</a:t>
            </a:r>
          </a:p>
        </p:txBody>
      </p:sp>
      <p:sp>
        <p:nvSpPr>
          <p:cNvPr id="31748" name="Rectangle 3"/>
          <p:cNvSpPr>
            <a:spLocks noGrp="1" noChangeArrowheads="1"/>
          </p:cNvSpPr>
          <p:nvPr>
            <p:ph type="body" idx="1"/>
          </p:nvPr>
        </p:nvSpPr>
        <p:spPr>
          <a:xfrm>
            <a:off x="684213" y="1371600"/>
            <a:ext cx="9218612" cy="5486400"/>
          </a:xfrm>
        </p:spPr>
        <p:txBody>
          <a:bodyPr/>
          <a:lstStyle/>
          <a:p>
            <a:pPr eaLnBrk="1" hangingPunct="1">
              <a:lnSpc>
                <a:spcPct val="90000"/>
              </a:lnSpc>
            </a:pPr>
            <a:r>
              <a:rPr lang="en-US" sz="3200" smtClean="0"/>
              <a:t>The need for a central authority to coordinate and implement decisions made by various organs by the East African Community and to ensure that they are implemented efficiently and effectively.</a:t>
            </a:r>
          </a:p>
          <a:p>
            <a:pPr eaLnBrk="1" hangingPunct="1">
              <a:lnSpc>
                <a:spcPct val="90000"/>
              </a:lnSpc>
            </a:pPr>
            <a:r>
              <a:rPr lang="en-US" sz="3200" smtClean="0"/>
              <a:t>The Political Federation will enhance the consolidation of what has so far been achieved the integration process</a:t>
            </a:r>
          </a:p>
          <a:p>
            <a:pPr eaLnBrk="1" hangingPunct="1">
              <a:lnSpc>
                <a:spcPct val="90000"/>
              </a:lnSpc>
            </a:pPr>
            <a:r>
              <a:rPr lang="en-US" sz="3200" smtClean="0"/>
              <a:t>The Political federation will be used as a mechanism for channeling the benefits of economic integration more equitably among the Partner States.</a:t>
            </a:r>
          </a:p>
        </p:txBody>
      </p:sp>
    </p:spTree>
  </p:cSld>
  <p:clrMapOvr>
    <a:masterClrMapping/>
  </p:clrMapOvr>
  <p:transition>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txBox="1">
            <a:spLocks noGrp="1"/>
          </p:cNvSpPr>
          <p:nvPr/>
        </p:nvSpPr>
        <p:spPr bwMode="auto">
          <a:xfrm>
            <a:off x="7345363" y="6248400"/>
            <a:ext cx="20621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F2ED6F54-8551-4B57-AEEB-6185F7753AAD}" type="slidenum">
              <a:rPr lang="en-US" sz="1000"/>
              <a:pPr algn="r" eaLnBrk="1" hangingPunct="1"/>
              <a:t>3</a:t>
            </a:fld>
            <a:endParaRPr lang="en-US" sz="1000"/>
          </a:p>
        </p:txBody>
      </p:sp>
      <p:sp>
        <p:nvSpPr>
          <p:cNvPr id="6147" name="Rectangle 2"/>
          <p:cNvSpPr>
            <a:spLocks noGrp="1" noChangeArrowheads="1"/>
          </p:cNvSpPr>
          <p:nvPr>
            <p:ph type="title" idx="4294967295"/>
          </p:nvPr>
        </p:nvSpPr>
        <p:spPr/>
        <p:txBody>
          <a:bodyPr/>
          <a:lstStyle/>
          <a:p>
            <a:pPr eaLnBrk="1" hangingPunct="1"/>
            <a:r>
              <a:rPr lang="en-US" smtClean="0"/>
              <a:t>THE NEED FOR INTEGRATION</a:t>
            </a:r>
          </a:p>
        </p:txBody>
      </p:sp>
      <p:sp>
        <p:nvSpPr>
          <p:cNvPr id="6148" name="Rectangle 3"/>
          <p:cNvSpPr>
            <a:spLocks noGrp="1" noChangeArrowheads="1"/>
          </p:cNvSpPr>
          <p:nvPr>
            <p:ph type="body" idx="4294967295"/>
          </p:nvPr>
        </p:nvSpPr>
        <p:spPr>
          <a:xfrm>
            <a:off x="608013" y="1600200"/>
            <a:ext cx="9144000" cy="5105400"/>
          </a:xfrm>
        </p:spPr>
        <p:txBody>
          <a:bodyPr/>
          <a:lstStyle/>
          <a:p>
            <a:pPr eaLnBrk="1" hangingPunct="1"/>
            <a:r>
              <a:rPr lang="en-US" smtClean="0"/>
              <a:t>African states continue to be marginal players in the global world</a:t>
            </a:r>
          </a:p>
          <a:p>
            <a:pPr eaLnBrk="1" hangingPunct="1"/>
            <a:r>
              <a:rPr lang="en-US" smtClean="0"/>
              <a:t>This is due to the small and economically unviable states which produce what they do not largely consume and consume what they do not produce</a:t>
            </a:r>
          </a:p>
          <a:p>
            <a:pPr eaLnBrk="1" hangingPunct="1"/>
            <a:r>
              <a:rPr lang="en-US" smtClean="0"/>
              <a:t>Africa is a large continent with a lot of natural resources but lacking in ability to optimally exploit the resources because of under development, human and financial resource</a:t>
            </a:r>
          </a:p>
          <a:p>
            <a:pPr eaLnBrk="1" hangingPunct="1"/>
            <a:r>
              <a:rPr lang="en-US" smtClean="0"/>
              <a:t>Small sovereign states have small internal markets and less negotiating capacity in the international arena</a:t>
            </a:r>
          </a:p>
        </p:txBody>
      </p:sp>
    </p:spTree>
  </p:cSld>
  <p:clrMapOvr>
    <a:masterClrMapping/>
  </p:clrMapOvr>
  <p:transition>
    <p:random/>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90D3711-CEC0-444B-B2B7-4E4E060F2F31}" type="slidenum">
              <a:rPr lang="en-US" smtClean="0"/>
              <a:pPr eaLnBrk="1" hangingPunct="1"/>
              <a:t>30</a:t>
            </a:fld>
            <a:endParaRPr lang="en-US" smtClean="0"/>
          </a:p>
        </p:txBody>
      </p:sp>
      <p:sp>
        <p:nvSpPr>
          <p:cNvPr id="32771" name="Rectangle 2"/>
          <p:cNvSpPr>
            <a:spLocks noGrp="1" noChangeArrowheads="1"/>
          </p:cNvSpPr>
          <p:nvPr>
            <p:ph type="title"/>
          </p:nvPr>
        </p:nvSpPr>
        <p:spPr/>
        <p:txBody>
          <a:bodyPr/>
          <a:lstStyle/>
          <a:p>
            <a:pPr eaLnBrk="1" hangingPunct="1"/>
            <a:r>
              <a:rPr lang="en-US" sz="3400" smtClean="0"/>
              <a:t>JUSTIFICATIONS FOR THE POLITICAL FEDERATION (cont)</a:t>
            </a:r>
          </a:p>
        </p:txBody>
      </p:sp>
      <p:sp>
        <p:nvSpPr>
          <p:cNvPr id="32772" name="Rectangle 3"/>
          <p:cNvSpPr>
            <a:spLocks noGrp="1" noChangeArrowheads="1"/>
          </p:cNvSpPr>
          <p:nvPr>
            <p:ph type="body" idx="1"/>
          </p:nvPr>
        </p:nvSpPr>
        <p:spPr/>
        <p:txBody>
          <a:bodyPr/>
          <a:lstStyle/>
          <a:p>
            <a:pPr eaLnBrk="1" hangingPunct="1">
              <a:lnSpc>
                <a:spcPct val="90000"/>
              </a:lnSpc>
            </a:pPr>
            <a:r>
              <a:rPr lang="en-US" smtClean="0"/>
              <a:t>Political Integration quickens economic integration because it is easier to coordinate one planning unit than several sovereign ones.</a:t>
            </a:r>
          </a:p>
          <a:p>
            <a:pPr eaLnBrk="1" hangingPunct="1">
              <a:lnSpc>
                <a:spcPct val="90000"/>
              </a:lnSpc>
            </a:pPr>
            <a:r>
              <a:rPr lang="en-US" smtClean="0"/>
              <a:t>A central political authority will generate savings through consolidating rather than duplication of efforts.</a:t>
            </a:r>
          </a:p>
          <a:p>
            <a:pPr eaLnBrk="1" hangingPunct="1">
              <a:lnSpc>
                <a:spcPct val="90000"/>
              </a:lnSpc>
            </a:pPr>
            <a:r>
              <a:rPr lang="en-US" smtClean="0"/>
              <a:t>There will be higher revenues from the bigger unit. The higher revenues will be more equitably accessible to all citizens under a Political Federation.</a:t>
            </a:r>
          </a:p>
        </p:txBody>
      </p:sp>
    </p:spTree>
  </p:cSld>
  <p:clrMapOvr>
    <a:masterClrMapping/>
  </p:clrMapOvr>
  <p:transition>
    <p:random/>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EAADCF9-1DC2-4A73-BA96-3B9D9F03E3C4}" type="slidenum">
              <a:rPr lang="en-US" smtClean="0"/>
              <a:pPr eaLnBrk="1" hangingPunct="1"/>
              <a:t>31</a:t>
            </a:fld>
            <a:endParaRPr lang="en-US" smtClean="0"/>
          </a:p>
        </p:txBody>
      </p:sp>
      <p:sp>
        <p:nvSpPr>
          <p:cNvPr id="33795" name="Rectangle 2"/>
          <p:cNvSpPr>
            <a:spLocks noGrp="1" noChangeArrowheads="1"/>
          </p:cNvSpPr>
          <p:nvPr>
            <p:ph type="title"/>
          </p:nvPr>
        </p:nvSpPr>
        <p:spPr/>
        <p:txBody>
          <a:bodyPr/>
          <a:lstStyle/>
          <a:p>
            <a:pPr eaLnBrk="1" hangingPunct="1"/>
            <a:r>
              <a:rPr lang="en-US" sz="3400" smtClean="0"/>
              <a:t>JUSTIFICATIONS FOR THE POLITICAL FEDERATION (cont)</a:t>
            </a:r>
          </a:p>
        </p:txBody>
      </p:sp>
      <p:sp>
        <p:nvSpPr>
          <p:cNvPr id="33796" name="Rectangle 3"/>
          <p:cNvSpPr>
            <a:spLocks noGrp="1" noChangeArrowheads="1"/>
          </p:cNvSpPr>
          <p:nvPr>
            <p:ph type="body" idx="1"/>
          </p:nvPr>
        </p:nvSpPr>
        <p:spPr/>
        <p:txBody>
          <a:bodyPr/>
          <a:lstStyle/>
          <a:p>
            <a:pPr eaLnBrk="1" hangingPunct="1"/>
            <a:r>
              <a:rPr lang="en-US" smtClean="0"/>
              <a:t>A Political federation will enable the people of East Africa to harness diversity for a common goal and re-unite erstwhile cross border communities</a:t>
            </a:r>
          </a:p>
          <a:p>
            <a:pPr eaLnBrk="1" hangingPunct="1"/>
            <a:r>
              <a:rPr lang="en-US" smtClean="0"/>
              <a:t>The Political Federation will minimize the occurrence of conflicts in the region as well as enhance and legitimize the participation of Partner States in conflict management in the region whenever they occur.</a:t>
            </a:r>
          </a:p>
          <a:p>
            <a:pPr eaLnBrk="1" hangingPunct="1">
              <a:buFont typeface="Wingdings" pitchFamily="2" charset="2"/>
              <a:buNone/>
            </a:pPr>
            <a:endParaRPr lang="en-US" sz="2400" smtClean="0"/>
          </a:p>
        </p:txBody>
      </p:sp>
    </p:spTree>
  </p:cSld>
  <p:clrMapOvr>
    <a:masterClrMapping/>
  </p:clrMapOvr>
  <p:transition>
    <p:random/>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D317E16-B5A2-4339-A533-1D68CF6DE6B4}" type="slidenum">
              <a:rPr lang="en-US" smtClean="0"/>
              <a:pPr eaLnBrk="1" hangingPunct="1"/>
              <a:t>32</a:t>
            </a:fld>
            <a:endParaRPr lang="en-US" smtClean="0"/>
          </a:p>
        </p:txBody>
      </p:sp>
      <p:sp>
        <p:nvSpPr>
          <p:cNvPr id="34819" name="Rectangle 2"/>
          <p:cNvSpPr>
            <a:spLocks noGrp="1" noChangeArrowheads="1"/>
          </p:cNvSpPr>
          <p:nvPr>
            <p:ph type="title"/>
          </p:nvPr>
        </p:nvSpPr>
        <p:spPr/>
        <p:txBody>
          <a:bodyPr/>
          <a:lstStyle/>
          <a:p>
            <a:pPr eaLnBrk="1" hangingPunct="1"/>
            <a:r>
              <a:rPr lang="en-US" sz="3400" smtClean="0"/>
              <a:t>JUSTIFICATIONS FOR THE POLITICAL FEDERATION (cont)</a:t>
            </a:r>
          </a:p>
        </p:txBody>
      </p:sp>
      <p:sp>
        <p:nvSpPr>
          <p:cNvPr id="34820" name="Rectangle 3"/>
          <p:cNvSpPr>
            <a:spLocks noGrp="1" noChangeArrowheads="1"/>
          </p:cNvSpPr>
          <p:nvPr>
            <p:ph type="body" idx="1"/>
          </p:nvPr>
        </p:nvSpPr>
        <p:spPr>
          <a:xfrm>
            <a:off x="990600" y="1600200"/>
            <a:ext cx="8416925" cy="4876800"/>
          </a:xfrm>
        </p:spPr>
        <p:txBody>
          <a:bodyPr/>
          <a:lstStyle/>
          <a:p>
            <a:pPr algn="just" eaLnBrk="1" hangingPunct="1"/>
            <a:r>
              <a:rPr lang="en-US" sz="3200" smtClean="0"/>
              <a:t>The Political Federation will promote better management and utilization of shared natural resources, better environmental management and the promotion of tourism and investment.</a:t>
            </a:r>
          </a:p>
          <a:p>
            <a:pPr algn="just" eaLnBrk="1" hangingPunct="1">
              <a:buFont typeface="Wingdings" pitchFamily="2" charset="2"/>
              <a:buNone/>
            </a:pPr>
            <a:endParaRPr lang="en-US" sz="3200" smtClean="0"/>
          </a:p>
          <a:p>
            <a:pPr algn="just" eaLnBrk="1" hangingPunct="1"/>
            <a:r>
              <a:rPr lang="en-US" sz="3200" smtClean="0"/>
              <a:t>The Political federation will represent  EAC as a bigger unit in the global economic arena with a united and stronger voice.</a:t>
            </a:r>
          </a:p>
          <a:p>
            <a:pPr eaLnBrk="1" hangingPunct="1"/>
            <a:endParaRPr lang="en-US" smtClean="0"/>
          </a:p>
        </p:txBody>
      </p:sp>
    </p:spTree>
  </p:cSld>
  <p:clrMapOvr>
    <a:masterClrMapping/>
  </p:clrMapOvr>
  <p:transition>
    <p:random/>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5"/>
          <p:cNvSpPr txBox="1">
            <a:spLocks noGrp="1"/>
          </p:cNvSpPr>
          <p:nvPr/>
        </p:nvSpPr>
        <p:spPr bwMode="auto">
          <a:xfrm>
            <a:off x="7345363" y="6248400"/>
            <a:ext cx="20621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6992A699-4D8F-4CCC-9A58-54FF803049B0}" type="slidenum">
              <a:rPr lang="en-US" sz="1000"/>
              <a:pPr algn="r" eaLnBrk="1" hangingPunct="1"/>
              <a:t>33</a:t>
            </a:fld>
            <a:endParaRPr lang="en-US" sz="1000"/>
          </a:p>
        </p:txBody>
      </p:sp>
      <p:sp>
        <p:nvSpPr>
          <p:cNvPr id="35843" name="Rectangle 2"/>
          <p:cNvSpPr>
            <a:spLocks noGrp="1" noChangeArrowheads="1"/>
          </p:cNvSpPr>
          <p:nvPr>
            <p:ph type="title" idx="4294967295"/>
          </p:nvPr>
        </p:nvSpPr>
        <p:spPr/>
        <p:txBody>
          <a:bodyPr/>
          <a:lstStyle/>
          <a:p>
            <a:pPr eaLnBrk="1" hangingPunct="1"/>
            <a:r>
              <a:rPr lang="en-US" sz="3800" smtClean="0"/>
              <a:t>Sensitization and Consultations:</a:t>
            </a:r>
          </a:p>
        </p:txBody>
      </p:sp>
      <p:sp>
        <p:nvSpPr>
          <p:cNvPr id="35844" name="Rectangle 3"/>
          <p:cNvSpPr>
            <a:spLocks noGrp="1" noChangeArrowheads="1"/>
          </p:cNvSpPr>
          <p:nvPr>
            <p:ph type="body" idx="4294967295"/>
          </p:nvPr>
        </p:nvSpPr>
        <p:spPr>
          <a:xfrm>
            <a:off x="990600" y="1600200"/>
            <a:ext cx="8416925" cy="4876800"/>
          </a:xfrm>
        </p:spPr>
        <p:txBody>
          <a:bodyPr/>
          <a:lstStyle/>
          <a:p>
            <a:pPr algn="just" eaLnBrk="1" hangingPunct="1">
              <a:lnSpc>
                <a:spcPct val="80000"/>
              </a:lnSpc>
            </a:pPr>
            <a:r>
              <a:rPr lang="en-US" smtClean="0"/>
              <a:t>Insufficient information dissemination</a:t>
            </a:r>
          </a:p>
          <a:p>
            <a:pPr algn="just" eaLnBrk="1" hangingPunct="1">
              <a:lnSpc>
                <a:spcPct val="80000"/>
              </a:lnSpc>
            </a:pPr>
            <a:r>
              <a:rPr lang="en-US" smtClean="0"/>
              <a:t>Tangible benefits to the citizens</a:t>
            </a:r>
          </a:p>
          <a:p>
            <a:pPr algn="just" eaLnBrk="1" hangingPunct="1">
              <a:lnSpc>
                <a:spcPct val="80000"/>
              </a:lnSpc>
            </a:pPr>
            <a:r>
              <a:rPr lang="en-US" smtClean="0"/>
              <a:t>Stage by stage cautious approach</a:t>
            </a:r>
          </a:p>
          <a:p>
            <a:pPr algn="just" eaLnBrk="1" hangingPunct="1">
              <a:lnSpc>
                <a:spcPct val="80000"/>
              </a:lnSpc>
            </a:pPr>
            <a:r>
              <a:rPr lang="en-US" smtClean="0"/>
              <a:t>Economic disparity</a:t>
            </a:r>
          </a:p>
          <a:p>
            <a:pPr algn="just" eaLnBrk="1" hangingPunct="1">
              <a:lnSpc>
                <a:spcPct val="80000"/>
              </a:lnSpc>
            </a:pPr>
            <a:r>
              <a:rPr lang="en-US" smtClean="0"/>
              <a:t>Disparity in education and skills / entrepreneurship</a:t>
            </a:r>
          </a:p>
          <a:p>
            <a:pPr algn="just" eaLnBrk="1" hangingPunct="1">
              <a:lnSpc>
                <a:spcPct val="80000"/>
              </a:lnSpc>
            </a:pPr>
            <a:r>
              <a:rPr lang="en-US" smtClean="0"/>
              <a:t>Peace and Security, cross boarder issues</a:t>
            </a:r>
          </a:p>
          <a:p>
            <a:pPr algn="just" eaLnBrk="1" hangingPunct="1">
              <a:lnSpc>
                <a:spcPct val="80000"/>
              </a:lnSpc>
            </a:pPr>
            <a:r>
              <a:rPr lang="en-US" smtClean="0"/>
              <a:t>Land issues vis a vis population ratios and right of establishment</a:t>
            </a:r>
          </a:p>
          <a:p>
            <a:pPr algn="just" eaLnBrk="1" hangingPunct="1">
              <a:lnSpc>
                <a:spcPct val="80000"/>
              </a:lnSpc>
            </a:pPr>
            <a:r>
              <a:rPr lang="en-US" smtClean="0"/>
              <a:t>Power distribution at various levels</a:t>
            </a:r>
          </a:p>
          <a:p>
            <a:pPr algn="just" eaLnBrk="1" hangingPunct="1">
              <a:lnSpc>
                <a:spcPct val="80000"/>
              </a:lnSpc>
            </a:pPr>
            <a:r>
              <a:rPr lang="en-US" smtClean="0"/>
              <a:t>Governance issues</a:t>
            </a:r>
          </a:p>
          <a:p>
            <a:pPr algn="just" eaLnBrk="1" hangingPunct="1">
              <a:lnSpc>
                <a:spcPct val="80000"/>
              </a:lnSpc>
            </a:pPr>
            <a:endParaRPr lang="en-US" sz="2400" smtClean="0"/>
          </a:p>
        </p:txBody>
      </p:sp>
    </p:spTree>
  </p:cSld>
  <p:clrMapOvr>
    <a:masterClrMapping/>
  </p:clrMapOvr>
  <p:transition>
    <p:random/>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5"/>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3F35B70-AD53-4AE9-83DA-507CBC4F356F}" type="slidenum">
              <a:rPr lang="en-US" smtClean="0"/>
              <a:pPr eaLnBrk="1" hangingPunct="1"/>
              <a:t>34</a:t>
            </a:fld>
            <a:endParaRPr lang="en-US" smtClean="0"/>
          </a:p>
        </p:txBody>
      </p:sp>
      <p:sp>
        <p:nvSpPr>
          <p:cNvPr id="36867" name="Rectangle 4"/>
          <p:cNvSpPr>
            <a:spLocks noGrp="1" noChangeArrowheads="1"/>
          </p:cNvSpPr>
          <p:nvPr>
            <p:ph type="ctrTitle"/>
          </p:nvPr>
        </p:nvSpPr>
        <p:spPr>
          <a:xfrm>
            <a:off x="2228850" y="1143000"/>
            <a:ext cx="3484563" cy="2209800"/>
          </a:xfrm>
        </p:spPr>
        <p:txBody>
          <a:bodyPr/>
          <a:lstStyle/>
          <a:p>
            <a:pPr eaLnBrk="1" hangingPunct="1"/>
            <a:r>
              <a:rPr lang="en-US" smtClean="0"/>
              <a:t>THE END</a:t>
            </a:r>
          </a:p>
        </p:txBody>
      </p:sp>
      <p:sp>
        <p:nvSpPr>
          <p:cNvPr id="36868" name="Rectangle 5"/>
          <p:cNvSpPr>
            <a:spLocks noGrp="1" noChangeArrowheads="1"/>
          </p:cNvSpPr>
          <p:nvPr>
            <p:ph type="subTitle" idx="1"/>
          </p:nvPr>
        </p:nvSpPr>
        <p:spPr/>
        <p:txBody>
          <a:bodyPr/>
          <a:lstStyle/>
          <a:p>
            <a:pPr eaLnBrk="1" hangingPunct="1"/>
            <a:r>
              <a:rPr lang="en-US" smtClean="0"/>
              <a:t>MAY, 2010</a:t>
            </a:r>
          </a:p>
        </p:txBody>
      </p:sp>
    </p:spTree>
  </p:cSld>
  <p:clrMapOvr>
    <a:masterClrMapping/>
  </p:clrMapOvr>
  <p:transition>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txBox="1">
            <a:spLocks noGrp="1"/>
          </p:cNvSpPr>
          <p:nvPr/>
        </p:nvSpPr>
        <p:spPr bwMode="auto">
          <a:xfrm>
            <a:off x="7345363" y="6248400"/>
            <a:ext cx="20621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312B562A-4169-44CA-94E6-05932E8C266A}" type="slidenum">
              <a:rPr lang="en-US" sz="1000"/>
              <a:pPr algn="r" eaLnBrk="1" hangingPunct="1"/>
              <a:t>4</a:t>
            </a:fld>
            <a:endParaRPr lang="en-US" sz="1000"/>
          </a:p>
        </p:txBody>
      </p:sp>
      <p:sp>
        <p:nvSpPr>
          <p:cNvPr id="7171" name="Rectangle 2"/>
          <p:cNvSpPr>
            <a:spLocks noGrp="1" noChangeArrowheads="1"/>
          </p:cNvSpPr>
          <p:nvPr>
            <p:ph type="title" idx="4294967295"/>
          </p:nvPr>
        </p:nvSpPr>
        <p:spPr/>
        <p:txBody>
          <a:bodyPr/>
          <a:lstStyle/>
          <a:p>
            <a:pPr eaLnBrk="1" hangingPunct="1"/>
            <a:r>
              <a:rPr lang="en-US" smtClean="0"/>
              <a:t>THE NEED FOR INTEGRATION</a:t>
            </a:r>
          </a:p>
        </p:txBody>
      </p:sp>
      <p:sp>
        <p:nvSpPr>
          <p:cNvPr id="7172" name="Rectangle 3"/>
          <p:cNvSpPr>
            <a:spLocks noGrp="1" noChangeArrowheads="1"/>
          </p:cNvSpPr>
          <p:nvPr>
            <p:ph type="body" idx="4294967295"/>
          </p:nvPr>
        </p:nvSpPr>
        <p:spPr>
          <a:xfrm>
            <a:off x="760413" y="1600200"/>
            <a:ext cx="9142412" cy="4953000"/>
          </a:xfrm>
        </p:spPr>
        <p:txBody>
          <a:bodyPr/>
          <a:lstStyle/>
          <a:p>
            <a:pPr eaLnBrk="1" hangingPunct="1">
              <a:lnSpc>
                <a:spcPct val="80000"/>
              </a:lnSpc>
            </a:pPr>
            <a:r>
              <a:rPr lang="en-US" smtClean="0"/>
              <a:t>Infrastructural development remains a big challenge because of inadequate finances and absence of plans to connect Africa beyond National boarders</a:t>
            </a:r>
          </a:p>
          <a:p>
            <a:pPr eaLnBrk="1" hangingPunct="1">
              <a:lnSpc>
                <a:spcPct val="80000"/>
              </a:lnSpc>
            </a:pPr>
            <a:r>
              <a:rPr lang="en-US" smtClean="0"/>
              <a:t>Without proper infrastructure even Private Sector cannot develop because it lacks the required huge financial resources to invest in infrastructure</a:t>
            </a:r>
          </a:p>
          <a:p>
            <a:pPr eaLnBrk="1" hangingPunct="1">
              <a:lnSpc>
                <a:spcPct val="80000"/>
              </a:lnSpc>
            </a:pPr>
            <a:r>
              <a:rPr lang="en-US" smtClean="0"/>
              <a:t>Regional integration is therefore, a necessity in order to create large, more viable, stable and economically sensible blocs to save the African people from poverty, disease and perennial conflicts. </a:t>
            </a:r>
          </a:p>
          <a:p>
            <a:pPr eaLnBrk="1" hangingPunct="1">
              <a:lnSpc>
                <a:spcPct val="80000"/>
              </a:lnSpc>
            </a:pPr>
            <a:r>
              <a:rPr lang="en-US" smtClean="0"/>
              <a:t>In addition, the reality around us is that deeper regional integration has become necessary for sustained economic survival the world over</a:t>
            </a:r>
          </a:p>
        </p:txBody>
      </p:sp>
    </p:spTree>
  </p:cSld>
  <p:clrMapOvr>
    <a:masterClrMapping/>
  </p:clrMapOvr>
  <p:transition>
    <p:rand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txBox="1">
            <a:spLocks noGrp="1"/>
          </p:cNvSpPr>
          <p:nvPr/>
        </p:nvSpPr>
        <p:spPr bwMode="auto">
          <a:xfrm>
            <a:off x="7345363" y="6248400"/>
            <a:ext cx="20621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8DA7B26B-6D4D-47E9-B81C-676028D301FE}" type="slidenum">
              <a:rPr lang="en-US" sz="1000"/>
              <a:pPr algn="r" eaLnBrk="1" hangingPunct="1"/>
              <a:t>5</a:t>
            </a:fld>
            <a:endParaRPr lang="en-US" sz="1000"/>
          </a:p>
        </p:txBody>
      </p:sp>
      <p:sp>
        <p:nvSpPr>
          <p:cNvPr id="8195" name="Rectangle 2"/>
          <p:cNvSpPr>
            <a:spLocks noGrp="1" noChangeArrowheads="1"/>
          </p:cNvSpPr>
          <p:nvPr>
            <p:ph type="title" idx="4294967295"/>
          </p:nvPr>
        </p:nvSpPr>
        <p:spPr/>
        <p:txBody>
          <a:bodyPr/>
          <a:lstStyle/>
          <a:p>
            <a:pPr eaLnBrk="1" hangingPunct="1"/>
            <a:r>
              <a:rPr lang="en-US" smtClean="0"/>
              <a:t>THE BENEFITS OF INTEGRATION</a:t>
            </a:r>
          </a:p>
        </p:txBody>
      </p:sp>
      <p:sp>
        <p:nvSpPr>
          <p:cNvPr id="8196" name="Rectangle 3"/>
          <p:cNvSpPr>
            <a:spLocks noGrp="1" noChangeArrowheads="1"/>
          </p:cNvSpPr>
          <p:nvPr>
            <p:ph type="body" idx="4294967295"/>
          </p:nvPr>
        </p:nvSpPr>
        <p:spPr/>
        <p:txBody>
          <a:bodyPr/>
          <a:lstStyle/>
          <a:p>
            <a:pPr eaLnBrk="1" hangingPunct="1">
              <a:buFont typeface="Wingdings" pitchFamily="2" charset="2"/>
              <a:buNone/>
            </a:pPr>
            <a:r>
              <a:rPr lang="en-US" smtClean="0"/>
              <a:t>A: ECONOMIC BENEFITS</a:t>
            </a:r>
          </a:p>
          <a:p>
            <a:pPr eaLnBrk="1" hangingPunct="1"/>
            <a:r>
              <a:rPr lang="en-US" smtClean="0"/>
              <a:t>Economies of scale in the exploitation of development opportunities</a:t>
            </a:r>
          </a:p>
          <a:p>
            <a:pPr eaLnBrk="1" hangingPunct="1"/>
            <a:r>
              <a:rPr lang="en-US" smtClean="0"/>
              <a:t>Better management of shared resources e.g. Lake Victoria,  Mt. Kilimanjaro and Mt. Elgon</a:t>
            </a:r>
          </a:p>
          <a:p>
            <a:pPr eaLnBrk="1" hangingPunct="1"/>
            <a:r>
              <a:rPr lang="en-US" smtClean="0"/>
              <a:t>Marketing EAC as a single tourist destination</a:t>
            </a:r>
          </a:p>
          <a:p>
            <a:pPr eaLnBrk="1" hangingPunct="1"/>
            <a:endParaRPr lang="en-US" smtClean="0"/>
          </a:p>
          <a:p>
            <a:pPr eaLnBrk="1" hangingPunct="1"/>
            <a:endParaRPr lang="en-US" smtClean="0"/>
          </a:p>
          <a:p>
            <a:pPr eaLnBrk="1" hangingPunct="1"/>
            <a:endParaRPr lang="en-US" smtClean="0"/>
          </a:p>
        </p:txBody>
      </p:sp>
    </p:spTree>
  </p:cSld>
  <p:clrMapOvr>
    <a:masterClrMapping/>
  </p:clrMapOvr>
  <p:transition>
    <p:rand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txBox="1">
            <a:spLocks noGrp="1"/>
          </p:cNvSpPr>
          <p:nvPr/>
        </p:nvSpPr>
        <p:spPr bwMode="auto">
          <a:xfrm>
            <a:off x="7345363" y="6248400"/>
            <a:ext cx="20621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65B52FD3-03AF-443B-B7C8-9AB7CD7C9494}" type="slidenum">
              <a:rPr lang="en-US" sz="1000"/>
              <a:pPr algn="r" eaLnBrk="1" hangingPunct="1"/>
              <a:t>6</a:t>
            </a:fld>
            <a:endParaRPr lang="en-US" sz="1000"/>
          </a:p>
        </p:txBody>
      </p:sp>
      <p:sp>
        <p:nvSpPr>
          <p:cNvPr id="9219" name="Rectangle 2"/>
          <p:cNvSpPr>
            <a:spLocks noGrp="1" noChangeArrowheads="1"/>
          </p:cNvSpPr>
          <p:nvPr>
            <p:ph type="title" idx="4294967295"/>
          </p:nvPr>
        </p:nvSpPr>
        <p:spPr/>
        <p:txBody>
          <a:bodyPr/>
          <a:lstStyle/>
          <a:p>
            <a:pPr eaLnBrk="1" hangingPunct="1"/>
            <a:r>
              <a:rPr lang="en-US" smtClean="0"/>
              <a:t>A. ECONOMIC BENEFITS (cont)</a:t>
            </a:r>
          </a:p>
        </p:txBody>
      </p:sp>
      <p:sp>
        <p:nvSpPr>
          <p:cNvPr id="9220" name="Rectangle 3"/>
          <p:cNvSpPr>
            <a:spLocks noGrp="1" noChangeArrowheads="1"/>
          </p:cNvSpPr>
          <p:nvPr>
            <p:ph type="body" idx="4294967295"/>
          </p:nvPr>
        </p:nvSpPr>
        <p:spPr/>
        <p:txBody>
          <a:bodyPr/>
          <a:lstStyle/>
          <a:p>
            <a:pPr eaLnBrk="1" hangingPunct="1">
              <a:spcBef>
                <a:spcPct val="40000"/>
              </a:spcBef>
              <a:buFontTx/>
              <a:buChar char="•"/>
            </a:pPr>
            <a:r>
              <a:rPr lang="en-GB" smtClean="0"/>
              <a:t>Free  movement of people, goods and labour would spur economic growth and well being of the region’s citizenry.</a:t>
            </a:r>
          </a:p>
          <a:p>
            <a:pPr eaLnBrk="1" hangingPunct="1">
              <a:spcBef>
                <a:spcPct val="40000"/>
              </a:spcBef>
              <a:buFontTx/>
              <a:buChar char="•"/>
            </a:pPr>
            <a:r>
              <a:rPr lang="en-GB" smtClean="0"/>
              <a:t>By pooling resources together there will be the benefits of comparative advantage, economies of scale and efficient use of public resources</a:t>
            </a:r>
            <a:r>
              <a:rPr lang="en-GB" sz="3200" smtClean="0"/>
              <a:t>.</a:t>
            </a:r>
          </a:p>
          <a:p>
            <a:pPr eaLnBrk="1" hangingPunct="1">
              <a:spcBef>
                <a:spcPct val="40000"/>
              </a:spcBef>
              <a:buFontTx/>
              <a:buChar char="•"/>
            </a:pPr>
            <a:r>
              <a:rPr lang="en-GB" smtClean="0"/>
              <a:t>Avoid duplication of costs borne by individual states for the same services.</a:t>
            </a:r>
            <a:endParaRPr lang="en-US" smtClean="0"/>
          </a:p>
          <a:p>
            <a:pPr eaLnBrk="1" hangingPunct="1"/>
            <a:endParaRPr lang="en-US" smtClean="0"/>
          </a:p>
        </p:txBody>
      </p:sp>
    </p:spTree>
  </p:cSld>
  <p:clrMapOvr>
    <a:masterClrMapping/>
  </p:clrMapOvr>
  <p:transition>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txBox="1">
            <a:spLocks noGrp="1"/>
          </p:cNvSpPr>
          <p:nvPr/>
        </p:nvSpPr>
        <p:spPr bwMode="auto">
          <a:xfrm>
            <a:off x="7345363" y="6248400"/>
            <a:ext cx="20621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1702A429-CB01-47B1-80CD-B6C501D970CC}" type="slidenum">
              <a:rPr lang="en-US" sz="1000"/>
              <a:pPr algn="r" eaLnBrk="1" hangingPunct="1"/>
              <a:t>7</a:t>
            </a:fld>
            <a:endParaRPr lang="en-US" sz="1000"/>
          </a:p>
        </p:txBody>
      </p:sp>
      <p:sp>
        <p:nvSpPr>
          <p:cNvPr id="10243" name="Rectangle 2"/>
          <p:cNvSpPr>
            <a:spLocks noGrp="1" noChangeArrowheads="1"/>
          </p:cNvSpPr>
          <p:nvPr>
            <p:ph type="title" idx="4294967295"/>
          </p:nvPr>
        </p:nvSpPr>
        <p:spPr/>
        <p:txBody>
          <a:bodyPr/>
          <a:lstStyle/>
          <a:p>
            <a:pPr eaLnBrk="1" hangingPunct="1"/>
            <a:r>
              <a:rPr lang="en-US" smtClean="0"/>
              <a:t>A. ECONOMIC BENEFITS (cont)</a:t>
            </a:r>
          </a:p>
        </p:txBody>
      </p:sp>
      <p:sp>
        <p:nvSpPr>
          <p:cNvPr id="10244" name="Rectangle 3"/>
          <p:cNvSpPr>
            <a:spLocks noGrp="1" noChangeArrowheads="1"/>
          </p:cNvSpPr>
          <p:nvPr>
            <p:ph type="body" idx="4294967295"/>
          </p:nvPr>
        </p:nvSpPr>
        <p:spPr/>
        <p:txBody>
          <a:bodyPr/>
          <a:lstStyle/>
          <a:p>
            <a:pPr eaLnBrk="1" hangingPunct="1">
              <a:spcBef>
                <a:spcPct val="40000"/>
              </a:spcBef>
              <a:buFontTx/>
              <a:buChar char="•"/>
            </a:pPr>
            <a:r>
              <a:rPr lang="en-GB" smtClean="0"/>
              <a:t>Compete favourably in the global trade arena.</a:t>
            </a:r>
          </a:p>
          <a:p>
            <a:pPr eaLnBrk="1" hangingPunct="1">
              <a:spcBef>
                <a:spcPct val="40000"/>
              </a:spcBef>
              <a:buFontTx/>
              <a:buChar char="•"/>
            </a:pPr>
            <a:r>
              <a:rPr lang="en-GB" smtClean="0"/>
              <a:t>With a large population and more varied resources, more serious local and international investors will be attracted to the region because of bigger internal markets.</a:t>
            </a:r>
          </a:p>
          <a:p>
            <a:pPr eaLnBrk="1" hangingPunct="1">
              <a:spcBef>
                <a:spcPct val="40000"/>
              </a:spcBef>
              <a:buFontTx/>
              <a:buChar char="•"/>
            </a:pPr>
            <a:r>
              <a:rPr lang="en-GB" smtClean="0"/>
              <a:t>The combined revenue base of the five EAC partner states would be better utilized in a more cost effective way.</a:t>
            </a:r>
          </a:p>
          <a:p>
            <a:pPr eaLnBrk="1" hangingPunct="1"/>
            <a:endParaRPr lang="en-US" smtClean="0"/>
          </a:p>
        </p:txBody>
      </p:sp>
    </p:spTree>
  </p:cSld>
  <p:clrMapOvr>
    <a:masterClrMapping/>
  </p:clrMapOvr>
  <p:transition>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txBox="1">
            <a:spLocks noGrp="1"/>
          </p:cNvSpPr>
          <p:nvPr/>
        </p:nvSpPr>
        <p:spPr bwMode="auto">
          <a:xfrm>
            <a:off x="7345363" y="6248400"/>
            <a:ext cx="20621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2674CE3C-0C37-40AD-9FFA-B46F41224EE2}" type="slidenum">
              <a:rPr lang="en-US" sz="1000"/>
              <a:pPr algn="r" eaLnBrk="1" hangingPunct="1"/>
              <a:t>8</a:t>
            </a:fld>
            <a:endParaRPr lang="en-US" sz="1000"/>
          </a:p>
        </p:txBody>
      </p:sp>
      <p:sp>
        <p:nvSpPr>
          <p:cNvPr id="11267" name="Rectangle 2"/>
          <p:cNvSpPr>
            <a:spLocks noGrp="1" noChangeArrowheads="1"/>
          </p:cNvSpPr>
          <p:nvPr>
            <p:ph type="title" idx="4294967295"/>
          </p:nvPr>
        </p:nvSpPr>
        <p:spPr/>
        <p:txBody>
          <a:bodyPr/>
          <a:lstStyle/>
          <a:p>
            <a:pPr eaLnBrk="1" hangingPunct="1"/>
            <a:r>
              <a:rPr lang="en-US" smtClean="0"/>
              <a:t>SOCIAL AND POLITICAL BENEFITS</a:t>
            </a:r>
          </a:p>
        </p:txBody>
      </p:sp>
      <p:sp>
        <p:nvSpPr>
          <p:cNvPr id="11268" name="Rectangle 3"/>
          <p:cNvSpPr>
            <a:spLocks noGrp="1" noChangeArrowheads="1"/>
          </p:cNvSpPr>
          <p:nvPr>
            <p:ph type="body" idx="4294967295"/>
          </p:nvPr>
        </p:nvSpPr>
        <p:spPr/>
        <p:txBody>
          <a:bodyPr/>
          <a:lstStyle/>
          <a:p>
            <a:pPr eaLnBrk="1" hangingPunct="1"/>
            <a:r>
              <a:rPr lang="en-US" smtClean="0"/>
              <a:t>Cost effective political administration</a:t>
            </a:r>
          </a:p>
          <a:p>
            <a:pPr eaLnBrk="1" hangingPunct="1"/>
            <a:r>
              <a:rPr lang="en-US" smtClean="0"/>
              <a:t>Good governance, democracy and political stability</a:t>
            </a:r>
          </a:p>
          <a:p>
            <a:pPr eaLnBrk="1" hangingPunct="1"/>
            <a:r>
              <a:rPr lang="en-US" smtClean="0"/>
              <a:t>Enhanced democratic space, devoid of nepotism, ethnicity and negative tribalism</a:t>
            </a:r>
          </a:p>
          <a:p>
            <a:pPr eaLnBrk="1" hangingPunct="1"/>
            <a:r>
              <a:rPr lang="en-US" smtClean="0"/>
              <a:t>More viable and cost effective infrastructure projects e.g. East African Power Master Plan, East African Road Network, East African Railways etc.</a:t>
            </a:r>
          </a:p>
          <a:p>
            <a:pPr eaLnBrk="1" hangingPunct="1">
              <a:buFont typeface="Wingdings" pitchFamily="2" charset="2"/>
              <a:buNone/>
            </a:pPr>
            <a:endParaRPr lang="en-US" smtClean="0"/>
          </a:p>
        </p:txBody>
      </p:sp>
    </p:spTree>
  </p:cSld>
  <p:clrMapOvr>
    <a:masterClrMapping/>
  </p:clrMapOvr>
  <p:transition>
    <p:rand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txBox="1">
            <a:spLocks noGrp="1"/>
          </p:cNvSpPr>
          <p:nvPr/>
        </p:nvSpPr>
        <p:spPr bwMode="auto">
          <a:xfrm>
            <a:off x="7345363" y="6248400"/>
            <a:ext cx="20621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78A7D221-4808-41A5-AD2B-691CF5472D24}" type="slidenum">
              <a:rPr lang="en-US" sz="1000"/>
              <a:pPr algn="r" eaLnBrk="1" hangingPunct="1"/>
              <a:t>9</a:t>
            </a:fld>
            <a:endParaRPr lang="en-US" sz="1000"/>
          </a:p>
        </p:txBody>
      </p:sp>
      <p:sp>
        <p:nvSpPr>
          <p:cNvPr id="12291" name="Rectangle 2"/>
          <p:cNvSpPr>
            <a:spLocks noGrp="1" noChangeArrowheads="1"/>
          </p:cNvSpPr>
          <p:nvPr>
            <p:ph type="title" idx="4294967295"/>
          </p:nvPr>
        </p:nvSpPr>
        <p:spPr/>
        <p:txBody>
          <a:bodyPr/>
          <a:lstStyle/>
          <a:p>
            <a:pPr eaLnBrk="1" hangingPunct="1"/>
            <a:r>
              <a:rPr lang="en-US" sz="3800" smtClean="0"/>
              <a:t>SOCIAL AND POLITICAL BENEFITS (cont)</a:t>
            </a:r>
          </a:p>
        </p:txBody>
      </p:sp>
      <p:sp>
        <p:nvSpPr>
          <p:cNvPr id="12292" name="Rectangle 3"/>
          <p:cNvSpPr>
            <a:spLocks noGrp="1" noChangeArrowheads="1"/>
          </p:cNvSpPr>
          <p:nvPr>
            <p:ph type="body" idx="4294967295"/>
          </p:nvPr>
        </p:nvSpPr>
        <p:spPr/>
        <p:txBody>
          <a:bodyPr/>
          <a:lstStyle/>
          <a:p>
            <a:pPr eaLnBrk="1" hangingPunct="1"/>
            <a:r>
              <a:rPr lang="en-US" smtClean="0"/>
              <a:t>Conservation of the region’s cultural heritage</a:t>
            </a:r>
          </a:p>
          <a:p>
            <a:pPr eaLnBrk="1" hangingPunct="1"/>
            <a:r>
              <a:rPr lang="en-US" smtClean="0"/>
              <a:t>Use of a common language (Kiswahili)</a:t>
            </a:r>
          </a:p>
          <a:p>
            <a:pPr eaLnBrk="1" hangingPunct="1"/>
            <a:r>
              <a:rPr lang="en-US" smtClean="0"/>
              <a:t>Mutual Trust and Political Good will</a:t>
            </a:r>
          </a:p>
          <a:p>
            <a:pPr eaLnBrk="1" hangingPunct="1"/>
            <a:r>
              <a:rPr lang="en-US" smtClean="0"/>
              <a:t>Peaceful co-existence and good neighborliness</a:t>
            </a:r>
          </a:p>
          <a:p>
            <a:pPr eaLnBrk="1" hangingPunct="1"/>
            <a:r>
              <a:rPr lang="en-US" smtClean="0"/>
              <a:t>More political stability in the region</a:t>
            </a:r>
          </a:p>
          <a:p>
            <a:pPr eaLnBrk="1" hangingPunct="1"/>
            <a:r>
              <a:rPr lang="en-US" smtClean="0"/>
              <a:t>Peaceful settlement of disputes</a:t>
            </a:r>
          </a:p>
          <a:p>
            <a:pPr eaLnBrk="1" hangingPunct="1"/>
            <a:r>
              <a:rPr lang="en-US" smtClean="0"/>
              <a:t>Good governance</a:t>
            </a:r>
          </a:p>
          <a:p>
            <a:pPr eaLnBrk="1" hangingPunct="1">
              <a:buFont typeface="Wingdings" pitchFamily="2" charset="2"/>
              <a:buNone/>
            </a:pPr>
            <a:endParaRPr lang="en-US" smtClean="0"/>
          </a:p>
        </p:txBody>
      </p:sp>
    </p:spTree>
  </p:cSld>
  <p:clrMapOvr>
    <a:masterClrMapping/>
  </p:clrMapOvr>
  <p:transition>
    <p:random/>
  </p:transition>
</p:sld>
</file>

<file path=ppt/theme/theme1.xml><?xml version="1.0" encoding="utf-8"?>
<a:theme xmlns:a="http://schemas.openxmlformats.org/drawingml/2006/main" name="Layers">
  <a:themeElements>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Layer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Layers</Template>
  <TotalTime>1801</TotalTime>
  <Words>1893</Words>
  <Application>Microsoft Office PowerPoint</Application>
  <PresentationFormat>Custom</PresentationFormat>
  <Paragraphs>282</Paragraphs>
  <Slides>34</Slides>
  <Notes>34</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34</vt:i4>
      </vt:variant>
    </vt:vector>
  </HeadingPairs>
  <TitlesOfParts>
    <vt:vector size="39" baseType="lpstr">
      <vt:lpstr>Arial</vt:lpstr>
      <vt:lpstr>Times New Roman</vt:lpstr>
      <vt:lpstr>Wingdings</vt:lpstr>
      <vt:lpstr>Layers</vt:lpstr>
      <vt:lpstr>Microsoft Word Document</vt:lpstr>
      <vt:lpstr>EAST AFRICAN COMMUNITY</vt:lpstr>
      <vt:lpstr>SCOPE OF THE PRESENTATION</vt:lpstr>
      <vt:lpstr>THE NEED FOR INTEGRATION</vt:lpstr>
      <vt:lpstr>THE NEED FOR INTEGRATION</vt:lpstr>
      <vt:lpstr>THE BENEFITS OF INTEGRATION</vt:lpstr>
      <vt:lpstr>A. ECONOMIC BENEFITS (cont)</vt:lpstr>
      <vt:lpstr>A. ECONOMIC BENEFITS (cont)</vt:lpstr>
      <vt:lpstr>SOCIAL AND POLITICAL BENEFITS</vt:lpstr>
      <vt:lpstr>SOCIAL AND POLITICAL BENEFITS (cont)</vt:lpstr>
      <vt:lpstr>THE EAST AFRICAN COMMUNITY</vt:lpstr>
      <vt:lpstr>HISTORY OF EAST AFRICA’S REGIONAL INTEGRATION</vt:lpstr>
      <vt:lpstr>WHY THE COMMUNITY COLLAPSED</vt:lpstr>
      <vt:lpstr>IMPACT OF THE COLLAPSE</vt:lpstr>
      <vt:lpstr>REVIVAL OF EAST AFRICAN COMMUNITY</vt:lpstr>
      <vt:lpstr>SAFEGUARDS AGAINST ANOTHER COLLAPSE</vt:lpstr>
      <vt:lpstr>SAFEGUARDS (cont)</vt:lpstr>
      <vt:lpstr>THE STAGES OF EAC INTEGRATION</vt:lpstr>
      <vt:lpstr>THE STAGES OF EAC INTEGRATION (cont)</vt:lpstr>
      <vt:lpstr>Common Market</vt:lpstr>
      <vt:lpstr>Objectives of the EAC Common Market</vt:lpstr>
      <vt:lpstr>The freedoms and rights under Common Market</vt:lpstr>
      <vt:lpstr>Common Market Cont…….</vt:lpstr>
      <vt:lpstr>Common Market Cont…….</vt:lpstr>
      <vt:lpstr>PowerPoint Presentation</vt:lpstr>
      <vt:lpstr>PowerPoint Presentation</vt:lpstr>
      <vt:lpstr>PowerPoint Presentation</vt:lpstr>
      <vt:lpstr>PowerPoint Presentation</vt:lpstr>
      <vt:lpstr>Political Federation Cont……..</vt:lpstr>
      <vt:lpstr>JUSTIFICATIONS FOR THE POLITICAL FEDERATION</vt:lpstr>
      <vt:lpstr>JUSTIFICATIONS FOR THE POLITICAL FEDERATION (cont)</vt:lpstr>
      <vt:lpstr>JUSTIFICATIONS FOR THE POLITICAL FEDERATION (cont)</vt:lpstr>
      <vt:lpstr>JUSTIFICATIONS FOR THE POLITICAL FEDERATION (cont)</vt:lpstr>
      <vt:lpstr>Sensitization and Consultations:</vt:lpstr>
      <vt:lpstr>THE END</vt:lpstr>
    </vt:vector>
  </TitlesOfParts>
  <Company>EAC Secretariat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EAST AFRICAN COMMUNITY</dc:title>
  <dc:creator>KASHAKA MUTUNGI STEVEN  (BRIG GEN)</dc:creator>
  <cp:lastModifiedBy>Teacher E-Solutions</cp:lastModifiedBy>
  <cp:revision>115</cp:revision>
  <dcterms:created xsi:type="dcterms:W3CDTF">2005-02-20T11:33:49Z</dcterms:created>
  <dcterms:modified xsi:type="dcterms:W3CDTF">2019-01-18T16:58:50Z</dcterms:modified>
</cp:coreProperties>
</file>