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9" saveSubsetFonts="1">
  <p:sldMasterIdLst>
    <p:sldMasterId id="2147483649" r:id="rId1"/>
  </p:sldMasterIdLst>
  <p:notesMasterIdLst>
    <p:notesMasterId r:id="rId47"/>
  </p:notesMasterIdLst>
  <p:handoutMasterIdLst>
    <p:handoutMasterId r:id="rId48"/>
  </p:handoutMasterIdLst>
  <p:sldIdLst>
    <p:sldId id="256" r:id="rId2"/>
    <p:sldId id="257" r:id="rId3"/>
    <p:sldId id="258" r:id="rId4"/>
    <p:sldId id="259" r:id="rId5"/>
    <p:sldId id="260" r:id="rId6"/>
    <p:sldId id="261" r:id="rId7"/>
    <p:sldId id="262" r:id="rId8"/>
    <p:sldId id="263" r:id="rId9"/>
    <p:sldId id="264" r:id="rId10"/>
    <p:sldId id="301"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300" r:id="rId46"/>
  </p:sldIdLst>
  <p:sldSz cx="9144000" cy="6858000" type="letter"/>
  <p:notesSz cx="9236075" cy="6853238"/>
  <p:defaultTextStyle>
    <a:defPPr>
      <a:defRPr lang="en-US"/>
    </a:defPPr>
    <a:lvl1pPr algn="ctr"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647" autoAdjust="0"/>
  </p:normalViewPr>
  <p:slideViewPr>
    <p:cSldViewPr>
      <p:cViewPr varScale="1">
        <p:scale>
          <a:sx n="42" d="100"/>
          <a:sy n="42" d="100"/>
        </p:scale>
        <p:origin x="-6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40036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5232400" y="0"/>
            <a:ext cx="4002088"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6508750"/>
            <a:ext cx="40036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5232400" y="6508750"/>
            <a:ext cx="4002088"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A4AE9347-3DB8-4142-8BE1-7082230F8363}" type="slidenum">
              <a:rPr lang="en-US"/>
              <a:pPr>
                <a:defRPr/>
              </a:pPr>
              <a:t>‹#›</a:t>
            </a:fld>
            <a:endParaRPr lang="en-US"/>
          </a:p>
        </p:txBody>
      </p:sp>
    </p:spTree>
    <p:extLst>
      <p:ext uri="{BB962C8B-B14F-4D97-AF65-F5344CB8AC3E}">
        <p14:creationId xmlns:p14="http://schemas.microsoft.com/office/powerpoint/2010/main" val="2718413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40036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118787" name="Rectangle 3"/>
          <p:cNvSpPr>
            <a:spLocks noGrp="1" noChangeArrowheads="1"/>
          </p:cNvSpPr>
          <p:nvPr>
            <p:ph type="dt" idx="1"/>
          </p:nvPr>
        </p:nvSpPr>
        <p:spPr bwMode="auto">
          <a:xfrm>
            <a:off x="5232400" y="0"/>
            <a:ext cx="4002088"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9156" name="Rectangle 4"/>
          <p:cNvSpPr>
            <a:spLocks noRot="1" noChangeArrowheads="1" noTextEdit="1"/>
          </p:cNvSpPr>
          <p:nvPr>
            <p:ph type="sldImg" idx="2"/>
          </p:nvPr>
        </p:nvSpPr>
        <p:spPr bwMode="auto">
          <a:xfrm>
            <a:off x="2903538" y="514350"/>
            <a:ext cx="3429000" cy="2570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5"/>
          <p:cNvSpPr>
            <a:spLocks noGrp="1" noChangeArrowheads="1"/>
          </p:cNvSpPr>
          <p:nvPr>
            <p:ph type="body" sz="quarter" idx="3"/>
          </p:nvPr>
        </p:nvSpPr>
        <p:spPr bwMode="auto">
          <a:xfrm>
            <a:off x="923925" y="3255963"/>
            <a:ext cx="7388225" cy="3082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8790" name="Rectangle 6"/>
          <p:cNvSpPr>
            <a:spLocks noGrp="1" noChangeArrowheads="1"/>
          </p:cNvSpPr>
          <p:nvPr>
            <p:ph type="ftr" sz="quarter" idx="4"/>
          </p:nvPr>
        </p:nvSpPr>
        <p:spPr bwMode="auto">
          <a:xfrm>
            <a:off x="0" y="6508750"/>
            <a:ext cx="40036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118791" name="Rectangle 7"/>
          <p:cNvSpPr>
            <a:spLocks noGrp="1" noChangeArrowheads="1"/>
          </p:cNvSpPr>
          <p:nvPr>
            <p:ph type="sldNum" sz="quarter" idx="5"/>
          </p:nvPr>
        </p:nvSpPr>
        <p:spPr bwMode="auto">
          <a:xfrm>
            <a:off x="5232400" y="6508750"/>
            <a:ext cx="4002088"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F699119-7C8F-4E03-84DD-EDCD59CA2CC7}" type="slidenum">
              <a:rPr lang="en-US"/>
              <a:pPr>
                <a:defRPr/>
              </a:pPr>
              <a:t>‹#›</a:t>
            </a:fld>
            <a:endParaRPr lang="en-US"/>
          </a:p>
        </p:txBody>
      </p:sp>
    </p:spTree>
    <p:extLst>
      <p:ext uri="{BB962C8B-B14F-4D97-AF65-F5344CB8AC3E}">
        <p14:creationId xmlns:p14="http://schemas.microsoft.com/office/powerpoint/2010/main" val="20123603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fld id="{90D4F7A1-7285-4D10-AD54-F2269EAD6944}" type="slidenum">
              <a:rPr lang="en-US" smtClean="0">
                <a:latin typeface="Arial" pitchFamily="34" charset="0"/>
              </a:rPr>
              <a:pPr/>
              <a:t>9</a:t>
            </a:fld>
            <a:endParaRPr lang="en-US" smtClean="0">
              <a:latin typeface="Arial" pitchFamily="34" charset="0"/>
            </a:endParaRPr>
          </a:p>
        </p:txBody>
      </p:sp>
      <p:sp>
        <p:nvSpPr>
          <p:cNvPr id="50179" name="Rectangle 2"/>
          <p:cNvSpPr>
            <a:spLocks noRot="1" noChangeArrowheads="1" noTextEdit="1"/>
          </p:cNvSpPr>
          <p:nvPr>
            <p:ph type="sldImg"/>
          </p:nvPr>
        </p:nvSpPr>
        <p:spPr>
          <a:xfrm>
            <a:off x="2905125" y="514350"/>
            <a:ext cx="3425825" cy="2570163"/>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fld id="{1CCD99F5-8F2D-4FB8-8B0B-F6FB941C04CC}" type="slidenum">
              <a:rPr lang="en-US" smtClean="0">
                <a:latin typeface="Arial" pitchFamily="34" charset="0"/>
              </a:rPr>
              <a:pPr/>
              <a:t>12</a:t>
            </a:fld>
            <a:endParaRPr lang="en-US" smtClean="0">
              <a:latin typeface="Arial" pitchFamily="34" charset="0"/>
            </a:endParaRPr>
          </a:p>
        </p:txBody>
      </p:sp>
      <p:sp>
        <p:nvSpPr>
          <p:cNvPr id="51203" name="Rectangle 2"/>
          <p:cNvSpPr>
            <a:spLocks noRot="1" noChangeArrowheads="1" noTextEdit="1"/>
          </p:cNvSpPr>
          <p:nvPr>
            <p:ph type="sldImg"/>
          </p:nvPr>
        </p:nvSpPr>
        <p:spPr>
          <a:xfrm>
            <a:off x="2905125" y="514350"/>
            <a:ext cx="3425825" cy="2570163"/>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fld id="{937B305A-6B19-4EAC-B2EC-ECAED16E93B4}" type="slidenum">
              <a:rPr lang="en-US" smtClean="0">
                <a:latin typeface="Arial" pitchFamily="34" charset="0"/>
              </a:rPr>
              <a:pPr/>
              <a:t>17</a:t>
            </a:fld>
            <a:endParaRPr lang="en-US" smtClean="0">
              <a:latin typeface="Arial" pitchFamily="34" charset="0"/>
            </a:endParaRPr>
          </a:p>
        </p:txBody>
      </p:sp>
      <p:sp>
        <p:nvSpPr>
          <p:cNvPr id="52227" name="Rectangle 2"/>
          <p:cNvSpPr>
            <a:spLocks noRot="1" noChangeArrowheads="1" noTextEdit="1"/>
          </p:cNvSpPr>
          <p:nvPr>
            <p:ph type="sldImg"/>
          </p:nvPr>
        </p:nvSpPr>
        <p:spPr>
          <a:xfrm>
            <a:off x="2905125" y="514350"/>
            <a:ext cx="3425825" cy="2570163"/>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41"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514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3B60FBE4-DD9D-48A7-849C-EA1DB3567804}" type="slidenum">
              <a:rPr lang="en-US"/>
              <a:pPr>
                <a:defRPr/>
              </a:pPr>
              <a:t>‹#›</a:t>
            </a:fld>
            <a:endParaRPr lang="en-US"/>
          </a:p>
        </p:txBody>
      </p:sp>
    </p:spTree>
    <p:extLst>
      <p:ext uri="{BB962C8B-B14F-4D97-AF65-F5344CB8AC3E}">
        <p14:creationId xmlns:p14="http://schemas.microsoft.com/office/powerpoint/2010/main" val="3201910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D970965A-3D04-4182-BC3B-1C356BE24789}" type="slidenum">
              <a:rPr lang="en-US"/>
              <a:pPr>
                <a:defRPr/>
              </a:pPr>
              <a:t>‹#›</a:t>
            </a:fld>
            <a:endParaRPr lang="en-US"/>
          </a:p>
        </p:txBody>
      </p:sp>
    </p:spTree>
    <p:extLst>
      <p:ext uri="{BB962C8B-B14F-4D97-AF65-F5344CB8AC3E}">
        <p14:creationId xmlns:p14="http://schemas.microsoft.com/office/powerpoint/2010/main" val="389439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AABF356F-3A1D-4125-ACD4-908D3BE6E760}" type="slidenum">
              <a:rPr lang="en-US"/>
              <a:pPr>
                <a:defRPr/>
              </a:pPr>
              <a:t>‹#›</a:t>
            </a:fld>
            <a:endParaRPr lang="en-US"/>
          </a:p>
        </p:txBody>
      </p:sp>
    </p:spTree>
    <p:extLst>
      <p:ext uri="{BB962C8B-B14F-4D97-AF65-F5344CB8AC3E}">
        <p14:creationId xmlns:p14="http://schemas.microsoft.com/office/powerpoint/2010/main" val="1186395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32765DF2-7F2F-4AAF-B401-0A6A3016F65D}" type="slidenum">
              <a:rPr lang="en-US"/>
              <a:pPr>
                <a:defRPr/>
              </a:pPr>
              <a:t>‹#›</a:t>
            </a:fld>
            <a:endParaRPr lang="en-US"/>
          </a:p>
        </p:txBody>
      </p:sp>
    </p:spTree>
    <p:extLst>
      <p:ext uri="{BB962C8B-B14F-4D97-AF65-F5344CB8AC3E}">
        <p14:creationId xmlns:p14="http://schemas.microsoft.com/office/powerpoint/2010/main" val="3716925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CEA4089C-D1E9-4517-9000-C67796C2EA32}" type="slidenum">
              <a:rPr lang="en-US"/>
              <a:pPr>
                <a:defRPr/>
              </a:pPr>
              <a:t>‹#›</a:t>
            </a:fld>
            <a:endParaRPr lang="en-US"/>
          </a:p>
        </p:txBody>
      </p:sp>
    </p:spTree>
    <p:extLst>
      <p:ext uri="{BB962C8B-B14F-4D97-AF65-F5344CB8AC3E}">
        <p14:creationId xmlns:p14="http://schemas.microsoft.com/office/powerpoint/2010/main" val="4095853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03600334-51CC-4352-99BC-AD151A9E8E74}" type="slidenum">
              <a:rPr lang="en-US"/>
              <a:pPr>
                <a:defRPr/>
              </a:pPr>
              <a:t>‹#›</a:t>
            </a:fld>
            <a:endParaRPr lang="en-US"/>
          </a:p>
        </p:txBody>
      </p:sp>
    </p:spTree>
    <p:extLst>
      <p:ext uri="{BB962C8B-B14F-4D97-AF65-F5344CB8AC3E}">
        <p14:creationId xmlns:p14="http://schemas.microsoft.com/office/powerpoint/2010/main" val="3959098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84273F48-294D-4D4E-8D78-AC3D99D54836}" type="slidenum">
              <a:rPr lang="en-US"/>
              <a:pPr>
                <a:defRPr/>
              </a:pPr>
              <a:t>‹#›</a:t>
            </a:fld>
            <a:endParaRPr lang="en-US"/>
          </a:p>
        </p:txBody>
      </p:sp>
    </p:spTree>
    <p:extLst>
      <p:ext uri="{BB962C8B-B14F-4D97-AF65-F5344CB8AC3E}">
        <p14:creationId xmlns:p14="http://schemas.microsoft.com/office/powerpoint/2010/main" val="3293229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3"/>
          <p:cNvSpPr>
            <a:spLocks noGrp="1" noChangeArrowheads="1"/>
          </p:cNvSpPr>
          <p:nvPr>
            <p:ph type="dt" sz="half" idx="10"/>
          </p:nvPr>
        </p:nvSpPr>
        <p:spPr>
          <a:ln/>
        </p:spPr>
        <p:txBody>
          <a:bodyPr/>
          <a:lstStyle>
            <a:lvl1pPr>
              <a:defRPr/>
            </a:lvl1pPr>
          </a:lstStyle>
          <a:p>
            <a:pPr>
              <a:defRPr/>
            </a:pPr>
            <a:endParaRPr lang="en-US"/>
          </a:p>
        </p:txBody>
      </p:sp>
      <p:sp>
        <p:nvSpPr>
          <p:cNvPr id="7" name="Rectangle 24"/>
          <p:cNvSpPr>
            <a:spLocks noGrp="1" noChangeArrowheads="1"/>
          </p:cNvSpPr>
          <p:nvPr>
            <p:ph type="ftr" sz="quarter" idx="11"/>
          </p:nvPr>
        </p:nvSpPr>
        <p:spPr>
          <a:ln/>
        </p:spPr>
        <p:txBody>
          <a:bodyPr/>
          <a:lstStyle>
            <a:lvl1pPr>
              <a:defRPr/>
            </a:lvl1pPr>
          </a:lstStyle>
          <a:p>
            <a:pPr>
              <a:defRPr/>
            </a:pPr>
            <a:endParaRPr lang="en-US"/>
          </a:p>
        </p:txBody>
      </p:sp>
      <p:sp>
        <p:nvSpPr>
          <p:cNvPr id="8" name="Rectangle 25"/>
          <p:cNvSpPr>
            <a:spLocks noGrp="1" noChangeArrowheads="1"/>
          </p:cNvSpPr>
          <p:nvPr>
            <p:ph type="sldNum" sz="quarter" idx="12"/>
          </p:nvPr>
        </p:nvSpPr>
        <p:spPr>
          <a:ln/>
        </p:spPr>
        <p:txBody>
          <a:bodyPr/>
          <a:lstStyle>
            <a:lvl1pPr>
              <a:defRPr/>
            </a:lvl1pPr>
          </a:lstStyle>
          <a:p>
            <a:pPr>
              <a:defRPr/>
            </a:pPr>
            <a:fld id="{5274CBD4-60D1-4CDF-8186-0546C99FEA9B}" type="slidenum">
              <a:rPr lang="en-US"/>
              <a:pPr>
                <a:defRPr/>
              </a:pPr>
              <a:t>‹#›</a:t>
            </a:fld>
            <a:endParaRPr lang="en-US"/>
          </a:p>
        </p:txBody>
      </p:sp>
    </p:spTree>
    <p:extLst>
      <p:ext uri="{BB962C8B-B14F-4D97-AF65-F5344CB8AC3E}">
        <p14:creationId xmlns:p14="http://schemas.microsoft.com/office/powerpoint/2010/main" val="218325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87C761CB-79F3-43A6-A28B-79A05FB87FA0}" type="slidenum">
              <a:rPr lang="en-US"/>
              <a:pPr>
                <a:defRPr/>
              </a:pPr>
              <a:t>‹#›</a:t>
            </a:fld>
            <a:endParaRPr lang="en-US"/>
          </a:p>
        </p:txBody>
      </p:sp>
    </p:spTree>
    <p:extLst>
      <p:ext uri="{BB962C8B-B14F-4D97-AF65-F5344CB8AC3E}">
        <p14:creationId xmlns:p14="http://schemas.microsoft.com/office/powerpoint/2010/main" val="187058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469717FD-4E0F-4C6B-845B-C04C21D17208}" type="slidenum">
              <a:rPr lang="en-US"/>
              <a:pPr>
                <a:defRPr/>
              </a:pPr>
              <a:t>‹#›</a:t>
            </a:fld>
            <a:endParaRPr lang="en-US"/>
          </a:p>
        </p:txBody>
      </p:sp>
    </p:spTree>
    <p:extLst>
      <p:ext uri="{BB962C8B-B14F-4D97-AF65-F5344CB8AC3E}">
        <p14:creationId xmlns:p14="http://schemas.microsoft.com/office/powerpoint/2010/main" val="305859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E01312D0-6471-4A9D-BC63-39AF403B2FE5}" type="slidenum">
              <a:rPr lang="en-US"/>
              <a:pPr>
                <a:defRPr/>
              </a:pPr>
              <a:t>‹#›</a:t>
            </a:fld>
            <a:endParaRPr lang="en-US"/>
          </a:p>
        </p:txBody>
      </p:sp>
    </p:spTree>
    <p:extLst>
      <p:ext uri="{BB962C8B-B14F-4D97-AF65-F5344CB8AC3E}">
        <p14:creationId xmlns:p14="http://schemas.microsoft.com/office/powerpoint/2010/main" val="406124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5213E42C-B259-4E5B-8199-1C7B5554F8FA}" type="slidenum">
              <a:rPr lang="en-US"/>
              <a:pPr>
                <a:defRPr/>
              </a:pPr>
              <a:t>‹#›</a:t>
            </a:fld>
            <a:endParaRPr lang="en-US"/>
          </a:p>
        </p:txBody>
      </p:sp>
    </p:spTree>
    <p:extLst>
      <p:ext uri="{BB962C8B-B14F-4D97-AF65-F5344CB8AC3E}">
        <p14:creationId xmlns:p14="http://schemas.microsoft.com/office/powerpoint/2010/main" val="21598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E0ED7191-70F8-48FE-B2C9-555E580893DE}" type="slidenum">
              <a:rPr lang="en-US"/>
              <a:pPr>
                <a:defRPr/>
              </a:pPr>
              <a:t>‹#›</a:t>
            </a:fld>
            <a:endParaRPr lang="en-US"/>
          </a:p>
        </p:txBody>
      </p:sp>
    </p:spTree>
    <p:extLst>
      <p:ext uri="{BB962C8B-B14F-4D97-AF65-F5344CB8AC3E}">
        <p14:creationId xmlns:p14="http://schemas.microsoft.com/office/powerpoint/2010/main" val="313660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A134D2B2-DF7A-459A-99F0-5AECB063E923}" type="slidenum">
              <a:rPr lang="en-US"/>
              <a:pPr>
                <a:defRPr/>
              </a:pPr>
              <a:t>‹#›</a:t>
            </a:fld>
            <a:endParaRPr lang="en-US"/>
          </a:p>
        </p:txBody>
      </p:sp>
    </p:spTree>
    <p:extLst>
      <p:ext uri="{BB962C8B-B14F-4D97-AF65-F5344CB8AC3E}">
        <p14:creationId xmlns:p14="http://schemas.microsoft.com/office/powerpoint/2010/main" val="3103937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DA2F217B-3B29-4E1F-A077-685C83D89F73}" type="slidenum">
              <a:rPr lang="en-US"/>
              <a:pPr>
                <a:defRPr/>
              </a:pPr>
              <a:t>‹#›</a:t>
            </a:fld>
            <a:endParaRPr lang="en-US"/>
          </a:p>
        </p:txBody>
      </p:sp>
    </p:spTree>
    <p:extLst>
      <p:ext uri="{BB962C8B-B14F-4D97-AF65-F5344CB8AC3E}">
        <p14:creationId xmlns:p14="http://schemas.microsoft.com/office/powerpoint/2010/main" val="196121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3C59360C-54EC-4944-8FC8-80A6DEBAF994}" type="slidenum">
              <a:rPr lang="en-US"/>
              <a:pPr>
                <a:defRPr/>
              </a:pPr>
              <a:t>‹#›</a:t>
            </a:fld>
            <a:endParaRPr lang="en-US"/>
          </a:p>
        </p:txBody>
      </p:sp>
    </p:spTree>
    <p:extLst>
      <p:ext uri="{BB962C8B-B14F-4D97-AF65-F5344CB8AC3E}">
        <p14:creationId xmlns:p14="http://schemas.microsoft.com/office/powerpoint/2010/main" val="180445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409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033"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1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411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411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049"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1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27" tIns="45713" rIns="91427" bIns="45713" numCol="1" anchor="ctr" anchorCtr="0" compatLnSpc="1">
            <a:prstTxWarp prst="textNoShape">
              <a:avLst/>
            </a:prstTxWarp>
          </a:bodyPr>
          <a:lstStyle/>
          <a:p>
            <a:pPr lvl="0"/>
            <a:r>
              <a:rPr lang="en-US" smtClean="0"/>
              <a:t>Click to edit Master title style</a:t>
            </a:r>
          </a:p>
        </p:txBody>
      </p:sp>
      <p:sp>
        <p:nvSpPr>
          <p:cNvPr id="411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l" eaLnBrk="1" hangingPunct="1">
              <a:defRPr sz="1400">
                <a:effectLst>
                  <a:outerShdw blurRad="38100" dist="38100" dir="2700000" algn="tl">
                    <a:srgbClr val="000000"/>
                  </a:outerShdw>
                </a:effectLst>
              </a:defRPr>
            </a:lvl1pPr>
          </a:lstStyle>
          <a:p>
            <a:pPr>
              <a:defRPr/>
            </a:pPr>
            <a:endParaRPr lang="en-US"/>
          </a:p>
        </p:txBody>
      </p:sp>
      <p:sp>
        <p:nvSpPr>
          <p:cNvPr id="412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412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AED99DE6-3F12-4B38-AF0F-2411FB24385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9"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arlanvillanueva.blogspot.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457200"/>
            <a:ext cx="8229600" cy="963613"/>
          </a:xfrm>
        </p:spPr>
        <p:txBody>
          <a:bodyPr/>
          <a:lstStyle/>
          <a:p>
            <a:pPr eaLnBrk="1" hangingPunct="1">
              <a:defRPr/>
            </a:pPr>
            <a:r>
              <a:rPr lang="en-US" smtClean="0"/>
              <a:t>EFFECTIVE LEADERSHIP </a:t>
            </a:r>
          </a:p>
        </p:txBody>
      </p:sp>
      <p:pic>
        <p:nvPicPr>
          <p:cNvPr id="2053" name="Picture 5" descr="eadership-5000373"/>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81200" y="1600200"/>
            <a:ext cx="4648200" cy="2819400"/>
          </a:xfrm>
          <a:noFill/>
          <a:extLst>
            <a:ext uri="{909E8E84-426E-40DD-AFC4-6F175D3DCCD1}">
              <a14:hiddenFill xmlns:a14="http://schemas.microsoft.com/office/drawing/2010/main">
                <a:solidFill>
                  <a:srgbClr val="FFFFFF"/>
                </a:solidFill>
              </a14:hiddenFill>
            </a:ext>
          </a:extLst>
        </p:spPr>
      </p:pic>
      <p:sp>
        <p:nvSpPr>
          <p:cNvPr id="2054" name="Rectangle 6"/>
          <p:cNvSpPr>
            <a:spLocks noGrp="1" noChangeArrowheads="1"/>
          </p:cNvSpPr>
          <p:nvPr>
            <p:ph type="body" sz="half" idx="2"/>
          </p:nvPr>
        </p:nvSpPr>
        <p:spPr>
          <a:xfrm>
            <a:off x="457200" y="4572000"/>
            <a:ext cx="8229600" cy="1558925"/>
          </a:xfrm>
        </p:spPr>
        <p:txBody>
          <a:bodyPr/>
          <a:lstStyle/>
          <a:p>
            <a:pPr eaLnBrk="1" hangingPunct="1">
              <a:defRPr/>
            </a:pPr>
            <a:r>
              <a:rPr lang="en-US" sz="2800" smtClean="0"/>
              <a:t>Arlan M. Villanueva, M.A.</a:t>
            </a:r>
          </a:p>
          <a:p>
            <a:pPr eaLnBrk="1" hangingPunct="1">
              <a:defRPr/>
            </a:pPr>
            <a:r>
              <a:rPr lang="en-US" sz="2800" smtClean="0"/>
              <a:t>Manuel L. Quezon High School</a:t>
            </a:r>
          </a:p>
          <a:p>
            <a:pPr eaLnBrk="1" hangingPunct="1">
              <a:defRPr/>
            </a:pPr>
            <a:r>
              <a:rPr lang="en-US" sz="2800" smtClean="0"/>
              <a:t>Manila,Philippines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animEffect transition="in" filter="fade">
                                      <p:cBhvr>
                                        <p:cTn id="7" dur="1000">
                                          <p:stCondLst>
                                            <p:cond delay="0"/>
                                          </p:stCondLst>
                                        </p:cTn>
                                        <p:tgtEl>
                                          <p:spTgt spid="20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4">
                                            <p:txEl>
                                              <p:pRg st="1" end="1"/>
                                            </p:txEl>
                                          </p:spTgt>
                                        </p:tgtEl>
                                        <p:attrNameLst>
                                          <p:attrName>style.visibility</p:attrName>
                                        </p:attrNameLst>
                                      </p:cBhvr>
                                      <p:to>
                                        <p:strVal val="visible"/>
                                      </p:to>
                                    </p:set>
                                    <p:animEffect transition="in" filter="fade">
                                      <p:cBhvr>
                                        <p:cTn id="12" dur="1000">
                                          <p:stCondLst>
                                            <p:cond delay="0"/>
                                          </p:stCondLst>
                                        </p:cTn>
                                        <p:tgtEl>
                                          <p:spTgt spid="20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4">
                                            <p:txEl>
                                              <p:pRg st="2" end="2"/>
                                            </p:txEl>
                                          </p:spTgt>
                                        </p:tgtEl>
                                        <p:attrNameLst>
                                          <p:attrName>style.visibility</p:attrName>
                                        </p:attrNameLst>
                                      </p:cBhvr>
                                      <p:to>
                                        <p:strVal val="visible"/>
                                      </p:to>
                                    </p:set>
                                    <p:animEffect transition="in" filter="fade">
                                      <p:cBhvr>
                                        <p:cTn id="17" dur="1000">
                                          <p:stCondLst>
                                            <p:cond delay="0"/>
                                          </p:stCondLst>
                                        </p:cTn>
                                        <p:tgtEl>
                                          <p:spTgt spid="20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diamond(in)">
                                      <p:cBhvr>
                                        <p:cTn id="22" dur="2000"/>
                                        <p:tgtEl>
                                          <p:spTgt spid="20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9" presetClass="entr" presetSubtype="10" fill="hold" grpId="0" nodeType="click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p:cTn id="27" dur="5000" fill="hold"/>
                                        <p:tgtEl>
                                          <p:spTgt spid="2050"/>
                                        </p:tgtEl>
                                        <p:attrNameLst>
                                          <p:attrName>ppt_w</p:attrName>
                                        </p:attrNameLst>
                                      </p:cBhvr>
                                      <p:tavLst>
                                        <p:tav tm="0" fmla="#ppt_w*sin(2.5*pi*$)">
                                          <p:val>
                                            <p:fltVal val="0"/>
                                          </p:val>
                                        </p:tav>
                                        <p:tav tm="100000">
                                          <p:val>
                                            <p:fltVal val="1"/>
                                          </p:val>
                                        </p:tav>
                                      </p:tavLst>
                                    </p:anim>
                                    <p:anim calcmode="lin" valueType="num">
                                      <p:cBhvr>
                                        <p:cTn id="28" dur="5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p:txBody>
          <a:bodyPr/>
          <a:lstStyle/>
          <a:p>
            <a:pPr eaLnBrk="1" hangingPunct="1">
              <a:defRPr/>
            </a:pPr>
            <a:r>
              <a:rPr lang="en-US" smtClean="0"/>
              <a:t>Leadership Qualities</a:t>
            </a:r>
          </a:p>
        </p:txBody>
      </p:sp>
      <p:sp>
        <p:nvSpPr>
          <p:cNvPr id="103429" name="Rectangle 5"/>
          <p:cNvSpPr>
            <a:spLocks noGrp="1" noChangeArrowheads="1"/>
          </p:cNvSpPr>
          <p:nvPr>
            <p:ph type="body" sz="half" idx="1"/>
          </p:nvPr>
        </p:nvSpPr>
        <p:spPr>
          <a:xfrm>
            <a:off x="381000" y="1371600"/>
            <a:ext cx="5562600" cy="5029200"/>
          </a:xfrm>
        </p:spPr>
        <p:txBody>
          <a:bodyPr/>
          <a:lstStyle/>
          <a:p>
            <a:pPr eaLnBrk="1" hangingPunct="1">
              <a:lnSpc>
                <a:spcPct val="80000"/>
              </a:lnSpc>
              <a:buFont typeface="Wingdings" pitchFamily="2" charset="2"/>
              <a:buNone/>
              <a:defRPr/>
            </a:pPr>
            <a:r>
              <a:rPr lang="en-US" sz="2800" b="1" smtClean="0"/>
              <a:t>11. Magnanimity</a:t>
            </a:r>
          </a:p>
          <a:p>
            <a:pPr eaLnBrk="1" hangingPunct="1">
              <a:lnSpc>
                <a:spcPct val="80000"/>
              </a:lnSpc>
              <a:defRPr/>
            </a:pPr>
            <a:r>
              <a:rPr lang="en-US" sz="2800" smtClean="0"/>
              <a:t>A magnanimous person gives credit where it is due. It also means being gracious in defeat and allowing others who are defeated to retain their dignity</a:t>
            </a:r>
            <a:r>
              <a:rPr lang="en-US" sz="2400" smtClean="0"/>
              <a:t>.</a:t>
            </a:r>
          </a:p>
          <a:p>
            <a:pPr eaLnBrk="1" hangingPunct="1">
              <a:lnSpc>
                <a:spcPct val="80000"/>
              </a:lnSpc>
              <a:buFont typeface="Wingdings" pitchFamily="2" charset="2"/>
              <a:buNone/>
              <a:defRPr/>
            </a:pPr>
            <a:r>
              <a:rPr lang="en-US" sz="2800" smtClean="0"/>
              <a:t>12. </a:t>
            </a:r>
            <a:r>
              <a:rPr lang="en-US" sz="2800" b="1" smtClean="0"/>
              <a:t>Openness</a:t>
            </a:r>
          </a:p>
          <a:p>
            <a:pPr eaLnBrk="1" hangingPunct="1">
              <a:lnSpc>
                <a:spcPct val="80000"/>
              </a:lnSpc>
              <a:defRPr/>
            </a:pPr>
            <a:r>
              <a:rPr lang="en-US" sz="2800" smtClean="0"/>
              <a:t>Openness means being able to listen to ideas that are outside one's current mental models, being able to suspend judgement until after one has heard someone else's ideas.</a:t>
            </a:r>
          </a:p>
        </p:txBody>
      </p:sp>
      <p:pic>
        <p:nvPicPr>
          <p:cNvPr id="103431" name="Picture 7" descr="j029755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43600" y="2133600"/>
            <a:ext cx="2590800" cy="3048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fade">
                                      <p:cBhvr>
                                        <p:cTn id="7" dur="2000"/>
                                        <p:tgtEl>
                                          <p:spTgt spid="103428"/>
                                        </p:tgtEl>
                                      </p:cBhvr>
                                    </p:animEffect>
                                    <p:anim calcmode="lin" valueType="num">
                                      <p:cBhvr>
                                        <p:cTn id="8" dur="2000" fill="hold"/>
                                        <p:tgtEl>
                                          <p:spTgt spid="103428"/>
                                        </p:tgtEl>
                                        <p:attrNameLst>
                                          <p:attrName>style.rotation</p:attrName>
                                        </p:attrNameLst>
                                      </p:cBhvr>
                                      <p:tavLst>
                                        <p:tav tm="0">
                                          <p:val>
                                            <p:fltVal val="720"/>
                                          </p:val>
                                        </p:tav>
                                        <p:tav tm="100000">
                                          <p:val>
                                            <p:fltVal val="0"/>
                                          </p:val>
                                        </p:tav>
                                      </p:tavLst>
                                    </p:anim>
                                    <p:anim calcmode="lin" valueType="num">
                                      <p:cBhvr>
                                        <p:cTn id="9" dur="2000" fill="hold"/>
                                        <p:tgtEl>
                                          <p:spTgt spid="103428"/>
                                        </p:tgtEl>
                                        <p:attrNameLst>
                                          <p:attrName>ppt_h</p:attrName>
                                        </p:attrNameLst>
                                      </p:cBhvr>
                                      <p:tavLst>
                                        <p:tav tm="0">
                                          <p:val>
                                            <p:fltVal val="0"/>
                                          </p:val>
                                        </p:tav>
                                        <p:tav tm="100000">
                                          <p:val>
                                            <p:strVal val="#ppt_h"/>
                                          </p:val>
                                        </p:tav>
                                      </p:tavLst>
                                    </p:anim>
                                    <p:anim calcmode="lin" valueType="num">
                                      <p:cBhvr>
                                        <p:cTn id="10" dur="2000" fill="hold"/>
                                        <p:tgtEl>
                                          <p:spTgt spid="10342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103431"/>
                                        </p:tgtEl>
                                        <p:attrNameLst>
                                          <p:attrName>style.visibility</p:attrName>
                                        </p:attrNameLst>
                                      </p:cBhvr>
                                      <p:to>
                                        <p:strVal val="visible"/>
                                      </p:to>
                                    </p:set>
                                    <p:animEffect transition="in" filter="fade">
                                      <p:cBhvr>
                                        <p:cTn id="15" dur="2000"/>
                                        <p:tgtEl>
                                          <p:spTgt spid="103431"/>
                                        </p:tgtEl>
                                      </p:cBhvr>
                                    </p:animEffect>
                                    <p:anim calcmode="lin" valueType="num">
                                      <p:cBhvr>
                                        <p:cTn id="16" dur="2000" fill="hold"/>
                                        <p:tgtEl>
                                          <p:spTgt spid="103431"/>
                                        </p:tgtEl>
                                        <p:attrNameLst>
                                          <p:attrName>style.rotation</p:attrName>
                                        </p:attrNameLst>
                                      </p:cBhvr>
                                      <p:tavLst>
                                        <p:tav tm="0">
                                          <p:val>
                                            <p:fltVal val="720"/>
                                          </p:val>
                                        </p:tav>
                                        <p:tav tm="100000">
                                          <p:val>
                                            <p:fltVal val="0"/>
                                          </p:val>
                                        </p:tav>
                                      </p:tavLst>
                                    </p:anim>
                                    <p:anim calcmode="lin" valueType="num">
                                      <p:cBhvr>
                                        <p:cTn id="17" dur="2000" fill="hold"/>
                                        <p:tgtEl>
                                          <p:spTgt spid="103431"/>
                                        </p:tgtEl>
                                        <p:attrNameLst>
                                          <p:attrName>ppt_h</p:attrName>
                                        </p:attrNameLst>
                                      </p:cBhvr>
                                      <p:tavLst>
                                        <p:tav tm="0">
                                          <p:val>
                                            <p:fltVal val="0"/>
                                          </p:val>
                                        </p:tav>
                                        <p:tav tm="100000">
                                          <p:val>
                                            <p:strVal val="#ppt_h"/>
                                          </p:val>
                                        </p:tav>
                                      </p:tavLst>
                                    </p:anim>
                                    <p:anim calcmode="lin" valueType="num">
                                      <p:cBhvr>
                                        <p:cTn id="18" dur="2000" fill="hold"/>
                                        <p:tgtEl>
                                          <p:spTgt spid="103431"/>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103429">
                                            <p:txEl>
                                              <p:pRg st="0" end="0"/>
                                            </p:txEl>
                                          </p:spTgt>
                                        </p:tgtEl>
                                        <p:attrNameLst>
                                          <p:attrName>style.visibility</p:attrName>
                                        </p:attrNameLst>
                                      </p:cBhvr>
                                      <p:to>
                                        <p:strVal val="visible"/>
                                      </p:to>
                                    </p:set>
                                    <p:animEffect transition="in" filter="fade">
                                      <p:cBhvr>
                                        <p:cTn id="23" dur="2000"/>
                                        <p:tgtEl>
                                          <p:spTgt spid="103429">
                                            <p:txEl>
                                              <p:pRg st="0" end="0"/>
                                            </p:txEl>
                                          </p:spTgt>
                                        </p:tgtEl>
                                      </p:cBhvr>
                                    </p:animEffect>
                                    <p:anim calcmode="lin" valueType="num">
                                      <p:cBhvr>
                                        <p:cTn id="24" dur="2000" fill="hold"/>
                                        <p:tgtEl>
                                          <p:spTgt spid="103429">
                                            <p:txEl>
                                              <p:pRg st="0" end="0"/>
                                            </p:txEl>
                                          </p:spTgt>
                                        </p:tgtEl>
                                        <p:attrNameLst>
                                          <p:attrName>style.rotation</p:attrName>
                                        </p:attrNameLst>
                                      </p:cBhvr>
                                      <p:tavLst>
                                        <p:tav tm="0">
                                          <p:val>
                                            <p:fltVal val="720"/>
                                          </p:val>
                                        </p:tav>
                                        <p:tav tm="100000">
                                          <p:val>
                                            <p:fltVal val="0"/>
                                          </p:val>
                                        </p:tav>
                                      </p:tavLst>
                                    </p:anim>
                                    <p:anim calcmode="lin" valueType="num">
                                      <p:cBhvr>
                                        <p:cTn id="25" dur="2000" fill="hold"/>
                                        <p:tgtEl>
                                          <p:spTgt spid="103429">
                                            <p:txEl>
                                              <p:pRg st="0" end="0"/>
                                            </p:txEl>
                                          </p:spTgt>
                                        </p:tgtEl>
                                        <p:attrNameLst>
                                          <p:attrName>ppt_h</p:attrName>
                                        </p:attrNameLst>
                                      </p:cBhvr>
                                      <p:tavLst>
                                        <p:tav tm="0">
                                          <p:val>
                                            <p:fltVal val="0"/>
                                          </p:val>
                                        </p:tav>
                                        <p:tav tm="100000">
                                          <p:val>
                                            <p:strVal val="#ppt_h"/>
                                          </p:val>
                                        </p:tav>
                                      </p:tavLst>
                                    </p:anim>
                                    <p:anim calcmode="lin" valueType="num">
                                      <p:cBhvr>
                                        <p:cTn id="26" dur="2000" fill="hold"/>
                                        <p:tgtEl>
                                          <p:spTgt spid="103429">
                                            <p:txEl>
                                              <p:pRg st="0" end="0"/>
                                            </p:txEl>
                                          </p:spTgt>
                                        </p:tgtEl>
                                        <p:attrNameLst>
                                          <p:attrName>ppt_w</p:attrName>
                                        </p:attrNameLst>
                                      </p:cBhvr>
                                      <p:tavLst>
                                        <p:tav tm="0">
                                          <p:val>
                                            <p:fltVal val="0"/>
                                          </p:val>
                                        </p:tav>
                                        <p:tav tm="100000">
                                          <p:val>
                                            <p:strVal val="#ppt_w"/>
                                          </p:val>
                                        </p:tav>
                                      </p:tavLst>
                                    </p:anim>
                                  </p:childTnLst>
                                </p:cTn>
                              </p:par>
                              <p:par>
                                <p:cTn id="27" presetID="35" presetClass="entr" presetSubtype="0" fill="hold" nodeType="withEffect">
                                  <p:stCondLst>
                                    <p:cond delay="0"/>
                                  </p:stCondLst>
                                  <p:childTnLst>
                                    <p:set>
                                      <p:cBhvr>
                                        <p:cTn id="28" dur="1" fill="hold">
                                          <p:stCondLst>
                                            <p:cond delay="0"/>
                                          </p:stCondLst>
                                        </p:cTn>
                                        <p:tgtEl>
                                          <p:spTgt spid="103429">
                                            <p:txEl>
                                              <p:pRg st="1" end="1"/>
                                            </p:txEl>
                                          </p:spTgt>
                                        </p:tgtEl>
                                        <p:attrNameLst>
                                          <p:attrName>style.visibility</p:attrName>
                                        </p:attrNameLst>
                                      </p:cBhvr>
                                      <p:to>
                                        <p:strVal val="visible"/>
                                      </p:to>
                                    </p:set>
                                    <p:animEffect transition="in" filter="fade">
                                      <p:cBhvr>
                                        <p:cTn id="29" dur="2000"/>
                                        <p:tgtEl>
                                          <p:spTgt spid="103429">
                                            <p:txEl>
                                              <p:pRg st="1" end="1"/>
                                            </p:txEl>
                                          </p:spTgt>
                                        </p:tgtEl>
                                      </p:cBhvr>
                                    </p:animEffect>
                                    <p:anim calcmode="lin" valueType="num">
                                      <p:cBhvr>
                                        <p:cTn id="30" dur="2000" fill="hold"/>
                                        <p:tgtEl>
                                          <p:spTgt spid="103429">
                                            <p:txEl>
                                              <p:pRg st="1" end="1"/>
                                            </p:txEl>
                                          </p:spTgt>
                                        </p:tgtEl>
                                        <p:attrNameLst>
                                          <p:attrName>style.rotation</p:attrName>
                                        </p:attrNameLst>
                                      </p:cBhvr>
                                      <p:tavLst>
                                        <p:tav tm="0">
                                          <p:val>
                                            <p:fltVal val="720"/>
                                          </p:val>
                                        </p:tav>
                                        <p:tav tm="100000">
                                          <p:val>
                                            <p:fltVal val="0"/>
                                          </p:val>
                                        </p:tav>
                                      </p:tavLst>
                                    </p:anim>
                                    <p:anim calcmode="lin" valueType="num">
                                      <p:cBhvr>
                                        <p:cTn id="31" dur="2000" fill="hold"/>
                                        <p:tgtEl>
                                          <p:spTgt spid="103429">
                                            <p:txEl>
                                              <p:pRg st="1" end="1"/>
                                            </p:txEl>
                                          </p:spTgt>
                                        </p:tgtEl>
                                        <p:attrNameLst>
                                          <p:attrName>ppt_h</p:attrName>
                                        </p:attrNameLst>
                                      </p:cBhvr>
                                      <p:tavLst>
                                        <p:tav tm="0">
                                          <p:val>
                                            <p:fltVal val="0"/>
                                          </p:val>
                                        </p:tav>
                                        <p:tav tm="100000">
                                          <p:val>
                                            <p:strVal val="#ppt_h"/>
                                          </p:val>
                                        </p:tav>
                                      </p:tavLst>
                                    </p:anim>
                                    <p:anim calcmode="lin" valueType="num">
                                      <p:cBhvr>
                                        <p:cTn id="32" dur="2000" fill="hold"/>
                                        <p:tgtEl>
                                          <p:spTgt spid="103429">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5" presetClass="entr" presetSubtype="0" fill="hold" nodeType="clickEffect">
                                  <p:stCondLst>
                                    <p:cond delay="0"/>
                                  </p:stCondLst>
                                  <p:childTnLst>
                                    <p:set>
                                      <p:cBhvr>
                                        <p:cTn id="36" dur="1" fill="hold">
                                          <p:stCondLst>
                                            <p:cond delay="0"/>
                                          </p:stCondLst>
                                        </p:cTn>
                                        <p:tgtEl>
                                          <p:spTgt spid="103429">
                                            <p:txEl>
                                              <p:pRg st="2" end="2"/>
                                            </p:txEl>
                                          </p:spTgt>
                                        </p:tgtEl>
                                        <p:attrNameLst>
                                          <p:attrName>style.visibility</p:attrName>
                                        </p:attrNameLst>
                                      </p:cBhvr>
                                      <p:to>
                                        <p:strVal val="visible"/>
                                      </p:to>
                                    </p:set>
                                    <p:animEffect transition="in" filter="fade">
                                      <p:cBhvr>
                                        <p:cTn id="37" dur="2000"/>
                                        <p:tgtEl>
                                          <p:spTgt spid="103429">
                                            <p:txEl>
                                              <p:pRg st="2" end="2"/>
                                            </p:txEl>
                                          </p:spTgt>
                                        </p:tgtEl>
                                      </p:cBhvr>
                                    </p:animEffect>
                                    <p:anim calcmode="lin" valueType="num">
                                      <p:cBhvr>
                                        <p:cTn id="38" dur="2000" fill="hold"/>
                                        <p:tgtEl>
                                          <p:spTgt spid="103429">
                                            <p:txEl>
                                              <p:pRg st="2" end="2"/>
                                            </p:txEl>
                                          </p:spTgt>
                                        </p:tgtEl>
                                        <p:attrNameLst>
                                          <p:attrName>style.rotation</p:attrName>
                                        </p:attrNameLst>
                                      </p:cBhvr>
                                      <p:tavLst>
                                        <p:tav tm="0">
                                          <p:val>
                                            <p:fltVal val="720"/>
                                          </p:val>
                                        </p:tav>
                                        <p:tav tm="100000">
                                          <p:val>
                                            <p:fltVal val="0"/>
                                          </p:val>
                                        </p:tav>
                                      </p:tavLst>
                                    </p:anim>
                                    <p:anim calcmode="lin" valueType="num">
                                      <p:cBhvr>
                                        <p:cTn id="39" dur="2000" fill="hold"/>
                                        <p:tgtEl>
                                          <p:spTgt spid="103429">
                                            <p:txEl>
                                              <p:pRg st="2" end="2"/>
                                            </p:txEl>
                                          </p:spTgt>
                                        </p:tgtEl>
                                        <p:attrNameLst>
                                          <p:attrName>ppt_h</p:attrName>
                                        </p:attrNameLst>
                                      </p:cBhvr>
                                      <p:tavLst>
                                        <p:tav tm="0">
                                          <p:val>
                                            <p:fltVal val="0"/>
                                          </p:val>
                                        </p:tav>
                                        <p:tav tm="100000">
                                          <p:val>
                                            <p:strVal val="#ppt_h"/>
                                          </p:val>
                                        </p:tav>
                                      </p:tavLst>
                                    </p:anim>
                                    <p:anim calcmode="lin" valueType="num">
                                      <p:cBhvr>
                                        <p:cTn id="40" dur="2000" fill="hold"/>
                                        <p:tgtEl>
                                          <p:spTgt spid="103429">
                                            <p:txEl>
                                              <p:pRg st="2" end="2"/>
                                            </p:txEl>
                                          </p:spTgt>
                                        </p:tgtEl>
                                        <p:attrNameLst>
                                          <p:attrName>ppt_w</p:attrName>
                                        </p:attrNameLst>
                                      </p:cBhvr>
                                      <p:tavLst>
                                        <p:tav tm="0">
                                          <p:val>
                                            <p:fltVal val="0"/>
                                          </p:val>
                                        </p:tav>
                                        <p:tav tm="100000">
                                          <p:val>
                                            <p:strVal val="#ppt_w"/>
                                          </p:val>
                                        </p:tav>
                                      </p:tavLst>
                                    </p:anim>
                                  </p:childTnLst>
                                </p:cTn>
                              </p:par>
                              <p:par>
                                <p:cTn id="41" presetID="35" presetClass="entr" presetSubtype="0" fill="hold" nodeType="withEffect">
                                  <p:stCondLst>
                                    <p:cond delay="0"/>
                                  </p:stCondLst>
                                  <p:childTnLst>
                                    <p:set>
                                      <p:cBhvr>
                                        <p:cTn id="42" dur="1" fill="hold">
                                          <p:stCondLst>
                                            <p:cond delay="0"/>
                                          </p:stCondLst>
                                        </p:cTn>
                                        <p:tgtEl>
                                          <p:spTgt spid="103429">
                                            <p:txEl>
                                              <p:pRg st="3" end="3"/>
                                            </p:txEl>
                                          </p:spTgt>
                                        </p:tgtEl>
                                        <p:attrNameLst>
                                          <p:attrName>style.visibility</p:attrName>
                                        </p:attrNameLst>
                                      </p:cBhvr>
                                      <p:to>
                                        <p:strVal val="visible"/>
                                      </p:to>
                                    </p:set>
                                    <p:animEffect transition="in" filter="fade">
                                      <p:cBhvr>
                                        <p:cTn id="43" dur="2000"/>
                                        <p:tgtEl>
                                          <p:spTgt spid="103429">
                                            <p:txEl>
                                              <p:pRg st="3" end="3"/>
                                            </p:txEl>
                                          </p:spTgt>
                                        </p:tgtEl>
                                      </p:cBhvr>
                                    </p:animEffect>
                                    <p:anim calcmode="lin" valueType="num">
                                      <p:cBhvr>
                                        <p:cTn id="44" dur="2000" fill="hold"/>
                                        <p:tgtEl>
                                          <p:spTgt spid="103429">
                                            <p:txEl>
                                              <p:pRg st="3" end="3"/>
                                            </p:txEl>
                                          </p:spTgt>
                                        </p:tgtEl>
                                        <p:attrNameLst>
                                          <p:attrName>style.rotation</p:attrName>
                                        </p:attrNameLst>
                                      </p:cBhvr>
                                      <p:tavLst>
                                        <p:tav tm="0">
                                          <p:val>
                                            <p:fltVal val="720"/>
                                          </p:val>
                                        </p:tav>
                                        <p:tav tm="100000">
                                          <p:val>
                                            <p:fltVal val="0"/>
                                          </p:val>
                                        </p:tav>
                                      </p:tavLst>
                                    </p:anim>
                                    <p:anim calcmode="lin" valueType="num">
                                      <p:cBhvr>
                                        <p:cTn id="45" dur="2000" fill="hold"/>
                                        <p:tgtEl>
                                          <p:spTgt spid="103429">
                                            <p:txEl>
                                              <p:pRg st="3" end="3"/>
                                            </p:txEl>
                                          </p:spTgt>
                                        </p:tgtEl>
                                        <p:attrNameLst>
                                          <p:attrName>ppt_h</p:attrName>
                                        </p:attrNameLst>
                                      </p:cBhvr>
                                      <p:tavLst>
                                        <p:tav tm="0">
                                          <p:val>
                                            <p:fltVal val="0"/>
                                          </p:val>
                                        </p:tav>
                                        <p:tav tm="100000">
                                          <p:val>
                                            <p:strVal val="#ppt_h"/>
                                          </p:val>
                                        </p:tav>
                                      </p:tavLst>
                                    </p:anim>
                                    <p:anim calcmode="lin" valueType="num">
                                      <p:cBhvr>
                                        <p:cTn id="46" dur="2000" fill="hold"/>
                                        <p:tgtEl>
                                          <p:spTgt spid="103429">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4000" u="sng" smtClean="0"/>
              <a:t>Outstanding Student Leader Qualities</a:t>
            </a:r>
          </a:p>
        </p:txBody>
      </p:sp>
      <p:sp>
        <p:nvSpPr>
          <p:cNvPr id="19459" name="Rectangle 3"/>
          <p:cNvSpPr>
            <a:spLocks noGrp="1" noChangeArrowheads="1"/>
          </p:cNvSpPr>
          <p:nvPr>
            <p:ph type="body" idx="1"/>
          </p:nvPr>
        </p:nvSpPr>
        <p:spPr/>
        <p:txBody>
          <a:bodyPr/>
          <a:lstStyle/>
          <a:p>
            <a:pPr eaLnBrk="1" hangingPunct="1">
              <a:defRPr/>
            </a:pPr>
            <a:r>
              <a:rPr lang="en-US" b="1" smtClean="0"/>
              <a:t>Performance</a:t>
            </a:r>
            <a:endParaRPr lang="en-US" smtClean="0"/>
          </a:p>
          <a:p>
            <a:pPr eaLnBrk="1" hangingPunct="1">
              <a:buFont typeface="Wingdings" pitchFamily="2" charset="2"/>
              <a:buNone/>
              <a:defRPr/>
            </a:pPr>
            <a:r>
              <a:rPr lang="en-US" smtClean="0"/>
              <a:t>	Demonstrates success in carrying out the duties of the leadership position, or the duties necessary to successfully complete the project and/or activity.</a:t>
            </a:r>
          </a:p>
          <a:p>
            <a:pPr eaLnBrk="1" hangingPunct="1">
              <a:defRPr/>
            </a:pPr>
            <a:r>
              <a:rPr lang="en-US" b="1" smtClean="0"/>
              <a:t>Vision</a:t>
            </a:r>
            <a:endParaRPr lang="en-US" smtClean="0"/>
          </a:p>
          <a:p>
            <a:pPr eaLnBrk="1" hangingPunct="1">
              <a:buFont typeface="Wingdings" pitchFamily="2" charset="2"/>
              <a:buNone/>
              <a:defRPr/>
            </a:pPr>
            <a:r>
              <a:rPr lang="en-US" smtClean="0"/>
              <a:t>	Demonstrates ability to provide direction for the organization.</a:t>
            </a:r>
          </a:p>
          <a:p>
            <a:pPr eaLnBrk="1" hangingPunct="1">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ppt_w</p:attrName>
                                        </p:attrNameLst>
                                      </p:cBhvr>
                                      <p:tavLst>
                                        <p:tav tm="0">
                                          <p:val>
                                            <p:fltVal val="0"/>
                                          </p:val>
                                        </p:tav>
                                        <p:tav tm="100000">
                                          <p:val>
                                            <p:strVal val="#ppt_w"/>
                                          </p:val>
                                        </p:tav>
                                      </p:tavLst>
                                    </p:anim>
                                    <p:anim calcmode="lin" valueType="num">
                                      <p:cBhvr>
                                        <p:cTn id="8" dur="1000" fill="hold"/>
                                        <p:tgtEl>
                                          <p:spTgt spid="19458"/>
                                        </p:tgtEl>
                                        <p:attrNameLst>
                                          <p:attrName>ppt_h</p:attrName>
                                        </p:attrNameLst>
                                      </p:cBhvr>
                                      <p:tavLst>
                                        <p:tav tm="0">
                                          <p:val>
                                            <p:fltVal val="0"/>
                                          </p:val>
                                        </p:tav>
                                        <p:tav tm="100000">
                                          <p:val>
                                            <p:strVal val="#ppt_h"/>
                                          </p:val>
                                        </p:tav>
                                      </p:tavLst>
                                    </p:anim>
                                    <p:anim calcmode="lin" valueType="num">
                                      <p:cBhvr>
                                        <p:cTn id="9" dur="1000" fill="hold"/>
                                        <p:tgtEl>
                                          <p:spTgt spid="19458"/>
                                        </p:tgtEl>
                                        <p:attrNameLst>
                                          <p:attrName>style.rotation</p:attrName>
                                        </p:attrNameLst>
                                      </p:cBhvr>
                                      <p:tavLst>
                                        <p:tav tm="0">
                                          <p:val>
                                            <p:fltVal val="90"/>
                                          </p:val>
                                        </p:tav>
                                        <p:tav tm="100000">
                                          <p:val>
                                            <p:fltVal val="0"/>
                                          </p:val>
                                        </p:tav>
                                      </p:tavLst>
                                    </p:anim>
                                    <p:animEffect transition="in" filter="fade">
                                      <p:cBhvr>
                                        <p:cTn id="10" dur="1000"/>
                                        <p:tgtEl>
                                          <p:spTgt spid="194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nodeType="clickEffect">
                                  <p:stCondLst>
                                    <p:cond delay="0"/>
                                  </p:stCondLst>
                                  <p:childTnLst>
                                    <p:set>
                                      <p:cBhvr>
                                        <p:cTn id="14" dur="1" fill="hold">
                                          <p:stCondLst>
                                            <p:cond delay="0"/>
                                          </p:stCondLst>
                                        </p:cTn>
                                        <p:tgtEl>
                                          <p:spTgt spid="19459">
                                            <p:txEl>
                                              <p:pRg st="0" end="0"/>
                                            </p:txEl>
                                          </p:spTgt>
                                        </p:tgtEl>
                                        <p:attrNameLst>
                                          <p:attrName>style.visibility</p:attrName>
                                        </p:attrNameLst>
                                      </p:cBhvr>
                                      <p:to>
                                        <p:strVal val="visible"/>
                                      </p:to>
                                    </p:set>
                                    <p:animEffect transition="in" filter="wipe(down)">
                                      <p:cBhvr>
                                        <p:cTn id="15" dur="580">
                                          <p:stCondLst>
                                            <p:cond delay="0"/>
                                          </p:stCondLst>
                                        </p:cTn>
                                        <p:tgtEl>
                                          <p:spTgt spid="19459">
                                            <p:txEl>
                                              <p:pRg st="0" end="0"/>
                                            </p:txEl>
                                          </p:spTgt>
                                        </p:tgtEl>
                                      </p:cBhvr>
                                    </p:animEffect>
                                    <p:anim calcmode="lin" valueType="num">
                                      <p:cBhvr>
                                        <p:cTn id="16" dur="1822" tmFilter="0,0; 0.14,0.36; 0.43,0.73; 0.71,0.91; 1.0,1.0">
                                          <p:stCondLst>
                                            <p:cond delay="0"/>
                                          </p:stCondLst>
                                        </p:cTn>
                                        <p:tgtEl>
                                          <p:spTgt spid="19459">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9459">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9459">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9459">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9459">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19459">
                                            <p:txEl>
                                              <p:pRg st="0" end="0"/>
                                            </p:txEl>
                                          </p:spTgt>
                                        </p:tgtEl>
                                      </p:cBhvr>
                                      <p:to x="100000" y="60000"/>
                                    </p:animScale>
                                    <p:animScale>
                                      <p:cBhvr>
                                        <p:cTn id="22" dur="166" decel="50000">
                                          <p:stCondLst>
                                            <p:cond delay="676"/>
                                          </p:stCondLst>
                                        </p:cTn>
                                        <p:tgtEl>
                                          <p:spTgt spid="19459">
                                            <p:txEl>
                                              <p:pRg st="0" end="0"/>
                                            </p:txEl>
                                          </p:spTgt>
                                        </p:tgtEl>
                                      </p:cBhvr>
                                      <p:to x="100000" y="100000"/>
                                    </p:animScale>
                                    <p:animScale>
                                      <p:cBhvr>
                                        <p:cTn id="23" dur="26">
                                          <p:stCondLst>
                                            <p:cond delay="1312"/>
                                          </p:stCondLst>
                                        </p:cTn>
                                        <p:tgtEl>
                                          <p:spTgt spid="19459">
                                            <p:txEl>
                                              <p:pRg st="0" end="0"/>
                                            </p:txEl>
                                          </p:spTgt>
                                        </p:tgtEl>
                                      </p:cBhvr>
                                      <p:to x="100000" y="80000"/>
                                    </p:animScale>
                                    <p:animScale>
                                      <p:cBhvr>
                                        <p:cTn id="24" dur="166" decel="50000">
                                          <p:stCondLst>
                                            <p:cond delay="1338"/>
                                          </p:stCondLst>
                                        </p:cTn>
                                        <p:tgtEl>
                                          <p:spTgt spid="19459">
                                            <p:txEl>
                                              <p:pRg st="0" end="0"/>
                                            </p:txEl>
                                          </p:spTgt>
                                        </p:tgtEl>
                                      </p:cBhvr>
                                      <p:to x="100000" y="100000"/>
                                    </p:animScale>
                                    <p:animScale>
                                      <p:cBhvr>
                                        <p:cTn id="25" dur="26">
                                          <p:stCondLst>
                                            <p:cond delay="1642"/>
                                          </p:stCondLst>
                                        </p:cTn>
                                        <p:tgtEl>
                                          <p:spTgt spid="19459">
                                            <p:txEl>
                                              <p:pRg st="0" end="0"/>
                                            </p:txEl>
                                          </p:spTgt>
                                        </p:tgtEl>
                                      </p:cBhvr>
                                      <p:to x="100000" y="90000"/>
                                    </p:animScale>
                                    <p:animScale>
                                      <p:cBhvr>
                                        <p:cTn id="26" dur="166" decel="50000">
                                          <p:stCondLst>
                                            <p:cond delay="1668"/>
                                          </p:stCondLst>
                                        </p:cTn>
                                        <p:tgtEl>
                                          <p:spTgt spid="19459">
                                            <p:txEl>
                                              <p:pRg st="0" end="0"/>
                                            </p:txEl>
                                          </p:spTgt>
                                        </p:tgtEl>
                                      </p:cBhvr>
                                      <p:to x="100000" y="100000"/>
                                    </p:animScale>
                                    <p:animScale>
                                      <p:cBhvr>
                                        <p:cTn id="27" dur="26">
                                          <p:stCondLst>
                                            <p:cond delay="1808"/>
                                          </p:stCondLst>
                                        </p:cTn>
                                        <p:tgtEl>
                                          <p:spTgt spid="19459">
                                            <p:txEl>
                                              <p:pRg st="0" end="0"/>
                                            </p:txEl>
                                          </p:spTgt>
                                        </p:tgtEl>
                                      </p:cBhvr>
                                      <p:to x="100000" y="95000"/>
                                    </p:animScale>
                                    <p:animScale>
                                      <p:cBhvr>
                                        <p:cTn id="28" dur="166" decel="50000">
                                          <p:stCondLst>
                                            <p:cond delay="1834"/>
                                          </p:stCondLst>
                                        </p:cTn>
                                        <p:tgtEl>
                                          <p:spTgt spid="19459">
                                            <p:txEl>
                                              <p:pRg st="0" end="0"/>
                                            </p:txEl>
                                          </p:spTgt>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48" presetClass="entr" presetSubtype="0" accel="50000" fill="hold" nodeType="clickEffect">
                                  <p:stCondLst>
                                    <p:cond delay="0"/>
                                  </p:stCondLst>
                                  <p:childTnLst>
                                    <p:set>
                                      <p:cBhvr>
                                        <p:cTn id="32" dur="1" fill="hold">
                                          <p:stCondLst>
                                            <p:cond delay="0"/>
                                          </p:stCondLst>
                                        </p:cTn>
                                        <p:tgtEl>
                                          <p:spTgt spid="19459">
                                            <p:txEl>
                                              <p:pRg st="1" end="1"/>
                                            </p:txEl>
                                          </p:spTgt>
                                        </p:tgtEl>
                                        <p:attrNameLst>
                                          <p:attrName>style.visibility</p:attrName>
                                        </p:attrNameLst>
                                      </p:cBhvr>
                                      <p:to>
                                        <p:strVal val="visible"/>
                                      </p:to>
                                    </p:set>
                                    <p:anim calcmode="lin" valueType="num">
                                      <p:cBhvr>
                                        <p:cTn id="33" dur="1000" fill="hold"/>
                                        <p:tgtEl>
                                          <p:spTgt spid="19459">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19459">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19459">
                                            <p:txEl>
                                              <p:pRg st="1" end="1"/>
                                            </p:txEl>
                                          </p:spTgt>
                                        </p:tgtEl>
                                        <p:attrNameLst>
                                          <p:attrName>ppt_y</p:attrName>
                                        </p:attrNameLst>
                                      </p:cBhvr>
                                      <p:tavLst>
                                        <p:tav tm="0">
                                          <p:val>
                                            <p:strVal val="#ppt_y"/>
                                          </p:val>
                                        </p:tav>
                                        <p:tav tm="100000">
                                          <p:val>
                                            <p:strVal val="#ppt_y"/>
                                          </p:val>
                                        </p:tav>
                                      </p:tavLst>
                                    </p:anim>
                                    <p:animEffect transition="in" filter="fade">
                                      <p:cBhvr>
                                        <p:cTn id="36" dur="1000"/>
                                        <p:tgtEl>
                                          <p:spTgt spid="19459">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19459">
                                            <p:txEl>
                                              <p:pRg st="2" end="2"/>
                                            </p:txEl>
                                          </p:spTgt>
                                        </p:tgtEl>
                                        <p:attrNameLst>
                                          <p:attrName>style.visibility</p:attrName>
                                        </p:attrNameLst>
                                      </p:cBhvr>
                                      <p:to>
                                        <p:strVal val="visible"/>
                                      </p:to>
                                    </p:set>
                                    <p:anim calcmode="lin" valueType="num">
                                      <p:cBhvr>
                                        <p:cTn id="41" dur="500" fill="hold"/>
                                        <p:tgtEl>
                                          <p:spTgt spid="19459">
                                            <p:txEl>
                                              <p:pRg st="2" end="2"/>
                                            </p:txEl>
                                          </p:spTgt>
                                        </p:tgtEl>
                                        <p:attrNameLst>
                                          <p:attrName>ppt_w</p:attrName>
                                        </p:attrNameLst>
                                      </p:cBhvr>
                                      <p:tavLst>
                                        <p:tav tm="0">
                                          <p:val>
                                            <p:strVal val="#ppt_w*0.05"/>
                                          </p:val>
                                        </p:tav>
                                        <p:tav tm="100000">
                                          <p:val>
                                            <p:strVal val="#ppt_w"/>
                                          </p:val>
                                        </p:tav>
                                      </p:tavLst>
                                    </p:anim>
                                    <p:anim calcmode="lin" valueType="num">
                                      <p:cBhvr>
                                        <p:cTn id="42" dur="500" fill="hold"/>
                                        <p:tgtEl>
                                          <p:spTgt spid="19459">
                                            <p:txEl>
                                              <p:pRg st="2" end="2"/>
                                            </p:txEl>
                                          </p:spTgt>
                                        </p:tgtEl>
                                        <p:attrNameLst>
                                          <p:attrName>ppt_h</p:attrName>
                                        </p:attrNameLst>
                                      </p:cBhvr>
                                      <p:tavLst>
                                        <p:tav tm="0">
                                          <p:val>
                                            <p:strVal val="#ppt_h"/>
                                          </p:val>
                                        </p:tav>
                                        <p:tav tm="100000">
                                          <p:val>
                                            <p:strVal val="#ppt_h"/>
                                          </p:val>
                                        </p:tav>
                                      </p:tavLst>
                                    </p:anim>
                                    <p:anim calcmode="lin" valueType="num">
                                      <p:cBhvr>
                                        <p:cTn id="43" dur="500" fill="hold"/>
                                        <p:tgtEl>
                                          <p:spTgt spid="19459">
                                            <p:txEl>
                                              <p:pRg st="2" end="2"/>
                                            </p:txEl>
                                          </p:spTgt>
                                        </p:tgtEl>
                                        <p:attrNameLst>
                                          <p:attrName>ppt_x</p:attrName>
                                        </p:attrNameLst>
                                      </p:cBhvr>
                                      <p:tavLst>
                                        <p:tav tm="0">
                                          <p:val>
                                            <p:strVal val="#ppt_x-.2"/>
                                          </p:val>
                                        </p:tav>
                                        <p:tav tm="100000">
                                          <p:val>
                                            <p:strVal val="#ppt_x"/>
                                          </p:val>
                                        </p:tav>
                                      </p:tavLst>
                                    </p:anim>
                                    <p:anim calcmode="lin" valueType="num">
                                      <p:cBhvr>
                                        <p:cTn id="44" dur="500" fill="hold"/>
                                        <p:tgtEl>
                                          <p:spTgt spid="19459">
                                            <p:txEl>
                                              <p:pRg st="2" end="2"/>
                                            </p:txEl>
                                          </p:spTgt>
                                        </p:tgtEl>
                                        <p:attrNameLst>
                                          <p:attrName>ppt_y</p:attrName>
                                        </p:attrNameLst>
                                      </p:cBhvr>
                                      <p:tavLst>
                                        <p:tav tm="0">
                                          <p:val>
                                            <p:strVal val="#ppt_y"/>
                                          </p:val>
                                        </p:tav>
                                        <p:tav tm="100000">
                                          <p:val>
                                            <p:strVal val="#ppt_y"/>
                                          </p:val>
                                        </p:tav>
                                      </p:tavLst>
                                    </p:anim>
                                    <p:animEffect transition="in" filter="fade">
                                      <p:cBhvr>
                                        <p:cTn id="45" dur="500"/>
                                        <p:tgtEl>
                                          <p:spTgt spid="19459">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7" presetClass="entr" presetSubtype="10" fill="hold" nodeType="clickEffect">
                                  <p:stCondLst>
                                    <p:cond delay="0"/>
                                  </p:stCondLst>
                                  <p:childTnLst>
                                    <p:set>
                                      <p:cBhvr>
                                        <p:cTn id="49" dur="1" fill="hold">
                                          <p:stCondLst>
                                            <p:cond delay="0"/>
                                          </p:stCondLst>
                                        </p:cTn>
                                        <p:tgtEl>
                                          <p:spTgt spid="19459">
                                            <p:txEl>
                                              <p:pRg st="3" end="3"/>
                                            </p:txEl>
                                          </p:spTgt>
                                        </p:tgtEl>
                                        <p:attrNameLst>
                                          <p:attrName>style.visibility</p:attrName>
                                        </p:attrNameLst>
                                      </p:cBhvr>
                                      <p:to>
                                        <p:strVal val="visible"/>
                                      </p:to>
                                    </p:set>
                                    <p:anim calcmode="lin" valueType="num">
                                      <p:cBhvr>
                                        <p:cTn id="50" dur="5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51" dur="500" fill="hold"/>
                                        <p:tgtEl>
                                          <p:spTgt spid="19459">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4000" u="sng" smtClean="0"/>
              <a:t>Outstanding Student Leader Qualities</a:t>
            </a:r>
          </a:p>
        </p:txBody>
      </p:sp>
      <p:sp>
        <p:nvSpPr>
          <p:cNvPr id="20483" name="Rectangle 3"/>
          <p:cNvSpPr>
            <a:spLocks noGrp="1" noChangeArrowheads="1"/>
          </p:cNvSpPr>
          <p:nvPr>
            <p:ph type="body" idx="1"/>
          </p:nvPr>
        </p:nvSpPr>
        <p:spPr/>
        <p:txBody>
          <a:bodyPr/>
          <a:lstStyle/>
          <a:p>
            <a:pPr eaLnBrk="1" hangingPunct="1">
              <a:defRPr/>
            </a:pPr>
            <a:r>
              <a:rPr lang="en-US" sz="2800" b="1" smtClean="0"/>
              <a:t>Initiative</a:t>
            </a:r>
            <a:endParaRPr lang="en-US" sz="2800" smtClean="0"/>
          </a:p>
          <a:p>
            <a:pPr eaLnBrk="1" hangingPunct="1">
              <a:buFont typeface="Wingdings" pitchFamily="2" charset="2"/>
              <a:buNone/>
              <a:defRPr/>
            </a:pPr>
            <a:r>
              <a:rPr lang="en-US" sz="2800" smtClean="0"/>
              <a:t>	Demonstrates ability to take the lead in meeting organizational goals.</a:t>
            </a:r>
          </a:p>
          <a:p>
            <a:pPr eaLnBrk="1" hangingPunct="1">
              <a:defRPr/>
            </a:pPr>
            <a:r>
              <a:rPr lang="en-US" sz="2800" b="1" smtClean="0"/>
              <a:t>Commitment</a:t>
            </a:r>
            <a:endParaRPr lang="en-US" sz="2800" smtClean="0"/>
          </a:p>
          <a:p>
            <a:pPr eaLnBrk="1" hangingPunct="1">
              <a:buFont typeface="Wingdings" pitchFamily="2" charset="2"/>
              <a:buNone/>
              <a:defRPr/>
            </a:pPr>
            <a:r>
              <a:rPr lang="en-US" sz="2800" smtClean="0"/>
              <a:t>	Demonstrates reliability and dedication to accomplish the goals and objectives of the organization, or the unique service objectives related to service learning.  Dedication and implementation and organization of community service events.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048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0482"/>
                                        </p:tgtEl>
                                        <p:attrNameLst>
                                          <p:attrName>ppt_y</p:attrName>
                                        </p:attrNameLst>
                                      </p:cBhvr>
                                      <p:tavLst>
                                        <p:tav tm="0">
                                          <p:val>
                                            <p:strVal val="#ppt_y"/>
                                          </p:val>
                                        </p:tav>
                                        <p:tav tm="100000">
                                          <p:val>
                                            <p:strVal val="#ppt_y"/>
                                          </p:val>
                                        </p:tav>
                                      </p:tavLst>
                                    </p:anim>
                                    <p:animEffect transition="in" filter="fade">
                                      <p:cBhvr>
                                        <p:cTn id="10" dur="1000"/>
                                        <p:tgtEl>
                                          <p:spTgt spid="204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nodeType="clickEffect">
                                  <p:stCondLst>
                                    <p:cond delay="0"/>
                                  </p:stCondLst>
                                  <p:childTnLst>
                                    <p:set>
                                      <p:cBhvr>
                                        <p:cTn id="14" dur="1" fill="hold">
                                          <p:stCondLst>
                                            <p:cond delay="0"/>
                                          </p:stCondLst>
                                        </p:cTn>
                                        <p:tgtEl>
                                          <p:spTgt spid="20483">
                                            <p:txEl>
                                              <p:pRg st="0" end="0"/>
                                            </p:txEl>
                                          </p:spTgt>
                                        </p:tgtEl>
                                        <p:attrNameLst>
                                          <p:attrName>style.visibility</p:attrName>
                                        </p:attrNameLst>
                                      </p:cBhvr>
                                      <p:to>
                                        <p:strVal val="visible"/>
                                      </p:to>
                                    </p:set>
                                    <p:anim calcmode="lin" valueType="num">
                                      <p:cBhvr>
                                        <p:cTn id="15" dur="500" decel="50000" fill="hold">
                                          <p:stCondLst>
                                            <p:cond delay="0"/>
                                          </p:stCondLst>
                                        </p:cTn>
                                        <p:tgtEl>
                                          <p:spTgt spid="2048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048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048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2048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048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048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048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048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8" presetClass="entr" presetSubtype="0" accel="100000" fill="hold" nodeType="clickEffect">
                                  <p:stCondLst>
                                    <p:cond delay="0"/>
                                  </p:stCondLst>
                                  <p:childTnLst>
                                    <p:set>
                                      <p:cBhvr>
                                        <p:cTn id="26" dur="1" fill="hold">
                                          <p:stCondLst>
                                            <p:cond delay="0"/>
                                          </p:stCondLst>
                                        </p:cTn>
                                        <p:tgtEl>
                                          <p:spTgt spid="20483">
                                            <p:txEl>
                                              <p:pRg st="1" end="1"/>
                                            </p:txEl>
                                          </p:spTgt>
                                        </p:tgtEl>
                                        <p:attrNameLst>
                                          <p:attrName>style.visibility</p:attrName>
                                        </p:attrNameLst>
                                      </p:cBhvr>
                                      <p:to>
                                        <p:strVal val="visible"/>
                                      </p:to>
                                    </p:set>
                                    <p:anim calcmode="lin" valueType="num">
                                      <p:cBhvr>
                                        <p:cTn id="27" dur="500" fill="hold"/>
                                        <p:tgtEl>
                                          <p:spTgt spid="20483">
                                            <p:txEl>
                                              <p:pRg st="1" end="1"/>
                                            </p:txEl>
                                          </p:spTgt>
                                        </p:tgtEl>
                                        <p:attrNameLst>
                                          <p:attrName>ppt_w</p:attrName>
                                        </p:attrNameLst>
                                      </p:cBhvr>
                                      <p:tavLst>
                                        <p:tav tm="0">
                                          <p:val>
                                            <p:strVal val="#ppt_w*2.5"/>
                                          </p:val>
                                        </p:tav>
                                        <p:tav tm="100000">
                                          <p:val>
                                            <p:strVal val="#ppt_w"/>
                                          </p:val>
                                        </p:tav>
                                      </p:tavLst>
                                    </p:anim>
                                    <p:anim calcmode="lin" valueType="num">
                                      <p:cBhvr>
                                        <p:cTn id="28" dur="500" fill="hold"/>
                                        <p:tgtEl>
                                          <p:spTgt spid="20483">
                                            <p:txEl>
                                              <p:pRg st="1" end="1"/>
                                            </p:txEl>
                                          </p:spTgt>
                                        </p:tgtEl>
                                        <p:attrNameLst>
                                          <p:attrName>ppt_h</p:attrName>
                                        </p:attrNameLst>
                                      </p:cBhvr>
                                      <p:tavLst>
                                        <p:tav tm="0">
                                          <p:val>
                                            <p:strVal val="#ppt_h*0.01"/>
                                          </p:val>
                                        </p:tav>
                                        <p:tav tm="100000">
                                          <p:val>
                                            <p:strVal val="#ppt_h"/>
                                          </p:val>
                                        </p:tav>
                                      </p:tavLst>
                                    </p:anim>
                                    <p:anim calcmode="lin" valueType="num">
                                      <p:cBhvr>
                                        <p:cTn id="29"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20483">
                                            <p:txEl>
                                              <p:pRg st="1" end="1"/>
                                            </p:txEl>
                                          </p:spTgt>
                                        </p:tgtEl>
                                        <p:attrNameLst>
                                          <p:attrName>ppt_y</p:attrName>
                                        </p:attrNameLst>
                                      </p:cBhvr>
                                      <p:tavLst>
                                        <p:tav tm="0">
                                          <p:val>
                                            <p:strVal val="#ppt_h+1"/>
                                          </p:val>
                                        </p:tav>
                                        <p:tav tm="100000">
                                          <p:val>
                                            <p:strVal val="#ppt_y"/>
                                          </p:val>
                                        </p:tav>
                                      </p:tavLst>
                                    </p:anim>
                                    <p:animEffect transition="in" filter="fade">
                                      <p:cBhvr>
                                        <p:cTn id="31" dur="500"/>
                                        <p:tgtEl>
                                          <p:spTgt spid="20483">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8" presetClass="entr" presetSubtype="0" accel="50000" fill="hold" nodeType="clickEffect">
                                  <p:stCondLst>
                                    <p:cond delay="0"/>
                                  </p:stCondLst>
                                  <p:childTnLst>
                                    <p:set>
                                      <p:cBhvr>
                                        <p:cTn id="35" dur="1" fill="hold">
                                          <p:stCondLst>
                                            <p:cond delay="0"/>
                                          </p:stCondLst>
                                        </p:cTn>
                                        <p:tgtEl>
                                          <p:spTgt spid="20483">
                                            <p:txEl>
                                              <p:pRg st="2" end="2"/>
                                            </p:txEl>
                                          </p:spTgt>
                                        </p:tgtEl>
                                        <p:attrNameLst>
                                          <p:attrName>style.visibility</p:attrName>
                                        </p:attrNameLst>
                                      </p:cBhvr>
                                      <p:to>
                                        <p:strVal val="visible"/>
                                      </p:to>
                                    </p:set>
                                    <p:anim calcmode="lin" valueType="num">
                                      <p:cBhvr>
                                        <p:cTn id="36" dur="1000" fill="hold"/>
                                        <p:tgtEl>
                                          <p:spTgt spid="2048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2048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20483">
                                            <p:txEl>
                                              <p:pRg st="2" end="2"/>
                                            </p:txEl>
                                          </p:spTgt>
                                        </p:tgtEl>
                                        <p:attrNameLst>
                                          <p:attrName>ppt_y</p:attrName>
                                        </p:attrNameLst>
                                      </p:cBhvr>
                                      <p:tavLst>
                                        <p:tav tm="0">
                                          <p:val>
                                            <p:strVal val="#ppt_y"/>
                                          </p:val>
                                        </p:tav>
                                        <p:tav tm="100000">
                                          <p:val>
                                            <p:strVal val="#ppt_y"/>
                                          </p:val>
                                        </p:tav>
                                      </p:tavLst>
                                    </p:anim>
                                    <p:animEffect transition="in" filter="fade">
                                      <p:cBhvr>
                                        <p:cTn id="39" dur="1000"/>
                                        <p:tgtEl>
                                          <p:spTgt spid="20483">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9" presetClass="entr" presetSubtype="0" fill="hold" nodeType="clickEffect">
                                  <p:stCondLst>
                                    <p:cond delay="0"/>
                                  </p:stCondLst>
                                  <p:childTnLst>
                                    <p:set>
                                      <p:cBhvr>
                                        <p:cTn id="43" dur="1" fill="hold">
                                          <p:stCondLst>
                                            <p:cond delay="0"/>
                                          </p:stCondLst>
                                        </p:cTn>
                                        <p:tgtEl>
                                          <p:spTgt spid="20483">
                                            <p:txEl>
                                              <p:pRg st="3" end="3"/>
                                            </p:txEl>
                                          </p:spTgt>
                                        </p:tgtEl>
                                        <p:attrNameLst>
                                          <p:attrName>style.visibility</p:attrName>
                                        </p:attrNameLst>
                                      </p:cBhvr>
                                      <p:to>
                                        <p:strVal val="visible"/>
                                      </p:to>
                                    </p:set>
                                    <p:anim calcmode="lin" valueType="num">
                                      <p:cBhvr>
                                        <p:cTn id="44" dur="1000" fill="hold"/>
                                        <p:tgtEl>
                                          <p:spTgt spid="20483">
                                            <p:txEl>
                                              <p:pRg st="3" end="3"/>
                                            </p:txEl>
                                          </p:spTgt>
                                        </p:tgtEl>
                                        <p:attrNameLst>
                                          <p:attrName>ppt_x</p:attrName>
                                        </p:attrNameLst>
                                      </p:cBhvr>
                                      <p:tavLst>
                                        <p:tav tm="0">
                                          <p:val>
                                            <p:strVal val="#ppt_x-.2"/>
                                          </p:val>
                                        </p:tav>
                                        <p:tav tm="100000">
                                          <p:val>
                                            <p:strVal val="#ppt_x"/>
                                          </p:val>
                                        </p:tav>
                                      </p:tavLst>
                                    </p:anim>
                                    <p:anim calcmode="lin" valueType="num">
                                      <p:cBhvr>
                                        <p:cTn id="45" dur="1000" fill="hold"/>
                                        <p:tgtEl>
                                          <p:spTgt spid="2048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6"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4000" u="sng" smtClean="0"/>
              <a:t>Outstanding Student Leader Qualities</a:t>
            </a:r>
          </a:p>
        </p:txBody>
      </p:sp>
      <p:sp>
        <p:nvSpPr>
          <p:cNvPr id="21507" name="Rectangle 3"/>
          <p:cNvSpPr>
            <a:spLocks noGrp="1" noChangeArrowheads="1"/>
          </p:cNvSpPr>
          <p:nvPr>
            <p:ph type="body" idx="1"/>
          </p:nvPr>
        </p:nvSpPr>
        <p:spPr/>
        <p:txBody>
          <a:bodyPr/>
          <a:lstStyle/>
          <a:p>
            <a:pPr eaLnBrk="1" hangingPunct="1">
              <a:defRPr/>
            </a:pPr>
            <a:r>
              <a:rPr lang="en-US" b="1" smtClean="0"/>
              <a:t>Character</a:t>
            </a:r>
            <a:endParaRPr lang="en-US" smtClean="0"/>
          </a:p>
          <a:p>
            <a:pPr eaLnBrk="1" hangingPunct="1">
              <a:buFont typeface="Wingdings" pitchFamily="2" charset="2"/>
              <a:buNone/>
              <a:defRPr/>
            </a:pPr>
            <a:r>
              <a:rPr lang="en-US" smtClean="0"/>
              <a:t>	Use of good judgment reflected in all activities.  Performance, vision and initiative above the norm in service activities.  Character may also be revealed by an individual’s ability to overcome physical and/or environmental handicaps.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strVal val="#ppt_w*0.05"/>
                                          </p:val>
                                        </p:tav>
                                        <p:tav tm="100000">
                                          <p:val>
                                            <p:strVal val="#ppt_w"/>
                                          </p:val>
                                        </p:tav>
                                      </p:tavLst>
                                    </p:anim>
                                    <p:anim calcmode="lin" valueType="num">
                                      <p:cBhvr>
                                        <p:cTn id="8" dur="500" fill="hold"/>
                                        <p:tgtEl>
                                          <p:spTgt spid="21506"/>
                                        </p:tgtEl>
                                        <p:attrNameLst>
                                          <p:attrName>ppt_h</p:attrName>
                                        </p:attrNameLst>
                                      </p:cBhvr>
                                      <p:tavLst>
                                        <p:tav tm="0">
                                          <p:val>
                                            <p:strVal val="#ppt_h"/>
                                          </p:val>
                                        </p:tav>
                                        <p:tav tm="100000">
                                          <p:val>
                                            <p:strVal val="#ppt_h"/>
                                          </p:val>
                                        </p:tav>
                                      </p:tavLst>
                                    </p:anim>
                                    <p:anim calcmode="lin" valueType="num">
                                      <p:cBhvr>
                                        <p:cTn id="9" dur="500" fill="hold"/>
                                        <p:tgtEl>
                                          <p:spTgt spid="21506"/>
                                        </p:tgtEl>
                                        <p:attrNameLst>
                                          <p:attrName>ppt_x</p:attrName>
                                        </p:attrNameLst>
                                      </p:cBhvr>
                                      <p:tavLst>
                                        <p:tav tm="0">
                                          <p:val>
                                            <p:strVal val="#ppt_x-.2"/>
                                          </p:val>
                                        </p:tav>
                                        <p:tav tm="100000">
                                          <p:val>
                                            <p:strVal val="#ppt_x"/>
                                          </p:val>
                                        </p:tav>
                                      </p:tavLst>
                                    </p:anim>
                                    <p:anim calcmode="lin" valueType="num">
                                      <p:cBhvr>
                                        <p:cTn id="10" dur="500" fill="hold"/>
                                        <p:tgtEl>
                                          <p:spTgt spid="21506"/>
                                        </p:tgtEl>
                                        <p:attrNameLst>
                                          <p:attrName>ppt_y</p:attrName>
                                        </p:attrNameLst>
                                      </p:cBhvr>
                                      <p:tavLst>
                                        <p:tav tm="0">
                                          <p:val>
                                            <p:strVal val="#ppt_y"/>
                                          </p:val>
                                        </p:tav>
                                        <p:tav tm="100000">
                                          <p:val>
                                            <p:strVal val="#ppt_y"/>
                                          </p:val>
                                        </p:tav>
                                      </p:tavLst>
                                    </p:anim>
                                    <p:animEffect transition="in" filter="fade">
                                      <p:cBhvr>
                                        <p:cTn id="11" dur="500"/>
                                        <p:tgtEl>
                                          <p:spTgt spid="215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21507">
                                            <p:txEl>
                                              <p:pRg st="0" end="0"/>
                                            </p:txEl>
                                          </p:spTgt>
                                        </p:tgtEl>
                                        <p:attrNameLst>
                                          <p:attrName>style.visibility</p:attrName>
                                        </p:attrNameLst>
                                      </p:cBhvr>
                                      <p:to>
                                        <p:strVal val="visible"/>
                                      </p:to>
                                    </p:set>
                                    <p:anim calcmode="lin" valueType="num">
                                      <p:cBhvr>
                                        <p:cTn id="16" dur="500" fill="hold"/>
                                        <p:tgtEl>
                                          <p:spTgt spid="21507">
                                            <p:txEl>
                                              <p:pRg st="0" end="0"/>
                                            </p:txEl>
                                          </p:spTgt>
                                        </p:tgtEl>
                                        <p:attrNameLst>
                                          <p:attrName>ppt_w</p:attrName>
                                        </p:attrNameLst>
                                      </p:cBhvr>
                                      <p:tavLst>
                                        <p:tav tm="0">
                                          <p:val>
                                            <p:strVal val="#ppt_w*2.5"/>
                                          </p:val>
                                        </p:tav>
                                        <p:tav tm="100000">
                                          <p:val>
                                            <p:strVal val="#ppt_w"/>
                                          </p:val>
                                        </p:tav>
                                      </p:tavLst>
                                    </p:anim>
                                    <p:anim calcmode="lin" valueType="num">
                                      <p:cBhvr>
                                        <p:cTn id="17" dur="500" fill="hold"/>
                                        <p:tgtEl>
                                          <p:spTgt spid="21507">
                                            <p:txEl>
                                              <p:pRg st="0" end="0"/>
                                            </p:txEl>
                                          </p:spTgt>
                                        </p:tgtEl>
                                        <p:attrNameLst>
                                          <p:attrName>ppt_h</p:attrName>
                                        </p:attrNameLst>
                                      </p:cBhvr>
                                      <p:tavLst>
                                        <p:tav tm="0">
                                          <p:val>
                                            <p:strVal val="#ppt_h*0.01"/>
                                          </p:val>
                                        </p:tav>
                                        <p:tav tm="100000">
                                          <p:val>
                                            <p:strVal val="#ppt_h"/>
                                          </p:val>
                                        </p:tav>
                                      </p:tavLst>
                                    </p:anim>
                                    <p:anim calcmode="lin" valueType="num">
                                      <p:cBhvr>
                                        <p:cTn id="18"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21507">
                                            <p:txEl>
                                              <p:pRg st="0" end="0"/>
                                            </p:txEl>
                                          </p:spTgt>
                                        </p:tgtEl>
                                        <p:attrNameLst>
                                          <p:attrName>ppt_y</p:attrName>
                                        </p:attrNameLst>
                                      </p:cBhvr>
                                      <p:tavLst>
                                        <p:tav tm="0">
                                          <p:val>
                                            <p:strVal val="#ppt_h+1"/>
                                          </p:val>
                                        </p:tav>
                                        <p:tav tm="100000">
                                          <p:val>
                                            <p:strVal val="#ppt_y"/>
                                          </p:val>
                                        </p:tav>
                                      </p:tavLst>
                                    </p:anim>
                                    <p:animEffect transition="in" filter="fade">
                                      <p:cBhvr>
                                        <p:cTn id="20" dur="500"/>
                                        <p:tgtEl>
                                          <p:spTgt spid="2150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21507">
                                            <p:txEl>
                                              <p:pRg st="1" end="1"/>
                                            </p:txEl>
                                          </p:spTgt>
                                        </p:tgtEl>
                                        <p:attrNameLst>
                                          <p:attrName>style.visibility</p:attrName>
                                        </p:attrNameLst>
                                      </p:cBhvr>
                                      <p:to>
                                        <p:strVal val="visible"/>
                                      </p:to>
                                    </p:set>
                                    <p:anim calcmode="lin" valueType="num">
                                      <p:cBhvr>
                                        <p:cTn id="25" dur="500" fill="hold"/>
                                        <p:tgtEl>
                                          <p:spTgt spid="21507">
                                            <p:txEl>
                                              <p:pRg st="1" end="1"/>
                                            </p:txEl>
                                          </p:spTgt>
                                        </p:tgtEl>
                                        <p:attrNameLst>
                                          <p:attrName>ppt_w</p:attrName>
                                        </p:attrNameLst>
                                      </p:cBhvr>
                                      <p:tavLst>
                                        <p:tav tm="0">
                                          <p:val>
                                            <p:strVal val="#ppt_w*2.5"/>
                                          </p:val>
                                        </p:tav>
                                        <p:tav tm="100000">
                                          <p:val>
                                            <p:strVal val="#ppt_w"/>
                                          </p:val>
                                        </p:tav>
                                      </p:tavLst>
                                    </p:anim>
                                    <p:anim calcmode="lin" valueType="num">
                                      <p:cBhvr>
                                        <p:cTn id="26" dur="500" fill="hold"/>
                                        <p:tgtEl>
                                          <p:spTgt spid="21507">
                                            <p:txEl>
                                              <p:pRg st="1" end="1"/>
                                            </p:txEl>
                                          </p:spTgt>
                                        </p:tgtEl>
                                        <p:attrNameLst>
                                          <p:attrName>ppt_h</p:attrName>
                                        </p:attrNameLst>
                                      </p:cBhvr>
                                      <p:tavLst>
                                        <p:tav tm="0">
                                          <p:val>
                                            <p:strVal val="#ppt_h*0.01"/>
                                          </p:val>
                                        </p:tav>
                                        <p:tav tm="100000">
                                          <p:val>
                                            <p:strVal val="#ppt_h"/>
                                          </p:val>
                                        </p:tav>
                                      </p:tavLst>
                                    </p:anim>
                                    <p:anim calcmode="lin" valueType="num">
                                      <p:cBhvr>
                                        <p:cTn id="2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21507">
                                            <p:txEl>
                                              <p:pRg st="1" end="1"/>
                                            </p:txEl>
                                          </p:spTgt>
                                        </p:tgtEl>
                                        <p:attrNameLst>
                                          <p:attrName>ppt_y</p:attrName>
                                        </p:attrNameLst>
                                      </p:cBhvr>
                                      <p:tavLst>
                                        <p:tav tm="0">
                                          <p:val>
                                            <p:strVal val="#ppt_h+1"/>
                                          </p:val>
                                        </p:tav>
                                        <p:tav tm="100000">
                                          <p:val>
                                            <p:strVal val="#ppt_y"/>
                                          </p:val>
                                        </p:tav>
                                      </p:tavLst>
                                    </p:anim>
                                    <p:animEffect transition="in" filter="fade">
                                      <p:cBhvr>
                                        <p:cTn id="29"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pPr eaLnBrk="1" hangingPunct="1"/>
            <a:r>
              <a:rPr lang="en-US" sz="2800" i="1" smtClean="0">
                <a:effectLst/>
              </a:rPr>
              <a:t/>
            </a:r>
            <a:br>
              <a:rPr lang="en-US" sz="2800" i="1" smtClean="0">
                <a:effectLst/>
              </a:rPr>
            </a:br>
            <a:r>
              <a:rPr lang="en-US" sz="2800" i="1" smtClean="0">
                <a:effectLst/>
              </a:rPr>
              <a:t>What leadership style work best for me and</a:t>
            </a:r>
            <a:br>
              <a:rPr lang="en-US" sz="2800" i="1" smtClean="0">
                <a:effectLst/>
              </a:rPr>
            </a:br>
            <a:r>
              <a:rPr lang="en-US" sz="2800" i="1" smtClean="0">
                <a:effectLst/>
              </a:rPr>
              <a:t>my organization?"</a:t>
            </a:r>
            <a:br>
              <a:rPr lang="en-US" sz="2800" i="1" smtClean="0">
                <a:effectLst/>
              </a:rPr>
            </a:br>
            <a:endParaRPr lang="en-US" sz="2800" i="1" smtClean="0">
              <a:effectLst/>
            </a:endParaRPr>
          </a:p>
        </p:txBody>
      </p:sp>
      <p:sp>
        <p:nvSpPr>
          <p:cNvPr id="25603" name="Rectangle 3"/>
          <p:cNvSpPr>
            <a:spLocks noGrp="1" noChangeArrowheads="1"/>
          </p:cNvSpPr>
          <p:nvPr>
            <p:ph type="body" sz="half" idx="1"/>
          </p:nvPr>
        </p:nvSpPr>
        <p:spPr/>
        <p:txBody>
          <a:bodyPr/>
          <a:lstStyle/>
          <a:p>
            <a:pPr eaLnBrk="1" hangingPunct="1">
              <a:defRPr/>
            </a:pPr>
            <a:r>
              <a:rPr lang="en-US" sz="2800" i="1" smtClean="0">
                <a:effectLst/>
              </a:rPr>
              <a:t>"</a:t>
            </a:r>
            <a:r>
              <a:rPr lang="en-US" sz="2800" smtClean="0">
                <a:effectLst/>
              </a:rPr>
              <a:t>There are many leadership </a:t>
            </a:r>
            <a:r>
              <a:rPr lang="en-US" sz="2800" b="1" i="1" smtClean="0">
                <a:effectLst/>
              </a:rPr>
              <a:t>styles </a:t>
            </a:r>
            <a:r>
              <a:rPr lang="en-US" sz="2800" smtClean="0">
                <a:effectLst/>
              </a:rPr>
              <a:t>from which to choose</a:t>
            </a:r>
          </a:p>
          <a:p>
            <a:pPr eaLnBrk="1" hangingPunct="1">
              <a:defRPr/>
            </a:pPr>
            <a:r>
              <a:rPr lang="en-US" sz="2800" smtClean="0">
                <a:effectLst/>
              </a:rPr>
              <a:t>Different styles were needed for different situations and each leader needed to know when to exhibit a particular approach.</a:t>
            </a:r>
          </a:p>
          <a:p>
            <a:pPr eaLnBrk="1" hangingPunct="1">
              <a:defRPr/>
            </a:pPr>
            <a:endParaRPr lang="en-US" sz="2800" smtClean="0">
              <a:effectLst/>
            </a:endParaRPr>
          </a:p>
          <a:p>
            <a:pPr eaLnBrk="1" hangingPunct="1">
              <a:defRPr/>
            </a:pPr>
            <a:endParaRPr lang="en-US" sz="2800" smtClean="0"/>
          </a:p>
        </p:txBody>
      </p:sp>
      <p:pic>
        <p:nvPicPr>
          <p:cNvPr id="25608" name="Picture 8" descr="img136"/>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05400" y="1981200"/>
            <a:ext cx="3200400" cy="3429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5604"/>
                                        </p:tgtEl>
                                        <p:attrNameLst>
                                          <p:attrName>style.visibility</p:attrName>
                                        </p:attrNameLst>
                                      </p:cBhvr>
                                      <p:to>
                                        <p:strVal val="visible"/>
                                      </p:to>
                                    </p:set>
                                    <p:anim by="(-#ppt_w*2)" calcmode="lin" valueType="num">
                                      <p:cBhvr rctx="PPT">
                                        <p:cTn id="7" dur="500" autoRev="1" fill="hold">
                                          <p:stCondLst>
                                            <p:cond delay="0"/>
                                          </p:stCondLst>
                                        </p:cTn>
                                        <p:tgtEl>
                                          <p:spTgt spid="25604"/>
                                        </p:tgtEl>
                                        <p:attrNameLst>
                                          <p:attrName>ppt_w</p:attrName>
                                        </p:attrNameLst>
                                      </p:cBhvr>
                                    </p:anim>
                                    <p:anim by="(#ppt_w*0.50)" calcmode="lin" valueType="num">
                                      <p:cBhvr>
                                        <p:cTn id="8" dur="500" decel="50000" autoRev="1" fill="hold">
                                          <p:stCondLst>
                                            <p:cond delay="0"/>
                                          </p:stCondLst>
                                        </p:cTn>
                                        <p:tgtEl>
                                          <p:spTgt spid="25604"/>
                                        </p:tgtEl>
                                        <p:attrNameLst>
                                          <p:attrName>ppt_x</p:attrName>
                                        </p:attrNameLst>
                                      </p:cBhvr>
                                    </p:anim>
                                    <p:anim from="(-#ppt_h/2)" to="(#ppt_y)" calcmode="lin" valueType="num">
                                      <p:cBhvr>
                                        <p:cTn id="9" dur="1000" fill="hold">
                                          <p:stCondLst>
                                            <p:cond delay="0"/>
                                          </p:stCondLst>
                                        </p:cTn>
                                        <p:tgtEl>
                                          <p:spTgt spid="25604"/>
                                        </p:tgtEl>
                                        <p:attrNameLst>
                                          <p:attrName>ppt_y</p:attrName>
                                        </p:attrNameLst>
                                      </p:cBhvr>
                                    </p:anim>
                                    <p:animRot by="21600000">
                                      <p:cBhvr>
                                        <p:cTn id="10" dur="1000" fill="hold">
                                          <p:stCondLst>
                                            <p:cond delay="0"/>
                                          </p:stCondLst>
                                        </p:cTn>
                                        <p:tgtEl>
                                          <p:spTgt spid="2560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25608"/>
                                        </p:tgtEl>
                                        <p:attrNameLst>
                                          <p:attrName>style.visibility</p:attrName>
                                        </p:attrNameLst>
                                      </p:cBhvr>
                                      <p:to>
                                        <p:strVal val="visible"/>
                                      </p:to>
                                    </p:set>
                                    <p:animEffect transition="in" filter="fade">
                                      <p:cBhvr>
                                        <p:cTn id="15" dur="2000"/>
                                        <p:tgtEl>
                                          <p:spTgt spid="25608"/>
                                        </p:tgtEl>
                                      </p:cBhvr>
                                    </p:animEffect>
                                    <p:anim calcmode="lin" valueType="num">
                                      <p:cBhvr>
                                        <p:cTn id="16" dur="2000" fill="hold"/>
                                        <p:tgtEl>
                                          <p:spTgt spid="25608"/>
                                        </p:tgtEl>
                                        <p:attrNameLst>
                                          <p:attrName>style.rotation</p:attrName>
                                        </p:attrNameLst>
                                      </p:cBhvr>
                                      <p:tavLst>
                                        <p:tav tm="0">
                                          <p:val>
                                            <p:fltVal val="720"/>
                                          </p:val>
                                        </p:tav>
                                        <p:tav tm="100000">
                                          <p:val>
                                            <p:fltVal val="0"/>
                                          </p:val>
                                        </p:tav>
                                      </p:tavLst>
                                    </p:anim>
                                    <p:anim calcmode="lin" valueType="num">
                                      <p:cBhvr>
                                        <p:cTn id="17" dur="2000" fill="hold"/>
                                        <p:tgtEl>
                                          <p:spTgt spid="25608"/>
                                        </p:tgtEl>
                                        <p:attrNameLst>
                                          <p:attrName>ppt_h</p:attrName>
                                        </p:attrNameLst>
                                      </p:cBhvr>
                                      <p:tavLst>
                                        <p:tav tm="0">
                                          <p:val>
                                            <p:fltVal val="0"/>
                                          </p:val>
                                        </p:tav>
                                        <p:tav tm="100000">
                                          <p:val>
                                            <p:strVal val="#ppt_h"/>
                                          </p:val>
                                        </p:tav>
                                      </p:tavLst>
                                    </p:anim>
                                    <p:anim calcmode="lin" valueType="num">
                                      <p:cBhvr>
                                        <p:cTn id="18" dur="2000" fill="hold"/>
                                        <p:tgtEl>
                                          <p:spTgt spid="25608"/>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nodeType="clickEffect">
                                  <p:stCondLst>
                                    <p:cond delay="0"/>
                                  </p:stCondLst>
                                  <p:childTnLst>
                                    <p:set>
                                      <p:cBhvr>
                                        <p:cTn id="22" dur="1" fill="hold">
                                          <p:stCondLst>
                                            <p:cond delay="0"/>
                                          </p:stCondLst>
                                        </p:cTn>
                                        <p:tgtEl>
                                          <p:spTgt spid="25603">
                                            <p:txEl>
                                              <p:pRg st="0" end="0"/>
                                            </p:txEl>
                                          </p:spTgt>
                                        </p:tgtEl>
                                        <p:attrNameLst>
                                          <p:attrName>style.visibility</p:attrName>
                                        </p:attrNameLst>
                                      </p:cBhvr>
                                      <p:to>
                                        <p:strVal val="visible"/>
                                      </p:to>
                                    </p:set>
                                    <p:anim calcmode="lin" valueType="num">
                                      <p:cBhvr>
                                        <p:cTn id="23" dur="1000" fill="hold"/>
                                        <p:tgtEl>
                                          <p:spTgt spid="25603">
                                            <p:txEl>
                                              <p:pRg st="0" end="0"/>
                                            </p:txEl>
                                          </p:spTgt>
                                        </p:tgtEl>
                                        <p:attrNameLst>
                                          <p:attrName>ppt_x</p:attrName>
                                        </p:attrNameLst>
                                      </p:cBhvr>
                                      <p:tavLst>
                                        <p:tav tm="0">
                                          <p:val>
                                            <p:strVal val="#ppt_x-.2"/>
                                          </p:val>
                                        </p:tav>
                                        <p:tav tm="100000">
                                          <p:val>
                                            <p:strVal val="#ppt_x"/>
                                          </p:val>
                                        </p:tav>
                                      </p:tavLst>
                                    </p:anim>
                                    <p:anim calcmode="lin" valueType="num">
                                      <p:cBhvr>
                                        <p:cTn id="24" dur="1000" fill="hold"/>
                                        <p:tgtEl>
                                          <p:spTgt spid="2560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5603">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9" presetClass="entr" presetSubtype="0" fill="hold" nodeType="clickEffect">
                                  <p:stCondLst>
                                    <p:cond delay="0"/>
                                  </p:stCondLst>
                                  <p:childTnLst>
                                    <p:set>
                                      <p:cBhvr>
                                        <p:cTn id="29" dur="1" fill="hold">
                                          <p:stCondLst>
                                            <p:cond delay="0"/>
                                          </p:stCondLst>
                                        </p:cTn>
                                        <p:tgtEl>
                                          <p:spTgt spid="25603">
                                            <p:txEl>
                                              <p:pRg st="1" end="1"/>
                                            </p:txEl>
                                          </p:spTgt>
                                        </p:tgtEl>
                                        <p:attrNameLst>
                                          <p:attrName>style.visibility</p:attrName>
                                        </p:attrNameLst>
                                      </p:cBhvr>
                                      <p:to>
                                        <p:strVal val="visible"/>
                                      </p:to>
                                    </p:set>
                                    <p:anim calcmode="lin" valueType="num">
                                      <p:cBhvr>
                                        <p:cTn id="30" dur="1000" fill="hold"/>
                                        <p:tgtEl>
                                          <p:spTgt spid="25603">
                                            <p:txEl>
                                              <p:pRg st="1" end="1"/>
                                            </p:txEl>
                                          </p:spTgt>
                                        </p:tgtEl>
                                        <p:attrNameLst>
                                          <p:attrName>ppt_x</p:attrName>
                                        </p:attrNameLst>
                                      </p:cBhvr>
                                      <p:tavLst>
                                        <p:tav tm="0">
                                          <p:val>
                                            <p:strVal val="#ppt_x-.2"/>
                                          </p:val>
                                        </p:tav>
                                        <p:tav tm="100000">
                                          <p:val>
                                            <p:strVal val="#ppt_x"/>
                                          </p:val>
                                        </p:tav>
                                      </p:tavLst>
                                    </p:anim>
                                    <p:anim calcmode="lin" valueType="num">
                                      <p:cBhvr>
                                        <p:cTn id="31" dur="1000" fill="hold"/>
                                        <p:tgtEl>
                                          <p:spTgt spid="2560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0" smtClean="0">
                <a:effectLst/>
              </a:rPr>
              <a:t>Basic Leadership Style</a:t>
            </a:r>
          </a:p>
        </p:txBody>
      </p:sp>
      <p:sp>
        <p:nvSpPr>
          <p:cNvPr id="27651" name="Rectangle 3"/>
          <p:cNvSpPr>
            <a:spLocks noGrp="1" noChangeArrowheads="1"/>
          </p:cNvSpPr>
          <p:nvPr>
            <p:ph type="body" sz="half" idx="1"/>
          </p:nvPr>
        </p:nvSpPr>
        <p:spPr>
          <a:xfrm>
            <a:off x="990600" y="1600200"/>
            <a:ext cx="3505200" cy="4530725"/>
          </a:xfrm>
        </p:spPr>
        <p:txBody>
          <a:bodyPr/>
          <a:lstStyle/>
          <a:p>
            <a:pPr eaLnBrk="1" hangingPunct="1">
              <a:defRPr/>
            </a:pPr>
            <a:r>
              <a:rPr lang="en-US" sz="4000" smtClean="0">
                <a:effectLst/>
              </a:rPr>
              <a:t>Autocratic</a:t>
            </a:r>
          </a:p>
          <a:p>
            <a:pPr eaLnBrk="1" hangingPunct="1">
              <a:defRPr/>
            </a:pPr>
            <a:r>
              <a:rPr lang="en-US" sz="4000" smtClean="0">
                <a:effectLst/>
              </a:rPr>
              <a:t>Bureaucratic</a:t>
            </a:r>
          </a:p>
          <a:p>
            <a:pPr eaLnBrk="1" hangingPunct="1">
              <a:defRPr/>
            </a:pPr>
            <a:r>
              <a:rPr lang="en-US" sz="4000" smtClean="0">
                <a:effectLst/>
              </a:rPr>
              <a:t>Laissez-faire</a:t>
            </a:r>
          </a:p>
          <a:p>
            <a:pPr eaLnBrk="1" hangingPunct="1">
              <a:defRPr/>
            </a:pPr>
            <a:r>
              <a:rPr lang="en-US" sz="4000" smtClean="0">
                <a:effectLst/>
              </a:rPr>
              <a:t>Democratic</a:t>
            </a:r>
          </a:p>
          <a:p>
            <a:pPr eaLnBrk="1" hangingPunct="1">
              <a:buFont typeface="Wingdings" pitchFamily="2" charset="2"/>
              <a:buNone/>
              <a:defRPr/>
            </a:pPr>
            <a:endParaRPr lang="en-US" sz="4000" smtClean="0"/>
          </a:p>
        </p:txBody>
      </p:sp>
      <p:pic>
        <p:nvPicPr>
          <p:cNvPr id="27659" name="Picture 11" descr="untitled"/>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81600" y="1600200"/>
            <a:ext cx="2743200" cy="2189163"/>
          </a:xfrm>
          <a:noFill/>
          <a:extLst>
            <a:ext uri="{909E8E84-426E-40DD-AFC4-6F175D3DCCD1}">
              <a14:hiddenFill xmlns:a14="http://schemas.microsoft.com/office/drawing/2010/main">
                <a:solidFill>
                  <a:srgbClr val="FFFFFF"/>
                </a:solidFill>
              </a14:hiddenFill>
            </a:ext>
          </a:extLst>
        </p:spPr>
      </p:pic>
      <p:pic>
        <p:nvPicPr>
          <p:cNvPr id="27663" name="Picture 15" descr="spidey3"/>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57800" y="3941763"/>
            <a:ext cx="2667000" cy="2189162"/>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decel="50000" fill="hold">
                                          <p:stCondLst>
                                            <p:cond delay="0"/>
                                          </p:stCondLst>
                                        </p:cTn>
                                        <p:tgtEl>
                                          <p:spTgt spid="276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76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7650"/>
                                        </p:tgtEl>
                                        <p:attrNameLst>
                                          <p:attrName>ppt_w</p:attrName>
                                        </p:attrNameLst>
                                      </p:cBhvr>
                                      <p:tavLst>
                                        <p:tav tm="0">
                                          <p:val>
                                            <p:strVal val="#ppt_w*.05"/>
                                          </p:val>
                                        </p:tav>
                                        <p:tav tm="100000">
                                          <p:val>
                                            <p:strVal val="#ppt_w"/>
                                          </p:val>
                                        </p:tav>
                                      </p:tavLst>
                                    </p:anim>
                                    <p:anim calcmode="lin" valueType="num">
                                      <p:cBhvr>
                                        <p:cTn id="10" dur="1000" fill="hold"/>
                                        <p:tgtEl>
                                          <p:spTgt spid="276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76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76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76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76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entr" presetSubtype="0" fill="hold" nodeType="clickEffect">
                                  <p:stCondLst>
                                    <p:cond delay="0"/>
                                  </p:stCondLst>
                                  <p:childTnLst>
                                    <p:set>
                                      <p:cBhvr>
                                        <p:cTn id="18" dur="1" fill="hold">
                                          <p:stCondLst>
                                            <p:cond delay="0"/>
                                          </p:stCondLst>
                                        </p:cTn>
                                        <p:tgtEl>
                                          <p:spTgt spid="27659"/>
                                        </p:tgtEl>
                                        <p:attrNameLst>
                                          <p:attrName>style.visibility</p:attrName>
                                        </p:attrNameLst>
                                      </p:cBhvr>
                                      <p:to>
                                        <p:strVal val="visible"/>
                                      </p:to>
                                    </p:set>
                                    <p:animEffect transition="in" filter="fade">
                                      <p:cBhvr>
                                        <p:cTn id="19" dur="2000"/>
                                        <p:tgtEl>
                                          <p:spTgt spid="27659"/>
                                        </p:tgtEl>
                                      </p:cBhvr>
                                    </p:animEffect>
                                    <p:anim calcmode="lin" valueType="num">
                                      <p:cBhvr>
                                        <p:cTn id="20" dur="2000" fill="hold"/>
                                        <p:tgtEl>
                                          <p:spTgt spid="27659"/>
                                        </p:tgtEl>
                                        <p:attrNameLst>
                                          <p:attrName>style.rotation</p:attrName>
                                        </p:attrNameLst>
                                      </p:cBhvr>
                                      <p:tavLst>
                                        <p:tav tm="0">
                                          <p:val>
                                            <p:fltVal val="720"/>
                                          </p:val>
                                        </p:tav>
                                        <p:tav tm="100000">
                                          <p:val>
                                            <p:fltVal val="0"/>
                                          </p:val>
                                        </p:tav>
                                      </p:tavLst>
                                    </p:anim>
                                    <p:anim calcmode="lin" valueType="num">
                                      <p:cBhvr>
                                        <p:cTn id="21" dur="2000" fill="hold"/>
                                        <p:tgtEl>
                                          <p:spTgt spid="27659"/>
                                        </p:tgtEl>
                                        <p:attrNameLst>
                                          <p:attrName>ppt_h</p:attrName>
                                        </p:attrNameLst>
                                      </p:cBhvr>
                                      <p:tavLst>
                                        <p:tav tm="0">
                                          <p:val>
                                            <p:fltVal val="0"/>
                                          </p:val>
                                        </p:tav>
                                        <p:tav tm="100000">
                                          <p:val>
                                            <p:strVal val="#ppt_h"/>
                                          </p:val>
                                        </p:tav>
                                      </p:tavLst>
                                    </p:anim>
                                    <p:anim calcmode="lin" valueType="num">
                                      <p:cBhvr>
                                        <p:cTn id="22" dur="2000" fill="hold"/>
                                        <p:tgtEl>
                                          <p:spTgt spid="27659"/>
                                        </p:tgtEl>
                                        <p:attrNameLst>
                                          <p:attrName>ppt_w</p:attrName>
                                        </p:attrNameLst>
                                      </p:cBhvr>
                                      <p:tavLst>
                                        <p:tav tm="0">
                                          <p:val>
                                            <p:fltVal val="0"/>
                                          </p:val>
                                        </p:tav>
                                        <p:tav tm="100000">
                                          <p:val>
                                            <p:strVal val="#ppt_w"/>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27663"/>
                                        </p:tgtEl>
                                        <p:attrNameLst>
                                          <p:attrName>style.visibility</p:attrName>
                                        </p:attrNameLst>
                                      </p:cBhvr>
                                      <p:to>
                                        <p:strVal val="visible"/>
                                      </p:to>
                                    </p:set>
                                    <p:anim calcmode="lin" valueType="num">
                                      <p:cBhvr>
                                        <p:cTn id="27" dur="500" fill="hold"/>
                                        <p:tgtEl>
                                          <p:spTgt spid="27663"/>
                                        </p:tgtEl>
                                        <p:attrNameLst>
                                          <p:attrName>ppt_w</p:attrName>
                                        </p:attrNameLst>
                                      </p:cBhvr>
                                      <p:tavLst>
                                        <p:tav tm="0">
                                          <p:val>
                                            <p:fltVal val="0"/>
                                          </p:val>
                                        </p:tav>
                                        <p:tav tm="100000">
                                          <p:val>
                                            <p:strVal val="#ppt_w"/>
                                          </p:val>
                                        </p:tav>
                                      </p:tavLst>
                                    </p:anim>
                                    <p:anim calcmode="lin" valueType="num">
                                      <p:cBhvr>
                                        <p:cTn id="28" dur="500" fill="hold"/>
                                        <p:tgtEl>
                                          <p:spTgt spid="27663"/>
                                        </p:tgtEl>
                                        <p:attrNameLst>
                                          <p:attrName>ppt_h</p:attrName>
                                        </p:attrNameLst>
                                      </p:cBhvr>
                                      <p:tavLst>
                                        <p:tav tm="0">
                                          <p:val>
                                            <p:fltVal val="0"/>
                                          </p:val>
                                        </p:tav>
                                        <p:tav tm="100000">
                                          <p:val>
                                            <p:strVal val="#ppt_h"/>
                                          </p:val>
                                        </p:tav>
                                      </p:tavLst>
                                    </p:anim>
                                    <p:anim calcmode="lin" valueType="num">
                                      <p:cBhvr>
                                        <p:cTn id="29" dur="500" fill="hold"/>
                                        <p:tgtEl>
                                          <p:spTgt spid="27663"/>
                                        </p:tgtEl>
                                        <p:attrNameLst>
                                          <p:attrName>style.rotation</p:attrName>
                                        </p:attrNameLst>
                                      </p:cBhvr>
                                      <p:tavLst>
                                        <p:tav tm="0">
                                          <p:val>
                                            <p:fltVal val="360"/>
                                          </p:val>
                                        </p:tav>
                                        <p:tav tm="100000">
                                          <p:val>
                                            <p:fltVal val="0"/>
                                          </p:val>
                                        </p:tav>
                                      </p:tavLst>
                                    </p:anim>
                                    <p:animEffect transition="in" filter="fade">
                                      <p:cBhvr>
                                        <p:cTn id="30" dur="500"/>
                                        <p:tgtEl>
                                          <p:spTgt spid="2766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5" presetClass="entr" presetSubtype="0" fill="hold" nodeType="clickEffect">
                                  <p:stCondLst>
                                    <p:cond delay="0"/>
                                  </p:stCondLst>
                                  <p:childTnLst>
                                    <p:set>
                                      <p:cBhvr>
                                        <p:cTn id="34" dur="1" fill="hold">
                                          <p:stCondLst>
                                            <p:cond delay="0"/>
                                          </p:stCondLst>
                                        </p:cTn>
                                        <p:tgtEl>
                                          <p:spTgt spid="27651">
                                            <p:txEl>
                                              <p:pRg st="0" end="0"/>
                                            </p:txEl>
                                          </p:spTgt>
                                        </p:tgtEl>
                                        <p:attrNameLst>
                                          <p:attrName>style.visibility</p:attrName>
                                        </p:attrNameLst>
                                      </p:cBhvr>
                                      <p:to>
                                        <p:strVal val="visible"/>
                                      </p:to>
                                    </p:set>
                                    <p:anim calcmode="lin" valueType="num">
                                      <p:cBhvr>
                                        <p:cTn id="35" dur="500" decel="50000" fill="hold">
                                          <p:stCondLst>
                                            <p:cond delay="0"/>
                                          </p:stCondLst>
                                        </p:cTn>
                                        <p:tgtEl>
                                          <p:spTgt spid="27651">
                                            <p:txEl>
                                              <p:pRg st="0" end="0"/>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27651">
                                            <p:txEl>
                                              <p:pRg st="0" end="0"/>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27651">
                                            <p:txEl>
                                              <p:pRg st="0" end="0"/>
                                            </p:txEl>
                                          </p:spTgt>
                                        </p:tgtEl>
                                        <p:attrNameLst>
                                          <p:attrName>ppt_w</p:attrName>
                                        </p:attrNameLst>
                                      </p:cBhvr>
                                      <p:tavLst>
                                        <p:tav tm="0">
                                          <p:val>
                                            <p:strVal val="#ppt_w*.05"/>
                                          </p:val>
                                        </p:tav>
                                        <p:tav tm="100000">
                                          <p:val>
                                            <p:strVal val="#ppt_w"/>
                                          </p:val>
                                        </p:tav>
                                      </p:tavLst>
                                    </p:anim>
                                    <p:anim calcmode="lin" valueType="num">
                                      <p:cBhvr>
                                        <p:cTn id="38" dur="1000" fill="hold"/>
                                        <p:tgtEl>
                                          <p:spTgt spid="27651">
                                            <p:txEl>
                                              <p:pRg st="0" end="0"/>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27651">
                                            <p:txEl>
                                              <p:pRg st="0" end="0"/>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27651">
                                            <p:txEl>
                                              <p:pRg st="0" end="0"/>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27651">
                                            <p:txEl>
                                              <p:pRg st="0" end="0"/>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27651">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nodeType="clickEffect">
                                  <p:stCondLst>
                                    <p:cond delay="0"/>
                                  </p:stCondLst>
                                  <p:childTnLst>
                                    <p:set>
                                      <p:cBhvr>
                                        <p:cTn id="46" dur="1" fill="hold">
                                          <p:stCondLst>
                                            <p:cond delay="0"/>
                                          </p:stCondLst>
                                        </p:cTn>
                                        <p:tgtEl>
                                          <p:spTgt spid="27651">
                                            <p:txEl>
                                              <p:pRg st="1" end="1"/>
                                            </p:txEl>
                                          </p:spTgt>
                                        </p:tgtEl>
                                        <p:attrNameLst>
                                          <p:attrName>style.visibility</p:attrName>
                                        </p:attrNameLst>
                                      </p:cBhvr>
                                      <p:to>
                                        <p:strVal val="visible"/>
                                      </p:to>
                                    </p:set>
                                    <p:animEffect transition="in" filter="diamond(in)">
                                      <p:cBhvr>
                                        <p:cTn id="47" dur="2000"/>
                                        <p:tgtEl>
                                          <p:spTgt spid="27651">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5" presetClass="entr" presetSubtype="0" fill="hold" nodeType="clickEffect">
                                  <p:stCondLst>
                                    <p:cond delay="0"/>
                                  </p:stCondLst>
                                  <p:iterate type="lt">
                                    <p:tmPct val="10000"/>
                                  </p:iterate>
                                  <p:childTnLst>
                                    <p:set>
                                      <p:cBhvr>
                                        <p:cTn id="51" dur="1" fill="hold">
                                          <p:stCondLst>
                                            <p:cond delay="0"/>
                                          </p:stCondLst>
                                        </p:cTn>
                                        <p:tgtEl>
                                          <p:spTgt spid="27651">
                                            <p:txEl>
                                              <p:pRg st="2" end="2"/>
                                            </p:txEl>
                                          </p:spTgt>
                                        </p:tgtEl>
                                        <p:attrNameLst>
                                          <p:attrName>style.visibility</p:attrName>
                                        </p:attrNameLst>
                                      </p:cBhvr>
                                      <p:to>
                                        <p:strVal val="visible"/>
                                      </p:to>
                                    </p:set>
                                    <p:animEffect transition="in" filter="fade">
                                      <p:cBhvr>
                                        <p:cTn id="52" dur="2000"/>
                                        <p:tgtEl>
                                          <p:spTgt spid="27651">
                                            <p:txEl>
                                              <p:pRg st="2" end="2"/>
                                            </p:txEl>
                                          </p:spTgt>
                                        </p:tgtEl>
                                      </p:cBhvr>
                                    </p:animEffect>
                                    <p:anim calcmode="lin" valueType="num">
                                      <p:cBhvr>
                                        <p:cTn id="53" dur="2000" fill="hold"/>
                                        <p:tgtEl>
                                          <p:spTgt spid="27651">
                                            <p:txEl>
                                              <p:pRg st="2" end="2"/>
                                            </p:txEl>
                                          </p:spTgt>
                                        </p:tgtEl>
                                        <p:attrNameLst>
                                          <p:attrName>ppt_w</p:attrName>
                                        </p:attrNameLst>
                                      </p:cBhvr>
                                      <p:tavLst>
                                        <p:tav tm="0" fmla="#ppt_w*sin(2.5*pi*$)">
                                          <p:val>
                                            <p:fltVal val="0"/>
                                          </p:val>
                                        </p:tav>
                                        <p:tav tm="100000">
                                          <p:val>
                                            <p:fltVal val="1"/>
                                          </p:val>
                                        </p:tav>
                                      </p:tavLst>
                                    </p:anim>
                                    <p:anim calcmode="lin" valueType="num">
                                      <p:cBhvr>
                                        <p:cTn id="54" dur="2000" fill="hold"/>
                                        <p:tgtEl>
                                          <p:spTgt spid="2765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56" presetClass="entr" presetSubtype="0" fill="hold" nodeType="clickEffect">
                                  <p:stCondLst>
                                    <p:cond delay="0"/>
                                  </p:stCondLst>
                                  <p:iterate type="lt">
                                    <p:tmPct val="10000"/>
                                  </p:iterate>
                                  <p:childTnLst>
                                    <p:set>
                                      <p:cBhvr>
                                        <p:cTn id="58" dur="1" fill="hold">
                                          <p:stCondLst>
                                            <p:cond delay="0"/>
                                          </p:stCondLst>
                                        </p:cTn>
                                        <p:tgtEl>
                                          <p:spTgt spid="27651">
                                            <p:txEl>
                                              <p:pRg st="3" end="3"/>
                                            </p:txEl>
                                          </p:spTgt>
                                        </p:tgtEl>
                                        <p:attrNameLst>
                                          <p:attrName>style.visibility</p:attrName>
                                        </p:attrNameLst>
                                      </p:cBhvr>
                                      <p:to>
                                        <p:strVal val="visible"/>
                                      </p:to>
                                    </p:set>
                                    <p:anim by="(-#ppt_w*2)" calcmode="lin" valueType="num">
                                      <p:cBhvr rctx="PPT">
                                        <p:cTn id="59" dur="500" autoRev="1" fill="hold">
                                          <p:stCondLst>
                                            <p:cond delay="0"/>
                                          </p:stCondLst>
                                        </p:cTn>
                                        <p:tgtEl>
                                          <p:spTgt spid="27651">
                                            <p:txEl>
                                              <p:pRg st="3" end="3"/>
                                            </p:txEl>
                                          </p:spTgt>
                                        </p:tgtEl>
                                        <p:attrNameLst>
                                          <p:attrName>ppt_w</p:attrName>
                                        </p:attrNameLst>
                                      </p:cBhvr>
                                    </p:anim>
                                    <p:anim by="(#ppt_w*0.50)" calcmode="lin" valueType="num">
                                      <p:cBhvr>
                                        <p:cTn id="60" dur="500" decel="50000" autoRev="1" fill="hold">
                                          <p:stCondLst>
                                            <p:cond delay="0"/>
                                          </p:stCondLst>
                                        </p:cTn>
                                        <p:tgtEl>
                                          <p:spTgt spid="27651">
                                            <p:txEl>
                                              <p:pRg st="3" end="3"/>
                                            </p:txEl>
                                          </p:spTgt>
                                        </p:tgtEl>
                                        <p:attrNameLst>
                                          <p:attrName>ppt_x</p:attrName>
                                        </p:attrNameLst>
                                      </p:cBhvr>
                                    </p:anim>
                                    <p:anim from="(-#ppt_h/2)" to="(#ppt_y)" calcmode="lin" valueType="num">
                                      <p:cBhvr>
                                        <p:cTn id="61" dur="1000" fill="hold">
                                          <p:stCondLst>
                                            <p:cond delay="0"/>
                                          </p:stCondLst>
                                        </p:cTn>
                                        <p:tgtEl>
                                          <p:spTgt spid="27651">
                                            <p:txEl>
                                              <p:pRg st="3" end="3"/>
                                            </p:txEl>
                                          </p:spTgt>
                                        </p:tgtEl>
                                        <p:attrNameLst>
                                          <p:attrName>ppt_y</p:attrName>
                                        </p:attrNameLst>
                                      </p:cBhvr>
                                    </p:anim>
                                    <p:animRot by="21600000">
                                      <p:cBhvr>
                                        <p:cTn id="62" dur="1000" fill="hold">
                                          <p:stCondLst>
                                            <p:cond delay="0"/>
                                          </p:stCondLst>
                                        </p:cTn>
                                        <p:tgtEl>
                                          <p:spTgt spid="27651">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b="0" smtClean="0">
                <a:effectLst/>
              </a:rPr>
              <a:t>Autocratic Leadership Style</a:t>
            </a:r>
          </a:p>
        </p:txBody>
      </p:sp>
      <p:sp>
        <p:nvSpPr>
          <p:cNvPr id="31747" name="Rectangle 3"/>
          <p:cNvSpPr>
            <a:spLocks noGrp="1" noChangeArrowheads="1"/>
          </p:cNvSpPr>
          <p:nvPr>
            <p:ph type="body" sz="half" idx="1"/>
          </p:nvPr>
        </p:nvSpPr>
        <p:spPr>
          <a:xfrm>
            <a:off x="457200" y="1600200"/>
            <a:ext cx="4572000" cy="4530725"/>
          </a:xfrm>
        </p:spPr>
        <p:txBody>
          <a:bodyPr/>
          <a:lstStyle/>
          <a:p>
            <a:pPr eaLnBrk="1" hangingPunct="1">
              <a:defRPr/>
            </a:pPr>
            <a:r>
              <a:rPr lang="en-US" sz="2400" smtClean="0">
                <a:effectLst/>
              </a:rPr>
              <a:t>• The classical approach</a:t>
            </a:r>
          </a:p>
          <a:p>
            <a:pPr eaLnBrk="1" hangingPunct="1">
              <a:defRPr/>
            </a:pPr>
            <a:r>
              <a:rPr lang="en-US" sz="2400" smtClean="0">
                <a:effectLst/>
              </a:rPr>
              <a:t>• Manager retains as much power and decision making</a:t>
            </a:r>
          </a:p>
          <a:p>
            <a:pPr eaLnBrk="1" hangingPunct="1">
              <a:buFont typeface="Wingdings" pitchFamily="2" charset="2"/>
              <a:buNone/>
              <a:defRPr/>
            </a:pPr>
            <a:r>
              <a:rPr lang="en-US" sz="2400" smtClean="0">
                <a:effectLst/>
              </a:rPr>
              <a:t>     authority as possible</a:t>
            </a:r>
          </a:p>
          <a:p>
            <a:pPr eaLnBrk="1" hangingPunct="1">
              <a:defRPr/>
            </a:pPr>
            <a:r>
              <a:rPr lang="en-US" sz="2400" smtClean="0">
                <a:effectLst/>
              </a:rPr>
              <a:t>• Does not consult staff, nor allowed to give any input</a:t>
            </a:r>
          </a:p>
          <a:p>
            <a:pPr eaLnBrk="1" hangingPunct="1">
              <a:defRPr/>
            </a:pPr>
            <a:r>
              <a:rPr lang="en-US" sz="2400" smtClean="0">
                <a:effectLst/>
              </a:rPr>
              <a:t>• Staff expected to obey orders without receiving any</a:t>
            </a:r>
          </a:p>
          <a:p>
            <a:pPr eaLnBrk="1" hangingPunct="1">
              <a:buFont typeface="Wingdings" pitchFamily="2" charset="2"/>
              <a:buNone/>
              <a:defRPr/>
            </a:pPr>
            <a:r>
              <a:rPr lang="en-US" sz="2400" smtClean="0">
                <a:effectLst/>
              </a:rPr>
              <a:t>     explanations</a:t>
            </a:r>
          </a:p>
          <a:p>
            <a:pPr eaLnBrk="1" hangingPunct="1">
              <a:defRPr/>
            </a:pPr>
            <a:r>
              <a:rPr lang="en-US" sz="2400" smtClean="0">
                <a:effectLst/>
              </a:rPr>
              <a:t>• Structured set of rewards and punishments</a:t>
            </a:r>
          </a:p>
          <a:p>
            <a:pPr eaLnBrk="1" hangingPunct="1">
              <a:buFont typeface="Wingdings" pitchFamily="2" charset="2"/>
              <a:buNone/>
              <a:defRPr/>
            </a:pPr>
            <a:endParaRPr lang="en-US" sz="2400" smtClean="0"/>
          </a:p>
        </p:txBody>
      </p:sp>
      <p:pic>
        <p:nvPicPr>
          <p:cNvPr id="31751" name="Picture 7" descr="koreannorth"/>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1676400"/>
            <a:ext cx="3276600" cy="40386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1746"/>
                                        </p:tgtEl>
                                        <p:attrNameLst>
                                          <p:attrName>style.visibility</p:attrName>
                                        </p:attrNameLst>
                                      </p:cBhvr>
                                      <p:to>
                                        <p:strVal val="visible"/>
                                      </p:to>
                                    </p:set>
                                    <p:animEffect transition="in" filter="fade">
                                      <p:cBhvr>
                                        <p:cTn id="7" dur="1000"/>
                                        <p:tgtEl>
                                          <p:spTgt spid="31746"/>
                                        </p:tgtEl>
                                      </p:cBhvr>
                                    </p:animEffect>
                                    <p:anim calcmode="lin" valueType="num">
                                      <p:cBhvr>
                                        <p:cTn id="8" dur="1000" fill="hold"/>
                                        <p:tgtEl>
                                          <p:spTgt spid="31746"/>
                                        </p:tgtEl>
                                        <p:attrNameLst>
                                          <p:attrName>ppt_x</p:attrName>
                                        </p:attrNameLst>
                                      </p:cBhvr>
                                      <p:tavLst>
                                        <p:tav tm="0">
                                          <p:val>
                                            <p:strVal val="#ppt_x-.1"/>
                                          </p:val>
                                        </p:tav>
                                        <p:tav tm="100000">
                                          <p:val>
                                            <p:strVal val="#ppt_x"/>
                                          </p:val>
                                        </p:tav>
                                      </p:tavLst>
                                    </p:anim>
                                    <p:anim calcmode="lin" valueType="num">
                                      <p:cBhvr>
                                        <p:cTn id="9" dur="1000" fill="hold"/>
                                        <p:tgtEl>
                                          <p:spTgt spid="31746"/>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5" presetClass="entr" presetSubtype="0" fill="hold" nodeType="clickEffect">
                                  <p:stCondLst>
                                    <p:cond delay="0"/>
                                  </p:stCondLst>
                                  <p:childTnLst>
                                    <p:set>
                                      <p:cBhvr>
                                        <p:cTn id="13" dur="1" fill="hold">
                                          <p:stCondLst>
                                            <p:cond delay="0"/>
                                          </p:stCondLst>
                                        </p:cTn>
                                        <p:tgtEl>
                                          <p:spTgt spid="31751"/>
                                        </p:tgtEl>
                                        <p:attrNameLst>
                                          <p:attrName>style.visibility</p:attrName>
                                        </p:attrNameLst>
                                      </p:cBhvr>
                                      <p:to>
                                        <p:strVal val="visible"/>
                                      </p:to>
                                    </p:set>
                                    <p:animEffect transition="in" filter="fade">
                                      <p:cBhvr>
                                        <p:cTn id="14" dur="2000"/>
                                        <p:tgtEl>
                                          <p:spTgt spid="31751"/>
                                        </p:tgtEl>
                                      </p:cBhvr>
                                    </p:animEffect>
                                    <p:anim calcmode="lin" valueType="num">
                                      <p:cBhvr>
                                        <p:cTn id="15" dur="2000" fill="hold"/>
                                        <p:tgtEl>
                                          <p:spTgt spid="31751"/>
                                        </p:tgtEl>
                                        <p:attrNameLst>
                                          <p:attrName>style.rotation</p:attrName>
                                        </p:attrNameLst>
                                      </p:cBhvr>
                                      <p:tavLst>
                                        <p:tav tm="0">
                                          <p:val>
                                            <p:fltVal val="720"/>
                                          </p:val>
                                        </p:tav>
                                        <p:tav tm="100000">
                                          <p:val>
                                            <p:fltVal val="0"/>
                                          </p:val>
                                        </p:tav>
                                      </p:tavLst>
                                    </p:anim>
                                    <p:anim calcmode="lin" valueType="num">
                                      <p:cBhvr>
                                        <p:cTn id="16" dur="2000" fill="hold"/>
                                        <p:tgtEl>
                                          <p:spTgt spid="31751"/>
                                        </p:tgtEl>
                                        <p:attrNameLst>
                                          <p:attrName>ppt_h</p:attrName>
                                        </p:attrNameLst>
                                      </p:cBhvr>
                                      <p:tavLst>
                                        <p:tav tm="0">
                                          <p:val>
                                            <p:fltVal val="0"/>
                                          </p:val>
                                        </p:tav>
                                        <p:tav tm="100000">
                                          <p:val>
                                            <p:strVal val="#ppt_h"/>
                                          </p:val>
                                        </p:tav>
                                      </p:tavLst>
                                    </p:anim>
                                    <p:anim calcmode="lin" valueType="num">
                                      <p:cBhvr>
                                        <p:cTn id="17" dur="2000" fill="hold"/>
                                        <p:tgtEl>
                                          <p:spTgt spid="31751"/>
                                        </p:tgtEl>
                                        <p:attrNameLst>
                                          <p:attrName>ppt_w</p:attrName>
                                        </p:attrNameLst>
                                      </p:cBhvr>
                                      <p:tavLst>
                                        <p:tav tm="0">
                                          <p:val>
                                            <p:fltVal val="0"/>
                                          </p:val>
                                        </p:tav>
                                        <p:tav tm="100000">
                                          <p:val>
                                            <p:strVal val="#ppt_w"/>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5" presetClass="entr" presetSubtype="0" fill="hold" nodeType="clickEffect">
                                  <p:stCondLst>
                                    <p:cond delay="0"/>
                                  </p:stCondLst>
                                  <p:childTnLst>
                                    <p:set>
                                      <p:cBhvr>
                                        <p:cTn id="21" dur="1" fill="hold">
                                          <p:stCondLst>
                                            <p:cond delay="0"/>
                                          </p:stCondLst>
                                        </p:cTn>
                                        <p:tgtEl>
                                          <p:spTgt spid="31747">
                                            <p:txEl>
                                              <p:pRg st="0" end="0"/>
                                            </p:txEl>
                                          </p:spTgt>
                                        </p:tgtEl>
                                        <p:attrNameLst>
                                          <p:attrName>style.visibility</p:attrName>
                                        </p:attrNameLst>
                                      </p:cBhvr>
                                      <p:to>
                                        <p:strVal val="visible"/>
                                      </p:to>
                                    </p:set>
                                    <p:animEffect transition="in" filter="fade">
                                      <p:cBhvr>
                                        <p:cTn id="22" dur="2000"/>
                                        <p:tgtEl>
                                          <p:spTgt spid="31747">
                                            <p:txEl>
                                              <p:pRg st="0" end="0"/>
                                            </p:txEl>
                                          </p:spTgt>
                                        </p:tgtEl>
                                      </p:cBhvr>
                                    </p:animEffect>
                                    <p:anim calcmode="lin" valueType="num">
                                      <p:cBhvr>
                                        <p:cTn id="23" dur="2000" fill="hold"/>
                                        <p:tgtEl>
                                          <p:spTgt spid="31747">
                                            <p:txEl>
                                              <p:pRg st="0" end="0"/>
                                            </p:txEl>
                                          </p:spTgt>
                                        </p:tgtEl>
                                        <p:attrNameLst>
                                          <p:attrName>style.rotation</p:attrName>
                                        </p:attrNameLst>
                                      </p:cBhvr>
                                      <p:tavLst>
                                        <p:tav tm="0">
                                          <p:val>
                                            <p:fltVal val="720"/>
                                          </p:val>
                                        </p:tav>
                                        <p:tav tm="100000">
                                          <p:val>
                                            <p:fltVal val="0"/>
                                          </p:val>
                                        </p:tav>
                                      </p:tavLst>
                                    </p:anim>
                                    <p:anim calcmode="lin" valueType="num">
                                      <p:cBhvr>
                                        <p:cTn id="24" dur="2000" fill="hold"/>
                                        <p:tgtEl>
                                          <p:spTgt spid="31747">
                                            <p:txEl>
                                              <p:pRg st="0" end="0"/>
                                            </p:txEl>
                                          </p:spTgt>
                                        </p:tgtEl>
                                        <p:attrNameLst>
                                          <p:attrName>ppt_h</p:attrName>
                                        </p:attrNameLst>
                                      </p:cBhvr>
                                      <p:tavLst>
                                        <p:tav tm="0">
                                          <p:val>
                                            <p:fltVal val="0"/>
                                          </p:val>
                                        </p:tav>
                                        <p:tav tm="100000">
                                          <p:val>
                                            <p:strVal val="#ppt_h"/>
                                          </p:val>
                                        </p:tav>
                                      </p:tavLst>
                                    </p:anim>
                                    <p:anim calcmode="lin" valueType="num">
                                      <p:cBhvr>
                                        <p:cTn id="25" dur="2000" fill="hold"/>
                                        <p:tgtEl>
                                          <p:spTgt spid="31747">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5" presetClass="entr" presetSubtype="0" fill="hold" nodeType="clickEffect">
                                  <p:stCondLst>
                                    <p:cond delay="0"/>
                                  </p:stCondLst>
                                  <p:childTnLst>
                                    <p:set>
                                      <p:cBhvr>
                                        <p:cTn id="29" dur="1" fill="hold">
                                          <p:stCondLst>
                                            <p:cond delay="0"/>
                                          </p:stCondLst>
                                        </p:cTn>
                                        <p:tgtEl>
                                          <p:spTgt spid="31747">
                                            <p:txEl>
                                              <p:pRg st="1" end="1"/>
                                            </p:txEl>
                                          </p:spTgt>
                                        </p:tgtEl>
                                        <p:attrNameLst>
                                          <p:attrName>style.visibility</p:attrName>
                                        </p:attrNameLst>
                                      </p:cBhvr>
                                      <p:to>
                                        <p:strVal val="visible"/>
                                      </p:to>
                                    </p:set>
                                    <p:animEffect transition="in" filter="fade">
                                      <p:cBhvr>
                                        <p:cTn id="30" dur="2000"/>
                                        <p:tgtEl>
                                          <p:spTgt spid="31747">
                                            <p:txEl>
                                              <p:pRg st="1" end="1"/>
                                            </p:txEl>
                                          </p:spTgt>
                                        </p:tgtEl>
                                      </p:cBhvr>
                                    </p:animEffect>
                                    <p:anim calcmode="lin" valueType="num">
                                      <p:cBhvr>
                                        <p:cTn id="31" dur="2000" fill="hold"/>
                                        <p:tgtEl>
                                          <p:spTgt spid="31747">
                                            <p:txEl>
                                              <p:pRg st="1" end="1"/>
                                            </p:txEl>
                                          </p:spTgt>
                                        </p:tgtEl>
                                        <p:attrNameLst>
                                          <p:attrName>style.rotation</p:attrName>
                                        </p:attrNameLst>
                                      </p:cBhvr>
                                      <p:tavLst>
                                        <p:tav tm="0">
                                          <p:val>
                                            <p:fltVal val="720"/>
                                          </p:val>
                                        </p:tav>
                                        <p:tav tm="100000">
                                          <p:val>
                                            <p:fltVal val="0"/>
                                          </p:val>
                                        </p:tav>
                                      </p:tavLst>
                                    </p:anim>
                                    <p:anim calcmode="lin" valueType="num">
                                      <p:cBhvr>
                                        <p:cTn id="32" dur="2000" fill="hold"/>
                                        <p:tgtEl>
                                          <p:spTgt spid="31747">
                                            <p:txEl>
                                              <p:pRg st="1" end="1"/>
                                            </p:txEl>
                                          </p:spTgt>
                                        </p:tgtEl>
                                        <p:attrNameLst>
                                          <p:attrName>ppt_h</p:attrName>
                                        </p:attrNameLst>
                                      </p:cBhvr>
                                      <p:tavLst>
                                        <p:tav tm="0">
                                          <p:val>
                                            <p:fltVal val="0"/>
                                          </p:val>
                                        </p:tav>
                                        <p:tav tm="100000">
                                          <p:val>
                                            <p:strVal val="#ppt_h"/>
                                          </p:val>
                                        </p:tav>
                                      </p:tavLst>
                                    </p:anim>
                                    <p:anim calcmode="lin" valueType="num">
                                      <p:cBhvr>
                                        <p:cTn id="33" dur="2000" fill="hold"/>
                                        <p:tgtEl>
                                          <p:spTgt spid="31747">
                                            <p:txEl>
                                              <p:pRg st="1" end="1"/>
                                            </p:txEl>
                                          </p:spTgt>
                                        </p:tgtEl>
                                        <p:attrNameLst>
                                          <p:attrName>ppt_w</p:attrName>
                                        </p:attrNameLst>
                                      </p:cBhvr>
                                      <p:tavLst>
                                        <p:tav tm="0">
                                          <p:val>
                                            <p:fltVal val="0"/>
                                          </p:val>
                                        </p:tav>
                                        <p:tav tm="100000">
                                          <p:val>
                                            <p:strVal val="#ppt_w"/>
                                          </p:val>
                                        </p:tav>
                                      </p:tavLst>
                                    </p:anim>
                                  </p:childTnLst>
                                </p:cTn>
                              </p:par>
                              <p:par>
                                <p:cTn id="34" presetID="35" presetClass="entr" presetSubtype="0" fill="hold" nodeType="withEffect">
                                  <p:stCondLst>
                                    <p:cond delay="0"/>
                                  </p:stCondLst>
                                  <p:childTnLst>
                                    <p:set>
                                      <p:cBhvr>
                                        <p:cTn id="35" dur="1" fill="hold">
                                          <p:stCondLst>
                                            <p:cond delay="0"/>
                                          </p:stCondLst>
                                        </p:cTn>
                                        <p:tgtEl>
                                          <p:spTgt spid="31747">
                                            <p:txEl>
                                              <p:pRg st="2" end="2"/>
                                            </p:txEl>
                                          </p:spTgt>
                                        </p:tgtEl>
                                        <p:attrNameLst>
                                          <p:attrName>style.visibility</p:attrName>
                                        </p:attrNameLst>
                                      </p:cBhvr>
                                      <p:to>
                                        <p:strVal val="visible"/>
                                      </p:to>
                                    </p:set>
                                    <p:animEffect transition="in" filter="fade">
                                      <p:cBhvr>
                                        <p:cTn id="36" dur="2000"/>
                                        <p:tgtEl>
                                          <p:spTgt spid="31747">
                                            <p:txEl>
                                              <p:pRg st="2" end="2"/>
                                            </p:txEl>
                                          </p:spTgt>
                                        </p:tgtEl>
                                      </p:cBhvr>
                                    </p:animEffect>
                                    <p:anim calcmode="lin" valueType="num">
                                      <p:cBhvr>
                                        <p:cTn id="37" dur="2000" fill="hold"/>
                                        <p:tgtEl>
                                          <p:spTgt spid="31747">
                                            <p:txEl>
                                              <p:pRg st="2" end="2"/>
                                            </p:txEl>
                                          </p:spTgt>
                                        </p:tgtEl>
                                        <p:attrNameLst>
                                          <p:attrName>style.rotation</p:attrName>
                                        </p:attrNameLst>
                                      </p:cBhvr>
                                      <p:tavLst>
                                        <p:tav tm="0">
                                          <p:val>
                                            <p:fltVal val="720"/>
                                          </p:val>
                                        </p:tav>
                                        <p:tav tm="100000">
                                          <p:val>
                                            <p:fltVal val="0"/>
                                          </p:val>
                                        </p:tav>
                                      </p:tavLst>
                                    </p:anim>
                                    <p:anim calcmode="lin" valueType="num">
                                      <p:cBhvr>
                                        <p:cTn id="38" dur="2000" fill="hold"/>
                                        <p:tgtEl>
                                          <p:spTgt spid="31747">
                                            <p:txEl>
                                              <p:pRg st="2" end="2"/>
                                            </p:txEl>
                                          </p:spTgt>
                                        </p:tgtEl>
                                        <p:attrNameLst>
                                          <p:attrName>ppt_h</p:attrName>
                                        </p:attrNameLst>
                                      </p:cBhvr>
                                      <p:tavLst>
                                        <p:tav tm="0">
                                          <p:val>
                                            <p:fltVal val="0"/>
                                          </p:val>
                                        </p:tav>
                                        <p:tav tm="100000">
                                          <p:val>
                                            <p:strVal val="#ppt_h"/>
                                          </p:val>
                                        </p:tav>
                                      </p:tavLst>
                                    </p:anim>
                                    <p:anim calcmode="lin" valueType="num">
                                      <p:cBhvr>
                                        <p:cTn id="39" dur="2000" fill="hold"/>
                                        <p:tgtEl>
                                          <p:spTgt spid="31747">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5" presetClass="entr" presetSubtype="0" fill="hold" nodeType="clickEffect">
                                  <p:stCondLst>
                                    <p:cond delay="0"/>
                                  </p:stCondLst>
                                  <p:childTnLst>
                                    <p:set>
                                      <p:cBhvr>
                                        <p:cTn id="43" dur="1" fill="hold">
                                          <p:stCondLst>
                                            <p:cond delay="0"/>
                                          </p:stCondLst>
                                        </p:cTn>
                                        <p:tgtEl>
                                          <p:spTgt spid="31747">
                                            <p:txEl>
                                              <p:pRg st="3" end="3"/>
                                            </p:txEl>
                                          </p:spTgt>
                                        </p:tgtEl>
                                        <p:attrNameLst>
                                          <p:attrName>style.visibility</p:attrName>
                                        </p:attrNameLst>
                                      </p:cBhvr>
                                      <p:to>
                                        <p:strVal val="visible"/>
                                      </p:to>
                                    </p:set>
                                    <p:animEffect transition="in" filter="fade">
                                      <p:cBhvr>
                                        <p:cTn id="44" dur="2000"/>
                                        <p:tgtEl>
                                          <p:spTgt spid="31747">
                                            <p:txEl>
                                              <p:pRg st="3" end="3"/>
                                            </p:txEl>
                                          </p:spTgt>
                                        </p:tgtEl>
                                      </p:cBhvr>
                                    </p:animEffect>
                                    <p:anim calcmode="lin" valueType="num">
                                      <p:cBhvr>
                                        <p:cTn id="45" dur="2000" fill="hold"/>
                                        <p:tgtEl>
                                          <p:spTgt spid="31747">
                                            <p:txEl>
                                              <p:pRg st="3" end="3"/>
                                            </p:txEl>
                                          </p:spTgt>
                                        </p:tgtEl>
                                        <p:attrNameLst>
                                          <p:attrName>style.rotation</p:attrName>
                                        </p:attrNameLst>
                                      </p:cBhvr>
                                      <p:tavLst>
                                        <p:tav tm="0">
                                          <p:val>
                                            <p:fltVal val="720"/>
                                          </p:val>
                                        </p:tav>
                                        <p:tav tm="100000">
                                          <p:val>
                                            <p:fltVal val="0"/>
                                          </p:val>
                                        </p:tav>
                                      </p:tavLst>
                                    </p:anim>
                                    <p:anim calcmode="lin" valueType="num">
                                      <p:cBhvr>
                                        <p:cTn id="46" dur="2000" fill="hold"/>
                                        <p:tgtEl>
                                          <p:spTgt spid="31747">
                                            <p:txEl>
                                              <p:pRg st="3" end="3"/>
                                            </p:txEl>
                                          </p:spTgt>
                                        </p:tgtEl>
                                        <p:attrNameLst>
                                          <p:attrName>ppt_h</p:attrName>
                                        </p:attrNameLst>
                                      </p:cBhvr>
                                      <p:tavLst>
                                        <p:tav tm="0">
                                          <p:val>
                                            <p:fltVal val="0"/>
                                          </p:val>
                                        </p:tav>
                                        <p:tav tm="100000">
                                          <p:val>
                                            <p:strVal val="#ppt_h"/>
                                          </p:val>
                                        </p:tav>
                                      </p:tavLst>
                                    </p:anim>
                                    <p:anim calcmode="lin" valueType="num">
                                      <p:cBhvr>
                                        <p:cTn id="47" dur="2000" fill="hold"/>
                                        <p:tgtEl>
                                          <p:spTgt spid="31747">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5" presetClass="entr" presetSubtype="0" fill="hold" nodeType="clickEffect">
                                  <p:stCondLst>
                                    <p:cond delay="0"/>
                                  </p:stCondLst>
                                  <p:childTnLst>
                                    <p:set>
                                      <p:cBhvr>
                                        <p:cTn id="51" dur="1" fill="hold">
                                          <p:stCondLst>
                                            <p:cond delay="0"/>
                                          </p:stCondLst>
                                        </p:cTn>
                                        <p:tgtEl>
                                          <p:spTgt spid="31747">
                                            <p:txEl>
                                              <p:pRg st="4" end="4"/>
                                            </p:txEl>
                                          </p:spTgt>
                                        </p:tgtEl>
                                        <p:attrNameLst>
                                          <p:attrName>style.visibility</p:attrName>
                                        </p:attrNameLst>
                                      </p:cBhvr>
                                      <p:to>
                                        <p:strVal val="visible"/>
                                      </p:to>
                                    </p:set>
                                    <p:animEffect transition="in" filter="fade">
                                      <p:cBhvr>
                                        <p:cTn id="52" dur="2000"/>
                                        <p:tgtEl>
                                          <p:spTgt spid="31747">
                                            <p:txEl>
                                              <p:pRg st="4" end="4"/>
                                            </p:txEl>
                                          </p:spTgt>
                                        </p:tgtEl>
                                      </p:cBhvr>
                                    </p:animEffect>
                                    <p:anim calcmode="lin" valueType="num">
                                      <p:cBhvr>
                                        <p:cTn id="53" dur="2000" fill="hold"/>
                                        <p:tgtEl>
                                          <p:spTgt spid="31747">
                                            <p:txEl>
                                              <p:pRg st="4" end="4"/>
                                            </p:txEl>
                                          </p:spTgt>
                                        </p:tgtEl>
                                        <p:attrNameLst>
                                          <p:attrName>style.rotation</p:attrName>
                                        </p:attrNameLst>
                                      </p:cBhvr>
                                      <p:tavLst>
                                        <p:tav tm="0">
                                          <p:val>
                                            <p:fltVal val="720"/>
                                          </p:val>
                                        </p:tav>
                                        <p:tav tm="100000">
                                          <p:val>
                                            <p:fltVal val="0"/>
                                          </p:val>
                                        </p:tav>
                                      </p:tavLst>
                                    </p:anim>
                                    <p:anim calcmode="lin" valueType="num">
                                      <p:cBhvr>
                                        <p:cTn id="54" dur="2000" fill="hold"/>
                                        <p:tgtEl>
                                          <p:spTgt spid="31747">
                                            <p:txEl>
                                              <p:pRg st="4" end="4"/>
                                            </p:txEl>
                                          </p:spTgt>
                                        </p:tgtEl>
                                        <p:attrNameLst>
                                          <p:attrName>ppt_h</p:attrName>
                                        </p:attrNameLst>
                                      </p:cBhvr>
                                      <p:tavLst>
                                        <p:tav tm="0">
                                          <p:val>
                                            <p:fltVal val="0"/>
                                          </p:val>
                                        </p:tav>
                                        <p:tav tm="100000">
                                          <p:val>
                                            <p:strVal val="#ppt_h"/>
                                          </p:val>
                                        </p:tav>
                                      </p:tavLst>
                                    </p:anim>
                                    <p:anim calcmode="lin" valueType="num">
                                      <p:cBhvr>
                                        <p:cTn id="55" dur="2000" fill="hold"/>
                                        <p:tgtEl>
                                          <p:spTgt spid="31747">
                                            <p:txEl>
                                              <p:pRg st="4" end="4"/>
                                            </p:txEl>
                                          </p:spTgt>
                                        </p:tgtEl>
                                        <p:attrNameLst>
                                          <p:attrName>ppt_w</p:attrName>
                                        </p:attrNameLst>
                                      </p:cBhvr>
                                      <p:tavLst>
                                        <p:tav tm="0">
                                          <p:val>
                                            <p:fltVal val="0"/>
                                          </p:val>
                                        </p:tav>
                                        <p:tav tm="100000">
                                          <p:val>
                                            <p:strVal val="#ppt_w"/>
                                          </p:val>
                                        </p:tav>
                                      </p:tavLst>
                                    </p:anim>
                                  </p:childTnLst>
                                </p:cTn>
                              </p:par>
                              <p:par>
                                <p:cTn id="56" presetID="35" presetClass="entr" presetSubtype="0" fill="hold" nodeType="withEffect">
                                  <p:stCondLst>
                                    <p:cond delay="0"/>
                                  </p:stCondLst>
                                  <p:childTnLst>
                                    <p:set>
                                      <p:cBhvr>
                                        <p:cTn id="57" dur="1" fill="hold">
                                          <p:stCondLst>
                                            <p:cond delay="0"/>
                                          </p:stCondLst>
                                        </p:cTn>
                                        <p:tgtEl>
                                          <p:spTgt spid="31747">
                                            <p:txEl>
                                              <p:pRg st="5" end="5"/>
                                            </p:txEl>
                                          </p:spTgt>
                                        </p:tgtEl>
                                        <p:attrNameLst>
                                          <p:attrName>style.visibility</p:attrName>
                                        </p:attrNameLst>
                                      </p:cBhvr>
                                      <p:to>
                                        <p:strVal val="visible"/>
                                      </p:to>
                                    </p:set>
                                    <p:animEffect transition="in" filter="fade">
                                      <p:cBhvr>
                                        <p:cTn id="58" dur="2000"/>
                                        <p:tgtEl>
                                          <p:spTgt spid="31747">
                                            <p:txEl>
                                              <p:pRg st="5" end="5"/>
                                            </p:txEl>
                                          </p:spTgt>
                                        </p:tgtEl>
                                      </p:cBhvr>
                                    </p:animEffect>
                                    <p:anim calcmode="lin" valueType="num">
                                      <p:cBhvr>
                                        <p:cTn id="59" dur="2000" fill="hold"/>
                                        <p:tgtEl>
                                          <p:spTgt spid="31747">
                                            <p:txEl>
                                              <p:pRg st="5" end="5"/>
                                            </p:txEl>
                                          </p:spTgt>
                                        </p:tgtEl>
                                        <p:attrNameLst>
                                          <p:attrName>style.rotation</p:attrName>
                                        </p:attrNameLst>
                                      </p:cBhvr>
                                      <p:tavLst>
                                        <p:tav tm="0">
                                          <p:val>
                                            <p:fltVal val="720"/>
                                          </p:val>
                                        </p:tav>
                                        <p:tav tm="100000">
                                          <p:val>
                                            <p:fltVal val="0"/>
                                          </p:val>
                                        </p:tav>
                                      </p:tavLst>
                                    </p:anim>
                                    <p:anim calcmode="lin" valueType="num">
                                      <p:cBhvr>
                                        <p:cTn id="60" dur="2000" fill="hold"/>
                                        <p:tgtEl>
                                          <p:spTgt spid="31747">
                                            <p:txEl>
                                              <p:pRg st="5" end="5"/>
                                            </p:txEl>
                                          </p:spTgt>
                                        </p:tgtEl>
                                        <p:attrNameLst>
                                          <p:attrName>ppt_h</p:attrName>
                                        </p:attrNameLst>
                                      </p:cBhvr>
                                      <p:tavLst>
                                        <p:tav tm="0">
                                          <p:val>
                                            <p:fltVal val="0"/>
                                          </p:val>
                                        </p:tav>
                                        <p:tav tm="100000">
                                          <p:val>
                                            <p:strVal val="#ppt_h"/>
                                          </p:val>
                                        </p:tav>
                                      </p:tavLst>
                                    </p:anim>
                                    <p:anim calcmode="lin" valueType="num">
                                      <p:cBhvr>
                                        <p:cTn id="61" dur="2000" fill="hold"/>
                                        <p:tgtEl>
                                          <p:spTgt spid="31747">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35" presetClass="entr" presetSubtype="0" fill="hold" nodeType="clickEffect">
                                  <p:stCondLst>
                                    <p:cond delay="0"/>
                                  </p:stCondLst>
                                  <p:childTnLst>
                                    <p:set>
                                      <p:cBhvr>
                                        <p:cTn id="65" dur="1" fill="hold">
                                          <p:stCondLst>
                                            <p:cond delay="0"/>
                                          </p:stCondLst>
                                        </p:cTn>
                                        <p:tgtEl>
                                          <p:spTgt spid="31747">
                                            <p:txEl>
                                              <p:pRg st="6" end="6"/>
                                            </p:txEl>
                                          </p:spTgt>
                                        </p:tgtEl>
                                        <p:attrNameLst>
                                          <p:attrName>style.visibility</p:attrName>
                                        </p:attrNameLst>
                                      </p:cBhvr>
                                      <p:to>
                                        <p:strVal val="visible"/>
                                      </p:to>
                                    </p:set>
                                    <p:animEffect transition="in" filter="fade">
                                      <p:cBhvr>
                                        <p:cTn id="66" dur="2000"/>
                                        <p:tgtEl>
                                          <p:spTgt spid="31747">
                                            <p:txEl>
                                              <p:pRg st="6" end="6"/>
                                            </p:txEl>
                                          </p:spTgt>
                                        </p:tgtEl>
                                      </p:cBhvr>
                                    </p:animEffect>
                                    <p:anim calcmode="lin" valueType="num">
                                      <p:cBhvr>
                                        <p:cTn id="67" dur="2000" fill="hold"/>
                                        <p:tgtEl>
                                          <p:spTgt spid="31747">
                                            <p:txEl>
                                              <p:pRg st="6" end="6"/>
                                            </p:txEl>
                                          </p:spTgt>
                                        </p:tgtEl>
                                        <p:attrNameLst>
                                          <p:attrName>style.rotation</p:attrName>
                                        </p:attrNameLst>
                                      </p:cBhvr>
                                      <p:tavLst>
                                        <p:tav tm="0">
                                          <p:val>
                                            <p:fltVal val="720"/>
                                          </p:val>
                                        </p:tav>
                                        <p:tav tm="100000">
                                          <p:val>
                                            <p:fltVal val="0"/>
                                          </p:val>
                                        </p:tav>
                                      </p:tavLst>
                                    </p:anim>
                                    <p:anim calcmode="lin" valueType="num">
                                      <p:cBhvr>
                                        <p:cTn id="68" dur="2000" fill="hold"/>
                                        <p:tgtEl>
                                          <p:spTgt spid="31747">
                                            <p:txEl>
                                              <p:pRg st="6" end="6"/>
                                            </p:txEl>
                                          </p:spTgt>
                                        </p:tgtEl>
                                        <p:attrNameLst>
                                          <p:attrName>ppt_h</p:attrName>
                                        </p:attrNameLst>
                                      </p:cBhvr>
                                      <p:tavLst>
                                        <p:tav tm="0">
                                          <p:val>
                                            <p:fltVal val="0"/>
                                          </p:val>
                                        </p:tav>
                                        <p:tav tm="100000">
                                          <p:val>
                                            <p:strVal val="#ppt_h"/>
                                          </p:val>
                                        </p:tav>
                                      </p:tavLst>
                                    </p:anim>
                                    <p:anim calcmode="lin" valueType="num">
                                      <p:cBhvr>
                                        <p:cTn id="69" dur="2000" fill="hold"/>
                                        <p:tgtEl>
                                          <p:spTgt spid="31747">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Rectangle 8"/>
          <p:cNvSpPr>
            <a:spLocks noGrp="1" noChangeArrowheads="1"/>
          </p:cNvSpPr>
          <p:nvPr>
            <p:ph type="title"/>
          </p:nvPr>
        </p:nvSpPr>
        <p:spPr/>
        <p:txBody>
          <a:bodyPr/>
          <a:lstStyle/>
          <a:p>
            <a:pPr eaLnBrk="1" hangingPunct="1">
              <a:defRPr/>
            </a:pPr>
            <a:endParaRPr lang="en-US" smtClean="0"/>
          </a:p>
        </p:txBody>
      </p:sp>
      <p:sp>
        <p:nvSpPr>
          <p:cNvPr id="32771" name="Rectangle 3"/>
          <p:cNvSpPr>
            <a:spLocks noGrp="1" noChangeArrowheads="1"/>
          </p:cNvSpPr>
          <p:nvPr>
            <p:ph type="body" sz="half" idx="1"/>
          </p:nvPr>
        </p:nvSpPr>
        <p:spPr/>
        <p:txBody>
          <a:bodyPr/>
          <a:lstStyle/>
          <a:p>
            <a:pPr eaLnBrk="1" hangingPunct="1">
              <a:lnSpc>
                <a:spcPct val="90000"/>
              </a:lnSpc>
              <a:defRPr/>
            </a:pPr>
            <a:r>
              <a:rPr lang="en-US" sz="2400" smtClean="0">
                <a:effectLst/>
              </a:rPr>
              <a:t>Greatly criticized during the past 30 years</a:t>
            </a:r>
          </a:p>
          <a:p>
            <a:pPr eaLnBrk="1" hangingPunct="1">
              <a:lnSpc>
                <a:spcPct val="90000"/>
              </a:lnSpc>
              <a:defRPr/>
            </a:pPr>
            <a:r>
              <a:rPr lang="en-US" sz="2400" smtClean="0">
                <a:effectLst/>
              </a:rPr>
              <a:t>• Gen X staff highly resistant</a:t>
            </a:r>
          </a:p>
          <a:p>
            <a:pPr eaLnBrk="1" hangingPunct="1">
              <a:lnSpc>
                <a:spcPct val="90000"/>
              </a:lnSpc>
              <a:defRPr/>
            </a:pPr>
            <a:r>
              <a:rPr lang="en-US" sz="2400" smtClean="0">
                <a:effectLst/>
              </a:rPr>
              <a:t>• Autocratic leaders:</a:t>
            </a:r>
          </a:p>
          <a:p>
            <a:pPr eaLnBrk="1" hangingPunct="1">
              <a:lnSpc>
                <a:spcPct val="90000"/>
              </a:lnSpc>
              <a:defRPr/>
            </a:pPr>
            <a:r>
              <a:rPr lang="en-US" sz="2400" smtClean="0">
                <a:effectLst/>
              </a:rPr>
              <a:t>• </a:t>
            </a:r>
            <a:r>
              <a:rPr lang="en-US" sz="2400" i="1" smtClean="0">
                <a:effectLst/>
              </a:rPr>
              <a:t>Rely on threats and punishment to influence</a:t>
            </a:r>
          </a:p>
          <a:p>
            <a:pPr eaLnBrk="1" hangingPunct="1">
              <a:lnSpc>
                <a:spcPct val="90000"/>
              </a:lnSpc>
              <a:buFont typeface="Wingdings" pitchFamily="2" charset="2"/>
              <a:buNone/>
              <a:defRPr/>
            </a:pPr>
            <a:r>
              <a:rPr lang="en-US" sz="2400" i="1" smtClean="0">
                <a:effectLst/>
              </a:rPr>
              <a:t>staff</a:t>
            </a:r>
          </a:p>
          <a:p>
            <a:pPr eaLnBrk="1" hangingPunct="1">
              <a:lnSpc>
                <a:spcPct val="90000"/>
              </a:lnSpc>
              <a:defRPr/>
            </a:pPr>
            <a:r>
              <a:rPr lang="en-US" sz="2400" smtClean="0">
                <a:effectLst/>
              </a:rPr>
              <a:t>• </a:t>
            </a:r>
            <a:r>
              <a:rPr lang="en-US" sz="2400" i="1" smtClean="0">
                <a:effectLst/>
              </a:rPr>
              <a:t>Do not trust staff</a:t>
            </a:r>
          </a:p>
          <a:p>
            <a:pPr eaLnBrk="1" hangingPunct="1">
              <a:lnSpc>
                <a:spcPct val="90000"/>
              </a:lnSpc>
              <a:defRPr/>
            </a:pPr>
            <a:r>
              <a:rPr lang="en-US" sz="2400" smtClean="0">
                <a:effectLst/>
              </a:rPr>
              <a:t>• </a:t>
            </a:r>
            <a:r>
              <a:rPr lang="en-US" sz="2400" i="1" smtClean="0">
                <a:effectLst/>
              </a:rPr>
              <a:t>Do not allow for employee input</a:t>
            </a:r>
            <a:endParaRPr lang="en-US" sz="2400" smtClean="0">
              <a:effectLst/>
            </a:endParaRPr>
          </a:p>
          <a:p>
            <a:pPr eaLnBrk="1" hangingPunct="1">
              <a:lnSpc>
                <a:spcPct val="90000"/>
              </a:lnSpc>
              <a:defRPr/>
            </a:pPr>
            <a:endParaRPr lang="en-US" sz="2400" smtClean="0"/>
          </a:p>
        </p:txBody>
      </p:sp>
      <p:pic>
        <p:nvPicPr>
          <p:cNvPr id="32778" name="Picture 10" descr="hitler_fuhre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10138" y="1600200"/>
            <a:ext cx="3513137" cy="453072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2778"/>
                                        </p:tgtEl>
                                        <p:attrNameLst>
                                          <p:attrName>style.visibility</p:attrName>
                                        </p:attrNameLst>
                                      </p:cBhvr>
                                      <p:to>
                                        <p:strVal val="visible"/>
                                      </p:to>
                                    </p:set>
                                    <p:animEffect transition="in" filter="fade">
                                      <p:cBhvr>
                                        <p:cTn id="7" dur="2000"/>
                                        <p:tgtEl>
                                          <p:spTgt spid="32778"/>
                                        </p:tgtEl>
                                      </p:cBhvr>
                                    </p:animEffect>
                                    <p:anim calcmode="lin" valueType="num">
                                      <p:cBhvr>
                                        <p:cTn id="8" dur="2000" fill="hold"/>
                                        <p:tgtEl>
                                          <p:spTgt spid="32778"/>
                                        </p:tgtEl>
                                        <p:attrNameLst>
                                          <p:attrName>style.rotation</p:attrName>
                                        </p:attrNameLst>
                                      </p:cBhvr>
                                      <p:tavLst>
                                        <p:tav tm="0">
                                          <p:val>
                                            <p:fltVal val="720"/>
                                          </p:val>
                                        </p:tav>
                                        <p:tav tm="100000">
                                          <p:val>
                                            <p:fltVal val="0"/>
                                          </p:val>
                                        </p:tav>
                                      </p:tavLst>
                                    </p:anim>
                                    <p:anim calcmode="lin" valueType="num">
                                      <p:cBhvr>
                                        <p:cTn id="9" dur="2000" fill="hold"/>
                                        <p:tgtEl>
                                          <p:spTgt spid="32778"/>
                                        </p:tgtEl>
                                        <p:attrNameLst>
                                          <p:attrName>ppt_h</p:attrName>
                                        </p:attrNameLst>
                                      </p:cBhvr>
                                      <p:tavLst>
                                        <p:tav tm="0">
                                          <p:val>
                                            <p:fltVal val="0"/>
                                          </p:val>
                                        </p:tav>
                                        <p:tav tm="100000">
                                          <p:val>
                                            <p:strVal val="#ppt_h"/>
                                          </p:val>
                                        </p:tav>
                                      </p:tavLst>
                                    </p:anim>
                                    <p:anim calcmode="lin" valueType="num">
                                      <p:cBhvr>
                                        <p:cTn id="10" dur="2000" fill="hold"/>
                                        <p:tgtEl>
                                          <p:spTgt spid="3277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nodeType="clickEffect">
                                  <p:stCondLst>
                                    <p:cond delay="0"/>
                                  </p:stCondLst>
                                  <p:childTnLst>
                                    <p:set>
                                      <p:cBhvr>
                                        <p:cTn id="14" dur="1" fill="hold">
                                          <p:stCondLst>
                                            <p:cond delay="0"/>
                                          </p:stCondLst>
                                        </p:cTn>
                                        <p:tgtEl>
                                          <p:spTgt spid="32771">
                                            <p:txEl>
                                              <p:pRg st="0" end="0"/>
                                            </p:txEl>
                                          </p:spTgt>
                                        </p:tgtEl>
                                        <p:attrNameLst>
                                          <p:attrName>style.visibility</p:attrName>
                                        </p:attrNameLst>
                                      </p:cBhvr>
                                      <p:to>
                                        <p:strVal val="visible"/>
                                      </p:to>
                                    </p:set>
                                    <p:animEffect transition="in" filter="fade">
                                      <p:cBhvr>
                                        <p:cTn id="15" dur="800" decel="100000"/>
                                        <p:tgtEl>
                                          <p:spTgt spid="32771">
                                            <p:txEl>
                                              <p:pRg st="0" end="0"/>
                                            </p:txEl>
                                          </p:spTgt>
                                        </p:tgtEl>
                                      </p:cBhvr>
                                    </p:animEffect>
                                    <p:anim calcmode="lin" valueType="num">
                                      <p:cBhvr>
                                        <p:cTn id="16" dur="800" decel="100000" fill="hold"/>
                                        <p:tgtEl>
                                          <p:spTgt spid="32771">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2771">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2771">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2771">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277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32771">
                                            <p:txEl>
                                              <p:pRg st="1" end="1"/>
                                            </p:txEl>
                                          </p:spTgt>
                                        </p:tgtEl>
                                        <p:attrNameLst>
                                          <p:attrName>style.visibility</p:attrName>
                                        </p:attrNameLst>
                                      </p:cBhvr>
                                      <p:to>
                                        <p:strVal val="visible"/>
                                      </p:to>
                                    </p:set>
                                    <p:animEffect transition="in" filter="fade">
                                      <p:cBhvr>
                                        <p:cTn id="25" dur="800" decel="100000"/>
                                        <p:tgtEl>
                                          <p:spTgt spid="32771">
                                            <p:txEl>
                                              <p:pRg st="1" end="1"/>
                                            </p:txEl>
                                          </p:spTgt>
                                        </p:tgtEl>
                                      </p:cBhvr>
                                    </p:animEffect>
                                    <p:anim calcmode="lin" valueType="num">
                                      <p:cBhvr>
                                        <p:cTn id="26" dur="800" decel="100000" fill="hold"/>
                                        <p:tgtEl>
                                          <p:spTgt spid="32771">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2771">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2771">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2771">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2771">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0" presetClass="entr" presetSubtype="0" fill="hold" nodeType="clickEffect">
                                  <p:stCondLst>
                                    <p:cond delay="0"/>
                                  </p:stCondLst>
                                  <p:childTnLst>
                                    <p:set>
                                      <p:cBhvr>
                                        <p:cTn id="34" dur="1" fill="hold">
                                          <p:stCondLst>
                                            <p:cond delay="0"/>
                                          </p:stCondLst>
                                        </p:cTn>
                                        <p:tgtEl>
                                          <p:spTgt spid="32771">
                                            <p:txEl>
                                              <p:pRg st="2" end="2"/>
                                            </p:txEl>
                                          </p:spTgt>
                                        </p:tgtEl>
                                        <p:attrNameLst>
                                          <p:attrName>style.visibility</p:attrName>
                                        </p:attrNameLst>
                                      </p:cBhvr>
                                      <p:to>
                                        <p:strVal val="visible"/>
                                      </p:to>
                                    </p:set>
                                    <p:animEffect transition="in" filter="fade">
                                      <p:cBhvr>
                                        <p:cTn id="35" dur="800" decel="100000"/>
                                        <p:tgtEl>
                                          <p:spTgt spid="32771">
                                            <p:txEl>
                                              <p:pRg st="2" end="2"/>
                                            </p:txEl>
                                          </p:spTgt>
                                        </p:tgtEl>
                                      </p:cBhvr>
                                    </p:animEffect>
                                    <p:anim calcmode="lin" valueType="num">
                                      <p:cBhvr>
                                        <p:cTn id="36" dur="800" decel="100000" fill="hold"/>
                                        <p:tgtEl>
                                          <p:spTgt spid="32771">
                                            <p:txEl>
                                              <p:pRg st="2" end="2"/>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32771">
                                            <p:txEl>
                                              <p:pRg st="2" end="2"/>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32771">
                                            <p:txEl>
                                              <p:pRg st="2" end="2"/>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2771">
                                            <p:txEl>
                                              <p:pRg st="2" end="2"/>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277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0" presetClass="entr" presetSubtype="0" fill="hold" nodeType="clickEffect">
                                  <p:stCondLst>
                                    <p:cond delay="0"/>
                                  </p:stCondLst>
                                  <p:childTnLst>
                                    <p:set>
                                      <p:cBhvr>
                                        <p:cTn id="44" dur="1" fill="hold">
                                          <p:stCondLst>
                                            <p:cond delay="0"/>
                                          </p:stCondLst>
                                        </p:cTn>
                                        <p:tgtEl>
                                          <p:spTgt spid="32771">
                                            <p:txEl>
                                              <p:pRg st="3" end="3"/>
                                            </p:txEl>
                                          </p:spTgt>
                                        </p:tgtEl>
                                        <p:attrNameLst>
                                          <p:attrName>style.visibility</p:attrName>
                                        </p:attrNameLst>
                                      </p:cBhvr>
                                      <p:to>
                                        <p:strVal val="visible"/>
                                      </p:to>
                                    </p:set>
                                    <p:animEffect transition="in" filter="fade">
                                      <p:cBhvr>
                                        <p:cTn id="45" dur="800" decel="100000"/>
                                        <p:tgtEl>
                                          <p:spTgt spid="32771">
                                            <p:txEl>
                                              <p:pRg st="3" end="3"/>
                                            </p:txEl>
                                          </p:spTgt>
                                        </p:tgtEl>
                                      </p:cBhvr>
                                    </p:animEffect>
                                    <p:anim calcmode="lin" valueType="num">
                                      <p:cBhvr>
                                        <p:cTn id="46" dur="800" decel="100000" fill="hold"/>
                                        <p:tgtEl>
                                          <p:spTgt spid="32771">
                                            <p:txEl>
                                              <p:pRg st="3" end="3"/>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32771">
                                            <p:txEl>
                                              <p:pRg st="3" end="3"/>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32771">
                                            <p:txEl>
                                              <p:pRg st="3" end="3"/>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32771">
                                            <p:txEl>
                                              <p:pRg st="3" end="3"/>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32771">
                                            <p:txEl>
                                              <p:pRg st="3" end="3"/>
                                            </p:txEl>
                                          </p:spTgt>
                                        </p:tgtEl>
                                        <p:attrNameLst>
                                          <p:attrName>ppt_y</p:attrName>
                                        </p:attrNameLst>
                                      </p:cBhvr>
                                      <p:tavLst>
                                        <p:tav tm="0">
                                          <p:val>
                                            <p:strVal val="#ppt_y+0.1"/>
                                          </p:val>
                                        </p:tav>
                                        <p:tav tm="100000">
                                          <p:val>
                                            <p:strVal val="#ppt_y"/>
                                          </p:val>
                                        </p:tav>
                                      </p:tavLst>
                                    </p:anim>
                                  </p:childTnLst>
                                </p:cTn>
                              </p:par>
                              <p:par>
                                <p:cTn id="51" presetID="30" presetClass="entr" presetSubtype="0" fill="hold" nodeType="withEffect">
                                  <p:stCondLst>
                                    <p:cond delay="0"/>
                                  </p:stCondLst>
                                  <p:childTnLst>
                                    <p:set>
                                      <p:cBhvr>
                                        <p:cTn id="52" dur="1" fill="hold">
                                          <p:stCondLst>
                                            <p:cond delay="0"/>
                                          </p:stCondLst>
                                        </p:cTn>
                                        <p:tgtEl>
                                          <p:spTgt spid="32771">
                                            <p:txEl>
                                              <p:pRg st="4" end="4"/>
                                            </p:txEl>
                                          </p:spTgt>
                                        </p:tgtEl>
                                        <p:attrNameLst>
                                          <p:attrName>style.visibility</p:attrName>
                                        </p:attrNameLst>
                                      </p:cBhvr>
                                      <p:to>
                                        <p:strVal val="visible"/>
                                      </p:to>
                                    </p:set>
                                    <p:animEffect transition="in" filter="fade">
                                      <p:cBhvr>
                                        <p:cTn id="53" dur="800" decel="100000"/>
                                        <p:tgtEl>
                                          <p:spTgt spid="32771">
                                            <p:txEl>
                                              <p:pRg st="4" end="4"/>
                                            </p:txEl>
                                          </p:spTgt>
                                        </p:tgtEl>
                                      </p:cBhvr>
                                    </p:animEffect>
                                    <p:anim calcmode="lin" valueType="num">
                                      <p:cBhvr>
                                        <p:cTn id="54" dur="800" decel="100000" fill="hold"/>
                                        <p:tgtEl>
                                          <p:spTgt spid="32771">
                                            <p:txEl>
                                              <p:pRg st="4" end="4"/>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32771">
                                            <p:txEl>
                                              <p:pRg st="4" end="4"/>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32771">
                                            <p:txEl>
                                              <p:pRg st="4" end="4"/>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32771">
                                            <p:txEl>
                                              <p:pRg st="4" end="4"/>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3277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0" presetClass="entr" presetSubtype="0" fill="hold" nodeType="clickEffect">
                                  <p:stCondLst>
                                    <p:cond delay="0"/>
                                  </p:stCondLst>
                                  <p:childTnLst>
                                    <p:set>
                                      <p:cBhvr>
                                        <p:cTn id="62" dur="1" fill="hold">
                                          <p:stCondLst>
                                            <p:cond delay="0"/>
                                          </p:stCondLst>
                                        </p:cTn>
                                        <p:tgtEl>
                                          <p:spTgt spid="32771">
                                            <p:txEl>
                                              <p:pRg st="5" end="5"/>
                                            </p:txEl>
                                          </p:spTgt>
                                        </p:tgtEl>
                                        <p:attrNameLst>
                                          <p:attrName>style.visibility</p:attrName>
                                        </p:attrNameLst>
                                      </p:cBhvr>
                                      <p:to>
                                        <p:strVal val="visible"/>
                                      </p:to>
                                    </p:set>
                                    <p:animEffect transition="in" filter="fade">
                                      <p:cBhvr>
                                        <p:cTn id="63" dur="800" decel="100000"/>
                                        <p:tgtEl>
                                          <p:spTgt spid="32771">
                                            <p:txEl>
                                              <p:pRg st="5" end="5"/>
                                            </p:txEl>
                                          </p:spTgt>
                                        </p:tgtEl>
                                      </p:cBhvr>
                                    </p:animEffect>
                                    <p:anim calcmode="lin" valueType="num">
                                      <p:cBhvr>
                                        <p:cTn id="64" dur="800" decel="100000" fill="hold"/>
                                        <p:tgtEl>
                                          <p:spTgt spid="32771">
                                            <p:txEl>
                                              <p:pRg st="5" end="5"/>
                                            </p:txEl>
                                          </p:spTgt>
                                        </p:tgtEl>
                                        <p:attrNameLst>
                                          <p:attrName>style.rotation</p:attrName>
                                        </p:attrNameLst>
                                      </p:cBhvr>
                                      <p:tavLst>
                                        <p:tav tm="0">
                                          <p:val>
                                            <p:fltVal val="-90"/>
                                          </p:val>
                                        </p:tav>
                                        <p:tav tm="100000">
                                          <p:val>
                                            <p:fltVal val="0"/>
                                          </p:val>
                                        </p:tav>
                                      </p:tavLst>
                                    </p:anim>
                                    <p:anim calcmode="lin" valueType="num">
                                      <p:cBhvr>
                                        <p:cTn id="65" dur="800" decel="100000" fill="hold"/>
                                        <p:tgtEl>
                                          <p:spTgt spid="32771">
                                            <p:txEl>
                                              <p:pRg st="5" end="5"/>
                                            </p:txEl>
                                          </p:spTgt>
                                        </p:tgtEl>
                                        <p:attrNameLst>
                                          <p:attrName>ppt_x</p:attrName>
                                        </p:attrNameLst>
                                      </p:cBhvr>
                                      <p:tavLst>
                                        <p:tav tm="0">
                                          <p:val>
                                            <p:strVal val="#ppt_x+0.4"/>
                                          </p:val>
                                        </p:tav>
                                        <p:tav tm="100000">
                                          <p:val>
                                            <p:strVal val="#ppt_x-0.05"/>
                                          </p:val>
                                        </p:tav>
                                      </p:tavLst>
                                    </p:anim>
                                    <p:anim calcmode="lin" valueType="num">
                                      <p:cBhvr>
                                        <p:cTn id="66" dur="800" decel="100000" fill="hold"/>
                                        <p:tgtEl>
                                          <p:spTgt spid="32771">
                                            <p:txEl>
                                              <p:pRg st="5" end="5"/>
                                            </p:txEl>
                                          </p:spTgt>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32771">
                                            <p:txEl>
                                              <p:pRg st="5" end="5"/>
                                            </p:txEl>
                                          </p:spTgt>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32771">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0" presetClass="entr" presetSubtype="0" fill="hold" nodeType="clickEffect">
                                  <p:stCondLst>
                                    <p:cond delay="0"/>
                                  </p:stCondLst>
                                  <p:childTnLst>
                                    <p:set>
                                      <p:cBhvr>
                                        <p:cTn id="72" dur="1" fill="hold">
                                          <p:stCondLst>
                                            <p:cond delay="0"/>
                                          </p:stCondLst>
                                        </p:cTn>
                                        <p:tgtEl>
                                          <p:spTgt spid="32771">
                                            <p:txEl>
                                              <p:pRg st="6" end="6"/>
                                            </p:txEl>
                                          </p:spTgt>
                                        </p:tgtEl>
                                        <p:attrNameLst>
                                          <p:attrName>style.visibility</p:attrName>
                                        </p:attrNameLst>
                                      </p:cBhvr>
                                      <p:to>
                                        <p:strVal val="visible"/>
                                      </p:to>
                                    </p:set>
                                    <p:animEffect transition="in" filter="fade">
                                      <p:cBhvr>
                                        <p:cTn id="73" dur="800" decel="100000"/>
                                        <p:tgtEl>
                                          <p:spTgt spid="32771">
                                            <p:txEl>
                                              <p:pRg st="6" end="6"/>
                                            </p:txEl>
                                          </p:spTgt>
                                        </p:tgtEl>
                                      </p:cBhvr>
                                    </p:animEffect>
                                    <p:anim calcmode="lin" valueType="num">
                                      <p:cBhvr>
                                        <p:cTn id="74" dur="800" decel="100000" fill="hold"/>
                                        <p:tgtEl>
                                          <p:spTgt spid="32771">
                                            <p:txEl>
                                              <p:pRg st="6" end="6"/>
                                            </p:txEl>
                                          </p:spTgt>
                                        </p:tgtEl>
                                        <p:attrNameLst>
                                          <p:attrName>style.rotation</p:attrName>
                                        </p:attrNameLst>
                                      </p:cBhvr>
                                      <p:tavLst>
                                        <p:tav tm="0">
                                          <p:val>
                                            <p:fltVal val="-90"/>
                                          </p:val>
                                        </p:tav>
                                        <p:tav tm="100000">
                                          <p:val>
                                            <p:fltVal val="0"/>
                                          </p:val>
                                        </p:tav>
                                      </p:tavLst>
                                    </p:anim>
                                    <p:anim calcmode="lin" valueType="num">
                                      <p:cBhvr>
                                        <p:cTn id="75" dur="800" decel="100000" fill="hold"/>
                                        <p:tgtEl>
                                          <p:spTgt spid="32771">
                                            <p:txEl>
                                              <p:pRg st="6" end="6"/>
                                            </p:txEl>
                                          </p:spTgt>
                                        </p:tgtEl>
                                        <p:attrNameLst>
                                          <p:attrName>ppt_x</p:attrName>
                                        </p:attrNameLst>
                                      </p:cBhvr>
                                      <p:tavLst>
                                        <p:tav tm="0">
                                          <p:val>
                                            <p:strVal val="#ppt_x+0.4"/>
                                          </p:val>
                                        </p:tav>
                                        <p:tav tm="100000">
                                          <p:val>
                                            <p:strVal val="#ppt_x-0.05"/>
                                          </p:val>
                                        </p:tav>
                                      </p:tavLst>
                                    </p:anim>
                                    <p:anim calcmode="lin" valueType="num">
                                      <p:cBhvr>
                                        <p:cTn id="76" dur="800" decel="100000" fill="hold"/>
                                        <p:tgtEl>
                                          <p:spTgt spid="32771">
                                            <p:txEl>
                                              <p:pRg st="6" end="6"/>
                                            </p:txEl>
                                          </p:spTgt>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32771">
                                            <p:txEl>
                                              <p:pRg st="6" end="6"/>
                                            </p:txEl>
                                          </p:spTgt>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32771">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0" smtClean="0">
                <a:effectLst/>
              </a:rPr>
              <a:t>Not all bad</a:t>
            </a:r>
          </a:p>
        </p:txBody>
      </p:sp>
      <p:sp>
        <p:nvSpPr>
          <p:cNvPr id="36867" name="Rectangle 3"/>
          <p:cNvSpPr>
            <a:spLocks noGrp="1" noChangeArrowheads="1"/>
          </p:cNvSpPr>
          <p:nvPr>
            <p:ph type="body" idx="1"/>
          </p:nvPr>
        </p:nvSpPr>
        <p:spPr/>
        <p:txBody>
          <a:bodyPr/>
          <a:lstStyle/>
          <a:p>
            <a:pPr eaLnBrk="1" hangingPunct="1">
              <a:lnSpc>
                <a:spcPct val="90000"/>
              </a:lnSpc>
              <a:defRPr/>
            </a:pPr>
            <a:r>
              <a:rPr lang="en-US" sz="2400" smtClean="0">
                <a:effectLst/>
              </a:rPr>
              <a:t>• Sometimes the most effective style to use</a:t>
            </a:r>
          </a:p>
          <a:p>
            <a:pPr eaLnBrk="1" hangingPunct="1">
              <a:lnSpc>
                <a:spcPct val="90000"/>
              </a:lnSpc>
              <a:defRPr/>
            </a:pPr>
            <a:r>
              <a:rPr lang="en-US" sz="2400" smtClean="0">
                <a:effectLst/>
              </a:rPr>
              <a:t>• When:</a:t>
            </a:r>
          </a:p>
          <a:p>
            <a:pPr eaLnBrk="1" hangingPunct="1">
              <a:lnSpc>
                <a:spcPct val="90000"/>
              </a:lnSpc>
              <a:defRPr/>
            </a:pPr>
            <a:r>
              <a:rPr lang="en-US" sz="2400" smtClean="0">
                <a:effectLst/>
              </a:rPr>
              <a:t>􀂉 </a:t>
            </a:r>
            <a:r>
              <a:rPr lang="en-US" sz="2400" i="1" smtClean="0">
                <a:effectLst/>
              </a:rPr>
              <a:t>New, untrained staff do not know which tasks to</a:t>
            </a:r>
          </a:p>
          <a:p>
            <a:pPr eaLnBrk="1" hangingPunct="1">
              <a:lnSpc>
                <a:spcPct val="90000"/>
              </a:lnSpc>
              <a:buFont typeface="Wingdings" pitchFamily="2" charset="2"/>
              <a:buNone/>
              <a:defRPr/>
            </a:pPr>
            <a:r>
              <a:rPr lang="en-US" sz="2400" i="1" smtClean="0">
                <a:effectLst/>
              </a:rPr>
              <a:t>       perform or which procedures to follow</a:t>
            </a:r>
          </a:p>
          <a:p>
            <a:pPr eaLnBrk="1" hangingPunct="1">
              <a:lnSpc>
                <a:spcPct val="90000"/>
              </a:lnSpc>
              <a:defRPr/>
            </a:pPr>
            <a:r>
              <a:rPr lang="en-US" sz="2400" smtClean="0">
                <a:effectLst/>
              </a:rPr>
              <a:t>􀂉 </a:t>
            </a:r>
            <a:r>
              <a:rPr lang="en-US" sz="2400" i="1" smtClean="0">
                <a:effectLst/>
              </a:rPr>
              <a:t>Effective supervision provided only through</a:t>
            </a:r>
          </a:p>
          <a:p>
            <a:pPr eaLnBrk="1" hangingPunct="1">
              <a:lnSpc>
                <a:spcPct val="90000"/>
              </a:lnSpc>
              <a:buFont typeface="Wingdings" pitchFamily="2" charset="2"/>
              <a:buNone/>
              <a:defRPr/>
            </a:pPr>
            <a:r>
              <a:rPr lang="en-US" sz="2400" i="1" smtClean="0">
                <a:effectLst/>
              </a:rPr>
              <a:t>        detailed orders and instructions</a:t>
            </a:r>
          </a:p>
          <a:p>
            <a:pPr eaLnBrk="1" hangingPunct="1">
              <a:lnSpc>
                <a:spcPct val="90000"/>
              </a:lnSpc>
              <a:defRPr/>
            </a:pPr>
            <a:r>
              <a:rPr lang="en-US" sz="2400" smtClean="0">
                <a:effectLst/>
              </a:rPr>
              <a:t>􀂉 </a:t>
            </a:r>
            <a:r>
              <a:rPr lang="en-US" sz="2400" i="1" smtClean="0">
                <a:effectLst/>
              </a:rPr>
              <a:t>Staff do not respond to any other leadership style</a:t>
            </a:r>
          </a:p>
          <a:p>
            <a:pPr eaLnBrk="1" hangingPunct="1">
              <a:lnSpc>
                <a:spcPct val="90000"/>
              </a:lnSpc>
              <a:defRPr/>
            </a:pPr>
            <a:r>
              <a:rPr lang="en-US" sz="2400" smtClean="0">
                <a:effectLst/>
              </a:rPr>
              <a:t>􀂉 </a:t>
            </a:r>
            <a:r>
              <a:rPr lang="en-US" sz="2400" i="1" smtClean="0">
                <a:effectLst/>
              </a:rPr>
              <a:t>Limited time in which to make a decision</a:t>
            </a:r>
          </a:p>
          <a:p>
            <a:pPr eaLnBrk="1" hangingPunct="1">
              <a:lnSpc>
                <a:spcPct val="90000"/>
              </a:lnSpc>
              <a:defRPr/>
            </a:pPr>
            <a:r>
              <a:rPr lang="en-US" sz="2400" smtClean="0">
                <a:effectLst/>
              </a:rPr>
              <a:t>􀂉 </a:t>
            </a:r>
            <a:r>
              <a:rPr lang="en-US" sz="2400" i="1" smtClean="0">
                <a:effectLst/>
              </a:rPr>
              <a:t>A manager’s power challenged by staff</a:t>
            </a:r>
          </a:p>
          <a:p>
            <a:pPr eaLnBrk="1" hangingPunct="1">
              <a:lnSpc>
                <a:spcPct val="90000"/>
              </a:lnSpc>
              <a:defRPr/>
            </a:pPr>
            <a:r>
              <a:rPr lang="en-US" sz="2400" smtClean="0">
                <a:effectLst/>
              </a:rPr>
              <a:t>􀂉 </a:t>
            </a:r>
            <a:r>
              <a:rPr lang="en-US" sz="2400" i="1" smtClean="0">
                <a:effectLst/>
              </a:rPr>
              <a:t>Work needs to be coordinated with another</a:t>
            </a:r>
          </a:p>
          <a:p>
            <a:pPr eaLnBrk="1" hangingPunct="1">
              <a:lnSpc>
                <a:spcPct val="90000"/>
              </a:lnSpc>
              <a:buFont typeface="Wingdings" pitchFamily="2" charset="2"/>
              <a:buNone/>
              <a:defRPr/>
            </a:pPr>
            <a:r>
              <a:rPr lang="en-US" sz="2400" i="1" smtClean="0">
                <a:effectLst/>
              </a:rPr>
              <a:t>        department or organization</a:t>
            </a:r>
            <a:endParaRPr lang="en-US" sz="2400" smtClean="0">
              <a:effectLst/>
            </a:endParaRPr>
          </a:p>
          <a:p>
            <a:pPr eaLnBrk="1" hangingPunct="1">
              <a:lnSpc>
                <a:spcPct val="90000"/>
              </a:lnSpc>
              <a:defRPr/>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decel="50000" fill="hold">
                                          <p:stCondLst>
                                            <p:cond delay="0"/>
                                          </p:stCondLst>
                                        </p:cTn>
                                        <p:tgtEl>
                                          <p:spTgt spid="3686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686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6866"/>
                                        </p:tgtEl>
                                        <p:attrNameLst>
                                          <p:attrName>ppt_w</p:attrName>
                                        </p:attrNameLst>
                                      </p:cBhvr>
                                      <p:tavLst>
                                        <p:tav tm="0">
                                          <p:val>
                                            <p:strVal val="#ppt_w*.05"/>
                                          </p:val>
                                        </p:tav>
                                        <p:tav tm="100000">
                                          <p:val>
                                            <p:strVal val="#ppt_w"/>
                                          </p:val>
                                        </p:tav>
                                      </p:tavLst>
                                    </p:anim>
                                    <p:anim calcmode="lin" valueType="num">
                                      <p:cBhvr>
                                        <p:cTn id="10" dur="1000" fill="hold"/>
                                        <p:tgtEl>
                                          <p:spTgt spid="3686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686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686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686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68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36867">
                                            <p:txEl>
                                              <p:pRg st="0" end="0"/>
                                            </p:txEl>
                                          </p:spTgt>
                                        </p:tgtEl>
                                        <p:attrNameLst>
                                          <p:attrName>style.visibility</p:attrName>
                                        </p:attrNameLst>
                                      </p:cBhvr>
                                      <p:to>
                                        <p:strVal val="visible"/>
                                      </p:to>
                                    </p:set>
                                    <p:anim calcmode="lin" valueType="num">
                                      <p:cBhvr>
                                        <p:cTn id="19" dur="500" decel="50000" fill="hold">
                                          <p:stCondLst>
                                            <p:cond delay="0"/>
                                          </p:stCondLst>
                                        </p:cTn>
                                        <p:tgtEl>
                                          <p:spTgt spid="36867">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6867">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6867">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6867">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6867">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6867">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6867">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6867">
                                            <p:txEl>
                                              <p:pRg st="0" end="0"/>
                                            </p:txEl>
                                          </p:spTgt>
                                        </p:tgtEl>
                                      </p:cBhvr>
                                    </p:animEffect>
                                  </p:childTnLst>
                                </p:cTn>
                              </p:par>
                              <p:par>
                                <p:cTn id="27" presetID="25" presetClass="entr" presetSubtype="0" fill="hold" nodeType="withEffect">
                                  <p:stCondLst>
                                    <p:cond delay="0"/>
                                  </p:stCondLst>
                                  <p:childTnLst>
                                    <p:set>
                                      <p:cBhvr>
                                        <p:cTn id="28" dur="1" fill="hold">
                                          <p:stCondLst>
                                            <p:cond delay="0"/>
                                          </p:stCondLst>
                                        </p:cTn>
                                        <p:tgtEl>
                                          <p:spTgt spid="36867">
                                            <p:txEl>
                                              <p:pRg st="1" end="1"/>
                                            </p:txEl>
                                          </p:spTgt>
                                        </p:tgtEl>
                                        <p:attrNameLst>
                                          <p:attrName>style.visibility</p:attrName>
                                        </p:attrNameLst>
                                      </p:cBhvr>
                                      <p:to>
                                        <p:strVal val="visible"/>
                                      </p:to>
                                    </p:set>
                                    <p:anim calcmode="lin" valueType="num">
                                      <p:cBhvr>
                                        <p:cTn id="29" dur="500" decel="50000" fill="hold">
                                          <p:stCondLst>
                                            <p:cond delay="0"/>
                                          </p:stCondLst>
                                        </p:cTn>
                                        <p:tgtEl>
                                          <p:spTgt spid="36867">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6867">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6867">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36867">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6867">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6867">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6867">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6867">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nodeType="clickEffect">
                                  <p:stCondLst>
                                    <p:cond delay="0"/>
                                  </p:stCondLst>
                                  <p:childTnLst>
                                    <p:set>
                                      <p:cBhvr>
                                        <p:cTn id="40" dur="1" fill="hold">
                                          <p:stCondLst>
                                            <p:cond delay="0"/>
                                          </p:stCondLst>
                                        </p:cTn>
                                        <p:tgtEl>
                                          <p:spTgt spid="36867">
                                            <p:txEl>
                                              <p:pRg st="2" end="2"/>
                                            </p:txEl>
                                          </p:spTgt>
                                        </p:tgtEl>
                                        <p:attrNameLst>
                                          <p:attrName>style.visibility</p:attrName>
                                        </p:attrNameLst>
                                      </p:cBhvr>
                                      <p:to>
                                        <p:strVal val="visible"/>
                                      </p:to>
                                    </p:set>
                                    <p:anim calcmode="lin" valueType="num">
                                      <p:cBhvr>
                                        <p:cTn id="41" dur="1000" fill="hold"/>
                                        <p:tgtEl>
                                          <p:spTgt spid="36867">
                                            <p:txEl>
                                              <p:pRg st="2" end="2"/>
                                            </p:txEl>
                                          </p:spTgt>
                                        </p:tgtEl>
                                        <p:attrNameLst>
                                          <p:attrName>ppt_x</p:attrName>
                                        </p:attrNameLst>
                                      </p:cBhvr>
                                      <p:tavLst>
                                        <p:tav tm="0">
                                          <p:val>
                                            <p:strVal val="#ppt_x-.2"/>
                                          </p:val>
                                        </p:tav>
                                        <p:tav tm="100000">
                                          <p:val>
                                            <p:strVal val="#ppt_x"/>
                                          </p:val>
                                        </p:tav>
                                      </p:tavLst>
                                    </p:anim>
                                    <p:anim calcmode="lin" valueType="num">
                                      <p:cBhvr>
                                        <p:cTn id="42" dur="1000" fill="hold"/>
                                        <p:tgtEl>
                                          <p:spTgt spid="3686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6867">
                                            <p:txEl>
                                              <p:pRg st="2" end="2"/>
                                            </p:txEl>
                                          </p:spTgt>
                                        </p:tgtEl>
                                      </p:cBhvr>
                                    </p:animEffect>
                                  </p:childTnLst>
                                </p:cTn>
                              </p:par>
                              <p:par>
                                <p:cTn id="44" presetID="29" presetClass="entr" presetSubtype="0" fill="hold" nodeType="withEffect">
                                  <p:stCondLst>
                                    <p:cond delay="0"/>
                                  </p:stCondLst>
                                  <p:childTnLst>
                                    <p:set>
                                      <p:cBhvr>
                                        <p:cTn id="45" dur="1" fill="hold">
                                          <p:stCondLst>
                                            <p:cond delay="0"/>
                                          </p:stCondLst>
                                        </p:cTn>
                                        <p:tgtEl>
                                          <p:spTgt spid="36867">
                                            <p:txEl>
                                              <p:pRg st="3" end="3"/>
                                            </p:txEl>
                                          </p:spTgt>
                                        </p:tgtEl>
                                        <p:attrNameLst>
                                          <p:attrName>style.visibility</p:attrName>
                                        </p:attrNameLst>
                                      </p:cBhvr>
                                      <p:to>
                                        <p:strVal val="visible"/>
                                      </p:to>
                                    </p:set>
                                    <p:anim calcmode="lin" valueType="num">
                                      <p:cBhvr>
                                        <p:cTn id="46" dur="1000" fill="hold"/>
                                        <p:tgtEl>
                                          <p:spTgt spid="36867">
                                            <p:txEl>
                                              <p:pRg st="3" end="3"/>
                                            </p:txEl>
                                          </p:spTgt>
                                        </p:tgtEl>
                                        <p:attrNameLst>
                                          <p:attrName>ppt_x</p:attrName>
                                        </p:attrNameLst>
                                      </p:cBhvr>
                                      <p:tavLst>
                                        <p:tav tm="0">
                                          <p:val>
                                            <p:strVal val="#ppt_x-.2"/>
                                          </p:val>
                                        </p:tav>
                                        <p:tav tm="100000">
                                          <p:val>
                                            <p:strVal val="#ppt_x"/>
                                          </p:val>
                                        </p:tav>
                                      </p:tavLst>
                                    </p:anim>
                                    <p:anim calcmode="lin" valueType="num">
                                      <p:cBhvr>
                                        <p:cTn id="47" dur="1000" fill="hold"/>
                                        <p:tgtEl>
                                          <p:spTgt spid="3686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6867">
                                            <p:txEl>
                                              <p:pRg st="3" end="3"/>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9" presetClass="entr" presetSubtype="0" fill="hold" nodeType="clickEffect">
                                  <p:stCondLst>
                                    <p:cond delay="0"/>
                                  </p:stCondLst>
                                  <p:childTnLst>
                                    <p:set>
                                      <p:cBhvr>
                                        <p:cTn id="52" dur="1" fill="hold">
                                          <p:stCondLst>
                                            <p:cond delay="0"/>
                                          </p:stCondLst>
                                        </p:cTn>
                                        <p:tgtEl>
                                          <p:spTgt spid="36867">
                                            <p:txEl>
                                              <p:pRg st="4" end="4"/>
                                            </p:txEl>
                                          </p:spTgt>
                                        </p:tgtEl>
                                        <p:attrNameLst>
                                          <p:attrName>style.visibility</p:attrName>
                                        </p:attrNameLst>
                                      </p:cBhvr>
                                      <p:to>
                                        <p:strVal val="visible"/>
                                      </p:to>
                                    </p:set>
                                    <p:anim calcmode="lin" valueType="num">
                                      <p:cBhvr>
                                        <p:cTn id="53" dur="1000" fill="hold"/>
                                        <p:tgtEl>
                                          <p:spTgt spid="36867">
                                            <p:txEl>
                                              <p:pRg st="4" end="4"/>
                                            </p:txEl>
                                          </p:spTgt>
                                        </p:tgtEl>
                                        <p:attrNameLst>
                                          <p:attrName>ppt_x</p:attrName>
                                        </p:attrNameLst>
                                      </p:cBhvr>
                                      <p:tavLst>
                                        <p:tav tm="0">
                                          <p:val>
                                            <p:strVal val="#ppt_x-.2"/>
                                          </p:val>
                                        </p:tav>
                                        <p:tav tm="100000">
                                          <p:val>
                                            <p:strVal val="#ppt_x"/>
                                          </p:val>
                                        </p:tav>
                                      </p:tavLst>
                                    </p:anim>
                                    <p:anim calcmode="lin" valueType="num">
                                      <p:cBhvr>
                                        <p:cTn id="54" dur="1000" fill="hold"/>
                                        <p:tgtEl>
                                          <p:spTgt spid="3686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36867">
                                            <p:txEl>
                                              <p:pRg st="4" end="4"/>
                                            </p:txEl>
                                          </p:spTgt>
                                        </p:tgtEl>
                                      </p:cBhvr>
                                    </p:animEffect>
                                  </p:childTnLst>
                                </p:cTn>
                              </p:par>
                              <p:par>
                                <p:cTn id="56" presetID="29" presetClass="entr" presetSubtype="0" fill="hold" nodeType="withEffect">
                                  <p:stCondLst>
                                    <p:cond delay="0"/>
                                  </p:stCondLst>
                                  <p:childTnLst>
                                    <p:set>
                                      <p:cBhvr>
                                        <p:cTn id="57" dur="1" fill="hold">
                                          <p:stCondLst>
                                            <p:cond delay="0"/>
                                          </p:stCondLst>
                                        </p:cTn>
                                        <p:tgtEl>
                                          <p:spTgt spid="36867">
                                            <p:txEl>
                                              <p:pRg st="5" end="5"/>
                                            </p:txEl>
                                          </p:spTgt>
                                        </p:tgtEl>
                                        <p:attrNameLst>
                                          <p:attrName>style.visibility</p:attrName>
                                        </p:attrNameLst>
                                      </p:cBhvr>
                                      <p:to>
                                        <p:strVal val="visible"/>
                                      </p:to>
                                    </p:set>
                                    <p:anim calcmode="lin" valueType="num">
                                      <p:cBhvr>
                                        <p:cTn id="58" dur="1000" fill="hold"/>
                                        <p:tgtEl>
                                          <p:spTgt spid="36867">
                                            <p:txEl>
                                              <p:pRg st="5" end="5"/>
                                            </p:txEl>
                                          </p:spTgt>
                                        </p:tgtEl>
                                        <p:attrNameLst>
                                          <p:attrName>ppt_x</p:attrName>
                                        </p:attrNameLst>
                                      </p:cBhvr>
                                      <p:tavLst>
                                        <p:tav tm="0">
                                          <p:val>
                                            <p:strVal val="#ppt_x-.2"/>
                                          </p:val>
                                        </p:tav>
                                        <p:tav tm="100000">
                                          <p:val>
                                            <p:strVal val="#ppt_x"/>
                                          </p:val>
                                        </p:tav>
                                      </p:tavLst>
                                    </p:anim>
                                    <p:anim calcmode="lin" valueType="num">
                                      <p:cBhvr>
                                        <p:cTn id="59" dur="1000" fill="hold"/>
                                        <p:tgtEl>
                                          <p:spTgt spid="36867">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6867">
                                            <p:txEl>
                                              <p:pRg st="5" end="5"/>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9" presetClass="entr" presetSubtype="0" fill="hold" nodeType="clickEffect">
                                  <p:stCondLst>
                                    <p:cond delay="0"/>
                                  </p:stCondLst>
                                  <p:childTnLst>
                                    <p:set>
                                      <p:cBhvr>
                                        <p:cTn id="64" dur="1" fill="hold">
                                          <p:stCondLst>
                                            <p:cond delay="0"/>
                                          </p:stCondLst>
                                        </p:cTn>
                                        <p:tgtEl>
                                          <p:spTgt spid="36867">
                                            <p:txEl>
                                              <p:pRg st="6" end="6"/>
                                            </p:txEl>
                                          </p:spTgt>
                                        </p:tgtEl>
                                        <p:attrNameLst>
                                          <p:attrName>style.visibility</p:attrName>
                                        </p:attrNameLst>
                                      </p:cBhvr>
                                      <p:to>
                                        <p:strVal val="visible"/>
                                      </p:to>
                                    </p:set>
                                    <p:anim calcmode="lin" valueType="num">
                                      <p:cBhvr>
                                        <p:cTn id="65" dur="1000" fill="hold"/>
                                        <p:tgtEl>
                                          <p:spTgt spid="36867">
                                            <p:txEl>
                                              <p:pRg st="6" end="6"/>
                                            </p:txEl>
                                          </p:spTgt>
                                        </p:tgtEl>
                                        <p:attrNameLst>
                                          <p:attrName>ppt_x</p:attrName>
                                        </p:attrNameLst>
                                      </p:cBhvr>
                                      <p:tavLst>
                                        <p:tav tm="0">
                                          <p:val>
                                            <p:strVal val="#ppt_x-.2"/>
                                          </p:val>
                                        </p:tav>
                                        <p:tav tm="100000">
                                          <p:val>
                                            <p:strVal val="#ppt_x"/>
                                          </p:val>
                                        </p:tav>
                                      </p:tavLst>
                                    </p:anim>
                                    <p:anim calcmode="lin" valueType="num">
                                      <p:cBhvr>
                                        <p:cTn id="66" dur="1000" fill="hold"/>
                                        <p:tgtEl>
                                          <p:spTgt spid="36867">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67" dur="1000"/>
                                        <p:tgtEl>
                                          <p:spTgt spid="36867">
                                            <p:txEl>
                                              <p:pRg st="6" end="6"/>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9" presetClass="entr" presetSubtype="0" fill="hold" nodeType="clickEffect">
                                  <p:stCondLst>
                                    <p:cond delay="0"/>
                                  </p:stCondLst>
                                  <p:childTnLst>
                                    <p:set>
                                      <p:cBhvr>
                                        <p:cTn id="71" dur="1" fill="hold">
                                          <p:stCondLst>
                                            <p:cond delay="0"/>
                                          </p:stCondLst>
                                        </p:cTn>
                                        <p:tgtEl>
                                          <p:spTgt spid="36867">
                                            <p:txEl>
                                              <p:pRg st="7" end="7"/>
                                            </p:txEl>
                                          </p:spTgt>
                                        </p:tgtEl>
                                        <p:attrNameLst>
                                          <p:attrName>style.visibility</p:attrName>
                                        </p:attrNameLst>
                                      </p:cBhvr>
                                      <p:to>
                                        <p:strVal val="visible"/>
                                      </p:to>
                                    </p:set>
                                    <p:anim calcmode="lin" valueType="num">
                                      <p:cBhvr>
                                        <p:cTn id="72" dur="1000" fill="hold"/>
                                        <p:tgtEl>
                                          <p:spTgt spid="36867">
                                            <p:txEl>
                                              <p:pRg st="7" end="7"/>
                                            </p:txEl>
                                          </p:spTgt>
                                        </p:tgtEl>
                                        <p:attrNameLst>
                                          <p:attrName>ppt_x</p:attrName>
                                        </p:attrNameLst>
                                      </p:cBhvr>
                                      <p:tavLst>
                                        <p:tav tm="0">
                                          <p:val>
                                            <p:strVal val="#ppt_x-.2"/>
                                          </p:val>
                                        </p:tav>
                                        <p:tav tm="100000">
                                          <p:val>
                                            <p:strVal val="#ppt_x"/>
                                          </p:val>
                                        </p:tav>
                                      </p:tavLst>
                                    </p:anim>
                                    <p:anim calcmode="lin" valueType="num">
                                      <p:cBhvr>
                                        <p:cTn id="73" dur="1000" fill="hold"/>
                                        <p:tgtEl>
                                          <p:spTgt spid="36867">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74" dur="1000"/>
                                        <p:tgtEl>
                                          <p:spTgt spid="36867">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9" presetClass="entr" presetSubtype="0" fill="hold" nodeType="clickEffect">
                                  <p:stCondLst>
                                    <p:cond delay="0"/>
                                  </p:stCondLst>
                                  <p:childTnLst>
                                    <p:set>
                                      <p:cBhvr>
                                        <p:cTn id="78" dur="1" fill="hold">
                                          <p:stCondLst>
                                            <p:cond delay="0"/>
                                          </p:stCondLst>
                                        </p:cTn>
                                        <p:tgtEl>
                                          <p:spTgt spid="36867">
                                            <p:txEl>
                                              <p:pRg st="8" end="8"/>
                                            </p:txEl>
                                          </p:spTgt>
                                        </p:tgtEl>
                                        <p:attrNameLst>
                                          <p:attrName>style.visibility</p:attrName>
                                        </p:attrNameLst>
                                      </p:cBhvr>
                                      <p:to>
                                        <p:strVal val="visible"/>
                                      </p:to>
                                    </p:set>
                                    <p:anim calcmode="lin" valueType="num">
                                      <p:cBhvr>
                                        <p:cTn id="79" dur="1000" fill="hold"/>
                                        <p:tgtEl>
                                          <p:spTgt spid="36867">
                                            <p:txEl>
                                              <p:pRg st="8" end="8"/>
                                            </p:txEl>
                                          </p:spTgt>
                                        </p:tgtEl>
                                        <p:attrNameLst>
                                          <p:attrName>ppt_x</p:attrName>
                                        </p:attrNameLst>
                                      </p:cBhvr>
                                      <p:tavLst>
                                        <p:tav tm="0">
                                          <p:val>
                                            <p:strVal val="#ppt_x-.2"/>
                                          </p:val>
                                        </p:tav>
                                        <p:tav tm="100000">
                                          <p:val>
                                            <p:strVal val="#ppt_x"/>
                                          </p:val>
                                        </p:tav>
                                      </p:tavLst>
                                    </p:anim>
                                    <p:anim calcmode="lin" valueType="num">
                                      <p:cBhvr>
                                        <p:cTn id="80" dur="1000" fill="hold"/>
                                        <p:tgtEl>
                                          <p:spTgt spid="36867">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81" dur="1000"/>
                                        <p:tgtEl>
                                          <p:spTgt spid="36867">
                                            <p:txEl>
                                              <p:pRg st="8" end="8"/>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9" presetClass="entr" presetSubtype="0" fill="hold" nodeType="clickEffect">
                                  <p:stCondLst>
                                    <p:cond delay="0"/>
                                  </p:stCondLst>
                                  <p:childTnLst>
                                    <p:set>
                                      <p:cBhvr>
                                        <p:cTn id="85" dur="1" fill="hold">
                                          <p:stCondLst>
                                            <p:cond delay="0"/>
                                          </p:stCondLst>
                                        </p:cTn>
                                        <p:tgtEl>
                                          <p:spTgt spid="36867">
                                            <p:txEl>
                                              <p:pRg st="9" end="9"/>
                                            </p:txEl>
                                          </p:spTgt>
                                        </p:tgtEl>
                                        <p:attrNameLst>
                                          <p:attrName>style.visibility</p:attrName>
                                        </p:attrNameLst>
                                      </p:cBhvr>
                                      <p:to>
                                        <p:strVal val="visible"/>
                                      </p:to>
                                    </p:set>
                                    <p:anim calcmode="lin" valueType="num">
                                      <p:cBhvr>
                                        <p:cTn id="86" dur="1000" fill="hold"/>
                                        <p:tgtEl>
                                          <p:spTgt spid="36867">
                                            <p:txEl>
                                              <p:pRg st="9" end="9"/>
                                            </p:txEl>
                                          </p:spTgt>
                                        </p:tgtEl>
                                        <p:attrNameLst>
                                          <p:attrName>ppt_x</p:attrName>
                                        </p:attrNameLst>
                                      </p:cBhvr>
                                      <p:tavLst>
                                        <p:tav tm="0">
                                          <p:val>
                                            <p:strVal val="#ppt_x-.2"/>
                                          </p:val>
                                        </p:tav>
                                        <p:tav tm="100000">
                                          <p:val>
                                            <p:strVal val="#ppt_x"/>
                                          </p:val>
                                        </p:tav>
                                      </p:tavLst>
                                    </p:anim>
                                    <p:anim calcmode="lin" valueType="num">
                                      <p:cBhvr>
                                        <p:cTn id="87" dur="1000" fill="hold"/>
                                        <p:tgtEl>
                                          <p:spTgt spid="36867">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88" dur="1000"/>
                                        <p:tgtEl>
                                          <p:spTgt spid="36867">
                                            <p:txEl>
                                              <p:pRg st="9" end="9"/>
                                            </p:txEl>
                                          </p:spTgt>
                                        </p:tgtEl>
                                      </p:cBhvr>
                                    </p:animEffect>
                                  </p:childTnLst>
                                </p:cTn>
                              </p:par>
                              <p:par>
                                <p:cTn id="89" presetID="29" presetClass="entr" presetSubtype="0" fill="hold" nodeType="withEffect">
                                  <p:stCondLst>
                                    <p:cond delay="0"/>
                                  </p:stCondLst>
                                  <p:childTnLst>
                                    <p:set>
                                      <p:cBhvr>
                                        <p:cTn id="90" dur="1" fill="hold">
                                          <p:stCondLst>
                                            <p:cond delay="0"/>
                                          </p:stCondLst>
                                        </p:cTn>
                                        <p:tgtEl>
                                          <p:spTgt spid="36867">
                                            <p:txEl>
                                              <p:pRg st="10" end="10"/>
                                            </p:txEl>
                                          </p:spTgt>
                                        </p:tgtEl>
                                        <p:attrNameLst>
                                          <p:attrName>style.visibility</p:attrName>
                                        </p:attrNameLst>
                                      </p:cBhvr>
                                      <p:to>
                                        <p:strVal val="visible"/>
                                      </p:to>
                                    </p:set>
                                    <p:anim calcmode="lin" valueType="num">
                                      <p:cBhvr>
                                        <p:cTn id="91" dur="1000" fill="hold"/>
                                        <p:tgtEl>
                                          <p:spTgt spid="36867">
                                            <p:txEl>
                                              <p:pRg st="10" end="10"/>
                                            </p:txEl>
                                          </p:spTgt>
                                        </p:tgtEl>
                                        <p:attrNameLst>
                                          <p:attrName>ppt_x</p:attrName>
                                        </p:attrNameLst>
                                      </p:cBhvr>
                                      <p:tavLst>
                                        <p:tav tm="0">
                                          <p:val>
                                            <p:strVal val="#ppt_x-.2"/>
                                          </p:val>
                                        </p:tav>
                                        <p:tav tm="100000">
                                          <p:val>
                                            <p:strVal val="#ppt_x"/>
                                          </p:val>
                                        </p:tav>
                                      </p:tavLst>
                                    </p:anim>
                                    <p:anim calcmode="lin" valueType="num">
                                      <p:cBhvr>
                                        <p:cTn id="92" dur="1000" fill="hold"/>
                                        <p:tgtEl>
                                          <p:spTgt spid="36867">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93" dur="1000"/>
                                        <p:tgtEl>
                                          <p:spTgt spid="368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Rectangle 8"/>
          <p:cNvSpPr>
            <a:spLocks noGrp="1" noChangeArrowheads="1"/>
          </p:cNvSpPr>
          <p:nvPr>
            <p:ph type="title"/>
          </p:nvPr>
        </p:nvSpPr>
        <p:spPr>
          <a:xfrm>
            <a:off x="457200" y="533400"/>
            <a:ext cx="8229600" cy="1143000"/>
          </a:xfrm>
        </p:spPr>
        <p:txBody>
          <a:bodyPr/>
          <a:lstStyle/>
          <a:p>
            <a:pPr eaLnBrk="1" hangingPunct="1">
              <a:defRPr/>
            </a:pPr>
            <a:r>
              <a:rPr lang="en-US" smtClean="0"/>
              <a:t>Should not be used</a:t>
            </a:r>
          </a:p>
        </p:txBody>
      </p:sp>
      <p:sp>
        <p:nvSpPr>
          <p:cNvPr id="39945" name="Rectangle 9"/>
          <p:cNvSpPr>
            <a:spLocks noGrp="1" noChangeArrowheads="1"/>
          </p:cNvSpPr>
          <p:nvPr>
            <p:ph type="body" idx="1"/>
          </p:nvPr>
        </p:nvSpPr>
        <p:spPr>
          <a:xfrm>
            <a:off x="457200" y="2057400"/>
            <a:ext cx="8229600" cy="4073525"/>
          </a:xfrm>
        </p:spPr>
        <p:txBody>
          <a:bodyPr/>
          <a:lstStyle/>
          <a:p>
            <a:pPr eaLnBrk="1" hangingPunct="1">
              <a:defRPr/>
            </a:pPr>
            <a:r>
              <a:rPr lang="en-US" smtClean="0"/>
              <a:t>• When:</a:t>
            </a:r>
          </a:p>
          <a:p>
            <a:pPr eaLnBrk="1" hangingPunct="1">
              <a:defRPr/>
            </a:pPr>
            <a:r>
              <a:rPr lang="en-US" smtClean="0"/>
              <a:t>􀂉 Staff become tense, fearful, or resentful</a:t>
            </a:r>
          </a:p>
          <a:p>
            <a:pPr eaLnBrk="1" hangingPunct="1">
              <a:defRPr/>
            </a:pPr>
            <a:r>
              <a:rPr lang="en-US" smtClean="0"/>
              <a:t>􀂉 Staff expect their opinions heard</a:t>
            </a:r>
          </a:p>
          <a:p>
            <a:pPr eaLnBrk="1" hangingPunct="1">
              <a:defRPr/>
            </a:pPr>
            <a:r>
              <a:rPr lang="en-US" smtClean="0"/>
              <a:t>􀂉 Staff depend on their manager to make all their decisions</a:t>
            </a:r>
          </a:p>
          <a:p>
            <a:pPr eaLnBrk="1" hangingPunct="1">
              <a:defRPr/>
            </a:pPr>
            <a:r>
              <a:rPr lang="en-US" smtClean="0"/>
              <a:t>􀂉 Low staff morale, high turnover and absenteeism and work stoppage</a:t>
            </a:r>
          </a:p>
          <a:p>
            <a:pPr eaLnBrk="1" hangingPunct="1">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 calcmode="lin" valueType="num">
                                      <p:cBhvr>
                                        <p:cTn id="7" dur="500" fill="hold"/>
                                        <p:tgtEl>
                                          <p:spTgt spid="39944"/>
                                        </p:tgtEl>
                                        <p:attrNameLst>
                                          <p:attrName>ppt_w</p:attrName>
                                        </p:attrNameLst>
                                      </p:cBhvr>
                                      <p:tavLst>
                                        <p:tav tm="0">
                                          <p:val>
                                            <p:strVal val="#ppt_w*2.5"/>
                                          </p:val>
                                        </p:tav>
                                        <p:tav tm="100000">
                                          <p:val>
                                            <p:strVal val="#ppt_w"/>
                                          </p:val>
                                        </p:tav>
                                      </p:tavLst>
                                    </p:anim>
                                    <p:anim calcmode="lin" valueType="num">
                                      <p:cBhvr>
                                        <p:cTn id="8" dur="500" fill="hold"/>
                                        <p:tgtEl>
                                          <p:spTgt spid="39944"/>
                                        </p:tgtEl>
                                        <p:attrNameLst>
                                          <p:attrName>ppt_h</p:attrName>
                                        </p:attrNameLst>
                                      </p:cBhvr>
                                      <p:tavLst>
                                        <p:tav tm="0">
                                          <p:val>
                                            <p:strVal val="#ppt_h*0.01"/>
                                          </p:val>
                                        </p:tav>
                                        <p:tav tm="100000">
                                          <p:val>
                                            <p:strVal val="#ppt_h"/>
                                          </p:val>
                                        </p:tav>
                                      </p:tavLst>
                                    </p:anim>
                                    <p:anim calcmode="lin" valueType="num">
                                      <p:cBhvr>
                                        <p:cTn id="9" dur="500" fill="hold"/>
                                        <p:tgtEl>
                                          <p:spTgt spid="39944"/>
                                        </p:tgtEl>
                                        <p:attrNameLst>
                                          <p:attrName>ppt_x</p:attrName>
                                        </p:attrNameLst>
                                      </p:cBhvr>
                                      <p:tavLst>
                                        <p:tav tm="0">
                                          <p:val>
                                            <p:strVal val="#ppt_x"/>
                                          </p:val>
                                        </p:tav>
                                        <p:tav tm="100000">
                                          <p:val>
                                            <p:strVal val="#ppt_x"/>
                                          </p:val>
                                        </p:tav>
                                      </p:tavLst>
                                    </p:anim>
                                    <p:anim calcmode="lin" valueType="num">
                                      <p:cBhvr>
                                        <p:cTn id="10" dur="500" fill="hold"/>
                                        <p:tgtEl>
                                          <p:spTgt spid="39944"/>
                                        </p:tgtEl>
                                        <p:attrNameLst>
                                          <p:attrName>ppt_y</p:attrName>
                                        </p:attrNameLst>
                                      </p:cBhvr>
                                      <p:tavLst>
                                        <p:tav tm="0">
                                          <p:val>
                                            <p:strVal val="#ppt_h+1"/>
                                          </p:val>
                                        </p:tav>
                                        <p:tav tm="100000">
                                          <p:val>
                                            <p:strVal val="#ppt_y"/>
                                          </p:val>
                                        </p:tav>
                                      </p:tavLst>
                                    </p:anim>
                                    <p:animEffect transition="in" filter="fade">
                                      <p:cBhvr>
                                        <p:cTn id="11" dur="500"/>
                                        <p:tgtEl>
                                          <p:spTgt spid="399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9945">
                                            <p:txEl>
                                              <p:pRg st="0" end="0"/>
                                            </p:txEl>
                                          </p:spTgt>
                                        </p:tgtEl>
                                        <p:attrNameLst>
                                          <p:attrName>style.visibility</p:attrName>
                                        </p:attrNameLst>
                                      </p:cBhvr>
                                      <p:to>
                                        <p:strVal val="visible"/>
                                      </p:to>
                                    </p:set>
                                    <p:anim calcmode="lin" valueType="num">
                                      <p:cBhvr>
                                        <p:cTn id="16" dur="500" fill="hold"/>
                                        <p:tgtEl>
                                          <p:spTgt spid="39945">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9945">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9945">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9945">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9945">
                                            <p:txEl>
                                              <p:pRg st="0" end="0"/>
                                            </p:txEl>
                                          </p:spTgt>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39945">
                                            <p:txEl>
                                              <p:pRg st="1" end="1"/>
                                            </p:txEl>
                                          </p:spTgt>
                                        </p:tgtEl>
                                        <p:attrNameLst>
                                          <p:attrName>style.visibility</p:attrName>
                                        </p:attrNameLst>
                                      </p:cBhvr>
                                      <p:to>
                                        <p:strVal val="visible"/>
                                      </p:to>
                                    </p:set>
                                    <p:anim calcmode="lin" valueType="num">
                                      <p:cBhvr>
                                        <p:cTn id="23" dur="500" fill="hold"/>
                                        <p:tgtEl>
                                          <p:spTgt spid="39945">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39945">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39945">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39945">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39945">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39945">
                                            <p:txEl>
                                              <p:pRg st="2" end="2"/>
                                            </p:txEl>
                                          </p:spTgt>
                                        </p:tgtEl>
                                        <p:attrNameLst>
                                          <p:attrName>style.visibility</p:attrName>
                                        </p:attrNameLst>
                                      </p:cBhvr>
                                      <p:to>
                                        <p:strVal val="visible"/>
                                      </p:to>
                                    </p:set>
                                    <p:anim calcmode="lin" valueType="num">
                                      <p:cBhvr>
                                        <p:cTn id="32" dur="500" fill="hold"/>
                                        <p:tgtEl>
                                          <p:spTgt spid="39945">
                                            <p:txEl>
                                              <p:pRg st="2" end="2"/>
                                            </p:txEl>
                                          </p:spTgt>
                                        </p:tgtEl>
                                        <p:attrNameLst>
                                          <p:attrName>ppt_w</p:attrName>
                                        </p:attrNameLst>
                                      </p:cBhvr>
                                      <p:tavLst>
                                        <p:tav tm="0">
                                          <p:val>
                                            <p:strVal val="#ppt_w*0.05"/>
                                          </p:val>
                                        </p:tav>
                                        <p:tav tm="100000">
                                          <p:val>
                                            <p:strVal val="#ppt_w"/>
                                          </p:val>
                                        </p:tav>
                                      </p:tavLst>
                                    </p:anim>
                                    <p:anim calcmode="lin" valueType="num">
                                      <p:cBhvr>
                                        <p:cTn id="33" dur="500" fill="hold"/>
                                        <p:tgtEl>
                                          <p:spTgt spid="39945">
                                            <p:txEl>
                                              <p:pRg st="2" end="2"/>
                                            </p:txEl>
                                          </p:spTgt>
                                        </p:tgtEl>
                                        <p:attrNameLst>
                                          <p:attrName>ppt_h</p:attrName>
                                        </p:attrNameLst>
                                      </p:cBhvr>
                                      <p:tavLst>
                                        <p:tav tm="0">
                                          <p:val>
                                            <p:strVal val="#ppt_h"/>
                                          </p:val>
                                        </p:tav>
                                        <p:tav tm="100000">
                                          <p:val>
                                            <p:strVal val="#ppt_h"/>
                                          </p:val>
                                        </p:tav>
                                      </p:tavLst>
                                    </p:anim>
                                    <p:anim calcmode="lin" valueType="num">
                                      <p:cBhvr>
                                        <p:cTn id="34" dur="500" fill="hold"/>
                                        <p:tgtEl>
                                          <p:spTgt spid="39945">
                                            <p:txEl>
                                              <p:pRg st="2" end="2"/>
                                            </p:txEl>
                                          </p:spTgt>
                                        </p:tgtEl>
                                        <p:attrNameLst>
                                          <p:attrName>ppt_x</p:attrName>
                                        </p:attrNameLst>
                                      </p:cBhvr>
                                      <p:tavLst>
                                        <p:tav tm="0">
                                          <p:val>
                                            <p:strVal val="#ppt_x-.2"/>
                                          </p:val>
                                        </p:tav>
                                        <p:tav tm="100000">
                                          <p:val>
                                            <p:strVal val="#ppt_x"/>
                                          </p:val>
                                        </p:tav>
                                      </p:tavLst>
                                    </p:anim>
                                    <p:anim calcmode="lin" valueType="num">
                                      <p:cBhvr>
                                        <p:cTn id="35" dur="500" fill="hold"/>
                                        <p:tgtEl>
                                          <p:spTgt spid="39945">
                                            <p:txEl>
                                              <p:pRg st="2" end="2"/>
                                            </p:txEl>
                                          </p:spTgt>
                                        </p:tgtEl>
                                        <p:attrNameLst>
                                          <p:attrName>ppt_y</p:attrName>
                                        </p:attrNameLst>
                                      </p:cBhvr>
                                      <p:tavLst>
                                        <p:tav tm="0">
                                          <p:val>
                                            <p:strVal val="#ppt_y"/>
                                          </p:val>
                                        </p:tav>
                                        <p:tav tm="100000">
                                          <p:val>
                                            <p:strVal val="#ppt_y"/>
                                          </p:val>
                                        </p:tav>
                                      </p:tavLst>
                                    </p:anim>
                                    <p:animEffect transition="in" filter="fade">
                                      <p:cBhvr>
                                        <p:cTn id="36" dur="500"/>
                                        <p:tgtEl>
                                          <p:spTgt spid="39945">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39945">
                                            <p:txEl>
                                              <p:pRg st="3" end="3"/>
                                            </p:txEl>
                                          </p:spTgt>
                                        </p:tgtEl>
                                        <p:attrNameLst>
                                          <p:attrName>style.visibility</p:attrName>
                                        </p:attrNameLst>
                                      </p:cBhvr>
                                      <p:to>
                                        <p:strVal val="visible"/>
                                      </p:to>
                                    </p:set>
                                    <p:anim calcmode="lin" valueType="num">
                                      <p:cBhvr>
                                        <p:cTn id="41" dur="500" fill="hold"/>
                                        <p:tgtEl>
                                          <p:spTgt spid="39945">
                                            <p:txEl>
                                              <p:pRg st="3" end="3"/>
                                            </p:txEl>
                                          </p:spTgt>
                                        </p:tgtEl>
                                        <p:attrNameLst>
                                          <p:attrName>ppt_w</p:attrName>
                                        </p:attrNameLst>
                                      </p:cBhvr>
                                      <p:tavLst>
                                        <p:tav tm="0">
                                          <p:val>
                                            <p:strVal val="#ppt_w*0.05"/>
                                          </p:val>
                                        </p:tav>
                                        <p:tav tm="100000">
                                          <p:val>
                                            <p:strVal val="#ppt_w"/>
                                          </p:val>
                                        </p:tav>
                                      </p:tavLst>
                                    </p:anim>
                                    <p:anim calcmode="lin" valueType="num">
                                      <p:cBhvr>
                                        <p:cTn id="42" dur="500" fill="hold"/>
                                        <p:tgtEl>
                                          <p:spTgt spid="39945">
                                            <p:txEl>
                                              <p:pRg st="3" end="3"/>
                                            </p:txEl>
                                          </p:spTgt>
                                        </p:tgtEl>
                                        <p:attrNameLst>
                                          <p:attrName>ppt_h</p:attrName>
                                        </p:attrNameLst>
                                      </p:cBhvr>
                                      <p:tavLst>
                                        <p:tav tm="0">
                                          <p:val>
                                            <p:strVal val="#ppt_h"/>
                                          </p:val>
                                        </p:tav>
                                        <p:tav tm="100000">
                                          <p:val>
                                            <p:strVal val="#ppt_h"/>
                                          </p:val>
                                        </p:tav>
                                      </p:tavLst>
                                    </p:anim>
                                    <p:anim calcmode="lin" valueType="num">
                                      <p:cBhvr>
                                        <p:cTn id="43" dur="500" fill="hold"/>
                                        <p:tgtEl>
                                          <p:spTgt spid="39945">
                                            <p:txEl>
                                              <p:pRg st="3" end="3"/>
                                            </p:txEl>
                                          </p:spTgt>
                                        </p:tgtEl>
                                        <p:attrNameLst>
                                          <p:attrName>ppt_x</p:attrName>
                                        </p:attrNameLst>
                                      </p:cBhvr>
                                      <p:tavLst>
                                        <p:tav tm="0">
                                          <p:val>
                                            <p:strVal val="#ppt_x-.2"/>
                                          </p:val>
                                        </p:tav>
                                        <p:tav tm="100000">
                                          <p:val>
                                            <p:strVal val="#ppt_x"/>
                                          </p:val>
                                        </p:tav>
                                      </p:tavLst>
                                    </p:anim>
                                    <p:anim calcmode="lin" valueType="num">
                                      <p:cBhvr>
                                        <p:cTn id="44" dur="500" fill="hold"/>
                                        <p:tgtEl>
                                          <p:spTgt spid="39945">
                                            <p:txEl>
                                              <p:pRg st="3" end="3"/>
                                            </p:txEl>
                                          </p:spTgt>
                                        </p:tgtEl>
                                        <p:attrNameLst>
                                          <p:attrName>ppt_y</p:attrName>
                                        </p:attrNameLst>
                                      </p:cBhvr>
                                      <p:tavLst>
                                        <p:tav tm="0">
                                          <p:val>
                                            <p:strVal val="#ppt_y"/>
                                          </p:val>
                                        </p:tav>
                                        <p:tav tm="100000">
                                          <p:val>
                                            <p:strVal val="#ppt_y"/>
                                          </p:val>
                                        </p:tav>
                                      </p:tavLst>
                                    </p:anim>
                                    <p:animEffect transition="in" filter="fade">
                                      <p:cBhvr>
                                        <p:cTn id="45" dur="500"/>
                                        <p:tgtEl>
                                          <p:spTgt spid="39945">
                                            <p:txEl>
                                              <p:pRg st="3" end="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4" presetClass="entr" presetSubtype="0" accel="100000" fill="hold" nodeType="clickEffect">
                                  <p:stCondLst>
                                    <p:cond delay="0"/>
                                  </p:stCondLst>
                                  <p:childTnLst>
                                    <p:set>
                                      <p:cBhvr>
                                        <p:cTn id="49" dur="1" fill="hold">
                                          <p:stCondLst>
                                            <p:cond delay="0"/>
                                          </p:stCondLst>
                                        </p:cTn>
                                        <p:tgtEl>
                                          <p:spTgt spid="39945">
                                            <p:txEl>
                                              <p:pRg st="4" end="4"/>
                                            </p:txEl>
                                          </p:spTgt>
                                        </p:tgtEl>
                                        <p:attrNameLst>
                                          <p:attrName>style.visibility</p:attrName>
                                        </p:attrNameLst>
                                      </p:cBhvr>
                                      <p:to>
                                        <p:strVal val="visible"/>
                                      </p:to>
                                    </p:set>
                                    <p:anim calcmode="lin" valueType="num">
                                      <p:cBhvr>
                                        <p:cTn id="50" dur="500" fill="hold"/>
                                        <p:tgtEl>
                                          <p:spTgt spid="39945">
                                            <p:txEl>
                                              <p:pRg st="4" end="4"/>
                                            </p:txEl>
                                          </p:spTgt>
                                        </p:tgtEl>
                                        <p:attrNameLst>
                                          <p:attrName>ppt_w</p:attrName>
                                        </p:attrNameLst>
                                      </p:cBhvr>
                                      <p:tavLst>
                                        <p:tav tm="0">
                                          <p:val>
                                            <p:strVal val="#ppt_w*0.05"/>
                                          </p:val>
                                        </p:tav>
                                        <p:tav tm="100000">
                                          <p:val>
                                            <p:strVal val="#ppt_w"/>
                                          </p:val>
                                        </p:tav>
                                      </p:tavLst>
                                    </p:anim>
                                    <p:anim calcmode="lin" valueType="num">
                                      <p:cBhvr>
                                        <p:cTn id="51" dur="500" fill="hold"/>
                                        <p:tgtEl>
                                          <p:spTgt spid="39945">
                                            <p:txEl>
                                              <p:pRg st="4" end="4"/>
                                            </p:txEl>
                                          </p:spTgt>
                                        </p:tgtEl>
                                        <p:attrNameLst>
                                          <p:attrName>ppt_h</p:attrName>
                                        </p:attrNameLst>
                                      </p:cBhvr>
                                      <p:tavLst>
                                        <p:tav tm="0">
                                          <p:val>
                                            <p:strVal val="#ppt_h"/>
                                          </p:val>
                                        </p:tav>
                                        <p:tav tm="100000">
                                          <p:val>
                                            <p:strVal val="#ppt_h"/>
                                          </p:val>
                                        </p:tav>
                                      </p:tavLst>
                                    </p:anim>
                                    <p:anim calcmode="lin" valueType="num">
                                      <p:cBhvr>
                                        <p:cTn id="52" dur="500" fill="hold"/>
                                        <p:tgtEl>
                                          <p:spTgt spid="39945">
                                            <p:txEl>
                                              <p:pRg st="4" end="4"/>
                                            </p:txEl>
                                          </p:spTgt>
                                        </p:tgtEl>
                                        <p:attrNameLst>
                                          <p:attrName>ppt_x</p:attrName>
                                        </p:attrNameLst>
                                      </p:cBhvr>
                                      <p:tavLst>
                                        <p:tav tm="0">
                                          <p:val>
                                            <p:strVal val="#ppt_x-.2"/>
                                          </p:val>
                                        </p:tav>
                                        <p:tav tm="100000">
                                          <p:val>
                                            <p:strVal val="#ppt_x"/>
                                          </p:val>
                                        </p:tav>
                                      </p:tavLst>
                                    </p:anim>
                                    <p:anim calcmode="lin" valueType="num">
                                      <p:cBhvr>
                                        <p:cTn id="53" dur="500" fill="hold"/>
                                        <p:tgtEl>
                                          <p:spTgt spid="39945">
                                            <p:txEl>
                                              <p:pRg st="4" end="4"/>
                                            </p:txEl>
                                          </p:spTgt>
                                        </p:tgtEl>
                                        <p:attrNameLst>
                                          <p:attrName>ppt_y</p:attrName>
                                        </p:attrNameLst>
                                      </p:cBhvr>
                                      <p:tavLst>
                                        <p:tav tm="0">
                                          <p:val>
                                            <p:strVal val="#ppt_y"/>
                                          </p:val>
                                        </p:tav>
                                        <p:tav tm="100000">
                                          <p:val>
                                            <p:strVal val="#ppt_y"/>
                                          </p:val>
                                        </p:tav>
                                      </p:tavLst>
                                    </p:anim>
                                    <p:animEffect transition="in" filter="fade">
                                      <p:cBhvr>
                                        <p:cTn id="54" dur="500"/>
                                        <p:tgtEl>
                                          <p:spTgt spid="399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4"/>
          <p:cNvSpPr>
            <a:spLocks noGrp="1" noChangeArrowheads="1"/>
          </p:cNvSpPr>
          <p:nvPr>
            <p:ph type="title" sz="quarter"/>
          </p:nvPr>
        </p:nvSpPr>
        <p:spPr/>
        <p:txBody>
          <a:bodyPr/>
          <a:lstStyle/>
          <a:p>
            <a:pPr eaLnBrk="1" hangingPunct="1">
              <a:defRPr/>
            </a:pPr>
            <a:r>
              <a:rPr lang="en-US" smtClean="0"/>
              <a:t>WHO COULD BE A LEADER?</a:t>
            </a:r>
          </a:p>
        </p:txBody>
      </p:sp>
      <p:pic>
        <p:nvPicPr>
          <p:cNvPr id="7177" name="Picture 9" descr="Joseph estrada"/>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33400" y="1524000"/>
            <a:ext cx="3886200" cy="2227263"/>
          </a:xfrm>
          <a:noFill/>
          <a:extLst>
            <a:ext uri="{909E8E84-426E-40DD-AFC4-6F175D3DCCD1}">
              <a14:hiddenFill xmlns:a14="http://schemas.microsoft.com/office/drawing/2010/main">
                <a:solidFill>
                  <a:srgbClr val="FFFFFF"/>
                </a:solidFill>
              </a14:hiddenFill>
            </a:ext>
          </a:extLst>
        </p:spPr>
      </p:pic>
      <p:pic>
        <p:nvPicPr>
          <p:cNvPr id="7180" name="Picture 12" descr="marimar2"/>
          <p:cNvPicPr>
            <a:picLocks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724400" y="3941763"/>
            <a:ext cx="3886200" cy="2306637"/>
          </a:xfrm>
          <a:noFill/>
          <a:extLst>
            <a:ext uri="{909E8E84-426E-40DD-AFC4-6F175D3DCCD1}">
              <a14:hiddenFill xmlns:a14="http://schemas.microsoft.com/office/drawing/2010/main">
                <a:solidFill>
                  <a:srgbClr val="FFFFFF"/>
                </a:solidFill>
              </a14:hiddenFill>
            </a:ext>
          </a:extLst>
        </p:spPr>
      </p:pic>
      <p:pic>
        <p:nvPicPr>
          <p:cNvPr id="7182" name="Picture 14" descr="saddam"/>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09600" y="3941763"/>
            <a:ext cx="3810000" cy="2189162"/>
          </a:xfrm>
          <a:noFill/>
          <a:extLst>
            <a:ext uri="{909E8E84-426E-40DD-AFC4-6F175D3DCCD1}">
              <a14:hiddenFill xmlns:a14="http://schemas.microsoft.com/office/drawing/2010/main">
                <a:solidFill>
                  <a:srgbClr val="FFFFFF"/>
                </a:solidFill>
              </a14:hiddenFill>
            </a:ext>
          </a:extLst>
        </p:spPr>
      </p:pic>
      <p:pic>
        <p:nvPicPr>
          <p:cNvPr id="7188" name="Picture 20" descr="glo2"/>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724400" y="1600200"/>
            <a:ext cx="3886200" cy="2189163"/>
          </a:xfr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0" fill="hold"/>
                                        <p:tgtEl>
                                          <p:spTgt spid="7172"/>
                                        </p:tgtEl>
                                        <p:attrNameLst>
                                          <p:attrName>ppt_w</p:attrName>
                                        </p:attrNameLst>
                                      </p:cBhvr>
                                      <p:tavLst>
                                        <p:tav tm="0" fmla="#ppt_w*sin(2.5*pi*$)">
                                          <p:val>
                                            <p:fltVal val="0"/>
                                          </p:val>
                                        </p:tav>
                                        <p:tav tm="100000">
                                          <p:val>
                                            <p:fltVal val="1"/>
                                          </p:val>
                                        </p:tav>
                                      </p:tavLst>
                                    </p:anim>
                                    <p:anim calcmode="lin" valueType="num">
                                      <p:cBhvr>
                                        <p:cTn id="8" dur="5000" fill="hold"/>
                                        <p:tgtEl>
                                          <p:spTgt spid="717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7177"/>
                                        </p:tgtEl>
                                        <p:attrNameLst>
                                          <p:attrName>style.visibility</p:attrName>
                                        </p:attrNameLst>
                                      </p:cBhvr>
                                      <p:to>
                                        <p:strVal val="visible"/>
                                      </p:to>
                                    </p:set>
                                    <p:anim calcmode="lin" valueType="num">
                                      <p:cBhvr>
                                        <p:cTn id="13" dur="5000" fill="hold"/>
                                        <p:tgtEl>
                                          <p:spTgt spid="7177"/>
                                        </p:tgtEl>
                                        <p:attrNameLst>
                                          <p:attrName>ppt_w</p:attrName>
                                        </p:attrNameLst>
                                      </p:cBhvr>
                                      <p:tavLst>
                                        <p:tav tm="0" fmla="#ppt_w*sin(2.5*pi*$)">
                                          <p:val>
                                            <p:fltVal val="0"/>
                                          </p:val>
                                        </p:tav>
                                        <p:tav tm="100000">
                                          <p:val>
                                            <p:fltVal val="1"/>
                                          </p:val>
                                        </p:tav>
                                      </p:tavLst>
                                    </p:anim>
                                    <p:anim calcmode="lin" valueType="num">
                                      <p:cBhvr>
                                        <p:cTn id="14" dur="5000" fill="hold"/>
                                        <p:tgtEl>
                                          <p:spTgt spid="7177"/>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nodeType="clickEffect">
                                  <p:stCondLst>
                                    <p:cond delay="0"/>
                                  </p:stCondLst>
                                  <p:childTnLst>
                                    <p:set>
                                      <p:cBhvr>
                                        <p:cTn id="18" dur="1" fill="hold">
                                          <p:stCondLst>
                                            <p:cond delay="0"/>
                                          </p:stCondLst>
                                        </p:cTn>
                                        <p:tgtEl>
                                          <p:spTgt spid="7188"/>
                                        </p:tgtEl>
                                        <p:attrNameLst>
                                          <p:attrName>style.visibility</p:attrName>
                                        </p:attrNameLst>
                                      </p:cBhvr>
                                      <p:to>
                                        <p:strVal val="visible"/>
                                      </p:to>
                                    </p:set>
                                    <p:anim calcmode="lin" valueType="num">
                                      <p:cBhvr>
                                        <p:cTn id="19" dur="5000" fill="hold"/>
                                        <p:tgtEl>
                                          <p:spTgt spid="7188"/>
                                        </p:tgtEl>
                                        <p:attrNameLst>
                                          <p:attrName>ppt_w</p:attrName>
                                        </p:attrNameLst>
                                      </p:cBhvr>
                                      <p:tavLst>
                                        <p:tav tm="0" fmla="#ppt_w*sin(2.5*pi*$)">
                                          <p:val>
                                            <p:fltVal val="0"/>
                                          </p:val>
                                        </p:tav>
                                        <p:tav tm="100000">
                                          <p:val>
                                            <p:fltVal val="1"/>
                                          </p:val>
                                        </p:tav>
                                      </p:tavLst>
                                    </p:anim>
                                    <p:anim calcmode="lin" valueType="num">
                                      <p:cBhvr>
                                        <p:cTn id="20" dur="5000" fill="hold"/>
                                        <p:tgtEl>
                                          <p:spTgt spid="7188"/>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9" presetClass="entr" presetSubtype="10" fill="hold" nodeType="clickEffect">
                                  <p:stCondLst>
                                    <p:cond delay="0"/>
                                  </p:stCondLst>
                                  <p:childTnLst>
                                    <p:set>
                                      <p:cBhvr>
                                        <p:cTn id="24" dur="1" fill="hold">
                                          <p:stCondLst>
                                            <p:cond delay="0"/>
                                          </p:stCondLst>
                                        </p:cTn>
                                        <p:tgtEl>
                                          <p:spTgt spid="7182"/>
                                        </p:tgtEl>
                                        <p:attrNameLst>
                                          <p:attrName>style.visibility</p:attrName>
                                        </p:attrNameLst>
                                      </p:cBhvr>
                                      <p:to>
                                        <p:strVal val="visible"/>
                                      </p:to>
                                    </p:set>
                                    <p:anim calcmode="lin" valueType="num">
                                      <p:cBhvr>
                                        <p:cTn id="25" dur="5000" fill="hold"/>
                                        <p:tgtEl>
                                          <p:spTgt spid="7182"/>
                                        </p:tgtEl>
                                        <p:attrNameLst>
                                          <p:attrName>ppt_w</p:attrName>
                                        </p:attrNameLst>
                                      </p:cBhvr>
                                      <p:tavLst>
                                        <p:tav tm="0" fmla="#ppt_w*sin(2.5*pi*$)">
                                          <p:val>
                                            <p:fltVal val="0"/>
                                          </p:val>
                                        </p:tav>
                                        <p:tav tm="100000">
                                          <p:val>
                                            <p:fltVal val="1"/>
                                          </p:val>
                                        </p:tav>
                                      </p:tavLst>
                                    </p:anim>
                                    <p:anim calcmode="lin" valueType="num">
                                      <p:cBhvr>
                                        <p:cTn id="26" dur="5000" fill="hold"/>
                                        <p:tgtEl>
                                          <p:spTgt spid="7182"/>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9" presetClass="entr" presetSubtype="10" fill="hold" nodeType="clickEffect">
                                  <p:stCondLst>
                                    <p:cond delay="0"/>
                                  </p:stCondLst>
                                  <p:childTnLst>
                                    <p:set>
                                      <p:cBhvr>
                                        <p:cTn id="30" dur="1" fill="hold">
                                          <p:stCondLst>
                                            <p:cond delay="0"/>
                                          </p:stCondLst>
                                        </p:cTn>
                                        <p:tgtEl>
                                          <p:spTgt spid="7180"/>
                                        </p:tgtEl>
                                        <p:attrNameLst>
                                          <p:attrName>style.visibility</p:attrName>
                                        </p:attrNameLst>
                                      </p:cBhvr>
                                      <p:to>
                                        <p:strVal val="visible"/>
                                      </p:to>
                                    </p:set>
                                    <p:anim calcmode="lin" valueType="num">
                                      <p:cBhvr>
                                        <p:cTn id="31" dur="5000" fill="hold"/>
                                        <p:tgtEl>
                                          <p:spTgt spid="7180"/>
                                        </p:tgtEl>
                                        <p:attrNameLst>
                                          <p:attrName>ppt_w</p:attrName>
                                        </p:attrNameLst>
                                      </p:cBhvr>
                                      <p:tavLst>
                                        <p:tav tm="0" fmla="#ppt_w*sin(2.5*pi*$)">
                                          <p:val>
                                            <p:fltVal val="0"/>
                                          </p:val>
                                        </p:tav>
                                        <p:tav tm="100000">
                                          <p:val>
                                            <p:fltVal val="1"/>
                                          </p:val>
                                        </p:tav>
                                      </p:tavLst>
                                    </p:anim>
                                    <p:anim calcmode="lin" valueType="num">
                                      <p:cBhvr>
                                        <p:cTn id="32" dur="5000" fill="hold"/>
                                        <p:tgtEl>
                                          <p:spTgt spid="71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4000" smtClean="0">
                <a:effectLst/>
              </a:rPr>
              <a:t>Bureaucratic Leadership Style</a:t>
            </a:r>
            <a:r>
              <a:rPr lang="en-US" sz="4000" b="0" smtClean="0">
                <a:effectLst/>
              </a:rPr>
              <a:t/>
            </a:r>
            <a:br>
              <a:rPr lang="en-US" sz="4000" b="0" smtClean="0">
                <a:effectLst/>
              </a:rPr>
            </a:br>
            <a:endParaRPr lang="en-US" sz="4000" b="0" smtClean="0">
              <a:effectLst/>
            </a:endParaRPr>
          </a:p>
        </p:txBody>
      </p:sp>
      <p:sp>
        <p:nvSpPr>
          <p:cNvPr id="40963" name="Rectangle 3"/>
          <p:cNvSpPr>
            <a:spLocks noGrp="1" noChangeArrowheads="1"/>
          </p:cNvSpPr>
          <p:nvPr>
            <p:ph type="body" sz="half" idx="1"/>
          </p:nvPr>
        </p:nvSpPr>
        <p:spPr/>
        <p:txBody>
          <a:bodyPr/>
          <a:lstStyle/>
          <a:p>
            <a:pPr eaLnBrk="1" hangingPunct="1">
              <a:defRPr/>
            </a:pPr>
            <a:r>
              <a:rPr lang="en-US" sz="2400" smtClean="0">
                <a:effectLst/>
              </a:rPr>
              <a:t>• Manages “by the book¨</a:t>
            </a:r>
          </a:p>
          <a:p>
            <a:pPr eaLnBrk="1" hangingPunct="1">
              <a:defRPr/>
            </a:pPr>
            <a:r>
              <a:rPr lang="en-US" sz="2400" smtClean="0">
                <a:effectLst/>
              </a:rPr>
              <a:t>• Everything done according to procedure or policy</a:t>
            </a:r>
          </a:p>
          <a:p>
            <a:pPr eaLnBrk="1" hangingPunct="1">
              <a:defRPr/>
            </a:pPr>
            <a:r>
              <a:rPr lang="en-US" sz="2400" smtClean="0">
                <a:effectLst/>
              </a:rPr>
              <a:t>• If not covered by the book, referred to the next level above</a:t>
            </a:r>
          </a:p>
          <a:p>
            <a:pPr eaLnBrk="1" hangingPunct="1">
              <a:defRPr/>
            </a:pPr>
            <a:r>
              <a:rPr lang="en-US" sz="2400" smtClean="0">
                <a:effectLst/>
              </a:rPr>
              <a:t>• A police officer not a leader</a:t>
            </a:r>
          </a:p>
          <a:p>
            <a:pPr eaLnBrk="1" hangingPunct="1">
              <a:defRPr/>
            </a:pPr>
            <a:r>
              <a:rPr lang="en-US" sz="2400" smtClean="0">
                <a:effectLst/>
              </a:rPr>
              <a:t>• Enforces the rules</a:t>
            </a:r>
          </a:p>
          <a:p>
            <a:pPr eaLnBrk="1" hangingPunct="1">
              <a:defRPr/>
            </a:pPr>
            <a:endParaRPr lang="en-US" sz="2400" smtClean="0"/>
          </a:p>
        </p:txBody>
      </p:sp>
      <p:pic>
        <p:nvPicPr>
          <p:cNvPr id="40965" name="Picture 5" descr="leadership"/>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524000"/>
            <a:ext cx="4038600" cy="42672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linds(horizontal)">
                                      <p:cBhvr>
                                        <p:cTn id="7" dur="5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9" presetClass="entr" presetSubtype="10" fill="hold" nodeType="clickEffect">
                                  <p:stCondLst>
                                    <p:cond delay="0"/>
                                  </p:stCondLst>
                                  <p:childTnLst>
                                    <p:set>
                                      <p:cBhvr>
                                        <p:cTn id="11" dur="1" fill="hold">
                                          <p:stCondLst>
                                            <p:cond delay="0"/>
                                          </p:stCondLst>
                                        </p:cTn>
                                        <p:tgtEl>
                                          <p:spTgt spid="40965"/>
                                        </p:tgtEl>
                                        <p:attrNameLst>
                                          <p:attrName>style.visibility</p:attrName>
                                        </p:attrNameLst>
                                      </p:cBhvr>
                                      <p:to>
                                        <p:strVal val="visible"/>
                                      </p:to>
                                    </p:set>
                                    <p:anim calcmode="lin" valueType="num">
                                      <p:cBhvr>
                                        <p:cTn id="12" dur="5000" fill="hold"/>
                                        <p:tgtEl>
                                          <p:spTgt spid="40965"/>
                                        </p:tgtEl>
                                        <p:attrNameLst>
                                          <p:attrName>ppt_w</p:attrName>
                                        </p:attrNameLst>
                                      </p:cBhvr>
                                      <p:tavLst>
                                        <p:tav tm="0" fmla="#ppt_w*sin(2.5*pi*$)">
                                          <p:val>
                                            <p:fltVal val="0"/>
                                          </p:val>
                                        </p:tav>
                                        <p:tav tm="100000">
                                          <p:val>
                                            <p:fltVal val="1"/>
                                          </p:val>
                                        </p:tav>
                                      </p:tavLst>
                                    </p:anim>
                                    <p:anim calcmode="lin" valueType="num">
                                      <p:cBhvr>
                                        <p:cTn id="13" dur="5000" fill="hold"/>
                                        <p:tgtEl>
                                          <p:spTgt spid="40965"/>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40963">
                                            <p:txEl>
                                              <p:pRg st="0" end="0"/>
                                            </p:txEl>
                                          </p:spTgt>
                                        </p:tgtEl>
                                        <p:attrNameLst>
                                          <p:attrName>style.visibility</p:attrName>
                                        </p:attrNameLst>
                                      </p:cBhvr>
                                      <p:to>
                                        <p:strVal val="visible"/>
                                      </p:to>
                                    </p:set>
                                    <p:animEffect transition="in" filter="dissolve">
                                      <p:cBhvr>
                                        <p:cTn id="18" dur="500"/>
                                        <p:tgtEl>
                                          <p:spTgt spid="4096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40963">
                                            <p:txEl>
                                              <p:pRg st="1" end="1"/>
                                            </p:txEl>
                                          </p:spTgt>
                                        </p:tgtEl>
                                        <p:attrNameLst>
                                          <p:attrName>style.visibility</p:attrName>
                                        </p:attrNameLst>
                                      </p:cBhvr>
                                      <p:to>
                                        <p:strVal val="visible"/>
                                      </p:to>
                                    </p:set>
                                    <p:animEffect transition="in" filter="dissolve">
                                      <p:cBhvr>
                                        <p:cTn id="23" dur="500"/>
                                        <p:tgtEl>
                                          <p:spTgt spid="4096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40963">
                                            <p:txEl>
                                              <p:pRg st="2" end="2"/>
                                            </p:txEl>
                                          </p:spTgt>
                                        </p:tgtEl>
                                        <p:attrNameLst>
                                          <p:attrName>style.visibility</p:attrName>
                                        </p:attrNameLst>
                                      </p:cBhvr>
                                      <p:to>
                                        <p:strVal val="visible"/>
                                      </p:to>
                                    </p:set>
                                    <p:animEffect transition="in" filter="dissolve">
                                      <p:cBhvr>
                                        <p:cTn id="28" dur="500"/>
                                        <p:tgtEl>
                                          <p:spTgt spid="4096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40963">
                                            <p:txEl>
                                              <p:pRg st="3" end="3"/>
                                            </p:txEl>
                                          </p:spTgt>
                                        </p:tgtEl>
                                        <p:attrNameLst>
                                          <p:attrName>style.visibility</p:attrName>
                                        </p:attrNameLst>
                                      </p:cBhvr>
                                      <p:to>
                                        <p:strVal val="visible"/>
                                      </p:to>
                                    </p:set>
                                    <p:animEffect transition="in" filter="dissolve">
                                      <p:cBhvr>
                                        <p:cTn id="33" dur="500"/>
                                        <p:tgtEl>
                                          <p:spTgt spid="40963">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40963">
                                            <p:txEl>
                                              <p:pRg st="4" end="4"/>
                                            </p:txEl>
                                          </p:spTgt>
                                        </p:tgtEl>
                                        <p:attrNameLst>
                                          <p:attrName>style.visibility</p:attrName>
                                        </p:attrNameLst>
                                      </p:cBhvr>
                                      <p:to>
                                        <p:strVal val="visible"/>
                                      </p:to>
                                    </p:set>
                                    <p:animEffect transition="in" filter="dissolve">
                                      <p:cBhvr>
                                        <p:cTn id="38"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4000" smtClean="0">
                <a:effectLst/>
              </a:rPr>
              <a:t>Most effective</a:t>
            </a:r>
            <a:r>
              <a:rPr lang="en-US" sz="4000" b="0" smtClean="0">
                <a:effectLst/>
              </a:rPr>
              <a:t/>
            </a:r>
            <a:br>
              <a:rPr lang="en-US" sz="4000" b="0" smtClean="0">
                <a:effectLst/>
              </a:rPr>
            </a:br>
            <a:endParaRPr lang="en-US" sz="4000" b="0" smtClean="0">
              <a:effectLst/>
            </a:endParaRPr>
          </a:p>
        </p:txBody>
      </p:sp>
      <p:sp>
        <p:nvSpPr>
          <p:cNvPr id="43011" name="Rectangle 3"/>
          <p:cNvSpPr>
            <a:spLocks noGrp="1" noChangeArrowheads="1"/>
          </p:cNvSpPr>
          <p:nvPr>
            <p:ph type="body" idx="1"/>
          </p:nvPr>
        </p:nvSpPr>
        <p:spPr/>
        <p:txBody>
          <a:bodyPr/>
          <a:lstStyle/>
          <a:p>
            <a:pPr eaLnBrk="1" hangingPunct="1">
              <a:defRPr/>
            </a:pPr>
            <a:r>
              <a:rPr lang="en-US" smtClean="0">
                <a:effectLst/>
              </a:rPr>
              <a:t>When:</a:t>
            </a:r>
          </a:p>
          <a:p>
            <a:pPr eaLnBrk="1" hangingPunct="1">
              <a:defRPr/>
            </a:pPr>
            <a:r>
              <a:rPr lang="en-US" smtClean="0">
                <a:effectLst/>
              </a:rPr>
              <a:t>􀂉 </a:t>
            </a:r>
            <a:r>
              <a:rPr lang="en-US" i="1" smtClean="0">
                <a:effectLst/>
              </a:rPr>
              <a:t>Staff performing routine tasks over and over</a:t>
            </a:r>
          </a:p>
          <a:p>
            <a:pPr eaLnBrk="1" hangingPunct="1">
              <a:defRPr/>
            </a:pPr>
            <a:r>
              <a:rPr lang="en-US" smtClean="0">
                <a:effectLst/>
              </a:rPr>
              <a:t>􀂉 </a:t>
            </a:r>
            <a:r>
              <a:rPr lang="en-US" i="1" smtClean="0">
                <a:effectLst/>
              </a:rPr>
              <a:t>Staff need to understand certain standards or procedures.</a:t>
            </a:r>
          </a:p>
          <a:p>
            <a:pPr eaLnBrk="1" hangingPunct="1">
              <a:defRPr/>
            </a:pPr>
            <a:r>
              <a:rPr lang="en-US" smtClean="0">
                <a:effectLst/>
              </a:rPr>
              <a:t>􀂉 </a:t>
            </a:r>
            <a:r>
              <a:rPr lang="en-US" i="1" smtClean="0">
                <a:effectLst/>
              </a:rPr>
              <a:t>Safety or security training conducted</a:t>
            </a:r>
          </a:p>
          <a:p>
            <a:pPr eaLnBrk="1" hangingPunct="1">
              <a:defRPr/>
            </a:pPr>
            <a:r>
              <a:rPr lang="en-US" smtClean="0">
                <a:effectLst/>
              </a:rPr>
              <a:t>􀂉 </a:t>
            </a:r>
            <a:r>
              <a:rPr lang="en-US" i="1" smtClean="0">
                <a:effectLst/>
              </a:rPr>
              <a:t>Staff performing tasks that require handling cash</a:t>
            </a:r>
            <a:endParaRPr lang="en-US" smtClean="0">
              <a:effectLst/>
            </a:endParaRPr>
          </a:p>
          <a:p>
            <a:pPr eaLnBrk="1" hangingPunct="1">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amond(in)">
                                      <p:cBhvr>
                                        <p:cTn id="7" dur="20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diamond(in)">
                                      <p:cBhvr>
                                        <p:cTn id="12" dur="2000"/>
                                        <p:tgtEl>
                                          <p:spTgt spid="43011">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43011">
                                            <p:txEl>
                                              <p:pRg st="1" end="1"/>
                                            </p:txEl>
                                          </p:spTgt>
                                        </p:tgtEl>
                                        <p:attrNameLst>
                                          <p:attrName>style.visibility</p:attrName>
                                        </p:attrNameLst>
                                      </p:cBhvr>
                                      <p:to>
                                        <p:strVal val="visible"/>
                                      </p:to>
                                    </p:set>
                                    <p:animEffect transition="in" filter="diamond(in)">
                                      <p:cBhvr>
                                        <p:cTn id="15" dur="2000"/>
                                        <p:tgtEl>
                                          <p:spTgt spid="4301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43011">
                                            <p:txEl>
                                              <p:pRg st="2" end="2"/>
                                            </p:txEl>
                                          </p:spTgt>
                                        </p:tgtEl>
                                        <p:attrNameLst>
                                          <p:attrName>style.visibility</p:attrName>
                                        </p:attrNameLst>
                                      </p:cBhvr>
                                      <p:to>
                                        <p:strVal val="visible"/>
                                      </p:to>
                                    </p:set>
                                    <p:animEffect transition="in" filter="diamond(in)">
                                      <p:cBhvr>
                                        <p:cTn id="20" dur="2000"/>
                                        <p:tgtEl>
                                          <p:spTgt spid="43011">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Effect transition="in" filter="diamond(in)">
                                      <p:cBhvr>
                                        <p:cTn id="25" dur="2000"/>
                                        <p:tgtEl>
                                          <p:spTgt spid="43011">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43011">
                                            <p:txEl>
                                              <p:pRg st="4" end="4"/>
                                            </p:txEl>
                                          </p:spTgt>
                                        </p:tgtEl>
                                        <p:attrNameLst>
                                          <p:attrName>style.visibility</p:attrName>
                                        </p:attrNameLst>
                                      </p:cBhvr>
                                      <p:to>
                                        <p:strVal val="visible"/>
                                      </p:to>
                                    </p:set>
                                    <p:animEffect transition="in" filter="diamond(in)">
                                      <p:cBhvr>
                                        <p:cTn id="30" dur="20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4000" smtClean="0">
                <a:effectLst/>
              </a:rPr>
              <a:t>Ineffective</a:t>
            </a:r>
            <a:r>
              <a:rPr lang="en-US" sz="4000" b="0" smtClean="0">
                <a:effectLst/>
              </a:rPr>
              <a:t/>
            </a:r>
            <a:br>
              <a:rPr lang="en-US" sz="4000" b="0" smtClean="0">
                <a:effectLst/>
              </a:rPr>
            </a:br>
            <a:endParaRPr lang="en-US" sz="4000" b="0" smtClean="0">
              <a:effectLst/>
            </a:endParaRPr>
          </a:p>
        </p:txBody>
      </p:sp>
      <p:sp>
        <p:nvSpPr>
          <p:cNvPr id="44035" name="Rectangle 3"/>
          <p:cNvSpPr>
            <a:spLocks noGrp="1" noChangeArrowheads="1"/>
          </p:cNvSpPr>
          <p:nvPr>
            <p:ph type="body" idx="1"/>
          </p:nvPr>
        </p:nvSpPr>
        <p:spPr/>
        <p:txBody>
          <a:bodyPr/>
          <a:lstStyle/>
          <a:p>
            <a:pPr eaLnBrk="1" hangingPunct="1">
              <a:defRPr/>
            </a:pPr>
            <a:r>
              <a:rPr lang="en-US" smtClean="0">
                <a:effectLst/>
              </a:rPr>
              <a:t>When:</a:t>
            </a:r>
          </a:p>
          <a:p>
            <a:pPr eaLnBrk="1" hangingPunct="1">
              <a:defRPr/>
            </a:pPr>
            <a:r>
              <a:rPr lang="en-US" smtClean="0">
                <a:effectLst/>
              </a:rPr>
              <a:t>􀂉 </a:t>
            </a:r>
            <a:r>
              <a:rPr lang="en-US" i="1" smtClean="0">
                <a:effectLst/>
              </a:rPr>
              <a:t>Work habits form that are hard to break, especially if they are no longer useful</a:t>
            </a:r>
          </a:p>
          <a:p>
            <a:pPr eaLnBrk="1" hangingPunct="1">
              <a:defRPr/>
            </a:pPr>
            <a:r>
              <a:rPr lang="en-US" smtClean="0">
                <a:effectLst/>
              </a:rPr>
              <a:t>􀂉 </a:t>
            </a:r>
            <a:r>
              <a:rPr lang="en-US" i="1" smtClean="0">
                <a:effectLst/>
              </a:rPr>
              <a:t>Staff lose their interest in their jobs and in their co-workers</a:t>
            </a:r>
          </a:p>
          <a:p>
            <a:pPr eaLnBrk="1" hangingPunct="1">
              <a:defRPr/>
            </a:pPr>
            <a:r>
              <a:rPr lang="en-US" smtClean="0">
                <a:effectLst/>
              </a:rPr>
              <a:t>􀂉 </a:t>
            </a:r>
            <a:r>
              <a:rPr lang="en-US" i="1" smtClean="0">
                <a:effectLst/>
              </a:rPr>
              <a:t>Staff do only what is expected of them and no more</a:t>
            </a:r>
            <a:endParaRPr lang="en-US" smtClean="0">
              <a:effectLst/>
            </a:endParaRPr>
          </a:p>
          <a:p>
            <a:pPr eaLnBrk="1" hangingPunct="1">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linds(horizontal)">
                                      <p:cBhvr>
                                        <p:cTn id="7" dur="5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 calcmode="lin" valueType="num">
                                      <p:cBhvr>
                                        <p:cTn id="12" dur="500" decel="50000" fill="hold">
                                          <p:stCondLst>
                                            <p:cond delay="0"/>
                                          </p:stCondLst>
                                        </p:cTn>
                                        <p:tgtEl>
                                          <p:spTgt spid="44035">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4035">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4035">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44035">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4035">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4035">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4035">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4035">
                                            <p:txEl>
                                              <p:pRg st="0" end="0"/>
                                            </p:txEl>
                                          </p:spTgt>
                                        </p:tgtEl>
                                      </p:cBhvr>
                                    </p:animEffect>
                                  </p:childTnLst>
                                </p:cTn>
                              </p:par>
                              <p:par>
                                <p:cTn id="20" presetID="25" presetClass="entr" presetSubtype="0" fill="hold" nodeType="withEffect">
                                  <p:stCondLst>
                                    <p:cond delay="0"/>
                                  </p:stCondLst>
                                  <p:childTnLst>
                                    <p:set>
                                      <p:cBhvr>
                                        <p:cTn id="21" dur="1" fill="hold">
                                          <p:stCondLst>
                                            <p:cond delay="0"/>
                                          </p:stCondLst>
                                        </p:cTn>
                                        <p:tgtEl>
                                          <p:spTgt spid="44035">
                                            <p:txEl>
                                              <p:pRg st="1" end="1"/>
                                            </p:txEl>
                                          </p:spTgt>
                                        </p:tgtEl>
                                        <p:attrNameLst>
                                          <p:attrName>style.visibility</p:attrName>
                                        </p:attrNameLst>
                                      </p:cBhvr>
                                      <p:to>
                                        <p:strVal val="visible"/>
                                      </p:to>
                                    </p:set>
                                    <p:anim calcmode="lin" valueType="num">
                                      <p:cBhvr>
                                        <p:cTn id="22" dur="500" decel="50000" fill="hold">
                                          <p:stCondLst>
                                            <p:cond delay="0"/>
                                          </p:stCondLst>
                                        </p:cTn>
                                        <p:tgtEl>
                                          <p:spTgt spid="44035">
                                            <p:txEl>
                                              <p:pRg st="1" end="1"/>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44035">
                                            <p:txEl>
                                              <p:pRg st="1" end="1"/>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44035">
                                            <p:txEl>
                                              <p:pRg st="1" end="1"/>
                                            </p:txEl>
                                          </p:spTgt>
                                        </p:tgtEl>
                                        <p:attrNameLst>
                                          <p:attrName>ppt_w</p:attrName>
                                        </p:attrNameLst>
                                      </p:cBhvr>
                                      <p:tavLst>
                                        <p:tav tm="0">
                                          <p:val>
                                            <p:strVal val="#ppt_w*.05"/>
                                          </p:val>
                                        </p:tav>
                                        <p:tav tm="100000">
                                          <p:val>
                                            <p:strVal val="#ppt_w"/>
                                          </p:val>
                                        </p:tav>
                                      </p:tavLst>
                                    </p:anim>
                                    <p:anim calcmode="lin" valueType="num">
                                      <p:cBhvr>
                                        <p:cTn id="25" dur="1000" fill="hold"/>
                                        <p:tgtEl>
                                          <p:spTgt spid="44035">
                                            <p:txEl>
                                              <p:pRg st="1" end="1"/>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44035">
                                            <p:txEl>
                                              <p:pRg st="1" end="1"/>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44035">
                                            <p:txEl>
                                              <p:pRg st="1" end="1"/>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44035">
                                            <p:txEl>
                                              <p:pRg st="1" end="1"/>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44035">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5" presetClass="entr" presetSubtype="0" fill="hold" nodeType="clickEffect">
                                  <p:stCondLst>
                                    <p:cond delay="0"/>
                                  </p:stCondLst>
                                  <p:childTnLst>
                                    <p:set>
                                      <p:cBhvr>
                                        <p:cTn id="33" dur="1" fill="hold">
                                          <p:stCondLst>
                                            <p:cond delay="0"/>
                                          </p:stCondLst>
                                        </p:cTn>
                                        <p:tgtEl>
                                          <p:spTgt spid="44035">
                                            <p:txEl>
                                              <p:pRg st="2" end="2"/>
                                            </p:txEl>
                                          </p:spTgt>
                                        </p:tgtEl>
                                        <p:attrNameLst>
                                          <p:attrName>style.visibility</p:attrName>
                                        </p:attrNameLst>
                                      </p:cBhvr>
                                      <p:to>
                                        <p:strVal val="visible"/>
                                      </p:to>
                                    </p:set>
                                    <p:anim calcmode="lin" valueType="num">
                                      <p:cBhvr>
                                        <p:cTn id="34" dur="500" decel="50000" fill="hold">
                                          <p:stCondLst>
                                            <p:cond delay="0"/>
                                          </p:stCondLst>
                                        </p:cTn>
                                        <p:tgtEl>
                                          <p:spTgt spid="44035">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4035">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4035">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44035">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4035">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4035">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4035">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4035">
                                            <p:txEl>
                                              <p:pRg st="2" end="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5" presetClass="entr" presetSubtype="0" fill="hold" nodeType="clickEffect">
                                  <p:stCondLst>
                                    <p:cond delay="0"/>
                                  </p:stCondLst>
                                  <p:childTnLst>
                                    <p:set>
                                      <p:cBhvr>
                                        <p:cTn id="45" dur="1" fill="hold">
                                          <p:stCondLst>
                                            <p:cond delay="0"/>
                                          </p:stCondLst>
                                        </p:cTn>
                                        <p:tgtEl>
                                          <p:spTgt spid="44035">
                                            <p:txEl>
                                              <p:pRg st="3" end="3"/>
                                            </p:txEl>
                                          </p:spTgt>
                                        </p:tgtEl>
                                        <p:attrNameLst>
                                          <p:attrName>style.visibility</p:attrName>
                                        </p:attrNameLst>
                                      </p:cBhvr>
                                      <p:to>
                                        <p:strVal val="visible"/>
                                      </p:to>
                                    </p:set>
                                    <p:anim calcmode="lin" valueType="num">
                                      <p:cBhvr>
                                        <p:cTn id="46" dur="500" decel="50000" fill="hold">
                                          <p:stCondLst>
                                            <p:cond delay="0"/>
                                          </p:stCondLst>
                                        </p:cTn>
                                        <p:tgtEl>
                                          <p:spTgt spid="44035">
                                            <p:txEl>
                                              <p:pRg st="3" end="3"/>
                                            </p:txEl>
                                          </p:spTgt>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44035">
                                            <p:txEl>
                                              <p:pRg st="3" end="3"/>
                                            </p:txEl>
                                          </p:spTgt>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44035">
                                            <p:txEl>
                                              <p:pRg st="3" end="3"/>
                                            </p:txEl>
                                          </p:spTgt>
                                        </p:tgtEl>
                                        <p:attrNameLst>
                                          <p:attrName>ppt_w</p:attrName>
                                        </p:attrNameLst>
                                      </p:cBhvr>
                                      <p:tavLst>
                                        <p:tav tm="0">
                                          <p:val>
                                            <p:strVal val="#ppt_w*.05"/>
                                          </p:val>
                                        </p:tav>
                                        <p:tav tm="100000">
                                          <p:val>
                                            <p:strVal val="#ppt_w"/>
                                          </p:val>
                                        </p:tav>
                                      </p:tavLst>
                                    </p:anim>
                                    <p:anim calcmode="lin" valueType="num">
                                      <p:cBhvr>
                                        <p:cTn id="49" dur="1000" fill="hold"/>
                                        <p:tgtEl>
                                          <p:spTgt spid="44035">
                                            <p:txEl>
                                              <p:pRg st="3" end="3"/>
                                            </p:txEl>
                                          </p:spTgt>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44035">
                                            <p:txEl>
                                              <p:pRg st="3" end="3"/>
                                            </p:txEl>
                                          </p:spTgt>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44035">
                                            <p:txEl>
                                              <p:pRg st="3" end="3"/>
                                            </p:txEl>
                                          </p:spTgt>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44035">
                                            <p:txEl>
                                              <p:pRg st="3" end="3"/>
                                            </p:txEl>
                                          </p:spTgt>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4000" smtClean="0">
                <a:effectLst/>
              </a:rPr>
              <a:t>Democratic Leadership Style</a:t>
            </a:r>
            <a:r>
              <a:rPr lang="en-US" sz="4000" b="0" smtClean="0">
                <a:effectLst/>
              </a:rPr>
              <a:t/>
            </a:r>
            <a:br>
              <a:rPr lang="en-US" sz="4000" b="0" smtClean="0">
                <a:effectLst/>
              </a:rPr>
            </a:br>
            <a:endParaRPr lang="en-US" sz="4000" b="0" smtClean="0">
              <a:effectLst/>
            </a:endParaRPr>
          </a:p>
        </p:txBody>
      </p:sp>
      <p:sp>
        <p:nvSpPr>
          <p:cNvPr id="45059" name="Rectangle 3"/>
          <p:cNvSpPr>
            <a:spLocks noGrp="1" noChangeArrowheads="1"/>
          </p:cNvSpPr>
          <p:nvPr>
            <p:ph type="body" sz="half" idx="1"/>
          </p:nvPr>
        </p:nvSpPr>
        <p:spPr/>
        <p:txBody>
          <a:bodyPr/>
          <a:lstStyle/>
          <a:p>
            <a:pPr eaLnBrk="1" hangingPunct="1">
              <a:lnSpc>
                <a:spcPct val="90000"/>
              </a:lnSpc>
              <a:defRPr/>
            </a:pPr>
            <a:r>
              <a:rPr lang="en-US" sz="2800" smtClean="0">
                <a:effectLst/>
              </a:rPr>
              <a:t>• Also known as participative style</a:t>
            </a:r>
          </a:p>
          <a:p>
            <a:pPr eaLnBrk="1" hangingPunct="1">
              <a:lnSpc>
                <a:spcPct val="90000"/>
              </a:lnSpc>
              <a:defRPr/>
            </a:pPr>
            <a:r>
              <a:rPr lang="en-US" sz="2800" smtClean="0">
                <a:effectLst/>
              </a:rPr>
              <a:t>• Encourages staff to be a part of the decision making</a:t>
            </a:r>
          </a:p>
          <a:p>
            <a:pPr eaLnBrk="1" hangingPunct="1">
              <a:lnSpc>
                <a:spcPct val="90000"/>
              </a:lnSpc>
              <a:defRPr/>
            </a:pPr>
            <a:r>
              <a:rPr lang="en-US" sz="2800" smtClean="0">
                <a:effectLst/>
              </a:rPr>
              <a:t>• Keeps staff informed about everything that affects their work and shares decision making and problem solving  responsibilities</a:t>
            </a:r>
          </a:p>
          <a:p>
            <a:pPr eaLnBrk="1" hangingPunct="1">
              <a:lnSpc>
                <a:spcPct val="90000"/>
              </a:lnSpc>
              <a:defRPr/>
            </a:pPr>
            <a:endParaRPr lang="en-US" sz="2800" smtClean="0"/>
          </a:p>
        </p:txBody>
      </p:sp>
      <p:pic>
        <p:nvPicPr>
          <p:cNvPr id="45061" name="Picture 5" descr="democracy"/>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1752600"/>
            <a:ext cx="3124200" cy="38862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5000" fill="hold"/>
                                        <p:tgtEl>
                                          <p:spTgt spid="45058"/>
                                        </p:tgtEl>
                                        <p:attrNameLst>
                                          <p:attrName>ppt_w</p:attrName>
                                        </p:attrNameLst>
                                      </p:cBhvr>
                                      <p:tavLst>
                                        <p:tav tm="0" fmla="#ppt_w*sin(2.5*pi*$)">
                                          <p:val>
                                            <p:fltVal val="0"/>
                                          </p:val>
                                        </p:tav>
                                        <p:tav tm="100000">
                                          <p:val>
                                            <p:fltVal val="1"/>
                                          </p:val>
                                        </p:tav>
                                      </p:tavLst>
                                    </p:anim>
                                    <p:anim calcmode="lin" valueType="num">
                                      <p:cBhvr>
                                        <p:cTn id="8" dur="5000" fill="hold"/>
                                        <p:tgtEl>
                                          <p:spTgt spid="4505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45061"/>
                                        </p:tgtEl>
                                        <p:attrNameLst>
                                          <p:attrName>style.visibility</p:attrName>
                                        </p:attrNameLst>
                                      </p:cBhvr>
                                      <p:to>
                                        <p:strVal val="visible"/>
                                      </p:to>
                                    </p:set>
                                    <p:anim calcmode="lin" valueType="num">
                                      <p:cBhvr>
                                        <p:cTn id="13" dur="500" fill="hold"/>
                                        <p:tgtEl>
                                          <p:spTgt spid="45061"/>
                                        </p:tgtEl>
                                        <p:attrNameLst>
                                          <p:attrName>ppt_w</p:attrName>
                                        </p:attrNameLst>
                                      </p:cBhvr>
                                      <p:tavLst>
                                        <p:tav tm="0">
                                          <p:val>
                                            <p:fltVal val="0"/>
                                          </p:val>
                                        </p:tav>
                                        <p:tav tm="100000">
                                          <p:val>
                                            <p:strVal val="#ppt_w"/>
                                          </p:val>
                                        </p:tav>
                                      </p:tavLst>
                                    </p:anim>
                                    <p:anim calcmode="lin" valueType="num">
                                      <p:cBhvr>
                                        <p:cTn id="14" dur="500" fill="hold"/>
                                        <p:tgtEl>
                                          <p:spTgt spid="45061"/>
                                        </p:tgtEl>
                                        <p:attrNameLst>
                                          <p:attrName>ppt_h</p:attrName>
                                        </p:attrNameLst>
                                      </p:cBhvr>
                                      <p:tavLst>
                                        <p:tav tm="0">
                                          <p:val>
                                            <p:fltVal val="0"/>
                                          </p:val>
                                        </p:tav>
                                        <p:tav tm="100000">
                                          <p:val>
                                            <p:strVal val="#ppt_h"/>
                                          </p:val>
                                        </p:tav>
                                      </p:tavLst>
                                    </p:anim>
                                    <p:animEffect transition="in" filter="fade">
                                      <p:cBhvr>
                                        <p:cTn id="15" dur="500"/>
                                        <p:tgtEl>
                                          <p:spTgt spid="450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nodeType="clickEffect">
                                  <p:stCondLst>
                                    <p:cond delay="0"/>
                                  </p:stCondLst>
                                  <p:childTnLst>
                                    <p:set>
                                      <p:cBhvr>
                                        <p:cTn id="19" dur="1" fill="hold">
                                          <p:stCondLst>
                                            <p:cond delay="0"/>
                                          </p:stCondLst>
                                        </p:cTn>
                                        <p:tgtEl>
                                          <p:spTgt spid="45059">
                                            <p:txEl>
                                              <p:pRg st="0" end="0"/>
                                            </p:txEl>
                                          </p:spTgt>
                                        </p:tgtEl>
                                        <p:attrNameLst>
                                          <p:attrName>style.visibility</p:attrName>
                                        </p:attrNameLst>
                                      </p:cBhvr>
                                      <p:to>
                                        <p:strVal val="visible"/>
                                      </p:to>
                                    </p:set>
                                    <p:anim calcmode="lin" valueType="num">
                                      <p:cBhvr>
                                        <p:cTn id="20" dur="1000" fill="hold"/>
                                        <p:tgtEl>
                                          <p:spTgt spid="45059">
                                            <p:txEl>
                                              <p:pRg st="0" end="0"/>
                                            </p:txEl>
                                          </p:spTgt>
                                        </p:tgtEl>
                                        <p:attrNameLst>
                                          <p:attrName>ppt_x</p:attrName>
                                        </p:attrNameLst>
                                      </p:cBhvr>
                                      <p:tavLst>
                                        <p:tav tm="0">
                                          <p:val>
                                            <p:strVal val="#ppt_x-.2"/>
                                          </p:val>
                                        </p:tav>
                                        <p:tav tm="100000">
                                          <p:val>
                                            <p:strVal val="#ppt_x"/>
                                          </p:val>
                                        </p:tav>
                                      </p:tavLst>
                                    </p:anim>
                                    <p:anim calcmode="lin" valueType="num">
                                      <p:cBhvr>
                                        <p:cTn id="21" dur="1000" fill="hold"/>
                                        <p:tgtEl>
                                          <p:spTgt spid="4505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505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nodeType="clickEffect">
                                  <p:stCondLst>
                                    <p:cond delay="0"/>
                                  </p:stCondLst>
                                  <p:childTnLst>
                                    <p:set>
                                      <p:cBhvr>
                                        <p:cTn id="26" dur="1" fill="hold">
                                          <p:stCondLst>
                                            <p:cond delay="0"/>
                                          </p:stCondLst>
                                        </p:cTn>
                                        <p:tgtEl>
                                          <p:spTgt spid="45059">
                                            <p:txEl>
                                              <p:pRg st="1" end="1"/>
                                            </p:txEl>
                                          </p:spTgt>
                                        </p:tgtEl>
                                        <p:attrNameLst>
                                          <p:attrName>style.visibility</p:attrName>
                                        </p:attrNameLst>
                                      </p:cBhvr>
                                      <p:to>
                                        <p:strVal val="visible"/>
                                      </p:to>
                                    </p:set>
                                    <p:anim calcmode="lin" valueType="num">
                                      <p:cBhvr>
                                        <p:cTn id="27" dur="1000" fill="hold"/>
                                        <p:tgtEl>
                                          <p:spTgt spid="45059">
                                            <p:txEl>
                                              <p:pRg st="1" end="1"/>
                                            </p:txEl>
                                          </p:spTgt>
                                        </p:tgtEl>
                                        <p:attrNameLst>
                                          <p:attrName>ppt_x</p:attrName>
                                        </p:attrNameLst>
                                      </p:cBhvr>
                                      <p:tavLst>
                                        <p:tav tm="0">
                                          <p:val>
                                            <p:strVal val="#ppt_x-.2"/>
                                          </p:val>
                                        </p:tav>
                                        <p:tav tm="100000">
                                          <p:val>
                                            <p:strVal val="#ppt_x"/>
                                          </p:val>
                                        </p:tav>
                                      </p:tavLst>
                                    </p:anim>
                                    <p:anim calcmode="lin" valueType="num">
                                      <p:cBhvr>
                                        <p:cTn id="28" dur="1000" fill="hold"/>
                                        <p:tgtEl>
                                          <p:spTgt spid="4505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5059">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nodeType="clickEffect">
                                  <p:stCondLst>
                                    <p:cond delay="0"/>
                                  </p:stCondLst>
                                  <p:childTnLst>
                                    <p:set>
                                      <p:cBhvr>
                                        <p:cTn id="33" dur="1" fill="hold">
                                          <p:stCondLst>
                                            <p:cond delay="0"/>
                                          </p:stCondLst>
                                        </p:cTn>
                                        <p:tgtEl>
                                          <p:spTgt spid="45059">
                                            <p:txEl>
                                              <p:pRg st="2" end="2"/>
                                            </p:txEl>
                                          </p:spTgt>
                                        </p:tgtEl>
                                        <p:attrNameLst>
                                          <p:attrName>style.visibility</p:attrName>
                                        </p:attrNameLst>
                                      </p:cBhvr>
                                      <p:to>
                                        <p:strVal val="visible"/>
                                      </p:to>
                                    </p:set>
                                    <p:anim calcmode="lin" valueType="num">
                                      <p:cBhvr>
                                        <p:cTn id="34" dur="1000" fill="hold"/>
                                        <p:tgtEl>
                                          <p:spTgt spid="45059">
                                            <p:txEl>
                                              <p:pRg st="2" end="2"/>
                                            </p:txEl>
                                          </p:spTgt>
                                        </p:tgtEl>
                                        <p:attrNameLst>
                                          <p:attrName>ppt_x</p:attrName>
                                        </p:attrNameLst>
                                      </p:cBhvr>
                                      <p:tavLst>
                                        <p:tav tm="0">
                                          <p:val>
                                            <p:strVal val="#ppt_x-.2"/>
                                          </p:val>
                                        </p:tav>
                                        <p:tav tm="100000">
                                          <p:val>
                                            <p:strVal val="#ppt_x"/>
                                          </p:val>
                                        </p:tav>
                                      </p:tavLst>
                                    </p:anim>
                                    <p:anim calcmode="lin" valueType="num">
                                      <p:cBhvr>
                                        <p:cTn id="35" dur="1000" fill="hold"/>
                                        <p:tgtEl>
                                          <p:spTgt spid="4505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b="0" smtClean="0">
                <a:effectLst/>
              </a:rPr>
              <a:t>The Leader</a:t>
            </a:r>
          </a:p>
        </p:txBody>
      </p:sp>
      <p:sp>
        <p:nvSpPr>
          <p:cNvPr id="47107" name="Rectangle 3"/>
          <p:cNvSpPr>
            <a:spLocks noGrp="1" noChangeArrowheads="1"/>
          </p:cNvSpPr>
          <p:nvPr>
            <p:ph type="body" sz="half" idx="1"/>
          </p:nvPr>
        </p:nvSpPr>
        <p:spPr/>
        <p:txBody>
          <a:bodyPr/>
          <a:lstStyle/>
          <a:p>
            <a:pPr eaLnBrk="1" hangingPunct="1">
              <a:defRPr/>
            </a:pPr>
            <a:r>
              <a:rPr lang="en-US" sz="2400" smtClean="0">
                <a:effectLst/>
              </a:rPr>
              <a:t>A coach who has the final say, but gathers information from staff before making a decision</a:t>
            </a:r>
          </a:p>
          <a:p>
            <a:pPr eaLnBrk="1" hangingPunct="1">
              <a:defRPr/>
            </a:pPr>
            <a:r>
              <a:rPr lang="en-US" sz="2400" smtClean="0">
                <a:effectLst/>
              </a:rPr>
              <a:t>• Produce high quality and high quantity work for long periods of time</a:t>
            </a:r>
          </a:p>
          <a:p>
            <a:pPr eaLnBrk="1" hangingPunct="1">
              <a:defRPr/>
            </a:pPr>
            <a:r>
              <a:rPr lang="en-US" sz="2400" smtClean="0">
                <a:effectLst/>
              </a:rPr>
              <a:t>• Staff like the trust they receive and respond with cooperation, team spirit, and high morale</a:t>
            </a:r>
          </a:p>
          <a:p>
            <a:pPr eaLnBrk="1" hangingPunct="1">
              <a:defRPr/>
            </a:pPr>
            <a:endParaRPr lang="en-US" sz="2400" smtClean="0"/>
          </a:p>
        </p:txBody>
      </p:sp>
      <p:pic>
        <p:nvPicPr>
          <p:cNvPr id="47111" name="Picture 7" descr="bush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7900" y="1674813"/>
            <a:ext cx="3759200" cy="43815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randombar(horizontal)">
                                      <p:cBhvr>
                                        <p:cTn id="7" dur="5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7111"/>
                                        </p:tgtEl>
                                        <p:attrNameLst>
                                          <p:attrName>style.visibility</p:attrName>
                                        </p:attrNameLst>
                                      </p:cBhvr>
                                      <p:to>
                                        <p:strVal val="visible"/>
                                      </p:to>
                                    </p:set>
                                    <p:animEffect transition="in" filter="diamond(in)">
                                      <p:cBhvr>
                                        <p:cTn id="12" dur="2000"/>
                                        <p:tgtEl>
                                          <p:spTgt spid="471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5" presetClass="entr" presetSubtype="0" fill="hold" nodeType="clickEffect">
                                  <p:stCondLst>
                                    <p:cond delay="0"/>
                                  </p:stCondLst>
                                  <p:childTnLst>
                                    <p:set>
                                      <p:cBhvr>
                                        <p:cTn id="16" dur="1" fill="hold">
                                          <p:stCondLst>
                                            <p:cond delay="0"/>
                                          </p:stCondLst>
                                        </p:cTn>
                                        <p:tgtEl>
                                          <p:spTgt spid="47107">
                                            <p:txEl>
                                              <p:pRg st="0" end="0"/>
                                            </p:txEl>
                                          </p:spTgt>
                                        </p:tgtEl>
                                        <p:attrNameLst>
                                          <p:attrName>style.visibility</p:attrName>
                                        </p:attrNameLst>
                                      </p:cBhvr>
                                      <p:to>
                                        <p:strVal val="visible"/>
                                      </p:to>
                                    </p:set>
                                    <p:anim calcmode="lin" valueType="num">
                                      <p:cBhvr>
                                        <p:cTn id="17" dur="500" decel="50000" fill="hold">
                                          <p:stCondLst>
                                            <p:cond delay="0"/>
                                          </p:stCondLst>
                                        </p:cTn>
                                        <p:tgtEl>
                                          <p:spTgt spid="47107">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7107">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7107">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47107">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7107">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7107">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7107">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7107">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5" presetClass="entr" presetSubtype="0" fill="hold" nodeType="clickEffect">
                                  <p:stCondLst>
                                    <p:cond delay="0"/>
                                  </p:stCondLst>
                                  <p:childTnLst>
                                    <p:set>
                                      <p:cBhvr>
                                        <p:cTn id="28" dur="1" fill="hold">
                                          <p:stCondLst>
                                            <p:cond delay="0"/>
                                          </p:stCondLst>
                                        </p:cTn>
                                        <p:tgtEl>
                                          <p:spTgt spid="47107">
                                            <p:txEl>
                                              <p:pRg st="1" end="1"/>
                                            </p:txEl>
                                          </p:spTgt>
                                        </p:tgtEl>
                                        <p:attrNameLst>
                                          <p:attrName>style.visibility</p:attrName>
                                        </p:attrNameLst>
                                      </p:cBhvr>
                                      <p:to>
                                        <p:strVal val="visible"/>
                                      </p:to>
                                    </p:set>
                                    <p:anim calcmode="lin" valueType="num">
                                      <p:cBhvr>
                                        <p:cTn id="29" dur="500" decel="50000" fill="hold">
                                          <p:stCondLst>
                                            <p:cond delay="0"/>
                                          </p:stCondLst>
                                        </p:cTn>
                                        <p:tgtEl>
                                          <p:spTgt spid="47107">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7107">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7107">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47107">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7107">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7107">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7107">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7107">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5" presetClass="entr" presetSubtype="0" fill="hold" nodeType="clickEffect">
                                  <p:stCondLst>
                                    <p:cond delay="0"/>
                                  </p:stCondLst>
                                  <p:childTnLst>
                                    <p:set>
                                      <p:cBhvr>
                                        <p:cTn id="40" dur="1" fill="hold">
                                          <p:stCondLst>
                                            <p:cond delay="0"/>
                                          </p:stCondLst>
                                        </p:cTn>
                                        <p:tgtEl>
                                          <p:spTgt spid="47107">
                                            <p:txEl>
                                              <p:pRg st="2" end="2"/>
                                            </p:txEl>
                                          </p:spTgt>
                                        </p:tgtEl>
                                        <p:attrNameLst>
                                          <p:attrName>style.visibility</p:attrName>
                                        </p:attrNameLst>
                                      </p:cBhvr>
                                      <p:to>
                                        <p:strVal val="visible"/>
                                      </p:to>
                                    </p:set>
                                    <p:anim calcmode="lin" valueType="num">
                                      <p:cBhvr>
                                        <p:cTn id="41" dur="500" decel="50000" fill="hold">
                                          <p:stCondLst>
                                            <p:cond delay="0"/>
                                          </p:stCondLst>
                                        </p:cTn>
                                        <p:tgtEl>
                                          <p:spTgt spid="47107">
                                            <p:txEl>
                                              <p:pRg st="2" end="2"/>
                                            </p:tx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47107">
                                            <p:txEl>
                                              <p:pRg st="2" end="2"/>
                                            </p:tx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47107">
                                            <p:txEl>
                                              <p:pRg st="2" end="2"/>
                                            </p:txEl>
                                          </p:spTgt>
                                        </p:tgtEl>
                                        <p:attrNameLst>
                                          <p:attrName>ppt_w</p:attrName>
                                        </p:attrNameLst>
                                      </p:cBhvr>
                                      <p:tavLst>
                                        <p:tav tm="0">
                                          <p:val>
                                            <p:strVal val="#ppt_w*.05"/>
                                          </p:val>
                                        </p:tav>
                                        <p:tav tm="100000">
                                          <p:val>
                                            <p:strVal val="#ppt_w"/>
                                          </p:val>
                                        </p:tav>
                                      </p:tavLst>
                                    </p:anim>
                                    <p:anim calcmode="lin" valueType="num">
                                      <p:cBhvr>
                                        <p:cTn id="44" dur="1000" fill="hold"/>
                                        <p:tgtEl>
                                          <p:spTgt spid="47107">
                                            <p:txEl>
                                              <p:pRg st="2" end="2"/>
                                            </p:tx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47107">
                                            <p:txEl>
                                              <p:pRg st="2" end="2"/>
                                            </p:tx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47107">
                                            <p:txEl>
                                              <p:pRg st="2" end="2"/>
                                            </p:tx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47107">
                                            <p:txEl>
                                              <p:pRg st="2" end="2"/>
                                            </p:tx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mtClean="0"/>
              <a:t>The Democratic Leader</a:t>
            </a:r>
          </a:p>
        </p:txBody>
      </p:sp>
      <p:sp>
        <p:nvSpPr>
          <p:cNvPr id="48132" name="Rectangle 4"/>
          <p:cNvSpPr>
            <a:spLocks noGrp="1" noChangeArrowheads="1"/>
          </p:cNvSpPr>
          <p:nvPr>
            <p:ph type="body" sz="half" idx="1"/>
          </p:nvPr>
        </p:nvSpPr>
        <p:spPr>
          <a:xfrm>
            <a:off x="228600" y="1600200"/>
            <a:ext cx="4267200" cy="4530725"/>
          </a:xfrm>
        </p:spPr>
        <p:txBody>
          <a:bodyPr/>
          <a:lstStyle/>
          <a:p>
            <a:pPr eaLnBrk="1" hangingPunct="1">
              <a:defRPr/>
            </a:pPr>
            <a:r>
              <a:rPr lang="en-US" sz="2400" smtClean="0">
                <a:effectLst/>
              </a:rPr>
              <a:t>Develops plans to help staff evaluate their own performance</a:t>
            </a:r>
          </a:p>
          <a:p>
            <a:pPr eaLnBrk="1" hangingPunct="1">
              <a:defRPr/>
            </a:pPr>
            <a:r>
              <a:rPr lang="en-US" sz="2400" smtClean="0">
                <a:effectLst/>
              </a:rPr>
              <a:t>• Allows staff to establish goals</a:t>
            </a:r>
          </a:p>
          <a:p>
            <a:pPr eaLnBrk="1" hangingPunct="1">
              <a:defRPr/>
            </a:pPr>
            <a:r>
              <a:rPr lang="en-US" sz="2400" smtClean="0">
                <a:effectLst/>
              </a:rPr>
              <a:t>• Encourages staff to grow on the job and be promoted</a:t>
            </a:r>
          </a:p>
          <a:p>
            <a:pPr eaLnBrk="1" hangingPunct="1">
              <a:defRPr/>
            </a:pPr>
            <a:r>
              <a:rPr lang="en-US" sz="2400" smtClean="0">
                <a:effectLst/>
              </a:rPr>
              <a:t>• Recognizes and encourages</a:t>
            </a:r>
          </a:p>
          <a:p>
            <a:pPr eaLnBrk="1" hangingPunct="1">
              <a:buFont typeface="Wingdings" pitchFamily="2" charset="2"/>
              <a:buNone/>
              <a:defRPr/>
            </a:pPr>
            <a:r>
              <a:rPr lang="en-US" sz="2400" smtClean="0">
                <a:effectLst/>
              </a:rPr>
              <a:t>      achievement</a:t>
            </a:r>
          </a:p>
          <a:p>
            <a:pPr eaLnBrk="1" hangingPunct="1">
              <a:defRPr/>
            </a:pPr>
            <a:endParaRPr lang="en-US" sz="2400" smtClean="0"/>
          </a:p>
        </p:txBody>
      </p:sp>
      <p:pic>
        <p:nvPicPr>
          <p:cNvPr id="48134" name="Picture 6" descr="Leadership"/>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752600"/>
            <a:ext cx="4038600" cy="40386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heel(4)">
                                      <p:cBhvr>
                                        <p:cTn id="7" dur="2000"/>
                                        <p:tgtEl>
                                          <p:spTgt spid="4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48134"/>
                                        </p:tgtEl>
                                        <p:attrNameLst>
                                          <p:attrName>style.visibility</p:attrName>
                                        </p:attrNameLst>
                                      </p:cBhvr>
                                      <p:to>
                                        <p:strVal val="visible"/>
                                      </p:to>
                                    </p:set>
                                    <p:animEffect transition="in" filter="wheel(4)">
                                      <p:cBhvr>
                                        <p:cTn id="12" dur="2000"/>
                                        <p:tgtEl>
                                          <p:spTgt spid="481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5" presetClass="entr" presetSubtype="0" fill="hold" nodeType="clickEffect">
                                  <p:stCondLst>
                                    <p:cond delay="0"/>
                                  </p:stCondLst>
                                  <p:childTnLst>
                                    <p:set>
                                      <p:cBhvr>
                                        <p:cTn id="16" dur="1" fill="hold">
                                          <p:stCondLst>
                                            <p:cond delay="0"/>
                                          </p:stCondLst>
                                        </p:cTn>
                                        <p:tgtEl>
                                          <p:spTgt spid="48132">
                                            <p:txEl>
                                              <p:pRg st="0" end="0"/>
                                            </p:txEl>
                                          </p:spTgt>
                                        </p:tgtEl>
                                        <p:attrNameLst>
                                          <p:attrName>style.visibility</p:attrName>
                                        </p:attrNameLst>
                                      </p:cBhvr>
                                      <p:to>
                                        <p:strVal val="visible"/>
                                      </p:to>
                                    </p:set>
                                    <p:anim calcmode="lin" valueType="num">
                                      <p:cBhvr>
                                        <p:cTn id="17" dur="500" decel="50000" fill="hold">
                                          <p:stCondLst>
                                            <p:cond delay="0"/>
                                          </p:stCondLst>
                                        </p:cTn>
                                        <p:tgtEl>
                                          <p:spTgt spid="48132">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8132">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8132">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48132">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8132">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8132">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8132">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8132">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5" presetClass="entr" presetSubtype="0" fill="hold" nodeType="clickEffect">
                                  <p:stCondLst>
                                    <p:cond delay="0"/>
                                  </p:stCondLst>
                                  <p:childTnLst>
                                    <p:set>
                                      <p:cBhvr>
                                        <p:cTn id="28" dur="1" fill="hold">
                                          <p:stCondLst>
                                            <p:cond delay="0"/>
                                          </p:stCondLst>
                                        </p:cTn>
                                        <p:tgtEl>
                                          <p:spTgt spid="48132">
                                            <p:txEl>
                                              <p:pRg st="1" end="1"/>
                                            </p:txEl>
                                          </p:spTgt>
                                        </p:tgtEl>
                                        <p:attrNameLst>
                                          <p:attrName>style.visibility</p:attrName>
                                        </p:attrNameLst>
                                      </p:cBhvr>
                                      <p:to>
                                        <p:strVal val="visible"/>
                                      </p:to>
                                    </p:set>
                                    <p:anim calcmode="lin" valueType="num">
                                      <p:cBhvr>
                                        <p:cTn id="29" dur="500" decel="50000" fill="hold">
                                          <p:stCondLst>
                                            <p:cond delay="0"/>
                                          </p:stCondLst>
                                        </p:cTn>
                                        <p:tgtEl>
                                          <p:spTgt spid="48132">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8132">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8132">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48132">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8132">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8132">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8132">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8132">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5" presetClass="entr" presetSubtype="0" fill="hold" nodeType="clickEffect">
                                  <p:stCondLst>
                                    <p:cond delay="0"/>
                                  </p:stCondLst>
                                  <p:childTnLst>
                                    <p:set>
                                      <p:cBhvr>
                                        <p:cTn id="40" dur="1" fill="hold">
                                          <p:stCondLst>
                                            <p:cond delay="0"/>
                                          </p:stCondLst>
                                        </p:cTn>
                                        <p:tgtEl>
                                          <p:spTgt spid="48132">
                                            <p:txEl>
                                              <p:pRg st="2" end="2"/>
                                            </p:txEl>
                                          </p:spTgt>
                                        </p:tgtEl>
                                        <p:attrNameLst>
                                          <p:attrName>style.visibility</p:attrName>
                                        </p:attrNameLst>
                                      </p:cBhvr>
                                      <p:to>
                                        <p:strVal val="visible"/>
                                      </p:to>
                                    </p:set>
                                    <p:anim calcmode="lin" valueType="num">
                                      <p:cBhvr>
                                        <p:cTn id="41" dur="500" decel="50000" fill="hold">
                                          <p:stCondLst>
                                            <p:cond delay="0"/>
                                          </p:stCondLst>
                                        </p:cTn>
                                        <p:tgtEl>
                                          <p:spTgt spid="48132">
                                            <p:txEl>
                                              <p:pRg st="2" end="2"/>
                                            </p:tx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48132">
                                            <p:txEl>
                                              <p:pRg st="2" end="2"/>
                                            </p:tx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48132">
                                            <p:txEl>
                                              <p:pRg st="2" end="2"/>
                                            </p:txEl>
                                          </p:spTgt>
                                        </p:tgtEl>
                                        <p:attrNameLst>
                                          <p:attrName>ppt_w</p:attrName>
                                        </p:attrNameLst>
                                      </p:cBhvr>
                                      <p:tavLst>
                                        <p:tav tm="0">
                                          <p:val>
                                            <p:strVal val="#ppt_w*.05"/>
                                          </p:val>
                                        </p:tav>
                                        <p:tav tm="100000">
                                          <p:val>
                                            <p:strVal val="#ppt_w"/>
                                          </p:val>
                                        </p:tav>
                                      </p:tavLst>
                                    </p:anim>
                                    <p:anim calcmode="lin" valueType="num">
                                      <p:cBhvr>
                                        <p:cTn id="44" dur="1000" fill="hold"/>
                                        <p:tgtEl>
                                          <p:spTgt spid="48132">
                                            <p:txEl>
                                              <p:pRg st="2" end="2"/>
                                            </p:tx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48132">
                                            <p:txEl>
                                              <p:pRg st="2" end="2"/>
                                            </p:tx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48132">
                                            <p:txEl>
                                              <p:pRg st="2" end="2"/>
                                            </p:tx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48132">
                                            <p:txEl>
                                              <p:pRg st="2" end="2"/>
                                            </p:tx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48132">
                                            <p:txEl>
                                              <p:pRg st="2" end="2"/>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5" presetClass="entr" presetSubtype="0" fill="hold" nodeType="clickEffect">
                                  <p:stCondLst>
                                    <p:cond delay="0"/>
                                  </p:stCondLst>
                                  <p:childTnLst>
                                    <p:set>
                                      <p:cBhvr>
                                        <p:cTn id="52" dur="1" fill="hold">
                                          <p:stCondLst>
                                            <p:cond delay="0"/>
                                          </p:stCondLst>
                                        </p:cTn>
                                        <p:tgtEl>
                                          <p:spTgt spid="48132">
                                            <p:txEl>
                                              <p:pRg st="3" end="3"/>
                                            </p:txEl>
                                          </p:spTgt>
                                        </p:tgtEl>
                                        <p:attrNameLst>
                                          <p:attrName>style.visibility</p:attrName>
                                        </p:attrNameLst>
                                      </p:cBhvr>
                                      <p:to>
                                        <p:strVal val="visible"/>
                                      </p:to>
                                    </p:set>
                                    <p:anim calcmode="lin" valueType="num">
                                      <p:cBhvr>
                                        <p:cTn id="53" dur="500" decel="50000" fill="hold">
                                          <p:stCondLst>
                                            <p:cond delay="0"/>
                                          </p:stCondLst>
                                        </p:cTn>
                                        <p:tgtEl>
                                          <p:spTgt spid="48132">
                                            <p:txEl>
                                              <p:pRg st="3" end="3"/>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48132">
                                            <p:txEl>
                                              <p:pRg st="3" end="3"/>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48132">
                                            <p:txEl>
                                              <p:pRg st="3" end="3"/>
                                            </p:txEl>
                                          </p:spTgt>
                                        </p:tgtEl>
                                        <p:attrNameLst>
                                          <p:attrName>ppt_w</p:attrName>
                                        </p:attrNameLst>
                                      </p:cBhvr>
                                      <p:tavLst>
                                        <p:tav tm="0">
                                          <p:val>
                                            <p:strVal val="#ppt_w*.05"/>
                                          </p:val>
                                        </p:tav>
                                        <p:tav tm="100000">
                                          <p:val>
                                            <p:strVal val="#ppt_w"/>
                                          </p:val>
                                        </p:tav>
                                      </p:tavLst>
                                    </p:anim>
                                    <p:anim calcmode="lin" valueType="num">
                                      <p:cBhvr>
                                        <p:cTn id="56" dur="1000" fill="hold"/>
                                        <p:tgtEl>
                                          <p:spTgt spid="48132">
                                            <p:txEl>
                                              <p:pRg st="3" end="3"/>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48132">
                                            <p:txEl>
                                              <p:pRg st="3" end="3"/>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48132">
                                            <p:txEl>
                                              <p:pRg st="3" end="3"/>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48132">
                                            <p:txEl>
                                              <p:pRg st="3" end="3"/>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48132">
                                            <p:txEl>
                                              <p:pRg st="3" end="3"/>
                                            </p:txEl>
                                          </p:spTgt>
                                        </p:tgtEl>
                                      </p:cBhvr>
                                    </p:animEffect>
                                  </p:childTnLst>
                                </p:cTn>
                              </p:par>
                              <p:par>
                                <p:cTn id="61" presetID="25" presetClass="entr" presetSubtype="0" fill="hold" nodeType="withEffect">
                                  <p:stCondLst>
                                    <p:cond delay="0"/>
                                  </p:stCondLst>
                                  <p:childTnLst>
                                    <p:set>
                                      <p:cBhvr>
                                        <p:cTn id="62" dur="1" fill="hold">
                                          <p:stCondLst>
                                            <p:cond delay="0"/>
                                          </p:stCondLst>
                                        </p:cTn>
                                        <p:tgtEl>
                                          <p:spTgt spid="48132">
                                            <p:txEl>
                                              <p:pRg st="4" end="4"/>
                                            </p:txEl>
                                          </p:spTgt>
                                        </p:tgtEl>
                                        <p:attrNameLst>
                                          <p:attrName>style.visibility</p:attrName>
                                        </p:attrNameLst>
                                      </p:cBhvr>
                                      <p:to>
                                        <p:strVal val="visible"/>
                                      </p:to>
                                    </p:set>
                                    <p:anim calcmode="lin" valueType="num">
                                      <p:cBhvr>
                                        <p:cTn id="63" dur="500" decel="50000" fill="hold">
                                          <p:stCondLst>
                                            <p:cond delay="0"/>
                                          </p:stCondLst>
                                        </p:cTn>
                                        <p:tgtEl>
                                          <p:spTgt spid="48132">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48132">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48132">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48132">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48132">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48132">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48132">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481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b="0" smtClean="0">
                <a:effectLst/>
              </a:rPr>
              <a:t>Most Effective</a:t>
            </a:r>
          </a:p>
        </p:txBody>
      </p:sp>
      <p:sp>
        <p:nvSpPr>
          <p:cNvPr id="50179" name="Rectangle 3"/>
          <p:cNvSpPr>
            <a:spLocks noGrp="1" noChangeArrowheads="1"/>
          </p:cNvSpPr>
          <p:nvPr>
            <p:ph type="body" idx="1"/>
          </p:nvPr>
        </p:nvSpPr>
        <p:spPr/>
        <p:txBody>
          <a:bodyPr/>
          <a:lstStyle/>
          <a:p>
            <a:pPr eaLnBrk="1" hangingPunct="1">
              <a:lnSpc>
                <a:spcPct val="90000"/>
              </a:lnSpc>
              <a:defRPr/>
            </a:pPr>
            <a:r>
              <a:rPr lang="en-US" sz="2400" smtClean="0">
                <a:effectLst/>
              </a:rPr>
              <a:t>• When:</a:t>
            </a:r>
          </a:p>
          <a:p>
            <a:pPr eaLnBrk="1" hangingPunct="1">
              <a:lnSpc>
                <a:spcPct val="90000"/>
              </a:lnSpc>
              <a:defRPr/>
            </a:pPr>
            <a:r>
              <a:rPr lang="en-US" sz="2400" i="1" smtClean="0">
                <a:effectLst/>
              </a:rPr>
              <a:t>Wants to keep staff informed about matters that affect them.</a:t>
            </a:r>
          </a:p>
          <a:p>
            <a:pPr eaLnBrk="1" hangingPunct="1">
              <a:lnSpc>
                <a:spcPct val="90000"/>
              </a:lnSpc>
              <a:defRPr/>
            </a:pPr>
            <a:r>
              <a:rPr lang="en-US" sz="2400" i="1" smtClean="0">
                <a:effectLst/>
              </a:rPr>
              <a:t>Wants staff to share in decision-making and problem-solving duties.</a:t>
            </a:r>
          </a:p>
          <a:p>
            <a:pPr eaLnBrk="1" hangingPunct="1">
              <a:lnSpc>
                <a:spcPct val="90000"/>
              </a:lnSpc>
              <a:defRPr/>
            </a:pPr>
            <a:r>
              <a:rPr lang="en-US" sz="2400" i="1" smtClean="0">
                <a:effectLst/>
              </a:rPr>
              <a:t>Wants to provide opportunities for staff to develop a high sense of personal growth and job satisfaction.</a:t>
            </a:r>
          </a:p>
          <a:p>
            <a:pPr eaLnBrk="1" hangingPunct="1">
              <a:lnSpc>
                <a:spcPct val="90000"/>
              </a:lnSpc>
              <a:defRPr/>
            </a:pPr>
            <a:r>
              <a:rPr lang="en-US" sz="2400" i="1" smtClean="0">
                <a:effectLst/>
              </a:rPr>
              <a:t>A large or complex problem that requires lots of input to solve </a:t>
            </a:r>
          </a:p>
          <a:p>
            <a:pPr eaLnBrk="1" hangingPunct="1">
              <a:lnSpc>
                <a:spcPct val="90000"/>
              </a:lnSpc>
              <a:defRPr/>
            </a:pPr>
            <a:r>
              <a:rPr lang="en-US" sz="2400" i="1" smtClean="0">
                <a:effectLst/>
              </a:rPr>
              <a:t>Changes must be made or problems solved that affect staff</a:t>
            </a:r>
          </a:p>
          <a:p>
            <a:pPr eaLnBrk="1" hangingPunct="1">
              <a:lnSpc>
                <a:spcPct val="90000"/>
              </a:lnSpc>
              <a:defRPr/>
            </a:pPr>
            <a:r>
              <a:rPr lang="en-US" sz="2400" smtClean="0">
                <a:effectLst/>
              </a:rPr>
              <a:t> </a:t>
            </a:r>
            <a:r>
              <a:rPr lang="en-US" sz="2400" i="1" smtClean="0">
                <a:effectLst/>
              </a:rPr>
              <a:t>Want to encourage team building and participation</a:t>
            </a:r>
            <a:endParaRPr lang="en-US" sz="2400" smtClean="0">
              <a:effectLst/>
            </a:endParaRPr>
          </a:p>
          <a:p>
            <a:pPr eaLnBrk="1" hangingPunct="1">
              <a:lnSpc>
                <a:spcPct val="90000"/>
              </a:lnSpc>
              <a:defRPr/>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randombar(horizontal)">
                                      <p:cBhvr>
                                        <p:cTn id="7" dur="500"/>
                                        <p:tgtEl>
                                          <p:spTgt spid="50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50179">
                                            <p:txEl>
                                              <p:pRg st="0" end="0"/>
                                            </p:txEl>
                                          </p:spTgt>
                                        </p:tgtEl>
                                        <p:attrNameLst>
                                          <p:attrName>style.visibility</p:attrName>
                                        </p:attrNameLst>
                                      </p:cBhvr>
                                      <p:to>
                                        <p:strVal val="visible"/>
                                      </p:to>
                                    </p:set>
                                    <p:anim calcmode="lin" valueType="num">
                                      <p:cBhvr>
                                        <p:cTn id="12" dur="500" fill="hold"/>
                                        <p:tgtEl>
                                          <p:spTgt spid="50179">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50179">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50179">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50179">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50179">
                                            <p:txEl>
                                              <p:pRg st="0" end="0"/>
                                            </p:txEl>
                                          </p:spTgt>
                                        </p:tgtEl>
                                      </p:cBhvr>
                                    </p:animEffect>
                                  </p:childTnLst>
                                </p:cTn>
                              </p:par>
                              <p:par>
                                <p:cTn id="17" presetID="54" presetClass="entr" presetSubtype="0" accel="100000" fill="hold" nodeType="withEffect">
                                  <p:stCondLst>
                                    <p:cond delay="0"/>
                                  </p:stCondLst>
                                  <p:childTnLst>
                                    <p:set>
                                      <p:cBhvr>
                                        <p:cTn id="18" dur="1" fill="hold">
                                          <p:stCondLst>
                                            <p:cond delay="0"/>
                                          </p:stCondLst>
                                        </p:cTn>
                                        <p:tgtEl>
                                          <p:spTgt spid="50179">
                                            <p:txEl>
                                              <p:pRg st="1" end="1"/>
                                            </p:txEl>
                                          </p:spTgt>
                                        </p:tgtEl>
                                        <p:attrNameLst>
                                          <p:attrName>style.visibility</p:attrName>
                                        </p:attrNameLst>
                                      </p:cBhvr>
                                      <p:to>
                                        <p:strVal val="visible"/>
                                      </p:to>
                                    </p:set>
                                    <p:anim calcmode="lin" valueType="num">
                                      <p:cBhvr>
                                        <p:cTn id="19" dur="500" fill="hold"/>
                                        <p:tgtEl>
                                          <p:spTgt spid="50179">
                                            <p:txEl>
                                              <p:pRg st="1" end="1"/>
                                            </p:txEl>
                                          </p:spTgt>
                                        </p:tgtEl>
                                        <p:attrNameLst>
                                          <p:attrName>ppt_w</p:attrName>
                                        </p:attrNameLst>
                                      </p:cBhvr>
                                      <p:tavLst>
                                        <p:tav tm="0">
                                          <p:val>
                                            <p:strVal val="#ppt_w*0.05"/>
                                          </p:val>
                                        </p:tav>
                                        <p:tav tm="100000">
                                          <p:val>
                                            <p:strVal val="#ppt_w"/>
                                          </p:val>
                                        </p:tav>
                                      </p:tavLst>
                                    </p:anim>
                                    <p:anim calcmode="lin" valueType="num">
                                      <p:cBhvr>
                                        <p:cTn id="20" dur="500" fill="hold"/>
                                        <p:tgtEl>
                                          <p:spTgt spid="50179">
                                            <p:txEl>
                                              <p:pRg st="1" end="1"/>
                                            </p:txEl>
                                          </p:spTgt>
                                        </p:tgtEl>
                                        <p:attrNameLst>
                                          <p:attrName>ppt_h</p:attrName>
                                        </p:attrNameLst>
                                      </p:cBhvr>
                                      <p:tavLst>
                                        <p:tav tm="0">
                                          <p:val>
                                            <p:strVal val="#ppt_h"/>
                                          </p:val>
                                        </p:tav>
                                        <p:tav tm="100000">
                                          <p:val>
                                            <p:strVal val="#ppt_h"/>
                                          </p:val>
                                        </p:tav>
                                      </p:tavLst>
                                    </p:anim>
                                    <p:anim calcmode="lin" valueType="num">
                                      <p:cBhvr>
                                        <p:cTn id="21" dur="500" fill="hold"/>
                                        <p:tgtEl>
                                          <p:spTgt spid="50179">
                                            <p:txEl>
                                              <p:pRg st="1" end="1"/>
                                            </p:txEl>
                                          </p:spTgt>
                                        </p:tgtEl>
                                        <p:attrNameLst>
                                          <p:attrName>ppt_x</p:attrName>
                                        </p:attrNameLst>
                                      </p:cBhvr>
                                      <p:tavLst>
                                        <p:tav tm="0">
                                          <p:val>
                                            <p:strVal val="#ppt_x-.2"/>
                                          </p:val>
                                        </p:tav>
                                        <p:tav tm="100000">
                                          <p:val>
                                            <p:strVal val="#ppt_x"/>
                                          </p:val>
                                        </p:tav>
                                      </p:tavLst>
                                    </p:anim>
                                    <p:anim calcmode="lin" valueType="num">
                                      <p:cBhvr>
                                        <p:cTn id="22" dur="500" fill="hold"/>
                                        <p:tgtEl>
                                          <p:spTgt spid="50179">
                                            <p:txEl>
                                              <p:pRg st="1" end="1"/>
                                            </p:txEl>
                                          </p:spTgt>
                                        </p:tgtEl>
                                        <p:attrNameLst>
                                          <p:attrName>ppt_y</p:attrName>
                                        </p:attrNameLst>
                                      </p:cBhvr>
                                      <p:tavLst>
                                        <p:tav tm="0">
                                          <p:val>
                                            <p:strVal val="#ppt_y"/>
                                          </p:val>
                                        </p:tav>
                                        <p:tav tm="100000">
                                          <p:val>
                                            <p:strVal val="#ppt_y"/>
                                          </p:val>
                                        </p:tav>
                                      </p:tavLst>
                                    </p:anim>
                                    <p:animEffect transition="in" filter="fade">
                                      <p:cBhvr>
                                        <p:cTn id="23" dur="500"/>
                                        <p:tgtEl>
                                          <p:spTgt spid="5017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50179">
                                            <p:txEl>
                                              <p:pRg st="2" end="2"/>
                                            </p:txEl>
                                          </p:spTgt>
                                        </p:tgtEl>
                                        <p:attrNameLst>
                                          <p:attrName>style.visibility</p:attrName>
                                        </p:attrNameLst>
                                      </p:cBhvr>
                                      <p:to>
                                        <p:strVal val="visible"/>
                                      </p:to>
                                    </p:set>
                                    <p:anim calcmode="lin" valueType="num">
                                      <p:cBhvr>
                                        <p:cTn id="28" dur="500" fill="hold"/>
                                        <p:tgtEl>
                                          <p:spTgt spid="50179">
                                            <p:txEl>
                                              <p:pRg st="2" end="2"/>
                                            </p:txEl>
                                          </p:spTgt>
                                        </p:tgtEl>
                                        <p:attrNameLst>
                                          <p:attrName>ppt_w</p:attrName>
                                        </p:attrNameLst>
                                      </p:cBhvr>
                                      <p:tavLst>
                                        <p:tav tm="0">
                                          <p:val>
                                            <p:strVal val="#ppt_w*0.05"/>
                                          </p:val>
                                        </p:tav>
                                        <p:tav tm="100000">
                                          <p:val>
                                            <p:strVal val="#ppt_w"/>
                                          </p:val>
                                        </p:tav>
                                      </p:tavLst>
                                    </p:anim>
                                    <p:anim calcmode="lin" valueType="num">
                                      <p:cBhvr>
                                        <p:cTn id="29" dur="500" fill="hold"/>
                                        <p:tgtEl>
                                          <p:spTgt spid="50179">
                                            <p:txEl>
                                              <p:pRg st="2" end="2"/>
                                            </p:txEl>
                                          </p:spTgt>
                                        </p:tgtEl>
                                        <p:attrNameLst>
                                          <p:attrName>ppt_h</p:attrName>
                                        </p:attrNameLst>
                                      </p:cBhvr>
                                      <p:tavLst>
                                        <p:tav tm="0">
                                          <p:val>
                                            <p:strVal val="#ppt_h"/>
                                          </p:val>
                                        </p:tav>
                                        <p:tav tm="100000">
                                          <p:val>
                                            <p:strVal val="#ppt_h"/>
                                          </p:val>
                                        </p:tav>
                                      </p:tavLst>
                                    </p:anim>
                                    <p:anim calcmode="lin" valueType="num">
                                      <p:cBhvr>
                                        <p:cTn id="30" dur="500" fill="hold"/>
                                        <p:tgtEl>
                                          <p:spTgt spid="50179">
                                            <p:txEl>
                                              <p:pRg st="2" end="2"/>
                                            </p:txEl>
                                          </p:spTgt>
                                        </p:tgtEl>
                                        <p:attrNameLst>
                                          <p:attrName>ppt_x</p:attrName>
                                        </p:attrNameLst>
                                      </p:cBhvr>
                                      <p:tavLst>
                                        <p:tav tm="0">
                                          <p:val>
                                            <p:strVal val="#ppt_x-.2"/>
                                          </p:val>
                                        </p:tav>
                                        <p:tav tm="100000">
                                          <p:val>
                                            <p:strVal val="#ppt_x"/>
                                          </p:val>
                                        </p:tav>
                                      </p:tavLst>
                                    </p:anim>
                                    <p:anim calcmode="lin" valueType="num">
                                      <p:cBhvr>
                                        <p:cTn id="31" dur="500" fill="hold"/>
                                        <p:tgtEl>
                                          <p:spTgt spid="50179">
                                            <p:txEl>
                                              <p:pRg st="2" end="2"/>
                                            </p:txEl>
                                          </p:spTgt>
                                        </p:tgtEl>
                                        <p:attrNameLst>
                                          <p:attrName>ppt_y</p:attrName>
                                        </p:attrNameLst>
                                      </p:cBhvr>
                                      <p:tavLst>
                                        <p:tav tm="0">
                                          <p:val>
                                            <p:strVal val="#ppt_y"/>
                                          </p:val>
                                        </p:tav>
                                        <p:tav tm="100000">
                                          <p:val>
                                            <p:strVal val="#ppt_y"/>
                                          </p:val>
                                        </p:tav>
                                      </p:tavLst>
                                    </p:anim>
                                    <p:animEffect transition="in" filter="fade">
                                      <p:cBhvr>
                                        <p:cTn id="32" dur="500"/>
                                        <p:tgtEl>
                                          <p:spTgt spid="50179">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50179">
                                            <p:txEl>
                                              <p:pRg st="3" end="3"/>
                                            </p:txEl>
                                          </p:spTgt>
                                        </p:tgtEl>
                                        <p:attrNameLst>
                                          <p:attrName>style.visibility</p:attrName>
                                        </p:attrNameLst>
                                      </p:cBhvr>
                                      <p:to>
                                        <p:strVal val="visible"/>
                                      </p:to>
                                    </p:set>
                                    <p:anim calcmode="lin" valueType="num">
                                      <p:cBhvr>
                                        <p:cTn id="37" dur="500" fill="hold"/>
                                        <p:tgtEl>
                                          <p:spTgt spid="50179">
                                            <p:txEl>
                                              <p:pRg st="3" end="3"/>
                                            </p:txEl>
                                          </p:spTgt>
                                        </p:tgtEl>
                                        <p:attrNameLst>
                                          <p:attrName>ppt_w</p:attrName>
                                        </p:attrNameLst>
                                      </p:cBhvr>
                                      <p:tavLst>
                                        <p:tav tm="0">
                                          <p:val>
                                            <p:strVal val="#ppt_w*0.05"/>
                                          </p:val>
                                        </p:tav>
                                        <p:tav tm="100000">
                                          <p:val>
                                            <p:strVal val="#ppt_w"/>
                                          </p:val>
                                        </p:tav>
                                      </p:tavLst>
                                    </p:anim>
                                    <p:anim calcmode="lin" valueType="num">
                                      <p:cBhvr>
                                        <p:cTn id="38" dur="500" fill="hold"/>
                                        <p:tgtEl>
                                          <p:spTgt spid="50179">
                                            <p:txEl>
                                              <p:pRg st="3" end="3"/>
                                            </p:txEl>
                                          </p:spTgt>
                                        </p:tgtEl>
                                        <p:attrNameLst>
                                          <p:attrName>ppt_h</p:attrName>
                                        </p:attrNameLst>
                                      </p:cBhvr>
                                      <p:tavLst>
                                        <p:tav tm="0">
                                          <p:val>
                                            <p:strVal val="#ppt_h"/>
                                          </p:val>
                                        </p:tav>
                                        <p:tav tm="100000">
                                          <p:val>
                                            <p:strVal val="#ppt_h"/>
                                          </p:val>
                                        </p:tav>
                                      </p:tavLst>
                                    </p:anim>
                                    <p:anim calcmode="lin" valueType="num">
                                      <p:cBhvr>
                                        <p:cTn id="39" dur="500" fill="hold"/>
                                        <p:tgtEl>
                                          <p:spTgt spid="50179">
                                            <p:txEl>
                                              <p:pRg st="3" end="3"/>
                                            </p:txEl>
                                          </p:spTgt>
                                        </p:tgtEl>
                                        <p:attrNameLst>
                                          <p:attrName>ppt_x</p:attrName>
                                        </p:attrNameLst>
                                      </p:cBhvr>
                                      <p:tavLst>
                                        <p:tav tm="0">
                                          <p:val>
                                            <p:strVal val="#ppt_x-.2"/>
                                          </p:val>
                                        </p:tav>
                                        <p:tav tm="100000">
                                          <p:val>
                                            <p:strVal val="#ppt_x"/>
                                          </p:val>
                                        </p:tav>
                                      </p:tavLst>
                                    </p:anim>
                                    <p:anim calcmode="lin" valueType="num">
                                      <p:cBhvr>
                                        <p:cTn id="40" dur="500" fill="hold"/>
                                        <p:tgtEl>
                                          <p:spTgt spid="50179">
                                            <p:txEl>
                                              <p:pRg st="3" end="3"/>
                                            </p:txEl>
                                          </p:spTgt>
                                        </p:tgtEl>
                                        <p:attrNameLst>
                                          <p:attrName>ppt_y</p:attrName>
                                        </p:attrNameLst>
                                      </p:cBhvr>
                                      <p:tavLst>
                                        <p:tav tm="0">
                                          <p:val>
                                            <p:strVal val="#ppt_y"/>
                                          </p:val>
                                        </p:tav>
                                        <p:tav tm="100000">
                                          <p:val>
                                            <p:strVal val="#ppt_y"/>
                                          </p:val>
                                        </p:tav>
                                      </p:tavLst>
                                    </p:anim>
                                    <p:animEffect transition="in" filter="fade">
                                      <p:cBhvr>
                                        <p:cTn id="41" dur="500"/>
                                        <p:tgtEl>
                                          <p:spTgt spid="50179">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4" presetClass="entr" presetSubtype="0" accel="100000" fill="hold" nodeType="clickEffect">
                                  <p:stCondLst>
                                    <p:cond delay="0"/>
                                  </p:stCondLst>
                                  <p:childTnLst>
                                    <p:set>
                                      <p:cBhvr>
                                        <p:cTn id="45" dur="1" fill="hold">
                                          <p:stCondLst>
                                            <p:cond delay="0"/>
                                          </p:stCondLst>
                                        </p:cTn>
                                        <p:tgtEl>
                                          <p:spTgt spid="50179">
                                            <p:txEl>
                                              <p:pRg st="4" end="4"/>
                                            </p:txEl>
                                          </p:spTgt>
                                        </p:tgtEl>
                                        <p:attrNameLst>
                                          <p:attrName>style.visibility</p:attrName>
                                        </p:attrNameLst>
                                      </p:cBhvr>
                                      <p:to>
                                        <p:strVal val="visible"/>
                                      </p:to>
                                    </p:set>
                                    <p:anim calcmode="lin" valueType="num">
                                      <p:cBhvr>
                                        <p:cTn id="46" dur="500" fill="hold"/>
                                        <p:tgtEl>
                                          <p:spTgt spid="50179">
                                            <p:txEl>
                                              <p:pRg st="4" end="4"/>
                                            </p:txEl>
                                          </p:spTgt>
                                        </p:tgtEl>
                                        <p:attrNameLst>
                                          <p:attrName>ppt_w</p:attrName>
                                        </p:attrNameLst>
                                      </p:cBhvr>
                                      <p:tavLst>
                                        <p:tav tm="0">
                                          <p:val>
                                            <p:strVal val="#ppt_w*0.05"/>
                                          </p:val>
                                        </p:tav>
                                        <p:tav tm="100000">
                                          <p:val>
                                            <p:strVal val="#ppt_w"/>
                                          </p:val>
                                        </p:tav>
                                      </p:tavLst>
                                    </p:anim>
                                    <p:anim calcmode="lin" valueType="num">
                                      <p:cBhvr>
                                        <p:cTn id="47" dur="500" fill="hold"/>
                                        <p:tgtEl>
                                          <p:spTgt spid="50179">
                                            <p:txEl>
                                              <p:pRg st="4" end="4"/>
                                            </p:txEl>
                                          </p:spTgt>
                                        </p:tgtEl>
                                        <p:attrNameLst>
                                          <p:attrName>ppt_h</p:attrName>
                                        </p:attrNameLst>
                                      </p:cBhvr>
                                      <p:tavLst>
                                        <p:tav tm="0">
                                          <p:val>
                                            <p:strVal val="#ppt_h"/>
                                          </p:val>
                                        </p:tav>
                                        <p:tav tm="100000">
                                          <p:val>
                                            <p:strVal val="#ppt_h"/>
                                          </p:val>
                                        </p:tav>
                                      </p:tavLst>
                                    </p:anim>
                                    <p:anim calcmode="lin" valueType="num">
                                      <p:cBhvr>
                                        <p:cTn id="48" dur="500" fill="hold"/>
                                        <p:tgtEl>
                                          <p:spTgt spid="50179">
                                            <p:txEl>
                                              <p:pRg st="4" end="4"/>
                                            </p:txEl>
                                          </p:spTgt>
                                        </p:tgtEl>
                                        <p:attrNameLst>
                                          <p:attrName>ppt_x</p:attrName>
                                        </p:attrNameLst>
                                      </p:cBhvr>
                                      <p:tavLst>
                                        <p:tav tm="0">
                                          <p:val>
                                            <p:strVal val="#ppt_x-.2"/>
                                          </p:val>
                                        </p:tav>
                                        <p:tav tm="100000">
                                          <p:val>
                                            <p:strVal val="#ppt_x"/>
                                          </p:val>
                                        </p:tav>
                                      </p:tavLst>
                                    </p:anim>
                                    <p:anim calcmode="lin" valueType="num">
                                      <p:cBhvr>
                                        <p:cTn id="49" dur="500" fill="hold"/>
                                        <p:tgtEl>
                                          <p:spTgt spid="50179">
                                            <p:txEl>
                                              <p:pRg st="4" end="4"/>
                                            </p:txEl>
                                          </p:spTgt>
                                        </p:tgtEl>
                                        <p:attrNameLst>
                                          <p:attrName>ppt_y</p:attrName>
                                        </p:attrNameLst>
                                      </p:cBhvr>
                                      <p:tavLst>
                                        <p:tav tm="0">
                                          <p:val>
                                            <p:strVal val="#ppt_y"/>
                                          </p:val>
                                        </p:tav>
                                        <p:tav tm="100000">
                                          <p:val>
                                            <p:strVal val="#ppt_y"/>
                                          </p:val>
                                        </p:tav>
                                      </p:tavLst>
                                    </p:anim>
                                    <p:animEffect transition="in" filter="fade">
                                      <p:cBhvr>
                                        <p:cTn id="50" dur="500"/>
                                        <p:tgtEl>
                                          <p:spTgt spid="50179">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nodeType="clickEffect">
                                  <p:stCondLst>
                                    <p:cond delay="0"/>
                                  </p:stCondLst>
                                  <p:childTnLst>
                                    <p:set>
                                      <p:cBhvr>
                                        <p:cTn id="54" dur="1" fill="hold">
                                          <p:stCondLst>
                                            <p:cond delay="0"/>
                                          </p:stCondLst>
                                        </p:cTn>
                                        <p:tgtEl>
                                          <p:spTgt spid="50179">
                                            <p:txEl>
                                              <p:pRg st="5" end="5"/>
                                            </p:txEl>
                                          </p:spTgt>
                                        </p:tgtEl>
                                        <p:attrNameLst>
                                          <p:attrName>style.visibility</p:attrName>
                                        </p:attrNameLst>
                                      </p:cBhvr>
                                      <p:to>
                                        <p:strVal val="visible"/>
                                      </p:to>
                                    </p:set>
                                    <p:anim calcmode="lin" valueType="num">
                                      <p:cBhvr>
                                        <p:cTn id="55" dur="500" fill="hold"/>
                                        <p:tgtEl>
                                          <p:spTgt spid="50179">
                                            <p:txEl>
                                              <p:pRg st="5" end="5"/>
                                            </p:txEl>
                                          </p:spTgt>
                                        </p:tgtEl>
                                        <p:attrNameLst>
                                          <p:attrName>ppt_w</p:attrName>
                                        </p:attrNameLst>
                                      </p:cBhvr>
                                      <p:tavLst>
                                        <p:tav tm="0">
                                          <p:val>
                                            <p:strVal val="#ppt_w*0.05"/>
                                          </p:val>
                                        </p:tav>
                                        <p:tav tm="100000">
                                          <p:val>
                                            <p:strVal val="#ppt_w"/>
                                          </p:val>
                                        </p:tav>
                                      </p:tavLst>
                                    </p:anim>
                                    <p:anim calcmode="lin" valueType="num">
                                      <p:cBhvr>
                                        <p:cTn id="56" dur="500" fill="hold"/>
                                        <p:tgtEl>
                                          <p:spTgt spid="50179">
                                            <p:txEl>
                                              <p:pRg st="5" end="5"/>
                                            </p:txEl>
                                          </p:spTgt>
                                        </p:tgtEl>
                                        <p:attrNameLst>
                                          <p:attrName>ppt_h</p:attrName>
                                        </p:attrNameLst>
                                      </p:cBhvr>
                                      <p:tavLst>
                                        <p:tav tm="0">
                                          <p:val>
                                            <p:strVal val="#ppt_h"/>
                                          </p:val>
                                        </p:tav>
                                        <p:tav tm="100000">
                                          <p:val>
                                            <p:strVal val="#ppt_h"/>
                                          </p:val>
                                        </p:tav>
                                      </p:tavLst>
                                    </p:anim>
                                    <p:anim calcmode="lin" valueType="num">
                                      <p:cBhvr>
                                        <p:cTn id="57" dur="500" fill="hold"/>
                                        <p:tgtEl>
                                          <p:spTgt spid="50179">
                                            <p:txEl>
                                              <p:pRg st="5" end="5"/>
                                            </p:txEl>
                                          </p:spTgt>
                                        </p:tgtEl>
                                        <p:attrNameLst>
                                          <p:attrName>ppt_x</p:attrName>
                                        </p:attrNameLst>
                                      </p:cBhvr>
                                      <p:tavLst>
                                        <p:tav tm="0">
                                          <p:val>
                                            <p:strVal val="#ppt_x-.2"/>
                                          </p:val>
                                        </p:tav>
                                        <p:tav tm="100000">
                                          <p:val>
                                            <p:strVal val="#ppt_x"/>
                                          </p:val>
                                        </p:tav>
                                      </p:tavLst>
                                    </p:anim>
                                    <p:anim calcmode="lin" valueType="num">
                                      <p:cBhvr>
                                        <p:cTn id="58" dur="500" fill="hold"/>
                                        <p:tgtEl>
                                          <p:spTgt spid="50179">
                                            <p:txEl>
                                              <p:pRg st="5" end="5"/>
                                            </p:txEl>
                                          </p:spTgt>
                                        </p:tgtEl>
                                        <p:attrNameLst>
                                          <p:attrName>ppt_y</p:attrName>
                                        </p:attrNameLst>
                                      </p:cBhvr>
                                      <p:tavLst>
                                        <p:tav tm="0">
                                          <p:val>
                                            <p:strVal val="#ppt_y"/>
                                          </p:val>
                                        </p:tav>
                                        <p:tav tm="100000">
                                          <p:val>
                                            <p:strVal val="#ppt_y"/>
                                          </p:val>
                                        </p:tav>
                                      </p:tavLst>
                                    </p:anim>
                                    <p:animEffect transition="in" filter="fade">
                                      <p:cBhvr>
                                        <p:cTn id="59" dur="500"/>
                                        <p:tgtEl>
                                          <p:spTgt spid="50179">
                                            <p:txEl>
                                              <p:pRg st="5" end="5"/>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4" presetClass="entr" presetSubtype="0" accel="100000" fill="hold" nodeType="clickEffect">
                                  <p:stCondLst>
                                    <p:cond delay="0"/>
                                  </p:stCondLst>
                                  <p:childTnLst>
                                    <p:set>
                                      <p:cBhvr>
                                        <p:cTn id="63" dur="1" fill="hold">
                                          <p:stCondLst>
                                            <p:cond delay="0"/>
                                          </p:stCondLst>
                                        </p:cTn>
                                        <p:tgtEl>
                                          <p:spTgt spid="50179">
                                            <p:txEl>
                                              <p:pRg st="6" end="6"/>
                                            </p:txEl>
                                          </p:spTgt>
                                        </p:tgtEl>
                                        <p:attrNameLst>
                                          <p:attrName>style.visibility</p:attrName>
                                        </p:attrNameLst>
                                      </p:cBhvr>
                                      <p:to>
                                        <p:strVal val="visible"/>
                                      </p:to>
                                    </p:set>
                                    <p:anim calcmode="lin" valueType="num">
                                      <p:cBhvr>
                                        <p:cTn id="64" dur="500" fill="hold"/>
                                        <p:tgtEl>
                                          <p:spTgt spid="50179">
                                            <p:txEl>
                                              <p:pRg st="6" end="6"/>
                                            </p:txEl>
                                          </p:spTgt>
                                        </p:tgtEl>
                                        <p:attrNameLst>
                                          <p:attrName>ppt_w</p:attrName>
                                        </p:attrNameLst>
                                      </p:cBhvr>
                                      <p:tavLst>
                                        <p:tav tm="0">
                                          <p:val>
                                            <p:strVal val="#ppt_w*0.05"/>
                                          </p:val>
                                        </p:tav>
                                        <p:tav tm="100000">
                                          <p:val>
                                            <p:strVal val="#ppt_w"/>
                                          </p:val>
                                        </p:tav>
                                      </p:tavLst>
                                    </p:anim>
                                    <p:anim calcmode="lin" valueType="num">
                                      <p:cBhvr>
                                        <p:cTn id="65" dur="500" fill="hold"/>
                                        <p:tgtEl>
                                          <p:spTgt spid="50179">
                                            <p:txEl>
                                              <p:pRg st="6" end="6"/>
                                            </p:txEl>
                                          </p:spTgt>
                                        </p:tgtEl>
                                        <p:attrNameLst>
                                          <p:attrName>ppt_h</p:attrName>
                                        </p:attrNameLst>
                                      </p:cBhvr>
                                      <p:tavLst>
                                        <p:tav tm="0">
                                          <p:val>
                                            <p:strVal val="#ppt_h"/>
                                          </p:val>
                                        </p:tav>
                                        <p:tav tm="100000">
                                          <p:val>
                                            <p:strVal val="#ppt_h"/>
                                          </p:val>
                                        </p:tav>
                                      </p:tavLst>
                                    </p:anim>
                                    <p:anim calcmode="lin" valueType="num">
                                      <p:cBhvr>
                                        <p:cTn id="66" dur="500" fill="hold"/>
                                        <p:tgtEl>
                                          <p:spTgt spid="50179">
                                            <p:txEl>
                                              <p:pRg st="6" end="6"/>
                                            </p:txEl>
                                          </p:spTgt>
                                        </p:tgtEl>
                                        <p:attrNameLst>
                                          <p:attrName>ppt_x</p:attrName>
                                        </p:attrNameLst>
                                      </p:cBhvr>
                                      <p:tavLst>
                                        <p:tav tm="0">
                                          <p:val>
                                            <p:strVal val="#ppt_x-.2"/>
                                          </p:val>
                                        </p:tav>
                                        <p:tav tm="100000">
                                          <p:val>
                                            <p:strVal val="#ppt_x"/>
                                          </p:val>
                                        </p:tav>
                                      </p:tavLst>
                                    </p:anim>
                                    <p:anim calcmode="lin" valueType="num">
                                      <p:cBhvr>
                                        <p:cTn id="67" dur="500" fill="hold"/>
                                        <p:tgtEl>
                                          <p:spTgt spid="50179">
                                            <p:txEl>
                                              <p:pRg st="6" end="6"/>
                                            </p:txEl>
                                          </p:spTgt>
                                        </p:tgtEl>
                                        <p:attrNameLst>
                                          <p:attrName>ppt_y</p:attrName>
                                        </p:attrNameLst>
                                      </p:cBhvr>
                                      <p:tavLst>
                                        <p:tav tm="0">
                                          <p:val>
                                            <p:strVal val="#ppt_y"/>
                                          </p:val>
                                        </p:tav>
                                        <p:tav tm="100000">
                                          <p:val>
                                            <p:strVal val="#ppt_y"/>
                                          </p:val>
                                        </p:tav>
                                      </p:tavLst>
                                    </p:anim>
                                    <p:animEffect transition="in" filter="fade">
                                      <p:cBhvr>
                                        <p:cTn id="68" dur="500"/>
                                        <p:tgtEl>
                                          <p:spTgt spid="50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4000" smtClean="0">
                <a:effectLst/>
              </a:rPr>
              <a:t/>
            </a:r>
            <a:br>
              <a:rPr lang="en-US" sz="4000" smtClean="0">
                <a:effectLst/>
              </a:rPr>
            </a:br>
            <a:r>
              <a:rPr lang="en-US" sz="3600" smtClean="0">
                <a:effectLst/>
              </a:rPr>
              <a:t>Democratic leadership</a:t>
            </a:r>
            <a:br>
              <a:rPr lang="en-US" sz="3600" smtClean="0">
                <a:effectLst/>
              </a:rPr>
            </a:br>
            <a:r>
              <a:rPr lang="en-US" sz="3600" smtClean="0">
                <a:effectLst/>
              </a:rPr>
              <a:t>should not be used when …</a:t>
            </a:r>
            <a:r>
              <a:rPr lang="en-US" sz="3600" b="0" smtClean="0">
                <a:effectLst/>
              </a:rPr>
              <a:t/>
            </a:r>
            <a:br>
              <a:rPr lang="en-US" sz="3600" b="0" smtClean="0">
                <a:effectLst/>
              </a:rPr>
            </a:br>
            <a:endParaRPr lang="en-US" sz="3600" b="0" smtClean="0">
              <a:effectLst/>
            </a:endParaRPr>
          </a:p>
        </p:txBody>
      </p:sp>
      <p:sp>
        <p:nvSpPr>
          <p:cNvPr id="51203" name="Rectangle 3"/>
          <p:cNvSpPr>
            <a:spLocks noGrp="1" noChangeArrowheads="1"/>
          </p:cNvSpPr>
          <p:nvPr>
            <p:ph type="body" idx="1"/>
          </p:nvPr>
        </p:nvSpPr>
        <p:spPr>
          <a:xfrm>
            <a:off x="533400" y="1828800"/>
            <a:ext cx="8153400" cy="4302125"/>
          </a:xfrm>
        </p:spPr>
        <p:txBody>
          <a:bodyPr/>
          <a:lstStyle/>
          <a:p>
            <a:pPr eaLnBrk="1" hangingPunct="1">
              <a:defRPr/>
            </a:pPr>
            <a:r>
              <a:rPr lang="en-US" smtClean="0">
                <a:effectLst/>
              </a:rPr>
              <a:t>• Not enough time to get everyone’s input</a:t>
            </a:r>
          </a:p>
          <a:p>
            <a:pPr eaLnBrk="1" hangingPunct="1">
              <a:defRPr/>
            </a:pPr>
            <a:r>
              <a:rPr lang="en-US" smtClean="0">
                <a:effectLst/>
              </a:rPr>
              <a:t>• Easier and more cost-effective for the manager to make the decision</a:t>
            </a:r>
          </a:p>
          <a:p>
            <a:pPr eaLnBrk="1" hangingPunct="1">
              <a:defRPr/>
            </a:pPr>
            <a:r>
              <a:rPr lang="en-US" smtClean="0">
                <a:effectLst/>
              </a:rPr>
              <a:t>• Can’t afford mistakes</a:t>
            </a:r>
          </a:p>
          <a:p>
            <a:pPr eaLnBrk="1" hangingPunct="1">
              <a:defRPr/>
            </a:pPr>
            <a:r>
              <a:rPr lang="en-US" smtClean="0">
                <a:effectLst/>
              </a:rPr>
              <a:t>• Manager feels threatened by this type of leadership</a:t>
            </a:r>
          </a:p>
          <a:p>
            <a:pPr eaLnBrk="1" hangingPunct="1">
              <a:defRPr/>
            </a:pPr>
            <a:r>
              <a:rPr lang="en-US" smtClean="0">
                <a:effectLst/>
              </a:rPr>
              <a:t>• Staff safety is a critical concern</a:t>
            </a:r>
          </a:p>
          <a:p>
            <a:pPr eaLnBrk="1" hangingPunct="1">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to="" calcmode="lin" valueType="num">
                                      <p:cBhvr>
                                        <p:cTn id="7" dur="1" fill="hold"/>
                                        <p:tgtEl>
                                          <p:spTgt spid="5120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fade">
                                      <p:cBhvr>
                                        <p:cTn id="12" dur="1000"/>
                                        <p:tgtEl>
                                          <p:spTgt spid="51203">
                                            <p:txEl>
                                              <p:pRg st="0" end="0"/>
                                            </p:txEl>
                                          </p:spTgt>
                                        </p:tgtEl>
                                      </p:cBhvr>
                                    </p:animEffect>
                                    <p:anim calcmode="lin" valueType="num">
                                      <p:cBhvr>
                                        <p:cTn id="13" dur="10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2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51203">
                                            <p:txEl>
                                              <p:pRg st="1" end="1"/>
                                            </p:txEl>
                                          </p:spTgt>
                                        </p:tgtEl>
                                        <p:attrNameLst>
                                          <p:attrName>style.visibility</p:attrName>
                                        </p:attrNameLst>
                                      </p:cBhvr>
                                      <p:to>
                                        <p:strVal val="visible"/>
                                      </p:to>
                                    </p:set>
                                    <p:animEffect transition="in" filter="fade">
                                      <p:cBhvr>
                                        <p:cTn id="19" dur="1000"/>
                                        <p:tgtEl>
                                          <p:spTgt spid="51203">
                                            <p:txEl>
                                              <p:pRg st="1" end="1"/>
                                            </p:txEl>
                                          </p:spTgt>
                                        </p:tgtEl>
                                      </p:cBhvr>
                                    </p:animEffect>
                                    <p:anim calcmode="lin" valueType="num">
                                      <p:cBhvr>
                                        <p:cTn id="20" dur="10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12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51203">
                                            <p:txEl>
                                              <p:pRg st="2" end="2"/>
                                            </p:txEl>
                                          </p:spTgt>
                                        </p:tgtEl>
                                        <p:attrNameLst>
                                          <p:attrName>style.visibility</p:attrName>
                                        </p:attrNameLst>
                                      </p:cBhvr>
                                      <p:to>
                                        <p:strVal val="visible"/>
                                      </p:to>
                                    </p:set>
                                    <p:animEffect transition="in" filter="fade">
                                      <p:cBhvr>
                                        <p:cTn id="26" dur="1000"/>
                                        <p:tgtEl>
                                          <p:spTgt spid="51203">
                                            <p:txEl>
                                              <p:pRg st="2" end="2"/>
                                            </p:txEl>
                                          </p:spTgt>
                                        </p:tgtEl>
                                      </p:cBhvr>
                                    </p:animEffect>
                                    <p:anim calcmode="lin" valueType="num">
                                      <p:cBhvr>
                                        <p:cTn id="27" dur="10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12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51203">
                                            <p:txEl>
                                              <p:pRg st="3" end="3"/>
                                            </p:txEl>
                                          </p:spTgt>
                                        </p:tgtEl>
                                        <p:attrNameLst>
                                          <p:attrName>style.visibility</p:attrName>
                                        </p:attrNameLst>
                                      </p:cBhvr>
                                      <p:to>
                                        <p:strVal val="visible"/>
                                      </p:to>
                                    </p:set>
                                    <p:animEffect transition="in" filter="fade">
                                      <p:cBhvr>
                                        <p:cTn id="33" dur="1000"/>
                                        <p:tgtEl>
                                          <p:spTgt spid="51203">
                                            <p:txEl>
                                              <p:pRg st="3" end="3"/>
                                            </p:txEl>
                                          </p:spTgt>
                                        </p:tgtEl>
                                      </p:cBhvr>
                                    </p:animEffect>
                                    <p:anim calcmode="lin" valueType="num">
                                      <p:cBhvr>
                                        <p:cTn id="34" dur="10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12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51203">
                                            <p:txEl>
                                              <p:pRg st="4" end="4"/>
                                            </p:txEl>
                                          </p:spTgt>
                                        </p:tgtEl>
                                        <p:attrNameLst>
                                          <p:attrName>style.visibility</p:attrName>
                                        </p:attrNameLst>
                                      </p:cBhvr>
                                      <p:to>
                                        <p:strVal val="visible"/>
                                      </p:to>
                                    </p:set>
                                    <p:animEffect transition="in" filter="fade">
                                      <p:cBhvr>
                                        <p:cTn id="40" dur="1000"/>
                                        <p:tgtEl>
                                          <p:spTgt spid="51203">
                                            <p:txEl>
                                              <p:pRg st="4" end="4"/>
                                            </p:txEl>
                                          </p:spTgt>
                                        </p:tgtEl>
                                      </p:cBhvr>
                                    </p:animEffect>
                                    <p:anim calcmode="lin" valueType="num">
                                      <p:cBhvr>
                                        <p:cTn id="41" dur="10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12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4000" smtClean="0">
                <a:effectLst/>
              </a:rPr>
              <a:t>Laissez-Faire Leadership Style</a:t>
            </a:r>
            <a:r>
              <a:rPr lang="en-US" sz="4000" b="0" smtClean="0">
                <a:effectLst/>
              </a:rPr>
              <a:t/>
            </a:r>
            <a:br>
              <a:rPr lang="en-US" sz="4000" b="0" smtClean="0">
                <a:effectLst/>
              </a:rPr>
            </a:br>
            <a:endParaRPr lang="en-US" sz="4000" b="0" smtClean="0">
              <a:effectLst/>
            </a:endParaRPr>
          </a:p>
        </p:txBody>
      </p:sp>
      <p:sp>
        <p:nvSpPr>
          <p:cNvPr id="52227" name="Rectangle 3"/>
          <p:cNvSpPr>
            <a:spLocks noGrp="1" noChangeArrowheads="1"/>
          </p:cNvSpPr>
          <p:nvPr>
            <p:ph type="body" sz="half" idx="1"/>
          </p:nvPr>
        </p:nvSpPr>
        <p:spPr/>
        <p:txBody>
          <a:bodyPr/>
          <a:lstStyle/>
          <a:p>
            <a:pPr eaLnBrk="1" hangingPunct="1">
              <a:defRPr/>
            </a:pPr>
            <a:r>
              <a:rPr lang="en-US" sz="2400" smtClean="0">
                <a:effectLst/>
              </a:rPr>
              <a:t>• Also known as the “hands-off¨ style</a:t>
            </a:r>
          </a:p>
          <a:p>
            <a:pPr eaLnBrk="1" hangingPunct="1">
              <a:defRPr/>
            </a:pPr>
            <a:r>
              <a:rPr lang="en-US" sz="2400" smtClean="0">
                <a:effectLst/>
              </a:rPr>
              <a:t>• The manager provides little or no direction and gives staff as much freedom as possible</a:t>
            </a:r>
          </a:p>
          <a:p>
            <a:pPr eaLnBrk="1" hangingPunct="1">
              <a:defRPr/>
            </a:pPr>
            <a:r>
              <a:rPr lang="en-US" sz="2400" smtClean="0">
                <a:effectLst/>
              </a:rPr>
              <a:t>• All authority or power given to the staff and they determine goals, make decisions, and resolve problems on their own</a:t>
            </a:r>
          </a:p>
          <a:p>
            <a:pPr eaLnBrk="1" hangingPunct="1">
              <a:defRPr/>
            </a:pPr>
            <a:endParaRPr lang="en-US" sz="2400" smtClean="0"/>
          </a:p>
        </p:txBody>
      </p:sp>
      <p:pic>
        <p:nvPicPr>
          <p:cNvPr id="52237" name="Picture 13" descr="j0283209"/>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1905000"/>
            <a:ext cx="2971800" cy="38862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500" fill="hold"/>
                                        <p:tgtEl>
                                          <p:spTgt spid="52226"/>
                                        </p:tgtEl>
                                        <p:attrNameLst>
                                          <p:attrName>ppt_w</p:attrName>
                                        </p:attrNameLst>
                                      </p:cBhvr>
                                      <p:tavLst>
                                        <p:tav tm="0">
                                          <p:val>
                                            <p:fltVal val="0"/>
                                          </p:val>
                                        </p:tav>
                                        <p:tav tm="100000">
                                          <p:val>
                                            <p:strVal val="#ppt_w"/>
                                          </p:val>
                                        </p:tav>
                                      </p:tavLst>
                                    </p:anim>
                                    <p:anim calcmode="lin" valueType="num">
                                      <p:cBhvr>
                                        <p:cTn id="8" dur="500" fill="hold"/>
                                        <p:tgtEl>
                                          <p:spTgt spid="52226"/>
                                        </p:tgtEl>
                                        <p:attrNameLst>
                                          <p:attrName>ppt_h</p:attrName>
                                        </p:attrNameLst>
                                      </p:cBhvr>
                                      <p:tavLst>
                                        <p:tav tm="0">
                                          <p:val>
                                            <p:fltVal val="0"/>
                                          </p:val>
                                        </p:tav>
                                        <p:tav tm="100000">
                                          <p:val>
                                            <p:strVal val="#ppt_h"/>
                                          </p:val>
                                        </p:tav>
                                      </p:tavLst>
                                    </p:anim>
                                    <p:anim calcmode="lin" valueType="num">
                                      <p:cBhvr>
                                        <p:cTn id="9" dur="500" fill="hold"/>
                                        <p:tgtEl>
                                          <p:spTgt spid="52226"/>
                                        </p:tgtEl>
                                        <p:attrNameLst>
                                          <p:attrName>style.rotation</p:attrName>
                                        </p:attrNameLst>
                                      </p:cBhvr>
                                      <p:tavLst>
                                        <p:tav tm="0">
                                          <p:val>
                                            <p:fltVal val="360"/>
                                          </p:val>
                                        </p:tav>
                                        <p:tav tm="100000">
                                          <p:val>
                                            <p:fltVal val="0"/>
                                          </p:val>
                                        </p:tav>
                                      </p:tavLst>
                                    </p:anim>
                                    <p:animEffect transition="in" filter="fade">
                                      <p:cBhvr>
                                        <p:cTn id="10" dur="500"/>
                                        <p:tgtEl>
                                          <p:spTgt spid="522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nodeType="clickEffect">
                                  <p:stCondLst>
                                    <p:cond delay="0"/>
                                  </p:stCondLst>
                                  <p:childTnLst>
                                    <p:set>
                                      <p:cBhvr>
                                        <p:cTn id="14" dur="1" fill="hold">
                                          <p:stCondLst>
                                            <p:cond delay="0"/>
                                          </p:stCondLst>
                                        </p:cTn>
                                        <p:tgtEl>
                                          <p:spTgt spid="52227">
                                            <p:txEl>
                                              <p:pRg st="0" end="0"/>
                                            </p:txEl>
                                          </p:spTgt>
                                        </p:tgtEl>
                                        <p:attrNameLst>
                                          <p:attrName>style.visibility</p:attrName>
                                        </p:attrNameLst>
                                      </p:cBhvr>
                                      <p:to>
                                        <p:strVal val="visible"/>
                                      </p:to>
                                    </p:set>
                                    <p:anim calcmode="lin" valueType="num">
                                      <p:cBhvr>
                                        <p:cTn id="15" dur="1000" fill="hold"/>
                                        <p:tgtEl>
                                          <p:spTgt spid="52227">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5222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222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nodeType="clickEffect">
                                  <p:stCondLst>
                                    <p:cond delay="0"/>
                                  </p:stCondLst>
                                  <p:childTnLst>
                                    <p:set>
                                      <p:cBhvr>
                                        <p:cTn id="21" dur="1" fill="hold">
                                          <p:stCondLst>
                                            <p:cond delay="0"/>
                                          </p:stCondLst>
                                        </p:cTn>
                                        <p:tgtEl>
                                          <p:spTgt spid="52227">
                                            <p:txEl>
                                              <p:pRg st="1" end="1"/>
                                            </p:txEl>
                                          </p:spTgt>
                                        </p:tgtEl>
                                        <p:attrNameLst>
                                          <p:attrName>style.visibility</p:attrName>
                                        </p:attrNameLst>
                                      </p:cBhvr>
                                      <p:to>
                                        <p:strVal val="visible"/>
                                      </p:to>
                                    </p:set>
                                    <p:anim calcmode="lin" valueType="num">
                                      <p:cBhvr>
                                        <p:cTn id="22" dur="1000" fill="hold"/>
                                        <p:tgtEl>
                                          <p:spTgt spid="52227">
                                            <p:txEl>
                                              <p:pRg st="1" end="1"/>
                                            </p:txEl>
                                          </p:spTgt>
                                        </p:tgtEl>
                                        <p:attrNameLst>
                                          <p:attrName>ppt_x</p:attrName>
                                        </p:attrNameLst>
                                      </p:cBhvr>
                                      <p:tavLst>
                                        <p:tav tm="0">
                                          <p:val>
                                            <p:strVal val="#ppt_x-.2"/>
                                          </p:val>
                                        </p:tav>
                                        <p:tav tm="100000">
                                          <p:val>
                                            <p:strVal val="#ppt_x"/>
                                          </p:val>
                                        </p:tav>
                                      </p:tavLst>
                                    </p:anim>
                                    <p:anim calcmode="lin" valueType="num">
                                      <p:cBhvr>
                                        <p:cTn id="23" dur="1000" fill="hold"/>
                                        <p:tgtEl>
                                          <p:spTgt spid="5222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2227">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nodeType="clickEffect">
                                  <p:stCondLst>
                                    <p:cond delay="0"/>
                                  </p:stCondLst>
                                  <p:childTnLst>
                                    <p:set>
                                      <p:cBhvr>
                                        <p:cTn id="28" dur="1" fill="hold">
                                          <p:stCondLst>
                                            <p:cond delay="0"/>
                                          </p:stCondLst>
                                        </p:cTn>
                                        <p:tgtEl>
                                          <p:spTgt spid="52227">
                                            <p:txEl>
                                              <p:pRg st="2" end="2"/>
                                            </p:txEl>
                                          </p:spTgt>
                                        </p:tgtEl>
                                        <p:attrNameLst>
                                          <p:attrName>style.visibility</p:attrName>
                                        </p:attrNameLst>
                                      </p:cBhvr>
                                      <p:to>
                                        <p:strVal val="visible"/>
                                      </p:to>
                                    </p:set>
                                    <p:anim calcmode="lin" valueType="num">
                                      <p:cBhvr>
                                        <p:cTn id="29" dur="1000" fill="hold"/>
                                        <p:tgtEl>
                                          <p:spTgt spid="52227">
                                            <p:txEl>
                                              <p:pRg st="2" end="2"/>
                                            </p:txEl>
                                          </p:spTgt>
                                        </p:tgtEl>
                                        <p:attrNameLst>
                                          <p:attrName>ppt_x</p:attrName>
                                        </p:attrNameLst>
                                      </p:cBhvr>
                                      <p:tavLst>
                                        <p:tav tm="0">
                                          <p:val>
                                            <p:strVal val="#ppt_x-.2"/>
                                          </p:val>
                                        </p:tav>
                                        <p:tav tm="100000">
                                          <p:val>
                                            <p:strVal val="#ppt_x"/>
                                          </p:val>
                                        </p:tav>
                                      </p:tavLst>
                                    </p:anim>
                                    <p:anim calcmode="lin" valueType="num">
                                      <p:cBhvr>
                                        <p:cTn id="30" dur="1000" fill="hold"/>
                                        <p:tgtEl>
                                          <p:spTgt spid="5222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2227">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5" presetClass="entr" presetSubtype="0" fill="hold" nodeType="clickEffect">
                                  <p:stCondLst>
                                    <p:cond delay="0"/>
                                  </p:stCondLst>
                                  <p:childTnLst>
                                    <p:set>
                                      <p:cBhvr>
                                        <p:cTn id="35" dur="1" fill="hold">
                                          <p:stCondLst>
                                            <p:cond delay="0"/>
                                          </p:stCondLst>
                                        </p:cTn>
                                        <p:tgtEl>
                                          <p:spTgt spid="52237"/>
                                        </p:tgtEl>
                                        <p:attrNameLst>
                                          <p:attrName>style.visibility</p:attrName>
                                        </p:attrNameLst>
                                      </p:cBhvr>
                                      <p:to>
                                        <p:strVal val="visible"/>
                                      </p:to>
                                    </p:set>
                                    <p:animEffect transition="in" filter="fade">
                                      <p:cBhvr>
                                        <p:cTn id="36" dur="2000"/>
                                        <p:tgtEl>
                                          <p:spTgt spid="52237"/>
                                        </p:tgtEl>
                                      </p:cBhvr>
                                    </p:animEffect>
                                    <p:anim calcmode="lin" valueType="num">
                                      <p:cBhvr>
                                        <p:cTn id="37" dur="2000" fill="hold"/>
                                        <p:tgtEl>
                                          <p:spTgt spid="52237"/>
                                        </p:tgtEl>
                                        <p:attrNameLst>
                                          <p:attrName>style.rotation</p:attrName>
                                        </p:attrNameLst>
                                      </p:cBhvr>
                                      <p:tavLst>
                                        <p:tav tm="0">
                                          <p:val>
                                            <p:fltVal val="720"/>
                                          </p:val>
                                        </p:tav>
                                        <p:tav tm="100000">
                                          <p:val>
                                            <p:fltVal val="0"/>
                                          </p:val>
                                        </p:tav>
                                      </p:tavLst>
                                    </p:anim>
                                    <p:anim calcmode="lin" valueType="num">
                                      <p:cBhvr>
                                        <p:cTn id="38" dur="2000" fill="hold"/>
                                        <p:tgtEl>
                                          <p:spTgt spid="52237"/>
                                        </p:tgtEl>
                                        <p:attrNameLst>
                                          <p:attrName>ppt_h</p:attrName>
                                        </p:attrNameLst>
                                      </p:cBhvr>
                                      <p:tavLst>
                                        <p:tav tm="0">
                                          <p:val>
                                            <p:fltVal val="0"/>
                                          </p:val>
                                        </p:tav>
                                        <p:tav tm="100000">
                                          <p:val>
                                            <p:strVal val="#ppt_h"/>
                                          </p:val>
                                        </p:tav>
                                      </p:tavLst>
                                    </p:anim>
                                    <p:anim calcmode="lin" valueType="num">
                                      <p:cBhvr>
                                        <p:cTn id="39" dur="2000" fill="hold"/>
                                        <p:tgtEl>
                                          <p:spTgt spid="5223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4000" smtClean="0">
                <a:effectLst/>
              </a:rPr>
              <a:t>An effective style to use …</a:t>
            </a:r>
            <a:r>
              <a:rPr lang="en-US" sz="4000" b="0" smtClean="0">
                <a:effectLst/>
              </a:rPr>
              <a:t/>
            </a:r>
            <a:br>
              <a:rPr lang="en-US" sz="4000" b="0" smtClean="0">
                <a:effectLst/>
              </a:rPr>
            </a:br>
            <a:endParaRPr lang="en-US" sz="4000" b="0" smtClean="0">
              <a:effectLst/>
            </a:endParaRPr>
          </a:p>
        </p:txBody>
      </p:sp>
      <p:sp>
        <p:nvSpPr>
          <p:cNvPr id="54275" name="Rectangle 3"/>
          <p:cNvSpPr>
            <a:spLocks noGrp="1" noChangeArrowheads="1"/>
          </p:cNvSpPr>
          <p:nvPr>
            <p:ph type="body" sz="half" idx="1"/>
          </p:nvPr>
        </p:nvSpPr>
        <p:spPr>
          <a:xfrm>
            <a:off x="457200" y="1295400"/>
            <a:ext cx="4038600" cy="4835525"/>
          </a:xfrm>
        </p:spPr>
        <p:txBody>
          <a:bodyPr/>
          <a:lstStyle/>
          <a:p>
            <a:pPr eaLnBrk="1" hangingPunct="1">
              <a:defRPr/>
            </a:pPr>
            <a:r>
              <a:rPr lang="en-US" sz="2800" smtClean="0">
                <a:effectLst/>
              </a:rPr>
              <a:t>• Staff highly skilled, experienced, and educated</a:t>
            </a:r>
          </a:p>
          <a:p>
            <a:pPr eaLnBrk="1" hangingPunct="1">
              <a:defRPr/>
            </a:pPr>
            <a:r>
              <a:rPr lang="en-US" sz="2800" smtClean="0">
                <a:effectLst/>
              </a:rPr>
              <a:t>• Staff have pride in their work and the drive to do it successfully on their own</a:t>
            </a:r>
          </a:p>
          <a:p>
            <a:pPr eaLnBrk="1" hangingPunct="1">
              <a:defRPr/>
            </a:pPr>
            <a:r>
              <a:rPr lang="en-US" sz="2800" smtClean="0">
                <a:effectLst/>
              </a:rPr>
              <a:t>• Outside experts, such as staff specialists or consultants used</a:t>
            </a:r>
          </a:p>
          <a:p>
            <a:pPr eaLnBrk="1" hangingPunct="1">
              <a:defRPr/>
            </a:pPr>
            <a:r>
              <a:rPr lang="en-US" sz="2800" smtClean="0">
                <a:effectLst/>
              </a:rPr>
              <a:t>• Staff trustworthy and experienced</a:t>
            </a:r>
          </a:p>
          <a:p>
            <a:pPr eaLnBrk="1" hangingPunct="1">
              <a:buFont typeface="Wingdings" pitchFamily="2" charset="2"/>
              <a:buNone/>
              <a:defRPr/>
            </a:pPr>
            <a:endParaRPr lang="en-US" sz="2800" smtClean="0"/>
          </a:p>
        </p:txBody>
      </p:sp>
      <p:pic>
        <p:nvPicPr>
          <p:cNvPr id="54277" name="Picture 5" descr="model"/>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7244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nodeType="clickEffect">
                                  <p:stCondLst>
                                    <p:cond delay="0"/>
                                  </p:stCondLst>
                                  <p:childTnLst>
                                    <p:set>
                                      <p:cBhvr>
                                        <p:cTn id="12" dur="1" fill="hold">
                                          <p:stCondLst>
                                            <p:cond delay="0"/>
                                          </p:stCondLst>
                                        </p:cTn>
                                        <p:tgtEl>
                                          <p:spTgt spid="54277"/>
                                        </p:tgtEl>
                                        <p:attrNameLst>
                                          <p:attrName>style.visibility</p:attrName>
                                        </p:attrNameLst>
                                      </p:cBhvr>
                                      <p:to>
                                        <p:strVal val="visible"/>
                                      </p:to>
                                    </p:set>
                                    <p:animEffect transition="in" filter="wheel(4)">
                                      <p:cBhvr>
                                        <p:cTn id="13" dur="2000"/>
                                        <p:tgtEl>
                                          <p:spTgt spid="5427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54275">
                                            <p:txEl>
                                              <p:pRg st="0" end="0"/>
                                            </p:txEl>
                                          </p:spTgt>
                                        </p:tgtEl>
                                        <p:attrNameLst>
                                          <p:attrName>style.visibility</p:attrName>
                                        </p:attrNameLst>
                                      </p:cBhvr>
                                      <p:to>
                                        <p:strVal val="visible"/>
                                      </p:to>
                                    </p:set>
                                    <p:anim calcmode="lin" valueType="num">
                                      <p:cBhvr>
                                        <p:cTn id="18"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4275">
                                            <p:txEl>
                                              <p:pRg st="0" end="0"/>
                                            </p:txEl>
                                          </p:spTgt>
                                        </p:tgtEl>
                                        <p:attrNameLst>
                                          <p:attrName>ppt_h</p:attrName>
                                        </p:attrNameLst>
                                      </p:cBhvr>
                                      <p:tavLst>
                                        <p:tav tm="0">
                                          <p:val>
                                            <p:fltVal val="0"/>
                                          </p:val>
                                        </p:tav>
                                        <p:tav tm="100000">
                                          <p:val>
                                            <p:strVal val="#ppt_h"/>
                                          </p:val>
                                        </p:tav>
                                      </p:tavLst>
                                    </p:anim>
                                    <p:anim calcmode="lin" valueType="num">
                                      <p:cBhvr>
                                        <p:cTn id="20" dur="500" fill="hold"/>
                                        <p:tgtEl>
                                          <p:spTgt spid="54275">
                                            <p:txEl>
                                              <p:pRg st="0" end="0"/>
                                            </p:txEl>
                                          </p:spTgt>
                                        </p:tgtEl>
                                        <p:attrNameLst>
                                          <p:attrName>style.rotation</p:attrName>
                                        </p:attrNameLst>
                                      </p:cBhvr>
                                      <p:tavLst>
                                        <p:tav tm="0">
                                          <p:val>
                                            <p:fltVal val="360"/>
                                          </p:val>
                                        </p:tav>
                                        <p:tav tm="100000">
                                          <p:val>
                                            <p:fltVal val="0"/>
                                          </p:val>
                                        </p:tav>
                                      </p:tavLst>
                                    </p:anim>
                                    <p:animEffect transition="in" filter="fade">
                                      <p:cBhvr>
                                        <p:cTn id="21" dur="500"/>
                                        <p:tgtEl>
                                          <p:spTgt spid="54275">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54275">
                                            <p:txEl>
                                              <p:pRg st="1" end="1"/>
                                            </p:txEl>
                                          </p:spTgt>
                                        </p:tgtEl>
                                        <p:attrNameLst>
                                          <p:attrName>style.visibility</p:attrName>
                                        </p:attrNameLst>
                                      </p:cBhvr>
                                      <p:to>
                                        <p:strVal val="visible"/>
                                      </p:to>
                                    </p:set>
                                    <p:anim calcmode="lin" valueType="num">
                                      <p:cBhvr>
                                        <p:cTn id="26" dur="5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54275">
                                            <p:txEl>
                                              <p:pRg st="1" end="1"/>
                                            </p:txEl>
                                          </p:spTgt>
                                        </p:tgtEl>
                                        <p:attrNameLst>
                                          <p:attrName>ppt_h</p:attrName>
                                        </p:attrNameLst>
                                      </p:cBhvr>
                                      <p:tavLst>
                                        <p:tav tm="0">
                                          <p:val>
                                            <p:fltVal val="0"/>
                                          </p:val>
                                        </p:tav>
                                        <p:tav tm="100000">
                                          <p:val>
                                            <p:strVal val="#ppt_h"/>
                                          </p:val>
                                        </p:tav>
                                      </p:tavLst>
                                    </p:anim>
                                    <p:anim calcmode="lin" valueType="num">
                                      <p:cBhvr>
                                        <p:cTn id="28" dur="500" fill="hold"/>
                                        <p:tgtEl>
                                          <p:spTgt spid="54275">
                                            <p:txEl>
                                              <p:pRg st="1" end="1"/>
                                            </p:txEl>
                                          </p:spTgt>
                                        </p:tgtEl>
                                        <p:attrNameLst>
                                          <p:attrName>style.rotation</p:attrName>
                                        </p:attrNameLst>
                                      </p:cBhvr>
                                      <p:tavLst>
                                        <p:tav tm="0">
                                          <p:val>
                                            <p:fltVal val="360"/>
                                          </p:val>
                                        </p:tav>
                                        <p:tav tm="100000">
                                          <p:val>
                                            <p:fltVal val="0"/>
                                          </p:val>
                                        </p:tav>
                                      </p:tavLst>
                                    </p:anim>
                                    <p:animEffect transition="in" filter="fade">
                                      <p:cBhvr>
                                        <p:cTn id="29" dur="500"/>
                                        <p:tgtEl>
                                          <p:spTgt spid="54275">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54275">
                                            <p:txEl>
                                              <p:pRg st="2" end="2"/>
                                            </p:txEl>
                                          </p:spTgt>
                                        </p:tgtEl>
                                        <p:attrNameLst>
                                          <p:attrName>style.visibility</p:attrName>
                                        </p:attrNameLst>
                                      </p:cBhvr>
                                      <p:to>
                                        <p:strVal val="visible"/>
                                      </p:to>
                                    </p:set>
                                    <p:anim calcmode="lin" valueType="num">
                                      <p:cBhvr>
                                        <p:cTn id="34" dur="500" fill="hold"/>
                                        <p:tgtEl>
                                          <p:spTgt spid="54275">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54275">
                                            <p:txEl>
                                              <p:pRg st="2" end="2"/>
                                            </p:txEl>
                                          </p:spTgt>
                                        </p:tgtEl>
                                        <p:attrNameLst>
                                          <p:attrName>ppt_h</p:attrName>
                                        </p:attrNameLst>
                                      </p:cBhvr>
                                      <p:tavLst>
                                        <p:tav tm="0">
                                          <p:val>
                                            <p:fltVal val="0"/>
                                          </p:val>
                                        </p:tav>
                                        <p:tav tm="100000">
                                          <p:val>
                                            <p:strVal val="#ppt_h"/>
                                          </p:val>
                                        </p:tav>
                                      </p:tavLst>
                                    </p:anim>
                                    <p:anim calcmode="lin" valueType="num">
                                      <p:cBhvr>
                                        <p:cTn id="36" dur="500" fill="hold"/>
                                        <p:tgtEl>
                                          <p:spTgt spid="54275">
                                            <p:txEl>
                                              <p:pRg st="2" end="2"/>
                                            </p:txEl>
                                          </p:spTgt>
                                        </p:tgtEl>
                                        <p:attrNameLst>
                                          <p:attrName>style.rotation</p:attrName>
                                        </p:attrNameLst>
                                      </p:cBhvr>
                                      <p:tavLst>
                                        <p:tav tm="0">
                                          <p:val>
                                            <p:fltVal val="360"/>
                                          </p:val>
                                        </p:tav>
                                        <p:tav tm="100000">
                                          <p:val>
                                            <p:fltVal val="0"/>
                                          </p:val>
                                        </p:tav>
                                      </p:tavLst>
                                    </p:anim>
                                    <p:animEffect transition="in" filter="fade">
                                      <p:cBhvr>
                                        <p:cTn id="37" dur="500"/>
                                        <p:tgtEl>
                                          <p:spTgt spid="54275">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9" presetClass="entr" presetSubtype="0" decel="100000" fill="hold" nodeType="clickEffect">
                                  <p:stCondLst>
                                    <p:cond delay="0"/>
                                  </p:stCondLst>
                                  <p:childTnLst>
                                    <p:set>
                                      <p:cBhvr>
                                        <p:cTn id="41" dur="1" fill="hold">
                                          <p:stCondLst>
                                            <p:cond delay="0"/>
                                          </p:stCondLst>
                                        </p:cTn>
                                        <p:tgtEl>
                                          <p:spTgt spid="54275">
                                            <p:txEl>
                                              <p:pRg st="3" end="3"/>
                                            </p:txEl>
                                          </p:spTgt>
                                        </p:tgtEl>
                                        <p:attrNameLst>
                                          <p:attrName>style.visibility</p:attrName>
                                        </p:attrNameLst>
                                      </p:cBhvr>
                                      <p:to>
                                        <p:strVal val="visible"/>
                                      </p:to>
                                    </p:set>
                                    <p:anim calcmode="lin" valueType="num">
                                      <p:cBhvr>
                                        <p:cTn id="42" dur="500" fill="hold"/>
                                        <p:tgtEl>
                                          <p:spTgt spid="54275">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54275">
                                            <p:txEl>
                                              <p:pRg st="3" end="3"/>
                                            </p:txEl>
                                          </p:spTgt>
                                        </p:tgtEl>
                                        <p:attrNameLst>
                                          <p:attrName>ppt_h</p:attrName>
                                        </p:attrNameLst>
                                      </p:cBhvr>
                                      <p:tavLst>
                                        <p:tav tm="0">
                                          <p:val>
                                            <p:fltVal val="0"/>
                                          </p:val>
                                        </p:tav>
                                        <p:tav tm="100000">
                                          <p:val>
                                            <p:strVal val="#ppt_h"/>
                                          </p:val>
                                        </p:tav>
                                      </p:tavLst>
                                    </p:anim>
                                    <p:anim calcmode="lin" valueType="num">
                                      <p:cBhvr>
                                        <p:cTn id="44" dur="500" fill="hold"/>
                                        <p:tgtEl>
                                          <p:spTgt spid="54275">
                                            <p:txEl>
                                              <p:pRg st="3" end="3"/>
                                            </p:txEl>
                                          </p:spTgt>
                                        </p:tgtEl>
                                        <p:attrNameLst>
                                          <p:attrName>style.rotation</p:attrName>
                                        </p:attrNameLst>
                                      </p:cBhvr>
                                      <p:tavLst>
                                        <p:tav tm="0">
                                          <p:val>
                                            <p:fltVal val="360"/>
                                          </p:val>
                                        </p:tav>
                                        <p:tav tm="100000">
                                          <p:val>
                                            <p:fltVal val="0"/>
                                          </p:val>
                                        </p:tav>
                                      </p:tavLst>
                                    </p:anim>
                                    <p:animEffect transition="in" filter="fade">
                                      <p:cBhvr>
                                        <p:cTn id="45"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1" name="Rectangle 7"/>
          <p:cNvSpPr>
            <a:spLocks noGrp="1" noChangeArrowheads="1"/>
          </p:cNvSpPr>
          <p:nvPr>
            <p:ph type="title"/>
          </p:nvPr>
        </p:nvSpPr>
        <p:spPr/>
        <p:txBody>
          <a:bodyPr/>
          <a:lstStyle/>
          <a:p>
            <a:pPr eaLnBrk="1" hangingPunct="1">
              <a:defRPr/>
            </a:pPr>
            <a:r>
              <a:rPr lang="en-US" smtClean="0"/>
              <a:t>Or You can be!</a:t>
            </a:r>
          </a:p>
        </p:txBody>
      </p:sp>
      <p:pic>
        <p:nvPicPr>
          <p:cNvPr id="11272" name="Picture 8" descr="Leadership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600200"/>
            <a:ext cx="5943600" cy="4572000"/>
          </a:xfr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wedge">
                                      <p:cBhvr>
                                        <p:cTn id="7" dur="2000"/>
                                        <p:tgtEl>
                                          <p:spTgt spid="11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11272"/>
                                        </p:tgtEl>
                                        <p:attrNameLst>
                                          <p:attrName>style.visibility</p:attrName>
                                        </p:attrNameLst>
                                      </p:cBhvr>
                                      <p:to>
                                        <p:strVal val="visible"/>
                                      </p:to>
                                    </p:set>
                                    <p:animEffect transition="in" filter="plus(in)">
                                      <p:cBhvr>
                                        <p:cTn id="12"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b="0" smtClean="0">
                <a:effectLst/>
              </a:rPr>
              <a:t>Should not be used</a:t>
            </a:r>
          </a:p>
        </p:txBody>
      </p:sp>
      <p:sp>
        <p:nvSpPr>
          <p:cNvPr id="55299" name="Rectangle 3"/>
          <p:cNvSpPr>
            <a:spLocks noGrp="1" noChangeArrowheads="1"/>
          </p:cNvSpPr>
          <p:nvPr>
            <p:ph type="body" idx="1"/>
          </p:nvPr>
        </p:nvSpPr>
        <p:spPr/>
        <p:txBody>
          <a:bodyPr/>
          <a:lstStyle/>
          <a:p>
            <a:pPr eaLnBrk="1" hangingPunct="1">
              <a:lnSpc>
                <a:spcPct val="90000"/>
              </a:lnSpc>
              <a:defRPr/>
            </a:pPr>
            <a:r>
              <a:rPr lang="en-US" smtClean="0">
                <a:effectLst/>
              </a:rPr>
              <a:t>• Staff feel insecure at the unavailability of a manager</a:t>
            </a:r>
          </a:p>
          <a:p>
            <a:pPr eaLnBrk="1" hangingPunct="1">
              <a:lnSpc>
                <a:spcPct val="90000"/>
              </a:lnSpc>
              <a:defRPr/>
            </a:pPr>
            <a:r>
              <a:rPr lang="en-US" smtClean="0">
                <a:effectLst/>
              </a:rPr>
              <a:t>• The manager cannot provide regular feedback to staff on how well they are doing</a:t>
            </a:r>
          </a:p>
          <a:p>
            <a:pPr eaLnBrk="1" hangingPunct="1">
              <a:lnSpc>
                <a:spcPct val="90000"/>
              </a:lnSpc>
              <a:defRPr/>
            </a:pPr>
            <a:r>
              <a:rPr lang="en-US" smtClean="0">
                <a:effectLst/>
              </a:rPr>
              <a:t>• Managers unable to thank staff for their good work</a:t>
            </a:r>
          </a:p>
          <a:p>
            <a:pPr eaLnBrk="1" hangingPunct="1">
              <a:lnSpc>
                <a:spcPct val="90000"/>
              </a:lnSpc>
              <a:defRPr/>
            </a:pPr>
            <a:r>
              <a:rPr lang="en-US" smtClean="0">
                <a:effectLst/>
              </a:rPr>
              <a:t>• The manager doesn’t understand his or her responsibilities and hoping the staff cover for him or her</a:t>
            </a:r>
          </a:p>
          <a:p>
            <a:pPr eaLnBrk="1" hangingPunct="1">
              <a:lnSpc>
                <a:spcPct val="90000"/>
              </a:lnSpc>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randombar(horizontal)">
                                      <p:cBhvr>
                                        <p:cTn id="7" dur="500"/>
                                        <p:tgtEl>
                                          <p:spTgt spid="55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 calcmode="lin" valueType="num">
                                      <p:cBhvr>
                                        <p:cTn id="12" dur="5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529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55299">
                                            <p:txEl>
                                              <p:pRg st="1" end="1"/>
                                            </p:txEl>
                                          </p:spTgt>
                                        </p:tgtEl>
                                        <p:attrNameLst>
                                          <p:attrName>style.visibility</p:attrName>
                                        </p:attrNameLst>
                                      </p:cBhvr>
                                      <p:to>
                                        <p:strVal val="visible"/>
                                      </p:to>
                                    </p:set>
                                    <p:anim calcmode="lin" valueType="num">
                                      <p:cBhvr>
                                        <p:cTn id="18" dur="500" fill="hold"/>
                                        <p:tgtEl>
                                          <p:spTgt spid="55299">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5529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55299">
                                            <p:txEl>
                                              <p:pRg st="2" end="2"/>
                                            </p:txEl>
                                          </p:spTgt>
                                        </p:tgtEl>
                                        <p:attrNameLst>
                                          <p:attrName>style.visibility</p:attrName>
                                        </p:attrNameLst>
                                      </p:cBhvr>
                                      <p:to>
                                        <p:strVal val="visible"/>
                                      </p:to>
                                    </p:set>
                                    <p:anim calcmode="lin" valueType="num">
                                      <p:cBhvr>
                                        <p:cTn id="24" dur="500" fill="hold"/>
                                        <p:tgtEl>
                                          <p:spTgt spid="55299">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5529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nodeType="clickEffect">
                                  <p:stCondLst>
                                    <p:cond delay="0"/>
                                  </p:stCondLst>
                                  <p:childTnLst>
                                    <p:set>
                                      <p:cBhvr>
                                        <p:cTn id="29" dur="1" fill="hold">
                                          <p:stCondLst>
                                            <p:cond delay="0"/>
                                          </p:stCondLst>
                                        </p:cTn>
                                        <p:tgtEl>
                                          <p:spTgt spid="55299">
                                            <p:txEl>
                                              <p:pRg st="3" end="3"/>
                                            </p:txEl>
                                          </p:spTgt>
                                        </p:tgtEl>
                                        <p:attrNameLst>
                                          <p:attrName>style.visibility</p:attrName>
                                        </p:attrNameLst>
                                      </p:cBhvr>
                                      <p:to>
                                        <p:strVal val="visible"/>
                                      </p:to>
                                    </p:set>
                                    <p:anim calcmode="lin" valueType="num">
                                      <p:cBhvr>
                                        <p:cTn id="30" dur="500" fill="hold"/>
                                        <p:tgtEl>
                                          <p:spTgt spid="55299">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55299">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p:txBody>
          <a:bodyPr/>
          <a:lstStyle/>
          <a:p>
            <a:pPr eaLnBrk="1" hangingPunct="1"/>
            <a:r>
              <a:rPr lang="en-US" sz="4000" b="0" smtClean="0">
                <a:effectLst/>
              </a:rPr>
              <a:t/>
            </a:r>
            <a:br>
              <a:rPr lang="en-US" sz="4000" b="0" smtClean="0">
                <a:effectLst/>
              </a:rPr>
            </a:br>
            <a:r>
              <a:rPr lang="en-US" sz="4000" b="0" smtClean="0">
                <a:effectLst/>
                <a:latin typeface="Arial Black" pitchFamily="34" charset="0"/>
              </a:rPr>
              <a:t>Other Leadership Styles</a:t>
            </a:r>
            <a:br>
              <a:rPr lang="en-US" sz="4000" b="0" smtClean="0">
                <a:effectLst/>
                <a:latin typeface="Arial Black" pitchFamily="34" charset="0"/>
              </a:rPr>
            </a:br>
            <a:endParaRPr lang="en-US" sz="4000" b="0" smtClean="0">
              <a:effectLst/>
              <a:latin typeface="Arial Black" pitchFamily="34" charset="0"/>
            </a:endParaRPr>
          </a:p>
        </p:txBody>
      </p:sp>
      <p:pic>
        <p:nvPicPr>
          <p:cNvPr id="56327" name="Picture 7" descr="darna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06750" y="1600200"/>
            <a:ext cx="2730500" cy="453072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fade">
                                      <p:cBhvr>
                                        <p:cTn id="7" dur="770" decel="100000"/>
                                        <p:tgtEl>
                                          <p:spTgt spid="56324"/>
                                        </p:tgtEl>
                                      </p:cBhvr>
                                    </p:animEffect>
                                    <p:animScale>
                                      <p:cBhvr>
                                        <p:cTn id="8" dur="770" decel="100000"/>
                                        <p:tgtEl>
                                          <p:spTgt spid="56324"/>
                                        </p:tgtEl>
                                      </p:cBhvr>
                                      <p:from x="10000" y="10000"/>
                                      <p:to x="200000" y="450000"/>
                                    </p:animScale>
                                    <p:animScale>
                                      <p:cBhvr>
                                        <p:cTn id="9" dur="1230" accel="100000" fill="hold">
                                          <p:stCondLst>
                                            <p:cond delay="770"/>
                                          </p:stCondLst>
                                        </p:cTn>
                                        <p:tgtEl>
                                          <p:spTgt spid="56324"/>
                                        </p:tgtEl>
                                      </p:cBhvr>
                                      <p:from x="200000" y="450000"/>
                                      <p:to x="100000" y="100000"/>
                                    </p:animScale>
                                    <p:set>
                                      <p:cBhvr>
                                        <p:cTn id="10" dur="770" fill="hold"/>
                                        <p:tgtEl>
                                          <p:spTgt spid="56324"/>
                                        </p:tgtEl>
                                        <p:attrNameLst>
                                          <p:attrName>ppt_x</p:attrName>
                                        </p:attrNameLst>
                                      </p:cBhvr>
                                      <p:to>
                                        <p:strVal val="(0.5)"/>
                                      </p:to>
                                    </p:set>
                                    <p:anim from="(0.5)" to="(#ppt_x)" calcmode="lin" valueType="num">
                                      <p:cBhvr>
                                        <p:cTn id="11" dur="1230" accel="100000" fill="hold">
                                          <p:stCondLst>
                                            <p:cond delay="770"/>
                                          </p:stCondLst>
                                        </p:cTn>
                                        <p:tgtEl>
                                          <p:spTgt spid="56324"/>
                                        </p:tgtEl>
                                        <p:attrNameLst>
                                          <p:attrName>ppt_x</p:attrName>
                                        </p:attrNameLst>
                                      </p:cBhvr>
                                    </p:anim>
                                    <p:set>
                                      <p:cBhvr>
                                        <p:cTn id="12" dur="770" fill="hold"/>
                                        <p:tgtEl>
                                          <p:spTgt spid="56324"/>
                                        </p:tgtEl>
                                        <p:attrNameLst>
                                          <p:attrName>ppt_y</p:attrName>
                                        </p:attrNameLst>
                                      </p:cBhvr>
                                      <p:to>
                                        <p:strVal val="(#ppt_y+0.4)"/>
                                      </p:to>
                                    </p:set>
                                    <p:anim from="(#ppt_y+0.4)" to="(#ppt_y)" calcmode="lin" valueType="num">
                                      <p:cBhvr>
                                        <p:cTn id="13" dur="1230" accel="100000" fill="hold">
                                          <p:stCondLst>
                                            <p:cond delay="770"/>
                                          </p:stCondLst>
                                        </p:cTn>
                                        <p:tgtEl>
                                          <p:spTgt spid="5632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entr" presetSubtype="0" fill="hold" nodeType="clickEffect">
                                  <p:stCondLst>
                                    <p:cond delay="0"/>
                                  </p:stCondLst>
                                  <p:childTnLst>
                                    <p:set>
                                      <p:cBhvr>
                                        <p:cTn id="17" dur="1" fill="hold">
                                          <p:stCondLst>
                                            <p:cond delay="0"/>
                                          </p:stCondLst>
                                        </p:cTn>
                                        <p:tgtEl>
                                          <p:spTgt spid="56327"/>
                                        </p:tgtEl>
                                        <p:attrNameLst>
                                          <p:attrName>style.visibility</p:attrName>
                                        </p:attrNameLst>
                                      </p:cBhvr>
                                      <p:to>
                                        <p:strVal val="visible"/>
                                      </p:to>
                                    </p:set>
                                    <p:animEffect transition="in" filter="fade">
                                      <p:cBhvr>
                                        <p:cTn id="18" dur="2000"/>
                                        <p:tgtEl>
                                          <p:spTgt spid="56327"/>
                                        </p:tgtEl>
                                      </p:cBhvr>
                                    </p:animEffect>
                                    <p:anim calcmode="lin" valueType="num">
                                      <p:cBhvr>
                                        <p:cTn id="19" dur="2000" fill="hold"/>
                                        <p:tgtEl>
                                          <p:spTgt spid="56327"/>
                                        </p:tgtEl>
                                        <p:attrNameLst>
                                          <p:attrName>style.rotation</p:attrName>
                                        </p:attrNameLst>
                                      </p:cBhvr>
                                      <p:tavLst>
                                        <p:tav tm="0">
                                          <p:val>
                                            <p:fltVal val="720"/>
                                          </p:val>
                                        </p:tav>
                                        <p:tav tm="100000">
                                          <p:val>
                                            <p:fltVal val="0"/>
                                          </p:val>
                                        </p:tav>
                                      </p:tavLst>
                                    </p:anim>
                                    <p:anim calcmode="lin" valueType="num">
                                      <p:cBhvr>
                                        <p:cTn id="20" dur="2000" fill="hold"/>
                                        <p:tgtEl>
                                          <p:spTgt spid="56327"/>
                                        </p:tgtEl>
                                        <p:attrNameLst>
                                          <p:attrName>ppt_h</p:attrName>
                                        </p:attrNameLst>
                                      </p:cBhvr>
                                      <p:tavLst>
                                        <p:tav tm="0">
                                          <p:val>
                                            <p:fltVal val="0"/>
                                          </p:val>
                                        </p:tav>
                                        <p:tav tm="100000">
                                          <p:val>
                                            <p:strVal val="#ppt_h"/>
                                          </p:val>
                                        </p:tav>
                                      </p:tavLst>
                                    </p:anim>
                                    <p:anim calcmode="lin" valueType="num">
                                      <p:cBhvr>
                                        <p:cTn id="21" dur="2000" fill="hold"/>
                                        <p:tgtEl>
                                          <p:spTgt spid="563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4000" smtClean="0">
                <a:effectLst/>
              </a:rPr>
              <a:t>The Transformational</a:t>
            </a:r>
            <a:br>
              <a:rPr lang="en-US" sz="4000" smtClean="0">
                <a:effectLst/>
              </a:rPr>
            </a:br>
            <a:r>
              <a:rPr lang="en-US" sz="4000" smtClean="0">
                <a:effectLst/>
              </a:rPr>
              <a:t>Leadership</a:t>
            </a:r>
            <a:r>
              <a:rPr lang="en-US" sz="4000" b="0" smtClean="0">
                <a:effectLst/>
              </a:rPr>
              <a:t/>
            </a:r>
            <a:br>
              <a:rPr lang="en-US" sz="4000" b="0" smtClean="0">
                <a:effectLst/>
              </a:rPr>
            </a:br>
            <a:endParaRPr lang="en-US" sz="4000" b="0" smtClean="0">
              <a:effectLst/>
            </a:endParaRPr>
          </a:p>
        </p:txBody>
      </p:sp>
      <p:sp>
        <p:nvSpPr>
          <p:cNvPr id="58371" name="Rectangle 3"/>
          <p:cNvSpPr>
            <a:spLocks noGrp="1" noChangeArrowheads="1"/>
          </p:cNvSpPr>
          <p:nvPr>
            <p:ph type="body" sz="half" idx="1"/>
          </p:nvPr>
        </p:nvSpPr>
        <p:spPr/>
        <p:txBody>
          <a:bodyPr/>
          <a:lstStyle/>
          <a:p>
            <a:pPr eaLnBrk="1" hangingPunct="1">
              <a:defRPr/>
            </a:pPr>
            <a:r>
              <a:rPr lang="en-US" sz="2400" smtClean="0">
                <a:effectLst/>
              </a:rPr>
              <a:t>• Make change happen in:</a:t>
            </a:r>
          </a:p>
          <a:p>
            <a:pPr eaLnBrk="1" hangingPunct="1">
              <a:defRPr/>
            </a:pPr>
            <a:r>
              <a:rPr lang="en-US" sz="2400" smtClean="0">
                <a:effectLst/>
              </a:rPr>
              <a:t>• Self,</a:t>
            </a:r>
          </a:p>
          <a:p>
            <a:pPr eaLnBrk="1" hangingPunct="1">
              <a:defRPr/>
            </a:pPr>
            <a:r>
              <a:rPr lang="en-US" sz="2400" smtClean="0">
                <a:effectLst/>
              </a:rPr>
              <a:t>• Others,</a:t>
            </a:r>
          </a:p>
          <a:p>
            <a:pPr eaLnBrk="1" hangingPunct="1">
              <a:defRPr/>
            </a:pPr>
            <a:r>
              <a:rPr lang="en-US" sz="2400" smtClean="0">
                <a:effectLst/>
              </a:rPr>
              <a:t>• Groups, and</a:t>
            </a:r>
          </a:p>
          <a:p>
            <a:pPr eaLnBrk="1" hangingPunct="1">
              <a:defRPr/>
            </a:pPr>
            <a:r>
              <a:rPr lang="en-US" sz="2400" smtClean="0">
                <a:effectLst/>
              </a:rPr>
              <a:t>• Organizations</a:t>
            </a:r>
          </a:p>
          <a:p>
            <a:pPr eaLnBrk="1" hangingPunct="1">
              <a:defRPr/>
            </a:pPr>
            <a:r>
              <a:rPr lang="en-US" sz="2400" smtClean="0">
                <a:effectLst/>
              </a:rPr>
              <a:t>• Charisma a special leadership style commonly associated with transformational leadership; extremely powerful, extremely hard to teach</a:t>
            </a:r>
          </a:p>
          <a:p>
            <a:pPr eaLnBrk="1" hangingPunct="1">
              <a:defRPr/>
            </a:pPr>
            <a:endParaRPr lang="en-US" sz="2400" smtClean="0"/>
          </a:p>
        </p:txBody>
      </p:sp>
      <p:pic>
        <p:nvPicPr>
          <p:cNvPr id="58373" name="Picture 5" descr="mahatma-gandhi-indian-hero"/>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828800"/>
            <a:ext cx="3324225" cy="40386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1000" fill="hold"/>
                                        <p:tgtEl>
                                          <p:spTgt spid="58370"/>
                                        </p:tgtEl>
                                        <p:attrNameLst>
                                          <p:attrName>ppt_x</p:attrName>
                                        </p:attrNameLst>
                                      </p:cBhvr>
                                      <p:tavLst>
                                        <p:tav tm="0">
                                          <p:val>
                                            <p:strVal val="#ppt_x-.2"/>
                                          </p:val>
                                        </p:tav>
                                        <p:tav tm="100000">
                                          <p:val>
                                            <p:strVal val="#ppt_x"/>
                                          </p:val>
                                        </p:tav>
                                      </p:tavLst>
                                    </p:anim>
                                    <p:anim calcmode="lin" valueType="num">
                                      <p:cBhvr>
                                        <p:cTn id="8" dur="1000" fill="hold"/>
                                        <p:tgtEl>
                                          <p:spTgt spid="583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5" presetClass="entr" presetSubtype="0" fill="hold" nodeType="clickEffect">
                                  <p:stCondLst>
                                    <p:cond delay="0"/>
                                  </p:stCondLst>
                                  <p:childTnLst>
                                    <p:set>
                                      <p:cBhvr>
                                        <p:cTn id="13" dur="1" fill="hold">
                                          <p:stCondLst>
                                            <p:cond delay="0"/>
                                          </p:stCondLst>
                                        </p:cTn>
                                        <p:tgtEl>
                                          <p:spTgt spid="58373"/>
                                        </p:tgtEl>
                                        <p:attrNameLst>
                                          <p:attrName>style.visibility</p:attrName>
                                        </p:attrNameLst>
                                      </p:cBhvr>
                                      <p:to>
                                        <p:strVal val="visible"/>
                                      </p:to>
                                    </p:set>
                                    <p:animEffect transition="in" filter="fade">
                                      <p:cBhvr>
                                        <p:cTn id="14" dur="2000"/>
                                        <p:tgtEl>
                                          <p:spTgt spid="58373"/>
                                        </p:tgtEl>
                                      </p:cBhvr>
                                    </p:animEffect>
                                    <p:anim calcmode="lin" valueType="num">
                                      <p:cBhvr>
                                        <p:cTn id="15" dur="2000" fill="hold"/>
                                        <p:tgtEl>
                                          <p:spTgt spid="58373"/>
                                        </p:tgtEl>
                                        <p:attrNameLst>
                                          <p:attrName>style.rotation</p:attrName>
                                        </p:attrNameLst>
                                      </p:cBhvr>
                                      <p:tavLst>
                                        <p:tav tm="0">
                                          <p:val>
                                            <p:fltVal val="720"/>
                                          </p:val>
                                        </p:tav>
                                        <p:tav tm="100000">
                                          <p:val>
                                            <p:fltVal val="0"/>
                                          </p:val>
                                        </p:tav>
                                      </p:tavLst>
                                    </p:anim>
                                    <p:anim calcmode="lin" valueType="num">
                                      <p:cBhvr>
                                        <p:cTn id="16" dur="2000" fill="hold"/>
                                        <p:tgtEl>
                                          <p:spTgt spid="58373"/>
                                        </p:tgtEl>
                                        <p:attrNameLst>
                                          <p:attrName>ppt_h</p:attrName>
                                        </p:attrNameLst>
                                      </p:cBhvr>
                                      <p:tavLst>
                                        <p:tav tm="0">
                                          <p:val>
                                            <p:fltVal val="0"/>
                                          </p:val>
                                        </p:tav>
                                        <p:tav tm="100000">
                                          <p:val>
                                            <p:strVal val="#ppt_h"/>
                                          </p:val>
                                        </p:tav>
                                      </p:tavLst>
                                    </p:anim>
                                    <p:anim calcmode="lin" valueType="num">
                                      <p:cBhvr>
                                        <p:cTn id="17" dur="2000" fill="hold"/>
                                        <p:tgtEl>
                                          <p:spTgt spid="58373"/>
                                        </p:tgtEl>
                                        <p:attrNameLst>
                                          <p:attrName>ppt_w</p:attrName>
                                        </p:attrNameLst>
                                      </p:cBhvr>
                                      <p:tavLst>
                                        <p:tav tm="0">
                                          <p:val>
                                            <p:fltVal val="0"/>
                                          </p:val>
                                        </p:tav>
                                        <p:tav tm="100000">
                                          <p:val>
                                            <p:strVal val="#ppt_w"/>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5" presetClass="entr" presetSubtype="0" fill="hold" nodeType="clickEffect">
                                  <p:stCondLst>
                                    <p:cond delay="0"/>
                                  </p:stCondLst>
                                  <p:childTnLst>
                                    <p:set>
                                      <p:cBhvr>
                                        <p:cTn id="21" dur="1" fill="hold">
                                          <p:stCondLst>
                                            <p:cond delay="0"/>
                                          </p:stCondLst>
                                        </p:cTn>
                                        <p:tgtEl>
                                          <p:spTgt spid="58371">
                                            <p:txEl>
                                              <p:pRg st="0" end="0"/>
                                            </p:txEl>
                                          </p:spTgt>
                                        </p:tgtEl>
                                        <p:attrNameLst>
                                          <p:attrName>style.visibility</p:attrName>
                                        </p:attrNameLst>
                                      </p:cBhvr>
                                      <p:to>
                                        <p:strVal val="visible"/>
                                      </p:to>
                                    </p:set>
                                    <p:animEffect transition="in" filter="fade">
                                      <p:cBhvr>
                                        <p:cTn id="22" dur="2000"/>
                                        <p:tgtEl>
                                          <p:spTgt spid="58371">
                                            <p:txEl>
                                              <p:pRg st="0" end="0"/>
                                            </p:txEl>
                                          </p:spTgt>
                                        </p:tgtEl>
                                      </p:cBhvr>
                                    </p:animEffect>
                                    <p:anim calcmode="lin" valueType="num">
                                      <p:cBhvr>
                                        <p:cTn id="23" dur="2000" fill="hold"/>
                                        <p:tgtEl>
                                          <p:spTgt spid="58371">
                                            <p:txEl>
                                              <p:pRg st="0" end="0"/>
                                            </p:txEl>
                                          </p:spTgt>
                                        </p:tgtEl>
                                        <p:attrNameLst>
                                          <p:attrName>style.rotation</p:attrName>
                                        </p:attrNameLst>
                                      </p:cBhvr>
                                      <p:tavLst>
                                        <p:tav tm="0">
                                          <p:val>
                                            <p:fltVal val="720"/>
                                          </p:val>
                                        </p:tav>
                                        <p:tav tm="100000">
                                          <p:val>
                                            <p:fltVal val="0"/>
                                          </p:val>
                                        </p:tav>
                                      </p:tavLst>
                                    </p:anim>
                                    <p:anim calcmode="lin" valueType="num">
                                      <p:cBhvr>
                                        <p:cTn id="24" dur="2000" fill="hold"/>
                                        <p:tgtEl>
                                          <p:spTgt spid="58371">
                                            <p:txEl>
                                              <p:pRg st="0" end="0"/>
                                            </p:txEl>
                                          </p:spTgt>
                                        </p:tgtEl>
                                        <p:attrNameLst>
                                          <p:attrName>ppt_h</p:attrName>
                                        </p:attrNameLst>
                                      </p:cBhvr>
                                      <p:tavLst>
                                        <p:tav tm="0">
                                          <p:val>
                                            <p:fltVal val="0"/>
                                          </p:val>
                                        </p:tav>
                                        <p:tav tm="100000">
                                          <p:val>
                                            <p:strVal val="#ppt_h"/>
                                          </p:val>
                                        </p:tav>
                                      </p:tavLst>
                                    </p:anim>
                                    <p:anim calcmode="lin" valueType="num">
                                      <p:cBhvr>
                                        <p:cTn id="25" dur="2000" fill="hold"/>
                                        <p:tgtEl>
                                          <p:spTgt spid="58371">
                                            <p:txEl>
                                              <p:pRg st="0" end="0"/>
                                            </p:txEl>
                                          </p:spTgt>
                                        </p:tgtEl>
                                        <p:attrNameLst>
                                          <p:attrName>ppt_w</p:attrName>
                                        </p:attrNameLst>
                                      </p:cBhvr>
                                      <p:tavLst>
                                        <p:tav tm="0">
                                          <p:val>
                                            <p:fltVal val="0"/>
                                          </p:val>
                                        </p:tav>
                                        <p:tav tm="100000">
                                          <p:val>
                                            <p:strVal val="#ppt_w"/>
                                          </p:val>
                                        </p:tav>
                                      </p:tavLst>
                                    </p:anim>
                                  </p:childTnLst>
                                </p:cTn>
                              </p:par>
                              <p:par>
                                <p:cTn id="26" presetID="35" presetClass="entr" presetSubtype="0" fill="hold" nodeType="withEffect">
                                  <p:stCondLst>
                                    <p:cond delay="0"/>
                                  </p:stCondLst>
                                  <p:childTnLst>
                                    <p:set>
                                      <p:cBhvr>
                                        <p:cTn id="27" dur="1" fill="hold">
                                          <p:stCondLst>
                                            <p:cond delay="0"/>
                                          </p:stCondLst>
                                        </p:cTn>
                                        <p:tgtEl>
                                          <p:spTgt spid="58371">
                                            <p:txEl>
                                              <p:pRg st="1" end="1"/>
                                            </p:txEl>
                                          </p:spTgt>
                                        </p:tgtEl>
                                        <p:attrNameLst>
                                          <p:attrName>style.visibility</p:attrName>
                                        </p:attrNameLst>
                                      </p:cBhvr>
                                      <p:to>
                                        <p:strVal val="visible"/>
                                      </p:to>
                                    </p:set>
                                    <p:animEffect transition="in" filter="fade">
                                      <p:cBhvr>
                                        <p:cTn id="28" dur="2000"/>
                                        <p:tgtEl>
                                          <p:spTgt spid="58371">
                                            <p:txEl>
                                              <p:pRg st="1" end="1"/>
                                            </p:txEl>
                                          </p:spTgt>
                                        </p:tgtEl>
                                      </p:cBhvr>
                                    </p:animEffect>
                                    <p:anim calcmode="lin" valueType="num">
                                      <p:cBhvr>
                                        <p:cTn id="29" dur="2000" fill="hold"/>
                                        <p:tgtEl>
                                          <p:spTgt spid="58371">
                                            <p:txEl>
                                              <p:pRg st="1" end="1"/>
                                            </p:txEl>
                                          </p:spTgt>
                                        </p:tgtEl>
                                        <p:attrNameLst>
                                          <p:attrName>style.rotation</p:attrName>
                                        </p:attrNameLst>
                                      </p:cBhvr>
                                      <p:tavLst>
                                        <p:tav tm="0">
                                          <p:val>
                                            <p:fltVal val="720"/>
                                          </p:val>
                                        </p:tav>
                                        <p:tav tm="100000">
                                          <p:val>
                                            <p:fltVal val="0"/>
                                          </p:val>
                                        </p:tav>
                                      </p:tavLst>
                                    </p:anim>
                                    <p:anim calcmode="lin" valueType="num">
                                      <p:cBhvr>
                                        <p:cTn id="30" dur="2000" fill="hold"/>
                                        <p:tgtEl>
                                          <p:spTgt spid="58371">
                                            <p:txEl>
                                              <p:pRg st="1" end="1"/>
                                            </p:txEl>
                                          </p:spTgt>
                                        </p:tgtEl>
                                        <p:attrNameLst>
                                          <p:attrName>ppt_h</p:attrName>
                                        </p:attrNameLst>
                                      </p:cBhvr>
                                      <p:tavLst>
                                        <p:tav tm="0">
                                          <p:val>
                                            <p:fltVal val="0"/>
                                          </p:val>
                                        </p:tav>
                                        <p:tav tm="100000">
                                          <p:val>
                                            <p:strVal val="#ppt_h"/>
                                          </p:val>
                                        </p:tav>
                                      </p:tavLst>
                                    </p:anim>
                                    <p:anim calcmode="lin" valueType="num">
                                      <p:cBhvr>
                                        <p:cTn id="31" dur="2000" fill="hold"/>
                                        <p:tgtEl>
                                          <p:spTgt spid="58371">
                                            <p:txEl>
                                              <p:pRg st="1" end="1"/>
                                            </p:txEl>
                                          </p:spTgt>
                                        </p:tgtEl>
                                        <p:attrNameLst>
                                          <p:attrName>ppt_w</p:attrName>
                                        </p:attrNameLst>
                                      </p:cBhvr>
                                      <p:tavLst>
                                        <p:tav tm="0">
                                          <p:val>
                                            <p:fltVal val="0"/>
                                          </p:val>
                                        </p:tav>
                                        <p:tav tm="100000">
                                          <p:val>
                                            <p:strVal val="#ppt_w"/>
                                          </p:val>
                                        </p:tav>
                                      </p:tavLst>
                                    </p:anim>
                                  </p:childTnLst>
                                </p:cTn>
                              </p:par>
                              <p:par>
                                <p:cTn id="32" presetID="35" presetClass="entr" presetSubtype="0" fill="hold" nodeType="withEffect">
                                  <p:stCondLst>
                                    <p:cond delay="0"/>
                                  </p:stCondLst>
                                  <p:childTnLst>
                                    <p:set>
                                      <p:cBhvr>
                                        <p:cTn id="33" dur="1" fill="hold">
                                          <p:stCondLst>
                                            <p:cond delay="0"/>
                                          </p:stCondLst>
                                        </p:cTn>
                                        <p:tgtEl>
                                          <p:spTgt spid="58371">
                                            <p:txEl>
                                              <p:pRg st="2" end="2"/>
                                            </p:txEl>
                                          </p:spTgt>
                                        </p:tgtEl>
                                        <p:attrNameLst>
                                          <p:attrName>style.visibility</p:attrName>
                                        </p:attrNameLst>
                                      </p:cBhvr>
                                      <p:to>
                                        <p:strVal val="visible"/>
                                      </p:to>
                                    </p:set>
                                    <p:animEffect transition="in" filter="fade">
                                      <p:cBhvr>
                                        <p:cTn id="34" dur="2000"/>
                                        <p:tgtEl>
                                          <p:spTgt spid="58371">
                                            <p:txEl>
                                              <p:pRg st="2" end="2"/>
                                            </p:txEl>
                                          </p:spTgt>
                                        </p:tgtEl>
                                      </p:cBhvr>
                                    </p:animEffect>
                                    <p:anim calcmode="lin" valueType="num">
                                      <p:cBhvr>
                                        <p:cTn id="35" dur="2000" fill="hold"/>
                                        <p:tgtEl>
                                          <p:spTgt spid="58371">
                                            <p:txEl>
                                              <p:pRg st="2" end="2"/>
                                            </p:txEl>
                                          </p:spTgt>
                                        </p:tgtEl>
                                        <p:attrNameLst>
                                          <p:attrName>style.rotation</p:attrName>
                                        </p:attrNameLst>
                                      </p:cBhvr>
                                      <p:tavLst>
                                        <p:tav tm="0">
                                          <p:val>
                                            <p:fltVal val="720"/>
                                          </p:val>
                                        </p:tav>
                                        <p:tav tm="100000">
                                          <p:val>
                                            <p:fltVal val="0"/>
                                          </p:val>
                                        </p:tav>
                                      </p:tavLst>
                                    </p:anim>
                                    <p:anim calcmode="lin" valueType="num">
                                      <p:cBhvr>
                                        <p:cTn id="36" dur="2000" fill="hold"/>
                                        <p:tgtEl>
                                          <p:spTgt spid="58371">
                                            <p:txEl>
                                              <p:pRg st="2" end="2"/>
                                            </p:txEl>
                                          </p:spTgt>
                                        </p:tgtEl>
                                        <p:attrNameLst>
                                          <p:attrName>ppt_h</p:attrName>
                                        </p:attrNameLst>
                                      </p:cBhvr>
                                      <p:tavLst>
                                        <p:tav tm="0">
                                          <p:val>
                                            <p:fltVal val="0"/>
                                          </p:val>
                                        </p:tav>
                                        <p:tav tm="100000">
                                          <p:val>
                                            <p:strVal val="#ppt_h"/>
                                          </p:val>
                                        </p:tav>
                                      </p:tavLst>
                                    </p:anim>
                                    <p:anim calcmode="lin" valueType="num">
                                      <p:cBhvr>
                                        <p:cTn id="37" dur="2000" fill="hold"/>
                                        <p:tgtEl>
                                          <p:spTgt spid="58371">
                                            <p:txEl>
                                              <p:pRg st="2" end="2"/>
                                            </p:txEl>
                                          </p:spTgt>
                                        </p:tgtEl>
                                        <p:attrNameLst>
                                          <p:attrName>ppt_w</p:attrName>
                                        </p:attrNameLst>
                                      </p:cBhvr>
                                      <p:tavLst>
                                        <p:tav tm="0">
                                          <p:val>
                                            <p:fltVal val="0"/>
                                          </p:val>
                                        </p:tav>
                                        <p:tav tm="100000">
                                          <p:val>
                                            <p:strVal val="#ppt_w"/>
                                          </p:val>
                                        </p:tav>
                                      </p:tavLst>
                                    </p:anim>
                                  </p:childTnLst>
                                </p:cTn>
                              </p:par>
                              <p:par>
                                <p:cTn id="38" presetID="35" presetClass="entr" presetSubtype="0" fill="hold" nodeType="withEffect">
                                  <p:stCondLst>
                                    <p:cond delay="0"/>
                                  </p:stCondLst>
                                  <p:childTnLst>
                                    <p:set>
                                      <p:cBhvr>
                                        <p:cTn id="39" dur="1" fill="hold">
                                          <p:stCondLst>
                                            <p:cond delay="0"/>
                                          </p:stCondLst>
                                        </p:cTn>
                                        <p:tgtEl>
                                          <p:spTgt spid="58371">
                                            <p:txEl>
                                              <p:pRg st="3" end="3"/>
                                            </p:txEl>
                                          </p:spTgt>
                                        </p:tgtEl>
                                        <p:attrNameLst>
                                          <p:attrName>style.visibility</p:attrName>
                                        </p:attrNameLst>
                                      </p:cBhvr>
                                      <p:to>
                                        <p:strVal val="visible"/>
                                      </p:to>
                                    </p:set>
                                    <p:animEffect transition="in" filter="fade">
                                      <p:cBhvr>
                                        <p:cTn id="40" dur="2000"/>
                                        <p:tgtEl>
                                          <p:spTgt spid="58371">
                                            <p:txEl>
                                              <p:pRg st="3" end="3"/>
                                            </p:txEl>
                                          </p:spTgt>
                                        </p:tgtEl>
                                      </p:cBhvr>
                                    </p:animEffect>
                                    <p:anim calcmode="lin" valueType="num">
                                      <p:cBhvr>
                                        <p:cTn id="41" dur="2000" fill="hold"/>
                                        <p:tgtEl>
                                          <p:spTgt spid="58371">
                                            <p:txEl>
                                              <p:pRg st="3" end="3"/>
                                            </p:txEl>
                                          </p:spTgt>
                                        </p:tgtEl>
                                        <p:attrNameLst>
                                          <p:attrName>style.rotation</p:attrName>
                                        </p:attrNameLst>
                                      </p:cBhvr>
                                      <p:tavLst>
                                        <p:tav tm="0">
                                          <p:val>
                                            <p:fltVal val="720"/>
                                          </p:val>
                                        </p:tav>
                                        <p:tav tm="100000">
                                          <p:val>
                                            <p:fltVal val="0"/>
                                          </p:val>
                                        </p:tav>
                                      </p:tavLst>
                                    </p:anim>
                                    <p:anim calcmode="lin" valueType="num">
                                      <p:cBhvr>
                                        <p:cTn id="42" dur="2000" fill="hold"/>
                                        <p:tgtEl>
                                          <p:spTgt spid="58371">
                                            <p:txEl>
                                              <p:pRg st="3" end="3"/>
                                            </p:txEl>
                                          </p:spTgt>
                                        </p:tgtEl>
                                        <p:attrNameLst>
                                          <p:attrName>ppt_h</p:attrName>
                                        </p:attrNameLst>
                                      </p:cBhvr>
                                      <p:tavLst>
                                        <p:tav tm="0">
                                          <p:val>
                                            <p:fltVal val="0"/>
                                          </p:val>
                                        </p:tav>
                                        <p:tav tm="100000">
                                          <p:val>
                                            <p:strVal val="#ppt_h"/>
                                          </p:val>
                                        </p:tav>
                                      </p:tavLst>
                                    </p:anim>
                                    <p:anim calcmode="lin" valueType="num">
                                      <p:cBhvr>
                                        <p:cTn id="43" dur="2000" fill="hold"/>
                                        <p:tgtEl>
                                          <p:spTgt spid="58371">
                                            <p:txEl>
                                              <p:pRg st="3" end="3"/>
                                            </p:txEl>
                                          </p:spTgt>
                                        </p:tgtEl>
                                        <p:attrNameLst>
                                          <p:attrName>ppt_w</p:attrName>
                                        </p:attrNameLst>
                                      </p:cBhvr>
                                      <p:tavLst>
                                        <p:tav tm="0">
                                          <p:val>
                                            <p:fltVal val="0"/>
                                          </p:val>
                                        </p:tav>
                                        <p:tav tm="100000">
                                          <p:val>
                                            <p:strVal val="#ppt_w"/>
                                          </p:val>
                                        </p:tav>
                                      </p:tavLst>
                                    </p:anim>
                                  </p:childTnLst>
                                </p:cTn>
                              </p:par>
                              <p:par>
                                <p:cTn id="44" presetID="35" presetClass="entr" presetSubtype="0" fill="hold" nodeType="withEffect">
                                  <p:stCondLst>
                                    <p:cond delay="0"/>
                                  </p:stCondLst>
                                  <p:childTnLst>
                                    <p:set>
                                      <p:cBhvr>
                                        <p:cTn id="45" dur="1" fill="hold">
                                          <p:stCondLst>
                                            <p:cond delay="0"/>
                                          </p:stCondLst>
                                        </p:cTn>
                                        <p:tgtEl>
                                          <p:spTgt spid="58371">
                                            <p:txEl>
                                              <p:pRg st="4" end="4"/>
                                            </p:txEl>
                                          </p:spTgt>
                                        </p:tgtEl>
                                        <p:attrNameLst>
                                          <p:attrName>style.visibility</p:attrName>
                                        </p:attrNameLst>
                                      </p:cBhvr>
                                      <p:to>
                                        <p:strVal val="visible"/>
                                      </p:to>
                                    </p:set>
                                    <p:animEffect transition="in" filter="fade">
                                      <p:cBhvr>
                                        <p:cTn id="46" dur="2000"/>
                                        <p:tgtEl>
                                          <p:spTgt spid="58371">
                                            <p:txEl>
                                              <p:pRg st="4" end="4"/>
                                            </p:txEl>
                                          </p:spTgt>
                                        </p:tgtEl>
                                      </p:cBhvr>
                                    </p:animEffect>
                                    <p:anim calcmode="lin" valueType="num">
                                      <p:cBhvr>
                                        <p:cTn id="47" dur="2000" fill="hold"/>
                                        <p:tgtEl>
                                          <p:spTgt spid="58371">
                                            <p:txEl>
                                              <p:pRg st="4" end="4"/>
                                            </p:txEl>
                                          </p:spTgt>
                                        </p:tgtEl>
                                        <p:attrNameLst>
                                          <p:attrName>style.rotation</p:attrName>
                                        </p:attrNameLst>
                                      </p:cBhvr>
                                      <p:tavLst>
                                        <p:tav tm="0">
                                          <p:val>
                                            <p:fltVal val="720"/>
                                          </p:val>
                                        </p:tav>
                                        <p:tav tm="100000">
                                          <p:val>
                                            <p:fltVal val="0"/>
                                          </p:val>
                                        </p:tav>
                                      </p:tavLst>
                                    </p:anim>
                                    <p:anim calcmode="lin" valueType="num">
                                      <p:cBhvr>
                                        <p:cTn id="48" dur="2000" fill="hold"/>
                                        <p:tgtEl>
                                          <p:spTgt spid="58371">
                                            <p:txEl>
                                              <p:pRg st="4" end="4"/>
                                            </p:txEl>
                                          </p:spTgt>
                                        </p:tgtEl>
                                        <p:attrNameLst>
                                          <p:attrName>ppt_h</p:attrName>
                                        </p:attrNameLst>
                                      </p:cBhvr>
                                      <p:tavLst>
                                        <p:tav tm="0">
                                          <p:val>
                                            <p:fltVal val="0"/>
                                          </p:val>
                                        </p:tav>
                                        <p:tav tm="100000">
                                          <p:val>
                                            <p:strVal val="#ppt_h"/>
                                          </p:val>
                                        </p:tav>
                                      </p:tavLst>
                                    </p:anim>
                                    <p:anim calcmode="lin" valueType="num">
                                      <p:cBhvr>
                                        <p:cTn id="49" dur="2000" fill="hold"/>
                                        <p:tgtEl>
                                          <p:spTgt spid="58371">
                                            <p:txEl>
                                              <p:pRg st="4" end="4"/>
                                            </p:txEl>
                                          </p:spTgt>
                                        </p:tgtEl>
                                        <p:attrNameLst>
                                          <p:attrName>ppt_w</p:attrName>
                                        </p:attrNameLst>
                                      </p:cBhvr>
                                      <p:tavLst>
                                        <p:tav tm="0">
                                          <p:val>
                                            <p:fltVal val="0"/>
                                          </p:val>
                                        </p:tav>
                                        <p:tav tm="100000">
                                          <p:val>
                                            <p:strVal val="#ppt_w"/>
                                          </p:val>
                                        </p:tav>
                                      </p:tavLst>
                                    </p:anim>
                                  </p:childTnLst>
                                </p:cTn>
                              </p:par>
                              <p:par>
                                <p:cTn id="50" presetID="35" presetClass="entr" presetSubtype="0" fill="hold" nodeType="withEffect">
                                  <p:stCondLst>
                                    <p:cond delay="0"/>
                                  </p:stCondLst>
                                  <p:childTnLst>
                                    <p:set>
                                      <p:cBhvr>
                                        <p:cTn id="51" dur="1" fill="hold">
                                          <p:stCondLst>
                                            <p:cond delay="0"/>
                                          </p:stCondLst>
                                        </p:cTn>
                                        <p:tgtEl>
                                          <p:spTgt spid="58371">
                                            <p:txEl>
                                              <p:pRg st="5" end="5"/>
                                            </p:txEl>
                                          </p:spTgt>
                                        </p:tgtEl>
                                        <p:attrNameLst>
                                          <p:attrName>style.visibility</p:attrName>
                                        </p:attrNameLst>
                                      </p:cBhvr>
                                      <p:to>
                                        <p:strVal val="visible"/>
                                      </p:to>
                                    </p:set>
                                    <p:animEffect transition="in" filter="fade">
                                      <p:cBhvr>
                                        <p:cTn id="52" dur="2000"/>
                                        <p:tgtEl>
                                          <p:spTgt spid="58371">
                                            <p:txEl>
                                              <p:pRg st="5" end="5"/>
                                            </p:txEl>
                                          </p:spTgt>
                                        </p:tgtEl>
                                      </p:cBhvr>
                                    </p:animEffect>
                                    <p:anim calcmode="lin" valueType="num">
                                      <p:cBhvr>
                                        <p:cTn id="53" dur="2000" fill="hold"/>
                                        <p:tgtEl>
                                          <p:spTgt spid="58371">
                                            <p:txEl>
                                              <p:pRg st="5" end="5"/>
                                            </p:txEl>
                                          </p:spTgt>
                                        </p:tgtEl>
                                        <p:attrNameLst>
                                          <p:attrName>style.rotation</p:attrName>
                                        </p:attrNameLst>
                                      </p:cBhvr>
                                      <p:tavLst>
                                        <p:tav tm="0">
                                          <p:val>
                                            <p:fltVal val="720"/>
                                          </p:val>
                                        </p:tav>
                                        <p:tav tm="100000">
                                          <p:val>
                                            <p:fltVal val="0"/>
                                          </p:val>
                                        </p:tav>
                                      </p:tavLst>
                                    </p:anim>
                                    <p:anim calcmode="lin" valueType="num">
                                      <p:cBhvr>
                                        <p:cTn id="54" dur="2000" fill="hold"/>
                                        <p:tgtEl>
                                          <p:spTgt spid="58371">
                                            <p:txEl>
                                              <p:pRg st="5" end="5"/>
                                            </p:txEl>
                                          </p:spTgt>
                                        </p:tgtEl>
                                        <p:attrNameLst>
                                          <p:attrName>ppt_h</p:attrName>
                                        </p:attrNameLst>
                                      </p:cBhvr>
                                      <p:tavLst>
                                        <p:tav tm="0">
                                          <p:val>
                                            <p:fltVal val="0"/>
                                          </p:val>
                                        </p:tav>
                                        <p:tav tm="100000">
                                          <p:val>
                                            <p:strVal val="#ppt_h"/>
                                          </p:val>
                                        </p:tav>
                                      </p:tavLst>
                                    </p:anim>
                                    <p:anim calcmode="lin" valueType="num">
                                      <p:cBhvr>
                                        <p:cTn id="55" dur="2000" fill="hold"/>
                                        <p:tgtEl>
                                          <p:spTgt spid="58371">
                                            <p:txEl>
                                              <p:pRg st="5" end="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4000" smtClean="0">
                <a:effectLst/>
              </a:rPr>
              <a:t>Transactional Leadership</a:t>
            </a:r>
            <a:r>
              <a:rPr lang="en-US" sz="4000" b="0" smtClean="0">
                <a:effectLst/>
              </a:rPr>
              <a:t/>
            </a:r>
            <a:br>
              <a:rPr lang="en-US" sz="4000" b="0" smtClean="0">
                <a:effectLst/>
              </a:rPr>
            </a:br>
            <a:endParaRPr lang="en-US" sz="4000" b="0" smtClean="0">
              <a:effectLst/>
            </a:endParaRPr>
          </a:p>
        </p:txBody>
      </p:sp>
      <p:sp>
        <p:nvSpPr>
          <p:cNvPr id="59395" name="Rectangle 3"/>
          <p:cNvSpPr>
            <a:spLocks noGrp="1" noChangeArrowheads="1"/>
          </p:cNvSpPr>
          <p:nvPr>
            <p:ph type="body" sz="half" idx="1"/>
          </p:nvPr>
        </p:nvSpPr>
        <p:spPr/>
        <p:txBody>
          <a:bodyPr/>
          <a:lstStyle/>
          <a:p>
            <a:pPr eaLnBrk="1" hangingPunct="1">
              <a:defRPr/>
            </a:pPr>
            <a:r>
              <a:rPr lang="en-US" sz="2400" smtClean="0">
                <a:effectLst/>
              </a:rPr>
              <a:t>• Emphasizes getting things done within the umbrella of the status quo</a:t>
            </a:r>
          </a:p>
          <a:p>
            <a:pPr eaLnBrk="1" hangingPunct="1">
              <a:defRPr/>
            </a:pPr>
            <a:r>
              <a:rPr lang="en-US" sz="2400" smtClean="0">
                <a:effectLst/>
              </a:rPr>
              <a:t>• In opposition to transformational leadership</a:t>
            </a:r>
          </a:p>
          <a:p>
            <a:pPr eaLnBrk="1" hangingPunct="1">
              <a:defRPr/>
            </a:pPr>
            <a:r>
              <a:rPr lang="en-US" sz="2400" smtClean="0">
                <a:effectLst/>
              </a:rPr>
              <a:t>• “By the book" approach - the person works within the rules</a:t>
            </a:r>
          </a:p>
          <a:p>
            <a:pPr eaLnBrk="1" hangingPunct="1">
              <a:defRPr/>
            </a:pPr>
            <a:r>
              <a:rPr lang="en-US" sz="2400" smtClean="0">
                <a:effectLst/>
              </a:rPr>
              <a:t>Commonly seen in large, bureaucratic organizations</a:t>
            </a:r>
          </a:p>
          <a:p>
            <a:pPr eaLnBrk="1" hangingPunct="1">
              <a:defRPr/>
            </a:pPr>
            <a:endParaRPr lang="en-US" sz="2400" smtClean="0"/>
          </a:p>
        </p:txBody>
      </p:sp>
      <p:pic>
        <p:nvPicPr>
          <p:cNvPr id="59401" name="Picture 9" descr="surpris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1700" y="1681163"/>
            <a:ext cx="3911600" cy="43688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wipe(down)">
                                      <p:cBhvr>
                                        <p:cTn id="7" dur="580">
                                          <p:stCondLst>
                                            <p:cond delay="0"/>
                                          </p:stCondLst>
                                        </p:cTn>
                                        <p:tgtEl>
                                          <p:spTgt spid="59394"/>
                                        </p:tgtEl>
                                      </p:cBhvr>
                                    </p:animEffect>
                                    <p:anim calcmode="lin" valueType="num">
                                      <p:cBhvr>
                                        <p:cTn id="8" dur="1822" tmFilter="0,0; 0.14,0.36; 0.43,0.73; 0.71,0.91; 1.0,1.0">
                                          <p:stCondLst>
                                            <p:cond delay="0"/>
                                          </p:stCondLst>
                                        </p:cTn>
                                        <p:tgtEl>
                                          <p:spTgt spid="593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93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93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93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9394"/>
                                        </p:tgtEl>
                                        <p:attrNameLst>
                                          <p:attrName>ppt_y</p:attrName>
                                        </p:attrNameLst>
                                      </p:cBhvr>
                                      <p:tavLst>
                                        <p:tav tm="0" fmla="#ppt_y-sin(pi*$)/81">
                                          <p:val>
                                            <p:fltVal val="0"/>
                                          </p:val>
                                        </p:tav>
                                        <p:tav tm="100000">
                                          <p:val>
                                            <p:fltVal val="1"/>
                                          </p:val>
                                        </p:tav>
                                      </p:tavLst>
                                    </p:anim>
                                    <p:animScale>
                                      <p:cBhvr>
                                        <p:cTn id="13" dur="26">
                                          <p:stCondLst>
                                            <p:cond delay="650"/>
                                          </p:stCondLst>
                                        </p:cTn>
                                        <p:tgtEl>
                                          <p:spTgt spid="59394"/>
                                        </p:tgtEl>
                                      </p:cBhvr>
                                      <p:to x="100000" y="60000"/>
                                    </p:animScale>
                                    <p:animScale>
                                      <p:cBhvr>
                                        <p:cTn id="14" dur="166" decel="50000">
                                          <p:stCondLst>
                                            <p:cond delay="676"/>
                                          </p:stCondLst>
                                        </p:cTn>
                                        <p:tgtEl>
                                          <p:spTgt spid="59394"/>
                                        </p:tgtEl>
                                      </p:cBhvr>
                                      <p:to x="100000" y="100000"/>
                                    </p:animScale>
                                    <p:animScale>
                                      <p:cBhvr>
                                        <p:cTn id="15" dur="26">
                                          <p:stCondLst>
                                            <p:cond delay="1312"/>
                                          </p:stCondLst>
                                        </p:cTn>
                                        <p:tgtEl>
                                          <p:spTgt spid="59394"/>
                                        </p:tgtEl>
                                      </p:cBhvr>
                                      <p:to x="100000" y="80000"/>
                                    </p:animScale>
                                    <p:animScale>
                                      <p:cBhvr>
                                        <p:cTn id="16" dur="166" decel="50000">
                                          <p:stCondLst>
                                            <p:cond delay="1338"/>
                                          </p:stCondLst>
                                        </p:cTn>
                                        <p:tgtEl>
                                          <p:spTgt spid="59394"/>
                                        </p:tgtEl>
                                      </p:cBhvr>
                                      <p:to x="100000" y="100000"/>
                                    </p:animScale>
                                    <p:animScale>
                                      <p:cBhvr>
                                        <p:cTn id="17" dur="26">
                                          <p:stCondLst>
                                            <p:cond delay="1642"/>
                                          </p:stCondLst>
                                        </p:cTn>
                                        <p:tgtEl>
                                          <p:spTgt spid="59394"/>
                                        </p:tgtEl>
                                      </p:cBhvr>
                                      <p:to x="100000" y="90000"/>
                                    </p:animScale>
                                    <p:animScale>
                                      <p:cBhvr>
                                        <p:cTn id="18" dur="166" decel="50000">
                                          <p:stCondLst>
                                            <p:cond delay="1668"/>
                                          </p:stCondLst>
                                        </p:cTn>
                                        <p:tgtEl>
                                          <p:spTgt spid="59394"/>
                                        </p:tgtEl>
                                      </p:cBhvr>
                                      <p:to x="100000" y="100000"/>
                                    </p:animScale>
                                    <p:animScale>
                                      <p:cBhvr>
                                        <p:cTn id="19" dur="26">
                                          <p:stCondLst>
                                            <p:cond delay="1808"/>
                                          </p:stCondLst>
                                        </p:cTn>
                                        <p:tgtEl>
                                          <p:spTgt spid="59394"/>
                                        </p:tgtEl>
                                      </p:cBhvr>
                                      <p:to x="100000" y="95000"/>
                                    </p:animScale>
                                    <p:animScale>
                                      <p:cBhvr>
                                        <p:cTn id="20" dur="166" decel="50000">
                                          <p:stCondLst>
                                            <p:cond delay="1834"/>
                                          </p:stCondLst>
                                        </p:cTn>
                                        <p:tgtEl>
                                          <p:spTgt spid="5939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59401"/>
                                        </p:tgtEl>
                                        <p:attrNameLst>
                                          <p:attrName>style.visibility</p:attrName>
                                        </p:attrNameLst>
                                      </p:cBhvr>
                                      <p:to>
                                        <p:strVal val="visible"/>
                                      </p:to>
                                    </p:set>
                                    <p:anim calcmode="lin" valueType="num">
                                      <p:cBhvr>
                                        <p:cTn id="25" dur="500" fill="hold"/>
                                        <p:tgtEl>
                                          <p:spTgt spid="59401"/>
                                        </p:tgtEl>
                                        <p:attrNameLst>
                                          <p:attrName>ppt_w</p:attrName>
                                        </p:attrNameLst>
                                      </p:cBhvr>
                                      <p:tavLst>
                                        <p:tav tm="0">
                                          <p:val>
                                            <p:fltVal val="0"/>
                                          </p:val>
                                        </p:tav>
                                        <p:tav tm="100000">
                                          <p:val>
                                            <p:strVal val="#ppt_w"/>
                                          </p:val>
                                        </p:tav>
                                      </p:tavLst>
                                    </p:anim>
                                    <p:anim calcmode="lin" valueType="num">
                                      <p:cBhvr>
                                        <p:cTn id="26" dur="500" fill="hold"/>
                                        <p:tgtEl>
                                          <p:spTgt spid="59401"/>
                                        </p:tgtEl>
                                        <p:attrNameLst>
                                          <p:attrName>ppt_h</p:attrName>
                                        </p:attrNameLst>
                                      </p:cBhvr>
                                      <p:tavLst>
                                        <p:tav tm="0">
                                          <p:val>
                                            <p:fltVal val="0"/>
                                          </p:val>
                                        </p:tav>
                                        <p:tav tm="100000">
                                          <p:val>
                                            <p:strVal val="#ppt_h"/>
                                          </p:val>
                                        </p:tav>
                                      </p:tavLst>
                                    </p:anim>
                                    <p:anim calcmode="lin" valueType="num">
                                      <p:cBhvr>
                                        <p:cTn id="27" dur="500" fill="hold"/>
                                        <p:tgtEl>
                                          <p:spTgt spid="59401"/>
                                        </p:tgtEl>
                                        <p:attrNameLst>
                                          <p:attrName>style.rotation</p:attrName>
                                        </p:attrNameLst>
                                      </p:cBhvr>
                                      <p:tavLst>
                                        <p:tav tm="0">
                                          <p:val>
                                            <p:fltVal val="360"/>
                                          </p:val>
                                        </p:tav>
                                        <p:tav tm="100000">
                                          <p:val>
                                            <p:fltVal val="0"/>
                                          </p:val>
                                        </p:tav>
                                      </p:tavLst>
                                    </p:anim>
                                    <p:animEffect transition="in" filter="fade">
                                      <p:cBhvr>
                                        <p:cTn id="28" dur="500"/>
                                        <p:tgtEl>
                                          <p:spTgt spid="5940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59395">
                                            <p:txEl>
                                              <p:pRg st="0" end="0"/>
                                            </p:txEl>
                                          </p:spTgt>
                                        </p:tgtEl>
                                        <p:attrNameLst>
                                          <p:attrName>style.visibility</p:attrName>
                                        </p:attrNameLst>
                                      </p:cBhvr>
                                      <p:to>
                                        <p:strVal val="visible"/>
                                      </p:to>
                                    </p:set>
                                    <p:anim calcmode="lin" valueType="num">
                                      <p:cBhvr additive="base">
                                        <p:cTn id="33"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59395">
                                            <p:txEl>
                                              <p:pRg st="1" end="1"/>
                                            </p:txEl>
                                          </p:spTgt>
                                        </p:tgtEl>
                                        <p:attrNameLst>
                                          <p:attrName>style.visibility</p:attrName>
                                        </p:attrNameLst>
                                      </p:cBhvr>
                                      <p:to>
                                        <p:strVal val="visible"/>
                                      </p:to>
                                    </p:set>
                                    <p:anim calcmode="lin" valueType="num">
                                      <p:cBhvr additive="base">
                                        <p:cTn id="39"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59395">
                                            <p:txEl>
                                              <p:pRg st="2" end="2"/>
                                            </p:txEl>
                                          </p:spTgt>
                                        </p:tgtEl>
                                        <p:attrNameLst>
                                          <p:attrName>style.visibility</p:attrName>
                                        </p:attrNameLst>
                                      </p:cBhvr>
                                      <p:to>
                                        <p:strVal val="visible"/>
                                      </p:to>
                                    </p:set>
                                    <p:anim calcmode="lin" valueType="num">
                                      <p:cBhvr additive="base">
                                        <p:cTn id="45"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59395">
                                            <p:txEl>
                                              <p:pRg st="3" end="3"/>
                                            </p:txEl>
                                          </p:spTgt>
                                        </p:tgtEl>
                                        <p:attrNameLst>
                                          <p:attrName>style.visibility</p:attrName>
                                        </p:attrNameLst>
                                      </p:cBhvr>
                                      <p:to>
                                        <p:strVal val="visible"/>
                                      </p:to>
                                    </p:set>
                                    <p:anim calcmode="lin" valueType="num">
                                      <p:cBhvr additive="base">
                                        <p:cTn id="51"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4000" smtClean="0">
                <a:effectLst/>
              </a:rPr>
              <a:t>Creative Leadership</a:t>
            </a:r>
            <a:r>
              <a:rPr lang="en-US" sz="4000" b="0" smtClean="0">
                <a:effectLst/>
              </a:rPr>
              <a:t/>
            </a:r>
            <a:br>
              <a:rPr lang="en-US" sz="4000" b="0" smtClean="0">
                <a:effectLst/>
              </a:rPr>
            </a:br>
            <a:endParaRPr lang="en-US" sz="4000" b="0" smtClean="0">
              <a:effectLst/>
            </a:endParaRPr>
          </a:p>
        </p:txBody>
      </p:sp>
      <p:sp>
        <p:nvSpPr>
          <p:cNvPr id="60419" name="Rectangle 3"/>
          <p:cNvSpPr>
            <a:spLocks noGrp="1" noChangeArrowheads="1"/>
          </p:cNvSpPr>
          <p:nvPr>
            <p:ph type="body" sz="half" idx="1"/>
          </p:nvPr>
        </p:nvSpPr>
        <p:spPr/>
        <p:txBody>
          <a:bodyPr/>
          <a:lstStyle/>
          <a:p>
            <a:pPr eaLnBrk="1" hangingPunct="1">
              <a:defRPr/>
            </a:pPr>
            <a:r>
              <a:rPr lang="en-US" sz="2800" smtClean="0">
                <a:effectLst/>
              </a:rPr>
              <a:t>Ability to uniquely </a:t>
            </a:r>
            <a:r>
              <a:rPr lang="en-US" b="1" smtClean="0">
                <a:effectLst/>
              </a:rPr>
              <a:t>inspire</a:t>
            </a:r>
            <a:r>
              <a:rPr lang="en-US" sz="2800" smtClean="0">
                <a:effectLst/>
              </a:rPr>
              <a:t> people,</a:t>
            </a:r>
          </a:p>
          <a:p>
            <a:pPr eaLnBrk="1" hangingPunct="1">
              <a:defRPr/>
            </a:pPr>
            <a:r>
              <a:rPr lang="en-US" sz="2800" smtClean="0">
                <a:effectLst/>
              </a:rPr>
              <a:t>To generate shared </a:t>
            </a:r>
            <a:r>
              <a:rPr lang="en-US" b="1" smtClean="0">
                <a:effectLst/>
              </a:rPr>
              <a:t>innovative</a:t>
            </a:r>
            <a:r>
              <a:rPr lang="en-US" sz="2800" smtClean="0">
                <a:effectLst/>
              </a:rPr>
              <a:t> responses and solutions</a:t>
            </a:r>
          </a:p>
          <a:p>
            <a:pPr eaLnBrk="1" hangingPunct="1">
              <a:defRPr/>
            </a:pPr>
            <a:r>
              <a:rPr lang="en-US" sz="2800" smtClean="0">
                <a:effectLst/>
              </a:rPr>
              <a:t>To complex and readily changing situations</a:t>
            </a:r>
          </a:p>
          <a:p>
            <a:pPr eaLnBrk="1" hangingPunct="1">
              <a:defRPr/>
            </a:pPr>
            <a:endParaRPr lang="en-US" sz="2800" smtClean="0">
              <a:effectLst/>
            </a:endParaRPr>
          </a:p>
          <a:p>
            <a:pPr eaLnBrk="1" hangingPunct="1">
              <a:buFont typeface="Wingdings" pitchFamily="2" charset="2"/>
              <a:buNone/>
              <a:defRPr/>
            </a:pPr>
            <a:endParaRPr lang="en-US" sz="2800" smtClean="0">
              <a:effectLst/>
            </a:endParaRPr>
          </a:p>
          <a:p>
            <a:pPr eaLnBrk="1" hangingPunct="1">
              <a:defRPr/>
            </a:pPr>
            <a:endParaRPr lang="en-US" sz="2800" smtClean="0"/>
          </a:p>
        </p:txBody>
      </p:sp>
      <p:pic>
        <p:nvPicPr>
          <p:cNvPr id="60421" name="Picture 5" descr="kris_aquino2"/>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334000" y="3810000"/>
            <a:ext cx="2895600" cy="2189163"/>
          </a:xfrm>
          <a:noFill/>
          <a:extLst>
            <a:ext uri="{909E8E84-426E-40DD-AFC4-6F175D3DCCD1}">
              <a14:hiddenFill xmlns:a14="http://schemas.microsoft.com/office/drawing/2010/main">
                <a:solidFill>
                  <a:srgbClr val="FFFFFF"/>
                </a:solidFill>
              </a14:hiddenFill>
            </a:ext>
          </a:extLst>
        </p:spPr>
      </p:pic>
      <p:pic>
        <p:nvPicPr>
          <p:cNvPr id="60423" name="Picture 7" descr="oprah4"/>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83200" y="1524000"/>
            <a:ext cx="2919413" cy="2189163"/>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0418"/>
                                        </p:tgtEl>
                                        <p:attrNameLst>
                                          <p:attrName>style.visibility</p:attrName>
                                        </p:attrNameLst>
                                      </p:cBhvr>
                                      <p:to>
                                        <p:strVal val="visible"/>
                                      </p:to>
                                    </p:set>
                                    <p:animEffect transition="in" filter="fade">
                                      <p:cBhvr>
                                        <p:cTn id="7" dur="1000"/>
                                        <p:tgtEl>
                                          <p:spTgt spid="60418"/>
                                        </p:tgtEl>
                                      </p:cBhvr>
                                    </p:animEffect>
                                    <p:anim calcmode="lin" valueType="num">
                                      <p:cBhvr>
                                        <p:cTn id="8" dur="1000" fill="hold"/>
                                        <p:tgtEl>
                                          <p:spTgt spid="60418"/>
                                        </p:tgtEl>
                                        <p:attrNameLst>
                                          <p:attrName>ppt_x</p:attrName>
                                        </p:attrNameLst>
                                      </p:cBhvr>
                                      <p:tavLst>
                                        <p:tav tm="0">
                                          <p:val>
                                            <p:strVal val="#ppt_x-.1"/>
                                          </p:val>
                                        </p:tav>
                                        <p:tav tm="100000">
                                          <p:val>
                                            <p:strVal val="#ppt_x"/>
                                          </p:val>
                                        </p:tav>
                                      </p:tavLst>
                                    </p:anim>
                                    <p:anim calcmode="lin" valueType="num">
                                      <p:cBhvr>
                                        <p:cTn id="9" dur="1000" fill="hold"/>
                                        <p:tgtEl>
                                          <p:spTgt spid="60418"/>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60419">
                                            <p:txEl>
                                              <p:pRg st="0" end="0"/>
                                            </p:txEl>
                                          </p:spTgt>
                                        </p:tgtEl>
                                        <p:attrNameLst>
                                          <p:attrName>style.visibility</p:attrName>
                                        </p:attrNameLst>
                                      </p:cBhvr>
                                      <p:to>
                                        <p:strVal val="visible"/>
                                      </p:to>
                                    </p:set>
                                    <p:animScale>
                                      <p:cBhvr>
                                        <p:cTn id="14" dur="1000" decel="50000" fill="hold">
                                          <p:stCondLst>
                                            <p:cond delay="0"/>
                                          </p:stCondLst>
                                        </p:cTn>
                                        <p:tgtEl>
                                          <p:spTgt spid="6041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0419">
                                            <p:txEl>
                                              <p:pRg st="0" end="0"/>
                                            </p:txEl>
                                          </p:spTgt>
                                        </p:tgtEl>
                                        <p:attrNameLst>
                                          <p:attrName>ppt_x</p:attrName>
                                          <p:attrName>ppt_y</p:attrName>
                                        </p:attrNameLst>
                                      </p:cBhvr>
                                    </p:animMotion>
                                    <p:animEffect transition="in" filter="fade">
                                      <p:cBhvr>
                                        <p:cTn id="16" dur="1000"/>
                                        <p:tgtEl>
                                          <p:spTgt spid="6041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60419">
                                            <p:txEl>
                                              <p:pRg st="1" end="1"/>
                                            </p:txEl>
                                          </p:spTgt>
                                        </p:tgtEl>
                                        <p:attrNameLst>
                                          <p:attrName>style.visibility</p:attrName>
                                        </p:attrNameLst>
                                      </p:cBhvr>
                                      <p:to>
                                        <p:strVal val="visible"/>
                                      </p:to>
                                    </p:set>
                                    <p:animScale>
                                      <p:cBhvr>
                                        <p:cTn id="21" dur="1000" decel="50000" fill="hold">
                                          <p:stCondLst>
                                            <p:cond delay="0"/>
                                          </p:stCondLst>
                                        </p:cTn>
                                        <p:tgtEl>
                                          <p:spTgt spid="6041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0419">
                                            <p:txEl>
                                              <p:pRg st="1" end="1"/>
                                            </p:txEl>
                                          </p:spTgt>
                                        </p:tgtEl>
                                        <p:attrNameLst>
                                          <p:attrName>ppt_x</p:attrName>
                                          <p:attrName>ppt_y</p:attrName>
                                        </p:attrNameLst>
                                      </p:cBhvr>
                                    </p:animMotion>
                                    <p:animEffect transition="in" filter="fade">
                                      <p:cBhvr>
                                        <p:cTn id="23" dur="1000"/>
                                        <p:tgtEl>
                                          <p:spTgt spid="6041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60419">
                                            <p:txEl>
                                              <p:pRg st="2" end="2"/>
                                            </p:txEl>
                                          </p:spTgt>
                                        </p:tgtEl>
                                        <p:attrNameLst>
                                          <p:attrName>style.visibility</p:attrName>
                                        </p:attrNameLst>
                                      </p:cBhvr>
                                      <p:to>
                                        <p:strVal val="visible"/>
                                      </p:to>
                                    </p:set>
                                    <p:animScale>
                                      <p:cBhvr>
                                        <p:cTn id="28" dur="1000" decel="50000" fill="hold">
                                          <p:stCondLst>
                                            <p:cond delay="0"/>
                                          </p:stCondLst>
                                        </p:cTn>
                                        <p:tgtEl>
                                          <p:spTgt spid="6041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0419">
                                            <p:txEl>
                                              <p:pRg st="2" end="2"/>
                                            </p:txEl>
                                          </p:spTgt>
                                        </p:tgtEl>
                                        <p:attrNameLst>
                                          <p:attrName>ppt_x</p:attrName>
                                          <p:attrName>ppt_y</p:attrName>
                                        </p:attrNameLst>
                                      </p:cBhvr>
                                    </p:animMotion>
                                    <p:animEffect transition="in" filter="fade">
                                      <p:cBhvr>
                                        <p:cTn id="30" dur="1000"/>
                                        <p:tgtEl>
                                          <p:spTgt spid="60419">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5" presetClass="entr" presetSubtype="0" fill="hold" nodeType="clickEffect">
                                  <p:stCondLst>
                                    <p:cond delay="0"/>
                                  </p:stCondLst>
                                  <p:childTnLst>
                                    <p:set>
                                      <p:cBhvr>
                                        <p:cTn id="34" dur="1" fill="hold">
                                          <p:stCondLst>
                                            <p:cond delay="0"/>
                                          </p:stCondLst>
                                        </p:cTn>
                                        <p:tgtEl>
                                          <p:spTgt spid="60423"/>
                                        </p:tgtEl>
                                        <p:attrNameLst>
                                          <p:attrName>style.visibility</p:attrName>
                                        </p:attrNameLst>
                                      </p:cBhvr>
                                      <p:to>
                                        <p:strVal val="visible"/>
                                      </p:to>
                                    </p:set>
                                    <p:animEffect transition="in" filter="fade">
                                      <p:cBhvr>
                                        <p:cTn id="35" dur="2000"/>
                                        <p:tgtEl>
                                          <p:spTgt spid="60423"/>
                                        </p:tgtEl>
                                      </p:cBhvr>
                                    </p:animEffect>
                                    <p:anim calcmode="lin" valueType="num">
                                      <p:cBhvr>
                                        <p:cTn id="36" dur="2000" fill="hold"/>
                                        <p:tgtEl>
                                          <p:spTgt spid="60423"/>
                                        </p:tgtEl>
                                        <p:attrNameLst>
                                          <p:attrName>style.rotation</p:attrName>
                                        </p:attrNameLst>
                                      </p:cBhvr>
                                      <p:tavLst>
                                        <p:tav tm="0">
                                          <p:val>
                                            <p:fltVal val="720"/>
                                          </p:val>
                                        </p:tav>
                                        <p:tav tm="100000">
                                          <p:val>
                                            <p:fltVal val="0"/>
                                          </p:val>
                                        </p:tav>
                                      </p:tavLst>
                                    </p:anim>
                                    <p:anim calcmode="lin" valueType="num">
                                      <p:cBhvr>
                                        <p:cTn id="37" dur="2000" fill="hold"/>
                                        <p:tgtEl>
                                          <p:spTgt spid="60423"/>
                                        </p:tgtEl>
                                        <p:attrNameLst>
                                          <p:attrName>ppt_h</p:attrName>
                                        </p:attrNameLst>
                                      </p:cBhvr>
                                      <p:tavLst>
                                        <p:tav tm="0">
                                          <p:val>
                                            <p:fltVal val="0"/>
                                          </p:val>
                                        </p:tav>
                                        <p:tav tm="100000">
                                          <p:val>
                                            <p:strVal val="#ppt_h"/>
                                          </p:val>
                                        </p:tav>
                                      </p:tavLst>
                                    </p:anim>
                                    <p:anim calcmode="lin" valueType="num">
                                      <p:cBhvr>
                                        <p:cTn id="38" dur="2000" fill="hold"/>
                                        <p:tgtEl>
                                          <p:spTgt spid="60423"/>
                                        </p:tgtEl>
                                        <p:attrNameLst>
                                          <p:attrName>ppt_w</p:attrName>
                                        </p:attrNameLst>
                                      </p:cBhvr>
                                      <p:tavLst>
                                        <p:tav tm="0">
                                          <p:val>
                                            <p:fltVal val="0"/>
                                          </p:val>
                                        </p:tav>
                                        <p:tav tm="100000">
                                          <p:val>
                                            <p:strVal val="#ppt_w"/>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5" presetClass="entr" presetSubtype="0" fill="hold" nodeType="clickEffect">
                                  <p:stCondLst>
                                    <p:cond delay="0"/>
                                  </p:stCondLst>
                                  <p:childTnLst>
                                    <p:set>
                                      <p:cBhvr>
                                        <p:cTn id="42" dur="1" fill="hold">
                                          <p:stCondLst>
                                            <p:cond delay="0"/>
                                          </p:stCondLst>
                                        </p:cTn>
                                        <p:tgtEl>
                                          <p:spTgt spid="60421"/>
                                        </p:tgtEl>
                                        <p:attrNameLst>
                                          <p:attrName>style.visibility</p:attrName>
                                        </p:attrNameLst>
                                      </p:cBhvr>
                                      <p:to>
                                        <p:strVal val="visible"/>
                                      </p:to>
                                    </p:set>
                                    <p:animEffect transition="in" filter="fade">
                                      <p:cBhvr>
                                        <p:cTn id="43" dur="2000"/>
                                        <p:tgtEl>
                                          <p:spTgt spid="60421"/>
                                        </p:tgtEl>
                                      </p:cBhvr>
                                    </p:animEffect>
                                    <p:anim calcmode="lin" valueType="num">
                                      <p:cBhvr>
                                        <p:cTn id="44" dur="2000" fill="hold"/>
                                        <p:tgtEl>
                                          <p:spTgt spid="60421"/>
                                        </p:tgtEl>
                                        <p:attrNameLst>
                                          <p:attrName>style.rotation</p:attrName>
                                        </p:attrNameLst>
                                      </p:cBhvr>
                                      <p:tavLst>
                                        <p:tav tm="0">
                                          <p:val>
                                            <p:fltVal val="720"/>
                                          </p:val>
                                        </p:tav>
                                        <p:tav tm="100000">
                                          <p:val>
                                            <p:fltVal val="0"/>
                                          </p:val>
                                        </p:tav>
                                      </p:tavLst>
                                    </p:anim>
                                    <p:anim calcmode="lin" valueType="num">
                                      <p:cBhvr>
                                        <p:cTn id="45" dur="2000" fill="hold"/>
                                        <p:tgtEl>
                                          <p:spTgt spid="60421"/>
                                        </p:tgtEl>
                                        <p:attrNameLst>
                                          <p:attrName>ppt_h</p:attrName>
                                        </p:attrNameLst>
                                      </p:cBhvr>
                                      <p:tavLst>
                                        <p:tav tm="0">
                                          <p:val>
                                            <p:fltVal val="0"/>
                                          </p:val>
                                        </p:tav>
                                        <p:tav tm="100000">
                                          <p:val>
                                            <p:strVal val="#ppt_h"/>
                                          </p:val>
                                        </p:tav>
                                      </p:tavLst>
                                    </p:anim>
                                    <p:anim calcmode="lin" valueType="num">
                                      <p:cBhvr>
                                        <p:cTn id="46" dur="2000" fill="hold"/>
                                        <p:tgtEl>
                                          <p:spTgt spid="6042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4000" smtClean="0">
                <a:effectLst/>
              </a:rPr>
              <a:t>Corrective Leadership</a:t>
            </a:r>
            <a:r>
              <a:rPr lang="en-US" sz="4000" b="0" smtClean="0">
                <a:effectLst/>
              </a:rPr>
              <a:t/>
            </a:r>
            <a:br>
              <a:rPr lang="en-US" sz="4000" b="0" smtClean="0">
                <a:effectLst/>
              </a:rPr>
            </a:br>
            <a:endParaRPr lang="en-US" sz="4000" b="0" smtClean="0">
              <a:effectLst/>
            </a:endParaRPr>
          </a:p>
        </p:txBody>
      </p:sp>
      <p:sp>
        <p:nvSpPr>
          <p:cNvPr id="61443" name="Rectangle 3"/>
          <p:cNvSpPr>
            <a:spLocks noGrp="1" noChangeArrowheads="1"/>
          </p:cNvSpPr>
          <p:nvPr>
            <p:ph type="body" sz="half" idx="1"/>
          </p:nvPr>
        </p:nvSpPr>
        <p:spPr/>
        <p:txBody>
          <a:bodyPr/>
          <a:lstStyle/>
          <a:p>
            <a:pPr eaLnBrk="1" hangingPunct="1">
              <a:defRPr/>
            </a:pPr>
            <a:r>
              <a:rPr lang="en-US" sz="2800" smtClean="0">
                <a:effectLst/>
              </a:rPr>
              <a:t>Empowers staff to facilitate collaborative and synergism</a:t>
            </a:r>
          </a:p>
          <a:p>
            <a:pPr eaLnBrk="1" hangingPunct="1">
              <a:defRPr/>
            </a:pPr>
            <a:r>
              <a:rPr lang="en-US" sz="2800" smtClean="0">
                <a:effectLst/>
              </a:rPr>
              <a:t>Working with and through other people instead of bowing to authoritarianism</a:t>
            </a:r>
          </a:p>
          <a:p>
            <a:pPr eaLnBrk="1" hangingPunct="1">
              <a:defRPr/>
            </a:pPr>
            <a:endParaRPr lang="en-US" sz="2800" smtClean="0">
              <a:effectLst/>
            </a:endParaRPr>
          </a:p>
          <a:p>
            <a:pPr eaLnBrk="1" hangingPunct="1">
              <a:defRPr/>
            </a:pPr>
            <a:endParaRPr lang="en-US" sz="2800" smtClean="0"/>
          </a:p>
        </p:txBody>
      </p:sp>
      <p:pic>
        <p:nvPicPr>
          <p:cNvPr id="61445" name="Picture 5" descr="abstrac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676400"/>
            <a:ext cx="3581400" cy="40386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Scale>
                                      <p:cBhvr>
                                        <p:cTn id="7" dur="1000" decel="50000" fill="hold">
                                          <p:stCondLst>
                                            <p:cond delay="0"/>
                                          </p:stCondLst>
                                        </p:cTn>
                                        <p:tgtEl>
                                          <p:spTgt spid="614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1442"/>
                                        </p:tgtEl>
                                        <p:attrNameLst>
                                          <p:attrName>ppt_x</p:attrName>
                                          <p:attrName>ppt_y</p:attrName>
                                        </p:attrNameLst>
                                      </p:cBhvr>
                                    </p:animMotion>
                                    <p:animEffect transition="in" filter="fade">
                                      <p:cBhvr>
                                        <p:cTn id="9" dur="1000"/>
                                        <p:tgtEl>
                                          <p:spTgt spid="614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61445"/>
                                        </p:tgtEl>
                                        <p:attrNameLst>
                                          <p:attrName>style.visibility</p:attrName>
                                        </p:attrNameLst>
                                      </p:cBhvr>
                                      <p:to>
                                        <p:strVal val="visible"/>
                                      </p:to>
                                    </p:set>
                                    <p:animEffect transition="in" filter="circle(in)">
                                      <p:cBhvr>
                                        <p:cTn id="14" dur="2000"/>
                                        <p:tgtEl>
                                          <p:spTgt spid="6144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61443">
                                            <p:txEl>
                                              <p:pRg st="0" end="0"/>
                                            </p:txEl>
                                          </p:spTgt>
                                        </p:tgtEl>
                                        <p:attrNameLst>
                                          <p:attrName>style.visibility</p:attrName>
                                        </p:attrNameLst>
                                      </p:cBhvr>
                                      <p:to>
                                        <p:strVal val="visible"/>
                                      </p:to>
                                    </p:set>
                                    <p:animEffect transition="in" filter="blinds(horizontal)">
                                      <p:cBhvr>
                                        <p:cTn id="19" dur="500"/>
                                        <p:tgtEl>
                                          <p:spTgt spid="61443">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61443">
                                            <p:txEl>
                                              <p:pRg st="1" end="1"/>
                                            </p:txEl>
                                          </p:spTgt>
                                        </p:tgtEl>
                                        <p:attrNameLst>
                                          <p:attrName>style.visibility</p:attrName>
                                        </p:attrNameLst>
                                      </p:cBhvr>
                                      <p:to>
                                        <p:strVal val="visible"/>
                                      </p:to>
                                    </p:set>
                                    <p:animEffect transition="in" filter="blinds(horizontal)">
                                      <p:cBhvr>
                                        <p:cTn id="24" dur="5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4000" smtClean="0">
                <a:effectLst/>
              </a:rPr>
              <a:t>Change Leadership</a:t>
            </a:r>
            <a:r>
              <a:rPr lang="en-US" sz="4000" b="0" smtClean="0">
                <a:effectLst/>
              </a:rPr>
              <a:t/>
            </a:r>
            <a:br>
              <a:rPr lang="en-US" sz="4000" b="0" smtClean="0">
                <a:effectLst/>
              </a:rPr>
            </a:br>
            <a:endParaRPr lang="en-US" sz="4000" b="0" smtClean="0">
              <a:effectLst/>
            </a:endParaRPr>
          </a:p>
        </p:txBody>
      </p:sp>
      <p:sp>
        <p:nvSpPr>
          <p:cNvPr id="62467" name="Rectangle 3"/>
          <p:cNvSpPr>
            <a:spLocks noGrp="1" noChangeArrowheads="1"/>
          </p:cNvSpPr>
          <p:nvPr>
            <p:ph type="body" sz="half" idx="1"/>
          </p:nvPr>
        </p:nvSpPr>
        <p:spPr/>
        <p:txBody>
          <a:bodyPr/>
          <a:lstStyle/>
          <a:p>
            <a:pPr eaLnBrk="1" hangingPunct="1">
              <a:lnSpc>
                <a:spcPct val="90000"/>
              </a:lnSpc>
              <a:defRPr/>
            </a:pPr>
            <a:r>
              <a:rPr lang="en-US" sz="2800" smtClean="0">
                <a:effectLst/>
              </a:rPr>
              <a:t>• Endorses alteration</a:t>
            </a:r>
          </a:p>
          <a:p>
            <a:pPr eaLnBrk="1" hangingPunct="1">
              <a:lnSpc>
                <a:spcPct val="90000"/>
              </a:lnSpc>
              <a:defRPr/>
            </a:pPr>
            <a:r>
              <a:rPr lang="en-US" sz="2800" smtClean="0">
                <a:effectLst/>
              </a:rPr>
              <a:t>• Beyond thinking about individuals and individual organization, single problems and single solutions</a:t>
            </a:r>
          </a:p>
          <a:p>
            <a:pPr eaLnBrk="1" hangingPunct="1">
              <a:lnSpc>
                <a:spcPct val="90000"/>
              </a:lnSpc>
              <a:defRPr/>
            </a:pPr>
            <a:r>
              <a:rPr lang="en-US" sz="2800" smtClean="0">
                <a:effectLst/>
              </a:rPr>
              <a:t>Rethinking systems to introduce change on parts of the whole and their relationship to one another</a:t>
            </a:r>
          </a:p>
          <a:p>
            <a:pPr eaLnBrk="1" hangingPunct="1">
              <a:lnSpc>
                <a:spcPct val="90000"/>
              </a:lnSpc>
              <a:defRPr/>
            </a:pPr>
            <a:endParaRPr lang="en-US" sz="2800" smtClean="0"/>
          </a:p>
        </p:txBody>
      </p:sp>
      <p:pic>
        <p:nvPicPr>
          <p:cNvPr id="62469" name="Picture 5" descr="matrix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92725" y="1600200"/>
            <a:ext cx="2749550" cy="45307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plus(in)">
                                      <p:cBhvr>
                                        <p:cTn id="7" dur="20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62469"/>
                                        </p:tgtEl>
                                        <p:attrNameLst>
                                          <p:attrName>style.visibility</p:attrName>
                                        </p:attrNameLst>
                                      </p:cBhvr>
                                      <p:to>
                                        <p:strVal val="visible"/>
                                      </p:to>
                                    </p:set>
                                    <p:animEffect transition="in" filter="wedge">
                                      <p:cBhvr>
                                        <p:cTn id="12" dur="2000"/>
                                        <p:tgtEl>
                                          <p:spTgt spid="624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62467">
                                            <p:txEl>
                                              <p:pRg st="0" end="0"/>
                                            </p:txEl>
                                          </p:spTgt>
                                        </p:tgtEl>
                                        <p:attrNameLst>
                                          <p:attrName>style.visibility</p:attrName>
                                        </p:attrNameLst>
                                      </p:cBhvr>
                                      <p:to>
                                        <p:strVal val="visible"/>
                                      </p:to>
                                    </p:set>
                                    <p:animEffect transition="in" filter="fade">
                                      <p:cBhvr>
                                        <p:cTn id="17" dur="1000"/>
                                        <p:tgtEl>
                                          <p:spTgt spid="62467">
                                            <p:txEl>
                                              <p:pRg st="0" end="0"/>
                                            </p:txEl>
                                          </p:spTgt>
                                        </p:tgtEl>
                                      </p:cBhvr>
                                    </p:animEffect>
                                    <p:anim calcmode="lin" valueType="num">
                                      <p:cBhvr>
                                        <p:cTn id="18" dur="10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24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62467">
                                            <p:txEl>
                                              <p:pRg st="1" end="1"/>
                                            </p:txEl>
                                          </p:spTgt>
                                        </p:tgtEl>
                                        <p:attrNameLst>
                                          <p:attrName>style.visibility</p:attrName>
                                        </p:attrNameLst>
                                      </p:cBhvr>
                                      <p:to>
                                        <p:strVal val="visible"/>
                                      </p:to>
                                    </p:set>
                                    <p:animEffect transition="in" filter="fade">
                                      <p:cBhvr>
                                        <p:cTn id="24" dur="1000"/>
                                        <p:tgtEl>
                                          <p:spTgt spid="62467">
                                            <p:txEl>
                                              <p:pRg st="1" end="1"/>
                                            </p:txEl>
                                          </p:spTgt>
                                        </p:tgtEl>
                                      </p:cBhvr>
                                    </p:animEffect>
                                    <p:anim calcmode="lin" valueType="num">
                                      <p:cBhvr>
                                        <p:cTn id="25" dur="10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24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62467">
                                            <p:txEl>
                                              <p:pRg st="2" end="2"/>
                                            </p:txEl>
                                          </p:spTgt>
                                        </p:tgtEl>
                                        <p:attrNameLst>
                                          <p:attrName>style.visibility</p:attrName>
                                        </p:attrNameLst>
                                      </p:cBhvr>
                                      <p:to>
                                        <p:strVal val="visible"/>
                                      </p:to>
                                    </p:set>
                                    <p:animEffect transition="in" filter="fade">
                                      <p:cBhvr>
                                        <p:cTn id="31" dur="1000"/>
                                        <p:tgtEl>
                                          <p:spTgt spid="62467">
                                            <p:txEl>
                                              <p:pRg st="2" end="2"/>
                                            </p:txEl>
                                          </p:spTgt>
                                        </p:tgtEl>
                                      </p:cBhvr>
                                    </p:animEffect>
                                    <p:anim calcmode="lin" valueType="num">
                                      <p:cBhvr>
                                        <p:cTn id="32" dur="10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24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4000" smtClean="0">
                <a:effectLst/>
              </a:rPr>
              <a:t>Intelligence Leadership</a:t>
            </a:r>
            <a:r>
              <a:rPr lang="en-US" sz="4000" b="0" smtClean="0">
                <a:effectLst/>
              </a:rPr>
              <a:t/>
            </a:r>
            <a:br>
              <a:rPr lang="en-US" sz="4000" b="0" smtClean="0">
                <a:effectLst/>
              </a:rPr>
            </a:br>
            <a:endParaRPr lang="en-US" sz="4000" b="0" smtClean="0">
              <a:effectLst/>
            </a:endParaRPr>
          </a:p>
        </p:txBody>
      </p:sp>
      <p:sp>
        <p:nvSpPr>
          <p:cNvPr id="63491" name="Rectangle 3"/>
          <p:cNvSpPr>
            <a:spLocks noGrp="1" noChangeArrowheads="1"/>
          </p:cNvSpPr>
          <p:nvPr>
            <p:ph type="body" sz="half" idx="1"/>
          </p:nvPr>
        </p:nvSpPr>
        <p:spPr/>
        <p:txBody>
          <a:bodyPr/>
          <a:lstStyle/>
          <a:p>
            <a:pPr eaLnBrk="1" hangingPunct="1">
              <a:defRPr/>
            </a:pPr>
            <a:r>
              <a:rPr lang="en-US" sz="2800" smtClean="0">
                <a:effectLst/>
              </a:rPr>
              <a:t>To navigate the future by embracing ambiguity and reframing problems as opportunities</a:t>
            </a:r>
          </a:p>
          <a:p>
            <a:pPr eaLnBrk="1" hangingPunct="1">
              <a:defRPr/>
            </a:pPr>
            <a:r>
              <a:rPr lang="en-US" sz="2800" smtClean="0">
                <a:effectLst/>
              </a:rPr>
              <a:t>A proactive stance in taking their organizations into uncharted territory</a:t>
            </a:r>
          </a:p>
          <a:p>
            <a:pPr eaLnBrk="1" hangingPunct="1">
              <a:defRPr/>
            </a:pPr>
            <a:endParaRPr lang="en-US" sz="2800" smtClean="0"/>
          </a:p>
        </p:txBody>
      </p:sp>
      <p:pic>
        <p:nvPicPr>
          <p:cNvPr id="63493" name="Picture 5" descr="kamay at pa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4438" y="1600200"/>
            <a:ext cx="3286125" cy="45307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edge">
                                      <p:cBhvr>
                                        <p:cTn id="7" dur="2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nodeType="clickEffect">
                                  <p:stCondLst>
                                    <p:cond delay="0"/>
                                  </p:stCondLst>
                                  <p:childTnLst>
                                    <p:set>
                                      <p:cBhvr>
                                        <p:cTn id="11" dur="1" fill="hold">
                                          <p:stCondLst>
                                            <p:cond delay="0"/>
                                          </p:stCondLst>
                                        </p:cTn>
                                        <p:tgtEl>
                                          <p:spTgt spid="63493"/>
                                        </p:tgtEl>
                                        <p:attrNameLst>
                                          <p:attrName>style.visibility</p:attrName>
                                        </p:attrNameLst>
                                      </p:cBhvr>
                                      <p:to>
                                        <p:strVal val="visible"/>
                                      </p:to>
                                    </p:set>
                                    <p:anim from="(-#ppt_w/2)" to="(#ppt_x)" calcmode="lin" valueType="num">
                                      <p:cBhvr>
                                        <p:cTn id="12" dur="600" fill="hold">
                                          <p:stCondLst>
                                            <p:cond delay="0"/>
                                          </p:stCondLst>
                                        </p:cTn>
                                        <p:tgtEl>
                                          <p:spTgt spid="63493"/>
                                        </p:tgtEl>
                                        <p:attrNameLst>
                                          <p:attrName>ppt_x</p:attrName>
                                        </p:attrNameLst>
                                      </p:cBhvr>
                                    </p:anim>
                                    <p:anim from="0" to="-1.0" calcmode="lin" valueType="num">
                                      <p:cBhvr>
                                        <p:cTn id="13" dur="200" decel="50000" autoRev="1" fill="hold">
                                          <p:stCondLst>
                                            <p:cond delay="600"/>
                                          </p:stCondLst>
                                        </p:cTn>
                                        <p:tgtEl>
                                          <p:spTgt spid="63493"/>
                                        </p:tgtEl>
                                        <p:attrNameLst>
                                          <p:attrName>xshear</p:attrName>
                                        </p:attrNameLst>
                                      </p:cBhvr>
                                    </p:anim>
                                    <p:animScale>
                                      <p:cBhvr>
                                        <p:cTn id="14" dur="200" decel="100000" autoRev="1" fill="hold">
                                          <p:stCondLst>
                                            <p:cond delay="600"/>
                                          </p:stCondLst>
                                        </p:cTn>
                                        <p:tgtEl>
                                          <p:spTgt spid="63493"/>
                                        </p:tgtEl>
                                      </p:cBhvr>
                                      <p:from x="100000" y="100000"/>
                                      <p:to x="80000" y="100000"/>
                                    </p:animScale>
                                    <p:anim by="(#ppt_h/3+#ppt_w*0.1)" calcmode="lin" valueType="num">
                                      <p:cBhvr additive="sum">
                                        <p:cTn id="15" dur="200" decel="100000" autoRev="1" fill="hold">
                                          <p:stCondLst>
                                            <p:cond delay="600"/>
                                          </p:stCondLst>
                                        </p:cTn>
                                        <p:tgtEl>
                                          <p:spTgt spid="63493"/>
                                        </p:tgtEl>
                                        <p:attrNameLst>
                                          <p:attrName>ppt_x</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63491">
                                            <p:txEl>
                                              <p:pRg st="0" end="0"/>
                                            </p:txEl>
                                          </p:spTgt>
                                        </p:tgtEl>
                                        <p:attrNameLst>
                                          <p:attrName>style.visibility</p:attrName>
                                        </p:attrNameLst>
                                      </p:cBhvr>
                                      <p:to>
                                        <p:strVal val="visible"/>
                                      </p:to>
                                    </p:set>
                                    <p:animEffect transition="in" filter="fade">
                                      <p:cBhvr>
                                        <p:cTn id="20" dur="1000"/>
                                        <p:tgtEl>
                                          <p:spTgt spid="63491">
                                            <p:txEl>
                                              <p:pRg st="0" end="0"/>
                                            </p:txEl>
                                          </p:spTgt>
                                        </p:tgtEl>
                                      </p:cBhvr>
                                    </p:animEffect>
                                    <p:anim calcmode="lin" valueType="num">
                                      <p:cBhvr>
                                        <p:cTn id="21"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34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63491">
                                            <p:txEl>
                                              <p:pRg st="1" end="1"/>
                                            </p:txEl>
                                          </p:spTgt>
                                        </p:tgtEl>
                                        <p:attrNameLst>
                                          <p:attrName>style.visibility</p:attrName>
                                        </p:attrNameLst>
                                      </p:cBhvr>
                                      <p:to>
                                        <p:strVal val="visible"/>
                                      </p:to>
                                    </p:set>
                                    <p:animEffect transition="in" filter="fade">
                                      <p:cBhvr>
                                        <p:cTn id="27" dur="1000"/>
                                        <p:tgtEl>
                                          <p:spTgt spid="63491">
                                            <p:txEl>
                                              <p:pRg st="1" end="1"/>
                                            </p:txEl>
                                          </p:spTgt>
                                        </p:tgtEl>
                                      </p:cBhvr>
                                    </p:animEffect>
                                    <p:anim calcmode="lin" valueType="num">
                                      <p:cBhvr>
                                        <p:cTn id="28" dur="10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349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4000" smtClean="0">
                <a:effectLst/>
              </a:rPr>
              <a:t>Multicultural Leadership</a:t>
            </a:r>
            <a:r>
              <a:rPr lang="en-US" sz="4000" b="0" smtClean="0">
                <a:effectLst/>
              </a:rPr>
              <a:t/>
            </a:r>
            <a:br>
              <a:rPr lang="en-US" sz="4000" b="0" smtClean="0">
                <a:effectLst/>
              </a:rPr>
            </a:br>
            <a:endParaRPr lang="en-US" sz="4000" b="0" smtClean="0">
              <a:effectLst/>
            </a:endParaRPr>
          </a:p>
        </p:txBody>
      </p:sp>
      <p:sp>
        <p:nvSpPr>
          <p:cNvPr id="64515" name="Rectangle 3"/>
          <p:cNvSpPr>
            <a:spLocks noGrp="1" noChangeArrowheads="1"/>
          </p:cNvSpPr>
          <p:nvPr>
            <p:ph type="body" sz="half" idx="1"/>
          </p:nvPr>
        </p:nvSpPr>
        <p:spPr/>
        <p:txBody>
          <a:bodyPr/>
          <a:lstStyle/>
          <a:p>
            <a:pPr eaLnBrk="1" hangingPunct="1">
              <a:defRPr/>
            </a:pPr>
            <a:r>
              <a:rPr lang="en-US" sz="2800" smtClean="0">
                <a:effectLst/>
              </a:rPr>
              <a:t>Fosters team and individual effectiveness</a:t>
            </a:r>
          </a:p>
          <a:p>
            <a:pPr eaLnBrk="1" hangingPunct="1">
              <a:defRPr/>
            </a:pPr>
            <a:r>
              <a:rPr lang="en-US" sz="2800" smtClean="0">
                <a:effectLst/>
              </a:rPr>
              <a:t>Drives for innovation by leveraging multicultural differences</a:t>
            </a:r>
          </a:p>
          <a:p>
            <a:pPr eaLnBrk="1" hangingPunct="1">
              <a:defRPr/>
            </a:pPr>
            <a:r>
              <a:rPr lang="en-US" sz="2800" smtClean="0">
                <a:effectLst/>
              </a:rPr>
              <a:t>Teams work harder in an atmosphere of understanding and mutual respect</a:t>
            </a:r>
          </a:p>
          <a:p>
            <a:pPr eaLnBrk="1" hangingPunct="1">
              <a:defRPr/>
            </a:pPr>
            <a:endParaRPr lang="en-US" sz="2800" smtClean="0"/>
          </a:p>
        </p:txBody>
      </p:sp>
      <p:pic>
        <p:nvPicPr>
          <p:cNvPr id="64519" name="Picture 7" descr="0630_superma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676400"/>
            <a:ext cx="3886200" cy="4267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Scale>
                                      <p:cBhvr>
                                        <p:cTn id="7" dur="1000" decel="50000" fill="hold">
                                          <p:stCondLst>
                                            <p:cond delay="0"/>
                                          </p:stCondLst>
                                        </p:cTn>
                                        <p:tgtEl>
                                          <p:spTgt spid="645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4514"/>
                                        </p:tgtEl>
                                        <p:attrNameLst>
                                          <p:attrName>ppt_x</p:attrName>
                                          <p:attrName>ppt_y</p:attrName>
                                        </p:attrNameLst>
                                      </p:cBhvr>
                                    </p:animMotion>
                                    <p:animEffect transition="in" filter="fade">
                                      <p:cBhvr>
                                        <p:cTn id="9" dur="1000"/>
                                        <p:tgtEl>
                                          <p:spTgt spid="645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nodeType="clickEffect">
                                  <p:stCondLst>
                                    <p:cond delay="0"/>
                                  </p:stCondLst>
                                  <p:childTnLst>
                                    <p:set>
                                      <p:cBhvr>
                                        <p:cTn id="13" dur="1" fill="hold">
                                          <p:stCondLst>
                                            <p:cond delay="0"/>
                                          </p:stCondLst>
                                        </p:cTn>
                                        <p:tgtEl>
                                          <p:spTgt spid="64519"/>
                                        </p:tgtEl>
                                        <p:attrNameLst>
                                          <p:attrName>style.visibility</p:attrName>
                                        </p:attrNameLst>
                                      </p:cBhvr>
                                      <p:to>
                                        <p:strVal val="visible"/>
                                      </p:to>
                                    </p:set>
                                    <p:animEffect transition="in" filter="plus(in)">
                                      <p:cBhvr>
                                        <p:cTn id="14" dur="2000"/>
                                        <p:tgtEl>
                                          <p:spTgt spid="6451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nodeType="clickEffect">
                                  <p:stCondLst>
                                    <p:cond delay="0"/>
                                  </p:stCondLst>
                                  <p:childTnLst>
                                    <p:set>
                                      <p:cBhvr>
                                        <p:cTn id="18" dur="1" fill="hold">
                                          <p:stCondLst>
                                            <p:cond delay="0"/>
                                          </p:stCondLst>
                                        </p:cTn>
                                        <p:tgtEl>
                                          <p:spTgt spid="64515">
                                            <p:txEl>
                                              <p:pRg st="0" end="0"/>
                                            </p:txEl>
                                          </p:spTgt>
                                        </p:tgtEl>
                                        <p:attrNameLst>
                                          <p:attrName>style.visibility</p:attrName>
                                        </p:attrNameLst>
                                      </p:cBhvr>
                                      <p:to>
                                        <p:strVal val="visible"/>
                                      </p:to>
                                    </p:set>
                                    <p:animEffect transition="in" filter="fade">
                                      <p:cBhvr>
                                        <p:cTn id="19" dur="1000"/>
                                        <p:tgtEl>
                                          <p:spTgt spid="64515">
                                            <p:txEl>
                                              <p:pRg st="0" end="0"/>
                                            </p:txEl>
                                          </p:spTgt>
                                        </p:tgtEl>
                                      </p:cBhvr>
                                    </p:animEffect>
                                    <p:anim calcmode="lin" valueType="num">
                                      <p:cBhvr>
                                        <p:cTn id="20" dur="10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45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64515">
                                            <p:txEl>
                                              <p:pRg st="1" end="1"/>
                                            </p:txEl>
                                          </p:spTgt>
                                        </p:tgtEl>
                                        <p:attrNameLst>
                                          <p:attrName>style.visibility</p:attrName>
                                        </p:attrNameLst>
                                      </p:cBhvr>
                                      <p:to>
                                        <p:strVal val="visible"/>
                                      </p:to>
                                    </p:set>
                                    <p:animEffect transition="in" filter="fade">
                                      <p:cBhvr>
                                        <p:cTn id="26" dur="1000"/>
                                        <p:tgtEl>
                                          <p:spTgt spid="64515">
                                            <p:txEl>
                                              <p:pRg st="1" end="1"/>
                                            </p:txEl>
                                          </p:spTgt>
                                        </p:tgtEl>
                                      </p:cBhvr>
                                    </p:animEffect>
                                    <p:anim calcmode="lin" valueType="num">
                                      <p:cBhvr>
                                        <p:cTn id="27" dur="10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45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64515">
                                            <p:txEl>
                                              <p:pRg st="2" end="2"/>
                                            </p:txEl>
                                          </p:spTgt>
                                        </p:tgtEl>
                                        <p:attrNameLst>
                                          <p:attrName>style.visibility</p:attrName>
                                        </p:attrNameLst>
                                      </p:cBhvr>
                                      <p:to>
                                        <p:strVal val="visible"/>
                                      </p:to>
                                    </p:set>
                                    <p:animEffect transition="in" filter="fade">
                                      <p:cBhvr>
                                        <p:cTn id="33" dur="1000"/>
                                        <p:tgtEl>
                                          <p:spTgt spid="64515">
                                            <p:txEl>
                                              <p:pRg st="2" end="2"/>
                                            </p:txEl>
                                          </p:spTgt>
                                        </p:tgtEl>
                                      </p:cBhvr>
                                    </p:animEffect>
                                    <p:anim calcmode="lin" valueType="num">
                                      <p:cBhvr>
                                        <p:cTn id="34" dur="10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45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4000" smtClean="0">
                <a:effectLst/>
              </a:rPr>
              <a:t>Pedagogical Leadership</a:t>
            </a:r>
            <a:r>
              <a:rPr lang="en-US" sz="4000" b="0" smtClean="0">
                <a:effectLst/>
              </a:rPr>
              <a:t/>
            </a:r>
            <a:br>
              <a:rPr lang="en-US" sz="4000" b="0" smtClean="0">
                <a:effectLst/>
              </a:rPr>
            </a:br>
            <a:endParaRPr lang="en-US" sz="4000" b="0" smtClean="0">
              <a:effectLst/>
            </a:endParaRPr>
          </a:p>
        </p:txBody>
      </p:sp>
      <p:sp>
        <p:nvSpPr>
          <p:cNvPr id="65539" name="Rectangle 3"/>
          <p:cNvSpPr>
            <a:spLocks noGrp="1" noChangeArrowheads="1"/>
          </p:cNvSpPr>
          <p:nvPr>
            <p:ph type="body" sz="half" idx="1"/>
          </p:nvPr>
        </p:nvSpPr>
        <p:spPr/>
        <p:txBody>
          <a:bodyPr/>
          <a:lstStyle/>
          <a:p>
            <a:pPr eaLnBrk="1" hangingPunct="1">
              <a:lnSpc>
                <a:spcPct val="90000"/>
              </a:lnSpc>
              <a:defRPr/>
            </a:pPr>
            <a:r>
              <a:rPr lang="en-US" sz="2400" smtClean="0">
                <a:effectLst/>
              </a:rPr>
              <a:t>Paradigm shift from leader/teacher centered "orientation" to an interactive, connective organizational system using a democratic learning and communicative style</a:t>
            </a:r>
          </a:p>
          <a:p>
            <a:pPr eaLnBrk="1" hangingPunct="1">
              <a:lnSpc>
                <a:spcPct val="90000"/>
              </a:lnSpc>
              <a:defRPr/>
            </a:pPr>
            <a:r>
              <a:rPr lang="en-US" sz="2400" smtClean="0">
                <a:effectLst/>
              </a:rPr>
              <a:t>An alternative to instructional leadership by enabling the learning and intellectual growth of those led</a:t>
            </a:r>
          </a:p>
          <a:p>
            <a:pPr eaLnBrk="1" hangingPunct="1">
              <a:lnSpc>
                <a:spcPct val="90000"/>
              </a:lnSpc>
              <a:defRPr/>
            </a:pPr>
            <a:endParaRPr lang="en-US" sz="2400" smtClean="0"/>
          </a:p>
        </p:txBody>
      </p:sp>
      <p:pic>
        <p:nvPicPr>
          <p:cNvPr id="65541" name="Picture 5" descr="guro"/>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871663"/>
            <a:ext cx="3962400" cy="3770312"/>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800" decel="100000"/>
                                        <p:tgtEl>
                                          <p:spTgt spid="65538"/>
                                        </p:tgtEl>
                                      </p:cBhvr>
                                    </p:animEffect>
                                    <p:anim calcmode="lin" valueType="num">
                                      <p:cBhvr>
                                        <p:cTn id="8" dur="800" decel="100000" fill="hold"/>
                                        <p:tgtEl>
                                          <p:spTgt spid="65538"/>
                                        </p:tgtEl>
                                        <p:attrNameLst>
                                          <p:attrName>style.rotation</p:attrName>
                                        </p:attrNameLst>
                                      </p:cBhvr>
                                      <p:tavLst>
                                        <p:tav tm="0">
                                          <p:val>
                                            <p:fltVal val="-90"/>
                                          </p:val>
                                        </p:tav>
                                        <p:tav tm="100000">
                                          <p:val>
                                            <p:fltVal val="0"/>
                                          </p:val>
                                        </p:tav>
                                      </p:tavLst>
                                    </p:anim>
                                    <p:anim calcmode="lin" valueType="num">
                                      <p:cBhvr>
                                        <p:cTn id="9" dur="800" decel="100000" fill="hold"/>
                                        <p:tgtEl>
                                          <p:spTgt spid="65538"/>
                                        </p:tgtEl>
                                        <p:attrNameLst>
                                          <p:attrName>ppt_x</p:attrName>
                                        </p:attrNameLst>
                                      </p:cBhvr>
                                      <p:tavLst>
                                        <p:tav tm="0">
                                          <p:val>
                                            <p:strVal val="#ppt_x+0.4"/>
                                          </p:val>
                                        </p:tav>
                                        <p:tav tm="100000">
                                          <p:val>
                                            <p:strVal val="#ppt_x-0.05"/>
                                          </p:val>
                                        </p:tav>
                                      </p:tavLst>
                                    </p:anim>
                                    <p:anim calcmode="lin" valueType="num">
                                      <p:cBhvr>
                                        <p:cTn id="10" dur="800" decel="100000" fill="hold"/>
                                        <p:tgtEl>
                                          <p:spTgt spid="6553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553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553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65541"/>
                                        </p:tgtEl>
                                        <p:attrNameLst>
                                          <p:attrName>style.visibility</p:attrName>
                                        </p:attrNameLst>
                                      </p:cBhvr>
                                      <p:to>
                                        <p:strVal val="visible"/>
                                      </p:to>
                                    </p:set>
                                    <p:anim calcmode="lin" valueType="num">
                                      <p:cBhvr>
                                        <p:cTn id="17" dur="1000" fill="hold"/>
                                        <p:tgtEl>
                                          <p:spTgt spid="65541"/>
                                        </p:tgtEl>
                                        <p:attrNameLst>
                                          <p:attrName>ppt_w</p:attrName>
                                        </p:attrNameLst>
                                      </p:cBhvr>
                                      <p:tavLst>
                                        <p:tav tm="0">
                                          <p:val>
                                            <p:fltVal val="0"/>
                                          </p:val>
                                        </p:tav>
                                        <p:tav tm="100000">
                                          <p:val>
                                            <p:strVal val="#ppt_w"/>
                                          </p:val>
                                        </p:tav>
                                      </p:tavLst>
                                    </p:anim>
                                    <p:anim calcmode="lin" valueType="num">
                                      <p:cBhvr>
                                        <p:cTn id="18" dur="1000" fill="hold"/>
                                        <p:tgtEl>
                                          <p:spTgt spid="65541"/>
                                        </p:tgtEl>
                                        <p:attrNameLst>
                                          <p:attrName>ppt_h</p:attrName>
                                        </p:attrNameLst>
                                      </p:cBhvr>
                                      <p:tavLst>
                                        <p:tav tm="0">
                                          <p:val>
                                            <p:fltVal val="0"/>
                                          </p:val>
                                        </p:tav>
                                        <p:tav tm="100000">
                                          <p:val>
                                            <p:strVal val="#ppt_h"/>
                                          </p:val>
                                        </p:tav>
                                      </p:tavLst>
                                    </p:anim>
                                    <p:anim calcmode="lin" valueType="num">
                                      <p:cBhvr>
                                        <p:cTn id="19" dur="1000" fill="hold"/>
                                        <p:tgtEl>
                                          <p:spTgt spid="65541"/>
                                        </p:tgtEl>
                                        <p:attrNameLst>
                                          <p:attrName>style.rotation</p:attrName>
                                        </p:attrNameLst>
                                      </p:cBhvr>
                                      <p:tavLst>
                                        <p:tav tm="0">
                                          <p:val>
                                            <p:fltVal val="90"/>
                                          </p:val>
                                        </p:tav>
                                        <p:tav tm="100000">
                                          <p:val>
                                            <p:fltVal val="0"/>
                                          </p:val>
                                        </p:tav>
                                      </p:tavLst>
                                    </p:anim>
                                    <p:animEffect transition="in" filter="fade">
                                      <p:cBhvr>
                                        <p:cTn id="20" dur="1000"/>
                                        <p:tgtEl>
                                          <p:spTgt spid="655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nodeType="clickEffect">
                                  <p:stCondLst>
                                    <p:cond delay="0"/>
                                  </p:stCondLst>
                                  <p:childTnLst>
                                    <p:set>
                                      <p:cBhvr>
                                        <p:cTn id="24" dur="1" fill="hold">
                                          <p:stCondLst>
                                            <p:cond delay="0"/>
                                          </p:stCondLst>
                                        </p:cTn>
                                        <p:tgtEl>
                                          <p:spTgt spid="65539">
                                            <p:txEl>
                                              <p:pRg st="0" end="0"/>
                                            </p:txEl>
                                          </p:spTgt>
                                        </p:tgtEl>
                                        <p:attrNameLst>
                                          <p:attrName>style.visibility</p:attrName>
                                        </p:attrNameLst>
                                      </p:cBhvr>
                                      <p:to>
                                        <p:strVal val="visible"/>
                                      </p:to>
                                    </p:set>
                                    <p:anim calcmode="lin" valueType="num">
                                      <p:cBhvr>
                                        <p:cTn id="25" dur="1000" fill="hold"/>
                                        <p:tgtEl>
                                          <p:spTgt spid="65539">
                                            <p:txEl>
                                              <p:pRg st="0" end="0"/>
                                            </p:txEl>
                                          </p:spTgt>
                                        </p:tgtEl>
                                        <p:attrNameLst>
                                          <p:attrName>ppt_x</p:attrName>
                                        </p:attrNameLst>
                                      </p:cBhvr>
                                      <p:tavLst>
                                        <p:tav tm="0">
                                          <p:val>
                                            <p:strVal val="#ppt_x-.2"/>
                                          </p:val>
                                        </p:tav>
                                        <p:tav tm="100000">
                                          <p:val>
                                            <p:strVal val="#ppt_x"/>
                                          </p:val>
                                        </p:tav>
                                      </p:tavLst>
                                    </p:anim>
                                    <p:anim calcmode="lin" valueType="num">
                                      <p:cBhvr>
                                        <p:cTn id="26" dur="1000" fill="hold"/>
                                        <p:tgtEl>
                                          <p:spTgt spid="6553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553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65539">
                                            <p:txEl>
                                              <p:pRg st="1" end="1"/>
                                            </p:txEl>
                                          </p:spTgt>
                                        </p:tgtEl>
                                        <p:attrNameLst>
                                          <p:attrName>style.visibility</p:attrName>
                                        </p:attrNameLst>
                                      </p:cBhvr>
                                      <p:to>
                                        <p:strVal val="visible"/>
                                      </p:to>
                                    </p:set>
                                    <p:animEffect transition="in" filter="fade">
                                      <p:cBhvr>
                                        <p:cTn id="32" dur="1000"/>
                                        <p:tgtEl>
                                          <p:spTgt spid="65539">
                                            <p:txEl>
                                              <p:pRg st="1" end="1"/>
                                            </p:txEl>
                                          </p:spTgt>
                                        </p:tgtEl>
                                      </p:cBhvr>
                                    </p:animEffect>
                                    <p:anim calcmode="lin" valueType="num">
                                      <p:cBhvr>
                                        <p:cTn id="33" dur="10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6553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The word </a:t>
            </a:r>
            <a:r>
              <a:rPr lang="en-US" sz="4800" b="0" smtClean="0"/>
              <a:t>leadership</a:t>
            </a:r>
            <a:r>
              <a:rPr lang="en-US" smtClean="0"/>
              <a:t> can refer to:</a:t>
            </a:r>
          </a:p>
        </p:txBody>
      </p:sp>
      <p:sp>
        <p:nvSpPr>
          <p:cNvPr id="13315" name="Rectangle 3"/>
          <p:cNvSpPr>
            <a:spLocks noGrp="1" noChangeArrowheads="1"/>
          </p:cNvSpPr>
          <p:nvPr>
            <p:ph type="body" sz="half" idx="1"/>
          </p:nvPr>
        </p:nvSpPr>
        <p:spPr>
          <a:xfrm>
            <a:off x="457200" y="1371600"/>
            <a:ext cx="4038600" cy="5105400"/>
          </a:xfrm>
        </p:spPr>
        <p:txBody>
          <a:bodyPr/>
          <a:lstStyle/>
          <a:p>
            <a:pPr eaLnBrk="1" hangingPunct="1">
              <a:defRPr/>
            </a:pPr>
            <a:endParaRPr lang="en-US" sz="2800" smtClean="0"/>
          </a:p>
          <a:p>
            <a:pPr eaLnBrk="1" hangingPunct="1">
              <a:defRPr/>
            </a:pPr>
            <a:r>
              <a:rPr lang="en-US" sz="2800" smtClean="0"/>
              <a:t>The process of leading. </a:t>
            </a:r>
          </a:p>
          <a:p>
            <a:pPr eaLnBrk="1" hangingPunct="1">
              <a:defRPr/>
            </a:pPr>
            <a:r>
              <a:rPr lang="en-US" sz="2800" smtClean="0"/>
              <a:t>Those entities that perform one or more acts of leading. </a:t>
            </a:r>
          </a:p>
          <a:p>
            <a:pPr eaLnBrk="1" hangingPunct="1">
              <a:defRPr/>
            </a:pPr>
            <a:r>
              <a:rPr lang="en-US" sz="2800" smtClean="0"/>
              <a:t>The ability to affect human behavior so as to accomplish a mission designated by the leader</a:t>
            </a:r>
          </a:p>
          <a:p>
            <a:pPr eaLnBrk="1" hangingPunct="1">
              <a:buFont typeface="Wingdings" pitchFamily="2" charset="2"/>
              <a:buNone/>
              <a:defRPr/>
            </a:pPr>
            <a:r>
              <a:rPr lang="en-US" sz="2800" smtClean="0"/>
              <a:t>							Wikipidea </a:t>
            </a:r>
          </a:p>
          <a:p>
            <a:pPr eaLnBrk="1" hangingPunct="1">
              <a:buFont typeface="Wingdings" pitchFamily="2" charset="2"/>
              <a:buNone/>
              <a:defRPr/>
            </a:pPr>
            <a:endParaRPr lang="en-US" sz="2800" smtClean="0"/>
          </a:p>
        </p:txBody>
      </p:sp>
      <p:pic>
        <p:nvPicPr>
          <p:cNvPr id="13319" name="Picture 7" descr="oras"/>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4575" y="1600200"/>
            <a:ext cx="3624263" cy="453072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80">
                                          <p:stCondLst>
                                            <p:cond delay="0"/>
                                          </p:stCondLst>
                                        </p:cTn>
                                        <p:tgtEl>
                                          <p:spTgt spid="13314"/>
                                        </p:tgtEl>
                                      </p:cBhvr>
                                    </p:animEffect>
                                    <p:anim calcmode="lin" valueType="num">
                                      <p:cBhvr>
                                        <p:cTn id="8" dur="1822" tmFilter="0,0; 0.14,0.36; 0.43,0.73; 0.71,0.91; 1.0,1.0">
                                          <p:stCondLst>
                                            <p:cond delay="0"/>
                                          </p:stCondLst>
                                        </p:cTn>
                                        <p:tgtEl>
                                          <p:spTgt spid="133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3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3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3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3314"/>
                                        </p:tgtEl>
                                      </p:cBhvr>
                                      <p:to x="100000" y="60000"/>
                                    </p:animScale>
                                    <p:animScale>
                                      <p:cBhvr>
                                        <p:cTn id="14" dur="166" decel="50000">
                                          <p:stCondLst>
                                            <p:cond delay="676"/>
                                          </p:stCondLst>
                                        </p:cTn>
                                        <p:tgtEl>
                                          <p:spTgt spid="13314"/>
                                        </p:tgtEl>
                                      </p:cBhvr>
                                      <p:to x="100000" y="100000"/>
                                    </p:animScale>
                                    <p:animScale>
                                      <p:cBhvr>
                                        <p:cTn id="15" dur="26">
                                          <p:stCondLst>
                                            <p:cond delay="1312"/>
                                          </p:stCondLst>
                                        </p:cTn>
                                        <p:tgtEl>
                                          <p:spTgt spid="13314"/>
                                        </p:tgtEl>
                                      </p:cBhvr>
                                      <p:to x="100000" y="80000"/>
                                    </p:animScale>
                                    <p:animScale>
                                      <p:cBhvr>
                                        <p:cTn id="16" dur="166" decel="50000">
                                          <p:stCondLst>
                                            <p:cond delay="1338"/>
                                          </p:stCondLst>
                                        </p:cTn>
                                        <p:tgtEl>
                                          <p:spTgt spid="13314"/>
                                        </p:tgtEl>
                                      </p:cBhvr>
                                      <p:to x="100000" y="100000"/>
                                    </p:animScale>
                                    <p:animScale>
                                      <p:cBhvr>
                                        <p:cTn id="17" dur="26">
                                          <p:stCondLst>
                                            <p:cond delay="1642"/>
                                          </p:stCondLst>
                                        </p:cTn>
                                        <p:tgtEl>
                                          <p:spTgt spid="13314"/>
                                        </p:tgtEl>
                                      </p:cBhvr>
                                      <p:to x="100000" y="90000"/>
                                    </p:animScale>
                                    <p:animScale>
                                      <p:cBhvr>
                                        <p:cTn id="18" dur="166" decel="50000">
                                          <p:stCondLst>
                                            <p:cond delay="1668"/>
                                          </p:stCondLst>
                                        </p:cTn>
                                        <p:tgtEl>
                                          <p:spTgt spid="13314"/>
                                        </p:tgtEl>
                                      </p:cBhvr>
                                      <p:to x="100000" y="100000"/>
                                    </p:animScale>
                                    <p:animScale>
                                      <p:cBhvr>
                                        <p:cTn id="19" dur="26">
                                          <p:stCondLst>
                                            <p:cond delay="1808"/>
                                          </p:stCondLst>
                                        </p:cTn>
                                        <p:tgtEl>
                                          <p:spTgt spid="13314"/>
                                        </p:tgtEl>
                                      </p:cBhvr>
                                      <p:to x="100000" y="95000"/>
                                    </p:animScale>
                                    <p:animScale>
                                      <p:cBhvr>
                                        <p:cTn id="20" dur="166" decel="50000">
                                          <p:stCondLst>
                                            <p:cond delay="1834"/>
                                          </p:stCondLst>
                                        </p:cTn>
                                        <p:tgtEl>
                                          <p:spTgt spid="1331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nodeType="clickEffect">
                                  <p:stCondLst>
                                    <p:cond delay="0"/>
                                  </p:stCondLst>
                                  <p:childTnLst>
                                    <p:set>
                                      <p:cBhvr>
                                        <p:cTn id="24" dur="1" fill="hold">
                                          <p:stCondLst>
                                            <p:cond delay="0"/>
                                          </p:stCondLst>
                                        </p:cTn>
                                        <p:tgtEl>
                                          <p:spTgt spid="13319"/>
                                        </p:tgtEl>
                                        <p:attrNameLst>
                                          <p:attrName>style.visibility</p:attrName>
                                        </p:attrNameLst>
                                      </p:cBhvr>
                                      <p:to>
                                        <p:strVal val="visible"/>
                                      </p:to>
                                    </p:set>
                                    <p:animEffect transition="in" filter="fade">
                                      <p:cBhvr>
                                        <p:cTn id="25" dur="2000"/>
                                        <p:tgtEl>
                                          <p:spTgt spid="13319"/>
                                        </p:tgtEl>
                                      </p:cBhvr>
                                    </p:animEffect>
                                    <p:anim calcmode="lin" valueType="num">
                                      <p:cBhvr>
                                        <p:cTn id="26" dur="2000" fill="hold"/>
                                        <p:tgtEl>
                                          <p:spTgt spid="13319"/>
                                        </p:tgtEl>
                                        <p:attrNameLst>
                                          <p:attrName>style.rotation</p:attrName>
                                        </p:attrNameLst>
                                      </p:cBhvr>
                                      <p:tavLst>
                                        <p:tav tm="0">
                                          <p:val>
                                            <p:fltVal val="720"/>
                                          </p:val>
                                        </p:tav>
                                        <p:tav tm="100000">
                                          <p:val>
                                            <p:fltVal val="0"/>
                                          </p:val>
                                        </p:tav>
                                      </p:tavLst>
                                    </p:anim>
                                    <p:anim calcmode="lin" valueType="num">
                                      <p:cBhvr>
                                        <p:cTn id="27" dur="2000" fill="hold"/>
                                        <p:tgtEl>
                                          <p:spTgt spid="13319"/>
                                        </p:tgtEl>
                                        <p:attrNameLst>
                                          <p:attrName>ppt_h</p:attrName>
                                        </p:attrNameLst>
                                      </p:cBhvr>
                                      <p:tavLst>
                                        <p:tav tm="0">
                                          <p:val>
                                            <p:fltVal val="0"/>
                                          </p:val>
                                        </p:tav>
                                        <p:tav tm="100000">
                                          <p:val>
                                            <p:strVal val="#ppt_h"/>
                                          </p:val>
                                        </p:tav>
                                      </p:tavLst>
                                    </p:anim>
                                    <p:anim calcmode="lin" valueType="num">
                                      <p:cBhvr>
                                        <p:cTn id="28" dur="2000" fill="hold"/>
                                        <p:tgtEl>
                                          <p:spTgt spid="13319"/>
                                        </p:tgtEl>
                                        <p:attrNameLst>
                                          <p:attrName>ppt_w</p:attrName>
                                        </p:attrNameLst>
                                      </p:cBhvr>
                                      <p:tavLst>
                                        <p:tav tm="0">
                                          <p:val>
                                            <p:fltVal val="0"/>
                                          </p:val>
                                        </p:tav>
                                        <p:tav tm="100000">
                                          <p:val>
                                            <p:strVal val="#ppt_w"/>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13315">
                                            <p:txEl>
                                              <p:pRg st="1" end="1"/>
                                            </p:txEl>
                                          </p:spTgt>
                                        </p:tgtEl>
                                        <p:attrNameLst>
                                          <p:attrName>style.visibility</p:attrName>
                                        </p:attrNameLst>
                                      </p:cBhvr>
                                      <p:to>
                                        <p:strVal val="visible"/>
                                      </p:to>
                                    </p:set>
                                    <p:animEffect transition="in" filter="diamond(in)">
                                      <p:cBhvr>
                                        <p:cTn id="33" dur="2000"/>
                                        <p:tgtEl>
                                          <p:spTgt spid="13315">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nodeType="clickEffect">
                                  <p:stCondLst>
                                    <p:cond delay="0"/>
                                  </p:stCondLst>
                                  <p:childTnLst>
                                    <p:set>
                                      <p:cBhvr>
                                        <p:cTn id="37" dur="1" fill="hold">
                                          <p:stCondLst>
                                            <p:cond delay="0"/>
                                          </p:stCondLst>
                                        </p:cTn>
                                        <p:tgtEl>
                                          <p:spTgt spid="13315">
                                            <p:txEl>
                                              <p:pRg st="2" end="2"/>
                                            </p:txEl>
                                          </p:spTgt>
                                        </p:tgtEl>
                                        <p:attrNameLst>
                                          <p:attrName>style.visibility</p:attrName>
                                        </p:attrNameLst>
                                      </p:cBhvr>
                                      <p:to>
                                        <p:strVal val="visible"/>
                                      </p:to>
                                    </p:set>
                                    <p:animEffect transition="in" filter="diamond(in)">
                                      <p:cBhvr>
                                        <p:cTn id="38" dur="2000"/>
                                        <p:tgtEl>
                                          <p:spTgt spid="13315">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nodeType="clickEffect">
                                  <p:stCondLst>
                                    <p:cond delay="0"/>
                                  </p:stCondLst>
                                  <p:childTnLst>
                                    <p:set>
                                      <p:cBhvr>
                                        <p:cTn id="42" dur="1" fill="hold">
                                          <p:stCondLst>
                                            <p:cond delay="0"/>
                                          </p:stCondLst>
                                        </p:cTn>
                                        <p:tgtEl>
                                          <p:spTgt spid="13315">
                                            <p:txEl>
                                              <p:pRg st="3" end="3"/>
                                            </p:txEl>
                                          </p:spTgt>
                                        </p:tgtEl>
                                        <p:attrNameLst>
                                          <p:attrName>style.visibility</p:attrName>
                                        </p:attrNameLst>
                                      </p:cBhvr>
                                      <p:to>
                                        <p:strVal val="visible"/>
                                      </p:to>
                                    </p:set>
                                    <p:animEffect transition="in" filter="diamond(in)">
                                      <p:cBhvr>
                                        <p:cTn id="43" dur="2000"/>
                                        <p:tgtEl>
                                          <p:spTgt spid="13315">
                                            <p:txEl>
                                              <p:pRg st="3" end="3"/>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5" presetClass="entr" presetSubtype="0" fill="hold" nodeType="clickEffect">
                                  <p:stCondLst>
                                    <p:cond delay="0"/>
                                  </p:stCondLst>
                                  <p:childTnLst>
                                    <p:set>
                                      <p:cBhvr>
                                        <p:cTn id="47" dur="1" fill="hold">
                                          <p:stCondLst>
                                            <p:cond delay="0"/>
                                          </p:stCondLst>
                                        </p:cTn>
                                        <p:tgtEl>
                                          <p:spTgt spid="13315">
                                            <p:txEl>
                                              <p:pRg st="4" end="4"/>
                                            </p:txEl>
                                          </p:spTgt>
                                        </p:tgtEl>
                                        <p:attrNameLst>
                                          <p:attrName>style.visibility</p:attrName>
                                        </p:attrNameLst>
                                      </p:cBhvr>
                                      <p:to>
                                        <p:strVal val="visible"/>
                                      </p:to>
                                    </p:set>
                                    <p:anim calcmode="lin" valueType="num">
                                      <p:cBhvr>
                                        <p:cTn id="48" dur="500" decel="50000" fill="hold">
                                          <p:stCondLst>
                                            <p:cond delay="0"/>
                                          </p:stCondLst>
                                        </p:cTn>
                                        <p:tgtEl>
                                          <p:spTgt spid="13315">
                                            <p:txEl>
                                              <p:pRg st="4" end="4"/>
                                            </p:txEl>
                                          </p:spTgt>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3315">
                                            <p:txEl>
                                              <p:pRg st="4" end="4"/>
                                            </p:txEl>
                                          </p:spTgt>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3315">
                                            <p:txEl>
                                              <p:pRg st="4" end="4"/>
                                            </p:txEl>
                                          </p:spTgt>
                                        </p:tgtEl>
                                        <p:attrNameLst>
                                          <p:attrName>ppt_w</p:attrName>
                                        </p:attrNameLst>
                                      </p:cBhvr>
                                      <p:tavLst>
                                        <p:tav tm="0">
                                          <p:val>
                                            <p:strVal val="#ppt_w*.05"/>
                                          </p:val>
                                        </p:tav>
                                        <p:tav tm="100000">
                                          <p:val>
                                            <p:strVal val="#ppt_w"/>
                                          </p:val>
                                        </p:tav>
                                      </p:tavLst>
                                    </p:anim>
                                    <p:anim calcmode="lin" valueType="num">
                                      <p:cBhvr>
                                        <p:cTn id="51" dur="1000" fill="hold"/>
                                        <p:tgtEl>
                                          <p:spTgt spid="13315">
                                            <p:txEl>
                                              <p:pRg st="4" end="4"/>
                                            </p:txEl>
                                          </p:spTgt>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3315">
                                            <p:txEl>
                                              <p:pRg st="4" end="4"/>
                                            </p:txEl>
                                          </p:spTgt>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3315">
                                            <p:txEl>
                                              <p:pRg st="4" end="4"/>
                                            </p:txEl>
                                          </p:spTgt>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3315">
                                            <p:txEl>
                                              <p:pRg st="4" end="4"/>
                                            </p:txEl>
                                          </p:spTgt>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4000" smtClean="0">
                <a:effectLst/>
              </a:rPr>
              <a:t>Servant Leadership</a:t>
            </a:r>
            <a:r>
              <a:rPr lang="en-US" sz="4000" b="0" smtClean="0">
                <a:effectLst/>
              </a:rPr>
              <a:t/>
            </a:r>
            <a:br>
              <a:rPr lang="en-US" sz="4000" b="0" smtClean="0">
                <a:effectLst/>
              </a:rPr>
            </a:br>
            <a:endParaRPr lang="en-US" sz="4000" b="0" smtClean="0">
              <a:effectLst/>
            </a:endParaRPr>
          </a:p>
        </p:txBody>
      </p:sp>
      <p:sp>
        <p:nvSpPr>
          <p:cNvPr id="66563" name="Rectangle 3"/>
          <p:cNvSpPr>
            <a:spLocks noGrp="1" noChangeArrowheads="1"/>
          </p:cNvSpPr>
          <p:nvPr>
            <p:ph type="body" sz="half" idx="1"/>
          </p:nvPr>
        </p:nvSpPr>
        <p:spPr>
          <a:xfrm>
            <a:off x="457200" y="1600200"/>
            <a:ext cx="4495800" cy="4530725"/>
          </a:xfrm>
        </p:spPr>
        <p:txBody>
          <a:bodyPr/>
          <a:lstStyle/>
          <a:p>
            <a:pPr eaLnBrk="1" hangingPunct="1">
              <a:defRPr/>
            </a:pPr>
            <a:r>
              <a:rPr lang="en-US" sz="2400" smtClean="0">
                <a:effectLst/>
              </a:rPr>
              <a:t>A practical philosophy focusing on people who choose to serve first and then lead as a way of expanding service</a:t>
            </a:r>
          </a:p>
          <a:p>
            <a:pPr eaLnBrk="1" hangingPunct="1">
              <a:defRPr/>
            </a:pPr>
            <a:r>
              <a:rPr lang="en-US" sz="2400" i="1" smtClean="0">
                <a:effectLst/>
              </a:rPr>
              <a:t>Servant leaders are "servants first" with the object of making sure that other people's highest priority needs are being served</a:t>
            </a:r>
          </a:p>
          <a:p>
            <a:pPr eaLnBrk="1" hangingPunct="1">
              <a:defRPr/>
            </a:pPr>
            <a:r>
              <a:rPr lang="en-US" sz="2400" smtClean="0">
                <a:effectLst/>
              </a:rPr>
              <a:t>Leaders put the needs of their followers first; these leaders rare in business</a:t>
            </a:r>
          </a:p>
          <a:p>
            <a:pPr eaLnBrk="1" hangingPunct="1">
              <a:defRPr/>
            </a:pPr>
            <a:endParaRPr lang="en-US" sz="2400" smtClean="0"/>
          </a:p>
        </p:txBody>
      </p:sp>
      <p:pic>
        <p:nvPicPr>
          <p:cNvPr id="66565" name="Picture 5" descr="monalis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99063" y="1600200"/>
            <a:ext cx="2936875" cy="45307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6562"/>
                                        </p:tgtEl>
                                        <p:attrNameLst>
                                          <p:attrName>style.visibility</p:attrName>
                                        </p:attrNameLst>
                                      </p:cBhvr>
                                      <p:to>
                                        <p:strVal val="visible"/>
                                      </p:to>
                                    </p:set>
                                    <p:anim calcmode="lin" valueType="num">
                                      <p:cBhvr>
                                        <p:cTn id="7" dur="1000" fill="hold"/>
                                        <p:tgtEl>
                                          <p:spTgt spid="66562"/>
                                        </p:tgtEl>
                                        <p:attrNameLst>
                                          <p:attrName>ppt_w</p:attrName>
                                        </p:attrNameLst>
                                      </p:cBhvr>
                                      <p:tavLst>
                                        <p:tav tm="0">
                                          <p:val>
                                            <p:fltVal val="0"/>
                                          </p:val>
                                        </p:tav>
                                        <p:tav tm="100000">
                                          <p:val>
                                            <p:strVal val="#ppt_w"/>
                                          </p:val>
                                        </p:tav>
                                      </p:tavLst>
                                    </p:anim>
                                    <p:anim calcmode="lin" valueType="num">
                                      <p:cBhvr>
                                        <p:cTn id="8" dur="1000" fill="hold"/>
                                        <p:tgtEl>
                                          <p:spTgt spid="66562"/>
                                        </p:tgtEl>
                                        <p:attrNameLst>
                                          <p:attrName>ppt_h</p:attrName>
                                        </p:attrNameLst>
                                      </p:cBhvr>
                                      <p:tavLst>
                                        <p:tav tm="0">
                                          <p:val>
                                            <p:fltVal val="0"/>
                                          </p:val>
                                        </p:tav>
                                        <p:tav tm="100000">
                                          <p:val>
                                            <p:strVal val="#ppt_h"/>
                                          </p:val>
                                        </p:tav>
                                      </p:tavLst>
                                    </p:anim>
                                    <p:anim calcmode="lin" valueType="num">
                                      <p:cBhvr>
                                        <p:cTn id="9" dur="1000" fill="hold"/>
                                        <p:tgtEl>
                                          <p:spTgt spid="66562"/>
                                        </p:tgtEl>
                                        <p:attrNameLst>
                                          <p:attrName>style.rotation</p:attrName>
                                        </p:attrNameLst>
                                      </p:cBhvr>
                                      <p:tavLst>
                                        <p:tav tm="0">
                                          <p:val>
                                            <p:fltVal val="90"/>
                                          </p:val>
                                        </p:tav>
                                        <p:tav tm="100000">
                                          <p:val>
                                            <p:fltVal val="0"/>
                                          </p:val>
                                        </p:tav>
                                      </p:tavLst>
                                    </p:anim>
                                    <p:animEffect transition="in" filter="fade">
                                      <p:cBhvr>
                                        <p:cTn id="10" dur="1000"/>
                                        <p:tgtEl>
                                          <p:spTgt spid="665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66565"/>
                                        </p:tgtEl>
                                        <p:attrNameLst>
                                          <p:attrName>style.visibility</p:attrName>
                                        </p:attrNameLst>
                                      </p:cBhvr>
                                      <p:to>
                                        <p:strVal val="visible"/>
                                      </p:to>
                                    </p:set>
                                    <p:anim calcmode="lin" valueType="num">
                                      <p:cBhvr>
                                        <p:cTn id="15" dur="500" fill="hold"/>
                                        <p:tgtEl>
                                          <p:spTgt spid="66565"/>
                                        </p:tgtEl>
                                        <p:attrNameLst>
                                          <p:attrName>ppt_w</p:attrName>
                                        </p:attrNameLst>
                                      </p:cBhvr>
                                      <p:tavLst>
                                        <p:tav tm="0">
                                          <p:val>
                                            <p:fltVal val="0"/>
                                          </p:val>
                                        </p:tav>
                                        <p:tav tm="100000">
                                          <p:val>
                                            <p:strVal val="#ppt_w"/>
                                          </p:val>
                                        </p:tav>
                                      </p:tavLst>
                                    </p:anim>
                                    <p:anim calcmode="lin" valueType="num">
                                      <p:cBhvr>
                                        <p:cTn id="16" dur="500" fill="hold"/>
                                        <p:tgtEl>
                                          <p:spTgt spid="66565"/>
                                        </p:tgtEl>
                                        <p:attrNameLst>
                                          <p:attrName>ppt_h</p:attrName>
                                        </p:attrNameLst>
                                      </p:cBhvr>
                                      <p:tavLst>
                                        <p:tav tm="0">
                                          <p:val>
                                            <p:fltVal val="0"/>
                                          </p:val>
                                        </p:tav>
                                        <p:tav tm="100000">
                                          <p:val>
                                            <p:strVal val="#ppt_h"/>
                                          </p:val>
                                        </p:tav>
                                      </p:tavLst>
                                    </p:anim>
                                    <p:anim calcmode="lin" valueType="num">
                                      <p:cBhvr>
                                        <p:cTn id="17" dur="500" fill="hold"/>
                                        <p:tgtEl>
                                          <p:spTgt spid="66565"/>
                                        </p:tgtEl>
                                        <p:attrNameLst>
                                          <p:attrName>style.rotation</p:attrName>
                                        </p:attrNameLst>
                                      </p:cBhvr>
                                      <p:tavLst>
                                        <p:tav tm="0">
                                          <p:val>
                                            <p:fltVal val="360"/>
                                          </p:val>
                                        </p:tav>
                                        <p:tav tm="100000">
                                          <p:val>
                                            <p:fltVal val="0"/>
                                          </p:val>
                                        </p:tav>
                                      </p:tavLst>
                                    </p:anim>
                                    <p:animEffect transition="in" filter="fade">
                                      <p:cBhvr>
                                        <p:cTn id="18" dur="500"/>
                                        <p:tgtEl>
                                          <p:spTgt spid="6656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16" fill="hold" nodeType="clickEffect">
                                  <p:stCondLst>
                                    <p:cond delay="0"/>
                                  </p:stCondLst>
                                  <p:childTnLst>
                                    <p:set>
                                      <p:cBhvr>
                                        <p:cTn id="22" dur="1" fill="hold">
                                          <p:stCondLst>
                                            <p:cond delay="0"/>
                                          </p:stCondLst>
                                        </p:cTn>
                                        <p:tgtEl>
                                          <p:spTgt spid="66563">
                                            <p:txEl>
                                              <p:pRg st="0" end="0"/>
                                            </p:txEl>
                                          </p:spTgt>
                                        </p:tgtEl>
                                        <p:attrNameLst>
                                          <p:attrName>style.visibility</p:attrName>
                                        </p:attrNameLst>
                                      </p:cBhvr>
                                      <p:to>
                                        <p:strVal val="visible"/>
                                      </p:to>
                                    </p:set>
                                    <p:animEffect transition="in" filter="plus(in)">
                                      <p:cBhvr>
                                        <p:cTn id="23" dur="2000"/>
                                        <p:tgtEl>
                                          <p:spTgt spid="66563">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3" presetClass="entr" presetSubtype="16" fill="hold" nodeType="clickEffect">
                                  <p:stCondLst>
                                    <p:cond delay="0"/>
                                  </p:stCondLst>
                                  <p:childTnLst>
                                    <p:set>
                                      <p:cBhvr>
                                        <p:cTn id="27" dur="1" fill="hold">
                                          <p:stCondLst>
                                            <p:cond delay="0"/>
                                          </p:stCondLst>
                                        </p:cTn>
                                        <p:tgtEl>
                                          <p:spTgt spid="66563">
                                            <p:txEl>
                                              <p:pRg st="1" end="1"/>
                                            </p:txEl>
                                          </p:spTgt>
                                        </p:tgtEl>
                                        <p:attrNameLst>
                                          <p:attrName>style.visibility</p:attrName>
                                        </p:attrNameLst>
                                      </p:cBhvr>
                                      <p:to>
                                        <p:strVal val="visible"/>
                                      </p:to>
                                    </p:set>
                                    <p:animEffect transition="in" filter="plus(in)">
                                      <p:cBhvr>
                                        <p:cTn id="28" dur="2000"/>
                                        <p:tgtEl>
                                          <p:spTgt spid="66563">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3" presetClass="entr" presetSubtype="16" fill="hold" nodeType="clickEffect">
                                  <p:stCondLst>
                                    <p:cond delay="0"/>
                                  </p:stCondLst>
                                  <p:childTnLst>
                                    <p:set>
                                      <p:cBhvr>
                                        <p:cTn id="32" dur="1" fill="hold">
                                          <p:stCondLst>
                                            <p:cond delay="0"/>
                                          </p:stCondLst>
                                        </p:cTn>
                                        <p:tgtEl>
                                          <p:spTgt spid="66563">
                                            <p:txEl>
                                              <p:pRg st="2" end="2"/>
                                            </p:txEl>
                                          </p:spTgt>
                                        </p:tgtEl>
                                        <p:attrNameLst>
                                          <p:attrName>style.visibility</p:attrName>
                                        </p:attrNameLst>
                                      </p:cBhvr>
                                      <p:to>
                                        <p:strVal val="visible"/>
                                      </p:to>
                                    </p:set>
                                    <p:animEffect transition="in" filter="plus(in)">
                                      <p:cBhvr>
                                        <p:cTn id="33" dur="20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4000" smtClean="0">
                <a:effectLst/>
              </a:rPr>
              <a:t>Bridging leadership</a:t>
            </a:r>
            <a:r>
              <a:rPr lang="en-US" sz="4000" b="0" smtClean="0">
                <a:effectLst/>
              </a:rPr>
              <a:t/>
            </a:r>
            <a:br>
              <a:rPr lang="en-US" sz="4000" b="0" smtClean="0">
                <a:effectLst/>
              </a:rPr>
            </a:br>
            <a:endParaRPr lang="en-US" sz="4000" b="0" smtClean="0">
              <a:effectLst/>
            </a:endParaRPr>
          </a:p>
        </p:txBody>
      </p:sp>
      <p:sp>
        <p:nvSpPr>
          <p:cNvPr id="67587" name="Rectangle 3"/>
          <p:cNvSpPr>
            <a:spLocks noGrp="1" noChangeArrowheads="1"/>
          </p:cNvSpPr>
          <p:nvPr>
            <p:ph type="body" sz="half" idx="1"/>
          </p:nvPr>
        </p:nvSpPr>
        <p:spPr>
          <a:xfrm>
            <a:off x="457200" y="1600200"/>
            <a:ext cx="4876800" cy="4530725"/>
          </a:xfrm>
        </p:spPr>
        <p:txBody>
          <a:bodyPr/>
          <a:lstStyle/>
          <a:p>
            <a:pPr eaLnBrk="1" hangingPunct="1">
              <a:lnSpc>
                <a:spcPct val="80000"/>
              </a:lnSpc>
              <a:defRPr/>
            </a:pPr>
            <a:r>
              <a:rPr lang="en-US" sz="2800" smtClean="0">
                <a:effectLst/>
              </a:rPr>
              <a:t>Fostering synergy and reinforcing behavior and motivation through the use of communication to create climate of trust and confidence</a:t>
            </a:r>
          </a:p>
          <a:p>
            <a:pPr eaLnBrk="1" hangingPunct="1">
              <a:lnSpc>
                <a:spcPct val="80000"/>
              </a:lnSpc>
              <a:defRPr/>
            </a:pPr>
            <a:r>
              <a:rPr lang="en-US" sz="2800" i="1" smtClean="0">
                <a:effectLst/>
              </a:rPr>
              <a:t>Projection of confidence on the face of a difficult</a:t>
            </a:r>
          </a:p>
          <a:p>
            <a:pPr eaLnBrk="1" hangingPunct="1">
              <a:lnSpc>
                <a:spcPct val="80000"/>
              </a:lnSpc>
              <a:buFont typeface="Wingdings" pitchFamily="2" charset="2"/>
              <a:buNone/>
              <a:defRPr/>
            </a:pPr>
            <a:r>
              <a:rPr lang="en-US" sz="2800" i="1" smtClean="0">
                <a:effectLst/>
              </a:rPr>
              <a:t>    challenge</a:t>
            </a:r>
            <a:endParaRPr lang="en-US" sz="2800" smtClean="0">
              <a:effectLst/>
            </a:endParaRPr>
          </a:p>
          <a:p>
            <a:pPr eaLnBrk="1" hangingPunct="1">
              <a:lnSpc>
                <a:spcPct val="80000"/>
              </a:lnSpc>
              <a:defRPr/>
            </a:pPr>
            <a:endParaRPr lang="en-US" sz="2800" smtClean="0"/>
          </a:p>
        </p:txBody>
      </p:sp>
      <p:pic>
        <p:nvPicPr>
          <p:cNvPr id="67594" name="Picture 10" descr="leadership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0200" y="1600200"/>
            <a:ext cx="3089275" cy="45307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500" fill="hold"/>
                                        <p:tgtEl>
                                          <p:spTgt spid="67586"/>
                                        </p:tgtEl>
                                        <p:attrNameLst>
                                          <p:attrName>ppt_w</p:attrName>
                                        </p:attrNameLst>
                                      </p:cBhvr>
                                      <p:tavLst>
                                        <p:tav tm="0">
                                          <p:val>
                                            <p:fltVal val="0"/>
                                          </p:val>
                                        </p:tav>
                                        <p:tav tm="100000">
                                          <p:val>
                                            <p:strVal val="#ppt_w"/>
                                          </p:val>
                                        </p:tav>
                                      </p:tavLst>
                                    </p:anim>
                                    <p:anim calcmode="lin" valueType="num">
                                      <p:cBhvr>
                                        <p:cTn id="8" dur="500" fill="hold"/>
                                        <p:tgtEl>
                                          <p:spTgt spid="67586"/>
                                        </p:tgtEl>
                                        <p:attrNameLst>
                                          <p:attrName>ppt_h</p:attrName>
                                        </p:attrNameLst>
                                      </p:cBhvr>
                                      <p:tavLst>
                                        <p:tav tm="0">
                                          <p:val>
                                            <p:fltVal val="0"/>
                                          </p:val>
                                        </p:tav>
                                        <p:tav tm="100000">
                                          <p:val>
                                            <p:strVal val="#ppt_h"/>
                                          </p:val>
                                        </p:tav>
                                      </p:tavLst>
                                    </p:anim>
                                    <p:anim calcmode="lin" valueType="num">
                                      <p:cBhvr>
                                        <p:cTn id="9" dur="500" fill="hold"/>
                                        <p:tgtEl>
                                          <p:spTgt spid="67586"/>
                                        </p:tgtEl>
                                        <p:attrNameLst>
                                          <p:attrName>style.rotation</p:attrName>
                                        </p:attrNameLst>
                                      </p:cBhvr>
                                      <p:tavLst>
                                        <p:tav tm="0">
                                          <p:val>
                                            <p:fltVal val="360"/>
                                          </p:val>
                                        </p:tav>
                                        <p:tav tm="100000">
                                          <p:val>
                                            <p:fltVal val="0"/>
                                          </p:val>
                                        </p:tav>
                                      </p:tavLst>
                                    </p:anim>
                                    <p:animEffect transition="in" filter="fade">
                                      <p:cBhvr>
                                        <p:cTn id="10" dur="500"/>
                                        <p:tgtEl>
                                          <p:spTgt spid="6758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67594"/>
                                        </p:tgtEl>
                                        <p:attrNameLst>
                                          <p:attrName>style.visibility</p:attrName>
                                        </p:attrNameLst>
                                      </p:cBhvr>
                                      <p:to>
                                        <p:strVal val="visible"/>
                                      </p:to>
                                    </p:set>
                                    <p:animEffect transition="in" filter="fade">
                                      <p:cBhvr>
                                        <p:cTn id="15" dur="2000"/>
                                        <p:tgtEl>
                                          <p:spTgt spid="67594"/>
                                        </p:tgtEl>
                                      </p:cBhvr>
                                    </p:animEffect>
                                    <p:anim calcmode="lin" valueType="num">
                                      <p:cBhvr>
                                        <p:cTn id="16" dur="2000" fill="hold"/>
                                        <p:tgtEl>
                                          <p:spTgt spid="67594"/>
                                        </p:tgtEl>
                                        <p:attrNameLst>
                                          <p:attrName>style.rotation</p:attrName>
                                        </p:attrNameLst>
                                      </p:cBhvr>
                                      <p:tavLst>
                                        <p:tav tm="0">
                                          <p:val>
                                            <p:fltVal val="720"/>
                                          </p:val>
                                        </p:tav>
                                        <p:tav tm="100000">
                                          <p:val>
                                            <p:fltVal val="0"/>
                                          </p:val>
                                        </p:tav>
                                      </p:tavLst>
                                    </p:anim>
                                    <p:anim calcmode="lin" valueType="num">
                                      <p:cBhvr>
                                        <p:cTn id="17" dur="2000" fill="hold"/>
                                        <p:tgtEl>
                                          <p:spTgt spid="67594"/>
                                        </p:tgtEl>
                                        <p:attrNameLst>
                                          <p:attrName>ppt_h</p:attrName>
                                        </p:attrNameLst>
                                      </p:cBhvr>
                                      <p:tavLst>
                                        <p:tav tm="0">
                                          <p:val>
                                            <p:fltVal val="0"/>
                                          </p:val>
                                        </p:tav>
                                        <p:tav tm="100000">
                                          <p:val>
                                            <p:strVal val="#ppt_h"/>
                                          </p:val>
                                        </p:tav>
                                      </p:tavLst>
                                    </p:anim>
                                    <p:anim calcmode="lin" valueType="num">
                                      <p:cBhvr>
                                        <p:cTn id="18" dur="2000" fill="hold"/>
                                        <p:tgtEl>
                                          <p:spTgt spid="67594"/>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67587">
                                            <p:txEl>
                                              <p:pRg st="0" end="0"/>
                                            </p:txEl>
                                          </p:spTgt>
                                        </p:tgtEl>
                                        <p:attrNameLst>
                                          <p:attrName>style.visibility</p:attrName>
                                        </p:attrNameLst>
                                      </p:cBhvr>
                                      <p:to>
                                        <p:strVal val="visible"/>
                                      </p:to>
                                    </p:set>
                                    <p:animEffect transition="in" filter="fade">
                                      <p:cBhvr>
                                        <p:cTn id="23" dur="2000"/>
                                        <p:tgtEl>
                                          <p:spTgt spid="67587">
                                            <p:txEl>
                                              <p:pRg st="0" end="0"/>
                                            </p:txEl>
                                          </p:spTgt>
                                        </p:tgtEl>
                                      </p:cBhvr>
                                    </p:animEffect>
                                    <p:anim calcmode="lin" valueType="num">
                                      <p:cBhvr>
                                        <p:cTn id="24" dur="2000" fill="hold"/>
                                        <p:tgtEl>
                                          <p:spTgt spid="67587">
                                            <p:txEl>
                                              <p:pRg st="0" end="0"/>
                                            </p:txEl>
                                          </p:spTgt>
                                        </p:tgtEl>
                                        <p:attrNameLst>
                                          <p:attrName>style.rotation</p:attrName>
                                        </p:attrNameLst>
                                      </p:cBhvr>
                                      <p:tavLst>
                                        <p:tav tm="0">
                                          <p:val>
                                            <p:fltVal val="720"/>
                                          </p:val>
                                        </p:tav>
                                        <p:tav tm="100000">
                                          <p:val>
                                            <p:fltVal val="0"/>
                                          </p:val>
                                        </p:tav>
                                      </p:tavLst>
                                    </p:anim>
                                    <p:anim calcmode="lin" valueType="num">
                                      <p:cBhvr>
                                        <p:cTn id="25" dur="2000" fill="hold"/>
                                        <p:tgtEl>
                                          <p:spTgt spid="67587">
                                            <p:txEl>
                                              <p:pRg st="0" end="0"/>
                                            </p:txEl>
                                          </p:spTgt>
                                        </p:tgtEl>
                                        <p:attrNameLst>
                                          <p:attrName>ppt_h</p:attrName>
                                        </p:attrNameLst>
                                      </p:cBhvr>
                                      <p:tavLst>
                                        <p:tav tm="0">
                                          <p:val>
                                            <p:fltVal val="0"/>
                                          </p:val>
                                        </p:tav>
                                        <p:tav tm="100000">
                                          <p:val>
                                            <p:strVal val="#ppt_h"/>
                                          </p:val>
                                        </p:tav>
                                      </p:tavLst>
                                    </p:anim>
                                    <p:anim calcmode="lin" valueType="num">
                                      <p:cBhvr>
                                        <p:cTn id="26" dur="2000" fill="hold"/>
                                        <p:tgtEl>
                                          <p:spTgt spid="67587">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67587">
                                            <p:txEl>
                                              <p:pRg st="1" end="1"/>
                                            </p:txEl>
                                          </p:spTgt>
                                        </p:tgtEl>
                                        <p:attrNameLst>
                                          <p:attrName>style.visibility</p:attrName>
                                        </p:attrNameLst>
                                      </p:cBhvr>
                                      <p:to>
                                        <p:strVal val="visible"/>
                                      </p:to>
                                    </p:set>
                                    <p:animEffect transition="in" filter="fade">
                                      <p:cBhvr>
                                        <p:cTn id="31" dur="2000"/>
                                        <p:tgtEl>
                                          <p:spTgt spid="67587">
                                            <p:txEl>
                                              <p:pRg st="1" end="1"/>
                                            </p:txEl>
                                          </p:spTgt>
                                        </p:tgtEl>
                                      </p:cBhvr>
                                    </p:animEffect>
                                    <p:anim calcmode="lin" valueType="num">
                                      <p:cBhvr>
                                        <p:cTn id="32" dur="2000" fill="hold"/>
                                        <p:tgtEl>
                                          <p:spTgt spid="67587">
                                            <p:txEl>
                                              <p:pRg st="1" end="1"/>
                                            </p:txEl>
                                          </p:spTgt>
                                        </p:tgtEl>
                                        <p:attrNameLst>
                                          <p:attrName>style.rotation</p:attrName>
                                        </p:attrNameLst>
                                      </p:cBhvr>
                                      <p:tavLst>
                                        <p:tav tm="0">
                                          <p:val>
                                            <p:fltVal val="720"/>
                                          </p:val>
                                        </p:tav>
                                        <p:tav tm="100000">
                                          <p:val>
                                            <p:fltVal val="0"/>
                                          </p:val>
                                        </p:tav>
                                      </p:tavLst>
                                    </p:anim>
                                    <p:anim calcmode="lin" valueType="num">
                                      <p:cBhvr>
                                        <p:cTn id="33" dur="2000" fill="hold"/>
                                        <p:tgtEl>
                                          <p:spTgt spid="67587">
                                            <p:txEl>
                                              <p:pRg st="1" end="1"/>
                                            </p:txEl>
                                          </p:spTgt>
                                        </p:tgtEl>
                                        <p:attrNameLst>
                                          <p:attrName>ppt_h</p:attrName>
                                        </p:attrNameLst>
                                      </p:cBhvr>
                                      <p:tavLst>
                                        <p:tav tm="0">
                                          <p:val>
                                            <p:fltVal val="0"/>
                                          </p:val>
                                        </p:tav>
                                        <p:tav tm="100000">
                                          <p:val>
                                            <p:strVal val="#ppt_h"/>
                                          </p:val>
                                        </p:tav>
                                      </p:tavLst>
                                    </p:anim>
                                    <p:anim calcmode="lin" valueType="num">
                                      <p:cBhvr>
                                        <p:cTn id="34" dur="2000" fill="hold"/>
                                        <p:tgtEl>
                                          <p:spTgt spid="67587">
                                            <p:txEl>
                                              <p:pRg st="1" end="1"/>
                                            </p:txEl>
                                          </p:spTgt>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67587">
                                            <p:txEl>
                                              <p:pRg st="2" end="2"/>
                                            </p:txEl>
                                          </p:spTgt>
                                        </p:tgtEl>
                                        <p:attrNameLst>
                                          <p:attrName>style.visibility</p:attrName>
                                        </p:attrNameLst>
                                      </p:cBhvr>
                                      <p:to>
                                        <p:strVal val="visible"/>
                                      </p:to>
                                    </p:set>
                                    <p:animEffect transition="in" filter="fade">
                                      <p:cBhvr>
                                        <p:cTn id="37" dur="2000"/>
                                        <p:tgtEl>
                                          <p:spTgt spid="67587">
                                            <p:txEl>
                                              <p:pRg st="2" end="2"/>
                                            </p:txEl>
                                          </p:spTgt>
                                        </p:tgtEl>
                                      </p:cBhvr>
                                    </p:animEffect>
                                    <p:anim calcmode="lin" valueType="num">
                                      <p:cBhvr>
                                        <p:cTn id="38" dur="2000" fill="hold"/>
                                        <p:tgtEl>
                                          <p:spTgt spid="67587">
                                            <p:txEl>
                                              <p:pRg st="2" end="2"/>
                                            </p:txEl>
                                          </p:spTgt>
                                        </p:tgtEl>
                                        <p:attrNameLst>
                                          <p:attrName>style.rotation</p:attrName>
                                        </p:attrNameLst>
                                      </p:cBhvr>
                                      <p:tavLst>
                                        <p:tav tm="0">
                                          <p:val>
                                            <p:fltVal val="720"/>
                                          </p:val>
                                        </p:tav>
                                        <p:tav tm="100000">
                                          <p:val>
                                            <p:fltVal val="0"/>
                                          </p:val>
                                        </p:tav>
                                      </p:tavLst>
                                    </p:anim>
                                    <p:anim calcmode="lin" valueType="num">
                                      <p:cBhvr>
                                        <p:cTn id="39" dur="2000" fill="hold"/>
                                        <p:tgtEl>
                                          <p:spTgt spid="67587">
                                            <p:txEl>
                                              <p:pRg st="2" end="2"/>
                                            </p:txEl>
                                          </p:spTgt>
                                        </p:tgtEl>
                                        <p:attrNameLst>
                                          <p:attrName>ppt_h</p:attrName>
                                        </p:attrNameLst>
                                      </p:cBhvr>
                                      <p:tavLst>
                                        <p:tav tm="0">
                                          <p:val>
                                            <p:fltVal val="0"/>
                                          </p:val>
                                        </p:tav>
                                        <p:tav tm="100000">
                                          <p:val>
                                            <p:strVal val="#ppt_h"/>
                                          </p:val>
                                        </p:tav>
                                      </p:tavLst>
                                    </p:anim>
                                    <p:anim calcmode="lin" valueType="num">
                                      <p:cBhvr>
                                        <p:cTn id="40" dur="2000" fill="hold"/>
                                        <p:tgtEl>
                                          <p:spTgt spid="67587">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4000" smtClean="0">
                <a:effectLst/>
              </a:rPr>
              <a:t>Purposeful Leadership</a:t>
            </a:r>
            <a:r>
              <a:rPr lang="en-US" sz="4000" b="0" smtClean="0">
                <a:effectLst/>
              </a:rPr>
              <a:t/>
            </a:r>
            <a:br>
              <a:rPr lang="en-US" sz="4000" b="0" smtClean="0">
                <a:effectLst/>
              </a:rPr>
            </a:br>
            <a:endParaRPr lang="en-US" sz="4000" b="0" smtClean="0">
              <a:effectLst/>
            </a:endParaRPr>
          </a:p>
        </p:txBody>
      </p:sp>
      <p:sp>
        <p:nvSpPr>
          <p:cNvPr id="68611" name="Rectangle 3"/>
          <p:cNvSpPr>
            <a:spLocks noGrp="1" noChangeArrowheads="1"/>
          </p:cNvSpPr>
          <p:nvPr>
            <p:ph type="body" sz="half" idx="1"/>
          </p:nvPr>
        </p:nvSpPr>
        <p:spPr>
          <a:xfrm>
            <a:off x="457200" y="1600200"/>
            <a:ext cx="4495800" cy="4530725"/>
          </a:xfrm>
        </p:spPr>
        <p:txBody>
          <a:bodyPr/>
          <a:lstStyle/>
          <a:p>
            <a:pPr eaLnBrk="1" hangingPunct="1">
              <a:defRPr/>
            </a:pPr>
            <a:r>
              <a:rPr lang="en-US" sz="2800" i="1" smtClean="0">
                <a:effectLst/>
              </a:rPr>
              <a:t>Leader and the community share a common purpose to develop or provide the drive, authority and commitment to undertake projects</a:t>
            </a:r>
            <a:endParaRPr lang="en-US" sz="2800" smtClean="0">
              <a:effectLst/>
            </a:endParaRPr>
          </a:p>
          <a:p>
            <a:pPr eaLnBrk="1" hangingPunct="1">
              <a:defRPr/>
            </a:pPr>
            <a:endParaRPr lang="en-US" sz="2800" smtClean="0"/>
          </a:p>
        </p:txBody>
      </p:sp>
      <p:pic>
        <p:nvPicPr>
          <p:cNvPr id="68619" name="Picture 11" descr="IMG_1888"/>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67288" y="1600200"/>
            <a:ext cx="3398837" cy="453072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500" decel="50000" fill="hold">
                                          <p:stCondLst>
                                            <p:cond delay="0"/>
                                          </p:stCondLst>
                                        </p:cTn>
                                        <p:tgtEl>
                                          <p:spTgt spid="686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86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8610"/>
                                        </p:tgtEl>
                                        <p:attrNameLst>
                                          <p:attrName>ppt_w</p:attrName>
                                        </p:attrNameLst>
                                      </p:cBhvr>
                                      <p:tavLst>
                                        <p:tav tm="0">
                                          <p:val>
                                            <p:strVal val="#ppt_w*.05"/>
                                          </p:val>
                                        </p:tav>
                                        <p:tav tm="100000">
                                          <p:val>
                                            <p:strVal val="#ppt_w"/>
                                          </p:val>
                                        </p:tav>
                                      </p:tavLst>
                                    </p:anim>
                                    <p:anim calcmode="lin" valueType="num">
                                      <p:cBhvr>
                                        <p:cTn id="10" dur="1000" fill="hold"/>
                                        <p:tgtEl>
                                          <p:spTgt spid="686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86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86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86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86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68619"/>
                                        </p:tgtEl>
                                        <p:attrNameLst>
                                          <p:attrName>style.visibility</p:attrName>
                                        </p:attrNameLst>
                                      </p:cBhvr>
                                      <p:to>
                                        <p:strVal val="visible"/>
                                      </p:to>
                                    </p:set>
                                    <p:anim calcmode="lin" valueType="num">
                                      <p:cBhvr>
                                        <p:cTn id="19" dur="500" fill="hold"/>
                                        <p:tgtEl>
                                          <p:spTgt spid="68619"/>
                                        </p:tgtEl>
                                        <p:attrNameLst>
                                          <p:attrName>ppt_w</p:attrName>
                                        </p:attrNameLst>
                                      </p:cBhvr>
                                      <p:tavLst>
                                        <p:tav tm="0">
                                          <p:val>
                                            <p:fltVal val="0"/>
                                          </p:val>
                                        </p:tav>
                                        <p:tav tm="100000">
                                          <p:val>
                                            <p:strVal val="#ppt_w"/>
                                          </p:val>
                                        </p:tav>
                                      </p:tavLst>
                                    </p:anim>
                                    <p:anim calcmode="lin" valueType="num">
                                      <p:cBhvr>
                                        <p:cTn id="20" dur="500" fill="hold"/>
                                        <p:tgtEl>
                                          <p:spTgt spid="68619"/>
                                        </p:tgtEl>
                                        <p:attrNameLst>
                                          <p:attrName>ppt_h</p:attrName>
                                        </p:attrNameLst>
                                      </p:cBhvr>
                                      <p:tavLst>
                                        <p:tav tm="0">
                                          <p:val>
                                            <p:fltVal val="0"/>
                                          </p:val>
                                        </p:tav>
                                        <p:tav tm="100000">
                                          <p:val>
                                            <p:strVal val="#ppt_h"/>
                                          </p:val>
                                        </p:tav>
                                      </p:tavLst>
                                    </p:anim>
                                    <p:anim calcmode="lin" valueType="num">
                                      <p:cBhvr>
                                        <p:cTn id="21" dur="500" fill="hold"/>
                                        <p:tgtEl>
                                          <p:spTgt spid="68619"/>
                                        </p:tgtEl>
                                        <p:attrNameLst>
                                          <p:attrName>style.rotation</p:attrName>
                                        </p:attrNameLst>
                                      </p:cBhvr>
                                      <p:tavLst>
                                        <p:tav tm="0">
                                          <p:val>
                                            <p:fltVal val="360"/>
                                          </p:val>
                                        </p:tav>
                                        <p:tav tm="100000">
                                          <p:val>
                                            <p:fltVal val="0"/>
                                          </p:val>
                                        </p:tav>
                                      </p:tavLst>
                                    </p:anim>
                                    <p:animEffect transition="in" filter="fade">
                                      <p:cBhvr>
                                        <p:cTn id="22" dur="500"/>
                                        <p:tgtEl>
                                          <p:spTgt spid="686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8" presetClass="entr" presetSubtype="0" accel="100000" fill="hold" nodeType="clickEffect">
                                  <p:stCondLst>
                                    <p:cond delay="0"/>
                                  </p:stCondLst>
                                  <p:childTnLst>
                                    <p:set>
                                      <p:cBhvr>
                                        <p:cTn id="26" dur="1" fill="hold">
                                          <p:stCondLst>
                                            <p:cond delay="0"/>
                                          </p:stCondLst>
                                        </p:cTn>
                                        <p:tgtEl>
                                          <p:spTgt spid="68611">
                                            <p:txEl>
                                              <p:pRg st="0" end="0"/>
                                            </p:txEl>
                                          </p:spTgt>
                                        </p:tgtEl>
                                        <p:attrNameLst>
                                          <p:attrName>style.visibility</p:attrName>
                                        </p:attrNameLst>
                                      </p:cBhvr>
                                      <p:to>
                                        <p:strVal val="visible"/>
                                      </p:to>
                                    </p:set>
                                    <p:anim calcmode="lin" valueType="num">
                                      <p:cBhvr>
                                        <p:cTn id="27" dur="500" fill="hold"/>
                                        <p:tgtEl>
                                          <p:spTgt spid="68611">
                                            <p:txEl>
                                              <p:pRg st="0" end="0"/>
                                            </p:txEl>
                                          </p:spTgt>
                                        </p:tgtEl>
                                        <p:attrNameLst>
                                          <p:attrName>ppt_w</p:attrName>
                                        </p:attrNameLst>
                                      </p:cBhvr>
                                      <p:tavLst>
                                        <p:tav tm="0">
                                          <p:val>
                                            <p:strVal val="#ppt_w*2.5"/>
                                          </p:val>
                                        </p:tav>
                                        <p:tav tm="100000">
                                          <p:val>
                                            <p:strVal val="#ppt_w"/>
                                          </p:val>
                                        </p:tav>
                                      </p:tavLst>
                                    </p:anim>
                                    <p:anim calcmode="lin" valueType="num">
                                      <p:cBhvr>
                                        <p:cTn id="28" dur="500" fill="hold"/>
                                        <p:tgtEl>
                                          <p:spTgt spid="68611">
                                            <p:txEl>
                                              <p:pRg st="0" end="0"/>
                                            </p:txEl>
                                          </p:spTgt>
                                        </p:tgtEl>
                                        <p:attrNameLst>
                                          <p:attrName>ppt_h</p:attrName>
                                        </p:attrNameLst>
                                      </p:cBhvr>
                                      <p:tavLst>
                                        <p:tav tm="0">
                                          <p:val>
                                            <p:strVal val="#ppt_h*0.01"/>
                                          </p:val>
                                        </p:tav>
                                        <p:tav tm="100000">
                                          <p:val>
                                            <p:strVal val="#ppt_h"/>
                                          </p:val>
                                        </p:tav>
                                      </p:tavLst>
                                    </p:anim>
                                    <p:anim calcmode="lin" valueType="num">
                                      <p:cBhvr>
                                        <p:cTn id="29"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68611">
                                            <p:txEl>
                                              <p:pRg st="0" end="0"/>
                                            </p:txEl>
                                          </p:spTgt>
                                        </p:tgtEl>
                                        <p:attrNameLst>
                                          <p:attrName>ppt_y</p:attrName>
                                        </p:attrNameLst>
                                      </p:cBhvr>
                                      <p:tavLst>
                                        <p:tav tm="0">
                                          <p:val>
                                            <p:strVal val="#ppt_h+1"/>
                                          </p:val>
                                        </p:tav>
                                        <p:tav tm="100000">
                                          <p:val>
                                            <p:strVal val="#ppt_y"/>
                                          </p:val>
                                        </p:tav>
                                      </p:tavLst>
                                    </p:anim>
                                    <p:animEffect transition="in" filter="fade">
                                      <p:cBhvr>
                                        <p:cTn id="31" dur="500"/>
                                        <p:tgtEl>
                                          <p:spTgt spid="686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4000" smtClean="0">
                <a:effectLst/>
              </a:rPr>
              <a:t>Varying Leadership Style</a:t>
            </a:r>
            <a:r>
              <a:rPr lang="en-US" sz="4000" b="0" smtClean="0">
                <a:effectLst/>
              </a:rPr>
              <a:t/>
            </a:r>
            <a:br>
              <a:rPr lang="en-US" sz="4000" b="0" smtClean="0">
                <a:effectLst/>
              </a:rPr>
            </a:br>
            <a:endParaRPr lang="en-US" sz="4000" b="0" smtClean="0">
              <a:effectLst/>
            </a:endParaRPr>
          </a:p>
        </p:txBody>
      </p:sp>
      <p:sp>
        <p:nvSpPr>
          <p:cNvPr id="69635" name="Rectangle 3"/>
          <p:cNvSpPr>
            <a:spLocks noGrp="1" noChangeArrowheads="1"/>
          </p:cNvSpPr>
          <p:nvPr>
            <p:ph type="body" idx="1"/>
          </p:nvPr>
        </p:nvSpPr>
        <p:spPr/>
        <p:txBody>
          <a:bodyPr/>
          <a:lstStyle/>
          <a:p>
            <a:pPr eaLnBrk="1" hangingPunct="1">
              <a:lnSpc>
                <a:spcPct val="90000"/>
              </a:lnSpc>
              <a:defRPr/>
            </a:pPr>
            <a:r>
              <a:rPr lang="en-US" sz="2400" smtClean="0">
                <a:effectLst/>
              </a:rPr>
              <a:t>• Three factors that influence which leadership style to use.</a:t>
            </a:r>
          </a:p>
          <a:p>
            <a:pPr eaLnBrk="1" hangingPunct="1">
              <a:lnSpc>
                <a:spcPct val="90000"/>
              </a:lnSpc>
              <a:defRPr/>
            </a:pPr>
            <a:r>
              <a:rPr lang="en-US" sz="2400" smtClean="0">
                <a:effectLst/>
              </a:rPr>
              <a:t>1. The manager’s personal background: </a:t>
            </a:r>
            <a:r>
              <a:rPr lang="en-US" sz="2400" i="1" smtClean="0">
                <a:effectLst/>
              </a:rPr>
              <a:t>What personality, knowledge, values, ethics, and experiences does the manager have. What does he or she think will work?</a:t>
            </a:r>
          </a:p>
          <a:p>
            <a:pPr eaLnBrk="1" hangingPunct="1">
              <a:lnSpc>
                <a:spcPct val="90000"/>
              </a:lnSpc>
              <a:defRPr/>
            </a:pPr>
            <a:r>
              <a:rPr lang="en-US" sz="2400" smtClean="0">
                <a:effectLst/>
              </a:rPr>
              <a:t>2. Staff being supervised: Staff individuals with different personalities and backgrounds; The leadership style used will vary depending upon the individual staff and what he or she will respond best to</a:t>
            </a:r>
          </a:p>
          <a:p>
            <a:pPr eaLnBrk="1" hangingPunct="1">
              <a:lnSpc>
                <a:spcPct val="90000"/>
              </a:lnSpc>
              <a:defRPr/>
            </a:pPr>
            <a:r>
              <a:rPr lang="en-US" sz="2400" smtClean="0">
                <a:effectLst/>
              </a:rPr>
              <a:t>3. The organization: The traditions, values, philosophy, and concerns of the organization influence how a manager acts</a:t>
            </a:r>
          </a:p>
          <a:p>
            <a:pPr eaLnBrk="1" hangingPunct="1">
              <a:lnSpc>
                <a:spcPct val="90000"/>
              </a:lnSpc>
              <a:defRPr/>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wipe(down)">
                                      <p:cBhvr>
                                        <p:cTn id="7" dur="580">
                                          <p:stCondLst>
                                            <p:cond delay="0"/>
                                          </p:stCondLst>
                                        </p:cTn>
                                        <p:tgtEl>
                                          <p:spTgt spid="69634"/>
                                        </p:tgtEl>
                                      </p:cBhvr>
                                    </p:animEffect>
                                    <p:anim calcmode="lin" valueType="num">
                                      <p:cBhvr>
                                        <p:cTn id="8" dur="1822" tmFilter="0,0; 0.14,0.36; 0.43,0.73; 0.71,0.91; 1.0,1.0">
                                          <p:stCondLst>
                                            <p:cond delay="0"/>
                                          </p:stCondLst>
                                        </p:cTn>
                                        <p:tgtEl>
                                          <p:spTgt spid="696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96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96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96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9634"/>
                                        </p:tgtEl>
                                        <p:attrNameLst>
                                          <p:attrName>ppt_y</p:attrName>
                                        </p:attrNameLst>
                                      </p:cBhvr>
                                      <p:tavLst>
                                        <p:tav tm="0" fmla="#ppt_y-sin(pi*$)/81">
                                          <p:val>
                                            <p:fltVal val="0"/>
                                          </p:val>
                                        </p:tav>
                                        <p:tav tm="100000">
                                          <p:val>
                                            <p:fltVal val="1"/>
                                          </p:val>
                                        </p:tav>
                                      </p:tavLst>
                                    </p:anim>
                                    <p:animScale>
                                      <p:cBhvr>
                                        <p:cTn id="13" dur="26">
                                          <p:stCondLst>
                                            <p:cond delay="650"/>
                                          </p:stCondLst>
                                        </p:cTn>
                                        <p:tgtEl>
                                          <p:spTgt spid="69634"/>
                                        </p:tgtEl>
                                      </p:cBhvr>
                                      <p:to x="100000" y="60000"/>
                                    </p:animScale>
                                    <p:animScale>
                                      <p:cBhvr>
                                        <p:cTn id="14" dur="166" decel="50000">
                                          <p:stCondLst>
                                            <p:cond delay="676"/>
                                          </p:stCondLst>
                                        </p:cTn>
                                        <p:tgtEl>
                                          <p:spTgt spid="69634"/>
                                        </p:tgtEl>
                                      </p:cBhvr>
                                      <p:to x="100000" y="100000"/>
                                    </p:animScale>
                                    <p:animScale>
                                      <p:cBhvr>
                                        <p:cTn id="15" dur="26">
                                          <p:stCondLst>
                                            <p:cond delay="1312"/>
                                          </p:stCondLst>
                                        </p:cTn>
                                        <p:tgtEl>
                                          <p:spTgt spid="69634"/>
                                        </p:tgtEl>
                                      </p:cBhvr>
                                      <p:to x="100000" y="80000"/>
                                    </p:animScale>
                                    <p:animScale>
                                      <p:cBhvr>
                                        <p:cTn id="16" dur="166" decel="50000">
                                          <p:stCondLst>
                                            <p:cond delay="1338"/>
                                          </p:stCondLst>
                                        </p:cTn>
                                        <p:tgtEl>
                                          <p:spTgt spid="69634"/>
                                        </p:tgtEl>
                                      </p:cBhvr>
                                      <p:to x="100000" y="100000"/>
                                    </p:animScale>
                                    <p:animScale>
                                      <p:cBhvr>
                                        <p:cTn id="17" dur="26">
                                          <p:stCondLst>
                                            <p:cond delay="1642"/>
                                          </p:stCondLst>
                                        </p:cTn>
                                        <p:tgtEl>
                                          <p:spTgt spid="69634"/>
                                        </p:tgtEl>
                                      </p:cBhvr>
                                      <p:to x="100000" y="90000"/>
                                    </p:animScale>
                                    <p:animScale>
                                      <p:cBhvr>
                                        <p:cTn id="18" dur="166" decel="50000">
                                          <p:stCondLst>
                                            <p:cond delay="1668"/>
                                          </p:stCondLst>
                                        </p:cTn>
                                        <p:tgtEl>
                                          <p:spTgt spid="69634"/>
                                        </p:tgtEl>
                                      </p:cBhvr>
                                      <p:to x="100000" y="100000"/>
                                    </p:animScale>
                                    <p:animScale>
                                      <p:cBhvr>
                                        <p:cTn id="19" dur="26">
                                          <p:stCondLst>
                                            <p:cond delay="1808"/>
                                          </p:stCondLst>
                                        </p:cTn>
                                        <p:tgtEl>
                                          <p:spTgt spid="69634"/>
                                        </p:tgtEl>
                                      </p:cBhvr>
                                      <p:to x="100000" y="95000"/>
                                    </p:animScale>
                                    <p:animScale>
                                      <p:cBhvr>
                                        <p:cTn id="20" dur="166" decel="50000">
                                          <p:stCondLst>
                                            <p:cond delay="1834"/>
                                          </p:stCondLst>
                                        </p:cTn>
                                        <p:tgtEl>
                                          <p:spTgt spid="6963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nodeType="clickEffect">
                                  <p:stCondLst>
                                    <p:cond delay="0"/>
                                  </p:stCondLst>
                                  <p:childTnLst>
                                    <p:set>
                                      <p:cBhvr>
                                        <p:cTn id="24" dur="1" fill="hold">
                                          <p:stCondLst>
                                            <p:cond delay="0"/>
                                          </p:stCondLst>
                                        </p:cTn>
                                        <p:tgtEl>
                                          <p:spTgt spid="69635">
                                            <p:txEl>
                                              <p:pRg st="0" end="0"/>
                                            </p:txEl>
                                          </p:spTgt>
                                        </p:tgtEl>
                                        <p:attrNameLst>
                                          <p:attrName>style.visibility</p:attrName>
                                        </p:attrNameLst>
                                      </p:cBhvr>
                                      <p:to>
                                        <p:strVal val="visible"/>
                                      </p:to>
                                    </p:set>
                                    <p:animEffect transition="in" filter="fade">
                                      <p:cBhvr>
                                        <p:cTn id="25" dur="100"/>
                                        <p:tgtEl>
                                          <p:spTgt spid="69635">
                                            <p:txEl>
                                              <p:pRg st="0" end="0"/>
                                            </p:txEl>
                                          </p:spTgt>
                                        </p:tgtEl>
                                      </p:cBhvr>
                                    </p:animEffect>
                                    <p:anim calcmode="lin" valueType="num">
                                      <p:cBhvr>
                                        <p:cTn id="26" dur="4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69635">
                                            <p:txEl>
                                              <p:pRg st="0" end="0"/>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6963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6963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0" presetID="43" presetClass="entr" presetSubtype="0" fill="hold" nodeType="withEffect">
                                  <p:stCondLst>
                                    <p:cond delay="0"/>
                                  </p:stCondLst>
                                  <p:childTnLst>
                                    <p:set>
                                      <p:cBhvr>
                                        <p:cTn id="31" dur="1" fill="hold">
                                          <p:stCondLst>
                                            <p:cond delay="0"/>
                                          </p:stCondLst>
                                        </p:cTn>
                                        <p:tgtEl>
                                          <p:spTgt spid="69635">
                                            <p:txEl>
                                              <p:pRg st="1" end="1"/>
                                            </p:txEl>
                                          </p:spTgt>
                                        </p:tgtEl>
                                        <p:attrNameLst>
                                          <p:attrName>style.visibility</p:attrName>
                                        </p:attrNameLst>
                                      </p:cBhvr>
                                      <p:to>
                                        <p:strVal val="visible"/>
                                      </p:to>
                                    </p:set>
                                    <p:animEffect transition="in" filter="fade">
                                      <p:cBhvr>
                                        <p:cTn id="32" dur="100"/>
                                        <p:tgtEl>
                                          <p:spTgt spid="69635">
                                            <p:txEl>
                                              <p:pRg st="1" end="1"/>
                                            </p:txEl>
                                          </p:spTgt>
                                        </p:tgtEl>
                                      </p:cBhvr>
                                    </p:animEffect>
                                    <p:anim calcmode="lin" valueType="num">
                                      <p:cBhvr>
                                        <p:cTn id="33" dur="4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34" dur="400" fill="hold"/>
                                        <p:tgtEl>
                                          <p:spTgt spid="69635">
                                            <p:txEl>
                                              <p:pRg st="1" end="1"/>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6963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6963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3" presetClass="entr" presetSubtype="0" fill="hold" nodeType="clickEffect">
                                  <p:stCondLst>
                                    <p:cond delay="0"/>
                                  </p:stCondLst>
                                  <p:childTnLst>
                                    <p:set>
                                      <p:cBhvr>
                                        <p:cTn id="40" dur="1" fill="hold">
                                          <p:stCondLst>
                                            <p:cond delay="0"/>
                                          </p:stCondLst>
                                        </p:cTn>
                                        <p:tgtEl>
                                          <p:spTgt spid="69635">
                                            <p:txEl>
                                              <p:pRg st="2" end="2"/>
                                            </p:txEl>
                                          </p:spTgt>
                                        </p:tgtEl>
                                        <p:attrNameLst>
                                          <p:attrName>style.visibility</p:attrName>
                                        </p:attrNameLst>
                                      </p:cBhvr>
                                      <p:to>
                                        <p:strVal val="visible"/>
                                      </p:to>
                                    </p:set>
                                    <p:animEffect transition="in" filter="fade">
                                      <p:cBhvr>
                                        <p:cTn id="41" dur="100"/>
                                        <p:tgtEl>
                                          <p:spTgt spid="69635">
                                            <p:txEl>
                                              <p:pRg st="2" end="2"/>
                                            </p:txEl>
                                          </p:spTgt>
                                        </p:tgtEl>
                                      </p:cBhvr>
                                    </p:animEffect>
                                    <p:anim calcmode="lin" valueType="num">
                                      <p:cBhvr>
                                        <p:cTn id="42" dur="4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43" dur="400" fill="hold"/>
                                        <p:tgtEl>
                                          <p:spTgt spid="69635">
                                            <p:txEl>
                                              <p:pRg st="2" end="2"/>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6963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6963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3" presetClass="entr" presetSubtype="0" fill="hold" nodeType="clickEffect">
                                  <p:stCondLst>
                                    <p:cond delay="0"/>
                                  </p:stCondLst>
                                  <p:childTnLst>
                                    <p:set>
                                      <p:cBhvr>
                                        <p:cTn id="49" dur="1" fill="hold">
                                          <p:stCondLst>
                                            <p:cond delay="0"/>
                                          </p:stCondLst>
                                        </p:cTn>
                                        <p:tgtEl>
                                          <p:spTgt spid="69635">
                                            <p:txEl>
                                              <p:pRg st="3" end="3"/>
                                            </p:txEl>
                                          </p:spTgt>
                                        </p:tgtEl>
                                        <p:attrNameLst>
                                          <p:attrName>style.visibility</p:attrName>
                                        </p:attrNameLst>
                                      </p:cBhvr>
                                      <p:to>
                                        <p:strVal val="visible"/>
                                      </p:to>
                                    </p:set>
                                    <p:animEffect transition="in" filter="fade">
                                      <p:cBhvr>
                                        <p:cTn id="50" dur="100"/>
                                        <p:tgtEl>
                                          <p:spTgt spid="69635">
                                            <p:txEl>
                                              <p:pRg st="3" end="3"/>
                                            </p:txEl>
                                          </p:spTgt>
                                        </p:tgtEl>
                                      </p:cBhvr>
                                    </p:animEffect>
                                    <p:anim calcmode="lin" valueType="num">
                                      <p:cBhvr>
                                        <p:cTn id="51" dur="4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52" dur="400" fill="hold"/>
                                        <p:tgtEl>
                                          <p:spTgt spid="69635">
                                            <p:txEl>
                                              <p:pRg st="3" end="3"/>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6963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6963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3600" smtClean="0">
                <a:effectLst/>
              </a:rPr>
              <a:t>Determining the Best</a:t>
            </a:r>
            <a:br>
              <a:rPr lang="en-US" sz="3600" smtClean="0">
                <a:effectLst/>
              </a:rPr>
            </a:br>
            <a:r>
              <a:rPr lang="en-US" sz="3600" smtClean="0">
                <a:effectLst/>
              </a:rPr>
              <a:t>Leadership Style</a:t>
            </a:r>
            <a:r>
              <a:rPr lang="en-US" sz="3600" b="0" smtClean="0">
                <a:effectLst/>
              </a:rPr>
              <a:t/>
            </a:r>
            <a:br>
              <a:rPr lang="en-US" sz="3600" b="0" smtClean="0">
                <a:effectLst/>
              </a:rPr>
            </a:br>
            <a:endParaRPr lang="en-US" sz="3600" b="0" smtClean="0">
              <a:effectLst/>
            </a:endParaRPr>
          </a:p>
        </p:txBody>
      </p:sp>
      <p:sp>
        <p:nvSpPr>
          <p:cNvPr id="70659" name="Rectangle 3"/>
          <p:cNvSpPr>
            <a:spLocks noGrp="1" noChangeArrowheads="1"/>
          </p:cNvSpPr>
          <p:nvPr>
            <p:ph type="body" sz="half" idx="1"/>
          </p:nvPr>
        </p:nvSpPr>
        <p:spPr/>
        <p:txBody>
          <a:bodyPr/>
          <a:lstStyle/>
          <a:p>
            <a:pPr eaLnBrk="1" hangingPunct="1">
              <a:lnSpc>
                <a:spcPct val="90000"/>
              </a:lnSpc>
              <a:defRPr/>
            </a:pPr>
            <a:r>
              <a:rPr lang="en-US" sz="2400" smtClean="0">
                <a:effectLst/>
              </a:rPr>
              <a:t>Should leaders be more task or relationship (people) oriented</a:t>
            </a:r>
          </a:p>
          <a:p>
            <a:pPr eaLnBrk="1" hangingPunct="1">
              <a:lnSpc>
                <a:spcPct val="90000"/>
              </a:lnSpc>
              <a:defRPr/>
            </a:pPr>
            <a:r>
              <a:rPr lang="en-US" sz="2400" smtClean="0">
                <a:effectLst/>
              </a:rPr>
              <a:t>• Leaders have a dominant style, one they use in a wide variety of situations</a:t>
            </a:r>
          </a:p>
          <a:p>
            <a:pPr eaLnBrk="1" hangingPunct="1">
              <a:lnSpc>
                <a:spcPct val="90000"/>
              </a:lnSpc>
              <a:defRPr/>
            </a:pPr>
            <a:r>
              <a:rPr lang="en-US" sz="2400" smtClean="0">
                <a:effectLst/>
              </a:rPr>
              <a:t>• No one best style - leaders must adjust their leadership style to the situation as well as to the people being led</a:t>
            </a:r>
          </a:p>
          <a:p>
            <a:pPr eaLnBrk="1" hangingPunct="1">
              <a:lnSpc>
                <a:spcPct val="90000"/>
              </a:lnSpc>
              <a:defRPr/>
            </a:pPr>
            <a:r>
              <a:rPr lang="en-US" sz="2400" smtClean="0">
                <a:effectLst/>
              </a:rPr>
              <a:t>• Many different aspects to being a great leader - a role requiring one to play many different leadership styles to be successful</a:t>
            </a:r>
          </a:p>
          <a:p>
            <a:pPr eaLnBrk="1" hangingPunct="1">
              <a:lnSpc>
                <a:spcPct val="90000"/>
              </a:lnSpc>
              <a:defRPr/>
            </a:pPr>
            <a:endParaRPr lang="en-US" sz="2400" smtClean="0"/>
          </a:p>
        </p:txBody>
      </p:sp>
      <p:pic>
        <p:nvPicPr>
          <p:cNvPr id="70661" name="Picture 5" descr="hp_wallpaper_10_1024x819"/>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828800"/>
            <a:ext cx="4038600" cy="44196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1000"/>
                                        <p:tgtEl>
                                          <p:spTgt spid="70658"/>
                                        </p:tgtEl>
                                      </p:cBhvr>
                                    </p:animEffect>
                                    <p:anim calcmode="lin" valueType="num">
                                      <p:cBhvr>
                                        <p:cTn id="8" dur="1000" fill="hold"/>
                                        <p:tgtEl>
                                          <p:spTgt spid="70658"/>
                                        </p:tgtEl>
                                        <p:attrNameLst>
                                          <p:attrName>ppt_x</p:attrName>
                                        </p:attrNameLst>
                                      </p:cBhvr>
                                      <p:tavLst>
                                        <p:tav tm="0">
                                          <p:val>
                                            <p:strVal val="#ppt_x"/>
                                          </p:val>
                                        </p:tav>
                                        <p:tav tm="100000">
                                          <p:val>
                                            <p:strVal val="#ppt_x"/>
                                          </p:val>
                                        </p:tav>
                                      </p:tavLst>
                                    </p:anim>
                                    <p:anim calcmode="lin" valueType="num">
                                      <p:cBhvr>
                                        <p:cTn id="9" dur="1000" fill="hold"/>
                                        <p:tgtEl>
                                          <p:spTgt spid="7065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70661"/>
                                        </p:tgtEl>
                                        <p:attrNameLst>
                                          <p:attrName>style.visibility</p:attrName>
                                        </p:attrNameLst>
                                      </p:cBhvr>
                                      <p:to>
                                        <p:strVal val="visible"/>
                                      </p:to>
                                    </p:set>
                                    <p:anim calcmode="lin" valueType="num">
                                      <p:cBhvr>
                                        <p:cTn id="14" dur="500" fill="hold"/>
                                        <p:tgtEl>
                                          <p:spTgt spid="70661"/>
                                        </p:tgtEl>
                                        <p:attrNameLst>
                                          <p:attrName>ppt_w</p:attrName>
                                        </p:attrNameLst>
                                      </p:cBhvr>
                                      <p:tavLst>
                                        <p:tav tm="0">
                                          <p:val>
                                            <p:fltVal val="0"/>
                                          </p:val>
                                        </p:tav>
                                        <p:tav tm="100000">
                                          <p:val>
                                            <p:strVal val="#ppt_w"/>
                                          </p:val>
                                        </p:tav>
                                      </p:tavLst>
                                    </p:anim>
                                    <p:anim calcmode="lin" valueType="num">
                                      <p:cBhvr>
                                        <p:cTn id="15" dur="500" fill="hold"/>
                                        <p:tgtEl>
                                          <p:spTgt spid="70661"/>
                                        </p:tgtEl>
                                        <p:attrNameLst>
                                          <p:attrName>ppt_h</p:attrName>
                                        </p:attrNameLst>
                                      </p:cBhvr>
                                      <p:tavLst>
                                        <p:tav tm="0">
                                          <p:val>
                                            <p:fltVal val="0"/>
                                          </p:val>
                                        </p:tav>
                                        <p:tav tm="100000">
                                          <p:val>
                                            <p:strVal val="#ppt_h"/>
                                          </p:val>
                                        </p:tav>
                                      </p:tavLst>
                                    </p:anim>
                                    <p:anim calcmode="lin" valueType="num">
                                      <p:cBhvr>
                                        <p:cTn id="16" dur="500" fill="hold"/>
                                        <p:tgtEl>
                                          <p:spTgt spid="70661"/>
                                        </p:tgtEl>
                                        <p:attrNameLst>
                                          <p:attrName>style.rotation</p:attrName>
                                        </p:attrNameLst>
                                      </p:cBhvr>
                                      <p:tavLst>
                                        <p:tav tm="0">
                                          <p:val>
                                            <p:fltVal val="360"/>
                                          </p:val>
                                        </p:tav>
                                        <p:tav tm="100000">
                                          <p:val>
                                            <p:fltVal val="0"/>
                                          </p:val>
                                        </p:tav>
                                      </p:tavLst>
                                    </p:anim>
                                    <p:animEffect transition="in" filter="fade">
                                      <p:cBhvr>
                                        <p:cTn id="17" dur="500"/>
                                        <p:tgtEl>
                                          <p:spTgt spid="706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nodeType="clickEffect">
                                  <p:stCondLst>
                                    <p:cond delay="0"/>
                                  </p:stCondLst>
                                  <p:childTnLst>
                                    <p:set>
                                      <p:cBhvr>
                                        <p:cTn id="21" dur="1" fill="hold">
                                          <p:stCondLst>
                                            <p:cond delay="0"/>
                                          </p:stCondLst>
                                        </p:cTn>
                                        <p:tgtEl>
                                          <p:spTgt spid="70659">
                                            <p:txEl>
                                              <p:pRg st="0" end="0"/>
                                            </p:txEl>
                                          </p:spTgt>
                                        </p:tgtEl>
                                        <p:attrNameLst>
                                          <p:attrName>style.visibility</p:attrName>
                                        </p:attrNameLst>
                                      </p:cBhvr>
                                      <p:to>
                                        <p:strVal val="visible"/>
                                      </p:to>
                                    </p:set>
                                    <p:anim calcmode="lin" valueType="num">
                                      <p:cBhvr>
                                        <p:cTn id="22" dur="1000" fill="hold"/>
                                        <p:tgtEl>
                                          <p:spTgt spid="70659">
                                            <p:txEl>
                                              <p:pRg st="0" end="0"/>
                                            </p:txEl>
                                          </p:spTgt>
                                        </p:tgtEl>
                                        <p:attrNameLst>
                                          <p:attrName>ppt_x</p:attrName>
                                        </p:attrNameLst>
                                      </p:cBhvr>
                                      <p:tavLst>
                                        <p:tav tm="0">
                                          <p:val>
                                            <p:strVal val="#ppt_x-.2"/>
                                          </p:val>
                                        </p:tav>
                                        <p:tav tm="100000">
                                          <p:val>
                                            <p:strVal val="#ppt_x"/>
                                          </p:val>
                                        </p:tav>
                                      </p:tavLst>
                                    </p:anim>
                                    <p:anim calcmode="lin" valueType="num">
                                      <p:cBhvr>
                                        <p:cTn id="23" dur="1000" fill="hold"/>
                                        <p:tgtEl>
                                          <p:spTgt spid="7065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065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nodeType="clickEffect">
                                  <p:stCondLst>
                                    <p:cond delay="0"/>
                                  </p:stCondLst>
                                  <p:childTnLst>
                                    <p:set>
                                      <p:cBhvr>
                                        <p:cTn id="28" dur="1" fill="hold">
                                          <p:stCondLst>
                                            <p:cond delay="0"/>
                                          </p:stCondLst>
                                        </p:cTn>
                                        <p:tgtEl>
                                          <p:spTgt spid="70659">
                                            <p:txEl>
                                              <p:pRg st="1" end="1"/>
                                            </p:txEl>
                                          </p:spTgt>
                                        </p:tgtEl>
                                        <p:attrNameLst>
                                          <p:attrName>style.visibility</p:attrName>
                                        </p:attrNameLst>
                                      </p:cBhvr>
                                      <p:to>
                                        <p:strVal val="visible"/>
                                      </p:to>
                                    </p:set>
                                    <p:anim calcmode="lin" valueType="num">
                                      <p:cBhvr>
                                        <p:cTn id="29" dur="1000" fill="hold"/>
                                        <p:tgtEl>
                                          <p:spTgt spid="70659">
                                            <p:txEl>
                                              <p:pRg st="1" end="1"/>
                                            </p:txEl>
                                          </p:spTgt>
                                        </p:tgtEl>
                                        <p:attrNameLst>
                                          <p:attrName>ppt_x</p:attrName>
                                        </p:attrNameLst>
                                      </p:cBhvr>
                                      <p:tavLst>
                                        <p:tav tm="0">
                                          <p:val>
                                            <p:strVal val="#ppt_x-.2"/>
                                          </p:val>
                                        </p:tav>
                                        <p:tav tm="100000">
                                          <p:val>
                                            <p:strVal val="#ppt_x"/>
                                          </p:val>
                                        </p:tav>
                                      </p:tavLst>
                                    </p:anim>
                                    <p:anim calcmode="lin" valueType="num">
                                      <p:cBhvr>
                                        <p:cTn id="30" dur="1000" fill="hold"/>
                                        <p:tgtEl>
                                          <p:spTgt spid="7065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70659">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nodeType="clickEffect">
                                  <p:stCondLst>
                                    <p:cond delay="0"/>
                                  </p:stCondLst>
                                  <p:childTnLst>
                                    <p:set>
                                      <p:cBhvr>
                                        <p:cTn id="35" dur="1" fill="hold">
                                          <p:stCondLst>
                                            <p:cond delay="0"/>
                                          </p:stCondLst>
                                        </p:cTn>
                                        <p:tgtEl>
                                          <p:spTgt spid="70659">
                                            <p:txEl>
                                              <p:pRg st="2" end="2"/>
                                            </p:txEl>
                                          </p:spTgt>
                                        </p:tgtEl>
                                        <p:attrNameLst>
                                          <p:attrName>style.visibility</p:attrName>
                                        </p:attrNameLst>
                                      </p:cBhvr>
                                      <p:to>
                                        <p:strVal val="visible"/>
                                      </p:to>
                                    </p:set>
                                    <p:anim calcmode="lin" valueType="num">
                                      <p:cBhvr>
                                        <p:cTn id="36" dur="1000" fill="hold"/>
                                        <p:tgtEl>
                                          <p:spTgt spid="70659">
                                            <p:txEl>
                                              <p:pRg st="2" end="2"/>
                                            </p:txEl>
                                          </p:spTgt>
                                        </p:tgtEl>
                                        <p:attrNameLst>
                                          <p:attrName>ppt_x</p:attrName>
                                        </p:attrNameLst>
                                      </p:cBhvr>
                                      <p:tavLst>
                                        <p:tav tm="0">
                                          <p:val>
                                            <p:strVal val="#ppt_x-.2"/>
                                          </p:val>
                                        </p:tav>
                                        <p:tav tm="100000">
                                          <p:val>
                                            <p:strVal val="#ppt_x"/>
                                          </p:val>
                                        </p:tav>
                                      </p:tavLst>
                                    </p:anim>
                                    <p:anim calcmode="lin" valueType="num">
                                      <p:cBhvr>
                                        <p:cTn id="37" dur="1000" fill="hold"/>
                                        <p:tgtEl>
                                          <p:spTgt spid="7065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70659">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nodeType="clickEffect">
                                  <p:stCondLst>
                                    <p:cond delay="0"/>
                                  </p:stCondLst>
                                  <p:childTnLst>
                                    <p:set>
                                      <p:cBhvr>
                                        <p:cTn id="42" dur="1" fill="hold">
                                          <p:stCondLst>
                                            <p:cond delay="0"/>
                                          </p:stCondLst>
                                        </p:cTn>
                                        <p:tgtEl>
                                          <p:spTgt spid="70659">
                                            <p:txEl>
                                              <p:pRg st="3" end="3"/>
                                            </p:txEl>
                                          </p:spTgt>
                                        </p:tgtEl>
                                        <p:attrNameLst>
                                          <p:attrName>style.visibility</p:attrName>
                                        </p:attrNameLst>
                                      </p:cBhvr>
                                      <p:to>
                                        <p:strVal val="visible"/>
                                      </p:to>
                                    </p:set>
                                    <p:anim calcmode="lin" valueType="num">
                                      <p:cBhvr>
                                        <p:cTn id="43" dur="1000" fill="hold"/>
                                        <p:tgtEl>
                                          <p:spTgt spid="70659">
                                            <p:txEl>
                                              <p:pRg st="3" end="3"/>
                                            </p:txEl>
                                          </p:spTgt>
                                        </p:tgtEl>
                                        <p:attrNameLst>
                                          <p:attrName>ppt_x</p:attrName>
                                        </p:attrNameLst>
                                      </p:cBhvr>
                                      <p:tavLst>
                                        <p:tav tm="0">
                                          <p:val>
                                            <p:strVal val="#ppt_x-.2"/>
                                          </p:val>
                                        </p:tav>
                                        <p:tav tm="100000">
                                          <p:val>
                                            <p:strVal val="#ppt_x"/>
                                          </p:val>
                                        </p:tav>
                                      </p:tavLst>
                                    </p:anim>
                                    <p:anim calcmode="lin" valueType="num">
                                      <p:cBhvr>
                                        <p:cTn id="44" dur="1000" fill="hold"/>
                                        <p:tgtEl>
                                          <p:spTgt spid="7065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70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z="3600" b="0" smtClean="0">
                <a:solidFill>
                  <a:schemeClr val="tx1"/>
                </a:solidFill>
                <a:effectLst/>
              </a:rPr>
              <a:t>To lead you must first be able to follow: for without followers, there can be no leaders.</a:t>
            </a:r>
          </a:p>
        </p:txBody>
      </p:sp>
      <p:sp>
        <p:nvSpPr>
          <p:cNvPr id="96261" name="Rectangle 5"/>
          <p:cNvSpPr>
            <a:spLocks noGrp="1" noChangeArrowheads="1"/>
          </p:cNvSpPr>
          <p:nvPr>
            <p:ph type="body" sz="half" idx="2"/>
          </p:nvPr>
        </p:nvSpPr>
        <p:spPr>
          <a:xfrm>
            <a:off x="457200" y="4343400"/>
            <a:ext cx="8229600" cy="1787525"/>
          </a:xfrm>
        </p:spPr>
        <p:txBody>
          <a:bodyPr/>
          <a:lstStyle/>
          <a:p>
            <a:pPr eaLnBrk="1" hangingPunct="1">
              <a:defRPr/>
            </a:pPr>
            <a:r>
              <a:rPr lang="en-US" sz="2800" smtClean="0"/>
              <a:t>Please visit my blog:</a:t>
            </a:r>
          </a:p>
          <a:p>
            <a:pPr eaLnBrk="1" hangingPunct="1">
              <a:defRPr/>
            </a:pPr>
            <a:r>
              <a:rPr lang="en-US" sz="2800" smtClean="0">
                <a:hlinkClick r:id="rId2"/>
              </a:rPr>
              <a:t>www.arlanvillanueva.blogspot.com</a:t>
            </a:r>
            <a:endParaRPr lang="en-US" sz="2800" smtClean="0"/>
          </a:p>
          <a:p>
            <a:pPr eaLnBrk="1" hangingPunct="1">
              <a:defRPr/>
            </a:pPr>
            <a:r>
              <a:rPr lang="en-US" sz="2800" smtClean="0"/>
              <a:t>MARAMING SALAMAT PO!</a:t>
            </a:r>
          </a:p>
          <a:p>
            <a:pPr eaLnBrk="1" hangingPunct="1">
              <a:defRPr/>
            </a:pPr>
            <a:endParaRPr lang="en-US" sz="2800" smtClean="0"/>
          </a:p>
        </p:txBody>
      </p:sp>
      <p:pic>
        <p:nvPicPr>
          <p:cNvPr id="96262" name="Picture 6" descr="ako1"/>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111500" y="1600200"/>
            <a:ext cx="3136900" cy="25908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additive="base">
                                        <p:cTn id="7" dur="500" fill="hold"/>
                                        <p:tgtEl>
                                          <p:spTgt spid="96258"/>
                                        </p:tgtEl>
                                        <p:attrNameLst>
                                          <p:attrName>ppt_x</p:attrName>
                                        </p:attrNameLst>
                                      </p:cBhvr>
                                      <p:tavLst>
                                        <p:tav tm="0">
                                          <p:val>
                                            <p:strVal val="#ppt_x"/>
                                          </p:val>
                                        </p:tav>
                                        <p:tav tm="100000">
                                          <p:val>
                                            <p:strVal val="#ppt_x"/>
                                          </p:val>
                                        </p:tav>
                                      </p:tavLst>
                                    </p:anim>
                                    <p:anim calcmode="lin" valueType="num">
                                      <p:cBhvr additive="base">
                                        <p:cTn id="8" dur="500" fill="hold"/>
                                        <p:tgtEl>
                                          <p:spTgt spid="962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5" presetClass="entr" presetSubtype="0" fill="hold" nodeType="clickEffect">
                                  <p:stCondLst>
                                    <p:cond delay="0"/>
                                  </p:stCondLst>
                                  <p:childTnLst>
                                    <p:set>
                                      <p:cBhvr>
                                        <p:cTn id="12" dur="1" fill="hold">
                                          <p:stCondLst>
                                            <p:cond delay="0"/>
                                          </p:stCondLst>
                                        </p:cTn>
                                        <p:tgtEl>
                                          <p:spTgt spid="96262"/>
                                        </p:tgtEl>
                                        <p:attrNameLst>
                                          <p:attrName>style.visibility</p:attrName>
                                        </p:attrNameLst>
                                      </p:cBhvr>
                                      <p:to>
                                        <p:strVal val="visible"/>
                                      </p:to>
                                    </p:set>
                                    <p:animEffect transition="in" filter="fade">
                                      <p:cBhvr>
                                        <p:cTn id="13" dur="2000"/>
                                        <p:tgtEl>
                                          <p:spTgt spid="96262"/>
                                        </p:tgtEl>
                                      </p:cBhvr>
                                    </p:animEffect>
                                    <p:anim calcmode="lin" valueType="num">
                                      <p:cBhvr>
                                        <p:cTn id="14" dur="2000" fill="hold"/>
                                        <p:tgtEl>
                                          <p:spTgt spid="96262"/>
                                        </p:tgtEl>
                                        <p:attrNameLst>
                                          <p:attrName>style.rotation</p:attrName>
                                        </p:attrNameLst>
                                      </p:cBhvr>
                                      <p:tavLst>
                                        <p:tav tm="0">
                                          <p:val>
                                            <p:fltVal val="720"/>
                                          </p:val>
                                        </p:tav>
                                        <p:tav tm="100000">
                                          <p:val>
                                            <p:fltVal val="0"/>
                                          </p:val>
                                        </p:tav>
                                      </p:tavLst>
                                    </p:anim>
                                    <p:anim calcmode="lin" valueType="num">
                                      <p:cBhvr>
                                        <p:cTn id="15" dur="2000" fill="hold"/>
                                        <p:tgtEl>
                                          <p:spTgt spid="96262"/>
                                        </p:tgtEl>
                                        <p:attrNameLst>
                                          <p:attrName>ppt_h</p:attrName>
                                        </p:attrNameLst>
                                      </p:cBhvr>
                                      <p:tavLst>
                                        <p:tav tm="0">
                                          <p:val>
                                            <p:fltVal val="0"/>
                                          </p:val>
                                        </p:tav>
                                        <p:tav tm="100000">
                                          <p:val>
                                            <p:strVal val="#ppt_h"/>
                                          </p:val>
                                        </p:tav>
                                      </p:tavLst>
                                    </p:anim>
                                    <p:anim calcmode="lin" valueType="num">
                                      <p:cBhvr>
                                        <p:cTn id="16" dur="2000" fill="hold"/>
                                        <p:tgtEl>
                                          <p:spTgt spid="96262"/>
                                        </p:tgtEl>
                                        <p:attrNameLst>
                                          <p:attrName>ppt_w</p:attrName>
                                        </p:attrNameLst>
                                      </p:cBhvr>
                                      <p:tavLst>
                                        <p:tav tm="0">
                                          <p:val>
                                            <p:fltVal val="0"/>
                                          </p:val>
                                        </p:tav>
                                        <p:tav tm="100000">
                                          <p:val>
                                            <p:strVal val="#ppt_w"/>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96261">
                                            <p:txEl>
                                              <p:pRg st="0" end="0"/>
                                            </p:txEl>
                                          </p:spTgt>
                                        </p:tgtEl>
                                        <p:attrNameLst>
                                          <p:attrName>style.visibility</p:attrName>
                                        </p:attrNameLst>
                                      </p:cBhvr>
                                      <p:to>
                                        <p:strVal val="visible"/>
                                      </p:to>
                                    </p:set>
                                    <p:animEffect transition="in" filter="fade">
                                      <p:cBhvr>
                                        <p:cTn id="21" dur="2000"/>
                                        <p:tgtEl>
                                          <p:spTgt spid="96261">
                                            <p:txEl>
                                              <p:pRg st="0" end="0"/>
                                            </p:txEl>
                                          </p:spTgt>
                                        </p:tgtEl>
                                      </p:cBhvr>
                                    </p:animEffect>
                                    <p:anim calcmode="lin" valueType="num">
                                      <p:cBhvr>
                                        <p:cTn id="22" dur="2000" fill="hold"/>
                                        <p:tgtEl>
                                          <p:spTgt spid="96261">
                                            <p:txEl>
                                              <p:pRg st="0" end="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9626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96261">
                                            <p:txEl>
                                              <p:pRg st="1" end="1"/>
                                            </p:txEl>
                                          </p:spTgt>
                                        </p:tgtEl>
                                        <p:attrNameLst>
                                          <p:attrName>style.visibility</p:attrName>
                                        </p:attrNameLst>
                                      </p:cBhvr>
                                      <p:to>
                                        <p:strVal val="visible"/>
                                      </p:to>
                                    </p:set>
                                    <p:anim calcmode="lin" valueType="num">
                                      <p:cBhvr>
                                        <p:cTn id="28" dur="1000" fill="hold"/>
                                        <p:tgtEl>
                                          <p:spTgt spid="96261">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96261">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96261">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96261">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nodeType="clickEffect">
                                  <p:stCondLst>
                                    <p:cond delay="0"/>
                                  </p:stCondLst>
                                  <p:iterate type="lt">
                                    <p:tmPct val="5000"/>
                                  </p:iterate>
                                  <p:childTnLst>
                                    <p:set>
                                      <p:cBhvr>
                                        <p:cTn id="35" dur="1" fill="hold">
                                          <p:stCondLst>
                                            <p:cond delay="0"/>
                                          </p:stCondLst>
                                        </p:cTn>
                                        <p:tgtEl>
                                          <p:spTgt spid="96261">
                                            <p:txEl>
                                              <p:pRg st="2" end="2"/>
                                            </p:txEl>
                                          </p:spTgt>
                                        </p:tgtEl>
                                        <p:attrNameLst>
                                          <p:attrName>style.visibility</p:attrName>
                                        </p:attrNameLst>
                                      </p:cBhvr>
                                      <p:to>
                                        <p:strVal val="visible"/>
                                      </p:to>
                                    </p:set>
                                    <p:anim calcmode="lin" valueType="num">
                                      <p:cBhvr>
                                        <p:cTn id="36" dur="1000" fill="hold"/>
                                        <p:tgtEl>
                                          <p:spTgt spid="96261">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96261">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96261">
                                            <p:txEl>
                                              <p:pRg st="2" end="2"/>
                                            </p:txEl>
                                          </p:spTgt>
                                        </p:tgtEl>
                                        <p:attrNameLst>
                                          <p:attrName>style.rotation</p:attrName>
                                        </p:attrNameLst>
                                      </p:cBhvr>
                                      <p:tavLst>
                                        <p:tav tm="0">
                                          <p:val>
                                            <p:fltVal val="90"/>
                                          </p:val>
                                        </p:tav>
                                        <p:tav tm="100000">
                                          <p:val>
                                            <p:fltVal val="0"/>
                                          </p:val>
                                        </p:tav>
                                      </p:tavLst>
                                    </p:anim>
                                    <p:animEffect transition="in" filter="fade">
                                      <p:cBhvr>
                                        <p:cTn id="39" dur="1000"/>
                                        <p:tgtEl>
                                          <p:spTgt spid="962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81000"/>
            <a:ext cx="8229600" cy="990600"/>
          </a:xfrm>
        </p:spPr>
        <p:txBody>
          <a:bodyPr/>
          <a:lstStyle/>
          <a:p>
            <a:pPr eaLnBrk="1" hangingPunct="1">
              <a:defRPr/>
            </a:pPr>
            <a:r>
              <a:rPr lang="en-US" sz="4000" smtClean="0"/>
              <a:t>Leadership Qualities</a:t>
            </a:r>
          </a:p>
        </p:txBody>
      </p:sp>
      <p:sp>
        <p:nvSpPr>
          <p:cNvPr id="14339" name="Rectangle 3"/>
          <p:cNvSpPr>
            <a:spLocks noGrp="1" noChangeArrowheads="1"/>
          </p:cNvSpPr>
          <p:nvPr>
            <p:ph type="body" idx="1"/>
          </p:nvPr>
        </p:nvSpPr>
        <p:spPr/>
        <p:txBody>
          <a:bodyPr/>
          <a:lstStyle/>
          <a:p>
            <a:pPr marL="609600" indent="-609600" eaLnBrk="1" hangingPunct="1">
              <a:lnSpc>
                <a:spcPct val="90000"/>
              </a:lnSpc>
              <a:buFont typeface="Wingdings" pitchFamily="2" charset="2"/>
              <a:buNone/>
              <a:defRPr/>
            </a:pPr>
            <a:r>
              <a:rPr lang="en-US" b="1" smtClean="0"/>
              <a:t>1. Humility</a:t>
            </a:r>
            <a:endParaRPr lang="en-US" smtClean="0"/>
          </a:p>
          <a:p>
            <a:pPr marL="609600" indent="-609600" eaLnBrk="1" hangingPunct="1">
              <a:lnSpc>
                <a:spcPct val="90000"/>
              </a:lnSpc>
              <a:defRPr/>
            </a:pPr>
            <a:r>
              <a:rPr lang="en-US" smtClean="0"/>
              <a:t>It is often found in the most effective leaders, including Pope John Paul II and Abraham Lincoln. </a:t>
            </a:r>
          </a:p>
          <a:p>
            <a:pPr marL="609600" indent="-609600" eaLnBrk="1" hangingPunct="1">
              <a:lnSpc>
                <a:spcPct val="90000"/>
              </a:lnSpc>
              <a:buFont typeface="Wingdings" pitchFamily="2" charset="2"/>
              <a:buNone/>
              <a:defRPr/>
            </a:pPr>
            <a:r>
              <a:rPr lang="en-US" b="1" smtClean="0"/>
              <a:t>2. Integrity</a:t>
            </a:r>
            <a:endParaRPr lang="en-US" smtClean="0"/>
          </a:p>
          <a:p>
            <a:pPr marL="990600" lvl="1" indent="-533400" eaLnBrk="1" hangingPunct="1">
              <a:lnSpc>
                <a:spcPct val="90000"/>
              </a:lnSpc>
              <a:defRPr/>
            </a:pPr>
            <a:r>
              <a:rPr lang="en-US" smtClean="0"/>
              <a:t>Leaders in different industries and cultures can and do spar over the rules, but integrity is the bedrock characteristic of straight dealing. If you lose your integrity, you lose everything.</a:t>
            </a:r>
            <a:r>
              <a:rPr lang="en-US" sz="320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80">
                                          <p:stCondLst>
                                            <p:cond delay="0"/>
                                          </p:stCondLst>
                                        </p:cTn>
                                        <p:tgtEl>
                                          <p:spTgt spid="14338"/>
                                        </p:tgtEl>
                                      </p:cBhvr>
                                    </p:animEffect>
                                    <p:anim calcmode="lin" valueType="num">
                                      <p:cBhvr>
                                        <p:cTn id="8" dur="1822" tmFilter="0,0; 0.14,0.36; 0.43,0.73; 0.71,0.91; 1.0,1.0">
                                          <p:stCondLst>
                                            <p:cond delay="0"/>
                                          </p:stCondLst>
                                        </p:cTn>
                                        <p:tgtEl>
                                          <p:spTgt spid="1433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3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3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3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38"/>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38"/>
                                        </p:tgtEl>
                                      </p:cBhvr>
                                      <p:to x="100000" y="60000"/>
                                    </p:animScale>
                                    <p:animScale>
                                      <p:cBhvr>
                                        <p:cTn id="14" dur="166" decel="50000">
                                          <p:stCondLst>
                                            <p:cond delay="676"/>
                                          </p:stCondLst>
                                        </p:cTn>
                                        <p:tgtEl>
                                          <p:spTgt spid="14338"/>
                                        </p:tgtEl>
                                      </p:cBhvr>
                                      <p:to x="100000" y="100000"/>
                                    </p:animScale>
                                    <p:animScale>
                                      <p:cBhvr>
                                        <p:cTn id="15" dur="26">
                                          <p:stCondLst>
                                            <p:cond delay="1312"/>
                                          </p:stCondLst>
                                        </p:cTn>
                                        <p:tgtEl>
                                          <p:spTgt spid="14338"/>
                                        </p:tgtEl>
                                      </p:cBhvr>
                                      <p:to x="100000" y="80000"/>
                                    </p:animScale>
                                    <p:animScale>
                                      <p:cBhvr>
                                        <p:cTn id="16" dur="166" decel="50000">
                                          <p:stCondLst>
                                            <p:cond delay="1338"/>
                                          </p:stCondLst>
                                        </p:cTn>
                                        <p:tgtEl>
                                          <p:spTgt spid="14338"/>
                                        </p:tgtEl>
                                      </p:cBhvr>
                                      <p:to x="100000" y="100000"/>
                                    </p:animScale>
                                    <p:animScale>
                                      <p:cBhvr>
                                        <p:cTn id="17" dur="26">
                                          <p:stCondLst>
                                            <p:cond delay="1642"/>
                                          </p:stCondLst>
                                        </p:cTn>
                                        <p:tgtEl>
                                          <p:spTgt spid="14338"/>
                                        </p:tgtEl>
                                      </p:cBhvr>
                                      <p:to x="100000" y="90000"/>
                                    </p:animScale>
                                    <p:animScale>
                                      <p:cBhvr>
                                        <p:cTn id="18" dur="166" decel="50000">
                                          <p:stCondLst>
                                            <p:cond delay="1668"/>
                                          </p:stCondLst>
                                        </p:cTn>
                                        <p:tgtEl>
                                          <p:spTgt spid="14338"/>
                                        </p:tgtEl>
                                      </p:cBhvr>
                                      <p:to x="100000" y="100000"/>
                                    </p:animScale>
                                    <p:animScale>
                                      <p:cBhvr>
                                        <p:cTn id="19" dur="26">
                                          <p:stCondLst>
                                            <p:cond delay="1808"/>
                                          </p:stCondLst>
                                        </p:cTn>
                                        <p:tgtEl>
                                          <p:spTgt spid="14338"/>
                                        </p:tgtEl>
                                      </p:cBhvr>
                                      <p:to x="100000" y="95000"/>
                                    </p:animScale>
                                    <p:animScale>
                                      <p:cBhvr>
                                        <p:cTn id="20" dur="166" decel="50000">
                                          <p:stCondLst>
                                            <p:cond delay="1834"/>
                                          </p:stCondLst>
                                        </p:cTn>
                                        <p:tgtEl>
                                          <p:spTgt spid="1433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14339">
                                            <p:txEl>
                                              <p:pRg st="0" end="0"/>
                                            </p:txEl>
                                          </p:spTgt>
                                        </p:tgtEl>
                                        <p:attrNameLst>
                                          <p:attrName>style.visibility</p:attrName>
                                        </p:attrNameLst>
                                      </p:cBhvr>
                                      <p:to>
                                        <p:strVal val="visible"/>
                                      </p:to>
                                    </p:set>
                                    <p:anim calcmode="lin" valueType="num">
                                      <p:cBhvr>
                                        <p:cTn id="25" dur="500" fill="hold"/>
                                        <p:tgtEl>
                                          <p:spTgt spid="14339">
                                            <p:txEl>
                                              <p:pRg st="0" end="0"/>
                                            </p:txEl>
                                          </p:spTgt>
                                        </p:tgtEl>
                                        <p:attrNameLst>
                                          <p:attrName>ppt_w</p:attrName>
                                        </p:attrNameLst>
                                      </p:cBhvr>
                                      <p:tavLst>
                                        <p:tav tm="0">
                                          <p:val>
                                            <p:strVal val="#ppt_w*2.5"/>
                                          </p:val>
                                        </p:tav>
                                        <p:tav tm="100000">
                                          <p:val>
                                            <p:strVal val="#ppt_w"/>
                                          </p:val>
                                        </p:tav>
                                      </p:tavLst>
                                    </p:anim>
                                    <p:anim calcmode="lin" valueType="num">
                                      <p:cBhvr>
                                        <p:cTn id="26" dur="500" fill="hold"/>
                                        <p:tgtEl>
                                          <p:spTgt spid="14339">
                                            <p:txEl>
                                              <p:pRg st="0" end="0"/>
                                            </p:txEl>
                                          </p:spTgt>
                                        </p:tgtEl>
                                        <p:attrNameLst>
                                          <p:attrName>ppt_h</p:attrName>
                                        </p:attrNameLst>
                                      </p:cBhvr>
                                      <p:tavLst>
                                        <p:tav tm="0">
                                          <p:val>
                                            <p:strVal val="#ppt_h*0.01"/>
                                          </p:val>
                                        </p:tav>
                                        <p:tav tm="100000">
                                          <p:val>
                                            <p:strVal val="#ppt_h"/>
                                          </p:val>
                                        </p:tav>
                                      </p:tavLst>
                                    </p:anim>
                                    <p:anim calcmode="lin" valueType="num">
                                      <p:cBhvr>
                                        <p:cTn id="2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14339">
                                            <p:txEl>
                                              <p:pRg st="0" end="0"/>
                                            </p:txEl>
                                          </p:spTgt>
                                        </p:tgtEl>
                                        <p:attrNameLst>
                                          <p:attrName>ppt_y</p:attrName>
                                        </p:attrNameLst>
                                      </p:cBhvr>
                                      <p:tavLst>
                                        <p:tav tm="0">
                                          <p:val>
                                            <p:strVal val="#ppt_h+1"/>
                                          </p:val>
                                        </p:tav>
                                        <p:tav tm="100000">
                                          <p:val>
                                            <p:strVal val="#ppt_y"/>
                                          </p:val>
                                        </p:tav>
                                      </p:tavLst>
                                    </p:anim>
                                    <p:animEffect transition="in" filter="fade">
                                      <p:cBhvr>
                                        <p:cTn id="29" dur="500"/>
                                        <p:tgtEl>
                                          <p:spTgt spid="14339">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14339">
                                            <p:txEl>
                                              <p:pRg st="1" end="1"/>
                                            </p:txEl>
                                          </p:spTgt>
                                        </p:tgtEl>
                                        <p:attrNameLst>
                                          <p:attrName>style.visibility</p:attrName>
                                        </p:attrNameLst>
                                      </p:cBhvr>
                                      <p:to>
                                        <p:strVal val="visible"/>
                                      </p:to>
                                    </p:set>
                                    <p:anim calcmode="lin" valueType="num">
                                      <p:cBhvr>
                                        <p:cTn id="34" dur="500" fill="hold"/>
                                        <p:tgtEl>
                                          <p:spTgt spid="14339">
                                            <p:txEl>
                                              <p:pRg st="1" end="1"/>
                                            </p:txEl>
                                          </p:spTgt>
                                        </p:tgtEl>
                                        <p:attrNameLst>
                                          <p:attrName>ppt_w</p:attrName>
                                        </p:attrNameLst>
                                      </p:cBhvr>
                                      <p:tavLst>
                                        <p:tav tm="0">
                                          <p:val>
                                            <p:strVal val="#ppt_w*2.5"/>
                                          </p:val>
                                        </p:tav>
                                        <p:tav tm="100000">
                                          <p:val>
                                            <p:strVal val="#ppt_w"/>
                                          </p:val>
                                        </p:tav>
                                      </p:tavLst>
                                    </p:anim>
                                    <p:anim calcmode="lin" valueType="num">
                                      <p:cBhvr>
                                        <p:cTn id="35" dur="500" fill="hold"/>
                                        <p:tgtEl>
                                          <p:spTgt spid="14339">
                                            <p:txEl>
                                              <p:pRg st="1" end="1"/>
                                            </p:txEl>
                                          </p:spTgt>
                                        </p:tgtEl>
                                        <p:attrNameLst>
                                          <p:attrName>ppt_h</p:attrName>
                                        </p:attrNameLst>
                                      </p:cBhvr>
                                      <p:tavLst>
                                        <p:tav tm="0">
                                          <p:val>
                                            <p:strVal val="#ppt_h*0.01"/>
                                          </p:val>
                                        </p:tav>
                                        <p:tav tm="100000">
                                          <p:val>
                                            <p:strVal val="#ppt_h"/>
                                          </p:val>
                                        </p:tav>
                                      </p:tavLst>
                                    </p:anim>
                                    <p:anim calcmode="lin" valueType="num">
                                      <p:cBhvr>
                                        <p:cTn id="36"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37" dur="500" fill="hold"/>
                                        <p:tgtEl>
                                          <p:spTgt spid="14339">
                                            <p:txEl>
                                              <p:pRg st="1" end="1"/>
                                            </p:txEl>
                                          </p:spTgt>
                                        </p:tgtEl>
                                        <p:attrNameLst>
                                          <p:attrName>ppt_y</p:attrName>
                                        </p:attrNameLst>
                                      </p:cBhvr>
                                      <p:tavLst>
                                        <p:tav tm="0">
                                          <p:val>
                                            <p:strVal val="#ppt_h+1"/>
                                          </p:val>
                                        </p:tav>
                                        <p:tav tm="100000">
                                          <p:val>
                                            <p:strVal val="#ppt_y"/>
                                          </p:val>
                                        </p:tav>
                                      </p:tavLst>
                                    </p:anim>
                                    <p:animEffect transition="in" filter="fade">
                                      <p:cBhvr>
                                        <p:cTn id="38" dur="500"/>
                                        <p:tgtEl>
                                          <p:spTgt spid="14339">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14339">
                                            <p:txEl>
                                              <p:pRg st="2" end="2"/>
                                            </p:txEl>
                                          </p:spTgt>
                                        </p:tgtEl>
                                        <p:attrNameLst>
                                          <p:attrName>style.visibility</p:attrName>
                                        </p:attrNameLst>
                                      </p:cBhvr>
                                      <p:to>
                                        <p:strVal val="visible"/>
                                      </p:to>
                                    </p:set>
                                    <p:anim calcmode="lin" valueType="num">
                                      <p:cBhvr>
                                        <p:cTn id="43" dur="500" fill="hold"/>
                                        <p:tgtEl>
                                          <p:spTgt spid="14339">
                                            <p:txEl>
                                              <p:pRg st="2" end="2"/>
                                            </p:txEl>
                                          </p:spTgt>
                                        </p:tgtEl>
                                        <p:attrNameLst>
                                          <p:attrName>ppt_w</p:attrName>
                                        </p:attrNameLst>
                                      </p:cBhvr>
                                      <p:tavLst>
                                        <p:tav tm="0">
                                          <p:val>
                                            <p:strVal val="#ppt_w*2.5"/>
                                          </p:val>
                                        </p:tav>
                                        <p:tav tm="100000">
                                          <p:val>
                                            <p:strVal val="#ppt_w"/>
                                          </p:val>
                                        </p:tav>
                                      </p:tavLst>
                                    </p:anim>
                                    <p:anim calcmode="lin" valueType="num">
                                      <p:cBhvr>
                                        <p:cTn id="44" dur="500" fill="hold"/>
                                        <p:tgtEl>
                                          <p:spTgt spid="14339">
                                            <p:txEl>
                                              <p:pRg st="2" end="2"/>
                                            </p:txEl>
                                          </p:spTgt>
                                        </p:tgtEl>
                                        <p:attrNameLst>
                                          <p:attrName>ppt_h</p:attrName>
                                        </p:attrNameLst>
                                      </p:cBhvr>
                                      <p:tavLst>
                                        <p:tav tm="0">
                                          <p:val>
                                            <p:strVal val="#ppt_h*0.01"/>
                                          </p:val>
                                        </p:tav>
                                        <p:tav tm="100000">
                                          <p:val>
                                            <p:strVal val="#ppt_h"/>
                                          </p:val>
                                        </p:tav>
                                      </p:tavLst>
                                    </p:anim>
                                    <p:anim calcmode="lin" valueType="num">
                                      <p:cBhvr>
                                        <p:cTn id="45"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14339">
                                            <p:txEl>
                                              <p:pRg st="2" end="2"/>
                                            </p:txEl>
                                          </p:spTgt>
                                        </p:tgtEl>
                                        <p:attrNameLst>
                                          <p:attrName>ppt_y</p:attrName>
                                        </p:attrNameLst>
                                      </p:cBhvr>
                                      <p:tavLst>
                                        <p:tav tm="0">
                                          <p:val>
                                            <p:strVal val="#ppt_h+1"/>
                                          </p:val>
                                        </p:tav>
                                        <p:tav tm="100000">
                                          <p:val>
                                            <p:strVal val="#ppt_y"/>
                                          </p:val>
                                        </p:tav>
                                      </p:tavLst>
                                    </p:anim>
                                    <p:animEffect transition="in" filter="fade">
                                      <p:cBhvr>
                                        <p:cTn id="47" dur="500"/>
                                        <p:tgtEl>
                                          <p:spTgt spid="14339">
                                            <p:txEl>
                                              <p:pRg st="2" end="2"/>
                                            </p:txEl>
                                          </p:spTgt>
                                        </p:tgtEl>
                                      </p:cBhvr>
                                    </p:animEffect>
                                  </p:childTnLst>
                                </p:cTn>
                              </p:par>
                              <p:par>
                                <p:cTn id="48" presetID="58" presetClass="entr" presetSubtype="0" accel="100000" fill="hold" grpId="0" nodeType="withEffect">
                                  <p:stCondLst>
                                    <p:cond delay="0"/>
                                  </p:stCondLst>
                                  <p:childTnLst>
                                    <p:set>
                                      <p:cBhvr>
                                        <p:cTn id="49" dur="1" fill="hold">
                                          <p:stCondLst>
                                            <p:cond delay="0"/>
                                          </p:stCondLst>
                                        </p:cTn>
                                        <p:tgtEl>
                                          <p:spTgt spid="14339">
                                            <p:txEl>
                                              <p:pRg st="3" end="3"/>
                                            </p:txEl>
                                          </p:spTgt>
                                        </p:tgtEl>
                                        <p:attrNameLst>
                                          <p:attrName>style.visibility</p:attrName>
                                        </p:attrNameLst>
                                      </p:cBhvr>
                                      <p:to>
                                        <p:strVal val="visible"/>
                                      </p:to>
                                    </p:set>
                                    <p:anim calcmode="lin" valueType="num">
                                      <p:cBhvr>
                                        <p:cTn id="50" dur="500" fill="hold"/>
                                        <p:tgtEl>
                                          <p:spTgt spid="14339">
                                            <p:txEl>
                                              <p:pRg st="3" end="3"/>
                                            </p:txEl>
                                          </p:spTgt>
                                        </p:tgtEl>
                                        <p:attrNameLst>
                                          <p:attrName>ppt_w</p:attrName>
                                        </p:attrNameLst>
                                      </p:cBhvr>
                                      <p:tavLst>
                                        <p:tav tm="0">
                                          <p:val>
                                            <p:strVal val="#ppt_w*2.5"/>
                                          </p:val>
                                        </p:tav>
                                        <p:tav tm="100000">
                                          <p:val>
                                            <p:strVal val="#ppt_w"/>
                                          </p:val>
                                        </p:tav>
                                      </p:tavLst>
                                    </p:anim>
                                    <p:anim calcmode="lin" valueType="num">
                                      <p:cBhvr>
                                        <p:cTn id="51" dur="500" fill="hold"/>
                                        <p:tgtEl>
                                          <p:spTgt spid="14339">
                                            <p:txEl>
                                              <p:pRg st="3" end="3"/>
                                            </p:txEl>
                                          </p:spTgt>
                                        </p:tgtEl>
                                        <p:attrNameLst>
                                          <p:attrName>ppt_h</p:attrName>
                                        </p:attrNameLst>
                                      </p:cBhvr>
                                      <p:tavLst>
                                        <p:tav tm="0">
                                          <p:val>
                                            <p:strVal val="#ppt_h*0.01"/>
                                          </p:val>
                                        </p:tav>
                                        <p:tav tm="100000">
                                          <p:val>
                                            <p:strVal val="#ppt_h"/>
                                          </p:val>
                                        </p:tav>
                                      </p:tavLst>
                                    </p:anim>
                                    <p:anim calcmode="lin" valueType="num">
                                      <p:cBhvr>
                                        <p:cTn id="52"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53" dur="500" fill="hold"/>
                                        <p:tgtEl>
                                          <p:spTgt spid="14339">
                                            <p:txEl>
                                              <p:pRg st="3" end="3"/>
                                            </p:txEl>
                                          </p:spTgt>
                                        </p:tgtEl>
                                        <p:attrNameLst>
                                          <p:attrName>ppt_y</p:attrName>
                                        </p:attrNameLst>
                                      </p:cBhvr>
                                      <p:tavLst>
                                        <p:tav tm="0">
                                          <p:val>
                                            <p:strVal val="#ppt_h+1"/>
                                          </p:val>
                                        </p:tav>
                                        <p:tav tm="100000">
                                          <p:val>
                                            <p:strVal val="#ppt_y"/>
                                          </p:val>
                                        </p:tav>
                                      </p:tavLst>
                                    </p:anim>
                                    <p:animEffect transition="in" filter="fade">
                                      <p:cBhvr>
                                        <p:cTn id="54"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t>Leadership Qualities</a:t>
            </a:r>
          </a:p>
        </p:txBody>
      </p:sp>
      <p:sp>
        <p:nvSpPr>
          <p:cNvPr id="15363" name="Rectangle 3"/>
          <p:cNvSpPr>
            <a:spLocks noGrp="1" noChangeArrowheads="1"/>
          </p:cNvSpPr>
          <p:nvPr>
            <p:ph type="body" idx="1"/>
          </p:nvPr>
        </p:nvSpPr>
        <p:spPr/>
        <p:txBody>
          <a:bodyPr/>
          <a:lstStyle/>
          <a:p>
            <a:pPr eaLnBrk="1" hangingPunct="1">
              <a:buFont typeface="Wingdings" pitchFamily="2" charset="2"/>
              <a:buNone/>
              <a:defRPr/>
            </a:pPr>
            <a:r>
              <a:rPr lang="en-US" b="1" smtClean="0"/>
              <a:t>3. Decisiveness</a:t>
            </a:r>
            <a:endParaRPr lang="en-US" smtClean="0"/>
          </a:p>
          <a:p>
            <a:pPr eaLnBrk="1" hangingPunct="1">
              <a:defRPr/>
            </a:pPr>
            <a:r>
              <a:rPr lang="en-US" smtClean="0"/>
              <a:t>A leader's ability to step up and make decisions, even if it's deciding only when consensus has been reached and it's time to act.</a:t>
            </a:r>
          </a:p>
          <a:p>
            <a:pPr eaLnBrk="1" hangingPunct="1">
              <a:buFont typeface="Wingdings" pitchFamily="2" charset="2"/>
              <a:buNone/>
              <a:defRPr/>
            </a:pPr>
            <a:r>
              <a:rPr lang="en-US" smtClean="0"/>
              <a:t> </a:t>
            </a:r>
            <a:r>
              <a:rPr lang="en-US" b="1" smtClean="0"/>
              <a:t>4. Take risk</a:t>
            </a:r>
            <a:endParaRPr lang="en-US" smtClean="0"/>
          </a:p>
          <a:p>
            <a:pPr eaLnBrk="1" hangingPunct="1">
              <a:defRPr/>
            </a:pPr>
            <a:r>
              <a:rPr lang="en-US" smtClean="0"/>
              <a:t>Leaders have the courage to act in situations where results aren’t assured. They’re willing to risk failure.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8" presetClass="entr" presetSubtype="0" accel="50000" fill="hold" grpId="0"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 calcmode="lin" valueType="num">
                                      <p:cBhvr>
                                        <p:cTn id="13" dur="1000" fill="hold"/>
                                        <p:tgtEl>
                                          <p:spTgt spid="1536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536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5363">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1536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8" presetClass="entr" presetSubtype="0" accel="50000" fill="hold" grpId="0" nodeType="clickEffect">
                                  <p:stCondLst>
                                    <p:cond delay="0"/>
                                  </p:stCondLst>
                                  <p:childTnLst>
                                    <p:set>
                                      <p:cBhvr>
                                        <p:cTn id="20" dur="1" fill="hold">
                                          <p:stCondLst>
                                            <p:cond delay="0"/>
                                          </p:stCondLst>
                                        </p:cTn>
                                        <p:tgtEl>
                                          <p:spTgt spid="15363">
                                            <p:txEl>
                                              <p:pRg st="1" end="1"/>
                                            </p:txEl>
                                          </p:spTgt>
                                        </p:tgtEl>
                                        <p:attrNameLst>
                                          <p:attrName>style.visibility</p:attrName>
                                        </p:attrNameLst>
                                      </p:cBhvr>
                                      <p:to>
                                        <p:strVal val="visible"/>
                                      </p:to>
                                    </p:set>
                                    <p:anim calcmode="lin" valueType="num">
                                      <p:cBhvr>
                                        <p:cTn id="21" dur="1000" fill="hold"/>
                                        <p:tgtEl>
                                          <p:spTgt spid="1536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1536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15363">
                                            <p:txEl>
                                              <p:pRg st="1" end="1"/>
                                            </p:txEl>
                                          </p:spTgt>
                                        </p:tgtEl>
                                        <p:attrNameLst>
                                          <p:attrName>ppt_y</p:attrName>
                                        </p:attrNameLst>
                                      </p:cBhvr>
                                      <p:tavLst>
                                        <p:tav tm="0">
                                          <p:val>
                                            <p:strVal val="#ppt_y"/>
                                          </p:val>
                                        </p:tav>
                                        <p:tav tm="100000">
                                          <p:val>
                                            <p:strVal val="#ppt_y"/>
                                          </p:val>
                                        </p:tav>
                                      </p:tavLst>
                                    </p:anim>
                                    <p:animEffect transition="in" filter="fade">
                                      <p:cBhvr>
                                        <p:cTn id="24" dur="1000"/>
                                        <p:tgtEl>
                                          <p:spTgt spid="15363">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15363">
                                            <p:txEl>
                                              <p:pRg st="2" end="2"/>
                                            </p:txEl>
                                          </p:spTgt>
                                        </p:tgtEl>
                                        <p:attrNameLst>
                                          <p:attrName>style.visibility</p:attrName>
                                        </p:attrNameLst>
                                      </p:cBhvr>
                                      <p:to>
                                        <p:strVal val="visible"/>
                                      </p:to>
                                    </p:set>
                                    <p:anim calcmode="lin" valueType="num">
                                      <p:cBhvr>
                                        <p:cTn id="29" dur="1000" fill="hold"/>
                                        <p:tgtEl>
                                          <p:spTgt spid="1536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1536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15363">
                                            <p:txEl>
                                              <p:pRg st="2" end="2"/>
                                            </p:txEl>
                                          </p:spTgt>
                                        </p:tgtEl>
                                        <p:attrNameLst>
                                          <p:attrName>ppt_y</p:attrName>
                                        </p:attrNameLst>
                                      </p:cBhvr>
                                      <p:tavLst>
                                        <p:tav tm="0">
                                          <p:val>
                                            <p:strVal val="#ppt_y"/>
                                          </p:val>
                                        </p:tav>
                                        <p:tav tm="100000">
                                          <p:val>
                                            <p:strVal val="#ppt_y"/>
                                          </p:val>
                                        </p:tav>
                                      </p:tavLst>
                                    </p:anim>
                                    <p:animEffect transition="in" filter="fade">
                                      <p:cBhvr>
                                        <p:cTn id="32" dur="1000"/>
                                        <p:tgtEl>
                                          <p:spTgt spid="15363">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8" presetClass="entr" presetSubtype="0" accel="50000" fill="hold" grpId="0" nodeType="clickEffect">
                                  <p:stCondLst>
                                    <p:cond delay="0"/>
                                  </p:stCondLst>
                                  <p:childTnLst>
                                    <p:set>
                                      <p:cBhvr>
                                        <p:cTn id="36" dur="1" fill="hold">
                                          <p:stCondLst>
                                            <p:cond delay="0"/>
                                          </p:stCondLst>
                                        </p:cTn>
                                        <p:tgtEl>
                                          <p:spTgt spid="15363">
                                            <p:txEl>
                                              <p:pRg st="3" end="3"/>
                                            </p:txEl>
                                          </p:spTgt>
                                        </p:tgtEl>
                                        <p:attrNameLst>
                                          <p:attrName>style.visibility</p:attrName>
                                        </p:attrNameLst>
                                      </p:cBhvr>
                                      <p:to>
                                        <p:strVal val="visible"/>
                                      </p:to>
                                    </p:set>
                                    <p:anim calcmode="lin" valueType="num">
                                      <p:cBhvr>
                                        <p:cTn id="37" dur="1000" fill="hold"/>
                                        <p:tgtEl>
                                          <p:spTgt spid="1536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1536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15363">
                                            <p:txEl>
                                              <p:pRg st="3" end="3"/>
                                            </p:txEl>
                                          </p:spTgt>
                                        </p:tgtEl>
                                        <p:attrNameLst>
                                          <p:attrName>ppt_y</p:attrName>
                                        </p:attrNameLst>
                                      </p:cBhvr>
                                      <p:tavLst>
                                        <p:tav tm="0">
                                          <p:val>
                                            <p:strVal val="#ppt_y"/>
                                          </p:val>
                                        </p:tav>
                                        <p:tav tm="100000">
                                          <p:val>
                                            <p:strVal val="#ppt_y"/>
                                          </p:val>
                                        </p:tav>
                                      </p:tavLst>
                                    </p:anim>
                                    <p:animEffect transition="in" filter="fade">
                                      <p:cBhvr>
                                        <p:cTn id="40" dur="10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mtClean="0"/>
              <a:t>Leadership Qualities</a:t>
            </a:r>
          </a:p>
        </p:txBody>
      </p:sp>
      <p:sp>
        <p:nvSpPr>
          <p:cNvPr id="16387" name="Rectangle 3"/>
          <p:cNvSpPr>
            <a:spLocks noGrp="1" noChangeArrowheads="1"/>
          </p:cNvSpPr>
          <p:nvPr>
            <p:ph type="body" idx="1"/>
          </p:nvPr>
        </p:nvSpPr>
        <p:spPr/>
        <p:txBody>
          <a:bodyPr/>
          <a:lstStyle/>
          <a:p>
            <a:pPr eaLnBrk="1" hangingPunct="1">
              <a:buFont typeface="Wingdings" pitchFamily="2" charset="2"/>
              <a:buNone/>
              <a:defRPr/>
            </a:pPr>
            <a:r>
              <a:rPr lang="en-US" b="1" smtClean="0"/>
              <a:t>5. Emotional resonance</a:t>
            </a:r>
            <a:endParaRPr lang="en-US" smtClean="0"/>
          </a:p>
          <a:p>
            <a:pPr eaLnBrk="1" hangingPunct="1">
              <a:defRPr/>
            </a:pPr>
            <a:r>
              <a:rPr lang="en-US" smtClean="0"/>
              <a:t>This is the ability to grasp what motivates others and use it to inspire them into action. </a:t>
            </a:r>
          </a:p>
          <a:p>
            <a:pPr eaLnBrk="1" hangingPunct="1">
              <a:buFont typeface="Wingdings" pitchFamily="2" charset="2"/>
              <a:buNone/>
              <a:defRPr/>
            </a:pPr>
            <a:r>
              <a:rPr lang="en-US" b="1" smtClean="0"/>
              <a:t>6. Build Teams</a:t>
            </a:r>
            <a:endParaRPr lang="en-US" smtClean="0"/>
          </a:p>
          <a:p>
            <a:pPr eaLnBrk="1" hangingPunct="1">
              <a:defRPr/>
            </a:pPr>
            <a:r>
              <a:rPr lang="en-US" smtClean="0"/>
              <a:t>Leaders create productive teams that draw the best from people. They effectively coach teams in collaboration, consensus building, and conflict resolution.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strVal val="#ppt_w*0.05"/>
                                          </p:val>
                                        </p:tav>
                                        <p:tav tm="100000">
                                          <p:val>
                                            <p:strVal val="#ppt_w"/>
                                          </p:val>
                                        </p:tav>
                                      </p:tavLst>
                                    </p:anim>
                                    <p:anim calcmode="lin" valueType="num">
                                      <p:cBhvr>
                                        <p:cTn id="8" dur="500" fill="hold"/>
                                        <p:tgtEl>
                                          <p:spTgt spid="16386"/>
                                        </p:tgtEl>
                                        <p:attrNameLst>
                                          <p:attrName>ppt_h</p:attrName>
                                        </p:attrNameLst>
                                      </p:cBhvr>
                                      <p:tavLst>
                                        <p:tav tm="0">
                                          <p:val>
                                            <p:strVal val="#ppt_h"/>
                                          </p:val>
                                        </p:tav>
                                        <p:tav tm="100000">
                                          <p:val>
                                            <p:strVal val="#ppt_h"/>
                                          </p:val>
                                        </p:tav>
                                      </p:tavLst>
                                    </p:anim>
                                    <p:anim calcmode="lin" valueType="num">
                                      <p:cBhvr>
                                        <p:cTn id="9" dur="500" fill="hold"/>
                                        <p:tgtEl>
                                          <p:spTgt spid="16386"/>
                                        </p:tgtEl>
                                        <p:attrNameLst>
                                          <p:attrName>ppt_x</p:attrName>
                                        </p:attrNameLst>
                                      </p:cBhvr>
                                      <p:tavLst>
                                        <p:tav tm="0">
                                          <p:val>
                                            <p:strVal val="#ppt_x-.2"/>
                                          </p:val>
                                        </p:tav>
                                        <p:tav tm="100000">
                                          <p:val>
                                            <p:strVal val="#ppt_x"/>
                                          </p:val>
                                        </p:tav>
                                      </p:tavLst>
                                    </p:anim>
                                    <p:anim calcmode="lin" valueType="num">
                                      <p:cBhvr>
                                        <p:cTn id="10" dur="500" fill="hold"/>
                                        <p:tgtEl>
                                          <p:spTgt spid="16386"/>
                                        </p:tgtEl>
                                        <p:attrNameLst>
                                          <p:attrName>ppt_y</p:attrName>
                                        </p:attrNameLst>
                                      </p:cBhvr>
                                      <p:tavLst>
                                        <p:tav tm="0">
                                          <p:val>
                                            <p:strVal val="#ppt_y"/>
                                          </p:val>
                                        </p:tav>
                                        <p:tav tm="100000">
                                          <p:val>
                                            <p:strVal val="#ppt_y"/>
                                          </p:val>
                                        </p:tav>
                                      </p:tavLst>
                                    </p:anim>
                                    <p:animEffect transition="in" filter="fade">
                                      <p:cBhvr>
                                        <p:cTn id="11" dur="500"/>
                                        <p:tgtEl>
                                          <p:spTgt spid="1638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8" presetClass="entr" presetSubtype="0" accel="50000" fill="hold" grpId="0" nodeType="clickEffect">
                                  <p:stCondLst>
                                    <p:cond delay="0"/>
                                  </p:stCondLst>
                                  <p:childTnLst>
                                    <p:set>
                                      <p:cBhvr>
                                        <p:cTn id="15" dur="1" fill="hold">
                                          <p:stCondLst>
                                            <p:cond delay="0"/>
                                          </p:stCondLst>
                                        </p:cTn>
                                        <p:tgtEl>
                                          <p:spTgt spid="16387">
                                            <p:txEl>
                                              <p:pRg st="0" end="0"/>
                                            </p:txEl>
                                          </p:spTgt>
                                        </p:tgtEl>
                                        <p:attrNameLst>
                                          <p:attrName>style.visibility</p:attrName>
                                        </p:attrNameLst>
                                      </p:cBhvr>
                                      <p:to>
                                        <p:strVal val="visible"/>
                                      </p:to>
                                    </p:set>
                                    <p:anim calcmode="lin" valueType="num">
                                      <p:cBhvr>
                                        <p:cTn id="16" dur="1000" fill="hold"/>
                                        <p:tgtEl>
                                          <p:spTgt spid="1638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1638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16387">
                                            <p:txEl>
                                              <p:pRg st="0" end="0"/>
                                            </p:txEl>
                                          </p:spTgt>
                                        </p:tgtEl>
                                        <p:attrNameLst>
                                          <p:attrName>ppt_y</p:attrName>
                                        </p:attrNameLst>
                                      </p:cBhvr>
                                      <p:tavLst>
                                        <p:tav tm="0">
                                          <p:val>
                                            <p:strVal val="#ppt_y"/>
                                          </p:val>
                                        </p:tav>
                                        <p:tav tm="100000">
                                          <p:val>
                                            <p:strVal val="#ppt_y"/>
                                          </p:val>
                                        </p:tav>
                                      </p:tavLst>
                                    </p:anim>
                                    <p:animEffect transition="in" filter="fade">
                                      <p:cBhvr>
                                        <p:cTn id="19" dur="1000"/>
                                        <p:tgtEl>
                                          <p:spTgt spid="1638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16387">
                                            <p:txEl>
                                              <p:pRg st="1" end="1"/>
                                            </p:txEl>
                                          </p:spTgt>
                                        </p:tgtEl>
                                        <p:attrNameLst>
                                          <p:attrName>style.visibility</p:attrName>
                                        </p:attrNameLst>
                                      </p:cBhvr>
                                      <p:to>
                                        <p:strVal val="visible"/>
                                      </p:to>
                                    </p:set>
                                    <p:anim calcmode="lin" valueType="num">
                                      <p:cBhvr>
                                        <p:cTn id="24" dur="1000" fill="hold"/>
                                        <p:tgtEl>
                                          <p:spTgt spid="16387">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16387">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16387">
                                            <p:txEl>
                                              <p:pRg st="1" end="1"/>
                                            </p:txEl>
                                          </p:spTgt>
                                        </p:tgtEl>
                                        <p:attrNameLst>
                                          <p:attrName>ppt_y</p:attrName>
                                        </p:attrNameLst>
                                      </p:cBhvr>
                                      <p:tavLst>
                                        <p:tav tm="0">
                                          <p:val>
                                            <p:strVal val="#ppt_y"/>
                                          </p:val>
                                        </p:tav>
                                        <p:tav tm="100000">
                                          <p:val>
                                            <p:strVal val="#ppt_y"/>
                                          </p:val>
                                        </p:tav>
                                      </p:tavLst>
                                    </p:anim>
                                    <p:animEffect transition="in" filter="fade">
                                      <p:cBhvr>
                                        <p:cTn id="27" dur="1000"/>
                                        <p:tgtEl>
                                          <p:spTgt spid="1638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8" presetClass="entr" presetSubtype="0" accel="50000" fill="hold" grpId="0" nodeType="clickEffect">
                                  <p:stCondLst>
                                    <p:cond delay="0"/>
                                  </p:stCondLst>
                                  <p:childTnLst>
                                    <p:set>
                                      <p:cBhvr>
                                        <p:cTn id="31" dur="1" fill="hold">
                                          <p:stCondLst>
                                            <p:cond delay="0"/>
                                          </p:stCondLst>
                                        </p:cTn>
                                        <p:tgtEl>
                                          <p:spTgt spid="16387">
                                            <p:txEl>
                                              <p:pRg st="2" end="2"/>
                                            </p:txEl>
                                          </p:spTgt>
                                        </p:tgtEl>
                                        <p:attrNameLst>
                                          <p:attrName>style.visibility</p:attrName>
                                        </p:attrNameLst>
                                      </p:cBhvr>
                                      <p:to>
                                        <p:strVal val="visible"/>
                                      </p:to>
                                    </p:set>
                                    <p:anim calcmode="lin" valueType="num">
                                      <p:cBhvr>
                                        <p:cTn id="32" dur="1000" fill="hold"/>
                                        <p:tgtEl>
                                          <p:spTgt spid="16387">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16387">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16387">
                                            <p:txEl>
                                              <p:pRg st="2" end="2"/>
                                            </p:txEl>
                                          </p:spTgt>
                                        </p:tgtEl>
                                        <p:attrNameLst>
                                          <p:attrName>ppt_y</p:attrName>
                                        </p:attrNameLst>
                                      </p:cBhvr>
                                      <p:tavLst>
                                        <p:tav tm="0">
                                          <p:val>
                                            <p:strVal val="#ppt_y"/>
                                          </p:val>
                                        </p:tav>
                                        <p:tav tm="100000">
                                          <p:val>
                                            <p:strVal val="#ppt_y"/>
                                          </p:val>
                                        </p:tav>
                                      </p:tavLst>
                                    </p:anim>
                                    <p:animEffect transition="in" filter="fade">
                                      <p:cBhvr>
                                        <p:cTn id="35" dur="1000"/>
                                        <p:tgtEl>
                                          <p:spTgt spid="16387">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8" presetClass="entr" presetSubtype="0" accel="50000" fill="hold" grpId="0" nodeType="clickEffect">
                                  <p:stCondLst>
                                    <p:cond delay="0"/>
                                  </p:stCondLst>
                                  <p:childTnLst>
                                    <p:set>
                                      <p:cBhvr>
                                        <p:cTn id="39" dur="1" fill="hold">
                                          <p:stCondLst>
                                            <p:cond delay="0"/>
                                          </p:stCondLst>
                                        </p:cTn>
                                        <p:tgtEl>
                                          <p:spTgt spid="16387">
                                            <p:txEl>
                                              <p:pRg st="3" end="3"/>
                                            </p:txEl>
                                          </p:spTgt>
                                        </p:tgtEl>
                                        <p:attrNameLst>
                                          <p:attrName>style.visibility</p:attrName>
                                        </p:attrNameLst>
                                      </p:cBhvr>
                                      <p:to>
                                        <p:strVal val="visible"/>
                                      </p:to>
                                    </p:set>
                                    <p:anim calcmode="lin" valueType="num">
                                      <p:cBhvr>
                                        <p:cTn id="40" dur="1000" fill="hold"/>
                                        <p:tgtEl>
                                          <p:spTgt spid="16387">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16387">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16387">
                                            <p:txEl>
                                              <p:pRg st="3" end="3"/>
                                            </p:txEl>
                                          </p:spTgt>
                                        </p:tgtEl>
                                        <p:attrNameLst>
                                          <p:attrName>ppt_y</p:attrName>
                                        </p:attrNameLst>
                                      </p:cBhvr>
                                      <p:tavLst>
                                        <p:tav tm="0">
                                          <p:val>
                                            <p:strVal val="#ppt_y"/>
                                          </p:val>
                                        </p:tav>
                                        <p:tav tm="100000">
                                          <p:val>
                                            <p:strVal val="#ppt_y"/>
                                          </p:val>
                                        </p:tav>
                                      </p:tavLst>
                                    </p:anim>
                                    <p:animEffect transition="in" filter="fade">
                                      <p:cBhvr>
                                        <p:cTn id="43" dur="10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mtClean="0"/>
              <a:t>Leadership Qualities</a:t>
            </a:r>
          </a:p>
        </p:txBody>
      </p:sp>
      <p:sp>
        <p:nvSpPr>
          <p:cNvPr id="17411" name="Rectangle 3"/>
          <p:cNvSpPr>
            <a:spLocks noGrp="1" noChangeArrowheads="1"/>
          </p:cNvSpPr>
          <p:nvPr>
            <p:ph type="body" idx="1"/>
          </p:nvPr>
        </p:nvSpPr>
        <p:spPr/>
        <p:txBody>
          <a:bodyPr/>
          <a:lstStyle/>
          <a:p>
            <a:pPr marL="609600" indent="-609600" eaLnBrk="1" hangingPunct="1">
              <a:buFont typeface="Wingdings" pitchFamily="2" charset="2"/>
              <a:buNone/>
              <a:defRPr/>
            </a:pPr>
            <a:r>
              <a:rPr lang="en-US" b="1" smtClean="0"/>
              <a:t>7. Self-knowledge</a:t>
            </a:r>
            <a:endParaRPr lang="en-US" smtClean="0"/>
          </a:p>
          <a:p>
            <a:pPr marL="990600" lvl="1" indent="-533400" eaLnBrk="1" hangingPunct="1">
              <a:defRPr/>
            </a:pPr>
            <a:r>
              <a:rPr lang="en-US" smtClean="0"/>
              <a:t>This valuable trait will protect you from overreaching.</a:t>
            </a:r>
            <a:r>
              <a:rPr lang="en-US" sz="3200" smtClean="0"/>
              <a:t> </a:t>
            </a:r>
          </a:p>
          <a:p>
            <a:pPr marL="990600" lvl="1" indent="-533400" eaLnBrk="1" hangingPunct="1">
              <a:buFont typeface="Wingdings" pitchFamily="2" charset="2"/>
              <a:buNone/>
              <a:defRPr/>
            </a:pPr>
            <a:r>
              <a:rPr lang="en-US" sz="3200" b="1" smtClean="0"/>
              <a:t>8. Passion</a:t>
            </a:r>
            <a:endParaRPr lang="en-US" sz="3200" smtClean="0"/>
          </a:p>
          <a:p>
            <a:pPr marL="990600" lvl="1" indent="-533400" eaLnBrk="1" hangingPunct="1">
              <a:defRPr/>
            </a:pPr>
            <a:r>
              <a:rPr lang="en-US" smtClean="0"/>
              <a:t>Fortunately, this trait is prized and encouraged in Filipino life. If you are passionate about something, that's where you will lead.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anim calcmode="lin" valueType="num">
                                      <p:cBhvr>
                                        <p:cTn id="8" dur="2000" fill="hold"/>
                                        <p:tgtEl>
                                          <p:spTgt spid="17410"/>
                                        </p:tgtEl>
                                        <p:attrNameLst>
                                          <p:attrName>style.rotation</p:attrName>
                                        </p:attrNameLst>
                                      </p:cBhvr>
                                      <p:tavLst>
                                        <p:tav tm="0">
                                          <p:val>
                                            <p:fltVal val="720"/>
                                          </p:val>
                                        </p:tav>
                                        <p:tav tm="100000">
                                          <p:val>
                                            <p:fltVal val="0"/>
                                          </p:val>
                                        </p:tav>
                                      </p:tavLst>
                                    </p:anim>
                                    <p:anim calcmode="lin" valueType="num">
                                      <p:cBhvr>
                                        <p:cTn id="9" dur="2000" fill="hold"/>
                                        <p:tgtEl>
                                          <p:spTgt spid="17410"/>
                                        </p:tgtEl>
                                        <p:attrNameLst>
                                          <p:attrName>ppt_h</p:attrName>
                                        </p:attrNameLst>
                                      </p:cBhvr>
                                      <p:tavLst>
                                        <p:tav tm="0">
                                          <p:val>
                                            <p:fltVal val="0"/>
                                          </p:val>
                                        </p:tav>
                                        <p:tav tm="100000">
                                          <p:val>
                                            <p:strVal val="#ppt_h"/>
                                          </p:val>
                                        </p:tav>
                                      </p:tavLst>
                                    </p:anim>
                                    <p:anim calcmode="lin" valueType="num">
                                      <p:cBhvr>
                                        <p:cTn id="10" dur="2000" fill="hold"/>
                                        <p:tgtEl>
                                          <p:spTgt spid="1741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7411">
                                            <p:txEl>
                                              <p:pRg st="0" end="0"/>
                                            </p:txEl>
                                          </p:spTgt>
                                        </p:tgtEl>
                                        <p:attrNameLst>
                                          <p:attrName>style.visibility</p:attrName>
                                        </p:attrNameLst>
                                      </p:cBhvr>
                                      <p:to>
                                        <p:strVal val="visible"/>
                                      </p:to>
                                    </p:set>
                                    <p:animEffect transition="in" filter="fade">
                                      <p:cBhvr>
                                        <p:cTn id="15" dur="2000"/>
                                        <p:tgtEl>
                                          <p:spTgt spid="17411">
                                            <p:txEl>
                                              <p:pRg st="0" end="0"/>
                                            </p:txEl>
                                          </p:spTgt>
                                        </p:tgtEl>
                                      </p:cBhvr>
                                    </p:animEffect>
                                    <p:anim calcmode="lin" valueType="num">
                                      <p:cBhvr>
                                        <p:cTn id="16" dur="2000" fill="hold"/>
                                        <p:tgtEl>
                                          <p:spTgt spid="17411">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17411">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17411">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6" presetClass="entr" presetSubtype="0" fill="hold" nodeType="clickEffect">
                                  <p:stCondLst>
                                    <p:cond delay="0"/>
                                  </p:stCondLst>
                                  <p:childTnLst>
                                    <p:set>
                                      <p:cBhvr>
                                        <p:cTn id="22" dur="1" fill="hold">
                                          <p:stCondLst>
                                            <p:cond delay="0"/>
                                          </p:stCondLst>
                                        </p:cTn>
                                        <p:tgtEl>
                                          <p:spTgt spid="17411">
                                            <p:txEl>
                                              <p:pRg st="1" end="1"/>
                                            </p:txEl>
                                          </p:spTgt>
                                        </p:tgtEl>
                                        <p:attrNameLst>
                                          <p:attrName>style.visibility</p:attrName>
                                        </p:attrNameLst>
                                      </p:cBhvr>
                                      <p:to>
                                        <p:strVal val="visible"/>
                                      </p:to>
                                    </p:set>
                                    <p:animEffect transition="in" filter="wipe(down)">
                                      <p:cBhvr>
                                        <p:cTn id="23" dur="580">
                                          <p:stCondLst>
                                            <p:cond delay="0"/>
                                          </p:stCondLst>
                                        </p:cTn>
                                        <p:tgtEl>
                                          <p:spTgt spid="17411">
                                            <p:txEl>
                                              <p:pRg st="1" end="1"/>
                                            </p:txEl>
                                          </p:spTgt>
                                        </p:tgtEl>
                                      </p:cBhvr>
                                    </p:animEffect>
                                    <p:anim calcmode="lin" valueType="num">
                                      <p:cBhvr>
                                        <p:cTn id="24" dur="1822" tmFilter="0,0; 0.14,0.36; 0.43,0.73; 0.71,0.91; 1.0,1.0">
                                          <p:stCondLst>
                                            <p:cond delay="0"/>
                                          </p:stCondLst>
                                        </p:cTn>
                                        <p:tgtEl>
                                          <p:spTgt spid="17411">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7411">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7411">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7411">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7411">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7411">
                                            <p:txEl>
                                              <p:pRg st="1" end="1"/>
                                            </p:txEl>
                                          </p:spTgt>
                                        </p:tgtEl>
                                      </p:cBhvr>
                                      <p:to x="100000" y="60000"/>
                                    </p:animScale>
                                    <p:animScale>
                                      <p:cBhvr>
                                        <p:cTn id="30" dur="166" decel="50000">
                                          <p:stCondLst>
                                            <p:cond delay="676"/>
                                          </p:stCondLst>
                                        </p:cTn>
                                        <p:tgtEl>
                                          <p:spTgt spid="17411">
                                            <p:txEl>
                                              <p:pRg st="1" end="1"/>
                                            </p:txEl>
                                          </p:spTgt>
                                        </p:tgtEl>
                                      </p:cBhvr>
                                      <p:to x="100000" y="100000"/>
                                    </p:animScale>
                                    <p:animScale>
                                      <p:cBhvr>
                                        <p:cTn id="31" dur="26">
                                          <p:stCondLst>
                                            <p:cond delay="1312"/>
                                          </p:stCondLst>
                                        </p:cTn>
                                        <p:tgtEl>
                                          <p:spTgt spid="17411">
                                            <p:txEl>
                                              <p:pRg st="1" end="1"/>
                                            </p:txEl>
                                          </p:spTgt>
                                        </p:tgtEl>
                                      </p:cBhvr>
                                      <p:to x="100000" y="80000"/>
                                    </p:animScale>
                                    <p:animScale>
                                      <p:cBhvr>
                                        <p:cTn id="32" dur="166" decel="50000">
                                          <p:stCondLst>
                                            <p:cond delay="1338"/>
                                          </p:stCondLst>
                                        </p:cTn>
                                        <p:tgtEl>
                                          <p:spTgt spid="17411">
                                            <p:txEl>
                                              <p:pRg st="1" end="1"/>
                                            </p:txEl>
                                          </p:spTgt>
                                        </p:tgtEl>
                                      </p:cBhvr>
                                      <p:to x="100000" y="100000"/>
                                    </p:animScale>
                                    <p:animScale>
                                      <p:cBhvr>
                                        <p:cTn id="33" dur="26">
                                          <p:stCondLst>
                                            <p:cond delay="1642"/>
                                          </p:stCondLst>
                                        </p:cTn>
                                        <p:tgtEl>
                                          <p:spTgt spid="17411">
                                            <p:txEl>
                                              <p:pRg st="1" end="1"/>
                                            </p:txEl>
                                          </p:spTgt>
                                        </p:tgtEl>
                                      </p:cBhvr>
                                      <p:to x="100000" y="90000"/>
                                    </p:animScale>
                                    <p:animScale>
                                      <p:cBhvr>
                                        <p:cTn id="34" dur="166" decel="50000">
                                          <p:stCondLst>
                                            <p:cond delay="1668"/>
                                          </p:stCondLst>
                                        </p:cTn>
                                        <p:tgtEl>
                                          <p:spTgt spid="17411">
                                            <p:txEl>
                                              <p:pRg st="1" end="1"/>
                                            </p:txEl>
                                          </p:spTgt>
                                        </p:tgtEl>
                                      </p:cBhvr>
                                      <p:to x="100000" y="100000"/>
                                    </p:animScale>
                                    <p:animScale>
                                      <p:cBhvr>
                                        <p:cTn id="35" dur="26">
                                          <p:stCondLst>
                                            <p:cond delay="1808"/>
                                          </p:stCondLst>
                                        </p:cTn>
                                        <p:tgtEl>
                                          <p:spTgt spid="17411">
                                            <p:txEl>
                                              <p:pRg st="1" end="1"/>
                                            </p:txEl>
                                          </p:spTgt>
                                        </p:tgtEl>
                                      </p:cBhvr>
                                      <p:to x="100000" y="95000"/>
                                    </p:animScale>
                                    <p:animScale>
                                      <p:cBhvr>
                                        <p:cTn id="36" dur="166" decel="50000">
                                          <p:stCondLst>
                                            <p:cond delay="1834"/>
                                          </p:stCondLst>
                                        </p:cTn>
                                        <p:tgtEl>
                                          <p:spTgt spid="17411">
                                            <p:txEl>
                                              <p:pRg st="1" end="1"/>
                                            </p:txEl>
                                          </p:spTgt>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58" presetClass="entr" presetSubtype="0" accel="100000" fill="hold" nodeType="clickEffect">
                                  <p:stCondLst>
                                    <p:cond delay="0"/>
                                  </p:stCondLst>
                                  <p:childTnLst>
                                    <p:set>
                                      <p:cBhvr>
                                        <p:cTn id="40" dur="1" fill="hold">
                                          <p:stCondLst>
                                            <p:cond delay="0"/>
                                          </p:stCondLst>
                                        </p:cTn>
                                        <p:tgtEl>
                                          <p:spTgt spid="17411">
                                            <p:txEl>
                                              <p:pRg st="2" end="2"/>
                                            </p:txEl>
                                          </p:spTgt>
                                        </p:tgtEl>
                                        <p:attrNameLst>
                                          <p:attrName>style.visibility</p:attrName>
                                        </p:attrNameLst>
                                      </p:cBhvr>
                                      <p:to>
                                        <p:strVal val="visible"/>
                                      </p:to>
                                    </p:set>
                                    <p:anim calcmode="lin" valueType="num">
                                      <p:cBhvr>
                                        <p:cTn id="41" dur="500" fill="hold"/>
                                        <p:tgtEl>
                                          <p:spTgt spid="17411">
                                            <p:txEl>
                                              <p:pRg st="2" end="2"/>
                                            </p:txEl>
                                          </p:spTgt>
                                        </p:tgtEl>
                                        <p:attrNameLst>
                                          <p:attrName>ppt_w</p:attrName>
                                        </p:attrNameLst>
                                      </p:cBhvr>
                                      <p:tavLst>
                                        <p:tav tm="0">
                                          <p:val>
                                            <p:strVal val="#ppt_w*2.5"/>
                                          </p:val>
                                        </p:tav>
                                        <p:tav tm="100000">
                                          <p:val>
                                            <p:strVal val="#ppt_w"/>
                                          </p:val>
                                        </p:tav>
                                      </p:tavLst>
                                    </p:anim>
                                    <p:anim calcmode="lin" valueType="num">
                                      <p:cBhvr>
                                        <p:cTn id="42" dur="500" fill="hold"/>
                                        <p:tgtEl>
                                          <p:spTgt spid="17411">
                                            <p:txEl>
                                              <p:pRg st="2" end="2"/>
                                            </p:txEl>
                                          </p:spTgt>
                                        </p:tgtEl>
                                        <p:attrNameLst>
                                          <p:attrName>ppt_h</p:attrName>
                                        </p:attrNameLst>
                                      </p:cBhvr>
                                      <p:tavLst>
                                        <p:tav tm="0">
                                          <p:val>
                                            <p:strVal val="#ppt_h*0.01"/>
                                          </p:val>
                                        </p:tav>
                                        <p:tav tm="100000">
                                          <p:val>
                                            <p:strVal val="#ppt_h"/>
                                          </p:val>
                                        </p:tav>
                                      </p:tavLst>
                                    </p:anim>
                                    <p:anim calcmode="lin" valueType="num">
                                      <p:cBhvr>
                                        <p:cTn id="43"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44" dur="500" fill="hold"/>
                                        <p:tgtEl>
                                          <p:spTgt spid="17411">
                                            <p:txEl>
                                              <p:pRg st="2" end="2"/>
                                            </p:txEl>
                                          </p:spTgt>
                                        </p:tgtEl>
                                        <p:attrNameLst>
                                          <p:attrName>ppt_y</p:attrName>
                                        </p:attrNameLst>
                                      </p:cBhvr>
                                      <p:tavLst>
                                        <p:tav tm="0">
                                          <p:val>
                                            <p:strVal val="#ppt_h+1"/>
                                          </p:val>
                                        </p:tav>
                                        <p:tav tm="100000">
                                          <p:val>
                                            <p:strVal val="#ppt_y"/>
                                          </p:val>
                                        </p:tav>
                                      </p:tavLst>
                                    </p:anim>
                                    <p:animEffect transition="in" filter="fade">
                                      <p:cBhvr>
                                        <p:cTn id="45" dur="500"/>
                                        <p:tgtEl>
                                          <p:spTgt spid="17411">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8" presetClass="entr" presetSubtype="0" accel="50000" fill="hold" nodeType="clickEffect">
                                  <p:stCondLst>
                                    <p:cond delay="0"/>
                                  </p:stCondLst>
                                  <p:childTnLst>
                                    <p:set>
                                      <p:cBhvr>
                                        <p:cTn id="49" dur="1" fill="hold">
                                          <p:stCondLst>
                                            <p:cond delay="0"/>
                                          </p:stCondLst>
                                        </p:cTn>
                                        <p:tgtEl>
                                          <p:spTgt spid="17411">
                                            <p:txEl>
                                              <p:pRg st="3" end="3"/>
                                            </p:txEl>
                                          </p:spTgt>
                                        </p:tgtEl>
                                        <p:attrNameLst>
                                          <p:attrName>style.visibility</p:attrName>
                                        </p:attrNameLst>
                                      </p:cBhvr>
                                      <p:to>
                                        <p:strVal val="visible"/>
                                      </p:to>
                                    </p:set>
                                    <p:anim calcmode="lin" valueType="num">
                                      <p:cBhvr>
                                        <p:cTn id="50" dur="1000" fill="hold"/>
                                        <p:tgtEl>
                                          <p:spTgt spid="17411">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1" dur="1000" fill="hold"/>
                                        <p:tgtEl>
                                          <p:spTgt spid="17411">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52" dur="1000" fill="hold"/>
                                        <p:tgtEl>
                                          <p:spTgt spid="17411">
                                            <p:txEl>
                                              <p:pRg st="3" end="3"/>
                                            </p:txEl>
                                          </p:spTgt>
                                        </p:tgtEl>
                                        <p:attrNameLst>
                                          <p:attrName>ppt_y</p:attrName>
                                        </p:attrNameLst>
                                      </p:cBhvr>
                                      <p:tavLst>
                                        <p:tav tm="0">
                                          <p:val>
                                            <p:strVal val="#ppt_y"/>
                                          </p:val>
                                        </p:tav>
                                        <p:tav tm="100000">
                                          <p:val>
                                            <p:strVal val="#ppt_y"/>
                                          </p:val>
                                        </p:tav>
                                      </p:tavLst>
                                    </p:anim>
                                    <p:animEffect transition="in" filter="fade">
                                      <p:cBhvr>
                                        <p:cTn id="53" dur="10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t>Leadership Qualities</a:t>
            </a:r>
          </a:p>
        </p:txBody>
      </p:sp>
      <p:sp>
        <p:nvSpPr>
          <p:cNvPr id="18435" name="Rectangle 3"/>
          <p:cNvSpPr>
            <a:spLocks noGrp="1" noChangeArrowheads="1"/>
          </p:cNvSpPr>
          <p:nvPr>
            <p:ph type="body" sz="half" idx="1"/>
          </p:nvPr>
        </p:nvSpPr>
        <p:spPr>
          <a:xfrm>
            <a:off x="457200" y="1295400"/>
            <a:ext cx="4724400" cy="5029200"/>
          </a:xfrm>
        </p:spPr>
        <p:txBody>
          <a:bodyPr/>
          <a:lstStyle/>
          <a:p>
            <a:pPr eaLnBrk="1" hangingPunct="1">
              <a:buFont typeface="Wingdings" pitchFamily="2" charset="2"/>
              <a:buNone/>
              <a:defRPr/>
            </a:pPr>
            <a:r>
              <a:rPr lang="en-US" sz="2800" b="1" smtClean="0"/>
              <a:t>9. Conviction</a:t>
            </a:r>
            <a:endParaRPr lang="en-US" sz="2800" smtClean="0"/>
          </a:p>
          <a:p>
            <a:pPr eaLnBrk="1" hangingPunct="1">
              <a:defRPr/>
            </a:pPr>
            <a:r>
              <a:rPr lang="en-US" sz="2800" smtClean="0"/>
              <a:t>All leaders everywhere believe in what they're    doing.</a:t>
            </a:r>
          </a:p>
          <a:p>
            <a:pPr eaLnBrk="1" hangingPunct="1">
              <a:buFont typeface="Wingdings" pitchFamily="2" charset="2"/>
              <a:buNone/>
              <a:defRPr/>
            </a:pPr>
            <a:r>
              <a:rPr lang="en-US" sz="2800" b="1" smtClean="0"/>
              <a:t>10. Dedication</a:t>
            </a:r>
          </a:p>
          <a:p>
            <a:pPr eaLnBrk="1" hangingPunct="1">
              <a:defRPr/>
            </a:pPr>
            <a:r>
              <a:rPr lang="en-US" sz="2800" smtClean="0"/>
              <a:t>Dedication means spending whatever time and energy on a task is required to get the job done, rather than giving it whatever time you have available. </a:t>
            </a:r>
          </a:p>
          <a:p>
            <a:pPr eaLnBrk="1" hangingPunct="1">
              <a:defRPr/>
            </a:pPr>
            <a:endParaRPr lang="en-US" sz="2800" smtClean="0"/>
          </a:p>
        </p:txBody>
      </p:sp>
      <p:pic>
        <p:nvPicPr>
          <p:cNvPr id="18439" name="Picture 7" descr="j030295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62575" y="1676400"/>
            <a:ext cx="2609850" cy="40179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anim calcmode="lin" valueType="num">
                                      <p:cBhvr>
                                        <p:cTn id="8" dur="2000" fill="hold"/>
                                        <p:tgtEl>
                                          <p:spTgt spid="18434"/>
                                        </p:tgtEl>
                                        <p:attrNameLst>
                                          <p:attrName>style.rotation</p:attrName>
                                        </p:attrNameLst>
                                      </p:cBhvr>
                                      <p:tavLst>
                                        <p:tav tm="0">
                                          <p:val>
                                            <p:fltVal val="720"/>
                                          </p:val>
                                        </p:tav>
                                        <p:tav tm="100000">
                                          <p:val>
                                            <p:fltVal val="0"/>
                                          </p:val>
                                        </p:tav>
                                      </p:tavLst>
                                    </p:anim>
                                    <p:anim calcmode="lin" valueType="num">
                                      <p:cBhvr>
                                        <p:cTn id="9" dur="2000" fill="hold"/>
                                        <p:tgtEl>
                                          <p:spTgt spid="18434"/>
                                        </p:tgtEl>
                                        <p:attrNameLst>
                                          <p:attrName>ppt_h</p:attrName>
                                        </p:attrNameLst>
                                      </p:cBhvr>
                                      <p:tavLst>
                                        <p:tav tm="0">
                                          <p:val>
                                            <p:fltVal val="0"/>
                                          </p:val>
                                        </p:tav>
                                        <p:tav tm="100000">
                                          <p:val>
                                            <p:strVal val="#ppt_h"/>
                                          </p:val>
                                        </p:tav>
                                      </p:tavLst>
                                    </p:anim>
                                    <p:anim calcmode="lin" valueType="num">
                                      <p:cBhvr>
                                        <p:cTn id="10" dur="2000" fill="hold"/>
                                        <p:tgtEl>
                                          <p:spTgt spid="1843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8439"/>
                                        </p:tgtEl>
                                        <p:attrNameLst>
                                          <p:attrName>style.visibility</p:attrName>
                                        </p:attrNameLst>
                                      </p:cBhvr>
                                      <p:to>
                                        <p:strVal val="visible"/>
                                      </p:to>
                                    </p:set>
                                    <p:anim calcmode="lin" valueType="num">
                                      <p:cBhvr>
                                        <p:cTn id="15" dur="1000" fill="hold"/>
                                        <p:tgtEl>
                                          <p:spTgt spid="18439"/>
                                        </p:tgtEl>
                                        <p:attrNameLst>
                                          <p:attrName>ppt_w</p:attrName>
                                        </p:attrNameLst>
                                      </p:cBhvr>
                                      <p:tavLst>
                                        <p:tav tm="0">
                                          <p:val>
                                            <p:fltVal val="0"/>
                                          </p:val>
                                        </p:tav>
                                        <p:tav tm="100000">
                                          <p:val>
                                            <p:strVal val="#ppt_w"/>
                                          </p:val>
                                        </p:tav>
                                      </p:tavLst>
                                    </p:anim>
                                    <p:anim calcmode="lin" valueType="num">
                                      <p:cBhvr>
                                        <p:cTn id="16" dur="1000" fill="hold"/>
                                        <p:tgtEl>
                                          <p:spTgt spid="18439"/>
                                        </p:tgtEl>
                                        <p:attrNameLst>
                                          <p:attrName>ppt_h</p:attrName>
                                        </p:attrNameLst>
                                      </p:cBhvr>
                                      <p:tavLst>
                                        <p:tav tm="0">
                                          <p:val>
                                            <p:fltVal val="0"/>
                                          </p:val>
                                        </p:tav>
                                        <p:tav tm="100000">
                                          <p:val>
                                            <p:strVal val="#ppt_h"/>
                                          </p:val>
                                        </p:tav>
                                      </p:tavLst>
                                    </p:anim>
                                    <p:anim calcmode="lin" valueType="num">
                                      <p:cBhvr>
                                        <p:cTn id="17" dur="1000" fill="hold"/>
                                        <p:tgtEl>
                                          <p:spTgt spid="18439"/>
                                        </p:tgtEl>
                                        <p:attrNameLst>
                                          <p:attrName>style.rotation</p:attrName>
                                        </p:attrNameLst>
                                      </p:cBhvr>
                                      <p:tavLst>
                                        <p:tav tm="0">
                                          <p:val>
                                            <p:fltVal val="90"/>
                                          </p:val>
                                        </p:tav>
                                        <p:tav tm="100000">
                                          <p:val>
                                            <p:fltVal val="0"/>
                                          </p:val>
                                        </p:tav>
                                      </p:tavLst>
                                    </p:anim>
                                    <p:animEffect transition="in" filter="fade">
                                      <p:cBhvr>
                                        <p:cTn id="18" dur="1000"/>
                                        <p:tgtEl>
                                          <p:spTgt spid="1843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8" presetClass="entr" presetSubtype="0" accel="100000" fill="hold" nodeType="clickEffect">
                                  <p:stCondLst>
                                    <p:cond delay="0"/>
                                  </p:stCondLst>
                                  <p:childTnLst>
                                    <p:set>
                                      <p:cBhvr>
                                        <p:cTn id="22" dur="1" fill="hold">
                                          <p:stCondLst>
                                            <p:cond delay="0"/>
                                          </p:stCondLst>
                                        </p:cTn>
                                        <p:tgtEl>
                                          <p:spTgt spid="18435">
                                            <p:txEl>
                                              <p:pRg st="0" end="0"/>
                                            </p:txEl>
                                          </p:spTgt>
                                        </p:tgtEl>
                                        <p:attrNameLst>
                                          <p:attrName>style.visibility</p:attrName>
                                        </p:attrNameLst>
                                      </p:cBhvr>
                                      <p:to>
                                        <p:strVal val="visible"/>
                                      </p:to>
                                    </p:set>
                                    <p:anim calcmode="lin" valueType="num">
                                      <p:cBhvr>
                                        <p:cTn id="23" dur="500" fill="hold"/>
                                        <p:tgtEl>
                                          <p:spTgt spid="18435">
                                            <p:txEl>
                                              <p:pRg st="0" end="0"/>
                                            </p:txEl>
                                          </p:spTgt>
                                        </p:tgtEl>
                                        <p:attrNameLst>
                                          <p:attrName>ppt_w</p:attrName>
                                        </p:attrNameLst>
                                      </p:cBhvr>
                                      <p:tavLst>
                                        <p:tav tm="0">
                                          <p:val>
                                            <p:strVal val="#ppt_w*2.5"/>
                                          </p:val>
                                        </p:tav>
                                        <p:tav tm="100000">
                                          <p:val>
                                            <p:strVal val="#ppt_w"/>
                                          </p:val>
                                        </p:tav>
                                      </p:tavLst>
                                    </p:anim>
                                    <p:anim calcmode="lin" valueType="num">
                                      <p:cBhvr>
                                        <p:cTn id="24" dur="500" fill="hold"/>
                                        <p:tgtEl>
                                          <p:spTgt spid="18435">
                                            <p:txEl>
                                              <p:pRg st="0" end="0"/>
                                            </p:txEl>
                                          </p:spTgt>
                                        </p:tgtEl>
                                        <p:attrNameLst>
                                          <p:attrName>ppt_h</p:attrName>
                                        </p:attrNameLst>
                                      </p:cBhvr>
                                      <p:tavLst>
                                        <p:tav tm="0">
                                          <p:val>
                                            <p:strVal val="#ppt_h*0.01"/>
                                          </p:val>
                                        </p:tav>
                                        <p:tav tm="100000">
                                          <p:val>
                                            <p:strVal val="#ppt_h"/>
                                          </p:val>
                                        </p:tav>
                                      </p:tavLst>
                                    </p:anim>
                                    <p:anim calcmode="lin" valueType="num">
                                      <p:cBhvr>
                                        <p:cTn id="25"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18435">
                                            <p:txEl>
                                              <p:pRg st="0" end="0"/>
                                            </p:txEl>
                                          </p:spTgt>
                                        </p:tgtEl>
                                        <p:attrNameLst>
                                          <p:attrName>ppt_y</p:attrName>
                                        </p:attrNameLst>
                                      </p:cBhvr>
                                      <p:tavLst>
                                        <p:tav tm="0">
                                          <p:val>
                                            <p:strVal val="#ppt_h+1"/>
                                          </p:val>
                                        </p:tav>
                                        <p:tav tm="100000">
                                          <p:val>
                                            <p:strVal val="#ppt_y"/>
                                          </p:val>
                                        </p:tav>
                                      </p:tavLst>
                                    </p:anim>
                                    <p:animEffect transition="in" filter="fade">
                                      <p:cBhvr>
                                        <p:cTn id="27" dur="500"/>
                                        <p:tgtEl>
                                          <p:spTgt spid="18435">
                                            <p:txEl>
                                              <p:pRg st="0" end="0"/>
                                            </p:txEl>
                                          </p:spTgt>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18435">
                                            <p:txEl>
                                              <p:pRg st="1" end="1"/>
                                            </p:txEl>
                                          </p:spTgt>
                                        </p:tgtEl>
                                        <p:attrNameLst>
                                          <p:attrName>style.visibility</p:attrName>
                                        </p:attrNameLst>
                                      </p:cBhvr>
                                      <p:to>
                                        <p:strVal val="visible"/>
                                      </p:to>
                                    </p:set>
                                    <p:anim calcmode="lin" valueType="num">
                                      <p:cBhvr>
                                        <p:cTn id="30" dur="500" fill="hold"/>
                                        <p:tgtEl>
                                          <p:spTgt spid="18435">
                                            <p:txEl>
                                              <p:pRg st="1" end="1"/>
                                            </p:txEl>
                                          </p:spTgt>
                                        </p:tgtEl>
                                        <p:attrNameLst>
                                          <p:attrName>ppt_w</p:attrName>
                                        </p:attrNameLst>
                                      </p:cBhvr>
                                      <p:tavLst>
                                        <p:tav tm="0">
                                          <p:val>
                                            <p:strVal val="#ppt_w*2.5"/>
                                          </p:val>
                                        </p:tav>
                                        <p:tav tm="100000">
                                          <p:val>
                                            <p:strVal val="#ppt_w"/>
                                          </p:val>
                                        </p:tav>
                                      </p:tavLst>
                                    </p:anim>
                                    <p:anim calcmode="lin" valueType="num">
                                      <p:cBhvr>
                                        <p:cTn id="31" dur="500" fill="hold"/>
                                        <p:tgtEl>
                                          <p:spTgt spid="18435">
                                            <p:txEl>
                                              <p:pRg st="1" end="1"/>
                                            </p:txEl>
                                          </p:spTgt>
                                        </p:tgtEl>
                                        <p:attrNameLst>
                                          <p:attrName>ppt_h</p:attrName>
                                        </p:attrNameLst>
                                      </p:cBhvr>
                                      <p:tavLst>
                                        <p:tav tm="0">
                                          <p:val>
                                            <p:strVal val="#ppt_h*0.01"/>
                                          </p:val>
                                        </p:tav>
                                        <p:tav tm="100000">
                                          <p:val>
                                            <p:strVal val="#ppt_h"/>
                                          </p:val>
                                        </p:tav>
                                      </p:tavLst>
                                    </p:anim>
                                    <p:anim calcmode="lin" valueType="num">
                                      <p:cBhvr>
                                        <p:cTn id="32"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33" dur="500" fill="hold"/>
                                        <p:tgtEl>
                                          <p:spTgt spid="18435">
                                            <p:txEl>
                                              <p:pRg st="1" end="1"/>
                                            </p:txEl>
                                          </p:spTgt>
                                        </p:tgtEl>
                                        <p:attrNameLst>
                                          <p:attrName>ppt_y</p:attrName>
                                        </p:attrNameLst>
                                      </p:cBhvr>
                                      <p:tavLst>
                                        <p:tav tm="0">
                                          <p:val>
                                            <p:strVal val="#ppt_h+1"/>
                                          </p:val>
                                        </p:tav>
                                        <p:tav tm="100000">
                                          <p:val>
                                            <p:strVal val="#ppt_y"/>
                                          </p:val>
                                        </p:tav>
                                      </p:tavLst>
                                    </p:anim>
                                    <p:animEffect transition="in" filter="fade">
                                      <p:cBhvr>
                                        <p:cTn id="34" dur="500"/>
                                        <p:tgtEl>
                                          <p:spTgt spid="18435">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6" presetClass="entr" presetSubtype="0" fill="hold" nodeType="clickEffect">
                                  <p:stCondLst>
                                    <p:cond delay="0"/>
                                  </p:stCondLst>
                                  <p:iterate type="lt">
                                    <p:tmPct val="10000"/>
                                  </p:iterate>
                                  <p:childTnLst>
                                    <p:set>
                                      <p:cBhvr>
                                        <p:cTn id="38" dur="1" fill="hold">
                                          <p:stCondLst>
                                            <p:cond delay="0"/>
                                          </p:stCondLst>
                                        </p:cTn>
                                        <p:tgtEl>
                                          <p:spTgt spid="18435">
                                            <p:txEl>
                                              <p:pRg st="2" end="2"/>
                                            </p:txEl>
                                          </p:spTgt>
                                        </p:tgtEl>
                                        <p:attrNameLst>
                                          <p:attrName>style.visibility</p:attrName>
                                        </p:attrNameLst>
                                      </p:cBhvr>
                                      <p:to>
                                        <p:strVal val="visible"/>
                                      </p:to>
                                    </p:set>
                                    <p:anim by="(-#ppt_w*2)" calcmode="lin" valueType="num">
                                      <p:cBhvr rctx="PPT">
                                        <p:cTn id="39" dur="500" autoRev="1" fill="hold">
                                          <p:stCondLst>
                                            <p:cond delay="0"/>
                                          </p:stCondLst>
                                        </p:cTn>
                                        <p:tgtEl>
                                          <p:spTgt spid="18435">
                                            <p:txEl>
                                              <p:pRg st="2" end="2"/>
                                            </p:txEl>
                                          </p:spTgt>
                                        </p:tgtEl>
                                        <p:attrNameLst>
                                          <p:attrName>ppt_w</p:attrName>
                                        </p:attrNameLst>
                                      </p:cBhvr>
                                    </p:anim>
                                    <p:anim by="(#ppt_w*0.50)" calcmode="lin" valueType="num">
                                      <p:cBhvr>
                                        <p:cTn id="40" dur="500" decel="50000" autoRev="1" fill="hold">
                                          <p:stCondLst>
                                            <p:cond delay="0"/>
                                          </p:stCondLst>
                                        </p:cTn>
                                        <p:tgtEl>
                                          <p:spTgt spid="18435">
                                            <p:txEl>
                                              <p:pRg st="2" end="2"/>
                                            </p:txEl>
                                          </p:spTgt>
                                        </p:tgtEl>
                                        <p:attrNameLst>
                                          <p:attrName>ppt_x</p:attrName>
                                        </p:attrNameLst>
                                      </p:cBhvr>
                                    </p:anim>
                                    <p:anim from="(-#ppt_h/2)" to="(#ppt_y)" calcmode="lin" valueType="num">
                                      <p:cBhvr>
                                        <p:cTn id="41" dur="1000" fill="hold">
                                          <p:stCondLst>
                                            <p:cond delay="0"/>
                                          </p:stCondLst>
                                        </p:cTn>
                                        <p:tgtEl>
                                          <p:spTgt spid="18435">
                                            <p:txEl>
                                              <p:pRg st="2" end="2"/>
                                            </p:txEl>
                                          </p:spTgt>
                                        </p:tgtEl>
                                        <p:attrNameLst>
                                          <p:attrName>ppt_y</p:attrName>
                                        </p:attrNameLst>
                                      </p:cBhvr>
                                    </p:anim>
                                    <p:animRot by="21600000">
                                      <p:cBhvr>
                                        <p:cTn id="42" dur="1000" fill="hold">
                                          <p:stCondLst>
                                            <p:cond delay="0"/>
                                          </p:stCondLst>
                                        </p:cTn>
                                        <p:tgtEl>
                                          <p:spTgt spid="18435">
                                            <p:txEl>
                                              <p:pRg st="2" end="2"/>
                                            </p:txEl>
                                          </p:spTgt>
                                        </p:tgtEl>
                                        <p:attrNameLst>
                                          <p:attrName>r</p:attrName>
                                        </p:attrNameLst>
                                      </p:cBhvr>
                                    </p:animRot>
                                  </p:childTnLst>
                                </p:cTn>
                              </p:par>
                              <p:par>
                                <p:cTn id="43" presetID="56" presetClass="entr" presetSubtype="0" fill="hold" nodeType="withEffect">
                                  <p:stCondLst>
                                    <p:cond delay="0"/>
                                  </p:stCondLst>
                                  <p:iterate type="lt">
                                    <p:tmPct val="10000"/>
                                  </p:iterate>
                                  <p:childTnLst>
                                    <p:set>
                                      <p:cBhvr>
                                        <p:cTn id="44" dur="1" fill="hold">
                                          <p:stCondLst>
                                            <p:cond delay="0"/>
                                          </p:stCondLst>
                                        </p:cTn>
                                        <p:tgtEl>
                                          <p:spTgt spid="18435">
                                            <p:txEl>
                                              <p:pRg st="3" end="3"/>
                                            </p:txEl>
                                          </p:spTgt>
                                        </p:tgtEl>
                                        <p:attrNameLst>
                                          <p:attrName>style.visibility</p:attrName>
                                        </p:attrNameLst>
                                      </p:cBhvr>
                                      <p:to>
                                        <p:strVal val="visible"/>
                                      </p:to>
                                    </p:set>
                                    <p:anim by="(-#ppt_w*2)" calcmode="lin" valueType="num">
                                      <p:cBhvr rctx="PPT">
                                        <p:cTn id="45" dur="500" autoRev="1" fill="hold">
                                          <p:stCondLst>
                                            <p:cond delay="0"/>
                                          </p:stCondLst>
                                        </p:cTn>
                                        <p:tgtEl>
                                          <p:spTgt spid="18435">
                                            <p:txEl>
                                              <p:pRg st="3" end="3"/>
                                            </p:txEl>
                                          </p:spTgt>
                                        </p:tgtEl>
                                        <p:attrNameLst>
                                          <p:attrName>ppt_w</p:attrName>
                                        </p:attrNameLst>
                                      </p:cBhvr>
                                    </p:anim>
                                    <p:anim by="(#ppt_w*0.50)" calcmode="lin" valueType="num">
                                      <p:cBhvr>
                                        <p:cTn id="46" dur="500" decel="50000" autoRev="1" fill="hold">
                                          <p:stCondLst>
                                            <p:cond delay="0"/>
                                          </p:stCondLst>
                                        </p:cTn>
                                        <p:tgtEl>
                                          <p:spTgt spid="18435">
                                            <p:txEl>
                                              <p:pRg st="3" end="3"/>
                                            </p:txEl>
                                          </p:spTgt>
                                        </p:tgtEl>
                                        <p:attrNameLst>
                                          <p:attrName>ppt_x</p:attrName>
                                        </p:attrNameLst>
                                      </p:cBhvr>
                                    </p:anim>
                                    <p:anim from="(-#ppt_h/2)" to="(#ppt_y)" calcmode="lin" valueType="num">
                                      <p:cBhvr>
                                        <p:cTn id="47" dur="1000" fill="hold">
                                          <p:stCondLst>
                                            <p:cond delay="0"/>
                                          </p:stCondLst>
                                        </p:cTn>
                                        <p:tgtEl>
                                          <p:spTgt spid="18435">
                                            <p:txEl>
                                              <p:pRg st="3" end="3"/>
                                            </p:txEl>
                                          </p:spTgt>
                                        </p:tgtEl>
                                        <p:attrNameLst>
                                          <p:attrName>ppt_y</p:attrName>
                                        </p:attrNameLst>
                                      </p:cBhvr>
                                    </p:anim>
                                    <p:animRot by="21600000">
                                      <p:cBhvr>
                                        <p:cTn id="48" dur="1000" fill="hold">
                                          <p:stCondLst>
                                            <p:cond delay="0"/>
                                          </p:stCondLst>
                                        </p:cTn>
                                        <p:tgtEl>
                                          <p:spTgt spid="18435">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582</TotalTime>
  <Words>1692</Words>
  <Application>Microsoft Office PowerPoint</Application>
  <PresentationFormat>Letter Paper (8.5x11 in)</PresentationFormat>
  <Paragraphs>217</Paragraphs>
  <Slides>45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Times New Roman</vt:lpstr>
      <vt:lpstr>Arial</vt:lpstr>
      <vt:lpstr>Wingdings</vt:lpstr>
      <vt:lpstr>Arial Black</vt:lpstr>
      <vt:lpstr>Maple</vt:lpstr>
      <vt:lpstr>EFFECTIVE LEADERSHIP </vt:lpstr>
      <vt:lpstr>WHO COULD BE A LEADER?</vt:lpstr>
      <vt:lpstr>Or You can be!</vt:lpstr>
      <vt:lpstr>The word leadership can refer to:</vt:lpstr>
      <vt:lpstr>Leadership Qualities</vt:lpstr>
      <vt:lpstr>Leadership Qualities</vt:lpstr>
      <vt:lpstr>Leadership Qualities</vt:lpstr>
      <vt:lpstr>Leadership Qualities</vt:lpstr>
      <vt:lpstr>Leadership Qualities</vt:lpstr>
      <vt:lpstr>Leadership Qualities</vt:lpstr>
      <vt:lpstr>Outstanding Student Leader Qualities</vt:lpstr>
      <vt:lpstr>Outstanding Student Leader Qualities</vt:lpstr>
      <vt:lpstr>Outstanding Student Leader Qualities</vt:lpstr>
      <vt:lpstr> What leadership style work best for me and my organization?" </vt:lpstr>
      <vt:lpstr>Basic Leadership Style</vt:lpstr>
      <vt:lpstr>Autocratic Leadership Style</vt:lpstr>
      <vt:lpstr>PowerPoint Presentation</vt:lpstr>
      <vt:lpstr>Not all bad</vt:lpstr>
      <vt:lpstr>Should not be used</vt:lpstr>
      <vt:lpstr> Bureaucratic Leadership Style </vt:lpstr>
      <vt:lpstr> Most effective </vt:lpstr>
      <vt:lpstr> Ineffective </vt:lpstr>
      <vt:lpstr> Democratic Leadership Style </vt:lpstr>
      <vt:lpstr>The Leader</vt:lpstr>
      <vt:lpstr>The Democratic Leader</vt:lpstr>
      <vt:lpstr>Most Effective</vt:lpstr>
      <vt:lpstr>  Democratic leadership should not be used when … </vt:lpstr>
      <vt:lpstr> Laissez-Faire Leadership Style </vt:lpstr>
      <vt:lpstr> An effective style to use … </vt:lpstr>
      <vt:lpstr>Should not be used</vt:lpstr>
      <vt:lpstr> Other Leadership Styles </vt:lpstr>
      <vt:lpstr> The Transformational Leadership </vt:lpstr>
      <vt:lpstr> Transactional Leadership </vt:lpstr>
      <vt:lpstr> Creative Leadership </vt:lpstr>
      <vt:lpstr> Corrective Leadership </vt:lpstr>
      <vt:lpstr> Change Leadership </vt:lpstr>
      <vt:lpstr> Intelligence Leadership </vt:lpstr>
      <vt:lpstr> Multicultural Leadership </vt:lpstr>
      <vt:lpstr> Pedagogical Leadership </vt:lpstr>
      <vt:lpstr> Servant Leadership </vt:lpstr>
      <vt:lpstr> Bridging leadership </vt:lpstr>
      <vt:lpstr> Purposeful Leadership </vt:lpstr>
      <vt:lpstr> Varying Leadership Style </vt:lpstr>
      <vt:lpstr> Determining the Best Leadership Style </vt:lpstr>
      <vt:lpstr>To lead you must first be able to follow: for without followers, there can be no leaders.</vt:lpstr>
    </vt:vector>
  </TitlesOfParts>
  <Company>APPLE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LEADERSHIP</dc:title>
  <dc:creator>APOL</dc:creator>
  <cp:lastModifiedBy>Teacher E-Solutions</cp:lastModifiedBy>
  <cp:revision>33</cp:revision>
  <dcterms:created xsi:type="dcterms:W3CDTF">2010-09-07T05:34:59Z</dcterms:created>
  <dcterms:modified xsi:type="dcterms:W3CDTF">2019-01-18T15:53:10Z</dcterms:modified>
</cp:coreProperties>
</file>