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6" r:id="rId9"/>
    <p:sldId id="267" r:id="rId10"/>
    <p:sldId id="264" r:id="rId11"/>
    <p:sldId id="265" r:id="rId12"/>
    <p:sldId id="268" r:id="rId13"/>
    <p:sldId id="269" r:id="rId14"/>
    <p:sldId id="270" r:id="rId15"/>
    <p:sldId id="277" r:id="rId16"/>
    <p:sldId id="271" r:id="rId17"/>
    <p:sldId id="272" r:id="rId18"/>
    <p:sldId id="273" r:id="rId19"/>
    <p:sldId id="275" r:id="rId20"/>
    <p:sldId id="274" r:id="rId21"/>
    <p:sldId id="276" r:id="rId22"/>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CCFF"/>
    <a:srgbClr val="FF9999"/>
    <a:srgbClr val="6699FF"/>
    <a:srgbClr val="FFFF66"/>
    <a:srgbClr val="CCECFF"/>
    <a:srgbClr val="DDDDDD"/>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p:scale>
          <a:sx n="81" d="100"/>
          <a:sy n="81" d="100"/>
        </p:scale>
        <p:origin x="-58" y="-3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E57F86-7B18-456A-8484-FD4D5981B1EC}" type="slidenum">
              <a:rPr lang="en-US"/>
              <a:pPr>
                <a:defRPr/>
              </a:pPr>
              <a:t>‹#›</a:t>
            </a:fld>
            <a:endParaRPr lang="en-US"/>
          </a:p>
        </p:txBody>
      </p:sp>
    </p:spTree>
    <p:extLst>
      <p:ext uri="{BB962C8B-B14F-4D97-AF65-F5344CB8AC3E}">
        <p14:creationId xmlns:p14="http://schemas.microsoft.com/office/powerpoint/2010/main" val="2431637472"/>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AB515-A222-4455-B44E-7453593AC1A8}" type="slidenum">
              <a:rPr lang="en-US"/>
              <a:pPr>
                <a:defRPr/>
              </a:pPr>
              <a:t>‹#›</a:t>
            </a:fld>
            <a:endParaRPr lang="en-US"/>
          </a:p>
        </p:txBody>
      </p:sp>
    </p:spTree>
    <p:extLst>
      <p:ext uri="{BB962C8B-B14F-4D97-AF65-F5344CB8AC3E}">
        <p14:creationId xmlns:p14="http://schemas.microsoft.com/office/powerpoint/2010/main" val="241499663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7F8CE-DC12-4902-A6B7-1EEA160BB3BB}" type="slidenum">
              <a:rPr lang="en-US"/>
              <a:pPr>
                <a:defRPr/>
              </a:pPr>
              <a:t>‹#›</a:t>
            </a:fld>
            <a:endParaRPr lang="en-US"/>
          </a:p>
        </p:txBody>
      </p:sp>
    </p:spTree>
    <p:extLst>
      <p:ext uri="{BB962C8B-B14F-4D97-AF65-F5344CB8AC3E}">
        <p14:creationId xmlns:p14="http://schemas.microsoft.com/office/powerpoint/2010/main" val="3304728001"/>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AB626-57BA-488B-B937-AB2D53A0AD9E}" type="slidenum">
              <a:rPr lang="en-US"/>
              <a:pPr>
                <a:defRPr/>
              </a:pPr>
              <a:t>‹#›</a:t>
            </a:fld>
            <a:endParaRPr lang="en-US"/>
          </a:p>
        </p:txBody>
      </p:sp>
    </p:spTree>
    <p:extLst>
      <p:ext uri="{BB962C8B-B14F-4D97-AF65-F5344CB8AC3E}">
        <p14:creationId xmlns:p14="http://schemas.microsoft.com/office/powerpoint/2010/main" val="2697919421"/>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6B12DC-8401-4EE7-BC0C-481EB33E2840}" type="slidenum">
              <a:rPr lang="en-US"/>
              <a:pPr>
                <a:defRPr/>
              </a:pPr>
              <a:t>‹#›</a:t>
            </a:fld>
            <a:endParaRPr lang="en-US"/>
          </a:p>
        </p:txBody>
      </p:sp>
    </p:spTree>
    <p:extLst>
      <p:ext uri="{BB962C8B-B14F-4D97-AF65-F5344CB8AC3E}">
        <p14:creationId xmlns:p14="http://schemas.microsoft.com/office/powerpoint/2010/main" val="791783100"/>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F5F85-6C47-43C5-82DF-5D9F2780FB5D}" type="slidenum">
              <a:rPr lang="en-US"/>
              <a:pPr>
                <a:defRPr/>
              </a:pPr>
              <a:t>‹#›</a:t>
            </a:fld>
            <a:endParaRPr lang="en-US"/>
          </a:p>
        </p:txBody>
      </p:sp>
    </p:spTree>
    <p:extLst>
      <p:ext uri="{BB962C8B-B14F-4D97-AF65-F5344CB8AC3E}">
        <p14:creationId xmlns:p14="http://schemas.microsoft.com/office/powerpoint/2010/main" val="1994592729"/>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F807C-D3A8-4D44-9902-6067DEC759A5}" type="slidenum">
              <a:rPr lang="en-US"/>
              <a:pPr>
                <a:defRPr/>
              </a:pPr>
              <a:t>‹#›</a:t>
            </a:fld>
            <a:endParaRPr lang="en-US"/>
          </a:p>
        </p:txBody>
      </p:sp>
    </p:spTree>
    <p:extLst>
      <p:ext uri="{BB962C8B-B14F-4D97-AF65-F5344CB8AC3E}">
        <p14:creationId xmlns:p14="http://schemas.microsoft.com/office/powerpoint/2010/main" val="3340059866"/>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C68DF-CAD0-4D1E-BE78-FB1C85BD1C34}" type="slidenum">
              <a:rPr lang="en-US"/>
              <a:pPr>
                <a:defRPr/>
              </a:pPr>
              <a:t>‹#›</a:t>
            </a:fld>
            <a:endParaRPr lang="en-US"/>
          </a:p>
        </p:txBody>
      </p:sp>
    </p:spTree>
    <p:extLst>
      <p:ext uri="{BB962C8B-B14F-4D97-AF65-F5344CB8AC3E}">
        <p14:creationId xmlns:p14="http://schemas.microsoft.com/office/powerpoint/2010/main" val="3004475641"/>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51D91-EE10-4AA5-B27D-DF1EE832629D}" type="slidenum">
              <a:rPr lang="en-US"/>
              <a:pPr>
                <a:defRPr/>
              </a:pPr>
              <a:t>‹#›</a:t>
            </a:fld>
            <a:endParaRPr lang="en-US"/>
          </a:p>
        </p:txBody>
      </p:sp>
    </p:spTree>
    <p:extLst>
      <p:ext uri="{BB962C8B-B14F-4D97-AF65-F5344CB8AC3E}">
        <p14:creationId xmlns:p14="http://schemas.microsoft.com/office/powerpoint/2010/main" val="3463883463"/>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CB627-7870-41CC-9688-41DDCF0B7872}" type="slidenum">
              <a:rPr lang="en-US"/>
              <a:pPr>
                <a:defRPr/>
              </a:pPr>
              <a:t>‹#›</a:t>
            </a:fld>
            <a:endParaRPr lang="en-US"/>
          </a:p>
        </p:txBody>
      </p:sp>
    </p:spTree>
    <p:extLst>
      <p:ext uri="{BB962C8B-B14F-4D97-AF65-F5344CB8AC3E}">
        <p14:creationId xmlns:p14="http://schemas.microsoft.com/office/powerpoint/2010/main" val="4096580161"/>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1BDBED-6B63-4CCE-8998-A2C04D7210EB}" type="slidenum">
              <a:rPr lang="en-US"/>
              <a:pPr>
                <a:defRPr/>
              </a:pPr>
              <a:t>‹#›</a:t>
            </a:fld>
            <a:endParaRPr lang="en-US"/>
          </a:p>
        </p:txBody>
      </p:sp>
    </p:spTree>
    <p:extLst>
      <p:ext uri="{BB962C8B-B14F-4D97-AF65-F5344CB8AC3E}">
        <p14:creationId xmlns:p14="http://schemas.microsoft.com/office/powerpoint/2010/main" val="1983469663"/>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542444-49CE-4308-B25A-819DFD4CA1B0}" type="slidenum">
              <a:rPr lang="en-US"/>
              <a:pPr>
                <a:defRPr/>
              </a:pPr>
              <a:t>‹#›</a:t>
            </a:fld>
            <a:endParaRPr lang="en-US"/>
          </a:p>
        </p:txBody>
      </p:sp>
    </p:spTree>
    <p:extLst>
      <p:ext uri="{BB962C8B-B14F-4D97-AF65-F5344CB8AC3E}">
        <p14:creationId xmlns:p14="http://schemas.microsoft.com/office/powerpoint/2010/main" val="2428506986"/>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7C71C1-1305-4101-9AD9-4C150858C80D}" type="slidenum">
              <a:rPr lang="en-US"/>
              <a:pPr>
                <a:defRPr/>
              </a:pPr>
              <a:t>‹#›</a:t>
            </a:fld>
            <a:endParaRPr lang="en-US"/>
          </a:p>
        </p:txBody>
      </p:sp>
    </p:spTree>
    <p:extLst>
      <p:ext uri="{BB962C8B-B14F-4D97-AF65-F5344CB8AC3E}">
        <p14:creationId xmlns:p14="http://schemas.microsoft.com/office/powerpoint/2010/main" val="3450218206"/>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9E6328-7FB4-449A-9428-1D5288E7E98C}" type="slidenum">
              <a:rPr lang="en-US"/>
              <a:pPr>
                <a:defRPr/>
              </a:pPr>
              <a:t>‹#›</a:t>
            </a:fld>
            <a:endParaRPr lang="en-US"/>
          </a:p>
        </p:txBody>
      </p:sp>
    </p:spTree>
    <p:extLst>
      <p:ext uri="{BB962C8B-B14F-4D97-AF65-F5344CB8AC3E}">
        <p14:creationId xmlns:p14="http://schemas.microsoft.com/office/powerpoint/2010/main" val="3161572806"/>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E1A087-9392-42EE-BAAB-E9896FE4D773}" type="slidenum">
              <a:rPr lang="en-US"/>
              <a:pPr>
                <a:defRPr/>
              </a:pPr>
              <a:t>‹#›</a:t>
            </a:fld>
            <a:endParaRPr lang="en-US"/>
          </a:p>
        </p:txBody>
      </p:sp>
    </p:spTree>
    <p:extLst>
      <p:ext uri="{BB962C8B-B14F-4D97-AF65-F5344CB8AC3E}">
        <p14:creationId xmlns:p14="http://schemas.microsoft.com/office/powerpoint/2010/main" val="4031735702"/>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50C72-792B-4F68-A890-A3BA16E35540}" type="slidenum">
              <a:rPr lang="en-US"/>
              <a:pPr>
                <a:defRPr/>
              </a:pPr>
              <a:t>‹#›</a:t>
            </a:fld>
            <a:endParaRPr lang="en-US"/>
          </a:p>
        </p:txBody>
      </p:sp>
    </p:spTree>
    <p:extLst>
      <p:ext uri="{BB962C8B-B14F-4D97-AF65-F5344CB8AC3E}">
        <p14:creationId xmlns:p14="http://schemas.microsoft.com/office/powerpoint/2010/main" val="1279171024"/>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3D87B859-CD28-4775-8607-51C6E3F88E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hyperlink" Target="http://www.kidwings.com/eggs/eggdevelopment/egg.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lancaster.unl.edu/4h/Embryology/Movie16Days.htm" TargetMode="Externa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msichicago.org/exhibit/genetics/chicks_movie.html"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slideLayout" Target="../slideLayouts/slideLayout16.xml"/><Relationship Id="rId1" Type="http://schemas.openxmlformats.org/officeDocument/2006/relationships/audio" Target="file:///C:\Documents%20and%20Settings\Alison\Desktop\chirp.au" TargetMode="External"/><Relationship Id="rId6" Type="http://schemas.openxmlformats.org/officeDocument/2006/relationships/image" Target="../media/image15.gif"/><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tulsaoktoberfest.org/chickendance.html" TargetMode="Externa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image" Target="../media/image26.gif"/><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hyperlink" Target="http://www.ikeepbookmarks.com/browse.asp?folder=1346126"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6" name="WordArt 8"/>
          <p:cNvSpPr>
            <a:spLocks noChangeArrowheads="1" noChangeShapeType="1" noTextEdit="1"/>
          </p:cNvSpPr>
          <p:nvPr/>
        </p:nvSpPr>
        <p:spPr bwMode="auto">
          <a:xfrm rot="11578">
            <a:off x="1371600" y="609600"/>
            <a:ext cx="6097588" cy="75723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CCFF"/>
                </a:solidFill>
                <a:latin typeface="Comic Sans MS"/>
              </a:rPr>
              <a:t>Who's Hatching?</a:t>
            </a:r>
          </a:p>
        </p:txBody>
      </p:sp>
      <p:pic>
        <p:nvPicPr>
          <p:cNvPr id="2051" name="Picture 17" descr="egg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838200"/>
            <a:ext cx="4408488"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18"/>
          <p:cNvSpPr>
            <a:spLocks noChangeArrowheads="1" noChangeShapeType="1" noTextEdit="1"/>
          </p:cNvSpPr>
          <p:nvPr/>
        </p:nvSpPr>
        <p:spPr bwMode="auto">
          <a:xfrm>
            <a:off x="4114800" y="2590800"/>
            <a:ext cx="990600" cy="2133600"/>
          </a:xfrm>
          <a:prstGeom prst="rect">
            <a:avLst/>
          </a:prstGeom>
        </p:spPr>
        <p:txBody>
          <a:bodyPr wrap="none" fromWordArt="1">
            <a:prstTxWarp prst="textPlain">
              <a:avLst>
                <a:gd name="adj" fmla="val 50000"/>
              </a:avLst>
            </a:prstTxWarp>
          </a:bodyPr>
          <a:lstStyle/>
          <a:p>
            <a:pPr algn="ctr"/>
            <a:r>
              <a:rPr lang="en-US" sz="3600" kern="10">
                <a:ln w="38100">
                  <a:solidFill>
                    <a:srgbClr val="000000"/>
                  </a:solidFill>
                  <a:round/>
                  <a:headEnd/>
                  <a:tailEnd/>
                </a:ln>
                <a:solidFill>
                  <a:srgbClr val="FF99CC"/>
                </a:solidFill>
                <a:latin typeface="Missy BT"/>
              </a:rPr>
              <a:t>?</a:t>
            </a:r>
          </a:p>
        </p:txBody>
      </p:sp>
      <p:sp>
        <p:nvSpPr>
          <p:cNvPr id="2053" name="WordArt 19"/>
          <p:cNvSpPr>
            <a:spLocks noChangeArrowheads="1" noChangeShapeType="1" noTextEdit="1"/>
          </p:cNvSpPr>
          <p:nvPr/>
        </p:nvSpPr>
        <p:spPr bwMode="auto">
          <a:xfrm>
            <a:off x="2743200" y="5867400"/>
            <a:ext cx="3600450" cy="638175"/>
          </a:xfrm>
          <a:prstGeom prst="rect">
            <a:avLst/>
          </a:prstGeom>
        </p:spPr>
        <p:txBody>
          <a:bodyPr wrap="none" fromWordArt="1">
            <a:prstTxWarp prst="textPlain">
              <a:avLst>
                <a:gd name="adj" fmla="val 50000"/>
              </a:avLst>
            </a:prstTxWarp>
          </a:bodyPr>
          <a:lstStyle/>
          <a:p>
            <a:pPr algn="ctr"/>
            <a:r>
              <a:rPr lang="en-US" sz="3600" kern="10">
                <a:ln w="25400">
                  <a:solidFill>
                    <a:schemeClr val="tx1"/>
                  </a:solidFill>
                  <a:round/>
                  <a:headEnd/>
                  <a:tailEnd/>
                </a:ln>
                <a:solidFill>
                  <a:srgbClr val="339966"/>
                </a:solidFill>
                <a:latin typeface="Comic Sans MS"/>
              </a:rPr>
              <a:t>By Alison Friend</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 calcmode="lin" valueType="num">
                                      <p:cBhvr>
                                        <p:cTn id="9" dur="500" fill="hold"/>
                                        <p:tgtEl>
                                          <p:spTgt spid="2056"/>
                                        </p:tgtEl>
                                        <p:attrNameLst>
                                          <p:attrName>ppt_x</p:attrName>
                                        </p:attrNameLst>
                                      </p:cBhvr>
                                      <p:tavLst>
                                        <p:tav tm="0">
                                          <p:val>
                                            <p:fltVal val="0.5"/>
                                          </p:val>
                                        </p:tav>
                                        <p:tav tm="100000">
                                          <p:val>
                                            <p:strVal val="#ppt_x"/>
                                          </p:val>
                                        </p:tav>
                                      </p:tavLst>
                                    </p:anim>
                                    <p:anim calcmode="lin" valueType="num">
                                      <p:cBhvr>
                                        <p:cTn id="10" dur="500" fill="hold"/>
                                        <p:tgtEl>
                                          <p:spTgt spid="205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382000" cy="1143000"/>
          </a:xfrm>
          <a:extLst>
            <a:ext uri="{909E8E84-426E-40DD-AFC4-6F175D3DCCD1}">
              <a14:hiddenFill xmlns:a14="http://schemas.microsoft.com/office/drawing/2010/main">
                <a:solidFill>
                  <a:schemeClr val="bg1"/>
                </a:solidFill>
              </a14:hiddenFill>
            </a:ext>
          </a:extLst>
        </p:spPr>
        <p:txBody>
          <a:bodyPr/>
          <a:lstStyle/>
          <a:p>
            <a:pPr eaLnBrk="1" hangingPunct="1">
              <a:defRPr/>
            </a:pPr>
            <a:r>
              <a:rPr lang="en-US" b="1" smtClean="0">
                <a:effectLst>
                  <a:outerShdw blurRad="38100" dist="38100" dir="2700000" algn="tl">
                    <a:srgbClr val="C0C0C0"/>
                  </a:outerShdw>
                </a:effectLst>
                <a:latin typeface="Comic Sans MS" pitchFamily="66" charset="0"/>
              </a:rPr>
              <a:t>What does my egg look like?</a:t>
            </a:r>
          </a:p>
        </p:txBody>
      </p:sp>
      <p:pic>
        <p:nvPicPr>
          <p:cNvPr id="11267" name="Picture 4" descr="inside 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524000"/>
            <a:ext cx="6762750" cy="392271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Line 8"/>
          <p:cNvSpPr>
            <a:spLocks noChangeShapeType="1"/>
          </p:cNvSpPr>
          <p:nvPr/>
        </p:nvSpPr>
        <p:spPr bwMode="auto">
          <a:xfrm>
            <a:off x="3255963" y="4800600"/>
            <a:ext cx="1524000" cy="0"/>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Oval 9"/>
          <p:cNvSpPr>
            <a:spLocks noChangeArrowheads="1"/>
          </p:cNvSpPr>
          <p:nvPr/>
        </p:nvSpPr>
        <p:spPr bwMode="auto">
          <a:xfrm>
            <a:off x="3484563" y="4800600"/>
            <a:ext cx="990600" cy="3048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Text Box 10"/>
          <p:cNvSpPr txBox="1">
            <a:spLocks noChangeArrowheads="1"/>
          </p:cNvSpPr>
          <p:nvPr/>
        </p:nvSpPr>
        <p:spPr bwMode="auto">
          <a:xfrm>
            <a:off x="1122363" y="1905000"/>
            <a:ext cx="990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solidFill>
                  <a:schemeClr val="accent2"/>
                </a:solidFill>
                <a:latin typeface="Comic Sans MS" pitchFamily="66" charset="0"/>
              </a:rPr>
              <a:t>Yolk</a:t>
            </a:r>
          </a:p>
        </p:txBody>
      </p:sp>
      <p:sp>
        <p:nvSpPr>
          <p:cNvPr id="11271" name="Text Box 11"/>
          <p:cNvSpPr txBox="1">
            <a:spLocks noChangeArrowheads="1"/>
          </p:cNvSpPr>
          <p:nvPr/>
        </p:nvSpPr>
        <p:spPr bwMode="auto">
          <a:xfrm>
            <a:off x="817563" y="38100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solidFill>
                  <a:schemeClr val="accent2"/>
                </a:solidFill>
                <a:latin typeface="Comic Sans MS" pitchFamily="66" charset="0"/>
              </a:rPr>
              <a:t>Egg Cell</a:t>
            </a:r>
          </a:p>
        </p:txBody>
      </p:sp>
      <p:sp>
        <p:nvSpPr>
          <p:cNvPr id="11272" name="Text Box 12"/>
          <p:cNvSpPr txBox="1">
            <a:spLocks noChangeArrowheads="1"/>
          </p:cNvSpPr>
          <p:nvPr/>
        </p:nvSpPr>
        <p:spPr bwMode="auto">
          <a:xfrm>
            <a:off x="5541963" y="3657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solidFill>
                  <a:schemeClr val="accent2"/>
                </a:solidFill>
                <a:latin typeface="Comic Sans MS" pitchFamily="66" charset="0"/>
              </a:rPr>
              <a:t>Albumen</a:t>
            </a:r>
          </a:p>
        </p:txBody>
      </p:sp>
      <p:sp>
        <p:nvSpPr>
          <p:cNvPr id="11273" name="Text Box 13"/>
          <p:cNvSpPr txBox="1">
            <a:spLocks noChangeArrowheads="1"/>
          </p:cNvSpPr>
          <p:nvPr/>
        </p:nvSpPr>
        <p:spPr bwMode="auto">
          <a:xfrm>
            <a:off x="5541963" y="16002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solidFill>
                  <a:schemeClr val="accent2"/>
                </a:solidFill>
                <a:latin typeface="Comic Sans MS" pitchFamily="66" charset="0"/>
              </a:rPr>
              <a:t>Chalazae</a:t>
            </a:r>
          </a:p>
        </p:txBody>
      </p:sp>
      <p:sp>
        <p:nvSpPr>
          <p:cNvPr id="11274" name="Text Box 15"/>
          <p:cNvSpPr txBox="1">
            <a:spLocks noChangeArrowheads="1"/>
          </p:cNvSpPr>
          <p:nvPr/>
        </p:nvSpPr>
        <p:spPr bwMode="auto">
          <a:xfrm>
            <a:off x="4703763" y="49530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solidFill>
                  <a:schemeClr val="accent2"/>
                </a:solidFill>
                <a:latin typeface="Comic Sans MS" pitchFamily="66" charset="0"/>
              </a:rPr>
              <a:t>Air Sac</a:t>
            </a:r>
          </a:p>
        </p:txBody>
      </p:sp>
      <p:sp>
        <p:nvSpPr>
          <p:cNvPr id="11275" name="Line 16"/>
          <p:cNvSpPr>
            <a:spLocks noChangeShapeType="1"/>
          </p:cNvSpPr>
          <p:nvPr/>
        </p:nvSpPr>
        <p:spPr bwMode="auto">
          <a:xfrm flipV="1">
            <a:off x="2646363" y="3581400"/>
            <a:ext cx="838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7"/>
          <p:cNvSpPr>
            <a:spLocks noChangeShapeType="1"/>
          </p:cNvSpPr>
          <p:nvPr/>
        </p:nvSpPr>
        <p:spPr bwMode="auto">
          <a:xfrm>
            <a:off x="2570163" y="2590800"/>
            <a:ext cx="1143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18"/>
          <p:cNvSpPr>
            <a:spLocks noChangeShapeType="1"/>
          </p:cNvSpPr>
          <p:nvPr/>
        </p:nvSpPr>
        <p:spPr bwMode="auto">
          <a:xfrm flipH="1">
            <a:off x="4017963" y="2133600"/>
            <a:ext cx="1295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19"/>
          <p:cNvSpPr>
            <a:spLocks noChangeShapeType="1"/>
          </p:cNvSpPr>
          <p:nvPr/>
        </p:nvSpPr>
        <p:spPr bwMode="auto">
          <a:xfrm flipH="1">
            <a:off x="4017963" y="2133600"/>
            <a:ext cx="1295400" cy="2590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20"/>
          <p:cNvSpPr>
            <a:spLocks noChangeShapeType="1"/>
          </p:cNvSpPr>
          <p:nvPr/>
        </p:nvSpPr>
        <p:spPr bwMode="auto">
          <a:xfrm flipH="1" flipV="1">
            <a:off x="4094163" y="4953000"/>
            <a:ext cx="762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21"/>
          <p:cNvSpPr>
            <a:spLocks noChangeShapeType="1"/>
          </p:cNvSpPr>
          <p:nvPr/>
        </p:nvSpPr>
        <p:spPr bwMode="auto">
          <a:xfrm flipH="1">
            <a:off x="4551363" y="4419600"/>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81" name="Picture 22" descr="chick5">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2000"/>
            <a:ext cx="154463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23"/>
          <p:cNvSpPr txBox="1">
            <a:spLocks noChangeArrowheads="1"/>
          </p:cNvSpPr>
          <p:nvPr/>
        </p:nvSpPr>
        <p:spPr bwMode="auto">
          <a:xfrm>
            <a:off x="588963" y="5486400"/>
            <a:ext cx="6858000" cy="836613"/>
          </a:xfrm>
          <a:prstGeom prst="rect">
            <a:avLst/>
          </a:prstGeom>
          <a:solidFill>
            <a:srgbClr val="00CC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1800">
                <a:latin typeface="Comic Sans MS" pitchFamily="66" charset="0"/>
              </a:rPr>
              <a:t>CLICK the egg to learn more. </a:t>
            </a:r>
          </a:p>
          <a:p>
            <a:pPr algn="ctr" eaLnBrk="1" hangingPunct="1">
              <a:spcBef>
                <a:spcPct val="50000"/>
              </a:spcBef>
            </a:pPr>
            <a:r>
              <a:rPr lang="en-US" sz="1800">
                <a:latin typeface="Comic Sans MS" pitchFamily="66" charset="0"/>
              </a:rPr>
              <a:t>Then click the labels for more information. </a:t>
            </a:r>
          </a:p>
        </p:txBody>
      </p:sp>
      <p:sp>
        <p:nvSpPr>
          <p:cNvPr id="11283" name="Line 24"/>
          <p:cNvSpPr>
            <a:spLocks noChangeShapeType="1"/>
          </p:cNvSpPr>
          <p:nvPr/>
        </p:nvSpPr>
        <p:spPr bwMode="auto">
          <a:xfrm>
            <a:off x="5694363" y="5715000"/>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0"/>
            <a:ext cx="8763000" cy="13716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How do you candle my egg?</a:t>
            </a:r>
          </a:p>
        </p:txBody>
      </p:sp>
      <p:sp>
        <p:nvSpPr>
          <p:cNvPr id="12291" name="Rectangle 4"/>
          <p:cNvSpPr>
            <a:spLocks noGrp="1" noChangeArrowheads="1"/>
          </p:cNvSpPr>
          <p:nvPr>
            <p:ph type="body" sz="half" idx="2"/>
          </p:nvPr>
        </p:nvSpPr>
        <p:spPr>
          <a:xfrm>
            <a:off x="533400" y="1524000"/>
            <a:ext cx="3810000" cy="4648200"/>
          </a:xfrm>
          <a:solidFill>
            <a:srgbClr val="FFFF66"/>
          </a:solidFill>
          <a:ln w="57150">
            <a:solidFill>
              <a:schemeClr val="tx1"/>
            </a:solidFill>
            <a:miter lim="800000"/>
            <a:headEnd/>
            <a:tailEnd/>
          </a:ln>
        </p:spPr>
        <p:txBody>
          <a:bodyPr/>
          <a:lstStyle/>
          <a:p>
            <a:pPr marL="533400" indent="-533400" eaLnBrk="1" hangingPunct="1">
              <a:lnSpc>
                <a:spcPct val="90000"/>
              </a:lnSpc>
              <a:buFontTx/>
              <a:buNone/>
            </a:pPr>
            <a:r>
              <a:rPr lang="en-US" sz="2800" b="1" smtClean="0">
                <a:solidFill>
                  <a:schemeClr val="accent2"/>
                </a:solidFill>
                <a:latin typeface="Comic Sans MS" pitchFamily="66" charset="0"/>
              </a:rPr>
              <a:t>Candling</a:t>
            </a:r>
            <a:r>
              <a:rPr lang="en-US" sz="2800" b="1" smtClean="0">
                <a:latin typeface="Comic Sans MS" pitchFamily="66" charset="0"/>
              </a:rPr>
              <a:t> </a:t>
            </a:r>
            <a:r>
              <a:rPr lang="en-US" sz="2800" smtClean="0">
                <a:latin typeface="Comic Sans MS" pitchFamily="66" charset="0"/>
              </a:rPr>
              <a:t>an Egg</a:t>
            </a:r>
          </a:p>
          <a:p>
            <a:pPr marL="533400" indent="-533400" eaLnBrk="1" hangingPunct="1">
              <a:lnSpc>
                <a:spcPct val="90000"/>
              </a:lnSpc>
              <a:buFontTx/>
              <a:buNone/>
            </a:pPr>
            <a:r>
              <a:rPr lang="en-US" sz="2400" smtClean="0">
                <a:latin typeface="Comic Sans MS" pitchFamily="66" charset="0"/>
              </a:rPr>
              <a:t>You will need:</a:t>
            </a:r>
          </a:p>
          <a:p>
            <a:pPr marL="533400" indent="-533400" eaLnBrk="1" hangingPunct="1">
              <a:lnSpc>
                <a:spcPct val="90000"/>
              </a:lnSpc>
            </a:pPr>
            <a:r>
              <a:rPr lang="en-US" sz="2400" smtClean="0">
                <a:latin typeface="Comic Sans MS" pitchFamily="66" charset="0"/>
              </a:rPr>
              <a:t>A dark room</a:t>
            </a:r>
          </a:p>
          <a:p>
            <a:pPr marL="533400" indent="-533400" eaLnBrk="1" hangingPunct="1">
              <a:lnSpc>
                <a:spcPct val="90000"/>
              </a:lnSpc>
            </a:pPr>
            <a:r>
              <a:rPr lang="en-US" sz="2400" smtClean="0">
                <a:latin typeface="Comic Sans MS" pitchFamily="66" charset="0"/>
              </a:rPr>
              <a:t>A flashlight</a:t>
            </a:r>
          </a:p>
          <a:p>
            <a:pPr marL="533400" indent="-533400" eaLnBrk="1" hangingPunct="1">
              <a:lnSpc>
                <a:spcPct val="90000"/>
              </a:lnSpc>
            </a:pPr>
            <a:r>
              <a:rPr lang="en-US" sz="2400" smtClean="0">
                <a:latin typeface="Comic Sans MS" pitchFamily="66" charset="0"/>
              </a:rPr>
              <a:t>ME!</a:t>
            </a:r>
            <a:br>
              <a:rPr lang="en-US" sz="2400" smtClean="0">
                <a:latin typeface="Comic Sans MS" pitchFamily="66" charset="0"/>
              </a:rPr>
            </a:br>
            <a:endParaRPr lang="en-US" sz="2400" smtClean="0">
              <a:latin typeface="Comic Sans MS" pitchFamily="66" charset="0"/>
            </a:endParaRPr>
          </a:p>
          <a:p>
            <a:pPr marL="533400" indent="-533400" eaLnBrk="1" hangingPunct="1">
              <a:lnSpc>
                <a:spcPct val="90000"/>
              </a:lnSpc>
              <a:buFontTx/>
              <a:buAutoNum type="arabicPeriod"/>
            </a:pPr>
            <a:r>
              <a:rPr lang="en-US" sz="2400" smtClean="0">
                <a:latin typeface="Comic Sans MS" pitchFamily="66" charset="0"/>
              </a:rPr>
              <a:t>Carefully take me out of the incubator.</a:t>
            </a:r>
          </a:p>
          <a:p>
            <a:pPr marL="533400" indent="-533400" eaLnBrk="1" hangingPunct="1">
              <a:lnSpc>
                <a:spcPct val="90000"/>
              </a:lnSpc>
              <a:buFontTx/>
              <a:buAutoNum type="arabicPeriod"/>
            </a:pPr>
            <a:r>
              <a:rPr lang="en-US" sz="2400" smtClean="0">
                <a:latin typeface="Comic Sans MS" pitchFamily="66" charset="0"/>
              </a:rPr>
              <a:t>Hold my egg up to the light.</a:t>
            </a:r>
          </a:p>
          <a:p>
            <a:pPr marL="533400" indent="-533400" eaLnBrk="1" hangingPunct="1">
              <a:lnSpc>
                <a:spcPct val="90000"/>
              </a:lnSpc>
              <a:buFontTx/>
              <a:buAutoNum type="arabicPeriod"/>
            </a:pPr>
            <a:r>
              <a:rPr lang="en-US" sz="2400" smtClean="0">
                <a:latin typeface="Comic Sans MS" pitchFamily="66" charset="0"/>
              </a:rPr>
              <a:t>What do you see?</a:t>
            </a:r>
          </a:p>
        </p:txBody>
      </p:sp>
      <p:pic>
        <p:nvPicPr>
          <p:cNvPr id="12292" name="Picture 7" descr="2002-06-28-egg-embryo">
            <a:hlinkClick r:id="rId3"/>
          </p:cNvPr>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4648200" y="1905000"/>
            <a:ext cx="3810000" cy="2773363"/>
          </a:xfrm>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8"/>
          <p:cNvSpPr txBox="1">
            <a:spLocks noChangeArrowheads="1"/>
          </p:cNvSpPr>
          <p:nvPr/>
        </p:nvSpPr>
        <p:spPr bwMode="auto">
          <a:xfrm>
            <a:off x="6781800" y="2743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en-US" b="0"/>
          </a:p>
        </p:txBody>
      </p:sp>
      <p:sp>
        <p:nvSpPr>
          <p:cNvPr id="12294" name="Text Box 9"/>
          <p:cNvSpPr txBox="1">
            <a:spLocks noChangeArrowheads="1"/>
          </p:cNvSpPr>
          <p:nvPr/>
        </p:nvSpPr>
        <p:spPr bwMode="auto">
          <a:xfrm>
            <a:off x="4572000" y="1371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atin typeface="Comic Sans MS" pitchFamily="66" charset="0"/>
              </a:rPr>
              <a:t>Here I am! Click on me!</a:t>
            </a:r>
          </a:p>
        </p:txBody>
      </p:sp>
      <p:sp>
        <p:nvSpPr>
          <p:cNvPr id="12295" name="Text Box 10"/>
          <p:cNvSpPr txBox="1">
            <a:spLocks noChangeArrowheads="1"/>
          </p:cNvSpPr>
          <p:nvPr/>
        </p:nvSpPr>
        <p:spPr bwMode="auto">
          <a:xfrm>
            <a:off x="4953000" y="4038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atin typeface="Comic Sans MS" pitchFamily="66" charset="0"/>
              </a:rPr>
              <a:t>This is my air sac.</a:t>
            </a:r>
          </a:p>
        </p:txBody>
      </p:sp>
      <p:sp>
        <p:nvSpPr>
          <p:cNvPr id="12296" name="Line 11"/>
          <p:cNvSpPr>
            <a:spLocks noChangeShapeType="1"/>
          </p:cNvSpPr>
          <p:nvPr/>
        </p:nvSpPr>
        <p:spPr bwMode="auto">
          <a:xfrm flipH="1" flipV="1">
            <a:off x="4953000" y="3048000"/>
            <a:ext cx="228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2"/>
          <p:cNvSpPr>
            <a:spLocks noChangeShapeType="1"/>
          </p:cNvSpPr>
          <p:nvPr/>
        </p:nvSpPr>
        <p:spPr bwMode="auto">
          <a:xfrm>
            <a:off x="5715000" y="1752600"/>
            <a:ext cx="685800" cy="1143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1524000" y="1066800"/>
            <a:ext cx="6019800" cy="5334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0" name="Rectangle 2"/>
          <p:cNvSpPr>
            <a:spLocks noGrp="1" noChangeArrowheads="1"/>
          </p:cNvSpPr>
          <p:nvPr>
            <p:ph type="title"/>
          </p:nvPr>
        </p:nvSpPr>
        <p:spPr>
          <a:xfrm>
            <a:off x="457200" y="152400"/>
            <a:ext cx="77724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What do you see?</a:t>
            </a:r>
          </a:p>
        </p:txBody>
      </p:sp>
      <p:pic>
        <p:nvPicPr>
          <p:cNvPr id="13316" name="Picture 4" descr="developing_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pic>
      <p:pic>
        <p:nvPicPr>
          <p:cNvPr id="13317" name="Picture 8" descr="ANI969933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921250"/>
            <a:ext cx="1676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295400"/>
          </a:xfrm>
          <a:extLst>
            <a:ext uri="{909E8E84-426E-40DD-AFC4-6F175D3DCCD1}">
              <a14:hiddenFill xmlns:a14="http://schemas.microsoft.com/office/drawing/2010/main">
                <a:solidFill>
                  <a:schemeClr val="bg1"/>
                </a:solidFill>
              </a14:hiddenFill>
            </a:ext>
          </a:extLst>
        </p:spPr>
        <p:txBody>
          <a:bodyPr/>
          <a:lstStyle/>
          <a:p>
            <a:pPr eaLnBrk="1" hangingPunct="1">
              <a:defRPr/>
            </a:pPr>
            <a:r>
              <a:rPr lang="en-US" b="1" smtClean="0">
                <a:effectLst>
                  <a:outerShdw blurRad="38100" dist="38100" dir="2700000" algn="tl">
                    <a:srgbClr val="C0C0C0"/>
                  </a:outerShdw>
                </a:effectLst>
                <a:latin typeface="Comic Sans MS" pitchFamily="66" charset="0"/>
              </a:rPr>
              <a:t>Can you crack an egg?</a:t>
            </a:r>
            <a:br>
              <a:rPr lang="en-US" b="1" smtClean="0">
                <a:effectLst>
                  <a:outerShdw blurRad="38100" dist="38100" dir="2700000" algn="tl">
                    <a:srgbClr val="C0C0C0"/>
                  </a:outerShdw>
                </a:effectLst>
                <a:latin typeface="Comic Sans MS" pitchFamily="66" charset="0"/>
              </a:rPr>
            </a:br>
            <a:endParaRPr lang="en-US" b="1" smtClean="0">
              <a:effectLst>
                <a:outerShdw blurRad="38100" dist="38100" dir="2700000" algn="tl">
                  <a:srgbClr val="C0C0C0"/>
                </a:outerShdw>
              </a:effectLst>
              <a:latin typeface="Comic Sans MS" pitchFamily="66" charset="0"/>
            </a:endParaRPr>
          </a:p>
        </p:txBody>
      </p:sp>
      <p:graphicFrame>
        <p:nvGraphicFramePr>
          <p:cNvPr id="18552" name="Group 120"/>
          <p:cNvGraphicFramePr>
            <a:graphicFrameLocks noGrp="1"/>
          </p:cNvGraphicFramePr>
          <p:nvPr>
            <p:ph type="tbl" idx="1"/>
          </p:nvPr>
        </p:nvGraphicFramePr>
        <p:xfrm>
          <a:off x="685800" y="1219200"/>
          <a:ext cx="7772400" cy="4648200"/>
        </p:xfrm>
        <a:graphic>
          <a:graphicData uri="http://schemas.openxmlformats.org/drawingml/2006/table">
            <a:tbl>
              <a:tblPr/>
              <a:tblGrid>
                <a:gridCol w="2095500"/>
                <a:gridCol w="2095500"/>
                <a:gridCol w="1905000"/>
                <a:gridCol w="1676400"/>
              </a:tblGrid>
              <a:tr h="60007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Materials:</a:t>
                      </a:r>
                      <a:r>
                        <a:rPr kumimoji="0" lang="en-US" sz="1600" b="0" i="0" u="none" strike="noStrike" cap="none" normalizeH="0" baseline="0" smtClean="0">
                          <a:ln>
                            <a:noFill/>
                          </a:ln>
                          <a:solidFill>
                            <a:schemeClr val="tx1"/>
                          </a:solidFill>
                          <a:effectLst/>
                          <a:latin typeface="Comic Sans MS" pitchFamily="66" charset="0"/>
                        </a:rPr>
                        <a:t> opened paper clip, recording sheet, pencil, raw egg, paper plate, timer and paper towels.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23913">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Directions: </a:t>
                      </a:r>
                      <a:r>
                        <a:rPr kumimoji="0" lang="en-US" sz="1600" b="0" i="0" u="none" strike="noStrike" cap="none" normalizeH="0" baseline="0" smtClean="0">
                          <a:ln>
                            <a:noFill/>
                          </a:ln>
                          <a:solidFill>
                            <a:schemeClr val="tx1"/>
                          </a:solidFill>
                          <a:effectLst/>
                          <a:latin typeface="Comic Sans MS" pitchFamily="66" charset="0"/>
                        </a:rPr>
                        <a:t>You will use a raw egg and the tip of an opened paper clip to find out how many pecks it takes to crack the shell and how long it takes. Make a prediction first! Have a partner keep count for you. </a:t>
                      </a:r>
                      <a:endParaRPr kumimoji="0" lang="en-US" sz="1600" b="1"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254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TASK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Prediction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Actual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6000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How many pecks?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84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How long did it take?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0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Here’s how I peck through my shell.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What connections did you make?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What do you think about my tough job?</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14365" name="Picture 72" descr="p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1905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905000"/>
          </a:xfrm>
        </p:spPr>
        <p:txBody>
          <a:bodyPr/>
          <a:lstStyle/>
          <a:p>
            <a:pPr eaLnBrk="1" hangingPunct="1">
              <a:defRPr/>
            </a:pPr>
            <a:r>
              <a:rPr lang="en-US" b="1" smtClean="0">
                <a:effectLst>
                  <a:outerShdw blurRad="38100" dist="38100" dir="2700000" algn="tl">
                    <a:srgbClr val="C0C0C0"/>
                  </a:outerShdw>
                </a:effectLst>
                <a:latin typeface="Comic Sans MS" pitchFamily="66" charset="0"/>
              </a:rPr>
              <a:t>How does a chick hatch?</a:t>
            </a:r>
            <a:br>
              <a:rPr lang="en-US" b="1" smtClean="0">
                <a:effectLst>
                  <a:outerShdw blurRad="38100" dist="38100" dir="2700000" algn="tl">
                    <a:srgbClr val="C0C0C0"/>
                  </a:outerShdw>
                </a:effectLst>
                <a:latin typeface="Comic Sans MS" pitchFamily="66" charset="0"/>
              </a:rPr>
            </a:br>
            <a:r>
              <a:rPr lang="en-US" b="1" smtClean="0">
                <a:effectLst>
                  <a:outerShdw blurRad="38100" dist="38100" dir="2700000" algn="tl">
                    <a:srgbClr val="C0C0C0"/>
                  </a:outerShdw>
                </a:effectLst>
                <a:latin typeface="Comic Sans MS" pitchFamily="66" charset="0"/>
              </a:rPr>
              <a:t>What do you see?</a:t>
            </a:r>
            <a:r>
              <a:rPr lang="en-US" sz="3600" b="1" smtClean="0">
                <a:effectLst>
                  <a:outerShdw blurRad="38100" dist="38100" dir="2700000" algn="tl">
                    <a:srgbClr val="C0C0C0"/>
                  </a:outerShdw>
                </a:effectLst>
                <a:latin typeface="Comic Sans MS" pitchFamily="66" charset="0"/>
              </a:rPr>
              <a:t/>
            </a:r>
            <a:br>
              <a:rPr lang="en-US" sz="3600" b="1" smtClean="0">
                <a:effectLst>
                  <a:outerShdw blurRad="38100" dist="38100" dir="2700000" algn="tl">
                    <a:srgbClr val="C0C0C0"/>
                  </a:outerShdw>
                </a:effectLst>
                <a:latin typeface="Comic Sans MS" pitchFamily="66" charset="0"/>
              </a:rPr>
            </a:br>
            <a:r>
              <a:rPr lang="en-US" sz="3600" smtClean="0">
                <a:effectLst>
                  <a:outerShdw blurRad="38100" dist="38100" dir="2700000" algn="tl">
                    <a:srgbClr val="C0C0C0"/>
                  </a:outerShdw>
                </a:effectLst>
                <a:latin typeface="Comic Sans MS" pitchFamily="66" charset="0"/>
              </a:rPr>
              <a:t>Click on the egg to watch a video.</a:t>
            </a:r>
            <a:endParaRPr lang="en-US" b="1" smtClean="0">
              <a:effectLst>
                <a:outerShdw blurRad="38100" dist="38100" dir="2700000" algn="tl">
                  <a:srgbClr val="C0C0C0"/>
                </a:outerShdw>
              </a:effectLst>
              <a:latin typeface="Comic Sans MS" pitchFamily="66" charset="0"/>
            </a:endParaRPr>
          </a:p>
        </p:txBody>
      </p:sp>
      <p:pic>
        <p:nvPicPr>
          <p:cNvPr id="15363" name="Picture 3" descr="eggAnimated">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05000"/>
            <a:ext cx="38004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8458200" cy="11430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How many days are left?</a:t>
            </a:r>
            <a:r>
              <a:rPr lang="en-US" sz="2000" b="1" smtClean="0">
                <a:effectLst>
                  <a:outerShdw blurRad="38100" dist="38100" dir="2700000" algn="tl">
                    <a:srgbClr val="C0C0C0"/>
                  </a:outerShdw>
                </a:effectLst>
                <a:latin typeface="Comic Sans MS" pitchFamily="66" charset="0"/>
              </a:rPr>
              <a:t/>
            </a:r>
            <a:br>
              <a:rPr lang="en-US" sz="2000" b="1" smtClean="0">
                <a:effectLst>
                  <a:outerShdw blurRad="38100" dist="38100" dir="2700000" algn="tl">
                    <a:srgbClr val="C0C0C0"/>
                  </a:outerShdw>
                </a:effectLst>
                <a:latin typeface="Comic Sans MS" pitchFamily="66" charset="0"/>
              </a:rPr>
            </a:br>
            <a:r>
              <a:rPr lang="en-US" sz="2000" smtClean="0">
                <a:latin typeface="Comic Sans MS" pitchFamily="66" charset="0"/>
              </a:rPr>
              <a:t>Make sure to keep a count of how many days are left until I hatch.</a:t>
            </a:r>
          </a:p>
        </p:txBody>
      </p:sp>
      <p:pic>
        <p:nvPicPr>
          <p:cNvPr id="16387" name="Picture 4" descr="MVC-010F"/>
          <p:cNvPicPr>
            <a:picLocks noChangeAspect="1" noChangeArrowheads="1"/>
          </p:cNvPicPr>
          <p:nvPr/>
        </p:nvPicPr>
        <p:blipFill>
          <a:blip r:embed="rId3">
            <a:extLst>
              <a:ext uri="{28A0092B-C50C-407E-A947-70E740481C1C}">
                <a14:useLocalDpi xmlns:a14="http://schemas.microsoft.com/office/drawing/2010/main" val="0"/>
              </a:ext>
            </a:extLst>
          </a:blip>
          <a:srcRect l="5000" r="10001" b="21666"/>
          <a:stretch>
            <a:fillRect/>
          </a:stretch>
        </p:blipFill>
        <p:spPr bwMode="auto">
          <a:xfrm>
            <a:off x="1828800" y="2133600"/>
            <a:ext cx="4953000" cy="34432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610600" cy="1143000"/>
          </a:xfrm>
          <a:extLst>
            <a:ext uri="{909E8E84-426E-40DD-AFC4-6F175D3DCCD1}">
              <a14:hiddenFill xmlns:a14="http://schemas.microsoft.com/office/drawing/2010/main">
                <a:solidFill>
                  <a:schemeClr val="bg1"/>
                </a:solidFill>
              </a14:hiddenFill>
            </a:ext>
          </a:extLst>
        </p:spPr>
        <p:txBody>
          <a:bodyPr/>
          <a:lstStyle/>
          <a:p>
            <a:pPr eaLnBrk="1" hangingPunct="1">
              <a:defRPr/>
            </a:pPr>
            <a:r>
              <a:rPr lang="en-US" b="1" smtClean="0">
                <a:effectLst>
                  <a:outerShdw blurRad="38100" dist="38100" dir="2700000" algn="tl">
                    <a:srgbClr val="C0C0C0"/>
                  </a:outerShdw>
                </a:effectLst>
                <a:latin typeface="Comic Sans MS" pitchFamily="66" charset="0"/>
              </a:rPr>
              <a:t>Are you my mother?</a:t>
            </a:r>
          </a:p>
        </p:txBody>
      </p:sp>
      <p:sp>
        <p:nvSpPr>
          <p:cNvPr id="17411" name="Rectangle 3"/>
          <p:cNvSpPr>
            <a:spLocks noGrp="1" noChangeArrowheads="1"/>
          </p:cNvSpPr>
          <p:nvPr>
            <p:ph type="body" sz="half" idx="1"/>
          </p:nvPr>
        </p:nvSpPr>
        <p:spPr>
          <a:xfrm>
            <a:off x="304800" y="914400"/>
            <a:ext cx="8458200" cy="1066800"/>
          </a:xfrm>
        </p:spPr>
        <p:txBody>
          <a:bodyPr/>
          <a:lstStyle/>
          <a:p>
            <a:pPr eaLnBrk="1" hangingPunct="1">
              <a:buFontTx/>
              <a:buNone/>
            </a:pPr>
            <a:r>
              <a:rPr lang="en-US" sz="2400" smtClean="0">
                <a:latin typeface="Comic Sans MS" pitchFamily="66" charset="0"/>
              </a:rPr>
              <a:t>	Once I am born and dry, I will need a </a:t>
            </a:r>
            <a:r>
              <a:rPr lang="en-US" sz="2400" b="1" smtClean="0">
                <a:solidFill>
                  <a:schemeClr val="accent2"/>
                </a:solidFill>
                <a:latin typeface="Comic Sans MS" pitchFamily="66" charset="0"/>
              </a:rPr>
              <a:t>brooder</a:t>
            </a:r>
            <a:r>
              <a:rPr lang="en-US" sz="2400" smtClean="0">
                <a:latin typeface="Comic Sans MS" pitchFamily="66" charset="0"/>
              </a:rPr>
              <a:t>. A brooder is a warm home for me. What else will I need? </a:t>
            </a:r>
          </a:p>
        </p:txBody>
      </p:sp>
      <p:pic>
        <p:nvPicPr>
          <p:cNvPr id="17412" name="Picture 6" descr="Brooding_Box"/>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381000" y="1905000"/>
            <a:ext cx="5257800" cy="3495675"/>
          </a:xfr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7" descr="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362200"/>
            <a:ext cx="2819400" cy="23256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8"/>
          <p:cNvSpPr txBox="1">
            <a:spLocks noChangeArrowheads="1"/>
          </p:cNvSpPr>
          <p:nvPr/>
        </p:nvSpPr>
        <p:spPr bwMode="auto">
          <a:xfrm>
            <a:off x="304800" y="5410200"/>
            <a:ext cx="5410200" cy="454025"/>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2000" b="0">
                <a:latin typeface="Comic Sans MS" pitchFamily="66" charset="0"/>
              </a:rPr>
              <a:t>A cardboard box makes a great brooder!</a:t>
            </a:r>
          </a:p>
        </p:txBody>
      </p:sp>
      <p:pic>
        <p:nvPicPr>
          <p:cNvPr id="17415" name="Picture 9" descr="ANI969933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57600"/>
            <a:ext cx="1295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AutoShape 10"/>
          <p:cNvSpPr>
            <a:spLocks noChangeArrowheads="1"/>
          </p:cNvSpPr>
          <p:nvPr/>
        </p:nvSpPr>
        <p:spPr bwMode="auto">
          <a:xfrm>
            <a:off x="2667000" y="2819400"/>
            <a:ext cx="1752600" cy="762000"/>
          </a:xfrm>
          <a:prstGeom prst="wedgeEllipseCallout">
            <a:avLst>
              <a:gd name="adj1" fmla="val -41032"/>
              <a:gd name="adj2" fmla="val 908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Comic Sans MS" pitchFamily="66" charset="0"/>
              </a:rPr>
              <a:t>MOMMY!</a:t>
            </a:r>
          </a:p>
        </p:txBody>
      </p:sp>
      <p:pic>
        <p:nvPicPr>
          <p:cNvPr id="21515" name="chirp.au">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153400" y="4114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215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1515"/>
                                        </p:tgtEl>
                                      </p:cBhvr>
                                    </p:cmd>
                                  </p:childTnLst>
                                </p:cTn>
                              </p:par>
                            </p:childTnLst>
                          </p:cTn>
                        </p:par>
                      </p:childTnLst>
                    </p:cTn>
                  </p:par>
                </p:childTnLst>
              </p:cTn>
              <p:nextCondLst>
                <p:cond evt="onClick" delay="0">
                  <p:tgtEl>
                    <p:spTgt spid="215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77724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Can you put it in order?</a:t>
            </a:r>
          </a:p>
        </p:txBody>
      </p:sp>
      <p:pic>
        <p:nvPicPr>
          <p:cNvPr id="18435" name="Picture 3" descr="how_hatch"/>
          <p:cNvPicPr>
            <a:picLocks noChangeAspect="1" noChangeArrowheads="1"/>
          </p:cNvPicPr>
          <p:nvPr/>
        </p:nvPicPr>
        <p:blipFill>
          <a:blip r:embed="rId3">
            <a:extLst>
              <a:ext uri="{28A0092B-C50C-407E-A947-70E740481C1C}">
                <a14:useLocalDpi xmlns:a14="http://schemas.microsoft.com/office/drawing/2010/main" val="0"/>
              </a:ext>
            </a:extLst>
          </a:blip>
          <a:srcRect t="28421"/>
          <a:stretch>
            <a:fillRect/>
          </a:stretch>
        </p:blipFill>
        <p:spPr bwMode="auto">
          <a:xfrm>
            <a:off x="1066800" y="947738"/>
            <a:ext cx="5943600" cy="54244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5"/>
          <p:cNvSpPr txBox="1">
            <a:spLocks noChangeArrowheads="1"/>
          </p:cNvSpPr>
          <p:nvPr/>
        </p:nvSpPr>
        <p:spPr bwMode="auto">
          <a:xfrm>
            <a:off x="1143000" y="10668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sp>
        <p:nvSpPr>
          <p:cNvPr id="18437" name="Text Box 6"/>
          <p:cNvSpPr txBox="1">
            <a:spLocks noChangeArrowheads="1"/>
          </p:cNvSpPr>
          <p:nvPr/>
        </p:nvSpPr>
        <p:spPr bwMode="auto">
          <a:xfrm>
            <a:off x="2667000" y="58674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sp>
        <p:nvSpPr>
          <p:cNvPr id="18438" name="Text Box 7"/>
          <p:cNvSpPr txBox="1">
            <a:spLocks noChangeArrowheads="1"/>
          </p:cNvSpPr>
          <p:nvPr/>
        </p:nvSpPr>
        <p:spPr bwMode="auto">
          <a:xfrm>
            <a:off x="1066800" y="38862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sp>
        <p:nvSpPr>
          <p:cNvPr id="18439" name="Text Box 8"/>
          <p:cNvSpPr txBox="1">
            <a:spLocks noChangeArrowheads="1"/>
          </p:cNvSpPr>
          <p:nvPr/>
        </p:nvSpPr>
        <p:spPr bwMode="auto">
          <a:xfrm>
            <a:off x="4876800" y="40386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sp>
        <p:nvSpPr>
          <p:cNvPr id="18440" name="Text Box 9"/>
          <p:cNvSpPr txBox="1">
            <a:spLocks noChangeArrowheads="1"/>
          </p:cNvSpPr>
          <p:nvPr/>
        </p:nvSpPr>
        <p:spPr bwMode="auto">
          <a:xfrm>
            <a:off x="3124200" y="25908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sp>
        <p:nvSpPr>
          <p:cNvPr id="18441" name="Text Box 10"/>
          <p:cNvSpPr txBox="1">
            <a:spLocks noChangeArrowheads="1"/>
          </p:cNvSpPr>
          <p:nvPr/>
        </p:nvSpPr>
        <p:spPr bwMode="auto">
          <a:xfrm>
            <a:off x="4800600" y="16764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a:t>
            </a:r>
          </a:p>
        </p:txBody>
      </p:sp>
      <p:pic>
        <p:nvPicPr>
          <p:cNvPr id="18442" name="Picture 12" descr="chick5">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724400"/>
            <a:ext cx="15462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AutoShape 13"/>
          <p:cNvSpPr>
            <a:spLocks noChangeArrowheads="1"/>
          </p:cNvSpPr>
          <p:nvPr/>
        </p:nvSpPr>
        <p:spPr bwMode="auto">
          <a:xfrm>
            <a:off x="7162800" y="3200400"/>
            <a:ext cx="1600200" cy="1143000"/>
          </a:xfrm>
          <a:prstGeom prst="wedgeEllipseCallout">
            <a:avLst>
              <a:gd name="adj1" fmla="val 9523"/>
              <a:gd name="adj2" fmla="val 77361"/>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b="0">
                <a:latin typeface="Comic Sans MS" pitchFamily="66" charset="0"/>
              </a:rPr>
              <a:t>Click on me to check!</a:t>
            </a:r>
          </a:p>
        </p:txBody>
      </p:sp>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0"/>
            <a:ext cx="77724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How did you do?</a:t>
            </a:r>
          </a:p>
        </p:txBody>
      </p:sp>
      <p:pic>
        <p:nvPicPr>
          <p:cNvPr id="19459" name="Picture 3" descr="how_hatch"/>
          <p:cNvPicPr>
            <a:picLocks noChangeAspect="1" noChangeArrowheads="1"/>
          </p:cNvPicPr>
          <p:nvPr/>
        </p:nvPicPr>
        <p:blipFill>
          <a:blip r:embed="rId3">
            <a:extLst>
              <a:ext uri="{28A0092B-C50C-407E-A947-70E740481C1C}">
                <a14:useLocalDpi xmlns:a14="http://schemas.microsoft.com/office/drawing/2010/main" val="0"/>
              </a:ext>
            </a:extLst>
          </a:blip>
          <a:srcRect t="28421"/>
          <a:stretch>
            <a:fillRect/>
          </a:stretch>
        </p:blipFill>
        <p:spPr bwMode="auto">
          <a:xfrm>
            <a:off x="1524000" y="990600"/>
            <a:ext cx="5943600" cy="54244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1600200" y="10668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1</a:t>
            </a:r>
          </a:p>
        </p:txBody>
      </p:sp>
      <p:sp>
        <p:nvSpPr>
          <p:cNvPr id="19461" name="Text Box 5"/>
          <p:cNvSpPr txBox="1">
            <a:spLocks noChangeArrowheads="1"/>
          </p:cNvSpPr>
          <p:nvPr/>
        </p:nvSpPr>
        <p:spPr bwMode="auto">
          <a:xfrm>
            <a:off x="3581400" y="25908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6</a:t>
            </a:r>
          </a:p>
        </p:txBody>
      </p:sp>
      <p:sp>
        <p:nvSpPr>
          <p:cNvPr id="19462" name="Text Box 6"/>
          <p:cNvSpPr txBox="1">
            <a:spLocks noChangeArrowheads="1"/>
          </p:cNvSpPr>
          <p:nvPr/>
        </p:nvSpPr>
        <p:spPr bwMode="auto">
          <a:xfrm>
            <a:off x="1524000" y="38100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5</a:t>
            </a:r>
          </a:p>
        </p:txBody>
      </p:sp>
      <p:sp>
        <p:nvSpPr>
          <p:cNvPr id="19463" name="Text Box 7"/>
          <p:cNvSpPr txBox="1">
            <a:spLocks noChangeArrowheads="1"/>
          </p:cNvSpPr>
          <p:nvPr/>
        </p:nvSpPr>
        <p:spPr bwMode="auto">
          <a:xfrm>
            <a:off x="3124200" y="58674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sz="2800">
                <a:latin typeface="Comic Sans MS" pitchFamily="66" charset="0"/>
              </a:rPr>
              <a:t>4</a:t>
            </a:r>
          </a:p>
        </p:txBody>
      </p:sp>
      <p:sp>
        <p:nvSpPr>
          <p:cNvPr id="19464" name="Text Box 8"/>
          <p:cNvSpPr txBox="1">
            <a:spLocks noChangeArrowheads="1"/>
          </p:cNvSpPr>
          <p:nvPr/>
        </p:nvSpPr>
        <p:spPr bwMode="auto">
          <a:xfrm>
            <a:off x="5334000" y="40386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2800">
                <a:latin typeface="Comic Sans MS" pitchFamily="66" charset="0"/>
              </a:rPr>
              <a:t>3</a:t>
            </a:r>
          </a:p>
        </p:txBody>
      </p:sp>
      <p:sp>
        <p:nvSpPr>
          <p:cNvPr id="19465" name="Text Box 9"/>
          <p:cNvSpPr txBox="1">
            <a:spLocks noChangeArrowheads="1"/>
          </p:cNvSpPr>
          <p:nvPr/>
        </p:nvSpPr>
        <p:spPr bwMode="auto">
          <a:xfrm>
            <a:off x="5181600" y="1676400"/>
            <a:ext cx="381000" cy="5476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2800">
                <a:latin typeface="Comic Sans MS" pitchFamily="66" charset="0"/>
              </a:rPr>
              <a:t>2</a:t>
            </a:r>
          </a:p>
        </p:txBody>
      </p:sp>
    </p:spTree>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9" descr="shadow_stripe_yellow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419600" cy="4953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24" descr="13683922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38600"/>
            <a:ext cx="3200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609600" y="0"/>
            <a:ext cx="7772400" cy="1600200"/>
          </a:xfrm>
        </p:spPr>
        <p:txBody>
          <a:bodyPr/>
          <a:lstStyle/>
          <a:p>
            <a:pPr eaLnBrk="1" hangingPunct="1">
              <a:defRPr/>
            </a:pPr>
            <a:r>
              <a:rPr lang="en-US" b="1" smtClean="0">
                <a:effectLst>
                  <a:outerShdw blurRad="38100" dist="38100" dir="2700000" algn="tl">
                    <a:srgbClr val="C0C0C0"/>
                  </a:outerShdw>
                </a:effectLst>
                <a:latin typeface="Comic Sans MS" pitchFamily="66" charset="0"/>
              </a:rPr>
              <a:t>When were we born?</a:t>
            </a:r>
            <a:r>
              <a:rPr lang="en-US" sz="500" b="1" smtClean="0">
                <a:effectLst>
                  <a:outerShdw blurRad="38100" dist="38100" dir="2700000" algn="tl">
                    <a:srgbClr val="C0C0C0"/>
                  </a:outerShdw>
                </a:effectLst>
                <a:latin typeface="Comic Sans MS" pitchFamily="66" charset="0"/>
              </a:rPr>
              <a:t/>
            </a:r>
            <a:br>
              <a:rPr lang="en-US" sz="500" b="1" smtClean="0">
                <a:effectLst>
                  <a:outerShdw blurRad="38100" dist="38100" dir="2700000" algn="tl">
                    <a:srgbClr val="C0C0C0"/>
                  </a:outerShdw>
                </a:effectLst>
                <a:latin typeface="Comic Sans MS" pitchFamily="66" charset="0"/>
              </a:rPr>
            </a:br>
            <a:r>
              <a:rPr lang="en-US" sz="1600" smtClean="0">
                <a:latin typeface="Comic Sans MS" pitchFamily="66" charset="0"/>
              </a:rPr>
              <a:t>Now that we are born your class will need to make birth announcements.</a:t>
            </a:r>
            <a:r>
              <a:rPr lang="en-US" sz="3000" b="1" smtClean="0">
                <a:effectLst>
                  <a:outerShdw blurRad="38100" dist="38100" dir="2700000" algn="tl">
                    <a:srgbClr val="C0C0C0"/>
                  </a:outerShdw>
                </a:effectLst>
                <a:latin typeface="Comic Sans MS" pitchFamily="66" charset="0"/>
              </a:rPr>
              <a:t> </a:t>
            </a:r>
            <a:endParaRPr lang="en-US" b="1" smtClean="0">
              <a:effectLst>
                <a:outerShdw blurRad="38100" dist="38100" dir="2700000" algn="tl">
                  <a:srgbClr val="C0C0C0"/>
                </a:outerShdw>
              </a:effectLst>
              <a:latin typeface="Comic Sans MS" pitchFamily="66" charset="0"/>
            </a:endParaRPr>
          </a:p>
        </p:txBody>
      </p:sp>
      <p:sp>
        <p:nvSpPr>
          <p:cNvPr id="20485" name="Text Box 5"/>
          <p:cNvSpPr txBox="1">
            <a:spLocks noChangeArrowheads="1"/>
          </p:cNvSpPr>
          <p:nvPr/>
        </p:nvSpPr>
        <p:spPr bwMode="auto">
          <a:xfrm>
            <a:off x="2895600" y="1905000"/>
            <a:ext cx="3200400" cy="268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1600" b="0" i="1">
                <a:latin typeface="Comic Sans MS" pitchFamily="66" charset="0"/>
              </a:rPr>
              <a:t>We are egg-cited to announce the birth of our baby chick!</a:t>
            </a:r>
            <a:endParaRPr lang="en-US" sz="500" b="0" i="1">
              <a:latin typeface="Comic Sans MS" pitchFamily="66" charset="0"/>
            </a:endParaRPr>
          </a:p>
          <a:p>
            <a:pPr algn="ctr" eaLnBrk="1" hangingPunct="1">
              <a:spcBef>
                <a:spcPct val="50000"/>
              </a:spcBef>
            </a:pPr>
            <a:r>
              <a:rPr lang="en-US" sz="1200">
                <a:latin typeface="Comic Sans MS" pitchFamily="66" charset="0"/>
              </a:rPr>
              <a:t>Name _____________________</a:t>
            </a:r>
          </a:p>
          <a:p>
            <a:pPr algn="ctr" eaLnBrk="1" hangingPunct="1">
              <a:spcBef>
                <a:spcPct val="50000"/>
              </a:spcBef>
            </a:pPr>
            <a:endParaRPr lang="en-US" sz="500">
              <a:latin typeface="Comic Sans MS" pitchFamily="66" charset="0"/>
            </a:endParaRPr>
          </a:p>
          <a:p>
            <a:pPr algn="ctr" eaLnBrk="1" hangingPunct="1">
              <a:spcBef>
                <a:spcPct val="50000"/>
              </a:spcBef>
            </a:pPr>
            <a:r>
              <a:rPr lang="en-US" sz="1200">
                <a:latin typeface="Comic Sans MS" pitchFamily="66" charset="0"/>
              </a:rPr>
              <a:t>Birth Date ________</a:t>
            </a:r>
          </a:p>
          <a:p>
            <a:pPr algn="ctr" eaLnBrk="1" hangingPunct="1">
              <a:spcBef>
                <a:spcPct val="50000"/>
              </a:spcBef>
            </a:pPr>
            <a:endParaRPr lang="en-US" sz="500">
              <a:latin typeface="Comic Sans MS" pitchFamily="66" charset="0"/>
            </a:endParaRPr>
          </a:p>
          <a:p>
            <a:pPr algn="ctr" eaLnBrk="1" hangingPunct="1">
              <a:spcBef>
                <a:spcPct val="50000"/>
              </a:spcBef>
            </a:pPr>
            <a:r>
              <a:rPr lang="en-US" sz="1200">
                <a:latin typeface="Comic Sans MS" pitchFamily="66" charset="0"/>
              </a:rPr>
              <a:t>Time of Birth ________</a:t>
            </a:r>
          </a:p>
          <a:p>
            <a:pPr algn="ctr" eaLnBrk="1" hangingPunct="1">
              <a:spcBef>
                <a:spcPct val="50000"/>
              </a:spcBef>
            </a:pPr>
            <a:endParaRPr lang="en-US" sz="500">
              <a:latin typeface="Comic Sans MS" pitchFamily="66" charset="0"/>
            </a:endParaRPr>
          </a:p>
          <a:p>
            <a:pPr algn="ctr" eaLnBrk="1" hangingPunct="1">
              <a:spcBef>
                <a:spcPct val="50000"/>
              </a:spcBef>
            </a:pPr>
            <a:r>
              <a:rPr lang="en-US" sz="1200">
                <a:latin typeface="Comic Sans MS" pitchFamily="66" charset="0"/>
              </a:rPr>
              <a:t>Weight ________</a:t>
            </a:r>
          </a:p>
          <a:p>
            <a:pPr algn="ctr" eaLnBrk="1" hangingPunct="1">
              <a:spcBef>
                <a:spcPct val="50000"/>
              </a:spcBef>
            </a:pPr>
            <a:endParaRPr lang="en-US" sz="500">
              <a:latin typeface="Comic Sans MS" pitchFamily="66" charset="0"/>
            </a:endParaRPr>
          </a:p>
          <a:p>
            <a:pPr algn="ctr" eaLnBrk="1" hangingPunct="1">
              <a:spcBef>
                <a:spcPct val="50000"/>
              </a:spcBef>
            </a:pPr>
            <a:r>
              <a:rPr lang="en-US" sz="1200">
                <a:latin typeface="Comic Sans MS" pitchFamily="66" charset="0"/>
              </a:rPr>
              <a:t>Height ________</a:t>
            </a:r>
          </a:p>
          <a:p>
            <a:pPr algn="ctr" eaLnBrk="1" hangingPunct="1">
              <a:spcBef>
                <a:spcPct val="50000"/>
              </a:spcBef>
            </a:pPr>
            <a:r>
              <a:rPr lang="en-US" sz="1200" i="1">
                <a:latin typeface="Comic Sans MS" pitchFamily="66" charset="0"/>
              </a:rPr>
              <a:t>Proud parents in Mrs. Friend’s Class!</a:t>
            </a:r>
          </a:p>
        </p:txBody>
      </p:sp>
      <p:sp>
        <p:nvSpPr>
          <p:cNvPr id="20486" name="Text Box 8"/>
          <p:cNvSpPr txBox="1">
            <a:spLocks noChangeArrowheads="1"/>
          </p:cNvSpPr>
          <p:nvPr/>
        </p:nvSpPr>
        <p:spPr bwMode="auto">
          <a:xfrm>
            <a:off x="2971800" y="3962400"/>
            <a:ext cx="3200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endParaRPr lang="en-US" sz="1600">
              <a:latin typeface="Comic Sans MS" pitchFamily="66" charset="0"/>
            </a:endParaRPr>
          </a:p>
          <a:p>
            <a:pPr algn="ctr" eaLnBrk="1" hangingPunct="1">
              <a:spcBef>
                <a:spcPct val="50000"/>
              </a:spcBef>
            </a:pPr>
            <a:endParaRPr lang="en-US" sz="1600" b="0">
              <a:latin typeface="Comic Sans MS" pitchFamily="66" charset="0"/>
            </a:endParaRP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505200" y="1600200"/>
            <a:ext cx="4876800" cy="4724400"/>
          </a:xfrm>
          <a:solidFill>
            <a:schemeClr val="bg1"/>
          </a:solidFill>
          <a:ln w="57150">
            <a:solidFill>
              <a:schemeClr val="tx1"/>
            </a:solidFill>
            <a:miter lim="800000"/>
            <a:headEnd/>
            <a:tailEnd/>
          </a:ln>
        </p:spPr>
        <p:txBody>
          <a:bodyPr/>
          <a:lstStyle/>
          <a:p>
            <a:pPr algn="ctr" eaLnBrk="1" hangingPunct="1">
              <a:buFontTx/>
              <a:buNone/>
            </a:pPr>
            <a:r>
              <a:rPr lang="en-US" sz="1400" b="1" u="sng" smtClean="0">
                <a:latin typeface="Comic Sans MS" pitchFamily="66" charset="0"/>
              </a:rPr>
              <a:t>TABLE OF CONTENTS</a:t>
            </a:r>
          </a:p>
          <a:p>
            <a:pPr eaLnBrk="1" hangingPunct="1"/>
            <a:r>
              <a:rPr lang="en-US" sz="1400" smtClean="0">
                <a:latin typeface="Comic Sans MS" pitchFamily="66" charset="0"/>
              </a:rPr>
              <a:t>KWL</a:t>
            </a:r>
          </a:p>
          <a:p>
            <a:pPr eaLnBrk="1" hangingPunct="1"/>
            <a:r>
              <a:rPr lang="en-US" sz="1400" smtClean="0">
                <a:latin typeface="Comic Sans MS" pitchFamily="66" charset="0"/>
              </a:rPr>
              <a:t>Needs</a:t>
            </a:r>
          </a:p>
          <a:p>
            <a:pPr eaLnBrk="1" hangingPunct="1"/>
            <a:r>
              <a:rPr lang="en-US" sz="1400" smtClean="0">
                <a:latin typeface="Comic Sans MS" pitchFamily="66" charset="0"/>
              </a:rPr>
              <a:t>Incubator</a:t>
            </a:r>
          </a:p>
          <a:p>
            <a:pPr eaLnBrk="1" hangingPunct="1"/>
            <a:r>
              <a:rPr lang="en-US" sz="1400" smtClean="0">
                <a:latin typeface="Comic Sans MS" pitchFamily="66" charset="0"/>
              </a:rPr>
              <a:t>Temperature</a:t>
            </a:r>
          </a:p>
          <a:p>
            <a:pPr lvl="1" eaLnBrk="1" hangingPunct="1"/>
            <a:r>
              <a:rPr lang="en-US" sz="1400" smtClean="0">
                <a:latin typeface="Comic Sans MS" pitchFamily="66" charset="0"/>
              </a:rPr>
              <a:t>Comparing Temperatures</a:t>
            </a:r>
          </a:p>
          <a:p>
            <a:pPr lvl="1" eaLnBrk="1" hangingPunct="1"/>
            <a:r>
              <a:rPr lang="en-US" sz="1400" smtClean="0">
                <a:latin typeface="Comic Sans MS" pitchFamily="66" charset="0"/>
              </a:rPr>
              <a:t>Graphing Temperature</a:t>
            </a:r>
          </a:p>
          <a:p>
            <a:pPr eaLnBrk="1" hangingPunct="1"/>
            <a:r>
              <a:rPr lang="en-US" sz="1400" smtClean="0">
                <a:latin typeface="Comic Sans MS" pitchFamily="66" charset="0"/>
              </a:rPr>
              <a:t>How Many Days</a:t>
            </a:r>
          </a:p>
          <a:p>
            <a:pPr eaLnBrk="1" hangingPunct="1"/>
            <a:r>
              <a:rPr lang="en-US" sz="1400" smtClean="0">
                <a:latin typeface="Comic Sans MS" pitchFamily="66" charset="0"/>
              </a:rPr>
              <a:t> Inside an Egg</a:t>
            </a:r>
          </a:p>
          <a:p>
            <a:pPr lvl="1" eaLnBrk="1" hangingPunct="1"/>
            <a:r>
              <a:rPr lang="en-US" sz="1400" smtClean="0">
                <a:latin typeface="Comic Sans MS" pitchFamily="66" charset="0"/>
              </a:rPr>
              <a:t>Diagram</a:t>
            </a:r>
          </a:p>
          <a:p>
            <a:pPr lvl="1" eaLnBrk="1" hangingPunct="1"/>
            <a:r>
              <a:rPr lang="en-US" sz="1400" smtClean="0">
                <a:latin typeface="Comic Sans MS" pitchFamily="66" charset="0"/>
              </a:rPr>
              <a:t>Candling an Egg</a:t>
            </a:r>
          </a:p>
          <a:p>
            <a:pPr eaLnBrk="1" hangingPunct="1"/>
            <a:r>
              <a:rPr lang="en-US" sz="1400" smtClean="0">
                <a:latin typeface="Comic Sans MS" pitchFamily="66" charset="0"/>
              </a:rPr>
              <a:t>Sequencing</a:t>
            </a:r>
          </a:p>
          <a:p>
            <a:pPr eaLnBrk="1" hangingPunct="1"/>
            <a:r>
              <a:rPr lang="en-US" sz="1400" smtClean="0">
                <a:latin typeface="Comic Sans MS" pitchFamily="66" charset="0"/>
              </a:rPr>
              <a:t>Hatching an Egg Experiment</a:t>
            </a:r>
          </a:p>
          <a:p>
            <a:pPr eaLnBrk="1" hangingPunct="1"/>
            <a:r>
              <a:rPr lang="en-US" sz="1400" smtClean="0">
                <a:latin typeface="Comic Sans MS" pitchFamily="66" charset="0"/>
              </a:rPr>
              <a:t>Hatching Video</a:t>
            </a:r>
          </a:p>
          <a:p>
            <a:pPr eaLnBrk="1" hangingPunct="1"/>
            <a:r>
              <a:rPr lang="en-US" sz="1400" smtClean="0">
                <a:latin typeface="Comic Sans MS" pitchFamily="66" charset="0"/>
              </a:rPr>
              <a:t>Calendar Countdown</a:t>
            </a:r>
          </a:p>
          <a:p>
            <a:pPr eaLnBrk="1" hangingPunct="1"/>
            <a:r>
              <a:rPr lang="en-US" sz="1400" smtClean="0">
                <a:latin typeface="Comic Sans MS" pitchFamily="66" charset="0"/>
              </a:rPr>
              <a:t>Caring for a Baby Chick </a:t>
            </a:r>
          </a:p>
          <a:p>
            <a:pPr eaLnBrk="1" hangingPunct="1"/>
            <a:r>
              <a:rPr lang="en-US" sz="1400" smtClean="0">
                <a:latin typeface="Comic Sans MS" pitchFamily="66" charset="0"/>
              </a:rPr>
              <a:t>Cycle of an Egg</a:t>
            </a:r>
          </a:p>
          <a:p>
            <a:pPr eaLnBrk="1" hangingPunct="1"/>
            <a:r>
              <a:rPr lang="en-US" sz="1400" smtClean="0">
                <a:latin typeface="Comic Sans MS" pitchFamily="66" charset="0"/>
              </a:rPr>
              <a:t>Standards</a:t>
            </a:r>
          </a:p>
          <a:p>
            <a:pPr eaLnBrk="1" hangingPunct="1"/>
            <a:endParaRPr lang="en-US" sz="1400" smtClean="0">
              <a:latin typeface="Comic Sans MS" pitchFamily="66" charset="0"/>
            </a:endParaRPr>
          </a:p>
          <a:p>
            <a:pPr eaLnBrk="1" hangingPunct="1"/>
            <a:endParaRPr lang="en-US" sz="1400" smtClean="0">
              <a:latin typeface="Comic Sans MS" pitchFamily="66" charset="0"/>
            </a:endParaRPr>
          </a:p>
          <a:p>
            <a:pPr eaLnBrk="1" hangingPunct="1"/>
            <a:endParaRPr lang="en-US" sz="1400" smtClean="0">
              <a:latin typeface="Comic Sans MS" pitchFamily="66" charset="0"/>
            </a:endParaRPr>
          </a:p>
          <a:p>
            <a:pPr eaLnBrk="1" hangingPunct="1"/>
            <a:endParaRPr lang="en-US" sz="1400" smtClean="0">
              <a:latin typeface="Comic Sans MS" pitchFamily="66" charset="0"/>
            </a:endParaRPr>
          </a:p>
        </p:txBody>
      </p:sp>
      <p:pic>
        <p:nvPicPr>
          <p:cNvPr id="3075" name="Picture 7" descr="egg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67823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11"/>
          <p:cNvSpPr>
            <a:spLocks noChangeArrowheads="1"/>
          </p:cNvSpPr>
          <p:nvPr/>
        </p:nvSpPr>
        <p:spPr bwMode="auto">
          <a:xfrm>
            <a:off x="381000" y="152400"/>
            <a:ext cx="8382000" cy="1219200"/>
          </a:xfrm>
          <a:prstGeom prst="wedgeRectCallout">
            <a:avLst>
              <a:gd name="adj1" fmla="val -8806"/>
              <a:gd name="adj2" fmla="val 47528"/>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0">
                <a:latin typeface="Comic Sans MS" pitchFamily="66" charset="0"/>
              </a:rPr>
              <a:t>Hi, I am Peep. I am inside this egg. I want to come out and meet you. Please help me hatch from my egg. Follow the Table of Contents to learn everything you need to know about hatching an egg.</a:t>
            </a:r>
          </a:p>
          <a:p>
            <a:pPr algn="ctr"/>
            <a:endParaRPr lang="en-US" sz="2000" b="0"/>
          </a:p>
        </p:txBody>
      </p:sp>
      <p:sp>
        <p:nvSpPr>
          <p:cNvPr id="3077" name="AutoShape 12"/>
          <p:cNvSpPr>
            <a:spLocks noChangeArrowheads="1"/>
          </p:cNvSpPr>
          <p:nvPr/>
        </p:nvSpPr>
        <p:spPr bwMode="auto">
          <a:xfrm rot="9716337">
            <a:off x="1371600" y="1219200"/>
            <a:ext cx="598488" cy="1219200"/>
          </a:xfrm>
          <a:prstGeom prst="triangle">
            <a:avLst>
              <a:gd name="adj" fmla="val 50000"/>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13"/>
          <p:cNvSpPr>
            <a:spLocks noChangeArrowheads="1"/>
          </p:cNvSpPr>
          <p:nvPr/>
        </p:nvSpPr>
        <p:spPr bwMode="auto">
          <a:xfrm>
            <a:off x="914400" y="1066800"/>
            <a:ext cx="1143000" cy="30480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9" name="Picture 14" descr="chick-color"/>
          <p:cNvPicPr>
            <a:picLocks noChangeAspect="1" noChangeArrowheads="1"/>
          </p:cNvPicPr>
          <p:nvPr/>
        </p:nvPicPr>
        <p:blipFill>
          <a:blip r:embed="rId4">
            <a:extLst>
              <a:ext uri="{28A0092B-C50C-407E-A947-70E740481C1C}">
                <a14:useLocalDpi xmlns:a14="http://schemas.microsoft.com/office/drawing/2010/main" val="0"/>
              </a:ext>
            </a:extLst>
          </a:blip>
          <a:srcRect b="11227"/>
          <a:stretch>
            <a:fillRect/>
          </a:stretch>
        </p:blipFill>
        <p:spPr bwMode="auto">
          <a:xfrm>
            <a:off x="6477000" y="3810000"/>
            <a:ext cx="17113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dissolve">
                                      <p:cBhvr>
                                        <p:cTn id="11" dur="500"/>
                                        <p:tgtEl>
                                          <p:spTgt spid="409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dissolve">
                                      <p:cBhvr>
                                        <p:cTn id="15" dur="500"/>
                                        <p:tgtEl>
                                          <p:spTgt spid="409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ssolve">
                                      <p:cBhvr>
                                        <p:cTn id="23" dur="500"/>
                                        <p:tgtEl>
                                          <p:spTgt spid="409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99">
                                            <p:txEl>
                                              <p:pRg st="5" end="5"/>
                                            </p:txEl>
                                          </p:spTgt>
                                        </p:tgtEl>
                                        <p:attrNameLst>
                                          <p:attrName>style.visibility</p:attrName>
                                        </p:attrNameLst>
                                      </p:cBhvr>
                                      <p:to>
                                        <p:strVal val="visible"/>
                                      </p:to>
                                    </p:set>
                                    <p:animEffect transition="in" filter="dissolve">
                                      <p:cBhvr>
                                        <p:cTn id="26" dur="500"/>
                                        <p:tgtEl>
                                          <p:spTgt spid="409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99">
                                            <p:txEl>
                                              <p:pRg st="6" end="6"/>
                                            </p:txEl>
                                          </p:spTgt>
                                        </p:tgtEl>
                                        <p:attrNameLst>
                                          <p:attrName>style.visibility</p:attrName>
                                        </p:attrNameLst>
                                      </p:cBhvr>
                                      <p:to>
                                        <p:strVal val="visible"/>
                                      </p:to>
                                    </p:set>
                                    <p:animEffect transition="in" filter="dissolve">
                                      <p:cBhvr>
                                        <p:cTn id="29" dur="500"/>
                                        <p:tgtEl>
                                          <p:spTgt spid="4099">
                                            <p:txEl>
                                              <p:pRg st="6" end="6"/>
                                            </p:txEl>
                                          </p:spTgt>
                                        </p:tgtEl>
                                      </p:cBhvr>
                                    </p:animEffect>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4099">
                                            <p:txEl>
                                              <p:pRg st="7" end="7"/>
                                            </p:txEl>
                                          </p:spTgt>
                                        </p:tgtEl>
                                        <p:attrNameLst>
                                          <p:attrName>style.visibility</p:attrName>
                                        </p:attrNameLst>
                                      </p:cBhvr>
                                      <p:to>
                                        <p:strVal val="visible"/>
                                      </p:to>
                                    </p:set>
                                    <p:animEffect transition="in" filter="dissolve">
                                      <p:cBhvr>
                                        <p:cTn id="33" dur="500"/>
                                        <p:tgtEl>
                                          <p:spTgt spid="4099">
                                            <p:txEl>
                                              <p:pRg st="7" end="7"/>
                                            </p:txEl>
                                          </p:spTgt>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4099">
                                            <p:txEl>
                                              <p:pRg st="8" end="8"/>
                                            </p:txEl>
                                          </p:spTgt>
                                        </p:tgtEl>
                                        <p:attrNameLst>
                                          <p:attrName>style.visibility</p:attrName>
                                        </p:attrNameLst>
                                      </p:cBhvr>
                                      <p:to>
                                        <p:strVal val="visible"/>
                                      </p:to>
                                    </p:set>
                                    <p:animEffect transition="in" filter="dissolve">
                                      <p:cBhvr>
                                        <p:cTn id="37" dur="500"/>
                                        <p:tgtEl>
                                          <p:spTgt spid="4099">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9" end="9"/>
                                            </p:txEl>
                                          </p:spTgt>
                                        </p:tgtEl>
                                        <p:attrNameLst>
                                          <p:attrName>style.visibility</p:attrName>
                                        </p:attrNameLst>
                                      </p:cBhvr>
                                      <p:to>
                                        <p:strVal val="visible"/>
                                      </p:to>
                                    </p:set>
                                    <p:animEffect transition="in" filter="dissolve">
                                      <p:cBhvr>
                                        <p:cTn id="40" dur="500"/>
                                        <p:tgtEl>
                                          <p:spTgt spid="4099">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0" end="10"/>
                                            </p:txEl>
                                          </p:spTgt>
                                        </p:tgtEl>
                                        <p:attrNameLst>
                                          <p:attrName>style.visibility</p:attrName>
                                        </p:attrNameLst>
                                      </p:cBhvr>
                                      <p:to>
                                        <p:strVal val="visible"/>
                                      </p:to>
                                    </p:set>
                                    <p:animEffect transition="in" filter="dissolve">
                                      <p:cBhvr>
                                        <p:cTn id="43" dur="500"/>
                                        <p:tgtEl>
                                          <p:spTgt spid="4099">
                                            <p:txEl>
                                              <p:pRg st="10" end="10"/>
                                            </p:txEl>
                                          </p:spTgt>
                                        </p:tgtEl>
                                      </p:cBhvr>
                                    </p:animEffect>
                                  </p:childTnLst>
                                </p:cTn>
                              </p:par>
                            </p:childTnLst>
                          </p:cTn>
                        </p:par>
                        <p:par>
                          <p:cTn id="44" fill="hold" nodeType="afterGroup">
                            <p:stCondLst>
                              <p:cond delay="3500"/>
                            </p:stCondLst>
                            <p:childTnLst>
                              <p:par>
                                <p:cTn id="45" presetID="9" presetClass="entr" presetSubtype="0" fill="hold" grpId="0" nodeType="afterEffect">
                                  <p:stCondLst>
                                    <p:cond delay="0"/>
                                  </p:stCondLst>
                                  <p:childTnLst>
                                    <p:set>
                                      <p:cBhvr>
                                        <p:cTn id="46" dur="1" fill="hold">
                                          <p:stCondLst>
                                            <p:cond delay="0"/>
                                          </p:stCondLst>
                                        </p:cTn>
                                        <p:tgtEl>
                                          <p:spTgt spid="4099">
                                            <p:txEl>
                                              <p:pRg st="11" end="11"/>
                                            </p:txEl>
                                          </p:spTgt>
                                        </p:tgtEl>
                                        <p:attrNameLst>
                                          <p:attrName>style.visibility</p:attrName>
                                        </p:attrNameLst>
                                      </p:cBhvr>
                                      <p:to>
                                        <p:strVal val="visible"/>
                                      </p:to>
                                    </p:set>
                                    <p:animEffect transition="in" filter="dissolve">
                                      <p:cBhvr>
                                        <p:cTn id="47" dur="500"/>
                                        <p:tgtEl>
                                          <p:spTgt spid="4099">
                                            <p:txEl>
                                              <p:pRg st="11" end="11"/>
                                            </p:txEl>
                                          </p:spTgt>
                                        </p:tgtEl>
                                      </p:cBhvr>
                                    </p:animEffect>
                                  </p:childTnLst>
                                </p:cTn>
                              </p:par>
                            </p:childTnLst>
                          </p:cTn>
                        </p:par>
                        <p:par>
                          <p:cTn id="48" fill="hold" nodeType="afterGroup">
                            <p:stCondLst>
                              <p:cond delay="4000"/>
                            </p:stCondLst>
                            <p:childTnLst>
                              <p:par>
                                <p:cTn id="49" presetID="9" presetClass="entr" presetSubtype="0" fill="hold" grpId="0" nodeType="afterEffect">
                                  <p:stCondLst>
                                    <p:cond delay="0"/>
                                  </p:stCondLst>
                                  <p:childTnLst>
                                    <p:set>
                                      <p:cBhvr>
                                        <p:cTn id="50" dur="1" fill="hold">
                                          <p:stCondLst>
                                            <p:cond delay="0"/>
                                          </p:stCondLst>
                                        </p:cTn>
                                        <p:tgtEl>
                                          <p:spTgt spid="4099">
                                            <p:txEl>
                                              <p:pRg st="12" end="12"/>
                                            </p:txEl>
                                          </p:spTgt>
                                        </p:tgtEl>
                                        <p:attrNameLst>
                                          <p:attrName>style.visibility</p:attrName>
                                        </p:attrNameLst>
                                      </p:cBhvr>
                                      <p:to>
                                        <p:strVal val="visible"/>
                                      </p:to>
                                    </p:set>
                                    <p:animEffect transition="in" filter="dissolve">
                                      <p:cBhvr>
                                        <p:cTn id="51" dur="500"/>
                                        <p:tgtEl>
                                          <p:spTgt spid="4099">
                                            <p:txEl>
                                              <p:pRg st="12" end="12"/>
                                            </p:txEl>
                                          </p:spTgt>
                                        </p:tgtEl>
                                      </p:cBhvr>
                                    </p:animEffect>
                                  </p:childTnLst>
                                </p:cTn>
                              </p:par>
                            </p:childTnLst>
                          </p:cTn>
                        </p:par>
                        <p:par>
                          <p:cTn id="52" fill="hold" nodeType="afterGroup">
                            <p:stCondLst>
                              <p:cond delay="4500"/>
                            </p:stCondLst>
                            <p:childTnLst>
                              <p:par>
                                <p:cTn id="53" presetID="9" presetClass="entr" presetSubtype="0" fill="hold" grpId="0" nodeType="afterEffect">
                                  <p:stCondLst>
                                    <p:cond delay="0"/>
                                  </p:stCondLst>
                                  <p:childTnLst>
                                    <p:set>
                                      <p:cBhvr>
                                        <p:cTn id="54" dur="1" fill="hold">
                                          <p:stCondLst>
                                            <p:cond delay="0"/>
                                          </p:stCondLst>
                                        </p:cTn>
                                        <p:tgtEl>
                                          <p:spTgt spid="4099">
                                            <p:txEl>
                                              <p:pRg st="13" end="13"/>
                                            </p:txEl>
                                          </p:spTgt>
                                        </p:tgtEl>
                                        <p:attrNameLst>
                                          <p:attrName>style.visibility</p:attrName>
                                        </p:attrNameLst>
                                      </p:cBhvr>
                                      <p:to>
                                        <p:strVal val="visible"/>
                                      </p:to>
                                    </p:set>
                                    <p:animEffect transition="in" filter="dissolve">
                                      <p:cBhvr>
                                        <p:cTn id="55" dur="500"/>
                                        <p:tgtEl>
                                          <p:spTgt spid="4099">
                                            <p:txEl>
                                              <p:pRg st="13" end="13"/>
                                            </p:txEl>
                                          </p:spTgt>
                                        </p:tgtEl>
                                      </p:cBhvr>
                                    </p:animEffect>
                                  </p:childTnLst>
                                </p:cTn>
                              </p:par>
                            </p:childTnLst>
                          </p:cTn>
                        </p:par>
                        <p:par>
                          <p:cTn id="56" fill="hold" nodeType="afterGroup">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4099">
                                            <p:txEl>
                                              <p:pRg st="14" end="14"/>
                                            </p:txEl>
                                          </p:spTgt>
                                        </p:tgtEl>
                                        <p:attrNameLst>
                                          <p:attrName>style.visibility</p:attrName>
                                        </p:attrNameLst>
                                      </p:cBhvr>
                                      <p:to>
                                        <p:strVal val="visible"/>
                                      </p:to>
                                    </p:set>
                                    <p:animEffect transition="in" filter="dissolve">
                                      <p:cBhvr>
                                        <p:cTn id="59" dur="500"/>
                                        <p:tgtEl>
                                          <p:spTgt spid="4099">
                                            <p:txEl>
                                              <p:pRg st="14" end="14"/>
                                            </p:txEl>
                                          </p:spTgt>
                                        </p:tgtEl>
                                      </p:cBhvr>
                                    </p:animEffect>
                                  </p:childTnLst>
                                </p:cTn>
                              </p:par>
                            </p:childTnLst>
                          </p:cTn>
                        </p:par>
                        <p:par>
                          <p:cTn id="60" fill="hold" nodeType="afterGroup">
                            <p:stCondLst>
                              <p:cond delay="5500"/>
                            </p:stCondLst>
                            <p:childTnLst>
                              <p:par>
                                <p:cTn id="61" presetID="9" presetClass="entr" presetSubtype="0" fill="hold" grpId="0" nodeType="afterEffect">
                                  <p:stCondLst>
                                    <p:cond delay="0"/>
                                  </p:stCondLst>
                                  <p:childTnLst>
                                    <p:set>
                                      <p:cBhvr>
                                        <p:cTn id="62" dur="1" fill="hold">
                                          <p:stCondLst>
                                            <p:cond delay="0"/>
                                          </p:stCondLst>
                                        </p:cTn>
                                        <p:tgtEl>
                                          <p:spTgt spid="4099">
                                            <p:txEl>
                                              <p:pRg st="15" end="15"/>
                                            </p:txEl>
                                          </p:spTgt>
                                        </p:tgtEl>
                                        <p:attrNameLst>
                                          <p:attrName>style.visibility</p:attrName>
                                        </p:attrNameLst>
                                      </p:cBhvr>
                                      <p:to>
                                        <p:strVal val="visible"/>
                                      </p:to>
                                    </p:set>
                                    <p:animEffect transition="in" filter="dissolve">
                                      <p:cBhvr>
                                        <p:cTn id="63" dur="500"/>
                                        <p:tgtEl>
                                          <p:spTgt spid="4099">
                                            <p:txEl>
                                              <p:pRg st="15" end="15"/>
                                            </p:txEl>
                                          </p:spTgt>
                                        </p:tgtEl>
                                      </p:cBhvr>
                                    </p:animEffect>
                                  </p:childTnLst>
                                </p:cTn>
                              </p:par>
                            </p:childTnLst>
                          </p:cTn>
                        </p:par>
                        <p:par>
                          <p:cTn id="64" fill="hold" nodeType="afterGroup">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4099">
                                            <p:txEl>
                                              <p:pRg st="16" end="16"/>
                                            </p:txEl>
                                          </p:spTgt>
                                        </p:tgtEl>
                                        <p:attrNameLst>
                                          <p:attrName>style.visibility</p:attrName>
                                        </p:attrNameLst>
                                      </p:cBhvr>
                                      <p:to>
                                        <p:strVal val="visible"/>
                                      </p:to>
                                    </p:set>
                                    <p:animEffect transition="in" filter="dissolve">
                                      <p:cBhvr>
                                        <p:cTn id="67" dur="500"/>
                                        <p:tgtEl>
                                          <p:spTgt spid="4099">
                                            <p:txEl>
                                              <p:pRg st="16" end="16"/>
                                            </p:txEl>
                                          </p:spTgt>
                                        </p:tgtEl>
                                      </p:cBhvr>
                                    </p:animEffect>
                                  </p:childTnLst>
                                </p:cTn>
                              </p:par>
                            </p:childTnLst>
                          </p:cTn>
                        </p:par>
                        <p:par>
                          <p:cTn id="68" fill="hold" nodeType="afterGroup">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4099">
                                            <p:txEl>
                                              <p:pRg st="17" end="17"/>
                                            </p:txEl>
                                          </p:spTgt>
                                        </p:tgtEl>
                                        <p:attrNameLst>
                                          <p:attrName>style.visibility</p:attrName>
                                        </p:attrNameLst>
                                      </p:cBhvr>
                                      <p:to>
                                        <p:strVal val="visible"/>
                                      </p:to>
                                    </p:set>
                                    <p:animEffect transition="in" filter="dissolve">
                                      <p:cBhvr>
                                        <p:cTn id="71" dur="500"/>
                                        <p:tgtEl>
                                          <p:spTgt spid="409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15"/>
          <p:cNvSpPr txBox="1">
            <a:spLocks noChangeArrowheads="1"/>
          </p:cNvSpPr>
          <p:nvPr/>
        </p:nvSpPr>
        <p:spPr bwMode="auto">
          <a:xfrm>
            <a:off x="914400" y="381000"/>
            <a:ext cx="72390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4400" b="0">
                <a:latin typeface="Comic Sans MS" pitchFamily="66" charset="0"/>
              </a:rPr>
              <a:t>You did it! </a:t>
            </a:r>
          </a:p>
          <a:p>
            <a:pPr algn="ctr" eaLnBrk="1" hangingPunct="1">
              <a:spcBef>
                <a:spcPct val="50000"/>
              </a:spcBef>
            </a:pPr>
            <a:r>
              <a:rPr lang="en-US" sz="3600" b="0">
                <a:latin typeface="Comic Sans MS" pitchFamily="66" charset="0"/>
                <a:hlinkClick r:id="rId3"/>
              </a:rPr>
              <a:t>Click here </a:t>
            </a:r>
            <a:r>
              <a:rPr lang="en-US" sz="3600" b="0">
                <a:latin typeface="Comic Sans MS" pitchFamily="66" charset="0"/>
              </a:rPr>
              <a:t>for a special treat.</a:t>
            </a:r>
          </a:p>
        </p:txBody>
      </p:sp>
      <p:pic>
        <p:nvPicPr>
          <p:cNvPr id="21507" name="Picture 14" descr="We love dancing, to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876800"/>
            <a:ext cx="1298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6" descr="Yippee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05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8" descr="Yippee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48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9" descr="Yippee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09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0" descr="Yippee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648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1" descr="Yippee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133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650" name="Group 74"/>
          <p:cNvGraphicFramePr>
            <a:graphicFrameLocks noGrp="1"/>
          </p:cNvGraphicFramePr>
          <p:nvPr/>
        </p:nvGraphicFramePr>
        <p:xfrm>
          <a:off x="1447800" y="2057400"/>
          <a:ext cx="6096000" cy="3810000"/>
        </p:xfrm>
        <a:graphic>
          <a:graphicData uri="http://schemas.openxmlformats.org/drawingml/2006/table">
            <a:tbl>
              <a:tblPr/>
              <a:tblGrid>
                <a:gridCol w="2032000"/>
                <a:gridCol w="2032000"/>
                <a:gridCol w="2032000"/>
              </a:tblGrid>
              <a:tr h="127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a:noFill/>
                    </a:lnL>
                    <a:lnR cap="flat">
                      <a:noFill/>
                    </a:lnR>
                    <a:lnT>
                      <a:noFill/>
                    </a:lnT>
                    <a:lnB>
                      <a:noFill/>
                    </a:lnB>
                    <a:lnTlToBr>
                      <a:noFill/>
                    </a:lnTlToBr>
                    <a:lnBlToTr>
                      <a:noFill/>
                    </a:lnBlToTr>
                    <a:no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21523" name="Picture 42" descr="We love danc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13795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43" descr="We love danc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05200"/>
            <a:ext cx="13795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44" descr="We love danc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13795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75" descr="chick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99363" y="5105400"/>
            <a:ext cx="15446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0"/>
            <a:ext cx="8610600" cy="11430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Standards</a:t>
            </a:r>
          </a:p>
        </p:txBody>
      </p:sp>
      <p:sp>
        <p:nvSpPr>
          <p:cNvPr id="22531" name="Rectangle 3"/>
          <p:cNvSpPr>
            <a:spLocks noGrp="1" noChangeArrowheads="1"/>
          </p:cNvSpPr>
          <p:nvPr>
            <p:ph type="body" idx="1"/>
          </p:nvPr>
        </p:nvSpPr>
        <p:spPr>
          <a:xfrm>
            <a:off x="381000" y="1066800"/>
            <a:ext cx="6400800" cy="5105400"/>
          </a:xfrm>
        </p:spPr>
        <p:txBody>
          <a:bodyPr/>
          <a:lstStyle/>
          <a:p>
            <a:pPr eaLnBrk="1" hangingPunct="1">
              <a:lnSpc>
                <a:spcPct val="90000"/>
              </a:lnSpc>
            </a:pPr>
            <a:r>
              <a:rPr lang="en-US" sz="1200" u="sng" smtClean="0">
                <a:latin typeface="Comic Sans MS" pitchFamily="66" charset="0"/>
                <a:cs typeface="Times New Roman" pitchFamily="18" charset="0"/>
              </a:rPr>
              <a:t>S.1.1.1 Inquiry: Methods/Scientific/Use</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ask questions, make predictions, record observations, and communicate with others. </a:t>
            </a:r>
          </a:p>
          <a:p>
            <a:pPr eaLnBrk="1" hangingPunct="1">
              <a:lnSpc>
                <a:spcPct val="90000"/>
              </a:lnSpc>
            </a:pPr>
            <a:r>
              <a:rPr lang="en-US" sz="1200" u="sng" smtClean="0">
                <a:latin typeface="Comic Sans MS" pitchFamily="66" charset="0"/>
                <a:cs typeface="Times New Roman" pitchFamily="18" charset="0"/>
              </a:rPr>
              <a:t>S.1.1.2 Investigations: Conducting</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engage in learning process via hands-on/minds-on science activities and experiences. </a:t>
            </a:r>
          </a:p>
          <a:p>
            <a:pPr eaLnBrk="1" hangingPunct="1">
              <a:lnSpc>
                <a:spcPct val="90000"/>
              </a:lnSpc>
            </a:pPr>
            <a:r>
              <a:rPr lang="en-US" sz="1200" u="sng" smtClean="0">
                <a:latin typeface="Comic Sans MS" pitchFamily="66" charset="0"/>
                <a:cs typeface="Times New Roman" pitchFamily="18" charset="0"/>
              </a:rPr>
              <a:t>S.1.5.1 Animals: Compare/Contrast</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compare and describe different animals such as tadpoles, caterpillars, puppies, chicks, snakes, and opossums in the ways they look, grow, and move using sorting activities with pictures or models. </a:t>
            </a:r>
          </a:p>
          <a:p>
            <a:pPr eaLnBrk="1" hangingPunct="1">
              <a:lnSpc>
                <a:spcPct val="90000"/>
              </a:lnSpc>
            </a:pPr>
            <a:r>
              <a:rPr lang="en-US" sz="1200" u="sng" smtClean="0">
                <a:latin typeface="Comic Sans MS" pitchFamily="66" charset="0"/>
                <a:cs typeface="Times New Roman" pitchFamily="18" charset="0"/>
              </a:rPr>
              <a:t>M.1.2.1 Graphs: Create/Basic/Physical</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construct simple graphs using concrete objects or representations of objects such as blocks, counters, or pictures. </a:t>
            </a:r>
          </a:p>
          <a:p>
            <a:pPr eaLnBrk="1" hangingPunct="1">
              <a:lnSpc>
                <a:spcPct val="90000"/>
              </a:lnSpc>
            </a:pPr>
            <a:r>
              <a:rPr lang="en-US" sz="1200" u="sng" smtClean="0">
                <a:latin typeface="Comic Sans MS" pitchFamily="66" charset="0"/>
                <a:cs typeface="Times New Roman" pitchFamily="18" charset="0"/>
              </a:rPr>
              <a:t>M.1.3.1 Tools: Use/Determine Measures</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use a variety of tools to measure, standard (ruler, balance, clock, thermometer) and non-standard (cubes, pencil lengths, shoes, blocks). </a:t>
            </a:r>
          </a:p>
          <a:p>
            <a:pPr eaLnBrk="1" hangingPunct="1">
              <a:lnSpc>
                <a:spcPct val="90000"/>
              </a:lnSpc>
            </a:pPr>
            <a:r>
              <a:rPr lang="en-US" sz="1200" u="sng" smtClean="0">
                <a:latin typeface="Comic Sans MS" pitchFamily="66" charset="0"/>
                <a:cs typeface="Times New Roman" pitchFamily="18" charset="0"/>
              </a:rPr>
              <a:t>M.1.3.2 Length: Measure/Compare</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compare, order, and measure length using inches or centimeters </a:t>
            </a:r>
          </a:p>
          <a:p>
            <a:pPr eaLnBrk="1" hangingPunct="1">
              <a:lnSpc>
                <a:spcPct val="90000"/>
              </a:lnSpc>
            </a:pPr>
            <a:r>
              <a:rPr lang="en-US" sz="1200" u="sng" smtClean="0">
                <a:latin typeface="Comic Sans MS" pitchFamily="66" charset="0"/>
                <a:cs typeface="Times New Roman" pitchFamily="18" charset="0"/>
              </a:rPr>
              <a:t>M.1.3.4 Tools: Choose/Suitable</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select appropriate tool for determining the specified measurement of height, weight, capacity, and temperature. </a:t>
            </a:r>
          </a:p>
          <a:p>
            <a:pPr eaLnBrk="1" hangingPunct="1">
              <a:lnSpc>
                <a:spcPct val="90000"/>
              </a:lnSpc>
            </a:pPr>
            <a:r>
              <a:rPr lang="en-US" sz="1200" u="sng" smtClean="0">
                <a:latin typeface="Comic Sans MS" pitchFamily="66" charset="0"/>
                <a:cs typeface="Times New Roman" pitchFamily="18" charset="0"/>
              </a:rPr>
              <a:t>M.1.3.6 Time: Units/Select</a:t>
            </a:r>
            <a:r>
              <a:rPr lang="en-US" sz="1200" smtClean="0">
                <a:latin typeface="Comic Sans MS" pitchFamily="66" charset="0"/>
                <a:cs typeface="Times New Roman" pitchFamily="18" charset="0"/>
              </a:rPr>
              <a:t> </a:t>
            </a:r>
            <a:br>
              <a:rPr lang="en-US" sz="1200" smtClean="0">
                <a:latin typeface="Comic Sans MS" pitchFamily="66" charset="0"/>
                <a:cs typeface="Times New Roman" pitchFamily="18" charset="0"/>
              </a:rPr>
            </a:br>
            <a:r>
              <a:rPr lang="en-US" sz="1200" smtClean="0">
                <a:latin typeface="Comic Sans MS" pitchFamily="66" charset="0"/>
                <a:cs typeface="Times New Roman" pitchFamily="18" charset="0"/>
              </a:rPr>
              <a:t>The learner will be able to select appropriate units (minutes, hours, days, weeks, months) and appropriate tools (clocks/watch, calendar, sun/moon) for determining a specified time. </a:t>
            </a:r>
          </a:p>
          <a:p>
            <a:pPr eaLnBrk="1" hangingPunct="1">
              <a:lnSpc>
                <a:spcPct val="90000"/>
              </a:lnSpc>
            </a:pPr>
            <a:r>
              <a:rPr lang="en-US" sz="1200" smtClean="0">
                <a:latin typeface="Comic Sans MS" pitchFamily="66" charset="0"/>
                <a:cs typeface="Times New Roman" pitchFamily="18" charset="0"/>
              </a:rPr>
              <a:t>Links to websites used in this PowerPoint </a:t>
            </a:r>
          </a:p>
          <a:p>
            <a:pPr eaLnBrk="1" hangingPunct="1">
              <a:lnSpc>
                <a:spcPct val="90000"/>
              </a:lnSpc>
              <a:buFontTx/>
              <a:buNone/>
            </a:pPr>
            <a:r>
              <a:rPr lang="en-US" sz="1200" smtClean="0">
                <a:latin typeface="Comic Sans MS" pitchFamily="66" charset="0"/>
                <a:cs typeface="Times New Roman" pitchFamily="18" charset="0"/>
              </a:rPr>
              <a:t>	</a:t>
            </a:r>
            <a:r>
              <a:rPr lang="en-US" sz="1200" smtClean="0">
                <a:latin typeface="Comic Sans MS" pitchFamily="66" charset="0"/>
                <a:cs typeface="Times New Roman" pitchFamily="18" charset="0"/>
                <a:hlinkClick r:id="rId3"/>
              </a:rPr>
              <a:t>http://www.ikeepbookmarks.com/browse.asp?folder=1346126</a:t>
            </a:r>
            <a:endParaRPr lang="en-US" sz="1200" smtClean="0">
              <a:latin typeface="Comic Sans MS" pitchFamily="66" charset="0"/>
              <a:cs typeface="Times New Roman" pitchFamily="18" charset="0"/>
            </a:endParaRPr>
          </a:p>
          <a:p>
            <a:pPr eaLnBrk="1" hangingPunct="1">
              <a:lnSpc>
                <a:spcPct val="90000"/>
              </a:lnSpc>
              <a:buFontTx/>
              <a:buNone/>
            </a:pPr>
            <a:endParaRPr lang="en-US" sz="1200" smtClean="0">
              <a:latin typeface="Comic Sans MS" pitchFamily="66" charset="0"/>
              <a:cs typeface="Times New Roman" pitchFamily="18" charset="0"/>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8153400" cy="13716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How do you hatch an egg?</a:t>
            </a:r>
          </a:p>
        </p:txBody>
      </p:sp>
      <p:graphicFrame>
        <p:nvGraphicFramePr>
          <p:cNvPr id="4099" name="Object 4"/>
          <p:cNvGraphicFramePr>
            <a:graphicFrameLocks noChangeAspect="1"/>
          </p:cNvGraphicFramePr>
          <p:nvPr/>
        </p:nvGraphicFramePr>
        <p:xfrm>
          <a:off x="314325" y="1382713"/>
          <a:ext cx="5086350" cy="5026025"/>
        </p:xfrm>
        <a:graphic>
          <a:graphicData uri="http://schemas.openxmlformats.org/presentationml/2006/ole">
            <mc:AlternateContent xmlns:mc="http://schemas.openxmlformats.org/markup-compatibility/2006">
              <mc:Choice xmlns:v="urn:schemas-microsoft-com:vml" Requires="v">
                <p:oleObj spid="_x0000_s4100" name="MS Org Chart" r:id="rId4" imgW="3642671" imgH="3597884" progId="OrgPlusWOPX.4">
                  <p:embed/>
                </p:oleObj>
              </mc:Choice>
              <mc:Fallback>
                <p:oleObj name="MS Org Chart" r:id="rId4" imgW="3642671" imgH="3597884" progId="OrgPlusWOPX.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382713"/>
                        <a:ext cx="508635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14" descr="egg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313113"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609600" y="0"/>
            <a:ext cx="7772400" cy="1371600"/>
          </a:xfrm>
        </p:spPr>
        <p:txBody>
          <a:bodyPr/>
          <a:lstStyle/>
          <a:p>
            <a:pPr eaLnBrk="1" hangingPunct="1">
              <a:defRPr/>
            </a:pPr>
            <a:r>
              <a:rPr lang="en-US" b="1" smtClean="0">
                <a:effectLst>
                  <a:outerShdw blurRad="38100" dist="38100" dir="2700000" algn="tl">
                    <a:srgbClr val="C0C0C0"/>
                  </a:outerShdw>
                </a:effectLst>
                <a:latin typeface="Comic Sans MS" pitchFamily="66" charset="0"/>
              </a:rPr>
              <a:t>What do I need?</a:t>
            </a:r>
          </a:p>
        </p:txBody>
      </p:sp>
      <p:sp>
        <p:nvSpPr>
          <p:cNvPr id="5124" name="AutoShape 5"/>
          <p:cNvSpPr>
            <a:spLocks noChangeArrowheads="1"/>
          </p:cNvSpPr>
          <p:nvPr/>
        </p:nvSpPr>
        <p:spPr bwMode="auto">
          <a:xfrm>
            <a:off x="1905000" y="1066800"/>
            <a:ext cx="2514600" cy="990600"/>
          </a:xfrm>
          <a:prstGeom prst="wedgeEllipseCallout">
            <a:avLst>
              <a:gd name="adj1" fmla="val 40782"/>
              <a:gd name="adj2" fmla="val 148398"/>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atin typeface="Comic Sans MS" pitchFamily="66" charset="0"/>
              </a:rPr>
              <a:t>Help me hatch!</a:t>
            </a:r>
          </a:p>
        </p:txBody>
      </p:sp>
      <p:sp>
        <p:nvSpPr>
          <p:cNvPr id="5125" name="AutoShape 6"/>
          <p:cNvSpPr>
            <a:spLocks noChangeArrowheads="1"/>
          </p:cNvSpPr>
          <p:nvPr/>
        </p:nvSpPr>
        <p:spPr bwMode="auto">
          <a:xfrm rot="-3363290">
            <a:off x="3194843" y="2748757"/>
            <a:ext cx="239713" cy="1143000"/>
          </a:xfrm>
          <a:prstGeom prst="upArrow">
            <a:avLst>
              <a:gd name="adj1" fmla="val 50000"/>
              <a:gd name="adj2" fmla="val 11920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7"/>
          <p:cNvSpPr>
            <a:spLocks noChangeArrowheads="1"/>
          </p:cNvSpPr>
          <p:nvPr/>
        </p:nvSpPr>
        <p:spPr bwMode="auto">
          <a:xfrm rot="-7934151">
            <a:off x="3207543" y="4825207"/>
            <a:ext cx="239713" cy="1143000"/>
          </a:xfrm>
          <a:prstGeom prst="upArrow">
            <a:avLst>
              <a:gd name="adj1" fmla="val 50000"/>
              <a:gd name="adj2" fmla="val 11920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AutoShape 8"/>
          <p:cNvSpPr>
            <a:spLocks noChangeArrowheads="1"/>
          </p:cNvSpPr>
          <p:nvPr/>
        </p:nvSpPr>
        <p:spPr bwMode="auto">
          <a:xfrm rot="3425884">
            <a:off x="5633243" y="2748757"/>
            <a:ext cx="239713" cy="1143000"/>
          </a:xfrm>
          <a:prstGeom prst="upArrow">
            <a:avLst>
              <a:gd name="adj1" fmla="val 50000"/>
              <a:gd name="adj2" fmla="val 11920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AutoShape 9"/>
          <p:cNvSpPr>
            <a:spLocks noChangeArrowheads="1"/>
          </p:cNvSpPr>
          <p:nvPr/>
        </p:nvSpPr>
        <p:spPr bwMode="auto">
          <a:xfrm rot="7936273">
            <a:off x="5728493" y="4742657"/>
            <a:ext cx="239713" cy="1143000"/>
          </a:xfrm>
          <a:prstGeom prst="upArrow">
            <a:avLst>
              <a:gd name="adj1" fmla="val 50000"/>
              <a:gd name="adj2" fmla="val 11920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0"/>
          <p:cNvSpPr txBox="1">
            <a:spLocks noChangeArrowheads="1"/>
          </p:cNvSpPr>
          <p:nvPr/>
        </p:nvSpPr>
        <p:spPr bwMode="auto">
          <a:xfrm>
            <a:off x="1066800" y="2667000"/>
            <a:ext cx="1752600" cy="679450"/>
          </a:xfrm>
          <a:prstGeom prst="rect">
            <a:avLst/>
          </a:prstGeom>
          <a:solidFill>
            <a:srgbClr val="00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3600">
                <a:latin typeface="Comic Sans MS" pitchFamily="66" charset="0"/>
              </a:rPr>
              <a:t>Water</a:t>
            </a:r>
          </a:p>
        </p:txBody>
      </p:sp>
      <p:sp>
        <p:nvSpPr>
          <p:cNvPr id="7179" name="Text Box 11"/>
          <p:cNvSpPr txBox="1">
            <a:spLocks noChangeArrowheads="1"/>
          </p:cNvSpPr>
          <p:nvPr/>
        </p:nvSpPr>
        <p:spPr bwMode="auto">
          <a:xfrm>
            <a:off x="685800" y="5867400"/>
            <a:ext cx="2438400" cy="679450"/>
          </a:xfrm>
          <a:prstGeom prst="rect">
            <a:avLst/>
          </a:prstGeom>
          <a:solidFill>
            <a:srgbClr val="00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3600">
                <a:latin typeface="Comic Sans MS" pitchFamily="66" charset="0"/>
              </a:rPr>
              <a:t>Caretaker</a:t>
            </a:r>
          </a:p>
        </p:txBody>
      </p:sp>
      <p:sp>
        <p:nvSpPr>
          <p:cNvPr id="7180" name="Text Box 12"/>
          <p:cNvSpPr txBox="1">
            <a:spLocks noChangeArrowheads="1"/>
          </p:cNvSpPr>
          <p:nvPr/>
        </p:nvSpPr>
        <p:spPr bwMode="auto">
          <a:xfrm>
            <a:off x="6019800" y="5715000"/>
            <a:ext cx="2514600" cy="679450"/>
          </a:xfrm>
          <a:prstGeom prst="rect">
            <a:avLst/>
          </a:prstGeom>
          <a:solidFill>
            <a:srgbClr val="00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3600">
                <a:latin typeface="Comic Sans MS" pitchFamily="66" charset="0"/>
              </a:rPr>
              <a:t>Incubator</a:t>
            </a:r>
          </a:p>
        </p:txBody>
      </p:sp>
      <p:sp>
        <p:nvSpPr>
          <p:cNvPr id="7181" name="Text Box 13"/>
          <p:cNvSpPr txBox="1">
            <a:spLocks noChangeArrowheads="1"/>
          </p:cNvSpPr>
          <p:nvPr/>
        </p:nvSpPr>
        <p:spPr bwMode="auto">
          <a:xfrm>
            <a:off x="6324600" y="2514600"/>
            <a:ext cx="2057400" cy="679450"/>
          </a:xfrm>
          <a:prstGeom prst="rect">
            <a:avLst/>
          </a:prstGeom>
          <a:solidFill>
            <a:srgbClr val="00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sz="3600">
                <a:latin typeface="Comic Sans MS" pitchFamily="66" charset="0"/>
              </a:rPr>
              <a:t>Warmth</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dissolve">
                                      <p:cBhvr>
                                        <p:cTn id="12" dur="500"/>
                                        <p:tgtEl>
                                          <p:spTgt spid="71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dissolve">
                                      <p:cBhvr>
                                        <p:cTn id="17" dur="500"/>
                                        <p:tgtEl>
                                          <p:spTgt spid="71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9"/>
                                        </p:tgtEl>
                                        <p:attrNameLst>
                                          <p:attrName>style.visibility</p:attrName>
                                        </p:attrNameLst>
                                      </p:cBhvr>
                                      <p:to>
                                        <p:strVal val="visible"/>
                                      </p:to>
                                    </p:set>
                                    <p:animEffect transition="in" filter="dissolve">
                                      <p:cBhvr>
                                        <p:cTn id="2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autoUpdateAnimBg="0"/>
      <p:bldP spid="7179" grpId="0" animBg="1" autoUpdateAnimBg="0"/>
      <p:bldP spid="7180" grpId="0" animBg="1" autoUpdateAnimBg="0"/>
      <p:bldP spid="718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8077200" cy="14478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How will I stay warm?</a:t>
            </a:r>
          </a:p>
        </p:txBody>
      </p:sp>
      <p:sp>
        <p:nvSpPr>
          <p:cNvPr id="9220" name="Rectangle 4"/>
          <p:cNvSpPr>
            <a:spLocks noGrp="1" noChangeArrowheads="1"/>
          </p:cNvSpPr>
          <p:nvPr>
            <p:ph type="body" sz="half" idx="2"/>
          </p:nvPr>
        </p:nvSpPr>
        <p:spPr>
          <a:xfrm>
            <a:off x="4495800" y="1905000"/>
            <a:ext cx="4038600" cy="4114800"/>
          </a:xfrm>
        </p:spPr>
        <p:txBody>
          <a:bodyPr/>
          <a:lstStyle/>
          <a:p>
            <a:pPr eaLnBrk="1" hangingPunct="1">
              <a:buFontTx/>
              <a:buNone/>
            </a:pPr>
            <a:r>
              <a:rPr lang="en-US" sz="2800" smtClean="0">
                <a:latin typeface="Comic Sans MS" pitchFamily="66" charset="0"/>
              </a:rPr>
              <a:t>	An </a:t>
            </a:r>
            <a:r>
              <a:rPr lang="en-US" sz="2800" b="1" smtClean="0">
                <a:solidFill>
                  <a:schemeClr val="accent2"/>
                </a:solidFill>
                <a:latin typeface="Comic Sans MS" pitchFamily="66" charset="0"/>
              </a:rPr>
              <a:t>incubator</a:t>
            </a:r>
            <a:r>
              <a:rPr lang="en-US" sz="2800" smtClean="0">
                <a:latin typeface="Comic Sans MS" pitchFamily="66" charset="0"/>
              </a:rPr>
              <a:t> is a way to keep me warm. I can stay there with all my brothers and sisters. </a:t>
            </a:r>
          </a:p>
        </p:txBody>
      </p:sp>
      <p:pic>
        <p:nvPicPr>
          <p:cNvPr id="9222" name="Picture 6" descr="incubato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8350" y="1981200"/>
            <a:ext cx="3644900" cy="4114800"/>
          </a:xfr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7" descr="egg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953000"/>
            <a:ext cx="9985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down)">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wipe(up)">
                                      <p:cBhvr>
                                        <p:cTn id="12"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81000"/>
            <a:ext cx="80010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Is the temperature </a:t>
            </a:r>
            <a:br>
              <a:rPr lang="en-US" b="1" smtClean="0">
                <a:effectLst>
                  <a:outerShdw blurRad="38100" dist="38100" dir="2700000" algn="tl">
                    <a:srgbClr val="C0C0C0"/>
                  </a:outerShdw>
                </a:effectLst>
                <a:latin typeface="Comic Sans MS" pitchFamily="66" charset="0"/>
              </a:rPr>
            </a:br>
            <a:r>
              <a:rPr lang="en-US" b="1" smtClean="0">
                <a:effectLst>
                  <a:outerShdw blurRad="38100" dist="38100" dir="2700000" algn="tl">
                    <a:srgbClr val="C0C0C0"/>
                  </a:outerShdw>
                </a:effectLst>
                <a:latin typeface="Comic Sans MS" pitchFamily="66" charset="0"/>
              </a:rPr>
              <a:t>right for me?</a:t>
            </a:r>
          </a:p>
        </p:txBody>
      </p:sp>
      <p:sp>
        <p:nvSpPr>
          <p:cNvPr id="10244" name="Rectangle 4"/>
          <p:cNvSpPr>
            <a:spLocks noGrp="1" noChangeArrowheads="1"/>
          </p:cNvSpPr>
          <p:nvPr>
            <p:ph type="body" sz="half" idx="2"/>
          </p:nvPr>
        </p:nvSpPr>
        <p:spPr>
          <a:xfrm>
            <a:off x="1905000" y="1752600"/>
            <a:ext cx="5410200" cy="3810000"/>
          </a:xfrm>
          <a:solidFill>
            <a:schemeClr val="bg1"/>
          </a:solidFill>
          <a:ln w="57150">
            <a:solidFill>
              <a:schemeClr val="tx1"/>
            </a:solidFill>
            <a:miter lim="800000"/>
            <a:headEnd/>
            <a:tailEnd/>
          </a:ln>
        </p:spPr>
        <p:txBody>
          <a:bodyPr/>
          <a:lstStyle/>
          <a:p>
            <a:pPr eaLnBrk="1" hangingPunct="1">
              <a:buFontTx/>
              <a:buNone/>
            </a:pPr>
            <a:r>
              <a:rPr lang="en-US" sz="2400" smtClean="0">
                <a:latin typeface="Comic Sans MS" pitchFamily="66" charset="0"/>
              </a:rPr>
              <a:t>	You will need a </a:t>
            </a:r>
            <a:r>
              <a:rPr lang="en-US" sz="2400" b="1" smtClean="0">
                <a:solidFill>
                  <a:schemeClr val="accent2"/>
                </a:solidFill>
                <a:latin typeface="Comic Sans MS" pitchFamily="66" charset="0"/>
              </a:rPr>
              <a:t>thermometer</a:t>
            </a:r>
            <a:r>
              <a:rPr lang="en-US" sz="2400" smtClean="0">
                <a:latin typeface="Comic Sans MS" pitchFamily="66" charset="0"/>
              </a:rPr>
              <a:t> to make sure the temperature is just right for me. I like it to be between 99</a:t>
            </a:r>
            <a:r>
              <a:rPr lang="en-US" sz="2400" baseline="50000" smtClean="0">
                <a:latin typeface="Comic Sans MS" pitchFamily="66" charset="0"/>
              </a:rPr>
              <a:t>o</a:t>
            </a:r>
            <a:r>
              <a:rPr lang="en-US" sz="2400" smtClean="0">
                <a:latin typeface="Comic Sans MS" pitchFamily="66" charset="0"/>
              </a:rPr>
              <a:t>-101</a:t>
            </a:r>
            <a:r>
              <a:rPr lang="en-US" sz="2400" baseline="50000" smtClean="0">
                <a:latin typeface="Comic Sans MS" pitchFamily="66" charset="0"/>
              </a:rPr>
              <a:t>o</a:t>
            </a:r>
            <a:r>
              <a:rPr lang="en-US" sz="2400" smtClean="0">
                <a:latin typeface="Comic Sans MS" pitchFamily="66" charset="0"/>
              </a:rPr>
              <a:t>. Make sure warm air does not escape the </a:t>
            </a:r>
            <a:r>
              <a:rPr lang="en-US" sz="2400" b="1" smtClean="0">
                <a:solidFill>
                  <a:schemeClr val="accent2"/>
                </a:solidFill>
                <a:latin typeface="Comic Sans MS" pitchFamily="66" charset="0"/>
              </a:rPr>
              <a:t>incubator</a:t>
            </a:r>
            <a:r>
              <a:rPr lang="en-US" sz="2400" smtClean="0">
                <a:latin typeface="Comic Sans MS" pitchFamily="66" charset="0"/>
              </a:rPr>
              <a:t>. Click on the thermometer and use this recording sheet to compare temperatures. </a:t>
            </a:r>
          </a:p>
          <a:p>
            <a:pPr eaLnBrk="1" hangingPunct="1">
              <a:buFontTx/>
              <a:buNone/>
            </a:pPr>
            <a:endParaRPr lang="en-US" sz="2400" baseline="50000" smtClean="0">
              <a:latin typeface="Comic Sans MS" pitchFamily="66" charset="0"/>
            </a:endParaRPr>
          </a:p>
        </p:txBody>
      </p:sp>
      <p:pic>
        <p:nvPicPr>
          <p:cNvPr id="7172" name="Picture 13" descr="thermometer animation">
            <a:hlinkClick r:id="rId3" action="ppaction://hlinksldjump"/>
          </p:cNvPr>
          <p:cNvPicPr>
            <a:picLocks noChangeAspect="1" noChangeArrowheads="1" noCrop="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457200" y="1676400"/>
            <a:ext cx="10287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15" descr="egg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343400"/>
            <a:ext cx="118268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wipe(up)">
                                      <p:cBhvr>
                                        <p:cTn id="7" dur="500"/>
                                        <p:tgtEl>
                                          <p:spTgt spid="10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772400" cy="1295400"/>
          </a:xfrm>
        </p:spPr>
        <p:txBody>
          <a:bodyPr/>
          <a:lstStyle/>
          <a:p>
            <a:pPr eaLnBrk="1" hangingPunct="1">
              <a:defRPr/>
            </a:pPr>
            <a:r>
              <a:rPr lang="en-US" sz="4000" b="1" smtClean="0">
                <a:effectLst>
                  <a:outerShdw blurRad="38100" dist="38100" dir="2700000" algn="tl">
                    <a:srgbClr val="C0C0C0"/>
                  </a:outerShdw>
                </a:effectLst>
                <a:latin typeface="Comic Sans MS" pitchFamily="66" charset="0"/>
              </a:rPr>
              <a:t>Comparing Temperatures Recording Sheet</a:t>
            </a:r>
          </a:p>
        </p:txBody>
      </p:sp>
      <p:pic>
        <p:nvPicPr>
          <p:cNvPr id="8195" name="Picture 3" descr="thermometers"/>
          <p:cNvPicPr>
            <a:picLocks noChangeAspect="1" noChangeArrowheads="1"/>
          </p:cNvPicPr>
          <p:nvPr/>
        </p:nvPicPr>
        <p:blipFill>
          <a:blip r:embed="rId3">
            <a:extLst>
              <a:ext uri="{28A0092B-C50C-407E-A947-70E740481C1C}">
                <a14:useLocalDpi xmlns:a14="http://schemas.microsoft.com/office/drawing/2010/main" val="0"/>
              </a:ext>
            </a:extLst>
          </a:blip>
          <a:srcRect t="30769" b="9846"/>
          <a:stretch>
            <a:fillRect/>
          </a:stretch>
        </p:blipFill>
        <p:spPr bwMode="auto">
          <a:xfrm>
            <a:off x="609600" y="1447800"/>
            <a:ext cx="7848600" cy="45132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6" descr="button">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p:cNvSpPr>
            <a:spLocks noChangeArrowheads="1"/>
          </p:cNvSpPr>
          <p:nvPr/>
        </p:nvSpPr>
        <p:spPr bwMode="auto">
          <a:xfrm rot="67434">
            <a:off x="912813" y="2133600"/>
            <a:ext cx="152400" cy="2438400"/>
          </a:xfrm>
          <a:prstGeom prst="rect">
            <a:avLst/>
          </a:prstGeom>
          <a:gradFill rotWithShape="0">
            <a:gsLst>
              <a:gs pos="0">
                <a:srgbClr val="FF0000"/>
              </a:gs>
              <a:gs pos="100000">
                <a:srgbClr val="FF8F8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8534400" cy="1143000"/>
          </a:xfrm>
          <a:solidFill>
            <a:schemeClr val="bg1"/>
          </a:solidFill>
        </p:spPr>
        <p:txBody>
          <a:bodyPr/>
          <a:lstStyle/>
          <a:p>
            <a:pPr eaLnBrk="1" hangingPunct="1">
              <a:defRPr/>
            </a:pPr>
            <a:r>
              <a:rPr lang="en-US" b="1" smtClean="0">
                <a:effectLst>
                  <a:outerShdw blurRad="38100" dist="38100" dir="2700000" algn="tl">
                    <a:srgbClr val="C0C0C0"/>
                  </a:outerShdw>
                </a:effectLst>
                <a:latin typeface="Comic Sans MS" pitchFamily="66" charset="0"/>
              </a:rPr>
              <a:t>What is the temperature?</a:t>
            </a:r>
          </a:p>
        </p:txBody>
      </p:sp>
      <p:graphicFrame>
        <p:nvGraphicFramePr>
          <p:cNvPr id="9219" name="Object 3"/>
          <p:cNvGraphicFramePr>
            <a:graphicFrameLocks noChangeAspect="1"/>
          </p:cNvGraphicFramePr>
          <p:nvPr>
            <p:ph type="chart" sz="half" idx="1"/>
          </p:nvPr>
        </p:nvGraphicFramePr>
        <p:xfrm>
          <a:off x="533400" y="2209800"/>
          <a:ext cx="5791200" cy="3625850"/>
        </p:xfrm>
        <a:graphic>
          <a:graphicData uri="http://schemas.openxmlformats.org/presentationml/2006/ole">
            <mc:AlternateContent xmlns:mc="http://schemas.openxmlformats.org/markup-compatibility/2006">
              <mc:Choice xmlns:v="urn:schemas-microsoft-com:vml" Requires="v">
                <p:oleObj spid="_x0000_s9221" name="Chart" r:id="rId4" imgW="6572481" imgH="4115250" progId="MSGraph.Chart.8">
                  <p:embed followColorScheme="full"/>
                </p:oleObj>
              </mc:Choice>
              <mc:Fallback>
                <p:oleObj name="Chart" r:id="rId4" imgW="6572481" imgH="411525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5791200" cy="36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0" name="Rectangle 4"/>
          <p:cNvSpPr>
            <a:spLocks noGrp="1" noChangeArrowheads="1"/>
          </p:cNvSpPr>
          <p:nvPr>
            <p:ph type="body" sz="half" idx="2"/>
          </p:nvPr>
        </p:nvSpPr>
        <p:spPr>
          <a:xfrm>
            <a:off x="838200" y="1066800"/>
            <a:ext cx="7086600" cy="990600"/>
          </a:xfrm>
        </p:spPr>
        <p:txBody>
          <a:bodyPr/>
          <a:lstStyle/>
          <a:p>
            <a:pPr eaLnBrk="1" hangingPunct="1">
              <a:buFontTx/>
              <a:buNone/>
            </a:pPr>
            <a:r>
              <a:rPr lang="en-US" sz="2400" smtClean="0">
                <a:latin typeface="Comic Sans MS" pitchFamily="66" charset="0"/>
              </a:rPr>
              <a:t>	Every Friday read and graph the temperature in the incubator and in the room. </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81000"/>
            <a:ext cx="77724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How many days will it </a:t>
            </a:r>
            <a:br>
              <a:rPr lang="en-US" b="1" smtClean="0">
                <a:effectLst>
                  <a:outerShdw blurRad="38100" dist="38100" dir="2700000" algn="tl">
                    <a:srgbClr val="C0C0C0"/>
                  </a:outerShdw>
                </a:effectLst>
                <a:latin typeface="Comic Sans MS" pitchFamily="66" charset="0"/>
              </a:rPr>
            </a:br>
            <a:r>
              <a:rPr lang="en-US" b="1" smtClean="0">
                <a:effectLst>
                  <a:outerShdw blurRad="38100" dist="38100" dir="2700000" algn="tl">
                    <a:srgbClr val="C0C0C0"/>
                  </a:outerShdw>
                </a:effectLst>
                <a:latin typeface="Comic Sans MS" pitchFamily="66" charset="0"/>
              </a:rPr>
              <a:t>take us to hatch?</a:t>
            </a:r>
          </a:p>
        </p:txBody>
      </p:sp>
      <p:graphicFrame>
        <p:nvGraphicFramePr>
          <p:cNvPr id="16435" name="Group 51"/>
          <p:cNvGraphicFramePr>
            <a:graphicFrameLocks noGrp="1"/>
          </p:cNvGraphicFramePr>
          <p:nvPr>
            <p:ph type="tbl" idx="1"/>
          </p:nvPr>
        </p:nvGraphicFramePr>
        <p:xfrm>
          <a:off x="1295400" y="1828800"/>
          <a:ext cx="6324600" cy="4449763"/>
        </p:xfrm>
        <a:graphic>
          <a:graphicData uri="http://schemas.openxmlformats.org/drawingml/2006/table">
            <a:tbl>
              <a:tblPr/>
              <a:tblGrid>
                <a:gridCol w="2133600"/>
                <a:gridCol w="4191000"/>
              </a:tblGrid>
              <a:tr h="8229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Egg Number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Predict how many days it will take us to hatch…</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One (ME!)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Two</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Three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Four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Five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Six</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Seven </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0272" name="Picture 53" descr="egg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18526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781</TotalTime>
  <Words>453</Words>
  <Application>Microsoft Office PowerPoint</Application>
  <PresentationFormat>On-screen Show (4:3)</PresentationFormat>
  <Paragraphs>127</Paragraphs>
  <Slides>21</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Times New Roman</vt:lpstr>
      <vt:lpstr>Arial</vt:lpstr>
      <vt:lpstr>Calibri</vt:lpstr>
      <vt:lpstr>Comic Sans MS</vt:lpstr>
      <vt:lpstr>Default Design</vt:lpstr>
      <vt:lpstr>MS Organization Chart 2.0</vt:lpstr>
      <vt:lpstr>Microsoft Graph 2000 Chart</vt:lpstr>
      <vt:lpstr>PowerPoint Presentation</vt:lpstr>
      <vt:lpstr>PowerPoint Presentation</vt:lpstr>
      <vt:lpstr>How do you hatch an egg?</vt:lpstr>
      <vt:lpstr>What do I need?</vt:lpstr>
      <vt:lpstr>How will I stay warm?</vt:lpstr>
      <vt:lpstr>Is the temperature  right for me?</vt:lpstr>
      <vt:lpstr>Comparing Temperatures Recording Sheet</vt:lpstr>
      <vt:lpstr>What is the temperature?</vt:lpstr>
      <vt:lpstr>How many days will it  take us to hatch?</vt:lpstr>
      <vt:lpstr>What does my egg look like?</vt:lpstr>
      <vt:lpstr>How do you candle my egg?</vt:lpstr>
      <vt:lpstr>What do you see?</vt:lpstr>
      <vt:lpstr>Can you crack an egg? </vt:lpstr>
      <vt:lpstr>How does a chick hatch? What do you see? Click on the egg to watch a video.</vt:lpstr>
      <vt:lpstr>How many days are left? Make sure to keep a count of how many days are left until I hatch.</vt:lpstr>
      <vt:lpstr>Are you my mother?</vt:lpstr>
      <vt:lpstr>Can you put it in order?</vt:lpstr>
      <vt:lpstr>How did you do?</vt:lpstr>
      <vt:lpstr>When were we born? Now that we are born your class will need to make birth announcements. </vt:lpstr>
      <vt:lpstr>PowerPoint Presentation</vt:lpstr>
      <vt:lpstr>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dc:creator>
  <cp:lastModifiedBy>Teacher E-Solutions</cp:lastModifiedBy>
  <cp:revision>38</cp:revision>
  <dcterms:created xsi:type="dcterms:W3CDTF">2005-07-10T20:08:51Z</dcterms:created>
  <dcterms:modified xsi:type="dcterms:W3CDTF">2019-01-15T12:43:13Z</dcterms:modified>
</cp:coreProperties>
</file>