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85" r:id="rId2"/>
    <p:sldId id="257" r:id="rId3"/>
    <p:sldId id="269" r:id="rId4"/>
    <p:sldId id="259" r:id="rId5"/>
    <p:sldId id="261" r:id="rId6"/>
    <p:sldId id="262" r:id="rId7"/>
    <p:sldId id="258" r:id="rId8"/>
    <p:sldId id="263" r:id="rId9"/>
    <p:sldId id="264" r:id="rId10"/>
    <p:sldId id="260" r:id="rId11"/>
    <p:sldId id="265" r:id="rId12"/>
    <p:sldId id="266" r:id="rId13"/>
    <p:sldId id="267" r:id="rId14"/>
    <p:sldId id="268" r:id="rId15"/>
    <p:sldId id="292" r:id="rId16"/>
    <p:sldId id="294" r:id="rId17"/>
    <p:sldId id="296" r:id="rId18"/>
    <p:sldId id="297" r:id="rId19"/>
    <p:sldId id="298" r:id="rId20"/>
    <p:sldId id="299" r:id="rId21"/>
    <p:sldId id="300" r:id="rId22"/>
    <p:sldId id="301" r:id="rId23"/>
    <p:sldId id="302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3"/>
    <p:restoredTop sz="94662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0B9E240-B558-4DB5-B590-1F30868E67D3}" type="datetimeFigureOut">
              <a:rPr lang="en-US" altLang="en-US"/>
              <a:pPr>
                <a:defRPr/>
              </a:pPr>
              <a:t>1/18/2019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EFA9903-C4E0-4425-A385-52A2FA10B6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09716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C97DE-D5CD-4236-BC2A-1494EE324062}" type="datetimeFigureOut">
              <a:rPr lang="en-US" altLang="en-US"/>
              <a:pPr>
                <a:defRPr/>
              </a:pPr>
              <a:t>1/18/2019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9EA29-2B97-40A4-8E2F-71C8BB03C8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0623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4FF70-DD7F-4E04-9148-DE5FC512C66F}" type="datetimeFigureOut">
              <a:rPr lang="en-US" altLang="en-US"/>
              <a:pPr>
                <a:defRPr/>
              </a:pPr>
              <a:t>1/18/2019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BA831-3F93-4E26-B19D-819D753B760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34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A261C-A147-44E1-87C6-4263B673C381}" type="datetimeFigureOut">
              <a:rPr lang="en-US" altLang="en-US"/>
              <a:pPr>
                <a:defRPr/>
              </a:pPr>
              <a:t>1/18/2019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95AD10-DB83-4786-B509-1CDFAB625E1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813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4CDF8-5FDB-4FB5-B664-196059C80FC7}" type="datetimeFigureOut">
              <a:rPr lang="en-US" altLang="en-US"/>
              <a:pPr>
                <a:defRPr/>
              </a:pPr>
              <a:t>1/18/2019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0A696-57AB-4BC2-B33F-C463BF72E6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552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8EB82-5620-4029-AD82-43968E73F364}" type="datetimeFigureOut">
              <a:rPr lang="en-US" altLang="en-US"/>
              <a:pPr>
                <a:defRPr/>
              </a:pPr>
              <a:t>1/18/2019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21A43E-2295-4D99-9DBF-4A56F46A861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56406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A1C22-2E5E-41E2-AFFF-266F818EAD9B}" type="datetimeFigureOut">
              <a:rPr lang="en-US" altLang="en-US"/>
              <a:pPr>
                <a:defRPr/>
              </a:pPr>
              <a:t>1/18/2019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0A700-1502-4BBD-8FC4-8EB8EF7B8AD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0976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B7082-9FDB-4228-AD53-DAD392A388AA}" type="datetimeFigureOut">
              <a:rPr lang="en-US" altLang="en-US"/>
              <a:pPr>
                <a:defRPr/>
              </a:pPr>
              <a:t>1/18/2019</a:t>
            </a:fld>
            <a:endParaRPr lang="en-GB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3DAF4-C1B6-4003-93E6-244B0CA0F1E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0206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D4E2C-DC61-4F9D-9549-F6D1D60518B0}" type="datetimeFigureOut">
              <a:rPr lang="en-US" altLang="en-US"/>
              <a:pPr>
                <a:defRPr/>
              </a:pPr>
              <a:t>1/18/2019</a:t>
            </a:fld>
            <a:endParaRPr lang="en-GB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A2605E-3EBB-4AE7-B2D7-9D103289FCE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59415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59A20-BC51-4C8A-959D-0F02E7FE7CC8}" type="datetimeFigureOut">
              <a:rPr lang="en-US" altLang="en-US"/>
              <a:pPr>
                <a:defRPr/>
              </a:pPr>
              <a:t>1/18/2019</a:t>
            </a:fld>
            <a:endParaRPr lang="en-GB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A0E8EB-F9F1-4EAC-BAC0-BE5DA81AC5F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5686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3BA77-4AE8-40C8-8C89-9C3F9832593C}" type="datetimeFigureOut">
              <a:rPr lang="en-US" altLang="en-US"/>
              <a:pPr>
                <a:defRPr/>
              </a:pPr>
              <a:t>1/18/2019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09651-22D5-4C1C-92D1-6E21CA03560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1446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AB27A-9A2C-4591-A32D-EE50FB36E2C1}" type="datetimeFigureOut">
              <a:rPr lang="en-US" altLang="en-US"/>
              <a:pPr>
                <a:defRPr/>
              </a:pPr>
              <a:t>1/18/2019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B00BC6-3622-475A-87CF-E5BAA337CCF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2973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8C7F414-029B-4D81-924C-4209A76B2BEF}" type="datetimeFigureOut">
              <a:rPr lang="en-US" altLang="en-US"/>
              <a:pPr>
                <a:defRPr/>
              </a:pPr>
              <a:t>1/18/2019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55CBB906-7FE2-4A8A-AA73-927682530E7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485775" y="393700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z="5400" smtClean="0"/>
              <a:t>Electricity</a:t>
            </a:r>
            <a:br>
              <a:rPr lang="en-GB" altLang="en-US" sz="5400" smtClean="0"/>
            </a:br>
            <a:r>
              <a:rPr lang="en-GB" altLang="en-US" sz="5400" smtClean="0"/>
              <a:t/>
            </a:r>
            <a:br>
              <a:rPr lang="en-GB" altLang="en-US" sz="5400" smtClean="0"/>
            </a:br>
            <a:r>
              <a:rPr lang="en-GB" altLang="en-US" sz="1600" smtClean="0"/>
              <a:t>L.O: To be able to understand the idea of electricity.</a:t>
            </a:r>
            <a:endParaRPr lang="en-GB" altLang="en-US" sz="5400" smtClean="0"/>
          </a:p>
        </p:txBody>
      </p:sp>
      <p:pic>
        <p:nvPicPr>
          <p:cNvPr id="3075" name="Picture 1" descr="C:\Documents and Settings\Julie\Local Settings\Temporary Internet Files\Content.IE5\Q32ZTSSJ\MCj0432576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4313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2" descr="C:\Documents and Settings\Julie\Local Settings\Temporary Internet Files\Content.IE5\EGZGAYLW\MCj0432643000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214313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3" descr="C:\Documents and Settings\Julie\Local Settings\Temporary Internet Files\Content.IE5\GGEV5D3X\MCj031088800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5072063"/>
            <a:ext cx="180975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5" descr="C:\Documents and Settings\Julie\Local Settings\Temporary Internet Files\Content.IE5\GGEV5D3X\MCj04326170000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4929188"/>
            <a:ext cx="1643062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TextBox 1"/>
          <p:cNvSpPr txBox="1">
            <a:spLocks noChangeArrowheads="1"/>
          </p:cNvSpPr>
          <p:nvPr/>
        </p:nvSpPr>
        <p:spPr bwMode="auto">
          <a:xfrm>
            <a:off x="893763" y="3143250"/>
            <a:ext cx="7342187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1800"/>
              <a:t>Starter:</a:t>
            </a:r>
          </a:p>
          <a:p>
            <a:pPr eaLnBrk="1" hangingPunct="1"/>
            <a:r>
              <a:rPr lang="en-US" altLang="en-US" sz="1800"/>
              <a:t>In your science books answer the following question: what are the risks in using electricity in everyday life?</a:t>
            </a:r>
          </a:p>
          <a:p>
            <a:pPr eaLnBrk="1" hangingPunct="1"/>
            <a:endParaRPr lang="en-US" altLang="en-US" sz="1800"/>
          </a:p>
          <a:p>
            <a:pPr eaLnBrk="1" hangingPunct="1"/>
            <a:endParaRPr lang="en-US" altLang="en-US" sz="1800"/>
          </a:p>
          <a:p>
            <a:pPr eaLnBrk="1" hangingPunct="1"/>
            <a:endParaRPr lang="en-US" altLang="en-US" sz="1800"/>
          </a:p>
          <a:p>
            <a:pPr eaLnBrk="1" hangingPunct="1"/>
            <a:endParaRPr lang="en-US" altLang="en-US" sz="1800"/>
          </a:p>
        </p:txBody>
      </p:sp>
      <p:sp>
        <p:nvSpPr>
          <p:cNvPr id="3080" name="TextBox 2"/>
          <p:cNvSpPr txBox="1">
            <a:spLocks noChangeArrowheads="1"/>
          </p:cNvSpPr>
          <p:nvPr/>
        </p:nvSpPr>
        <p:spPr bwMode="auto">
          <a:xfrm>
            <a:off x="7793038" y="2209800"/>
            <a:ext cx="12969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1800" u="sng">
                <a:solidFill>
                  <a:srgbClr val="FF0000"/>
                </a:solidFill>
              </a:rPr>
              <a:t>Keywords:</a:t>
            </a:r>
          </a:p>
          <a:p>
            <a:pPr eaLnBrk="1" hangingPunct="1"/>
            <a:endParaRPr lang="en-US" altLang="en-US" sz="1800">
              <a:solidFill>
                <a:srgbClr val="FF0000"/>
              </a:solidFill>
            </a:endParaRPr>
          </a:p>
          <a:p>
            <a:pPr eaLnBrk="1" hangingPunct="1"/>
            <a:endParaRPr lang="en-US" altLang="en-US" sz="1800"/>
          </a:p>
        </p:txBody>
      </p:sp>
      <p:sp>
        <p:nvSpPr>
          <p:cNvPr id="4" name="TextBox 3"/>
          <p:cNvSpPr txBox="1"/>
          <p:nvPr/>
        </p:nvSpPr>
        <p:spPr>
          <a:xfrm>
            <a:off x="7920038" y="2554288"/>
            <a:ext cx="1223962" cy="1754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latin typeface="+mj-lt"/>
                <a:ea typeface="Arial" charset="0"/>
                <a:cs typeface="Arial" charset="0"/>
              </a:rPr>
              <a:t>Energy</a:t>
            </a:r>
          </a:p>
          <a:p>
            <a:pPr eaLnBrk="1" hangingPunct="1">
              <a:defRPr/>
            </a:pPr>
            <a:r>
              <a:rPr lang="en-US" dirty="0">
                <a:latin typeface="+mj-lt"/>
                <a:ea typeface="Arial" charset="0"/>
                <a:cs typeface="Arial" charset="0"/>
              </a:rPr>
              <a:t>Heat</a:t>
            </a:r>
          </a:p>
          <a:p>
            <a:pPr eaLnBrk="1" hangingPunct="1">
              <a:defRPr/>
            </a:pPr>
            <a:r>
              <a:rPr lang="en-US" dirty="0">
                <a:latin typeface="+mj-lt"/>
                <a:ea typeface="Arial" charset="0"/>
                <a:cs typeface="Arial" charset="0"/>
              </a:rPr>
              <a:t>Light</a:t>
            </a:r>
          </a:p>
          <a:p>
            <a:pPr eaLnBrk="1" hangingPunct="1">
              <a:defRPr/>
            </a:pPr>
            <a:r>
              <a:rPr lang="en-US" dirty="0">
                <a:latin typeface="+mj-lt"/>
                <a:ea typeface="Arial" charset="0"/>
                <a:cs typeface="Arial" charset="0"/>
              </a:rPr>
              <a:t>Sound</a:t>
            </a:r>
          </a:p>
          <a:p>
            <a:pPr eaLnBrk="1" hangingPunct="1">
              <a:defRPr/>
            </a:pPr>
            <a:r>
              <a:rPr lang="en-US" dirty="0">
                <a:latin typeface="+mj-lt"/>
                <a:ea typeface="Arial" charset="0"/>
                <a:cs typeface="Arial" charset="0"/>
              </a:rPr>
              <a:t>Movement</a:t>
            </a:r>
          </a:p>
          <a:p>
            <a:pPr eaLnBrk="1" hangingPunct="1">
              <a:defRPr/>
            </a:pPr>
            <a:r>
              <a:rPr lang="en-US" dirty="0">
                <a:latin typeface="+mj-lt"/>
                <a:ea typeface="Arial" charset="0"/>
                <a:cs typeface="Arial" charset="0"/>
              </a:rPr>
              <a:t>Battery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93038" y="6570663"/>
            <a:ext cx="1368425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050">
                <a:latin typeface="Arial" charset="0"/>
                <a:ea typeface="Arial" charset="0"/>
                <a:cs typeface="Arial" charset="0"/>
              </a:rPr>
              <a:t>Electricity lesson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Battery Power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Many small electrical appliances use batteries.   </a:t>
            </a:r>
          </a:p>
          <a:p>
            <a:pPr eaLnBrk="1" hangingPunct="1"/>
            <a:r>
              <a:rPr lang="en-GB" altLang="en-US" smtClean="0"/>
              <a:t>Batteries are also a source of electrical energy</a:t>
            </a:r>
          </a:p>
          <a:p>
            <a:pPr eaLnBrk="1" hangingPunct="1"/>
            <a:r>
              <a:rPr lang="en-GB" altLang="en-US" smtClean="0"/>
              <a:t>Battery  powered appliances also </a:t>
            </a:r>
            <a:r>
              <a:rPr lang="en-GB" altLang="en-US" b="1" smtClean="0"/>
              <a:t>convert </a:t>
            </a:r>
            <a:r>
              <a:rPr lang="en-GB" altLang="en-US" smtClean="0"/>
              <a:t>electrical energy into heat, light, sound and movement energy</a:t>
            </a:r>
          </a:p>
          <a:p>
            <a:pPr eaLnBrk="1" hangingPunct="1"/>
            <a:r>
              <a:rPr lang="en-GB" altLang="en-US" smtClean="0"/>
              <a:t>Can you think of some battery powered appliances for each source of energy?</a:t>
            </a:r>
          </a:p>
          <a:p>
            <a:pPr eaLnBrk="1" hangingPunct="1"/>
            <a:endParaRPr lang="en-GB" altLang="en-US" smtClean="0"/>
          </a:p>
          <a:p>
            <a:pPr eaLnBrk="1" hangingPunct="1"/>
            <a:endParaRPr lang="en-GB" altLang="en-US" smtClean="0"/>
          </a:p>
        </p:txBody>
      </p:sp>
      <p:pic>
        <p:nvPicPr>
          <p:cNvPr id="12292" name="Picture 6" descr="C:\Documents and Settings\Julie\Local Settings\Temporary Internet Files\Content.IE5\EGZGAYLW\MCj0432643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571500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Heat Energy</a:t>
            </a:r>
          </a:p>
        </p:txBody>
      </p:sp>
      <p:pic>
        <p:nvPicPr>
          <p:cNvPr id="15361" name="Picture 1" descr="C:\Documents and Settings\Julie\Local Settings\Temporary Internet Files\Content.IE5\MQC965G7\MPj042859100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2643188"/>
            <a:ext cx="1979612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Light Energy</a:t>
            </a:r>
          </a:p>
        </p:txBody>
      </p:sp>
      <p:pic>
        <p:nvPicPr>
          <p:cNvPr id="14337" name="Picture 1" descr="C:\Documents and Settings\Julie\Local Settings\Temporary Internet Files\Content.IE5\HNQW4E98\MCj0433897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8" y="2214563"/>
            <a:ext cx="2500312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 descr="C:\Documents and Settings\Julie\Local Settings\Temporary Internet Files\Content.IE5\C4UZ8JVV\MCHH00088_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3429000"/>
            <a:ext cx="2560638" cy="272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Sound Energy</a:t>
            </a:r>
          </a:p>
        </p:txBody>
      </p:sp>
      <p:pic>
        <p:nvPicPr>
          <p:cNvPr id="13313" name="Picture 1" descr="C:\Documents and Settings\Julie\Local Settings\Temporary Internet Files\Content.IE5\A3DFF29F\MCj0424240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2000250"/>
            <a:ext cx="1695450" cy="193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4" name="Picture 2" descr="C:\Documents and Settings\Julie\Local Settings\Temporary Internet Files\Content.IE5\A3DFF29F\MCj0436077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4643438"/>
            <a:ext cx="18415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 descr="C:\Documents and Settings\Julie\Local Settings\Temporary Internet Files\Content.IE5\HNQW4E98\MCj03968900000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4357688"/>
            <a:ext cx="112395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6" descr="C:\Documents and Settings\Julie\Local Settings\Temporary Internet Files\Content.IE5\C4UZ8JVV\MCHH01263_0000[1]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2214563"/>
            <a:ext cx="1785937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Movement Energy</a:t>
            </a:r>
          </a:p>
        </p:txBody>
      </p:sp>
      <p:pic>
        <p:nvPicPr>
          <p:cNvPr id="4" name="Picture 2" descr="C:\Documents and Settings\Julie\Local Settings\Temporary Internet Files\Content.IE5\C4UZ8JVV\MCj0434860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1928813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0" name="Picture 2" descr="C:\Program Files\Microsoft Office\MEDIA\CAGCAT10\j0216858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3" y="4500563"/>
            <a:ext cx="2970212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 descr="C:\Documents and Settings\Julie\Local Settings\Temporary Internet Files\Content.IE5\HNQW4E98\MCj02812860000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785938"/>
            <a:ext cx="1652587" cy="238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 descr="C:\Documents and Settings\Julie\Local Settings\Temporary Internet Files\Content.IE5\C4UZ8JVV\MCj04242320000[1]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38" y="3929063"/>
            <a:ext cx="1765300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Main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marL="0" indent="0" algn="ctr" eaLnBrk="1" hangingPunct="1">
              <a:buFont typeface="Arial" pitchFamily="34" charset="0"/>
              <a:buNone/>
            </a:pPr>
            <a:r>
              <a:rPr lang="en-US" altLang="en-US" smtClean="0"/>
              <a:t>Create a poster on the different types of electricity you just found out about.</a:t>
            </a:r>
          </a:p>
          <a:p>
            <a:pPr marL="0" indent="0" algn="ctr" eaLnBrk="1" hangingPunct="1">
              <a:buFont typeface="Arial" pitchFamily="34" charset="0"/>
              <a:buNone/>
            </a:pPr>
            <a:endParaRPr lang="en-US" altLang="en-US" smtClean="0"/>
          </a:p>
          <a:p>
            <a:pPr marL="0" indent="0" algn="ctr" eaLnBrk="1" hangingPunct="1">
              <a:buFont typeface="Arial" pitchFamily="34" charset="0"/>
              <a:buNone/>
            </a:pPr>
            <a:r>
              <a:rPr lang="en-US" altLang="en-US" smtClean="0"/>
              <a:t>Use pictures and technical language to add effect. </a:t>
            </a:r>
          </a:p>
          <a:p>
            <a:pPr marL="0" indent="0" algn="ctr" eaLnBrk="1" hangingPunct="1">
              <a:buFont typeface="Arial" pitchFamily="34" charset="0"/>
              <a:buNone/>
            </a:pPr>
            <a:endParaRPr lang="en-US" altLang="en-US" smtClean="0"/>
          </a:p>
          <a:p>
            <a:pPr marL="0" indent="0" algn="ctr" eaLnBrk="1" hangingPunct="1">
              <a:buFont typeface="Arial" pitchFamily="34" charset="0"/>
              <a:buNone/>
            </a:pPr>
            <a:r>
              <a:rPr lang="en-US" altLang="en-US" smtClean="0"/>
              <a:t>The best poster will be displayed around the classroom and the person who created it will help out in next weeks lesson experiment!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Main Task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pitchFamily="34" charset="0"/>
              <a:buNone/>
            </a:pPr>
            <a:endParaRPr lang="en-US" altLang="en-US" smtClean="0"/>
          </a:p>
          <a:p>
            <a:pPr marL="0" indent="0" algn="ctr" eaLnBrk="1" hangingPunct="1">
              <a:buFont typeface="Arial" pitchFamily="34" charset="0"/>
              <a:buNone/>
            </a:pPr>
            <a:endParaRPr lang="en-US" altLang="en-US" smtClean="0"/>
          </a:p>
          <a:p>
            <a:pPr marL="0" indent="0" algn="ctr" eaLnBrk="1" hangingPunct="1">
              <a:buFont typeface="Arial" pitchFamily="34" charset="0"/>
              <a:buNone/>
            </a:pPr>
            <a:endParaRPr lang="en-US" altLang="en-US" smtClean="0"/>
          </a:p>
          <a:p>
            <a:pPr marL="0" indent="0" algn="ctr" eaLnBrk="1" hangingPunct="1">
              <a:buFont typeface="Arial" pitchFamily="34" charset="0"/>
              <a:buNone/>
            </a:pPr>
            <a:r>
              <a:rPr lang="en-US" altLang="en-US" smtClean="0"/>
              <a:t>You now have ten minutes to complete your task.</a:t>
            </a:r>
          </a:p>
          <a:p>
            <a:pPr marL="0" indent="0" eaLnBrk="1" hangingPunct="1">
              <a:buFont typeface="Arial" pitchFamily="34" charset="0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3495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4400" smtClean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22764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4400" smtClean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2565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4400" smtClean="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Electricity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50"/>
          </a:xfrm>
        </p:spPr>
        <p:txBody>
          <a:bodyPr/>
          <a:lstStyle/>
          <a:p>
            <a:pPr eaLnBrk="1" hangingPunct="1"/>
            <a:r>
              <a:rPr lang="en-GB" altLang="en-US" smtClean="0"/>
              <a:t>Electricity is very important in our lives.</a:t>
            </a:r>
          </a:p>
          <a:p>
            <a:pPr eaLnBrk="1" hangingPunct="1"/>
            <a:r>
              <a:rPr lang="en-GB" altLang="en-US" smtClean="0"/>
              <a:t>We would find it very hard to do without it. </a:t>
            </a:r>
          </a:p>
          <a:p>
            <a:pPr eaLnBrk="1" hangingPunct="1"/>
            <a:r>
              <a:rPr lang="en-GB" altLang="en-US" smtClean="0"/>
              <a:t>There are so many things in our homes that are powered by electricity that we have begun to depend on them. </a:t>
            </a:r>
          </a:p>
          <a:p>
            <a:pPr eaLnBrk="1" hangingPunct="1"/>
            <a:r>
              <a:rPr lang="en-GB" altLang="en-US" smtClean="0"/>
              <a:t>Imagine you woke up this morning and had no electricity.  </a:t>
            </a:r>
          </a:p>
          <a:p>
            <a:pPr eaLnBrk="1" hangingPunct="1">
              <a:buFont typeface="Arial" pitchFamily="34" charset="0"/>
              <a:buNone/>
            </a:pPr>
            <a:r>
              <a:rPr lang="en-GB" altLang="en-US" smtClean="0"/>
              <a:t>	What difference would it make to </a:t>
            </a:r>
          </a:p>
          <a:p>
            <a:pPr eaLnBrk="1" hangingPunct="1">
              <a:buFont typeface="Arial" pitchFamily="34" charset="0"/>
              <a:buNone/>
            </a:pPr>
            <a:r>
              <a:rPr lang="en-GB" altLang="en-US" smtClean="0"/>
              <a:t>	your normal morning routine?</a:t>
            </a:r>
          </a:p>
        </p:txBody>
      </p:sp>
      <p:pic>
        <p:nvPicPr>
          <p:cNvPr id="4100" name="Picture 3" descr="C:\Documents and Settings\Julie\Local Settings\Temporary Internet Files\Content.IE5\Q32ZTSSJ\MCj0413478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4922838"/>
            <a:ext cx="2251075" cy="193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22764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4400" smtClean="0"/>
              <a:t>GO!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339975" y="1052513"/>
            <a:ext cx="4679950" cy="4537075"/>
          </a:xfrm>
          <a:prstGeom prst="ellipse">
            <a:avLst/>
          </a:prstGeom>
          <a:solidFill>
            <a:srgbClr val="008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GB" altLang="en-US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19925" y="6564313"/>
            <a:ext cx="2665413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100" dirty="0">
                <a:solidFill>
                  <a:srgbClr val="FF0000"/>
                </a:solidFill>
                <a:latin typeface="+mj-lt"/>
                <a:ea typeface="Arial" charset="0"/>
                <a:cs typeface="Arial" charset="0"/>
              </a:rPr>
              <a:t>(CLICK FOR 10 MIN TIMER)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9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16238" y="549275"/>
            <a:ext cx="3024187" cy="1439863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mtClean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08400" y="1006475"/>
            <a:ext cx="669607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dirty="0">
                <a:solidFill>
                  <a:schemeClr val="bg1"/>
                </a:solidFill>
                <a:latin typeface="+mj-lt"/>
                <a:ea typeface="Arial" charset="0"/>
                <a:cs typeface="Arial" charset="0"/>
              </a:rPr>
              <a:t>Plenary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16013" y="2636838"/>
            <a:ext cx="7127875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Discuss with your learning partner what you have learnt today and then have a class discussion about it.</a:t>
            </a:r>
          </a:p>
          <a:p>
            <a:pPr algn="ctr" eaLnBrk="1" hangingPunct="1"/>
            <a:endParaRPr lang="en-US" altLang="en-US" sz="2400"/>
          </a:p>
          <a:p>
            <a:pPr algn="ctr" eaLnBrk="1" hangingPunct="1"/>
            <a:r>
              <a:rPr lang="en-US" altLang="en-US" sz="2400"/>
              <a:t>Remember:</a:t>
            </a:r>
          </a:p>
          <a:p>
            <a:pPr algn="ctr" eaLnBrk="1" hangingPunct="1"/>
            <a:r>
              <a:rPr lang="en-US" altLang="en-US" sz="2400" u="sng">
                <a:solidFill>
                  <a:srgbClr val="FF0000"/>
                </a:solidFill>
              </a:rPr>
              <a:t>Keywords:</a:t>
            </a:r>
            <a:endParaRPr lang="en-US" altLang="en-US" sz="2400"/>
          </a:p>
          <a:p>
            <a:pPr algn="ctr" eaLnBrk="1" hangingPunct="1"/>
            <a:r>
              <a:rPr lang="en-US" altLang="en-US" sz="2400"/>
              <a:t>Energy</a:t>
            </a:r>
          </a:p>
          <a:p>
            <a:pPr algn="ctr" eaLnBrk="1" hangingPunct="1"/>
            <a:r>
              <a:rPr lang="en-US" altLang="en-US" sz="2400"/>
              <a:t>Heat</a:t>
            </a:r>
          </a:p>
          <a:p>
            <a:pPr algn="ctr" eaLnBrk="1" hangingPunct="1"/>
            <a:r>
              <a:rPr lang="en-US" altLang="en-US" sz="2400"/>
              <a:t>Light</a:t>
            </a:r>
          </a:p>
          <a:p>
            <a:pPr algn="ctr" eaLnBrk="1" hangingPunct="1"/>
            <a:r>
              <a:rPr lang="en-US" altLang="en-US" sz="2400"/>
              <a:t>Sound</a:t>
            </a:r>
          </a:p>
          <a:p>
            <a:pPr algn="ctr" eaLnBrk="1" hangingPunct="1"/>
            <a:r>
              <a:rPr lang="en-US" altLang="en-US" sz="2400"/>
              <a:t>Movement</a:t>
            </a:r>
          </a:p>
          <a:p>
            <a:pPr algn="ctr" eaLnBrk="1" hangingPunct="1"/>
            <a:r>
              <a:rPr lang="en-US" altLang="en-US" sz="2400"/>
              <a:t>Battery</a:t>
            </a:r>
          </a:p>
          <a:p>
            <a:pPr algn="ctr" eaLnBrk="1" hangingPunct="1"/>
            <a:endParaRPr lang="en-US" altLang="en-US" sz="2400"/>
          </a:p>
          <a:p>
            <a:pPr algn="ctr" eaLnBrk="1" hangingPunct="1"/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0113" y="1052513"/>
            <a:ext cx="7056437" cy="3048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9600" dirty="0">
                <a:latin typeface="+mj-lt"/>
                <a:ea typeface="Arial" charset="0"/>
                <a:cs typeface="Arial" charset="0"/>
              </a:rPr>
              <a:t>CLASS IS OVER!</a:t>
            </a:r>
          </a:p>
        </p:txBody>
      </p:sp>
      <p:sp>
        <p:nvSpPr>
          <p:cNvPr id="25603" name="TextBox 2"/>
          <p:cNvSpPr txBox="1">
            <a:spLocks noChangeArrowheads="1"/>
          </p:cNvSpPr>
          <p:nvPr/>
        </p:nvSpPr>
        <p:spPr bwMode="auto">
          <a:xfrm>
            <a:off x="2843213" y="6237288"/>
            <a:ext cx="5473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1800">
                <a:latin typeface="Arial" pitchFamily="34" charset="0"/>
              </a:rPr>
              <a:t>PowerPoint Made By Sam Rolfe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Learning Outcome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endParaRPr lang="en-GB" altLang="en-US" smtClean="0"/>
          </a:p>
          <a:p>
            <a:pPr eaLnBrk="1" hangingPunct="1">
              <a:buFont typeface="Arial" pitchFamily="34" charset="0"/>
              <a:buNone/>
            </a:pPr>
            <a:r>
              <a:rPr lang="en-GB" altLang="en-US" smtClean="0"/>
              <a:t>Today we are learning to:</a:t>
            </a:r>
          </a:p>
          <a:p>
            <a:pPr eaLnBrk="1" hangingPunct="1"/>
            <a:r>
              <a:rPr lang="en-GB" altLang="en-US" smtClean="0"/>
              <a:t> give examples of energy being converted from electrical energy into heat, light, sound and movement energy.</a:t>
            </a:r>
          </a:p>
        </p:txBody>
      </p:sp>
      <p:pic>
        <p:nvPicPr>
          <p:cNvPr id="5124" name="Picture 5" descr="C:\Documents and Settings\Julie\Local Settings\Temporary Internet Files\Content.IE5\Q32ZTSSJ\MCj0428113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4572000"/>
            <a:ext cx="175260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Mains  Electricity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Most of the large appliances in our home are powered by Mains Electricity. </a:t>
            </a:r>
          </a:p>
          <a:p>
            <a:pPr eaLnBrk="1" hangingPunct="1"/>
            <a:r>
              <a:rPr lang="en-GB" altLang="en-US" smtClean="0"/>
              <a:t>Mains Electricity is a supply of electrical energy </a:t>
            </a:r>
          </a:p>
          <a:p>
            <a:pPr eaLnBrk="1" hangingPunct="1"/>
            <a:r>
              <a:rPr lang="en-GB" altLang="en-US" smtClean="0"/>
              <a:t>Mains appliances change or </a:t>
            </a:r>
            <a:r>
              <a:rPr lang="en-GB" altLang="en-US" b="1" smtClean="0"/>
              <a:t>convert</a:t>
            </a:r>
            <a:r>
              <a:rPr lang="en-GB" altLang="en-US" smtClean="0"/>
              <a:t> this electrical energy into other forms of energy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Can you name them?</a:t>
            </a:r>
          </a:p>
        </p:txBody>
      </p:sp>
      <p:pic>
        <p:nvPicPr>
          <p:cNvPr id="6148" name="Picture 1" descr="C:\Documents and Settings\Julie\Local Settings\Temporary Internet Files\Content.IE5\EGZGAYLW\MCj0426066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857750"/>
            <a:ext cx="1549400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Types of Energy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Heat energy</a:t>
            </a:r>
          </a:p>
          <a:p>
            <a:pPr eaLnBrk="1" hangingPunct="1"/>
            <a:r>
              <a:rPr lang="en-GB" altLang="en-US" smtClean="0"/>
              <a:t>Light energy</a:t>
            </a:r>
          </a:p>
          <a:p>
            <a:pPr eaLnBrk="1" hangingPunct="1"/>
            <a:r>
              <a:rPr lang="en-GB" altLang="en-US" smtClean="0"/>
              <a:t>Sound energy</a:t>
            </a:r>
          </a:p>
          <a:p>
            <a:pPr eaLnBrk="1" hangingPunct="1"/>
            <a:r>
              <a:rPr lang="en-GB" altLang="en-US" smtClean="0"/>
              <a:t>Movement energy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Can you think up some examples for each type of energy?</a:t>
            </a:r>
          </a:p>
        </p:txBody>
      </p:sp>
      <p:pic>
        <p:nvPicPr>
          <p:cNvPr id="7172" name="Picture 2" descr="C:\Documents and Settings\Julie\Local Settings\Temporary Internet Files\Content.IE5\Q32ZTSSJ\MCj0432557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13" y="1714500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Heat Energy</a:t>
            </a:r>
          </a:p>
        </p:txBody>
      </p:sp>
      <p:pic>
        <p:nvPicPr>
          <p:cNvPr id="11266" name="Picture 2" descr="C:\Documents and Settings\Julie\Local Settings\Temporary Internet Files\Content.IE5\Q32ZTSSJ\MCj03969140000[1].wm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86188" y="2571750"/>
            <a:ext cx="1751012" cy="2389188"/>
          </a:xfrm>
        </p:spPr>
      </p:pic>
      <p:pic>
        <p:nvPicPr>
          <p:cNvPr id="11267" name="Picture 3" descr="C:\Documents and Settings\Julie\Local Settings\Temporary Internet Files\Content.IE5\Q32ZTSSJ\MCHH01149_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13" y="1714500"/>
            <a:ext cx="1739900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 descr="C:\Documents and Settings\Julie\Local Settings\Temporary Internet Files\Content.IE5\EGZGAYLW\MCj02903950000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88" y="4071938"/>
            <a:ext cx="1857375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8" descr="C:\Documents and Settings\Julie\Local Settings\Temporary Internet Files\Content.IE5\Q32ZTSSJ\MCj03910940000[1]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4071938"/>
            <a:ext cx="1670050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9" descr="C:\Documents and Settings\Julie\Local Settings\Temporary Internet Files\Content.IE5\Q32ZTSSJ\MCj04123100000[1].wm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1785938"/>
            <a:ext cx="14668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Light Energy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  <a:p>
            <a:pPr eaLnBrk="1" hangingPunct="1"/>
            <a:endParaRPr lang="en-GB" altLang="en-US" smtClean="0"/>
          </a:p>
        </p:txBody>
      </p:sp>
      <p:pic>
        <p:nvPicPr>
          <p:cNvPr id="3073" name="Picture 1" descr="C:\Documents and Settings\Julie\Local Settings\Temporary Internet Files\Content.IE5\GGEV5D3X\MCj0290050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1857375"/>
            <a:ext cx="1484312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 descr="C:\Documents and Settings\Julie\Local Settings\Temporary Internet Files\Content.IE5\GGEV5D3X\MCj0351240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2428875"/>
            <a:ext cx="22860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 descr="C:\Documents and Settings\Julie\Local Settings\Temporary Internet Files\Content.IE5\VZEYGRDA\MCj02907660000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63" y="2357438"/>
            <a:ext cx="2033587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 descr="C:\Documents and Settings\Julie\Local Settings\Temporary Internet Files\Content.IE5\GGEV5D3X\MCj02871970000[1]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4143375"/>
            <a:ext cx="157162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Sound Energy</a:t>
            </a:r>
          </a:p>
        </p:txBody>
      </p:sp>
      <p:pic>
        <p:nvPicPr>
          <p:cNvPr id="17409" name="Picture 1" descr="C:\Documents and Settings\Julie\Local Settings\Temporary Internet Files\Content.IE5\VZEYGRDA\MCj0396898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2214563"/>
            <a:ext cx="18367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Documents and Settings\Julie\Local Settings\Temporary Internet Files\Content.IE5\GGEV5D3X\MCj0351240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3714750"/>
            <a:ext cx="1857375" cy="202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0" name="Picture 2" descr="C:\Documents and Settings\Julie\Local Settings\Temporary Internet Files\Content.IE5\EGZGAYLW\MCj04123360000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4857750"/>
            <a:ext cx="1831975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5" descr="C:\Documents and Settings\Julie\Local Settings\Temporary Internet Files\Content.IE5\EGZGAYLW\MCj04134820000[1]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2143125"/>
            <a:ext cx="2746375" cy="344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Movement Energy</a:t>
            </a:r>
          </a:p>
        </p:txBody>
      </p:sp>
      <p:pic>
        <p:nvPicPr>
          <p:cNvPr id="16387" name="Picture 3" descr="C:\Documents and Settings\Julie\Local Settings\Temporary Internet Files\Content.IE5\GGEV5D3X\MCj0352364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1857375"/>
            <a:ext cx="1474788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 descr="C:\Documents and Settings\Julie\Local Settings\Temporary Internet Files\Content.IE5\MQC965G7\MCDD00112_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4468813"/>
            <a:ext cx="40005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7" descr="C:\Documents and Settings\Julie\Local Settings\Temporary Internet Files\Content.IE5\VZEYGRDA\MCj02373590000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5" y="1928813"/>
            <a:ext cx="209550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Picture 8" descr="C:\Documents and Settings\Julie\Local Settings\Temporary Internet Files\Content.IE5\EGZGAYLW\MCj02900210000[1]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3500438"/>
            <a:ext cx="2132013" cy="284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318</Words>
  <Application>Microsoft Office PowerPoint</Application>
  <PresentationFormat>On-screen Show (4:3)</PresentationFormat>
  <Paragraphs>79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Electricity  L.O: To be able to understand the idea of electricity.</vt:lpstr>
      <vt:lpstr>Electricity</vt:lpstr>
      <vt:lpstr>Learning Outcome</vt:lpstr>
      <vt:lpstr>Mains  Electricity</vt:lpstr>
      <vt:lpstr>Types of Energy</vt:lpstr>
      <vt:lpstr>Heat Energy</vt:lpstr>
      <vt:lpstr>Light Energy</vt:lpstr>
      <vt:lpstr>Sound Energy</vt:lpstr>
      <vt:lpstr>Movement Energy</vt:lpstr>
      <vt:lpstr>Battery Power</vt:lpstr>
      <vt:lpstr>Heat Energy</vt:lpstr>
      <vt:lpstr>Light Energy</vt:lpstr>
      <vt:lpstr>Sound Energy</vt:lpstr>
      <vt:lpstr>Movement Energy</vt:lpstr>
      <vt:lpstr>Main Task</vt:lpstr>
      <vt:lpstr>Main Task</vt:lpstr>
      <vt:lpstr>3</vt:lpstr>
      <vt:lpstr>2</vt:lpstr>
      <vt:lpstr>1</vt:lpstr>
      <vt:lpstr>GO!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Electricity  L.O: To be able to understand the idea of electricity.</dc:title>
  <dc:creator>Sam Rolfe</dc:creator>
  <cp:lastModifiedBy>Teacher E-Solutions</cp:lastModifiedBy>
  <cp:revision>7</cp:revision>
  <dcterms:created xsi:type="dcterms:W3CDTF">2015-11-27T19:34:21Z</dcterms:created>
  <dcterms:modified xsi:type="dcterms:W3CDTF">2019-01-18T17:16:11Z</dcterms:modified>
</cp:coreProperties>
</file>