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5"/>
  </p:notesMasterIdLst>
  <p:sldIdLst>
    <p:sldId id="285" r:id="rId2"/>
    <p:sldId id="257" r:id="rId3"/>
    <p:sldId id="269" r:id="rId4"/>
    <p:sldId id="259" r:id="rId5"/>
    <p:sldId id="261" r:id="rId6"/>
    <p:sldId id="262" r:id="rId7"/>
    <p:sldId id="258" r:id="rId8"/>
    <p:sldId id="263" r:id="rId9"/>
    <p:sldId id="264" r:id="rId10"/>
    <p:sldId id="260" r:id="rId11"/>
    <p:sldId id="265" r:id="rId12"/>
    <p:sldId id="266" r:id="rId13"/>
    <p:sldId id="267" r:id="rId14"/>
    <p:sldId id="268" r:id="rId15"/>
    <p:sldId id="292" r:id="rId16"/>
    <p:sldId id="294" r:id="rId17"/>
    <p:sldId id="296" r:id="rId18"/>
    <p:sldId id="297" r:id="rId19"/>
    <p:sldId id="298" r:id="rId20"/>
    <p:sldId id="299" r:id="rId21"/>
    <p:sldId id="300" r:id="rId22"/>
    <p:sldId id="301" r:id="rId23"/>
    <p:sldId id="302" r:id="rId24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3"/>
    <p:restoredTop sz="94662"/>
  </p:normalViewPr>
  <p:slideViewPr>
    <p:cSldViewPr>
      <p:cViewPr varScale="1">
        <p:scale>
          <a:sx n="41" d="100"/>
          <a:sy n="41" d="100"/>
        </p:scale>
        <p:origin x="-672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smtClean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40B9E240-B558-4DB5-B590-1F30868E67D3}" type="datetimeFigureOut">
              <a:rPr lang="en-US" altLang="en-US"/>
              <a:pPr>
                <a:defRPr/>
              </a:pPr>
              <a:t>1/18/2019</a:t>
            </a:fld>
            <a:endParaRPr lang="en-US" alt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 noProof="0" smtClean="0"/>
              <a:t>Click to edit Master text styles</a:t>
            </a:r>
          </a:p>
          <a:p>
            <a:pPr lvl="1"/>
            <a:r>
              <a:rPr lang="en-GB" noProof="0" smtClean="0"/>
              <a:t>Second level</a:t>
            </a:r>
          </a:p>
          <a:p>
            <a:pPr lvl="2"/>
            <a:r>
              <a:rPr lang="en-GB" noProof="0" smtClean="0"/>
              <a:t>Third level</a:t>
            </a:r>
          </a:p>
          <a:p>
            <a:pPr lvl="3"/>
            <a:r>
              <a:rPr lang="en-GB" noProof="0" smtClean="0"/>
              <a:t>Fourth level</a:t>
            </a:r>
          </a:p>
          <a:p>
            <a:pPr lvl="4"/>
            <a:r>
              <a:rPr lang="en-GB" noProof="0" smtClean="0"/>
              <a:t>Fifth level</a:t>
            </a:r>
            <a:endParaRPr lang="en-US" noProof="0" smtClean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smtClean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1EFA9903-C4E0-4425-A385-52A2FA10B6F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5097168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7C97DE-D5CD-4236-BC2A-1494EE324062}" type="datetimeFigureOut">
              <a:rPr lang="en-US" altLang="en-US"/>
              <a:pPr>
                <a:defRPr/>
              </a:pPr>
              <a:t>1/18/2019</a:t>
            </a:fld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109EA29-2B97-40A4-8E2F-71C8BB03C8F4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3806230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84FF70-DD7F-4E04-9148-DE5FC512C66F}" type="datetimeFigureOut">
              <a:rPr lang="en-US" altLang="en-US"/>
              <a:pPr>
                <a:defRPr/>
              </a:pPr>
              <a:t>1/18/2019</a:t>
            </a:fld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71BA831-3F93-4E26-B19D-819D753B760C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473442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AA261C-A147-44E1-87C6-4263B673C381}" type="datetimeFigureOut">
              <a:rPr lang="en-US" altLang="en-US"/>
              <a:pPr>
                <a:defRPr/>
              </a:pPr>
              <a:t>1/18/2019</a:t>
            </a:fld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F95AD10-DB83-4786-B509-1CDFAB625E1F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078138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E4CDF8-5FDB-4FB5-B664-196059C80FC7}" type="datetimeFigureOut">
              <a:rPr lang="en-US" altLang="en-US"/>
              <a:pPr>
                <a:defRPr/>
              </a:pPr>
              <a:t>1/18/2019</a:t>
            </a:fld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EA0A696-57AB-4BC2-B33F-C463BF72E63D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65527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18EB82-5620-4029-AD82-43968E73F364}" type="datetimeFigureOut">
              <a:rPr lang="en-US" altLang="en-US"/>
              <a:pPr>
                <a:defRPr/>
              </a:pPr>
              <a:t>1/18/2019</a:t>
            </a:fld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821A43E-2295-4D99-9DBF-4A56F46A861E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9564067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1A1C22-2E5E-41E2-AFFF-266F818EAD9B}" type="datetimeFigureOut">
              <a:rPr lang="en-US" altLang="en-US"/>
              <a:pPr>
                <a:defRPr/>
              </a:pPr>
              <a:t>1/18/2019</a:t>
            </a:fld>
            <a:endParaRPr lang="en-GB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7B0A700-1502-4BBD-8FC4-8EB8EF7B8AD8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7209763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4B7082-9FDB-4228-AD53-DAD392A388AA}" type="datetimeFigureOut">
              <a:rPr lang="en-US" altLang="en-US"/>
              <a:pPr>
                <a:defRPr/>
              </a:pPr>
              <a:t>1/18/2019</a:t>
            </a:fld>
            <a:endParaRPr lang="en-GB" alt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7D3DAF4-C1B6-4003-93E6-244B0CA0F1E7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2202066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6D4E2C-DC61-4F9D-9549-F6D1D60518B0}" type="datetimeFigureOut">
              <a:rPr lang="en-US" altLang="en-US"/>
              <a:pPr>
                <a:defRPr/>
              </a:pPr>
              <a:t>1/18/2019</a:t>
            </a:fld>
            <a:endParaRPr lang="en-GB" alt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0A2605E-3EBB-4AE7-B2D7-9D103289FCE3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7594151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459A20-BC51-4C8A-959D-0F02E7FE7CC8}" type="datetimeFigureOut">
              <a:rPr lang="en-US" altLang="en-US"/>
              <a:pPr>
                <a:defRPr/>
              </a:pPr>
              <a:t>1/18/2019</a:t>
            </a:fld>
            <a:endParaRPr lang="en-GB" alt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A0E8EB-F9F1-4EAC-BAC0-BE5DA81AC5F1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9556862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63BA77-4AE8-40C8-8C89-9C3F9832593C}" type="datetimeFigureOut">
              <a:rPr lang="en-US" altLang="en-US"/>
              <a:pPr>
                <a:defRPr/>
              </a:pPr>
              <a:t>1/18/2019</a:t>
            </a:fld>
            <a:endParaRPr lang="en-GB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0809651-22D5-4C1C-92D1-6E21CA03560B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6014464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DAB27A-9A2C-4591-A32D-EE50FB36E2C1}" type="datetimeFigureOut">
              <a:rPr lang="en-US" altLang="en-US"/>
              <a:pPr>
                <a:defRPr/>
              </a:pPr>
              <a:t>1/18/2019</a:t>
            </a:fld>
            <a:endParaRPr lang="en-GB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EB00BC6-3622-475A-87CF-E5BAA337CCF6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6529733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  <a:endParaRPr lang="en-GB" altLang="en-US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  <a:endParaRPr lang="en-GB" alt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200" smtClean="0">
                <a:solidFill>
                  <a:srgbClr val="FFFFFF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E8C7F414-029B-4D81-924C-4209A76B2BEF}" type="datetimeFigureOut">
              <a:rPr lang="en-US" altLang="en-US"/>
              <a:pPr>
                <a:defRPr/>
              </a:pPr>
              <a:t>1/18/2019</a:t>
            </a:fld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eaLnBrk="1" hangingPunct="1">
              <a:defRPr sz="1200" smtClean="0">
                <a:solidFill>
                  <a:srgbClr val="FFFFFF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FFFFFF"/>
                </a:solidFill>
                <a:latin typeface="Calibri" pitchFamily="34" charset="0"/>
              </a:defRPr>
            </a:lvl1pPr>
          </a:lstStyle>
          <a:p>
            <a:fld id="{55CBB906-7FE2-4A8A-AA73-927682530E71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4.wmf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wmf"/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wmf"/><Relationship Id="rId2" Type="http://schemas.openxmlformats.org/officeDocument/2006/relationships/image" Target="../media/image29.wm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2.wmf"/><Relationship Id="rId4" Type="http://schemas.openxmlformats.org/officeDocument/2006/relationships/image" Target="../media/image31.wm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wmf"/><Relationship Id="rId2" Type="http://schemas.openxmlformats.org/officeDocument/2006/relationships/image" Target="../media/image3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6.wmf"/><Relationship Id="rId4" Type="http://schemas.openxmlformats.org/officeDocument/2006/relationships/image" Target="../media/image35.wmf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image" Target="../media/image10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wmf"/><Relationship Id="rId5" Type="http://schemas.openxmlformats.org/officeDocument/2006/relationships/image" Target="../media/image13.wmf"/><Relationship Id="rId4" Type="http://schemas.openxmlformats.org/officeDocument/2006/relationships/image" Target="../media/image12.w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wmf"/><Relationship Id="rId2" Type="http://schemas.openxmlformats.org/officeDocument/2006/relationships/image" Target="../media/image15.wm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8.wmf"/><Relationship Id="rId4" Type="http://schemas.openxmlformats.org/officeDocument/2006/relationships/image" Target="../media/image17.w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wmf"/><Relationship Id="rId2" Type="http://schemas.openxmlformats.org/officeDocument/2006/relationships/image" Target="../media/image19.wm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1.wmf"/><Relationship Id="rId4" Type="http://schemas.openxmlformats.org/officeDocument/2006/relationships/image" Target="../media/image20.w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wmf"/><Relationship Id="rId2" Type="http://schemas.openxmlformats.org/officeDocument/2006/relationships/image" Target="../media/image22.wm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5.wmf"/><Relationship Id="rId4" Type="http://schemas.openxmlformats.org/officeDocument/2006/relationships/image" Target="../media/image24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ctrTitle"/>
          </p:nvPr>
        </p:nvSpPr>
        <p:spPr>
          <a:xfrm>
            <a:off x="485775" y="393700"/>
            <a:ext cx="7772400" cy="1470025"/>
          </a:xfrm>
        </p:spPr>
        <p:txBody>
          <a:bodyPr/>
          <a:lstStyle/>
          <a:p>
            <a:pPr eaLnBrk="1" hangingPunct="1"/>
            <a:r>
              <a:rPr lang="en-GB" altLang="en-US" sz="5400" smtClean="0"/>
              <a:t>Electricity</a:t>
            </a:r>
            <a:br>
              <a:rPr lang="en-GB" altLang="en-US" sz="5400" smtClean="0"/>
            </a:br>
            <a:r>
              <a:rPr lang="en-GB" altLang="en-US" sz="5400" smtClean="0"/>
              <a:t/>
            </a:r>
            <a:br>
              <a:rPr lang="en-GB" altLang="en-US" sz="5400" smtClean="0"/>
            </a:br>
            <a:r>
              <a:rPr lang="en-GB" altLang="en-US" sz="1600" smtClean="0"/>
              <a:t>L.O: To be able to understand the idea of electricity.</a:t>
            </a:r>
            <a:endParaRPr lang="en-GB" altLang="en-US" sz="5400" smtClean="0"/>
          </a:p>
        </p:txBody>
      </p:sp>
      <p:pic>
        <p:nvPicPr>
          <p:cNvPr id="3075" name="Picture 1" descr="C:\Documents and Settings\Julie\Local Settings\Temporary Internet Files\Content.IE5\Q32ZTSSJ\MCj04325760000[1]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14313"/>
            <a:ext cx="1828800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6" name="Picture 2" descr="C:\Documents and Settings\Julie\Local Settings\Temporary Internet Files\Content.IE5\EGZGAYLW\MCj04326430000[1]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29500" y="214313"/>
            <a:ext cx="1714500" cy="171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7" name="Picture 3" descr="C:\Documents and Settings\Julie\Local Settings\Temporary Internet Files\Content.IE5\GGEV5D3X\MCj03108880000[1].wmf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4313" y="5072063"/>
            <a:ext cx="180975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8" name="Picture 5" descr="C:\Documents and Settings\Julie\Local Settings\Temporary Internet Files\Content.IE5\GGEV5D3X\MCj04326170000[1]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00938" y="4929188"/>
            <a:ext cx="1643062" cy="1643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9" name="TextBox 1"/>
          <p:cNvSpPr txBox="1">
            <a:spLocks noChangeArrowheads="1"/>
          </p:cNvSpPr>
          <p:nvPr/>
        </p:nvSpPr>
        <p:spPr bwMode="auto">
          <a:xfrm>
            <a:off x="893763" y="3143250"/>
            <a:ext cx="7342187" cy="203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r>
              <a:rPr lang="en-US" altLang="en-US" sz="1800"/>
              <a:t>Starter:</a:t>
            </a:r>
          </a:p>
          <a:p>
            <a:pPr eaLnBrk="1" hangingPunct="1"/>
            <a:r>
              <a:rPr lang="en-US" altLang="en-US" sz="1800"/>
              <a:t>In your science books answer the following question: what are the risks in using electricity in everyday life?</a:t>
            </a:r>
          </a:p>
          <a:p>
            <a:pPr eaLnBrk="1" hangingPunct="1"/>
            <a:endParaRPr lang="en-US" altLang="en-US" sz="1800"/>
          </a:p>
          <a:p>
            <a:pPr eaLnBrk="1" hangingPunct="1"/>
            <a:endParaRPr lang="en-US" altLang="en-US" sz="1800"/>
          </a:p>
          <a:p>
            <a:pPr eaLnBrk="1" hangingPunct="1"/>
            <a:endParaRPr lang="en-US" altLang="en-US" sz="1800"/>
          </a:p>
          <a:p>
            <a:pPr eaLnBrk="1" hangingPunct="1"/>
            <a:endParaRPr lang="en-US" altLang="en-US" sz="1800"/>
          </a:p>
        </p:txBody>
      </p:sp>
      <p:sp>
        <p:nvSpPr>
          <p:cNvPr id="3080" name="TextBox 2"/>
          <p:cNvSpPr txBox="1">
            <a:spLocks noChangeArrowheads="1"/>
          </p:cNvSpPr>
          <p:nvPr/>
        </p:nvSpPr>
        <p:spPr bwMode="auto">
          <a:xfrm>
            <a:off x="7793038" y="2209800"/>
            <a:ext cx="1296987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r>
              <a:rPr lang="en-US" altLang="en-US" sz="1800" u="sng">
                <a:solidFill>
                  <a:srgbClr val="FF0000"/>
                </a:solidFill>
              </a:rPr>
              <a:t>Keywords:</a:t>
            </a:r>
          </a:p>
          <a:p>
            <a:pPr eaLnBrk="1" hangingPunct="1"/>
            <a:endParaRPr lang="en-US" altLang="en-US" sz="1800">
              <a:solidFill>
                <a:srgbClr val="FF0000"/>
              </a:solidFill>
            </a:endParaRPr>
          </a:p>
          <a:p>
            <a:pPr eaLnBrk="1" hangingPunct="1"/>
            <a:endParaRPr lang="en-US" altLang="en-US" sz="1800"/>
          </a:p>
        </p:txBody>
      </p:sp>
      <p:sp>
        <p:nvSpPr>
          <p:cNvPr id="4" name="TextBox 3"/>
          <p:cNvSpPr txBox="1"/>
          <p:nvPr/>
        </p:nvSpPr>
        <p:spPr>
          <a:xfrm>
            <a:off x="7920038" y="2554288"/>
            <a:ext cx="1223962" cy="17541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US" dirty="0">
                <a:latin typeface="+mj-lt"/>
                <a:ea typeface="Arial" charset="0"/>
                <a:cs typeface="Arial" charset="0"/>
              </a:rPr>
              <a:t>Energy</a:t>
            </a:r>
          </a:p>
          <a:p>
            <a:pPr eaLnBrk="1" hangingPunct="1">
              <a:defRPr/>
            </a:pPr>
            <a:r>
              <a:rPr lang="en-US" dirty="0">
                <a:latin typeface="+mj-lt"/>
                <a:ea typeface="Arial" charset="0"/>
                <a:cs typeface="Arial" charset="0"/>
              </a:rPr>
              <a:t>Heat</a:t>
            </a:r>
          </a:p>
          <a:p>
            <a:pPr eaLnBrk="1" hangingPunct="1">
              <a:defRPr/>
            </a:pPr>
            <a:r>
              <a:rPr lang="en-US" dirty="0">
                <a:latin typeface="+mj-lt"/>
                <a:ea typeface="Arial" charset="0"/>
                <a:cs typeface="Arial" charset="0"/>
              </a:rPr>
              <a:t>Light</a:t>
            </a:r>
          </a:p>
          <a:p>
            <a:pPr eaLnBrk="1" hangingPunct="1">
              <a:defRPr/>
            </a:pPr>
            <a:r>
              <a:rPr lang="en-US" dirty="0">
                <a:latin typeface="+mj-lt"/>
                <a:ea typeface="Arial" charset="0"/>
                <a:cs typeface="Arial" charset="0"/>
              </a:rPr>
              <a:t>Sound</a:t>
            </a:r>
          </a:p>
          <a:p>
            <a:pPr eaLnBrk="1" hangingPunct="1">
              <a:defRPr/>
            </a:pPr>
            <a:r>
              <a:rPr lang="en-US" dirty="0">
                <a:latin typeface="+mj-lt"/>
                <a:ea typeface="Arial" charset="0"/>
                <a:cs typeface="Arial" charset="0"/>
              </a:rPr>
              <a:t>Movement</a:t>
            </a:r>
          </a:p>
          <a:p>
            <a:pPr eaLnBrk="1" hangingPunct="1">
              <a:defRPr/>
            </a:pPr>
            <a:r>
              <a:rPr lang="en-US" dirty="0">
                <a:latin typeface="+mj-lt"/>
                <a:ea typeface="Arial" charset="0"/>
                <a:cs typeface="Arial" charset="0"/>
              </a:rPr>
              <a:t>Battery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793038" y="6570663"/>
            <a:ext cx="1368425" cy="26193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US" sz="1050">
                <a:latin typeface="Arial" charset="0"/>
                <a:ea typeface="Arial" charset="0"/>
                <a:cs typeface="Arial" charset="0"/>
              </a:rPr>
              <a:t>Electricity lesson 2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mtClean="0"/>
              <a:t>Battery Power</a:t>
            </a:r>
          </a:p>
        </p:txBody>
      </p:sp>
      <p:sp>
        <p:nvSpPr>
          <p:cNvPr id="1229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GB" altLang="en-US" smtClean="0"/>
              <a:t>Many small electrical appliances use batteries.   </a:t>
            </a:r>
          </a:p>
          <a:p>
            <a:pPr eaLnBrk="1" hangingPunct="1"/>
            <a:r>
              <a:rPr lang="en-GB" altLang="en-US" smtClean="0"/>
              <a:t>Batteries are also a source of electrical energy</a:t>
            </a:r>
          </a:p>
          <a:p>
            <a:pPr eaLnBrk="1" hangingPunct="1"/>
            <a:r>
              <a:rPr lang="en-GB" altLang="en-US" smtClean="0"/>
              <a:t>Battery  powered appliances also </a:t>
            </a:r>
            <a:r>
              <a:rPr lang="en-GB" altLang="en-US" b="1" smtClean="0"/>
              <a:t>convert </a:t>
            </a:r>
            <a:r>
              <a:rPr lang="en-GB" altLang="en-US" smtClean="0"/>
              <a:t>electrical energy into heat, light, sound and movement energy</a:t>
            </a:r>
          </a:p>
          <a:p>
            <a:pPr eaLnBrk="1" hangingPunct="1"/>
            <a:r>
              <a:rPr lang="en-GB" altLang="en-US" smtClean="0"/>
              <a:t>Can you think of some battery powered appliances for each source of energy?</a:t>
            </a:r>
          </a:p>
          <a:p>
            <a:pPr eaLnBrk="1" hangingPunct="1"/>
            <a:endParaRPr lang="en-GB" altLang="en-US" smtClean="0"/>
          </a:p>
          <a:p>
            <a:pPr eaLnBrk="1" hangingPunct="1"/>
            <a:endParaRPr lang="en-GB" altLang="en-US" smtClean="0"/>
          </a:p>
        </p:txBody>
      </p:sp>
      <p:pic>
        <p:nvPicPr>
          <p:cNvPr id="12292" name="Picture 6" descr="C:\Documents and Settings\Julie\Local Settings\Temporary Internet Files\Content.IE5\EGZGAYLW\MCj04326430000[1]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43750" y="571500"/>
            <a:ext cx="1714500" cy="171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mtClean="0"/>
              <a:t>Heat Energy</a:t>
            </a:r>
          </a:p>
        </p:txBody>
      </p:sp>
      <p:pic>
        <p:nvPicPr>
          <p:cNvPr id="15361" name="Picture 1" descr="C:\Documents and Settings\Julie\Local Settings\Temporary Internet Files\Content.IE5\MQC965G7\MPj04285910000[1]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00438" y="2643188"/>
            <a:ext cx="1979612" cy="1928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3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3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mtClean="0"/>
              <a:t>Light Energy</a:t>
            </a:r>
          </a:p>
        </p:txBody>
      </p:sp>
      <p:pic>
        <p:nvPicPr>
          <p:cNvPr id="14337" name="Picture 1" descr="C:\Documents and Settings\Julie\Local Settings\Temporary Internet Files\Content.IE5\HNQW4E98\MCj04338970000[1]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00188" y="2214563"/>
            <a:ext cx="2500312" cy="2500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41" name="Picture 5" descr="C:\Documents and Settings\Julie\Local Settings\Temporary Internet Files\Content.IE5\C4UZ8JVV\MCHH00088_0000[1].wm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3500" y="3429000"/>
            <a:ext cx="2560638" cy="2720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3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3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43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3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mtClean="0"/>
              <a:t>Sound Energy</a:t>
            </a:r>
          </a:p>
        </p:txBody>
      </p:sp>
      <p:pic>
        <p:nvPicPr>
          <p:cNvPr id="13313" name="Picture 1" descr="C:\Documents and Settings\Julie\Local Settings\Temporary Internet Files\Content.IE5\A3DFF29F\MCj04242400000[1].wm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8688" y="2000250"/>
            <a:ext cx="1695450" cy="1930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14" name="Picture 2" descr="C:\Documents and Settings\Julie\Local Settings\Temporary Internet Files\Content.IE5\A3DFF29F\MCj04360770000[1].wm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00750" y="4643438"/>
            <a:ext cx="1841500" cy="1304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16" name="Picture 4" descr="C:\Documents and Settings\Julie\Local Settings\Temporary Internet Files\Content.IE5\HNQW4E98\MCj03968900000[1].wmf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57438" y="4357688"/>
            <a:ext cx="1123950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18" name="Picture 6" descr="C:\Documents and Settings\Julie\Local Settings\Temporary Internet Files\Content.IE5\C4UZ8JVV\MCHH01263_0000[1].wmf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3438" y="2214563"/>
            <a:ext cx="1785937" cy="210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3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3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33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33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33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33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33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33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mtClean="0"/>
              <a:t>Movement Energy</a:t>
            </a:r>
          </a:p>
        </p:txBody>
      </p:sp>
      <p:pic>
        <p:nvPicPr>
          <p:cNvPr id="4" name="Picture 2" descr="C:\Documents and Settings\Julie\Local Settings\Temporary Internet Files\Content.IE5\C4UZ8JVV\MCj04348600000[1]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2938" y="1928813"/>
            <a:ext cx="1714500" cy="171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90" name="Picture 2" descr="C:\Program Files\Microsoft Office\MEDIA\CAGCAT10\j0216858.wm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57813" y="4500563"/>
            <a:ext cx="2970212" cy="1355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91" name="Picture 3" descr="C:\Documents and Settings\Julie\Local Settings\Temporary Internet Files\Content.IE5\HNQW4E98\MCj02812860000[1].wmf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00563" y="1785938"/>
            <a:ext cx="1652587" cy="2382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93" name="Picture 5" descr="C:\Documents and Settings\Julie\Local Settings\Temporary Internet Files\Content.IE5\C4UZ8JVV\MCj04242320000[1].wmf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85938" y="3929063"/>
            <a:ext cx="1765300" cy="176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22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22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22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22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22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22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Main Task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97450"/>
          </a:xfrm>
        </p:spPr>
        <p:txBody>
          <a:bodyPr/>
          <a:lstStyle/>
          <a:p>
            <a:pPr marL="0" indent="0" algn="ctr" eaLnBrk="1" hangingPunct="1">
              <a:buFont typeface="Arial" pitchFamily="34" charset="0"/>
              <a:buNone/>
            </a:pPr>
            <a:r>
              <a:rPr lang="en-US" altLang="en-US" smtClean="0"/>
              <a:t>Create a poster on the different types of electricity you just found out about.</a:t>
            </a:r>
          </a:p>
          <a:p>
            <a:pPr marL="0" indent="0" algn="ctr" eaLnBrk="1" hangingPunct="1">
              <a:buFont typeface="Arial" pitchFamily="34" charset="0"/>
              <a:buNone/>
            </a:pPr>
            <a:endParaRPr lang="en-US" altLang="en-US" smtClean="0"/>
          </a:p>
          <a:p>
            <a:pPr marL="0" indent="0" algn="ctr" eaLnBrk="1" hangingPunct="1">
              <a:buFont typeface="Arial" pitchFamily="34" charset="0"/>
              <a:buNone/>
            </a:pPr>
            <a:r>
              <a:rPr lang="en-US" altLang="en-US" smtClean="0"/>
              <a:t>Use pictures and technical language to add effect. </a:t>
            </a:r>
          </a:p>
          <a:p>
            <a:pPr marL="0" indent="0" algn="ctr" eaLnBrk="1" hangingPunct="1">
              <a:buFont typeface="Arial" pitchFamily="34" charset="0"/>
              <a:buNone/>
            </a:pPr>
            <a:endParaRPr lang="en-US" altLang="en-US" smtClean="0"/>
          </a:p>
          <a:p>
            <a:pPr marL="0" indent="0" algn="ctr" eaLnBrk="1" hangingPunct="1">
              <a:buFont typeface="Arial" pitchFamily="34" charset="0"/>
              <a:buNone/>
            </a:pPr>
            <a:r>
              <a:rPr lang="en-US" altLang="en-US" smtClean="0"/>
              <a:t>The best poster will be displayed around the classroom and the person who created it will help out in next weeks lesson experiment!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Main Task</a:t>
            </a:r>
          </a:p>
        </p:txBody>
      </p:sp>
      <p:sp>
        <p:nvSpPr>
          <p:cNvPr id="1843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 eaLnBrk="1" hangingPunct="1">
              <a:buFont typeface="Arial" pitchFamily="34" charset="0"/>
              <a:buNone/>
            </a:pPr>
            <a:endParaRPr lang="en-US" altLang="en-US" smtClean="0"/>
          </a:p>
          <a:p>
            <a:pPr marL="0" indent="0" algn="ctr" eaLnBrk="1" hangingPunct="1">
              <a:buFont typeface="Arial" pitchFamily="34" charset="0"/>
              <a:buNone/>
            </a:pPr>
            <a:endParaRPr lang="en-US" altLang="en-US" smtClean="0"/>
          </a:p>
          <a:p>
            <a:pPr marL="0" indent="0" algn="ctr" eaLnBrk="1" hangingPunct="1">
              <a:buFont typeface="Arial" pitchFamily="34" charset="0"/>
              <a:buNone/>
            </a:pPr>
            <a:endParaRPr lang="en-US" altLang="en-US" smtClean="0"/>
          </a:p>
          <a:p>
            <a:pPr marL="0" indent="0" algn="ctr" eaLnBrk="1" hangingPunct="1">
              <a:buFont typeface="Arial" pitchFamily="34" charset="0"/>
              <a:buNone/>
            </a:pPr>
            <a:r>
              <a:rPr lang="en-US" altLang="en-US" smtClean="0"/>
              <a:t>You now have ten minutes to complete your task.</a:t>
            </a:r>
          </a:p>
          <a:p>
            <a:pPr marL="0" indent="0" eaLnBrk="1" hangingPunct="1">
              <a:buFont typeface="Arial" pitchFamily="34" charset="0"/>
              <a:buNone/>
            </a:pPr>
            <a:endParaRPr lang="en-US" alt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8313" y="2349500"/>
            <a:ext cx="8229600" cy="1143000"/>
          </a:xfrm>
        </p:spPr>
        <p:txBody>
          <a:bodyPr/>
          <a:lstStyle/>
          <a:p>
            <a:pPr eaLnBrk="1" hangingPunct="1"/>
            <a:r>
              <a:rPr lang="en-US" altLang="en-US" sz="34400" smtClean="0"/>
              <a:t>3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23" presetClass="entr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288" y="2276475"/>
            <a:ext cx="8229600" cy="1143000"/>
          </a:xfrm>
        </p:spPr>
        <p:txBody>
          <a:bodyPr/>
          <a:lstStyle/>
          <a:p>
            <a:pPr eaLnBrk="1" hangingPunct="1"/>
            <a:r>
              <a:rPr lang="en-US" altLang="en-US" sz="34400" smtClean="0"/>
              <a:t>2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0825" y="2565400"/>
            <a:ext cx="8229600" cy="1143000"/>
          </a:xfrm>
        </p:spPr>
        <p:txBody>
          <a:bodyPr/>
          <a:lstStyle/>
          <a:p>
            <a:pPr eaLnBrk="1" hangingPunct="1"/>
            <a:r>
              <a:rPr lang="en-US" altLang="en-US" sz="34400" smtClean="0"/>
              <a:t>1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mtClean="0"/>
              <a:t>Electricity</a:t>
            </a:r>
          </a:p>
        </p:txBody>
      </p:sp>
      <p:sp>
        <p:nvSpPr>
          <p:cNvPr id="4099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72050"/>
          </a:xfrm>
        </p:spPr>
        <p:txBody>
          <a:bodyPr/>
          <a:lstStyle/>
          <a:p>
            <a:pPr eaLnBrk="1" hangingPunct="1"/>
            <a:r>
              <a:rPr lang="en-GB" altLang="en-US" smtClean="0"/>
              <a:t>Electricity is very important in our lives.</a:t>
            </a:r>
          </a:p>
          <a:p>
            <a:pPr eaLnBrk="1" hangingPunct="1"/>
            <a:r>
              <a:rPr lang="en-GB" altLang="en-US" smtClean="0"/>
              <a:t>We would find it very hard to do without it. </a:t>
            </a:r>
          </a:p>
          <a:p>
            <a:pPr eaLnBrk="1" hangingPunct="1"/>
            <a:r>
              <a:rPr lang="en-GB" altLang="en-US" smtClean="0"/>
              <a:t>There are so many things in our homes that are powered by electricity that we have begun to depend on them. </a:t>
            </a:r>
          </a:p>
          <a:p>
            <a:pPr eaLnBrk="1" hangingPunct="1"/>
            <a:r>
              <a:rPr lang="en-GB" altLang="en-US" smtClean="0"/>
              <a:t>Imagine you woke up this morning and had no electricity.  </a:t>
            </a:r>
          </a:p>
          <a:p>
            <a:pPr eaLnBrk="1" hangingPunct="1">
              <a:buFont typeface="Arial" pitchFamily="34" charset="0"/>
              <a:buNone/>
            </a:pPr>
            <a:r>
              <a:rPr lang="en-GB" altLang="en-US" smtClean="0"/>
              <a:t>	What difference would it make to </a:t>
            </a:r>
          </a:p>
          <a:p>
            <a:pPr eaLnBrk="1" hangingPunct="1">
              <a:buFont typeface="Arial" pitchFamily="34" charset="0"/>
              <a:buNone/>
            </a:pPr>
            <a:r>
              <a:rPr lang="en-GB" altLang="en-US" smtClean="0"/>
              <a:t>	your normal morning routine?</a:t>
            </a:r>
          </a:p>
        </p:txBody>
      </p:sp>
      <p:pic>
        <p:nvPicPr>
          <p:cNvPr id="4100" name="Picture 3" descr="C:\Documents and Settings\Julie\Local Settings\Temporary Internet Files\Content.IE5\Q32ZTSSJ\MCj04134780000[1].wm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72250" y="4922838"/>
            <a:ext cx="2251075" cy="1935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1188" y="2276475"/>
            <a:ext cx="8229600" cy="1143000"/>
          </a:xfrm>
        </p:spPr>
        <p:txBody>
          <a:bodyPr/>
          <a:lstStyle/>
          <a:p>
            <a:pPr eaLnBrk="1" hangingPunct="1"/>
            <a:r>
              <a:rPr lang="en-US" altLang="en-US" sz="34400" smtClean="0"/>
              <a:t>GO!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2339975" y="1052513"/>
            <a:ext cx="4679950" cy="4537075"/>
          </a:xfrm>
          <a:prstGeom prst="ellipse">
            <a:avLst/>
          </a:prstGeom>
          <a:solidFill>
            <a:srgbClr val="008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endParaRPr lang="en-GB" altLang="en-US" smtClean="0">
              <a:solidFill>
                <a:srgbClr val="002060"/>
              </a:solidFill>
              <a:latin typeface="Calibri" panose="020F050202020403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019925" y="6564313"/>
            <a:ext cx="2665413" cy="2603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US" sz="1100" dirty="0">
                <a:solidFill>
                  <a:srgbClr val="FF0000"/>
                </a:solidFill>
                <a:latin typeface="+mj-lt"/>
                <a:ea typeface="Arial" charset="0"/>
                <a:cs typeface="Arial" charset="0"/>
              </a:rPr>
              <a:t>(CLICK FOR 10 MIN TIMER)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3" dur="900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2916238" y="549275"/>
            <a:ext cx="3024187" cy="1439863"/>
          </a:xfrm>
          <a:prstGeom prst="rect">
            <a:avLst/>
          </a:prstGeom>
          <a:solidFill>
            <a:srgbClr val="FFFF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endParaRPr lang="en-US" altLang="en-US" smtClean="0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708400" y="1006475"/>
            <a:ext cx="6696075" cy="5238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US" sz="2800" dirty="0">
                <a:solidFill>
                  <a:schemeClr val="bg1"/>
                </a:solidFill>
                <a:latin typeface="+mj-lt"/>
                <a:ea typeface="Arial" charset="0"/>
                <a:cs typeface="Arial" charset="0"/>
              </a:rPr>
              <a:t>Plenary</a:t>
            </a:r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1116013" y="2636838"/>
            <a:ext cx="7127875" cy="4894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/>
            <a:r>
              <a:rPr lang="en-US" altLang="en-US" sz="2400"/>
              <a:t>Discuss with your learning partner what you have learnt today and then have a class discussion about it.</a:t>
            </a:r>
          </a:p>
          <a:p>
            <a:pPr algn="ctr" eaLnBrk="1" hangingPunct="1"/>
            <a:endParaRPr lang="en-US" altLang="en-US" sz="2400"/>
          </a:p>
          <a:p>
            <a:pPr algn="ctr" eaLnBrk="1" hangingPunct="1"/>
            <a:r>
              <a:rPr lang="en-US" altLang="en-US" sz="2400"/>
              <a:t>Remember:</a:t>
            </a:r>
          </a:p>
          <a:p>
            <a:pPr algn="ctr" eaLnBrk="1" hangingPunct="1"/>
            <a:r>
              <a:rPr lang="en-US" altLang="en-US" sz="2400" u="sng">
                <a:solidFill>
                  <a:srgbClr val="FF0000"/>
                </a:solidFill>
              </a:rPr>
              <a:t>Keywords:</a:t>
            </a:r>
            <a:endParaRPr lang="en-US" altLang="en-US" sz="2400"/>
          </a:p>
          <a:p>
            <a:pPr algn="ctr" eaLnBrk="1" hangingPunct="1"/>
            <a:r>
              <a:rPr lang="en-US" altLang="en-US" sz="2400"/>
              <a:t>Energy</a:t>
            </a:r>
          </a:p>
          <a:p>
            <a:pPr algn="ctr" eaLnBrk="1" hangingPunct="1"/>
            <a:r>
              <a:rPr lang="en-US" altLang="en-US" sz="2400"/>
              <a:t>Heat</a:t>
            </a:r>
          </a:p>
          <a:p>
            <a:pPr algn="ctr" eaLnBrk="1" hangingPunct="1"/>
            <a:r>
              <a:rPr lang="en-US" altLang="en-US" sz="2400"/>
              <a:t>Light</a:t>
            </a:r>
          </a:p>
          <a:p>
            <a:pPr algn="ctr" eaLnBrk="1" hangingPunct="1"/>
            <a:r>
              <a:rPr lang="en-US" altLang="en-US" sz="2400"/>
              <a:t>Sound</a:t>
            </a:r>
          </a:p>
          <a:p>
            <a:pPr algn="ctr" eaLnBrk="1" hangingPunct="1"/>
            <a:r>
              <a:rPr lang="en-US" altLang="en-US" sz="2400"/>
              <a:t>Movement</a:t>
            </a:r>
          </a:p>
          <a:p>
            <a:pPr algn="ctr" eaLnBrk="1" hangingPunct="1"/>
            <a:r>
              <a:rPr lang="en-US" altLang="en-US" sz="2400"/>
              <a:t>Battery</a:t>
            </a:r>
          </a:p>
          <a:p>
            <a:pPr algn="ctr" eaLnBrk="1" hangingPunct="1"/>
            <a:endParaRPr lang="en-US" altLang="en-US" sz="2400"/>
          </a:p>
          <a:p>
            <a:pPr algn="ctr" eaLnBrk="1" hangingPunct="1"/>
            <a:endParaRPr lang="en-US" altLang="en-US" sz="24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00113" y="1052513"/>
            <a:ext cx="7056437" cy="30480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en-US" sz="9600" dirty="0">
                <a:latin typeface="+mj-lt"/>
                <a:ea typeface="Arial" charset="0"/>
                <a:cs typeface="Arial" charset="0"/>
              </a:rPr>
              <a:t>CLASS IS OVER!</a:t>
            </a:r>
          </a:p>
        </p:txBody>
      </p:sp>
      <p:sp>
        <p:nvSpPr>
          <p:cNvPr id="25603" name="TextBox 2"/>
          <p:cNvSpPr txBox="1">
            <a:spLocks noChangeArrowheads="1"/>
          </p:cNvSpPr>
          <p:nvPr/>
        </p:nvSpPr>
        <p:spPr bwMode="auto">
          <a:xfrm>
            <a:off x="2843213" y="6237288"/>
            <a:ext cx="54737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r>
              <a:rPr lang="en-US" altLang="en-US" sz="1800">
                <a:latin typeface="Arial" pitchFamily="34" charset="0"/>
              </a:rPr>
              <a:t>PowerPoint Made By Sam Rolfe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mtClean="0"/>
              <a:t>Learning Outcome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Arial" pitchFamily="34" charset="0"/>
              <a:buNone/>
            </a:pPr>
            <a:endParaRPr lang="en-GB" altLang="en-US" smtClean="0"/>
          </a:p>
          <a:p>
            <a:pPr eaLnBrk="1" hangingPunct="1">
              <a:buFont typeface="Arial" pitchFamily="34" charset="0"/>
              <a:buNone/>
            </a:pPr>
            <a:r>
              <a:rPr lang="en-GB" altLang="en-US" smtClean="0"/>
              <a:t>Today we are learning to:</a:t>
            </a:r>
          </a:p>
          <a:p>
            <a:pPr eaLnBrk="1" hangingPunct="1"/>
            <a:r>
              <a:rPr lang="en-GB" altLang="en-US" smtClean="0"/>
              <a:t> give examples of energy being converted from electrical energy into heat, light, sound and movement energy.</a:t>
            </a:r>
          </a:p>
        </p:txBody>
      </p:sp>
      <p:pic>
        <p:nvPicPr>
          <p:cNvPr id="5124" name="Picture 5" descr="C:\Documents and Settings\Julie\Local Settings\Temporary Internet Files\Content.IE5\Q32ZTSSJ\MCj04281130000[1].wm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29438" y="4572000"/>
            <a:ext cx="1752600" cy="1892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mtClean="0"/>
              <a:t>Mains  Electricity</a:t>
            </a:r>
          </a:p>
        </p:txBody>
      </p:sp>
      <p:sp>
        <p:nvSpPr>
          <p:cNvPr id="614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GB" altLang="en-US" smtClean="0"/>
              <a:t>Most of the large appliances in our home are powered by Mains Electricity. </a:t>
            </a:r>
          </a:p>
          <a:p>
            <a:pPr eaLnBrk="1" hangingPunct="1"/>
            <a:r>
              <a:rPr lang="en-GB" altLang="en-US" smtClean="0"/>
              <a:t>Mains Electricity is a supply of electrical energy </a:t>
            </a:r>
          </a:p>
          <a:p>
            <a:pPr eaLnBrk="1" hangingPunct="1"/>
            <a:r>
              <a:rPr lang="en-GB" altLang="en-US" smtClean="0"/>
              <a:t>Mains appliances change or </a:t>
            </a:r>
            <a:r>
              <a:rPr lang="en-GB" altLang="en-US" b="1" smtClean="0"/>
              <a:t>convert</a:t>
            </a:r>
            <a:r>
              <a:rPr lang="en-GB" altLang="en-US" smtClean="0"/>
              <a:t> this electrical energy into other forms of energy</a:t>
            </a:r>
          </a:p>
          <a:p>
            <a:pPr eaLnBrk="1" hangingPunct="1"/>
            <a:endParaRPr lang="en-GB" altLang="en-US" smtClean="0"/>
          </a:p>
          <a:p>
            <a:pPr eaLnBrk="1" hangingPunct="1"/>
            <a:r>
              <a:rPr lang="en-GB" altLang="en-US" smtClean="0"/>
              <a:t>Can you name them?</a:t>
            </a:r>
          </a:p>
        </p:txBody>
      </p:sp>
      <p:pic>
        <p:nvPicPr>
          <p:cNvPr id="6148" name="Picture 1" descr="C:\Documents and Settings\Julie\Local Settings\Temporary Internet Files\Content.IE5\EGZGAYLW\MCj04260660000[1].wm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0" y="4857750"/>
            <a:ext cx="1549400" cy="180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mtClean="0"/>
              <a:t>Types of Energy</a:t>
            </a:r>
          </a:p>
        </p:txBody>
      </p:sp>
      <p:sp>
        <p:nvSpPr>
          <p:cNvPr id="717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GB" altLang="en-US" smtClean="0"/>
              <a:t>Heat energy</a:t>
            </a:r>
          </a:p>
          <a:p>
            <a:pPr eaLnBrk="1" hangingPunct="1"/>
            <a:r>
              <a:rPr lang="en-GB" altLang="en-US" smtClean="0"/>
              <a:t>Light energy</a:t>
            </a:r>
          </a:p>
          <a:p>
            <a:pPr eaLnBrk="1" hangingPunct="1"/>
            <a:r>
              <a:rPr lang="en-GB" altLang="en-US" smtClean="0"/>
              <a:t>Sound energy</a:t>
            </a:r>
          </a:p>
          <a:p>
            <a:pPr eaLnBrk="1" hangingPunct="1"/>
            <a:r>
              <a:rPr lang="en-GB" altLang="en-US" smtClean="0"/>
              <a:t>Movement energy</a:t>
            </a:r>
          </a:p>
          <a:p>
            <a:pPr eaLnBrk="1" hangingPunct="1"/>
            <a:endParaRPr lang="en-GB" altLang="en-US" smtClean="0"/>
          </a:p>
          <a:p>
            <a:pPr eaLnBrk="1" hangingPunct="1"/>
            <a:r>
              <a:rPr lang="en-GB" altLang="en-US" smtClean="0"/>
              <a:t>Can you think up some examples for each type of energy?</a:t>
            </a:r>
          </a:p>
        </p:txBody>
      </p:sp>
      <p:pic>
        <p:nvPicPr>
          <p:cNvPr id="7172" name="Picture 2" descr="C:\Documents and Settings\Julie\Local Settings\Temporary Internet Files\Content.IE5\Q32ZTSSJ\MCj04325570000[1]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29313" y="1714500"/>
            <a:ext cx="2286000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mtClean="0"/>
              <a:t>Heat Energy</a:t>
            </a:r>
          </a:p>
        </p:txBody>
      </p:sp>
      <p:pic>
        <p:nvPicPr>
          <p:cNvPr id="11266" name="Picture 2" descr="C:\Documents and Settings\Julie\Local Settings\Temporary Internet Files\Content.IE5\Q32ZTSSJ\MCj03969140000[1].wmf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786188" y="2571750"/>
            <a:ext cx="1751012" cy="2389188"/>
          </a:xfrm>
        </p:spPr>
      </p:pic>
      <p:pic>
        <p:nvPicPr>
          <p:cNvPr id="11267" name="Picture 3" descr="C:\Documents and Settings\Julie\Local Settings\Temporary Internet Files\Content.IE5\Q32ZTSSJ\MCHH01149_0000[1].wm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00813" y="1714500"/>
            <a:ext cx="1739900" cy="1460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70" name="Picture 6" descr="C:\Documents and Settings\Julie\Local Settings\Temporary Internet Files\Content.IE5\EGZGAYLW\MCj02903950000[1].wmf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72188" y="4071938"/>
            <a:ext cx="1857375" cy="1939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72" name="Picture 8" descr="C:\Documents and Settings\Julie\Local Settings\Temporary Internet Files\Content.IE5\Q32ZTSSJ\MCj03910940000[1].wmf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8688" y="4071938"/>
            <a:ext cx="1670050" cy="1825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73" name="Picture 9" descr="C:\Documents and Settings\Julie\Local Settings\Temporary Internet Files\Content.IE5\Q32ZTSSJ\MCj04123100000[1].wmf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4438" y="1785938"/>
            <a:ext cx="1466850" cy="1428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2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2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12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12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12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12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2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2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12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12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mtClean="0"/>
              <a:t>Light Energy</a:t>
            </a:r>
          </a:p>
        </p:txBody>
      </p:sp>
      <p:sp>
        <p:nvSpPr>
          <p:cNvPr id="921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en-GB" altLang="en-US" smtClean="0"/>
          </a:p>
          <a:p>
            <a:pPr eaLnBrk="1" hangingPunct="1"/>
            <a:endParaRPr lang="en-GB" altLang="en-US" smtClean="0"/>
          </a:p>
        </p:txBody>
      </p:sp>
      <p:pic>
        <p:nvPicPr>
          <p:cNvPr id="3073" name="Picture 1" descr="C:\Documents and Settings\Julie\Local Settings\Temporary Internet Files\Content.IE5\GGEV5D3X\MCj02900500000[1].wm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5813" y="1857375"/>
            <a:ext cx="1484312" cy="1571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4" name="Picture 2" descr="C:\Documents and Settings\Julie\Local Settings\Temporary Internet Files\Content.IE5\GGEV5D3X\MCj03512400000[1].wm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00438" y="2428875"/>
            <a:ext cx="2286000" cy="2495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0" name="Picture 8" descr="C:\Documents and Settings\Julie\Local Settings\Temporary Internet Files\Content.IE5\VZEYGRDA\MCj02907660000[1].wmf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15063" y="2357438"/>
            <a:ext cx="2033587" cy="3857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1" name="Picture 9" descr="C:\Documents and Settings\Julie\Local Settings\Temporary Internet Files\Content.IE5\GGEV5D3X\MCj02871970000[1].wmf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5813" y="4143375"/>
            <a:ext cx="1571625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0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0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0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0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mtClean="0"/>
              <a:t>Sound Energy</a:t>
            </a:r>
          </a:p>
        </p:txBody>
      </p:sp>
      <p:pic>
        <p:nvPicPr>
          <p:cNvPr id="17409" name="Picture 1" descr="C:\Documents and Settings\Julie\Local Settings\Temporary Internet Files\Content.IE5\VZEYGRDA\MCj03968980000[1].wm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85875" y="2214563"/>
            <a:ext cx="1836738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2" descr="C:\Documents and Settings\Julie\Local Settings\Temporary Internet Files\Content.IE5\GGEV5D3X\MCj03512400000[1].wm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15125" y="3714750"/>
            <a:ext cx="1857375" cy="2027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10" name="Picture 2" descr="C:\Documents and Settings\Julie\Local Settings\Temporary Internet Files\Content.IE5\EGZGAYLW\MCj04123360000[1].wmf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4438" y="4857750"/>
            <a:ext cx="1831975" cy="1158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13" name="Picture 5" descr="C:\Documents and Settings\Julie\Local Settings\Temporary Internet Files\Content.IE5\EGZGAYLW\MCj04134820000[1].wmf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71875" y="2143125"/>
            <a:ext cx="2746375" cy="3443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74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74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74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74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74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74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mtClean="0"/>
              <a:t>Movement Energy</a:t>
            </a:r>
          </a:p>
        </p:txBody>
      </p:sp>
      <p:pic>
        <p:nvPicPr>
          <p:cNvPr id="16387" name="Picture 3" descr="C:\Documents and Settings\Julie\Local Settings\Temporary Internet Files\Content.IE5\GGEV5D3X\MCj03523640000[1].wm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0125" y="1857375"/>
            <a:ext cx="1474788" cy="181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388" name="Picture 4" descr="C:\Documents and Settings\Julie\Local Settings\Temporary Internet Files\Content.IE5\MQC965G7\MCDD00112_0000[1].wm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85875" y="4468813"/>
            <a:ext cx="4000500" cy="1252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391" name="Picture 7" descr="C:\Documents and Settings\Julie\Local Settings\Temporary Internet Files\Content.IE5\VZEYGRDA\MCj02373590000[1].wmf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25" y="1928813"/>
            <a:ext cx="2095500" cy="1939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392" name="Picture 8" descr="C:\Documents and Settings\Julie\Local Settings\Temporary Internet Files\Content.IE5\EGZGAYLW\MCj02900210000[1].wmf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86500" y="3500438"/>
            <a:ext cx="2132013" cy="2840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63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63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63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63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63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63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63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63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54</TotalTime>
  <Words>318</Words>
  <Application>Microsoft Office PowerPoint</Application>
  <PresentationFormat>On-screen Show (4:3)</PresentationFormat>
  <Paragraphs>79</Paragraphs>
  <Slides>23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6" baseType="lpstr">
      <vt:lpstr>Arial</vt:lpstr>
      <vt:lpstr>Calibri</vt:lpstr>
      <vt:lpstr>Office Theme</vt:lpstr>
      <vt:lpstr>Electricity  L.O: To be able to understand the idea of electricity.</vt:lpstr>
      <vt:lpstr>Electricity</vt:lpstr>
      <vt:lpstr>Learning Outcome</vt:lpstr>
      <vt:lpstr>Mains  Electricity</vt:lpstr>
      <vt:lpstr>Types of Energy</vt:lpstr>
      <vt:lpstr>Heat Energy</vt:lpstr>
      <vt:lpstr>Light Energy</vt:lpstr>
      <vt:lpstr>Sound Energy</vt:lpstr>
      <vt:lpstr>Movement Energy</vt:lpstr>
      <vt:lpstr>Battery Power</vt:lpstr>
      <vt:lpstr>Heat Energy</vt:lpstr>
      <vt:lpstr>Light Energy</vt:lpstr>
      <vt:lpstr>Sound Energy</vt:lpstr>
      <vt:lpstr>Movement Energy</vt:lpstr>
      <vt:lpstr>Main Task</vt:lpstr>
      <vt:lpstr>Main Task</vt:lpstr>
      <vt:lpstr>3</vt:lpstr>
      <vt:lpstr>2</vt:lpstr>
      <vt:lpstr>1</vt:lpstr>
      <vt:lpstr>GO!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Electricity  L.O: To be able to understand the idea of electricity.</dc:title>
  <dc:creator>Sam Rolfe</dc:creator>
  <cp:lastModifiedBy>Teacher E-Solutions</cp:lastModifiedBy>
  <cp:revision>7</cp:revision>
  <dcterms:created xsi:type="dcterms:W3CDTF">2015-11-27T19:34:21Z</dcterms:created>
  <dcterms:modified xsi:type="dcterms:W3CDTF">2019-01-18T17:16:11Z</dcterms:modified>
</cp:coreProperties>
</file>