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sldIdLst>
    <p:sldId id="257" r:id="rId2"/>
    <p:sldId id="258" r:id="rId3"/>
    <p:sldId id="259" r:id="rId4"/>
    <p:sldId id="262" r:id="rId5"/>
    <p:sldId id="261" r:id="rId6"/>
    <p:sldId id="263" r:id="rId7"/>
    <p:sldId id="264" r:id="rId8"/>
    <p:sldId id="265" r:id="rId9"/>
    <p:sldId id="266" r:id="rId10"/>
    <p:sldId id="315" r:id="rId11"/>
    <p:sldId id="316" r:id="rId12"/>
    <p:sldId id="317" r:id="rId13"/>
    <p:sldId id="318" r:id="rId14"/>
    <p:sldId id="267" r:id="rId15"/>
    <p:sldId id="268" r:id="rId16"/>
    <p:sldId id="319" r:id="rId17"/>
    <p:sldId id="270" r:id="rId18"/>
    <p:sldId id="271" r:id="rId19"/>
    <p:sldId id="272" r:id="rId20"/>
    <p:sldId id="320" r:id="rId21"/>
    <p:sldId id="274" r:id="rId22"/>
    <p:sldId id="275" r:id="rId23"/>
    <p:sldId id="276" r:id="rId24"/>
    <p:sldId id="324" r:id="rId25"/>
    <p:sldId id="278" r:id="rId26"/>
    <p:sldId id="279" r:id="rId27"/>
    <p:sldId id="280" r:id="rId28"/>
    <p:sldId id="325" r:id="rId29"/>
    <p:sldId id="282" r:id="rId30"/>
    <p:sldId id="283" r:id="rId31"/>
    <p:sldId id="284" r:id="rId32"/>
    <p:sldId id="326" r:id="rId33"/>
    <p:sldId id="286" r:id="rId34"/>
    <p:sldId id="287" r:id="rId35"/>
    <p:sldId id="288" r:id="rId36"/>
    <p:sldId id="321" r:id="rId37"/>
    <p:sldId id="290" r:id="rId38"/>
    <p:sldId id="291" r:id="rId39"/>
    <p:sldId id="292" r:id="rId40"/>
    <p:sldId id="327" r:id="rId41"/>
    <p:sldId id="294" r:id="rId42"/>
    <p:sldId id="295" r:id="rId43"/>
    <p:sldId id="296" r:id="rId44"/>
    <p:sldId id="322" r:id="rId45"/>
    <p:sldId id="298" r:id="rId46"/>
    <p:sldId id="299" r:id="rId47"/>
    <p:sldId id="300" r:id="rId48"/>
    <p:sldId id="323" r:id="rId49"/>
    <p:sldId id="302" r:id="rId50"/>
    <p:sldId id="303" r:id="rId51"/>
    <p:sldId id="304" r:id="rId52"/>
    <p:sldId id="328" r:id="rId53"/>
    <p:sldId id="306" r:id="rId54"/>
    <p:sldId id="307" r:id="rId55"/>
    <p:sldId id="308" r:id="rId56"/>
    <p:sldId id="329" r:id="rId57"/>
    <p:sldId id="310" r:id="rId58"/>
    <p:sldId id="311" r:id="rId59"/>
    <p:sldId id="312" r:id="rId60"/>
    <p:sldId id="330" r:id="rId61"/>
    <p:sldId id="314" r:id="rId6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45" d="100"/>
          <a:sy n="45" d="100"/>
        </p:scale>
        <p:origin x="-55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784BA14-20E4-4065-A8C7-A86ED15433B7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DF44DED-273C-4C75-852E-7264F51E0E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0051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2D65E22-BE36-43E7-B194-722DB105111E}" type="slidenum">
              <a:rPr lang="en-GB" sz="1200" smtClean="0"/>
              <a:pPr eaLnBrk="1" hangingPunct="1"/>
              <a:t>1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7C40A07-4E01-4479-9EDC-56294E7B0474}" type="slidenum">
              <a:rPr lang="en-GB" sz="1200" smtClean="0"/>
              <a:pPr eaLnBrk="1" hangingPunct="1"/>
              <a:t>10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4FA1FA6-01EB-4A22-9334-9B33CE52EEF6}" type="slidenum">
              <a:rPr lang="en-GB" sz="1200" smtClean="0"/>
              <a:pPr eaLnBrk="1" hangingPunct="1"/>
              <a:t>11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1E17AA1-D5D5-472D-86D0-CCC2753C77B8}" type="slidenum">
              <a:rPr lang="en-GB" sz="1200" smtClean="0"/>
              <a:pPr eaLnBrk="1" hangingPunct="1"/>
              <a:t>12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48FFA1B-97CF-414F-B330-E8DCB023F841}" type="slidenum">
              <a:rPr lang="en-GB" sz="1200" smtClean="0"/>
              <a:pPr eaLnBrk="1" hangingPunct="1"/>
              <a:t>13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90A3E64-72A7-44D5-8CAC-25480F413737}" type="slidenum">
              <a:rPr lang="en-GB" sz="1200" smtClean="0"/>
              <a:pPr eaLnBrk="1" hangingPunct="1"/>
              <a:t>14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D44A33B-3018-4EDB-B063-22C4899C15D1}" type="slidenum">
              <a:rPr lang="en-GB" sz="1200" smtClean="0"/>
              <a:pPr eaLnBrk="1" hangingPunct="1"/>
              <a:t>15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39C52E2-2D1E-4FF0-83FA-8A31EADFBED6}" type="slidenum">
              <a:rPr lang="en-GB" sz="1200" smtClean="0"/>
              <a:pPr eaLnBrk="1" hangingPunct="1"/>
              <a:t>16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EAD1223-E376-4ECC-AA0A-647C91B6364F}" type="slidenum">
              <a:rPr lang="en-GB" sz="1200" smtClean="0"/>
              <a:pPr eaLnBrk="1" hangingPunct="1"/>
              <a:t>17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8E79356-B65F-4F71-91D0-4D479BF00FA0}" type="slidenum">
              <a:rPr lang="en-GB" sz="1200" smtClean="0"/>
              <a:pPr eaLnBrk="1" hangingPunct="1"/>
              <a:t>18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25C8432-49EA-40C8-83A5-50781109FB25}" type="slidenum">
              <a:rPr lang="en-GB" sz="1200" smtClean="0"/>
              <a:pPr eaLnBrk="1" hangingPunct="1"/>
              <a:t>19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15D2E7A-9574-4E61-907B-DB4535EC5056}" type="slidenum">
              <a:rPr lang="en-GB" sz="1200" smtClean="0"/>
              <a:pPr eaLnBrk="1" hangingPunct="1"/>
              <a:t>2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AE537F3-3ED4-4EBF-A42D-2C385FA91C31}" type="slidenum">
              <a:rPr lang="en-GB" sz="1200" smtClean="0"/>
              <a:pPr eaLnBrk="1" hangingPunct="1"/>
              <a:t>20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59A7AC8-44E5-4398-A4DD-1DBC73625DBB}" type="slidenum">
              <a:rPr lang="en-GB" sz="1200" smtClean="0"/>
              <a:pPr eaLnBrk="1" hangingPunct="1"/>
              <a:t>21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F4B1DD8-6EBF-4574-9E79-FB2E01BA51BB}" type="slidenum">
              <a:rPr lang="en-GB" sz="1200" smtClean="0"/>
              <a:pPr eaLnBrk="1" hangingPunct="1"/>
              <a:t>22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E163109-4771-467B-915F-AC4AA7B1E3AC}" type="slidenum">
              <a:rPr lang="en-GB" sz="1200" smtClean="0"/>
              <a:pPr eaLnBrk="1" hangingPunct="1"/>
              <a:t>23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87A560E-9A78-44C1-95EC-268B4E84D874}" type="slidenum">
              <a:rPr lang="en-GB" sz="1200" smtClean="0"/>
              <a:pPr eaLnBrk="1" hangingPunct="1"/>
              <a:t>24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FFA8309-728B-4CC6-B152-7ACA20FA7F7E}" type="slidenum">
              <a:rPr lang="en-GB" sz="1200" smtClean="0"/>
              <a:pPr eaLnBrk="1" hangingPunct="1"/>
              <a:t>25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33DB473-286F-47AC-B76B-105BDD40E29E}" type="slidenum">
              <a:rPr lang="en-GB" sz="1200" smtClean="0"/>
              <a:pPr eaLnBrk="1" hangingPunct="1"/>
              <a:t>26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3EFCA1E-AE1B-4EEA-B864-4477FCC77FBF}" type="slidenum">
              <a:rPr lang="en-GB" sz="1200" smtClean="0"/>
              <a:pPr eaLnBrk="1" hangingPunct="1"/>
              <a:t>27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6636199-881A-48F9-B8C9-9EE3CC6948E6}" type="slidenum">
              <a:rPr lang="en-GB" sz="1200" smtClean="0"/>
              <a:pPr eaLnBrk="1" hangingPunct="1"/>
              <a:t>28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B79D1BB-A46E-4BB7-A498-75FAEB7AEC76}" type="slidenum">
              <a:rPr lang="en-GB" sz="1200" smtClean="0"/>
              <a:pPr eaLnBrk="1" hangingPunct="1"/>
              <a:t>29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99FA2A2-A3DB-414B-B395-C6FED2DBBB3C}" type="slidenum">
              <a:rPr lang="en-GB" sz="1200" smtClean="0"/>
              <a:pPr eaLnBrk="1" hangingPunct="1"/>
              <a:t>3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A2AA31E-8456-4698-A062-9A4ACF451926}" type="slidenum">
              <a:rPr lang="en-GB" sz="1200" smtClean="0"/>
              <a:pPr eaLnBrk="1" hangingPunct="1"/>
              <a:t>30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6B95F3D-28BB-4192-8AAF-1A98766FE05D}" type="slidenum">
              <a:rPr lang="en-GB" sz="1200" smtClean="0"/>
              <a:pPr eaLnBrk="1" hangingPunct="1"/>
              <a:t>31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DBFA9F2-831B-4BEE-9236-85AD7F81E2FC}" type="slidenum">
              <a:rPr lang="en-GB" sz="1200" smtClean="0"/>
              <a:pPr eaLnBrk="1" hangingPunct="1"/>
              <a:t>32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24B68F0-96DE-43F7-949C-9B4B4F1747BA}" type="slidenum">
              <a:rPr lang="en-GB" sz="1200" smtClean="0"/>
              <a:pPr eaLnBrk="1" hangingPunct="1"/>
              <a:t>33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50D3E0C-CD76-4D48-893A-E27D38B70E6B}" type="slidenum">
              <a:rPr lang="en-GB" sz="1200" smtClean="0"/>
              <a:pPr eaLnBrk="1" hangingPunct="1"/>
              <a:t>34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CE4DD1C-6110-4C98-BD45-4DFB90651927}" type="slidenum">
              <a:rPr lang="en-GB" sz="1200" smtClean="0"/>
              <a:pPr eaLnBrk="1" hangingPunct="1"/>
              <a:t>35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229420E-31D0-42F1-8A86-DA62B5BA3252}" type="slidenum">
              <a:rPr lang="en-GB" sz="1200" smtClean="0"/>
              <a:pPr eaLnBrk="1" hangingPunct="1"/>
              <a:t>36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1C321FE-6140-4572-9455-44979E94ADD0}" type="slidenum">
              <a:rPr lang="en-GB" sz="1200" smtClean="0"/>
              <a:pPr eaLnBrk="1" hangingPunct="1"/>
              <a:t>37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2F57D-3F39-4D53-BC92-4138CB6E6E7B}" type="slidenum">
              <a:rPr lang="en-GB" sz="1200" smtClean="0"/>
              <a:pPr eaLnBrk="1" hangingPunct="1"/>
              <a:t>38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10C273C-6699-498C-AF07-DC6460311A04}" type="slidenum">
              <a:rPr lang="en-GB" sz="1200" smtClean="0"/>
              <a:pPr eaLnBrk="1" hangingPunct="1"/>
              <a:t>39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A349EC2-6E78-4AC7-A96A-D0728A2EE46A}" type="slidenum">
              <a:rPr lang="en-GB" sz="1200" smtClean="0"/>
              <a:pPr eaLnBrk="1" hangingPunct="1"/>
              <a:t>4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2C39FAC-61B2-445E-AE89-33E19E90FD84}" type="slidenum">
              <a:rPr lang="en-GB" sz="1200" smtClean="0"/>
              <a:pPr eaLnBrk="1" hangingPunct="1"/>
              <a:t>40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584D29E-68F1-47DC-A9E9-DE170036D398}" type="slidenum">
              <a:rPr lang="en-GB" sz="1200" smtClean="0"/>
              <a:pPr eaLnBrk="1" hangingPunct="1"/>
              <a:t>41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61B838D-61D8-4351-BA9D-5DBE150FD6FA}" type="slidenum">
              <a:rPr lang="en-GB" sz="1200" smtClean="0"/>
              <a:pPr eaLnBrk="1" hangingPunct="1"/>
              <a:t>42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1818B6B-9389-4C95-AAD9-52A38771A8F3}" type="slidenum">
              <a:rPr lang="en-GB" sz="1200" smtClean="0"/>
              <a:pPr eaLnBrk="1" hangingPunct="1"/>
              <a:t>43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B49C675-014D-40F5-B38F-255E64173DE0}" type="slidenum">
              <a:rPr lang="en-GB" sz="1200" smtClean="0"/>
              <a:pPr eaLnBrk="1" hangingPunct="1"/>
              <a:t>44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50EF0C1-5A36-42F0-B481-0425A8EC5D03}" type="slidenum">
              <a:rPr lang="en-GB" sz="1200" smtClean="0"/>
              <a:pPr eaLnBrk="1" hangingPunct="1"/>
              <a:t>45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CE50314-738A-4ED3-B40F-D188D58B5DA2}" type="slidenum">
              <a:rPr lang="en-GB" sz="1200" smtClean="0"/>
              <a:pPr eaLnBrk="1" hangingPunct="1"/>
              <a:t>46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4F4FC0F-7C84-4D3E-BFDD-179A6E70F42C}" type="slidenum">
              <a:rPr lang="en-GB" sz="1200" smtClean="0"/>
              <a:pPr eaLnBrk="1" hangingPunct="1"/>
              <a:t>47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70B2BDE-2B3B-45E6-929B-099DEEB77661}" type="slidenum">
              <a:rPr lang="en-GB" sz="1200" smtClean="0"/>
              <a:pPr eaLnBrk="1" hangingPunct="1"/>
              <a:t>48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5D24B23-BDFC-4F78-9820-A86A2E8C9B2F}" type="slidenum">
              <a:rPr lang="en-GB" sz="1200" smtClean="0"/>
              <a:pPr eaLnBrk="1" hangingPunct="1"/>
              <a:t>49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E2DF6DF-A89C-4EB6-ADEF-B94CD67E7ADA}" type="slidenum">
              <a:rPr lang="en-GB" sz="1200" smtClean="0"/>
              <a:pPr eaLnBrk="1" hangingPunct="1"/>
              <a:t>5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0F8A183-8470-47F5-9A91-6FEAC36DD723}" type="slidenum">
              <a:rPr lang="en-GB" sz="1200" smtClean="0"/>
              <a:pPr eaLnBrk="1" hangingPunct="1"/>
              <a:t>50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14886AC-487C-4409-89EF-8E623738C0D5}" type="slidenum">
              <a:rPr lang="en-GB" sz="1200" smtClean="0"/>
              <a:pPr eaLnBrk="1" hangingPunct="1"/>
              <a:t>51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128D974-E1B3-49C4-9C9D-BD077405C49A}" type="slidenum">
              <a:rPr lang="en-GB" sz="1200" smtClean="0"/>
              <a:pPr eaLnBrk="1" hangingPunct="1"/>
              <a:t>52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9E17A04-5915-494C-89D5-54C4831E9C91}" type="slidenum">
              <a:rPr lang="en-GB" sz="1200" smtClean="0"/>
              <a:pPr eaLnBrk="1" hangingPunct="1"/>
              <a:t>53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7617051-1796-4A4C-A8D9-3FA009B361FF}" type="slidenum">
              <a:rPr lang="en-GB" sz="1200" smtClean="0"/>
              <a:pPr eaLnBrk="1" hangingPunct="1"/>
              <a:t>54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60611F1-3E3D-4E61-997A-F47940194DB8}" type="slidenum">
              <a:rPr lang="en-GB" sz="1200" smtClean="0"/>
              <a:pPr eaLnBrk="1" hangingPunct="1"/>
              <a:t>55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C31AE73-5E32-45F5-A532-45BA248F5CF4}" type="slidenum">
              <a:rPr lang="en-GB" sz="1200" smtClean="0"/>
              <a:pPr eaLnBrk="1" hangingPunct="1"/>
              <a:t>56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CBD3B0B-1653-4E32-8C24-436B6397DE4C}" type="slidenum">
              <a:rPr lang="en-GB" sz="1200" smtClean="0"/>
              <a:pPr eaLnBrk="1" hangingPunct="1"/>
              <a:t>57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1218B5F-73DF-495F-BA72-0BB69FA61E50}" type="slidenum">
              <a:rPr lang="en-GB" sz="1200" smtClean="0"/>
              <a:pPr eaLnBrk="1" hangingPunct="1"/>
              <a:t>58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61E123C-020A-4EE0-B914-61BB23657238}" type="slidenum">
              <a:rPr lang="en-GB" sz="1200" smtClean="0"/>
              <a:pPr eaLnBrk="1" hangingPunct="1"/>
              <a:t>59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6F06E6D-CD8A-42D5-A20B-D7CB8EAA231D}" type="slidenum">
              <a:rPr lang="en-GB" sz="1200" smtClean="0"/>
              <a:pPr eaLnBrk="1" hangingPunct="1"/>
              <a:t>6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F92C190-54C0-4751-894B-6F45E1D3C15F}" type="slidenum">
              <a:rPr lang="en-GB" sz="1200" smtClean="0"/>
              <a:pPr eaLnBrk="1" hangingPunct="1"/>
              <a:t>60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FD0ED30-5DFA-4792-89D2-1929EB6F3337}" type="slidenum">
              <a:rPr lang="en-GB" sz="1200" smtClean="0"/>
              <a:pPr eaLnBrk="1" hangingPunct="1"/>
              <a:t>61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4270FA5-0651-47E8-987F-0BED2337204A}" type="slidenum">
              <a:rPr lang="en-GB" sz="1200" smtClean="0"/>
              <a:pPr eaLnBrk="1" hangingPunct="1"/>
              <a:t>7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B0F6D5-6D11-414F-BE3D-354595B03B40}" type="slidenum">
              <a:rPr lang="en-GB" sz="1200" smtClean="0"/>
              <a:pPr eaLnBrk="1" hangingPunct="1"/>
              <a:t>8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D431A1A-BC75-46E7-9730-25C2B5445A7B}" type="slidenum">
              <a:rPr lang="en-GB" sz="1200" smtClean="0"/>
              <a:pPr eaLnBrk="1" hangingPunct="1"/>
              <a:t>9</a:t>
            </a:fld>
            <a:endParaRPr lang="en-GB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3009F-482F-4A8D-A91A-EFDDC9BB30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981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83399-B09E-4DB8-A558-46083F99F5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922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83AB1-5AB2-4CE2-8640-F984A9749D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011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77734-6F5E-4FDC-8DF1-D86A6F3982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41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4C180-9056-4F42-94FD-78F5EAB5D9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554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65B87-8C40-4949-B336-633A3A0593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894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C3D10-C2EA-4766-A2F5-3A6ACF30A9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13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BED4B-8A27-462A-A487-3E216C3683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215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4C13A-D59E-434C-9DAF-71AF91E1C2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597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90725-32B4-4353-B6D1-5B32FA990E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176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079DB-3DC6-48FC-BD10-450E873068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178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50E11B1-CD3E-455D-9B6E-B4C4C78888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1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6.wav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audio" Target="../media/audio5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763000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GB" sz="540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Ravie" pitchFamily="82" charset="0"/>
              </a:rPr>
              <a:t>Who Wants To Be A Millionaire?</a:t>
            </a:r>
            <a: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</a:br>
            <a: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</a:br>
            <a:endParaRPr lang="en-US" sz="5400" smtClean="0">
              <a:solidFill>
                <a:schemeClr val="bg1"/>
              </a:solidFill>
              <a:latin typeface="Lucida Console" pitchFamily="49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714500" y="3048000"/>
            <a:ext cx="60007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5400">
                <a:solidFill>
                  <a:srgbClr val="FF0000"/>
                </a:solidFill>
                <a:latin typeface="Ravie" pitchFamily="82" charset="0"/>
              </a:rPr>
              <a:t>Electricity</a:t>
            </a:r>
          </a:p>
        </p:txBody>
      </p:sp>
      <p:pic>
        <p:nvPicPr>
          <p:cNvPr id="2052" name="Picture 17" descr="ag00315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88" y="4357688"/>
            <a:ext cx="1754187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9" descr="C:\Users\dad\AppData\Local\Microsoft\Windows\Temporary Internet Files\Content.IE5\M0EB9HZ1\MMj02837830000[1]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88" y="2214563"/>
            <a:ext cx="92868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23" descr="C:\Users\dad\AppData\Local\Microsoft\Windows\Temporary Internet Files\Content.IE5\ZLIY45F6\MMj02347170000[1]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57012">
            <a:off x="6673850" y="4192588"/>
            <a:ext cx="1571625" cy="207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23" descr="C:\Users\dad\AppData\Local\Microsoft\Windows\Temporary Internet Files\Content.IE5\ZLIY45F6\MMj02347170000[1]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413715">
            <a:off x="1127125" y="4191000"/>
            <a:ext cx="1571625" cy="207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  <p:sndAc>
      <p:stSnd>
        <p:snd r:embed="rId3" name="stin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3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US" sz="5400" smtClean="0">
                <a:solidFill>
                  <a:srgbClr val="FFFF00"/>
                </a:solidFill>
                <a:latin typeface="Comic Sans MS" pitchFamily="66" charset="0"/>
              </a:rPr>
              <a:t>Batteries have 2 ends…</a:t>
            </a:r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positive and negative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B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north and south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C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Comic Sans MS" pitchFamily="66" charset="0"/>
              </a:rPr>
              <a:t>top and bottom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D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left and right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8"/>
          <p:cNvSpPr txBox="1">
            <a:spLocks noChangeArrowheads="1"/>
          </p:cNvSpPr>
          <p:nvPr/>
        </p:nvSpPr>
        <p:spPr bwMode="auto">
          <a:xfrm>
            <a:off x="838200" y="2667000"/>
            <a:ext cx="7620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Arial" charset="0"/>
              </a:rPr>
              <a:t>A  </a:t>
            </a:r>
            <a:r>
              <a:rPr lang="en-GB" sz="5400" kern="0" dirty="0">
                <a:solidFill>
                  <a:schemeClr val="bg1"/>
                </a:solidFill>
                <a:latin typeface="Comic Sans MS" pitchFamily="66" charset="0"/>
              </a:rPr>
              <a:t>positive and negative</a:t>
            </a:r>
            <a:endParaRPr lang="en-US" sz="5400" kern="0" dirty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Comic Sans MS" pitchFamily="66" charset="0"/>
              </a:rPr>
              <a:t>B </a:t>
            </a:r>
            <a:r>
              <a:rPr lang="en-US" sz="5400" kern="0" dirty="0">
                <a:latin typeface="Comic Sans MS" pitchFamily="66" charset="0"/>
              </a:rPr>
              <a:t> </a:t>
            </a:r>
            <a:r>
              <a:rPr lang="en-GB" sz="5400" kern="0" dirty="0">
                <a:solidFill>
                  <a:schemeClr val="bg1"/>
                </a:solidFill>
                <a:latin typeface="Comic Sans MS" pitchFamily="66" charset="0"/>
              </a:rPr>
              <a:t>north and south</a:t>
            </a:r>
            <a:endParaRPr lang="en-US" sz="5400" kern="0" dirty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Comic Sans MS" pitchFamily="66" charset="0"/>
              </a:rPr>
              <a:t>C </a:t>
            </a:r>
            <a:r>
              <a:rPr lang="en-US" sz="5400" kern="0" dirty="0">
                <a:latin typeface="Comic Sans MS" pitchFamily="66" charset="0"/>
              </a:rPr>
              <a:t> </a:t>
            </a:r>
            <a:r>
              <a:rPr lang="en-US" sz="5400" kern="0" dirty="0">
                <a:solidFill>
                  <a:schemeClr val="bg1"/>
                </a:solidFill>
                <a:latin typeface="Comic Sans MS" pitchFamily="66" charset="0"/>
              </a:rPr>
              <a:t>top and bottom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Comic Sans MS" pitchFamily="66" charset="0"/>
              </a:rPr>
              <a:t>D </a:t>
            </a:r>
            <a:r>
              <a:rPr lang="en-US" sz="5400" kern="0" dirty="0">
                <a:latin typeface="Comic Sans MS" pitchFamily="66" charset="0"/>
              </a:rPr>
              <a:t> </a:t>
            </a:r>
            <a:r>
              <a:rPr lang="en-GB" sz="5400" kern="0" dirty="0">
                <a:solidFill>
                  <a:schemeClr val="bg1"/>
                </a:solidFill>
                <a:latin typeface="Comic Sans MS" pitchFamily="66" charset="0"/>
              </a:rPr>
              <a:t>left and right</a:t>
            </a:r>
            <a:endParaRPr lang="en-US" sz="5400" kern="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3330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US" sz="5400" smtClean="0">
                <a:solidFill>
                  <a:srgbClr val="FFFF00"/>
                </a:solidFill>
                <a:latin typeface="Comic Sans MS" pitchFamily="66" charset="0"/>
              </a:rPr>
              <a:t>Batteries have 2 ends…</a:t>
            </a:r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£300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4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rgbClr val="FFFF00"/>
                </a:solidFill>
                <a:latin typeface="Comic Sans MS" pitchFamily="66" charset="0"/>
              </a:rPr>
              <a:t>Which of the following run on batteries?</a:t>
            </a:r>
            <a:endParaRPr lang="en-US" sz="540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A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toaster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B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kettle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C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Comic Sans MS" pitchFamily="66" charset="0"/>
              </a:rPr>
              <a:t>table lamp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D 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remote control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rgbClr val="FFFF00"/>
                </a:solidFill>
                <a:latin typeface="Comic Sans MS" pitchFamily="66" charset="0"/>
              </a:rPr>
              <a:t>Which of the following run on batteries?</a:t>
            </a:r>
            <a:endParaRPr lang="en-US" sz="540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8" name="Rectangle 8"/>
          <p:cNvSpPr txBox="1">
            <a:spLocks noChangeArrowheads="1"/>
          </p:cNvSpPr>
          <p:nvPr/>
        </p:nvSpPr>
        <p:spPr bwMode="auto">
          <a:xfrm>
            <a:off x="838200" y="2667000"/>
            <a:ext cx="7620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>
                <a:solidFill>
                  <a:srgbClr val="FF9900"/>
                </a:solidFill>
                <a:latin typeface="Comic Sans MS" pitchFamily="66" charset="0"/>
              </a:rPr>
              <a:t>A </a:t>
            </a:r>
            <a:r>
              <a:rPr lang="en-US" sz="5400" kern="0">
                <a:latin typeface="Comic Sans MS" pitchFamily="66" charset="0"/>
              </a:rPr>
              <a:t> </a:t>
            </a:r>
            <a:r>
              <a:rPr lang="en-GB" sz="5400" kern="0">
                <a:solidFill>
                  <a:schemeClr val="bg1"/>
                </a:solidFill>
                <a:latin typeface="Comic Sans MS" pitchFamily="66" charset="0"/>
              </a:rPr>
              <a:t>toaster</a:t>
            </a:r>
            <a:endParaRPr lang="en-US" sz="5400" kern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>
                <a:solidFill>
                  <a:srgbClr val="FF9900"/>
                </a:solidFill>
                <a:latin typeface="Comic Sans MS" pitchFamily="66" charset="0"/>
              </a:rPr>
              <a:t>B </a:t>
            </a:r>
            <a:r>
              <a:rPr lang="en-US" sz="5400" kern="0">
                <a:latin typeface="Comic Sans MS" pitchFamily="66" charset="0"/>
              </a:rPr>
              <a:t> </a:t>
            </a:r>
            <a:r>
              <a:rPr lang="en-GB" sz="5400" kern="0">
                <a:solidFill>
                  <a:schemeClr val="bg1"/>
                </a:solidFill>
                <a:latin typeface="Comic Sans MS" pitchFamily="66" charset="0"/>
              </a:rPr>
              <a:t>kettle</a:t>
            </a:r>
            <a:endParaRPr lang="en-US" sz="5400" kern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>
                <a:solidFill>
                  <a:srgbClr val="FF9900"/>
                </a:solidFill>
                <a:latin typeface="Comic Sans MS" pitchFamily="66" charset="0"/>
              </a:rPr>
              <a:t>C </a:t>
            </a:r>
            <a:r>
              <a:rPr lang="en-US" sz="5400" kern="0">
                <a:latin typeface="Comic Sans MS" pitchFamily="66" charset="0"/>
              </a:rPr>
              <a:t> </a:t>
            </a:r>
            <a:r>
              <a:rPr lang="en-US" sz="5400" kern="0">
                <a:solidFill>
                  <a:schemeClr val="bg1"/>
                </a:solidFill>
                <a:latin typeface="Comic Sans MS" pitchFamily="66" charset="0"/>
              </a:rPr>
              <a:t>table lamp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>
                <a:solidFill>
                  <a:srgbClr val="FF9900"/>
                </a:solidFill>
                <a:latin typeface="Comic Sans MS" pitchFamily="66" charset="0"/>
              </a:rPr>
              <a:t>D  </a:t>
            </a:r>
            <a:r>
              <a:rPr lang="en-GB" sz="5400" kern="0">
                <a:solidFill>
                  <a:schemeClr val="bg1"/>
                </a:solidFill>
                <a:latin typeface="Comic Sans MS" pitchFamily="66" charset="0"/>
              </a:rPr>
              <a:t>remote control</a:t>
            </a:r>
            <a:endParaRPr lang="en-US" sz="5400" kern="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£500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5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rgbClr val="FFFF00"/>
                </a:solidFill>
                <a:latin typeface="Comic Sans MS" pitchFamily="66" charset="0"/>
              </a:rPr>
              <a:t>Which of these uses electricity to make sound?</a:t>
            </a:r>
            <a:endParaRPr lang="en-US" sz="480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A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toaster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B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radio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C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Comic Sans MS" pitchFamily="66" charset="0"/>
              </a:rPr>
              <a:t>remote control car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D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bedside light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rgbClr val="FFFF00"/>
                </a:solidFill>
                <a:latin typeface="Comic Sans MS" pitchFamily="66" charset="0"/>
              </a:rPr>
              <a:t>Which of these uses electricity to make sound?</a:t>
            </a:r>
            <a:endParaRPr lang="en-US" sz="480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8" name="Rectangle 8"/>
          <p:cNvSpPr txBox="1">
            <a:spLocks noChangeArrowheads="1"/>
          </p:cNvSpPr>
          <p:nvPr/>
        </p:nvSpPr>
        <p:spPr bwMode="auto">
          <a:xfrm>
            <a:off x="838200" y="2667000"/>
            <a:ext cx="7620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>
                <a:solidFill>
                  <a:srgbClr val="FF9900"/>
                </a:solidFill>
                <a:latin typeface="Comic Sans MS" pitchFamily="66" charset="0"/>
              </a:rPr>
              <a:t>A </a:t>
            </a:r>
            <a:r>
              <a:rPr lang="en-US" sz="5400" kern="0">
                <a:latin typeface="Comic Sans MS" pitchFamily="66" charset="0"/>
              </a:rPr>
              <a:t> </a:t>
            </a:r>
            <a:r>
              <a:rPr lang="en-GB" sz="5400" kern="0">
                <a:solidFill>
                  <a:schemeClr val="bg1"/>
                </a:solidFill>
                <a:latin typeface="Comic Sans MS" pitchFamily="66" charset="0"/>
              </a:rPr>
              <a:t>toaster</a:t>
            </a:r>
            <a:endParaRPr lang="en-US" sz="5400" kern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>
                <a:solidFill>
                  <a:srgbClr val="FF9900"/>
                </a:solidFill>
                <a:latin typeface="Comic Sans MS" pitchFamily="66" charset="0"/>
              </a:rPr>
              <a:t>B </a:t>
            </a:r>
            <a:r>
              <a:rPr lang="en-US" sz="5400" kern="0">
                <a:latin typeface="Comic Sans MS" pitchFamily="66" charset="0"/>
              </a:rPr>
              <a:t> </a:t>
            </a:r>
            <a:r>
              <a:rPr lang="en-GB" sz="5400" kern="0">
                <a:solidFill>
                  <a:schemeClr val="bg1"/>
                </a:solidFill>
                <a:latin typeface="Comic Sans MS" pitchFamily="66" charset="0"/>
              </a:rPr>
              <a:t>radio</a:t>
            </a:r>
            <a:endParaRPr lang="en-US" sz="5400" kern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>
                <a:solidFill>
                  <a:srgbClr val="FF9900"/>
                </a:solidFill>
                <a:latin typeface="Comic Sans MS" pitchFamily="66" charset="0"/>
              </a:rPr>
              <a:t>C </a:t>
            </a:r>
            <a:r>
              <a:rPr lang="en-US" sz="5400" kern="0">
                <a:latin typeface="Comic Sans MS" pitchFamily="66" charset="0"/>
              </a:rPr>
              <a:t> </a:t>
            </a:r>
            <a:r>
              <a:rPr lang="en-US" sz="5400" kern="0">
                <a:solidFill>
                  <a:schemeClr val="bg1"/>
                </a:solidFill>
                <a:latin typeface="Comic Sans MS" pitchFamily="66" charset="0"/>
              </a:rPr>
              <a:t>remote control car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>
                <a:solidFill>
                  <a:srgbClr val="FF9900"/>
                </a:solidFill>
                <a:latin typeface="Comic Sans MS" pitchFamily="66" charset="0"/>
              </a:rPr>
              <a:t>D </a:t>
            </a:r>
            <a:r>
              <a:rPr lang="en-US" sz="5400" kern="0">
                <a:latin typeface="Comic Sans MS" pitchFamily="66" charset="0"/>
              </a:rPr>
              <a:t> </a:t>
            </a:r>
            <a:r>
              <a:rPr lang="en-GB" sz="5400" kern="0">
                <a:solidFill>
                  <a:schemeClr val="bg1"/>
                </a:solidFill>
                <a:latin typeface="Comic Sans MS" pitchFamily="66" charset="0"/>
              </a:rPr>
              <a:t>bedside light</a:t>
            </a:r>
            <a:endParaRPr lang="en-US" sz="5400" kern="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6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rgbClr val="FFFF00"/>
                </a:solidFill>
                <a:latin typeface="Comic Sans MS" pitchFamily="66" charset="0"/>
              </a:rPr>
              <a:t>You should never touch a plug with......</a:t>
            </a:r>
            <a:endParaRPr lang="en-US" sz="540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A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dirty hands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B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clean hands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C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Comic Sans MS" pitchFamily="66" charset="0"/>
              </a:rPr>
              <a:t>wet hands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D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two hands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rgbClr val="FFFF00"/>
                </a:solidFill>
                <a:latin typeface="Comic Sans MS" pitchFamily="66" charset="0"/>
              </a:rPr>
              <a:t>You should never touch a plug with......</a:t>
            </a:r>
            <a:endParaRPr lang="en-US" sz="540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8" name="Rectangle 8"/>
          <p:cNvSpPr txBox="1">
            <a:spLocks noChangeArrowheads="1"/>
          </p:cNvSpPr>
          <p:nvPr/>
        </p:nvSpPr>
        <p:spPr bwMode="auto">
          <a:xfrm>
            <a:off x="838200" y="2667000"/>
            <a:ext cx="7620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>
                <a:solidFill>
                  <a:srgbClr val="FF9900"/>
                </a:solidFill>
                <a:latin typeface="Comic Sans MS" pitchFamily="66" charset="0"/>
              </a:rPr>
              <a:t>A </a:t>
            </a:r>
            <a:r>
              <a:rPr lang="en-US" sz="5400" kern="0">
                <a:latin typeface="Comic Sans MS" pitchFamily="66" charset="0"/>
              </a:rPr>
              <a:t> </a:t>
            </a:r>
            <a:r>
              <a:rPr lang="en-GB" sz="5400" kern="0">
                <a:solidFill>
                  <a:schemeClr val="bg1"/>
                </a:solidFill>
                <a:latin typeface="Comic Sans MS" pitchFamily="66" charset="0"/>
              </a:rPr>
              <a:t>dirty hands</a:t>
            </a:r>
            <a:endParaRPr lang="en-US" sz="5400" kern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>
                <a:solidFill>
                  <a:srgbClr val="FF9900"/>
                </a:solidFill>
                <a:latin typeface="Comic Sans MS" pitchFamily="66" charset="0"/>
              </a:rPr>
              <a:t>B </a:t>
            </a:r>
            <a:r>
              <a:rPr lang="en-US" sz="5400" kern="0">
                <a:latin typeface="Comic Sans MS" pitchFamily="66" charset="0"/>
              </a:rPr>
              <a:t> </a:t>
            </a:r>
            <a:r>
              <a:rPr lang="en-GB" sz="5400" kern="0">
                <a:solidFill>
                  <a:schemeClr val="bg1"/>
                </a:solidFill>
                <a:latin typeface="Comic Sans MS" pitchFamily="66" charset="0"/>
              </a:rPr>
              <a:t>clean hands</a:t>
            </a:r>
            <a:endParaRPr lang="en-US" sz="5400" kern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>
                <a:solidFill>
                  <a:srgbClr val="FF9900"/>
                </a:solidFill>
                <a:latin typeface="Comic Sans MS" pitchFamily="66" charset="0"/>
              </a:rPr>
              <a:t>C </a:t>
            </a:r>
            <a:r>
              <a:rPr lang="en-US" sz="5400" kern="0">
                <a:latin typeface="Comic Sans MS" pitchFamily="66" charset="0"/>
              </a:rPr>
              <a:t> </a:t>
            </a:r>
            <a:r>
              <a:rPr lang="en-US" sz="5400" kern="0">
                <a:solidFill>
                  <a:schemeClr val="bg1"/>
                </a:solidFill>
                <a:latin typeface="Comic Sans MS" pitchFamily="66" charset="0"/>
              </a:rPr>
              <a:t>wet hands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>
                <a:solidFill>
                  <a:srgbClr val="FF9900"/>
                </a:solidFill>
                <a:latin typeface="Comic Sans MS" pitchFamily="66" charset="0"/>
              </a:rPr>
              <a:t>D </a:t>
            </a:r>
            <a:r>
              <a:rPr lang="en-US" sz="5400" kern="0">
                <a:latin typeface="Comic Sans MS" pitchFamily="66" charset="0"/>
              </a:rPr>
              <a:t> </a:t>
            </a:r>
            <a:r>
              <a:rPr lang="en-GB" sz="5400" kern="0">
                <a:solidFill>
                  <a:schemeClr val="bg1"/>
                </a:solidFill>
                <a:latin typeface="Comic Sans MS" pitchFamily="66" charset="0"/>
              </a:rPr>
              <a:t>two hands</a:t>
            </a:r>
            <a:endParaRPr lang="en-US" sz="5400" kern="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7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rgbClr val="FFFF00"/>
                </a:solidFill>
                <a:latin typeface="Comic Sans MS" pitchFamily="66" charset="0"/>
              </a:rPr>
              <a:t>Mains electricity is more.......</a:t>
            </a:r>
            <a:endParaRPr lang="en-US" sz="540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A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powerful</a:t>
            </a:r>
            <a:r>
              <a:rPr lang="en-GB" sz="4400" smtClean="0">
                <a:solidFill>
                  <a:schemeClr val="bg1"/>
                </a:solidFill>
                <a:latin typeface="Comic Sans MS" pitchFamily="66" charset="0"/>
              </a:rPr>
              <a:t> than batteries</a:t>
            </a:r>
            <a:endParaRPr lang="en-US" sz="44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B 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beautiful</a:t>
            </a:r>
            <a:r>
              <a:rPr lang="en-GB" sz="440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Comic Sans MS" pitchFamily="66" charset="0"/>
              </a:rPr>
              <a:t>than</a:t>
            </a:r>
            <a:r>
              <a:rPr lang="en-GB" sz="4400" smtClean="0">
                <a:solidFill>
                  <a:schemeClr val="bg1"/>
                </a:solidFill>
                <a:latin typeface="Comic Sans MS" pitchFamily="66" charset="0"/>
              </a:rPr>
              <a:t> batteries</a:t>
            </a:r>
            <a:endParaRPr lang="en-US" sz="44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C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Comic Sans MS" pitchFamily="66" charset="0"/>
              </a:rPr>
              <a:t>smelly </a:t>
            </a:r>
            <a:r>
              <a:rPr lang="en-US" sz="4400" smtClean="0">
                <a:solidFill>
                  <a:schemeClr val="bg1"/>
                </a:solidFill>
                <a:latin typeface="Comic Sans MS" pitchFamily="66" charset="0"/>
              </a:rPr>
              <a:t>than batteries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D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noisy </a:t>
            </a:r>
            <a:r>
              <a:rPr lang="en-GB" sz="4400" smtClean="0">
                <a:solidFill>
                  <a:schemeClr val="bg1"/>
                </a:solidFill>
                <a:latin typeface="Comic Sans MS" pitchFamily="66" charset="0"/>
              </a:rPr>
              <a:t>than batteries</a:t>
            </a:r>
            <a:endParaRPr lang="en-US" sz="440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rgbClr val="FFFF00"/>
                </a:solidFill>
                <a:latin typeface="Comic Sans MS" pitchFamily="66" charset="0"/>
              </a:rPr>
              <a:t>Mains electricity is more.......</a:t>
            </a:r>
            <a:endParaRPr lang="en-US" sz="540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8" name="Rectangle 8"/>
          <p:cNvSpPr txBox="1">
            <a:spLocks noChangeArrowheads="1"/>
          </p:cNvSpPr>
          <p:nvPr/>
        </p:nvSpPr>
        <p:spPr bwMode="auto">
          <a:xfrm>
            <a:off x="838200" y="2667000"/>
            <a:ext cx="7620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Comic Sans MS" pitchFamily="66" charset="0"/>
              </a:rPr>
              <a:t>A </a:t>
            </a:r>
            <a:r>
              <a:rPr lang="en-US" sz="5400" kern="0" dirty="0">
                <a:latin typeface="Comic Sans MS" pitchFamily="66" charset="0"/>
              </a:rPr>
              <a:t> </a:t>
            </a:r>
            <a:r>
              <a:rPr lang="en-GB" sz="5400" kern="0" dirty="0">
                <a:solidFill>
                  <a:schemeClr val="bg1"/>
                </a:solidFill>
                <a:latin typeface="Comic Sans MS" pitchFamily="66" charset="0"/>
              </a:rPr>
              <a:t>powerful</a:t>
            </a:r>
            <a:r>
              <a:rPr lang="en-GB" sz="4400" kern="0" dirty="0">
                <a:solidFill>
                  <a:schemeClr val="bg1"/>
                </a:solidFill>
                <a:latin typeface="Comic Sans MS" pitchFamily="66" charset="0"/>
              </a:rPr>
              <a:t> than batteries</a:t>
            </a:r>
            <a:endParaRPr lang="en-US" sz="4400" kern="0" dirty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Comic Sans MS" pitchFamily="66" charset="0"/>
              </a:rPr>
              <a:t>B  </a:t>
            </a:r>
            <a:r>
              <a:rPr lang="en-GB" sz="5400" kern="0" dirty="0">
                <a:solidFill>
                  <a:schemeClr val="bg1"/>
                </a:solidFill>
                <a:latin typeface="Comic Sans MS" pitchFamily="66" charset="0"/>
              </a:rPr>
              <a:t>beautiful</a:t>
            </a:r>
            <a:r>
              <a:rPr lang="en-GB" sz="4400" kern="0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GB" sz="4000" kern="0" dirty="0">
                <a:solidFill>
                  <a:schemeClr val="bg1"/>
                </a:solidFill>
                <a:latin typeface="Comic Sans MS" pitchFamily="66" charset="0"/>
              </a:rPr>
              <a:t>than</a:t>
            </a:r>
            <a:r>
              <a:rPr lang="en-GB" sz="4400" kern="0" dirty="0">
                <a:solidFill>
                  <a:schemeClr val="bg1"/>
                </a:solidFill>
                <a:latin typeface="Comic Sans MS" pitchFamily="66" charset="0"/>
              </a:rPr>
              <a:t> batteries</a:t>
            </a:r>
            <a:endParaRPr lang="en-US" sz="4400" kern="0" dirty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Comic Sans MS" pitchFamily="66" charset="0"/>
              </a:rPr>
              <a:t>C </a:t>
            </a:r>
            <a:r>
              <a:rPr lang="en-US" sz="5400" kern="0" dirty="0">
                <a:latin typeface="Comic Sans MS" pitchFamily="66" charset="0"/>
              </a:rPr>
              <a:t> </a:t>
            </a:r>
            <a:r>
              <a:rPr lang="en-US" sz="5400" kern="0" dirty="0">
                <a:solidFill>
                  <a:schemeClr val="bg1"/>
                </a:solidFill>
                <a:latin typeface="Comic Sans MS" pitchFamily="66" charset="0"/>
              </a:rPr>
              <a:t>smelly </a:t>
            </a:r>
            <a:r>
              <a:rPr lang="en-US" sz="4400" kern="0" dirty="0">
                <a:solidFill>
                  <a:schemeClr val="bg1"/>
                </a:solidFill>
                <a:latin typeface="Comic Sans MS" pitchFamily="66" charset="0"/>
              </a:rPr>
              <a:t>than batteries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Comic Sans MS" pitchFamily="66" charset="0"/>
              </a:rPr>
              <a:t>D </a:t>
            </a:r>
            <a:r>
              <a:rPr lang="en-US" sz="5400" kern="0" dirty="0">
                <a:latin typeface="Comic Sans MS" pitchFamily="66" charset="0"/>
              </a:rPr>
              <a:t> </a:t>
            </a:r>
            <a:r>
              <a:rPr lang="en-GB" sz="5400" kern="0" dirty="0">
                <a:solidFill>
                  <a:schemeClr val="bg1"/>
                </a:solidFill>
                <a:latin typeface="Comic Sans MS" pitchFamily="66" charset="0"/>
              </a:rPr>
              <a:t>noisy </a:t>
            </a:r>
            <a:r>
              <a:rPr lang="en-GB" sz="4400" kern="0" dirty="0">
                <a:solidFill>
                  <a:schemeClr val="bg1"/>
                </a:solidFill>
                <a:latin typeface="Comic Sans MS" pitchFamily="66" charset="0"/>
              </a:rPr>
              <a:t>than batteries</a:t>
            </a:r>
            <a:endParaRPr lang="en-US" sz="4400" kern="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£4,000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>
          <a:xfrm>
            <a:off x="714375" y="785813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000" i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Which types of electricity can be found in the home?</a:t>
            </a:r>
            <a:r>
              <a:rPr lang="en-GB" sz="5400" smtClean="0">
                <a:latin typeface="SassoonPrimaryInfant" pitchFamily="2" charset="0"/>
                <a:cs typeface="Times New Roman" pitchFamily="18" charset="0"/>
              </a:rPr>
              <a:t/>
            </a:r>
            <a:br>
              <a:rPr lang="en-GB" sz="5400" smtClean="0">
                <a:latin typeface="SassoonPrimaryInfant" pitchFamily="2" charset="0"/>
                <a:cs typeface="Times New Roman" pitchFamily="18" charset="0"/>
              </a:rPr>
            </a:br>
            <a:endParaRPr lang="en-GB" sz="5400" smtClean="0">
              <a:solidFill>
                <a:schemeClr val="bg1"/>
              </a:solidFill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A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hot and cold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B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battery and mains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C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Comic Sans MS" pitchFamily="66" charset="0"/>
              </a:rPr>
              <a:t>gas and coal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D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wet and dry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8</a:t>
            </a: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rgbClr val="FFFF00"/>
                </a:solidFill>
                <a:latin typeface="Comic Sans MS" pitchFamily="66" charset="0"/>
              </a:rPr>
              <a:t>Which of these is true?  Mains electricity...</a:t>
            </a:r>
            <a:endParaRPr lang="en-US" sz="480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A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cannot harm you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B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is fun for babies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C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Comic Sans MS" pitchFamily="66" charset="0"/>
              </a:rPr>
              <a:t>could burn or kill you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D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smells of oranges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rgbClr val="FFFF00"/>
                </a:solidFill>
                <a:latin typeface="Comic Sans MS" pitchFamily="66" charset="0"/>
              </a:rPr>
              <a:t>Which of these is true?  Mains electricity...</a:t>
            </a:r>
            <a:endParaRPr lang="en-US" sz="480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8" name="Rectangle 8"/>
          <p:cNvSpPr txBox="1">
            <a:spLocks noChangeArrowheads="1"/>
          </p:cNvSpPr>
          <p:nvPr/>
        </p:nvSpPr>
        <p:spPr bwMode="auto">
          <a:xfrm>
            <a:off x="838200" y="2667000"/>
            <a:ext cx="7620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Comic Sans MS" pitchFamily="66" charset="0"/>
              </a:rPr>
              <a:t>A </a:t>
            </a:r>
            <a:r>
              <a:rPr lang="en-US" sz="5400" kern="0" dirty="0">
                <a:latin typeface="Comic Sans MS" pitchFamily="66" charset="0"/>
              </a:rPr>
              <a:t> </a:t>
            </a:r>
            <a:r>
              <a:rPr lang="en-GB" sz="5400" kern="0" dirty="0">
                <a:solidFill>
                  <a:schemeClr val="bg1"/>
                </a:solidFill>
                <a:latin typeface="Comic Sans MS" pitchFamily="66" charset="0"/>
              </a:rPr>
              <a:t>cannot harm you</a:t>
            </a:r>
            <a:endParaRPr lang="en-US" sz="5400" kern="0" dirty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Comic Sans MS" pitchFamily="66" charset="0"/>
              </a:rPr>
              <a:t>B </a:t>
            </a:r>
            <a:r>
              <a:rPr lang="en-US" sz="5400" kern="0" dirty="0">
                <a:latin typeface="Comic Sans MS" pitchFamily="66" charset="0"/>
              </a:rPr>
              <a:t> </a:t>
            </a:r>
            <a:r>
              <a:rPr lang="en-GB" sz="5400" kern="0" dirty="0">
                <a:solidFill>
                  <a:schemeClr val="bg1"/>
                </a:solidFill>
                <a:latin typeface="Comic Sans MS" pitchFamily="66" charset="0"/>
              </a:rPr>
              <a:t>is fun for babies</a:t>
            </a:r>
            <a:endParaRPr lang="en-US" sz="5400" kern="0" dirty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Comic Sans MS" pitchFamily="66" charset="0"/>
              </a:rPr>
              <a:t>C </a:t>
            </a:r>
            <a:r>
              <a:rPr lang="en-US" sz="5400" kern="0" dirty="0">
                <a:latin typeface="Comic Sans MS" pitchFamily="66" charset="0"/>
              </a:rPr>
              <a:t> </a:t>
            </a:r>
            <a:r>
              <a:rPr lang="en-US" sz="5400" kern="0" dirty="0">
                <a:solidFill>
                  <a:schemeClr val="bg1"/>
                </a:solidFill>
                <a:latin typeface="Comic Sans MS" pitchFamily="66" charset="0"/>
              </a:rPr>
              <a:t>could burn or kill you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Comic Sans MS" pitchFamily="66" charset="0"/>
              </a:rPr>
              <a:t>D </a:t>
            </a:r>
            <a:r>
              <a:rPr lang="en-US" sz="5400" kern="0" dirty="0">
                <a:latin typeface="Comic Sans MS" pitchFamily="66" charset="0"/>
              </a:rPr>
              <a:t> </a:t>
            </a:r>
            <a:r>
              <a:rPr lang="en-GB" sz="5400" kern="0" dirty="0">
                <a:solidFill>
                  <a:schemeClr val="bg1"/>
                </a:solidFill>
                <a:latin typeface="Comic Sans MS" pitchFamily="66" charset="0"/>
              </a:rPr>
              <a:t>smells of oranges</a:t>
            </a:r>
            <a:endParaRPr lang="en-US" sz="5400" kern="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£8,000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9</a:t>
            </a: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rgbClr val="FFFF00"/>
                </a:solidFill>
                <a:latin typeface="Comic Sans MS" pitchFamily="66" charset="0"/>
              </a:rPr>
              <a:t>Which of these does </a:t>
            </a:r>
            <a:r>
              <a:rPr lang="en-GB" sz="5400" smtClean="0">
                <a:solidFill>
                  <a:srgbClr val="FF0000"/>
                </a:solidFill>
                <a:latin typeface="Comic Sans MS" pitchFamily="66" charset="0"/>
              </a:rPr>
              <a:t>not</a:t>
            </a:r>
            <a:r>
              <a:rPr lang="en-GB" sz="5400" smtClean="0">
                <a:solidFill>
                  <a:srgbClr val="FFFF00"/>
                </a:solidFill>
                <a:latin typeface="Comic Sans MS" pitchFamily="66" charset="0"/>
              </a:rPr>
              <a:t> use electricity?</a:t>
            </a:r>
            <a:endParaRPr lang="en-US" sz="540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A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mobile phone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B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a toy tricycle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C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Comic Sans MS" pitchFamily="66" charset="0"/>
              </a:rPr>
              <a:t>a torch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D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a washing machine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4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rgbClr val="FFFF00"/>
                </a:solidFill>
                <a:latin typeface="Comic Sans MS" pitchFamily="66" charset="0"/>
              </a:rPr>
              <a:t>Which of these does </a:t>
            </a:r>
            <a:r>
              <a:rPr lang="en-GB" sz="5400" smtClean="0">
                <a:solidFill>
                  <a:srgbClr val="FF0000"/>
                </a:solidFill>
                <a:latin typeface="Comic Sans MS" pitchFamily="66" charset="0"/>
              </a:rPr>
              <a:t>not</a:t>
            </a:r>
            <a:r>
              <a:rPr lang="en-GB" sz="5400" smtClean="0">
                <a:solidFill>
                  <a:srgbClr val="FFFF00"/>
                </a:solidFill>
                <a:latin typeface="Comic Sans MS" pitchFamily="66" charset="0"/>
              </a:rPr>
              <a:t> use electricity?</a:t>
            </a:r>
            <a:endParaRPr lang="en-US" sz="540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8" name="Rectangle 8"/>
          <p:cNvSpPr txBox="1">
            <a:spLocks noChangeArrowheads="1"/>
          </p:cNvSpPr>
          <p:nvPr/>
        </p:nvSpPr>
        <p:spPr bwMode="auto">
          <a:xfrm>
            <a:off x="838200" y="2667000"/>
            <a:ext cx="7620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Comic Sans MS" pitchFamily="66" charset="0"/>
              </a:rPr>
              <a:t>A </a:t>
            </a:r>
            <a:r>
              <a:rPr lang="en-US" sz="5400" kern="0" dirty="0">
                <a:latin typeface="Comic Sans MS" pitchFamily="66" charset="0"/>
              </a:rPr>
              <a:t> </a:t>
            </a:r>
            <a:r>
              <a:rPr lang="en-GB" sz="5400" kern="0" dirty="0">
                <a:solidFill>
                  <a:schemeClr val="bg1"/>
                </a:solidFill>
                <a:latin typeface="Comic Sans MS" pitchFamily="66" charset="0"/>
              </a:rPr>
              <a:t>mobile phone</a:t>
            </a:r>
            <a:endParaRPr lang="en-US" sz="5400" kern="0" dirty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Comic Sans MS" pitchFamily="66" charset="0"/>
              </a:rPr>
              <a:t>B </a:t>
            </a:r>
            <a:r>
              <a:rPr lang="en-US" sz="5400" kern="0" dirty="0">
                <a:latin typeface="Comic Sans MS" pitchFamily="66" charset="0"/>
              </a:rPr>
              <a:t> </a:t>
            </a:r>
            <a:r>
              <a:rPr lang="en-GB" sz="5400" kern="0" dirty="0">
                <a:solidFill>
                  <a:schemeClr val="bg1"/>
                </a:solidFill>
                <a:latin typeface="Comic Sans MS" pitchFamily="66" charset="0"/>
              </a:rPr>
              <a:t>a toy tricycle</a:t>
            </a:r>
            <a:endParaRPr lang="en-US" sz="5400" kern="0" dirty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Comic Sans MS" pitchFamily="66" charset="0"/>
              </a:rPr>
              <a:t>C </a:t>
            </a:r>
            <a:r>
              <a:rPr lang="en-US" sz="5400" kern="0" dirty="0">
                <a:latin typeface="Comic Sans MS" pitchFamily="66" charset="0"/>
              </a:rPr>
              <a:t> </a:t>
            </a:r>
            <a:r>
              <a:rPr lang="en-US" sz="5400" kern="0" dirty="0">
                <a:solidFill>
                  <a:schemeClr val="bg1"/>
                </a:solidFill>
                <a:latin typeface="Comic Sans MS" pitchFamily="66" charset="0"/>
              </a:rPr>
              <a:t>a torch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Comic Sans MS" pitchFamily="66" charset="0"/>
              </a:rPr>
              <a:t>D </a:t>
            </a:r>
            <a:r>
              <a:rPr lang="en-US" sz="5400" kern="0" dirty="0">
                <a:latin typeface="Comic Sans MS" pitchFamily="66" charset="0"/>
              </a:rPr>
              <a:t> </a:t>
            </a:r>
            <a:r>
              <a:rPr lang="en-GB" sz="5400" kern="0" dirty="0">
                <a:solidFill>
                  <a:schemeClr val="bg1"/>
                </a:solidFill>
                <a:latin typeface="Comic Sans MS" pitchFamily="66" charset="0"/>
              </a:rPr>
              <a:t>a washing machine</a:t>
            </a:r>
            <a:endParaRPr lang="en-US" sz="5400" kern="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£16,000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10</a:t>
            </a: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rgbClr val="FFFF00"/>
                </a:solidFill>
                <a:latin typeface="Comic Sans MS" pitchFamily="66" charset="0"/>
              </a:rPr>
              <a:t>Which of these would it be dangerous to use in the bath?</a:t>
            </a:r>
            <a:endParaRPr lang="en-US" sz="480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A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a rubber duck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B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soap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C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Comic Sans MS" pitchFamily="66" charset="0"/>
              </a:rPr>
              <a:t>a hairdryer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D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a flannel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0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endParaRPr lang="en-US" sz="5400" smtClean="0">
              <a:latin typeface="Arial" pitchFamily="34" charset="0"/>
            </a:endParaRPr>
          </a:p>
        </p:txBody>
      </p:sp>
      <p:sp>
        <p:nvSpPr>
          <p:cNvPr id="5128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Content Placeholder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2" name="Rectangle 7"/>
          <p:cNvSpPr txBox="1">
            <a:spLocks noChangeArrowheads="1"/>
          </p:cNvSpPr>
          <p:nvPr/>
        </p:nvSpPr>
        <p:spPr bwMode="auto">
          <a:xfrm>
            <a:off x="714375" y="785813"/>
            <a:ext cx="7696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GB" sz="5000" i="1" kern="0">
                <a:solidFill>
                  <a:srgbClr val="FFFF00"/>
                </a:solidFill>
                <a:latin typeface="Comic Sans MS"/>
                <a:ea typeface="Times New Roman"/>
                <a:cs typeface="Times New Roman"/>
              </a:rPr>
              <a:t>Which types of electricity can be found in the home?</a:t>
            </a:r>
            <a:r>
              <a:rPr lang="en-GB" sz="5400" kern="0">
                <a:solidFill>
                  <a:schemeClr val="tx2"/>
                </a:solidFill>
                <a:latin typeface="SassoonPrimaryInfant"/>
                <a:ea typeface="Times New Roman"/>
                <a:cs typeface="Times New Roman"/>
              </a:rPr>
              <a:t/>
            </a:r>
            <a:br>
              <a:rPr lang="en-GB" sz="5400" kern="0">
                <a:solidFill>
                  <a:schemeClr val="tx2"/>
                </a:solidFill>
                <a:latin typeface="SassoonPrimaryInfant"/>
                <a:ea typeface="Times New Roman"/>
                <a:cs typeface="Times New Roman"/>
              </a:rPr>
            </a:br>
            <a:endParaRPr lang="en-GB" sz="5400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3" name="Rectangle 8"/>
          <p:cNvSpPr txBox="1">
            <a:spLocks noChangeArrowheads="1"/>
          </p:cNvSpPr>
          <p:nvPr/>
        </p:nvSpPr>
        <p:spPr bwMode="auto">
          <a:xfrm>
            <a:off x="838200" y="2667000"/>
            <a:ext cx="7620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Comic Sans MS" pitchFamily="66" charset="0"/>
              </a:rPr>
              <a:t>A </a:t>
            </a:r>
            <a:r>
              <a:rPr lang="en-US" sz="5400" kern="0" dirty="0">
                <a:latin typeface="Comic Sans MS" pitchFamily="66" charset="0"/>
              </a:rPr>
              <a:t> </a:t>
            </a:r>
            <a:r>
              <a:rPr lang="en-GB" sz="5400" kern="0" dirty="0">
                <a:solidFill>
                  <a:schemeClr val="bg1"/>
                </a:solidFill>
                <a:latin typeface="Comic Sans MS" pitchFamily="66" charset="0"/>
              </a:rPr>
              <a:t>hot and cold</a:t>
            </a:r>
            <a:endParaRPr lang="en-US" sz="5400" kern="0" dirty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Comic Sans MS" pitchFamily="66" charset="0"/>
              </a:rPr>
              <a:t>B </a:t>
            </a:r>
            <a:r>
              <a:rPr lang="en-US" sz="5400" kern="0" dirty="0">
                <a:latin typeface="Comic Sans MS" pitchFamily="66" charset="0"/>
              </a:rPr>
              <a:t> </a:t>
            </a:r>
            <a:r>
              <a:rPr lang="en-GB" sz="5400" kern="0" dirty="0">
                <a:solidFill>
                  <a:schemeClr val="bg1"/>
                </a:solidFill>
                <a:latin typeface="Comic Sans MS" pitchFamily="66" charset="0"/>
              </a:rPr>
              <a:t>battery and mains</a:t>
            </a:r>
            <a:endParaRPr lang="en-US" sz="5400" kern="0" dirty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Comic Sans MS" pitchFamily="66" charset="0"/>
              </a:rPr>
              <a:t>C </a:t>
            </a:r>
            <a:r>
              <a:rPr lang="en-US" sz="5400" kern="0" dirty="0">
                <a:latin typeface="Comic Sans MS" pitchFamily="66" charset="0"/>
              </a:rPr>
              <a:t> </a:t>
            </a:r>
            <a:r>
              <a:rPr lang="en-US" sz="5400" kern="0" dirty="0">
                <a:solidFill>
                  <a:schemeClr val="bg1"/>
                </a:solidFill>
                <a:latin typeface="Comic Sans MS" pitchFamily="66" charset="0"/>
              </a:rPr>
              <a:t>gas and coal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Comic Sans MS" pitchFamily="66" charset="0"/>
              </a:rPr>
              <a:t>D </a:t>
            </a:r>
            <a:r>
              <a:rPr lang="en-US" sz="5400" kern="0" dirty="0">
                <a:latin typeface="Comic Sans MS" pitchFamily="66" charset="0"/>
              </a:rPr>
              <a:t> </a:t>
            </a:r>
            <a:r>
              <a:rPr lang="en-GB" sz="5400" kern="0" dirty="0">
                <a:solidFill>
                  <a:schemeClr val="bg1"/>
                </a:solidFill>
                <a:latin typeface="Comic Sans MS" pitchFamily="66" charset="0"/>
              </a:rPr>
              <a:t>wet and dry</a:t>
            </a:r>
            <a:endParaRPr lang="en-US" sz="5400" kern="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rgbClr val="FFFF00"/>
                </a:solidFill>
                <a:latin typeface="Comic Sans MS" pitchFamily="66" charset="0"/>
              </a:rPr>
              <a:t>Which of these would it be dangerous to use in the bath?</a:t>
            </a:r>
            <a:endParaRPr lang="en-US" sz="480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8" name="Rectangle 8"/>
          <p:cNvSpPr txBox="1">
            <a:spLocks noChangeArrowheads="1"/>
          </p:cNvSpPr>
          <p:nvPr/>
        </p:nvSpPr>
        <p:spPr bwMode="auto">
          <a:xfrm>
            <a:off x="838200" y="2667000"/>
            <a:ext cx="7620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>
                <a:solidFill>
                  <a:srgbClr val="FF9900"/>
                </a:solidFill>
                <a:latin typeface="Comic Sans MS" pitchFamily="66" charset="0"/>
              </a:rPr>
              <a:t>A </a:t>
            </a:r>
            <a:r>
              <a:rPr lang="en-US" sz="5400" kern="0">
                <a:latin typeface="Comic Sans MS" pitchFamily="66" charset="0"/>
              </a:rPr>
              <a:t> </a:t>
            </a:r>
            <a:r>
              <a:rPr lang="en-GB" sz="5400" kern="0">
                <a:solidFill>
                  <a:schemeClr val="bg1"/>
                </a:solidFill>
                <a:latin typeface="Comic Sans MS" pitchFamily="66" charset="0"/>
              </a:rPr>
              <a:t>a rubber duck</a:t>
            </a:r>
            <a:endParaRPr lang="en-US" sz="5400" kern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>
                <a:solidFill>
                  <a:srgbClr val="FF9900"/>
                </a:solidFill>
                <a:latin typeface="Comic Sans MS" pitchFamily="66" charset="0"/>
              </a:rPr>
              <a:t>B </a:t>
            </a:r>
            <a:r>
              <a:rPr lang="en-US" sz="5400" kern="0">
                <a:latin typeface="Comic Sans MS" pitchFamily="66" charset="0"/>
              </a:rPr>
              <a:t> </a:t>
            </a:r>
            <a:r>
              <a:rPr lang="en-GB" sz="5400" kern="0">
                <a:solidFill>
                  <a:schemeClr val="bg1"/>
                </a:solidFill>
                <a:latin typeface="Comic Sans MS" pitchFamily="66" charset="0"/>
              </a:rPr>
              <a:t>soap</a:t>
            </a:r>
            <a:endParaRPr lang="en-US" sz="5400" kern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>
                <a:solidFill>
                  <a:srgbClr val="FF9900"/>
                </a:solidFill>
                <a:latin typeface="Comic Sans MS" pitchFamily="66" charset="0"/>
              </a:rPr>
              <a:t>C </a:t>
            </a:r>
            <a:r>
              <a:rPr lang="en-US" sz="5400" kern="0">
                <a:latin typeface="Comic Sans MS" pitchFamily="66" charset="0"/>
              </a:rPr>
              <a:t> </a:t>
            </a:r>
            <a:r>
              <a:rPr lang="en-US" sz="5400" kern="0">
                <a:solidFill>
                  <a:schemeClr val="bg1"/>
                </a:solidFill>
                <a:latin typeface="Comic Sans MS" pitchFamily="66" charset="0"/>
              </a:rPr>
              <a:t>a hairdryer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>
                <a:solidFill>
                  <a:srgbClr val="FF9900"/>
                </a:solidFill>
                <a:latin typeface="Comic Sans MS" pitchFamily="66" charset="0"/>
              </a:rPr>
              <a:t>D </a:t>
            </a:r>
            <a:r>
              <a:rPr lang="en-US" sz="5400" kern="0">
                <a:latin typeface="Comic Sans MS" pitchFamily="66" charset="0"/>
              </a:rPr>
              <a:t> </a:t>
            </a:r>
            <a:r>
              <a:rPr lang="en-GB" sz="5400" kern="0">
                <a:solidFill>
                  <a:schemeClr val="bg1"/>
                </a:solidFill>
                <a:latin typeface="Comic Sans MS" pitchFamily="66" charset="0"/>
              </a:rPr>
              <a:t>a flannel</a:t>
            </a:r>
            <a:endParaRPr lang="en-US" sz="5400" kern="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£32,000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11</a:t>
            </a: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rgbClr val="FFFF00"/>
                </a:solidFill>
                <a:latin typeface="Comic Sans MS" pitchFamily="66" charset="0"/>
              </a:rPr>
              <a:t>Which of these would it be </a:t>
            </a:r>
            <a:r>
              <a:rPr lang="en-GB" sz="5400" smtClean="0">
                <a:solidFill>
                  <a:srgbClr val="FF0000"/>
                </a:solidFill>
                <a:latin typeface="Comic Sans MS" pitchFamily="66" charset="0"/>
              </a:rPr>
              <a:t>safe</a:t>
            </a:r>
            <a:r>
              <a:rPr lang="en-GB" sz="5400" smtClean="0">
                <a:solidFill>
                  <a:srgbClr val="FFFF00"/>
                </a:solidFill>
                <a:latin typeface="Comic Sans MS" pitchFamily="66" charset="0"/>
              </a:rPr>
              <a:t> to do?</a:t>
            </a:r>
            <a:endParaRPr lang="en-US" sz="540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A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Comic Sans MS" pitchFamily="66" charset="0"/>
              </a:rPr>
              <a:t>Put a battery in a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fire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B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Cut open a battery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C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Comic Sans MS" pitchFamily="66" charset="0"/>
              </a:rPr>
              <a:t>Swallow a battery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D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4400" smtClean="0">
                <a:solidFill>
                  <a:schemeClr val="bg1"/>
                </a:solidFill>
                <a:latin typeface="Comic Sans MS" pitchFamily="66" charset="0"/>
              </a:rPr>
              <a:t>Put a battery in a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torch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rgbClr val="FFFF00"/>
                </a:solidFill>
                <a:latin typeface="Comic Sans MS" pitchFamily="66" charset="0"/>
              </a:rPr>
              <a:t>Which of these would it be </a:t>
            </a:r>
            <a:r>
              <a:rPr lang="en-GB" sz="5400" smtClean="0">
                <a:solidFill>
                  <a:srgbClr val="FF0000"/>
                </a:solidFill>
                <a:latin typeface="Comic Sans MS" pitchFamily="66" charset="0"/>
              </a:rPr>
              <a:t>safe</a:t>
            </a:r>
            <a:r>
              <a:rPr lang="en-GB" sz="5400" smtClean="0">
                <a:solidFill>
                  <a:srgbClr val="FFFF00"/>
                </a:solidFill>
                <a:latin typeface="Comic Sans MS" pitchFamily="66" charset="0"/>
              </a:rPr>
              <a:t> to do?</a:t>
            </a:r>
            <a:endParaRPr lang="en-US" sz="540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8" name="Rectangle 8"/>
          <p:cNvSpPr txBox="1">
            <a:spLocks noChangeArrowheads="1"/>
          </p:cNvSpPr>
          <p:nvPr/>
        </p:nvSpPr>
        <p:spPr bwMode="auto">
          <a:xfrm>
            <a:off x="838200" y="2667000"/>
            <a:ext cx="7620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Comic Sans MS" pitchFamily="66" charset="0"/>
              </a:rPr>
              <a:t>A </a:t>
            </a:r>
            <a:r>
              <a:rPr lang="en-US" sz="5400" kern="0" dirty="0">
                <a:latin typeface="Comic Sans MS" pitchFamily="66" charset="0"/>
              </a:rPr>
              <a:t> </a:t>
            </a:r>
            <a:r>
              <a:rPr lang="en-GB" sz="4800" kern="0" dirty="0">
                <a:solidFill>
                  <a:schemeClr val="bg1"/>
                </a:solidFill>
                <a:latin typeface="Comic Sans MS" pitchFamily="66" charset="0"/>
              </a:rPr>
              <a:t>Put a battery in a </a:t>
            </a:r>
            <a:r>
              <a:rPr lang="en-GB" sz="5400" kern="0" dirty="0">
                <a:solidFill>
                  <a:schemeClr val="bg1"/>
                </a:solidFill>
                <a:latin typeface="Comic Sans MS" pitchFamily="66" charset="0"/>
              </a:rPr>
              <a:t>fire</a:t>
            </a:r>
            <a:endParaRPr lang="en-US" sz="5400" kern="0" dirty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Comic Sans MS" pitchFamily="66" charset="0"/>
              </a:rPr>
              <a:t>B </a:t>
            </a:r>
            <a:r>
              <a:rPr lang="en-US" sz="5400" kern="0" dirty="0">
                <a:latin typeface="Comic Sans MS" pitchFamily="66" charset="0"/>
              </a:rPr>
              <a:t> </a:t>
            </a:r>
            <a:r>
              <a:rPr lang="en-GB" sz="5400" kern="0" dirty="0">
                <a:solidFill>
                  <a:schemeClr val="bg1"/>
                </a:solidFill>
                <a:latin typeface="Comic Sans MS" pitchFamily="66" charset="0"/>
              </a:rPr>
              <a:t>Cut open a battery</a:t>
            </a:r>
            <a:endParaRPr lang="en-US" sz="5400" kern="0" dirty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Comic Sans MS" pitchFamily="66" charset="0"/>
              </a:rPr>
              <a:t>C </a:t>
            </a:r>
            <a:r>
              <a:rPr lang="en-US" sz="5400" kern="0" dirty="0">
                <a:latin typeface="Comic Sans MS" pitchFamily="66" charset="0"/>
              </a:rPr>
              <a:t> </a:t>
            </a:r>
            <a:r>
              <a:rPr lang="en-US" sz="5400" kern="0" dirty="0">
                <a:solidFill>
                  <a:schemeClr val="bg1"/>
                </a:solidFill>
                <a:latin typeface="Comic Sans MS" pitchFamily="66" charset="0"/>
              </a:rPr>
              <a:t>Swallow a battery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Comic Sans MS" pitchFamily="66" charset="0"/>
              </a:rPr>
              <a:t>D </a:t>
            </a:r>
            <a:r>
              <a:rPr lang="en-US" sz="5400" kern="0" dirty="0">
                <a:latin typeface="Comic Sans MS" pitchFamily="66" charset="0"/>
              </a:rPr>
              <a:t> </a:t>
            </a:r>
            <a:r>
              <a:rPr lang="en-GB" sz="4400" kern="0" dirty="0">
                <a:solidFill>
                  <a:schemeClr val="bg1"/>
                </a:solidFill>
                <a:latin typeface="Comic Sans MS" pitchFamily="66" charset="0"/>
              </a:rPr>
              <a:t>Put a battery in a </a:t>
            </a:r>
            <a:r>
              <a:rPr lang="en-GB" sz="5400" kern="0" dirty="0">
                <a:solidFill>
                  <a:schemeClr val="bg1"/>
                </a:solidFill>
                <a:latin typeface="Comic Sans MS" pitchFamily="66" charset="0"/>
              </a:rPr>
              <a:t>torch</a:t>
            </a:r>
            <a:endParaRPr lang="en-US" sz="5400" kern="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£64,000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12</a:t>
            </a: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rgbClr val="FFFF00"/>
                </a:solidFill>
                <a:latin typeface="Comic Sans MS" pitchFamily="66" charset="0"/>
              </a:rPr>
              <a:t>To make a bulb light you need to make a...</a:t>
            </a:r>
            <a:endParaRPr lang="en-US" sz="540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A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semi circle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B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circuit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C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Comic Sans MS" pitchFamily="66" charset="0"/>
              </a:rPr>
              <a:t>circus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D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first aid kit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rgbClr val="FFFF00"/>
                </a:solidFill>
                <a:latin typeface="Comic Sans MS" pitchFamily="66" charset="0"/>
              </a:rPr>
              <a:t>To make a bulb light you need to make a...</a:t>
            </a:r>
            <a:endParaRPr lang="en-US" sz="540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8" name="Rectangle 8"/>
          <p:cNvSpPr txBox="1">
            <a:spLocks noChangeArrowheads="1"/>
          </p:cNvSpPr>
          <p:nvPr/>
        </p:nvSpPr>
        <p:spPr bwMode="auto">
          <a:xfrm>
            <a:off x="838200" y="2667000"/>
            <a:ext cx="7620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Comic Sans MS" pitchFamily="66" charset="0"/>
              </a:rPr>
              <a:t>A </a:t>
            </a:r>
            <a:r>
              <a:rPr lang="en-US" sz="5400" kern="0" dirty="0">
                <a:latin typeface="Comic Sans MS" pitchFamily="66" charset="0"/>
              </a:rPr>
              <a:t> </a:t>
            </a:r>
            <a:r>
              <a:rPr lang="en-GB" sz="5400" kern="0" dirty="0">
                <a:solidFill>
                  <a:schemeClr val="bg1"/>
                </a:solidFill>
                <a:latin typeface="Comic Sans MS" pitchFamily="66" charset="0"/>
              </a:rPr>
              <a:t>semi circle</a:t>
            </a:r>
            <a:endParaRPr lang="en-US" sz="5400" kern="0" dirty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Comic Sans MS" pitchFamily="66" charset="0"/>
              </a:rPr>
              <a:t>B </a:t>
            </a:r>
            <a:r>
              <a:rPr lang="en-US" sz="5400" kern="0" dirty="0">
                <a:latin typeface="Comic Sans MS" pitchFamily="66" charset="0"/>
              </a:rPr>
              <a:t> </a:t>
            </a:r>
            <a:r>
              <a:rPr lang="en-GB" sz="5400" kern="0" dirty="0">
                <a:solidFill>
                  <a:schemeClr val="bg1"/>
                </a:solidFill>
                <a:latin typeface="Comic Sans MS" pitchFamily="66" charset="0"/>
              </a:rPr>
              <a:t>circuit</a:t>
            </a:r>
            <a:endParaRPr lang="en-US" sz="5400" kern="0" dirty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Comic Sans MS" pitchFamily="66" charset="0"/>
              </a:rPr>
              <a:t>C </a:t>
            </a:r>
            <a:r>
              <a:rPr lang="en-US" sz="5400" kern="0" dirty="0">
                <a:latin typeface="Comic Sans MS" pitchFamily="66" charset="0"/>
              </a:rPr>
              <a:t> </a:t>
            </a:r>
            <a:r>
              <a:rPr lang="en-US" sz="5400" kern="0" dirty="0">
                <a:solidFill>
                  <a:schemeClr val="bg1"/>
                </a:solidFill>
                <a:latin typeface="Comic Sans MS" pitchFamily="66" charset="0"/>
              </a:rPr>
              <a:t>circus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Comic Sans MS" pitchFamily="66" charset="0"/>
              </a:rPr>
              <a:t>D </a:t>
            </a:r>
            <a:r>
              <a:rPr lang="en-US" sz="5400" kern="0" dirty="0">
                <a:latin typeface="Comic Sans MS" pitchFamily="66" charset="0"/>
              </a:rPr>
              <a:t> </a:t>
            </a:r>
            <a:r>
              <a:rPr lang="en-GB" sz="5400" kern="0" dirty="0">
                <a:solidFill>
                  <a:schemeClr val="bg1"/>
                </a:solidFill>
                <a:latin typeface="Comic Sans MS" pitchFamily="66" charset="0"/>
              </a:rPr>
              <a:t>first aid kit</a:t>
            </a:r>
            <a:endParaRPr lang="en-US" sz="5400" kern="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£125,000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13</a:t>
            </a:r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rgbClr val="FFFF00"/>
                </a:solidFill>
                <a:latin typeface="Comic Sans MS" pitchFamily="66" charset="0"/>
              </a:rPr>
              <a:t>If you cut the wire in a simple battery circuit...</a:t>
            </a:r>
            <a:endParaRPr lang="en-US" sz="540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5223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A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4400" smtClean="0">
                <a:solidFill>
                  <a:schemeClr val="bg1"/>
                </a:solidFill>
                <a:latin typeface="Comic Sans MS" pitchFamily="66" charset="0"/>
              </a:rPr>
              <a:t>the battery will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explode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B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the bulb will shatter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C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US" sz="3600" smtClean="0">
                <a:solidFill>
                  <a:schemeClr val="bg1"/>
                </a:solidFill>
                <a:latin typeface="Comic Sans MS" pitchFamily="66" charset="0"/>
              </a:rPr>
              <a:t>you teacher will </a:t>
            </a:r>
            <a:r>
              <a:rPr lang="en-US" sz="5400" smtClean="0">
                <a:solidFill>
                  <a:schemeClr val="bg1"/>
                </a:solidFill>
                <a:latin typeface="Comic Sans MS" pitchFamily="66" charset="0"/>
              </a:rPr>
              <a:t>shout </a:t>
            </a:r>
            <a:r>
              <a:rPr lang="en-US" sz="3600" smtClean="0">
                <a:solidFill>
                  <a:schemeClr val="bg1"/>
                </a:solidFill>
                <a:latin typeface="Comic Sans MS" pitchFamily="66" charset="0"/>
              </a:rPr>
              <a:t>at you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D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the bulb will go out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8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rgbClr val="FFFF00"/>
                </a:solidFill>
                <a:latin typeface="Comic Sans MS" pitchFamily="66" charset="0"/>
              </a:rPr>
              <a:t>If you cut the wire in a simple battery circuit...</a:t>
            </a:r>
            <a:endParaRPr lang="en-US" sz="540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8" name="Rectangle 8"/>
          <p:cNvSpPr txBox="1">
            <a:spLocks noChangeArrowheads="1"/>
          </p:cNvSpPr>
          <p:nvPr/>
        </p:nvSpPr>
        <p:spPr bwMode="auto">
          <a:xfrm>
            <a:off x="838200" y="2667000"/>
            <a:ext cx="7620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Comic Sans MS" pitchFamily="66" charset="0"/>
              </a:rPr>
              <a:t>A </a:t>
            </a:r>
            <a:r>
              <a:rPr lang="en-US" sz="5400" kern="0" dirty="0">
                <a:latin typeface="Comic Sans MS" pitchFamily="66" charset="0"/>
              </a:rPr>
              <a:t> </a:t>
            </a:r>
            <a:r>
              <a:rPr lang="en-GB" sz="4400" kern="0" dirty="0">
                <a:solidFill>
                  <a:schemeClr val="bg1"/>
                </a:solidFill>
                <a:latin typeface="Comic Sans MS" pitchFamily="66" charset="0"/>
              </a:rPr>
              <a:t>the battery will </a:t>
            </a:r>
            <a:r>
              <a:rPr lang="en-GB" sz="5400" kern="0" dirty="0">
                <a:solidFill>
                  <a:schemeClr val="bg1"/>
                </a:solidFill>
                <a:latin typeface="Comic Sans MS" pitchFamily="66" charset="0"/>
              </a:rPr>
              <a:t>explode</a:t>
            </a:r>
            <a:endParaRPr lang="en-US" sz="5400" kern="0" dirty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Comic Sans MS" pitchFamily="66" charset="0"/>
              </a:rPr>
              <a:t>B </a:t>
            </a:r>
            <a:r>
              <a:rPr lang="en-US" sz="5400" kern="0" dirty="0">
                <a:latin typeface="Comic Sans MS" pitchFamily="66" charset="0"/>
              </a:rPr>
              <a:t> </a:t>
            </a:r>
            <a:r>
              <a:rPr lang="en-GB" sz="5400" kern="0" dirty="0">
                <a:solidFill>
                  <a:schemeClr val="bg1"/>
                </a:solidFill>
                <a:latin typeface="Comic Sans MS" pitchFamily="66" charset="0"/>
              </a:rPr>
              <a:t>the bulb will shatter</a:t>
            </a:r>
            <a:endParaRPr lang="en-US" sz="5400" kern="0" dirty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Comic Sans MS" pitchFamily="66" charset="0"/>
              </a:rPr>
              <a:t>C </a:t>
            </a:r>
            <a:r>
              <a:rPr lang="en-US" sz="5400" kern="0" dirty="0">
                <a:latin typeface="Comic Sans MS" pitchFamily="66" charset="0"/>
              </a:rPr>
              <a:t> </a:t>
            </a:r>
            <a:r>
              <a:rPr lang="en-US" sz="3600" kern="0" dirty="0">
                <a:solidFill>
                  <a:schemeClr val="bg1"/>
                </a:solidFill>
                <a:latin typeface="Comic Sans MS" pitchFamily="66" charset="0"/>
              </a:rPr>
              <a:t>you teacher will </a:t>
            </a:r>
            <a:r>
              <a:rPr lang="en-US" sz="5400" kern="0" dirty="0">
                <a:solidFill>
                  <a:schemeClr val="bg1"/>
                </a:solidFill>
                <a:latin typeface="Comic Sans MS" pitchFamily="66" charset="0"/>
              </a:rPr>
              <a:t>shout </a:t>
            </a:r>
            <a:r>
              <a:rPr lang="en-US" sz="3600" kern="0" dirty="0">
                <a:solidFill>
                  <a:schemeClr val="bg1"/>
                </a:solidFill>
                <a:latin typeface="Comic Sans MS" pitchFamily="66" charset="0"/>
              </a:rPr>
              <a:t>at you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Comic Sans MS" pitchFamily="66" charset="0"/>
              </a:rPr>
              <a:t>D </a:t>
            </a:r>
            <a:r>
              <a:rPr lang="en-US" sz="5400" kern="0" dirty="0">
                <a:latin typeface="Comic Sans MS" pitchFamily="66" charset="0"/>
              </a:rPr>
              <a:t> </a:t>
            </a:r>
            <a:r>
              <a:rPr lang="en-GB" sz="5400" kern="0" dirty="0">
                <a:solidFill>
                  <a:schemeClr val="bg1"/>
                </a:solidFill>
                <a:latin typeface="Comic Sans MS" pitchFamily="66" charset="0"/>
              </a:rPr>
              <a:t>the bulb will go out</a:t>
            </a:r>
            <a:endParaRPr lang="en-US" sz="5400" kern="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£250,000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14</a:t>
            </a:r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rgbClr val="FFFF00"/>
                </a:solidFill>
                <a:latin typeface="Comic Sans MS" pitchFamily="66" charset="0"/>
              </a:rPr>
              <a:t>Which of these thing would not work in a power cut?</a:t>
            </a:r>
            <a:endParaRPr lang="en-US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A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the television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B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the bath taps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C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Comic Sans MS" pitchFamily="66" charset="0"/>
              </a:rPr>
              <a:t>a violin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D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a torch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rgbClr val="FFFF00"/>
                </a:solidFill>
                <a:latin typeface="Comic Sans MS" pitchFamily="66" charset="0"/>
              </a:rPr>
              <a:t>Which of these thing would not work in a power cut?</a:t>
            </a:r>
            <a:endParaRPr lang="en-US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8" name="Rectangle 8"/>
          <p:cNvSpPr txBox="1">
            <a:spLocks noChangeArrowheads="1"/>
          </p:cNvSpPr>
          <p:nvPr/>
        </p:nvSpPr>
        <p:spPr bwMode="auto">
          <a:xfrm>
            <a:off x="838200" y="2667000"/>
            <a:ext cx="7620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>
                <a:solidFill>
                  <a:srgbClr val="FF9900"/>
                </a:solidFill>
                <a:latin typeface="Comic Sans MS" pitchFamily="66" charset="0"/>
              </a:rPr>
              <a:t>A </a:t>
            </a:r>
            <a:r>
              <a:rPr lang="en-US" sz="5400" kern="0">
                <a:latin typeface="Comic Sans MS" pitchFamily="66" charset="0"/>
              </a:rPr>
              <a:t> </a:t>
            </a:r>
            <a:r>
              <a:rPr lang="en-GB" sz="5400" kern="0">
                <a:solidFill>
                  <a:schemeClr val="bg1"/>
                </a:solidFill>
                <a:latin typeface="Comic Sans MS" pitchFamily="66" charset="0"/>
              </a:rPr>
              <a:t>the television</a:t>
            </a:r>
            <a:endParaRPr lang="en-US" sz="5400" kern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>
                <a:solidFill>
                  <a:srgbClr val="FF9900"/>
                </a:solidFill>
                <a:latin typeface="Comic Sans MS" pitchFamily="66" charset="0"/>
              </a:rPr>
              <a:t>B </a:t>
            </a:r>
            <a:r>
              <a:rPr lang="en-US" sz="5400" kern="0">
                <a:latin typeface="Comic Sans MS" pitchFamily="66" charset="0"/>
              </a:rPr>
              <a:t> </a:t>
            </a:r>
            <a:r>
              <a:rPr lang="en-GB" sz="5400" kern="0">
                <a:solidFill>
                  <a:schemeClr val="bg1"/>
                </a:solidFill>
                <a:latin typeface="Comic Sans MS" pitchFamily="66" charset="0"/>
              </a:rPr>
              <a:t>the bath taps</a:t>
            </a:r>
            <a:endParaRPr lang="en-US" sz="5400" kern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>
                <a:solidFill>
                  <a:srgbClr val="FF9900"/>
                </a:solidFill>
                <a:latin typeface="Comic Sans MS" pitchFamily="66" charset="0"/>
              </a:rPr>
              <a:t>C </a:t>
            </a:r>
            <a:r>
              <a:rPr lang="en-US" sz="5400" kern="0">
                <a:latin typeface="Comic Sans MS" pitchFamily="66" charset="0"/>
              </a:rPr>
              <a:t> </a:t>
            </a:r>
            <a:r>
              <a:rPr lang="en-US" sz="5400" kern="0">
                <a:solidFill>
                  <a:schemeClr val="bg1"/>
                </a:solidFill>
                <a:latin typeface="Comic Sans MS" pitchFamily="66" charset="0"/>
              </a:rPr>
              <a:t>a violin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>
                <a:solidFill>
                  <a:srgbClr val="FF9900"/>
                </a:solidFill>
                <a:latin typeface="Comic Sans MS" pitchFamily="66" charset="0"/>
              </a:rPr>
              <a:t>D </a:t>
            </a:r>
            <a:r>
              <a:rPr lang="en-US" sz="5400" kern="0">
                <a:latin typeface="Comic Sans MS" pitchFamily="66" charset="0"/>
              </a:rPr>
              <a:t> </a:t>
            </a:r>
            <a:r>
              <a:rPr lang="en-GB" sz="5400" kern="0">
                <a:solidFill>
                  <a:schemeClr val="bg1"/>
                </a:solidFill>
                <a:latin typeface="Comic Sans MS" pitchFamily="66" charset="0"/>
              </a:rPr>
              <a:t>a torch</a:t>
            </a:r>
            <a:endParaRPr lang="en-US" sz="5400" kern="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£500,000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15</a:t>
            </a: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rgbClr val="FFFF00"/>
                </a:solidFill>
                <a:latin typeface="Comic Sans MS" pitchFamily="66" charset="0"/>
              </a:rPr>
              <a:t>How should you connect two wires to a battery to light a bulb?</a:t>
            </a:r>
            <a:endParaRPr lang="en-US" sz="480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604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baseline="10000" smtClean="0">
                <a:solidFill>
                  <a:srgbClr val="FF9900"/>
                </a:solidFill>
                <a:latin typeface="Comic Sans MS" pitchFamily="66" charset="0"/>
              </a:rPr>
              <a:t>A </a:t>
            </a:r>
            <a:r>
              <a:rPr lang="en-US" smtClean="0">
                <a:latin typeface="Comic Sans MS" pitchFamily="66" charset="0"/>
              </a:rPr>
              <a:t> </a:t>
            </a:r>
            <a:r>
              <a:rPr lang="en-GB" smtClean="0">
                <a:solidFill>
                  <a:schemeClr val="bg1"/>
                </a:solidFill>
                <a:latin typeface="Comic Sans MS" pitchFamily="66" charset="0"/>
              </a:rPr>
              <a:t>Both wires on the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positive </a:t>
            </a:r>
            <a:r>
              <a:rPr lang="en-GB" smtClean="0">
                <a:solidFill>
                  <a:schemeClr val="bg1"/>
                </a:solidFill>
                <a:latin typeface="Comic Sans MS" pitchFamily="66" charset="0"/>
              </a:rPr>
              <a:t>end</a:t>
            </a:r>
            <a:endParaRPr lang="en-US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US" b="1" baseline="10000" smtClean="0">
                <a:solidFill>
                  <a:srgbClr val="FF9900"/>
                </a:solidFill>
                <a:latin typeface="Comic Sans MS" pitchFamily="66" charset="0"/>
              </a:rPr>
              <a:t>B </a:t>
            </a:r>
            <a:r>
              <a:rPr lang="en-US" smtClean="0">
                <a:latin typeface="Comic Sans MS" pitchFamily="66" charset="0"/>
              </a:rPr>
              <a:t> </a:t>
            </a:r>
            <a:r>
              <a:rPr lang="en-GB" smtClean="0">
                <a:solidFill>
                  <a:schemeClr val="bg1"/>
                </a:solidFill>
                <a:latin typeface="Comic Sans MS" pitchFamily="66" charset="0"/>
              </a:rPr>
              <a:t>Both wires on the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negative</a:t>
            </a:r>
            <a:r>
              <a:rPr lang="en-GB" smtClean="0">
                <a:solidFill>
                  <a:schemeClr val="bg1"/>
                </a:solidFill>
                <a:latin typeface="Comic Sans MS" pitchFamily="66" charset="0"/>
              </a:rPr>
              <a:t> end</a:t>
            </a:r>
            <a:endParaRPr lang="en-US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C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US" sz="2800" smtClean="0">
                <a:solidFill>
                  <a:schemeClr val="bg1"/>
                </a:solidFill>
                <a:latin typeface="Comic Sans MS" pitchFamily="66" charset="0"/>
              </a:rPr>
              <a:t>One wire on </a:t>
            </a:r>
            <a:r>
              <a:rPr lang="en-US" sz="5400" smtClean="0">
                <a:solidFill>
                  <a:schemeClr val="bg1"/>
                </a:solidFill>
                <a:latin typeface="Comic Sans MS" pitchFamily="66" charset="0"/>
              </a:rPr>
              <a:t>each </a:t>
            </a:r>
            <a:r>
              <a:rPr lang="en-US" smtClean="0">
                <a:solidFill>
                  <a:schemeClr val="bg1"/>
                </a:solidFill>
                <a:latin typeface="Comic Sans MS" pitchFamily="66" charset="0"/>
              </a:rPr>
              <a:t>end of battery</a:t>
            </a:r>
            <a:r>
              <a:rPr lang="en-US" sz="540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D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mtClean="0">
                <a:solidFill>
                  <a:schemeClr val="bg1"/>
                </a:solidFill>
                <a:latin typeface="Comic Sans MS" pitchFamily="66" charset="0"/>
              </a:rPr>
              <a:t>Tie the wires in a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bow 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0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2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rgbClr val="FFFF00"/>
                </a:solidFill>
                <a:latin typeface="Comic Sans MS" pitchFamily="66" charset="0"/>
              </a:rPr>
              <a:t>How should you connect two wires to a battery to light a bulb?</a:t>
            </a:r>
            <a:endParaRPr lang="en-US" sz="480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8" name="Rectangle 8"/>
          <p:cNvSpPr txBox="1">
            <a:spLocks noChangeArrowheads="1"/>
          </p:cNvSpPr>
          <p:nvPr/>
        </p:nvSpPr>
        <p:spPr bwMode="auto">
          <a:xfrm>
            <a:off x="838200" y="2667000"/>
            <a:ext cx="7620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200" b="1" kern="0" baseline="10000" dirty="0">
                <a:solidFill>
                  <a:srgbClr val="FF9900"/>
                </a:solidFill>
                <a:latin typeface="Comic Sans MS" pitchFamily="66" charset="0"/>
              </a:rPr>
              <a:t>A </a:t>
            </a:r>
            <a:r>
              <a:rPr lang="en-US" sz="3200" kern="0" dirty="0">
                <a:latin typeface="Comic Sans MS" pitchFamily="66" charset="0"/>
              </a:rPr>
              <a:t> </a:t>
            </a:r>
            <a:r>
              <a:rPr lang="en-GB" sz="3200" kern="0" dirty="0">
                <a:solidFill>
                  <a:schemeClr val="bg1"/>
                </a:solidFill>
                <a:latin typeface="Comic Sans MS" pitchFamily="66" charset="0"/>
              </a:rPr>
              <a:t>Both wires on the </a:t>
            </a:r>
            <a:r>
              <a:rPr lang="en-GB" sz="5400" kern="0" dirty="0">
                <a:solidFill>
                  <a:schemeClr val="bg1"/>
                </a:solidFill>
                <a:latin typeface="Comic Sans MS" pitchFamily="66" charset="0"/>
              </a:rPr>
              <a:t>positive </a:t>
            </a:r>
            <a:r>
              <a:rPr lang="en-GB" sz="3200" kern="0" dirty="0">
                <a:solidFill>
                  <a:schemeClr val="bg1"/>
                </a:solidFill>
                <a:latin typeface="Comic Sans MS" pitchFamily="66" charset="0"/>
              </a:rPr>
              <a:t>end</a:t>
            </a:r>
            <a:endParaRPr lang="en-US" sz="3200" kern="0" dirty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3200" b="1" kern="0" baseline="10000" dirty="0">
                <a:solidFill>
                  <a:srgbClr val="FF9900"/>
                </a:solidFill>
                <a:latin typeface="Comic Sans MS" pitchFamily="66" charset="0"/>
              </a:rPr>
              <a:t>B </a:t>
            </a:r>
            <a:r>
              <a:rPr lang="en-US" sz="3200" kern="0" dirty="0">
                <a:latin typeface="Comic Sans MS" pitchFamily="66" charset="0"/>
              </a:rPr>
              <a:t> </a:t>
            </a:r>
            <a:r>
              <a:rPr lang="en-GB" sz="3200" kern="0" dirty="0">
                <a:solidFill>
                  <a:schemeClr val="bg1"/>
                </a:solidFill>
                <a:latin typeface="Comic Sans MS" pitchFamily="66" charset="0"/>
              </a:rPr>
              <a:t>Both wires on the </a:t>
            </a:r>
            <a:r>
              <a:rPr lang="en-GB" sz="5400" kern="0" dirty="0">
                <a:solidFill>
                  <a:schemeClr val="bg1"/>
                </a:solidFill>
                <a:latin typeface="Comic Sans MS" pitchFamily="66" charset="0"/>
              </a:rPr>
              <a:t>negative</a:t>
            </a:r>
            <a:r>
              <a:rPr lang="en-GB" sz="3200" kern="0" dirty="0">
                <a:solidFill>
                  <a:schemeClr val="bg1"/>
                </a:solidFill>
                <a:latin typeface="Comic Sans MS" pitchFamily="66" charset="0"/>
              </a:rPr>
              <a:t> end</a:t>
            </a:r>
            <a:endParaRPr lang="en-US" sz="3200" kern="0" dirty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Comic Sans MS" pitchFamily="66" charset="0"/>
              </a:rPr>
              <a:t>C </a:t>
            </a:r>
            <a:r>
              <a:rPr lang="en-US" sz="5400" kern="0" dirty="0">
                <a:latin typeface="Comic Sans MS" pitchFamily="66" charset="0"/>
              </a:rPr>
              <a:t> </a:t>
            </a:r>
            <a:r>
              <a:rPr lang="en-US" sz="2800" kern="0" dirty="0">
                <a:solidFill>
                  <a:schemeClr val="bg1"/>
                </a:solidFill>
                <a:latin typeface="Comic Sans MS" pitchFamily="66" charset="0"/>
              </a:rPr>
              <a:t>One wire on </a:t>
            </a:r>
            <a:r>
              <a:rPr lang="en-US" sz="5400" kern="0" dirty="0">
                <a:solidFill>
                  <a:schemeClr val="bg1"/>
                </a:solidFill>
                <a:latin typeface="Comic Sans MS" pitchFamily="66" charset="0"/>
              </a:rPr>
              <a:t>each </a:t>
            </a:r>
            <a:r>
              <a:rPr lang="en-US" sz="3200" kern="0" dirty="0">
                <a:solidFill>
                  <a:schemeClr val="bg1"/>
                </a:solidFill>
                <a:latin typeface="Comic Sans MS" pitchFamily="66" charset="0"/>
              </a:rPr>
              <a:t>end of battery</a:t>
            </a:r>
            <a:r>
              <a:rPr lang="en-US" sz="5400" kern="0" dirty="0">
                <a:solidFill>
                  <a:schemeClr val="bg1"/>
                </a:solidFill>
                <a:latin typeface="Comic Sans MS" pitchFamily="66" charset="0"/>
              </a:rPr>
              <a:t>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Comic Sans MS" pitchFamily="66" charset="0"/>
              </a:rPr>
              <a:t>D </a:t>
            </a:r>
            <a:r>
              <a:rPr lang="en-US" sz="5400" kern="0" dirty="0">
                <a:latin typeface="Comic Sans MS" pitchFamily="66" charset="0"/>
              </a:rPr>
              <a:t> </a:t>
            </a:r>
            <a:r>
              <a:rPr lang="en-GB" sz="3200" kern="0" dirty="0">
                <a:solidFill>
                  <a:schemeClr val="bg1"/>
                </a:solidFill>
                <a:latin typeface="Comic Sans MS" pitchFamily="66" charset="0"/>
              </a:rPr>
              <a:t>Tie the wires in a </a:t>
            </a:r>
            <a:r>
              <a:rPr lang="en-GB" sz="5400" kern="0" dirty="0">
                <a:solidFill>
                  <a:schemeClr val="bg1"/>
                </a:solidFill>
                <a:latin typeface="Comic Sans MS" pitchFamily="66" charset="0"/>
              </a:rPr>
              <a:t>bow </a:t>
            </a:r>
            <a:endParaRPr lang="en-US" sz="5400" kern="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£1,000,000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" name="j0071700.wav">
            <a:hlinkClick r:id="" action="ppaction://media"/>
          </p:cNvPr>
          <p:cNvPicPr>
            <a:picLocks noRot="1" noChangeAspect="1"/>
          </p:cNvPicPr>
          <p:nvPr>
            <a:wavAudioFile r:embed="rId1" name="j0074689[1]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2143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3495" name="Group 28"/>
          <p:cNvGrpSpPr>
            <a:grpSpLocks/>
          </p:cNvGrpSpPr>
          <p:nvPr/>
        </p:nvGrpSpPr>
        <p:grpSpPr bwMode="auto">
          <a:xfrm>
            <a:off x="619125" y="0"/>
            <a:ext cx="7875588" cy="2500313"/>
            <a:chOff x="618430" y="0"/>
            <a:chExt cx="7876948" cy="2500306"/>
          </a:xfrm>
        </p:grpSpPr>
        <p:pic>
          <p:nvPicPr>
            <p:cNvPr id="63507" name="Picture 8" descr="C:\Users\dad\AppData\Local\Microsoft\Windows\Temporary Internet Files\Content.IE5\M0EB9HZ1\MMj01883410000[1].gif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256434">
              <a:off x="5072066" y="1071546"/>
              <a:ext cx="1381129" cy="1381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3508" name="Picture 8" descr="C:\Users\dad\AppData\Local\Microsoft\Windows\Temporary Internet Files\Content.IE5\M0EB9HZ1\MMj01883410000[1].gif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971628">
              <a:off x="2285984" y="1000108"/>
              <a:ext cx="1500198" cy="1500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3509" name="Picture 8" descr="C:\Users\dad\AppData\Local\Microsoft\Windows\Temporary Internet Files\Content.IE5\M0EB9HZ1\MMj01883410000[1].gif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2315431">
              <a:off x="618430" y="618437"/>
              <a:ext cx="1289037" cy="1289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3510" name="Picture 8" descr="C:\Users\dad\AppData\Local\Microsoft\Windows\Temporary Internet Files\Content.IE5\M0EB9HZ1\MMj01883410000[1].gif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182" y="0"/>
              <a:ext cx="1571636" cy="15716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3511" name="Picture 8" descr="C:\Users\dad\AppData\Local\Microsoft\Windows\Temporary Internet Files\Content.IE5\M0EB9HZ1\MMj01883410000[1].gif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14192">
              <a:off x="7107641" y="463915"/>
              <a:ext cx="1387737" cy="1387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3496" name="Group 30"/>
          <p:cNvGrpSpPr>
            <a:grpSpLocks/>
          </p:cNvGrpSpPr>
          <p:nvPr/>
        </p:nvGrpSpPr>
        <p:grpSpPr bwMode="auto">
          <a:xfrm flipV="1">
            <a:off x="642938" y="4714875"/>
            <a:ext cx="7877175" cy="2143125"/>
            <a:chOff x="618430" y="0"/>
            <a:chExt cx="7876948" cy="2500306"/>
          </a:xfrm>
        </p:grpSpPr>
        <p:pic>
          <p:nvPicPr>
            <p:cNvPr id="63502" name="Picture 8" descr="C:\Users\dad\AppData\Local\Microsoft\Windows\Temporary Internet Files\Content.IE5\M0EB9HZ1\MMj01883410000[1].gif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256434">
              <a:off x="5072066" y="1071546"/>
              <a:ext cx="1381129" cy="1381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3503" name="Picture 8" descr="C:\Users\dad\AppData\Local\Microsoft\Windows\Temporary Internet Files\Content.IE5\M0EB9HZ1\MMj01883410000[1].gif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971628">
              <a:off x="2285984" y="1000108"/>
              <a:ext cx="1500198" cy="1500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3504" name="Picture 8" descr="C:\Users\dad\AppData\Local\Microsoft\Windows\Temporary Internet Files\Content.IE5\M0EB9HZ1\MMj01883410000[1].gif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2315431">
              <a:off x="618430" y="618437"/>
              <a:ext cx="1289037" cy="1289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3505" name="Picture 8" descr="C:\Users\dad\AppData\Local\Microsoft\Windows\Temporary Internet Files\Content.IE5\M0EB9HZ1\MMj01883410000[1].gif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182" y="0"/>
              <a:ext cx="1571636" cy="15716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3506" name="Picture 8" descr="C:\Users\dad\AppData\Local\Microsoft\Windows\Temporary Internet Files\Content.IE5\M0EB9HZ1\MMj01883410000[1].gif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14192">
              <a:off x="7107641" y="463915"/>
              <a:ext cx="1387737" cy="1387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3497" name="Picture 9" descr="C:\Users\dad\AppData\Local\Microsoft\Windows\Temporary Internet Files\Content.IE5\M0EB9HZ1\MMj01883410000[1]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464417">
            <a:off x="0" y="4500563"/>
            <a:ext cx="8096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8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1688"/>
            <a:ext cx="8096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9" name="Picture 9" descr="C:\Users\dad\AppData\Local\Microsoft\Windows\Temporary Internet Files\Content.IE5\M0EB9HZ1\MMj01883410000[1]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91677">
            <a:off x="8020050" y="4591050"/>
            <a:ext cx="8096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500" name="Picture 9" descr="C:\Users\dad\AppData\Local\Microsoft\Windows\Temporary Internet Files\Content.IE5\M0EB9HZ1\MMj01883410000[1]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83651">
            <a:off x="8170863" y="1592263"/>
            <a:ext cx="8096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501" name="Picture 9" descr="C:\Users\dad\AppData\Local\Microsoft\Windows\Temporary Internet Files\Content.IE5\M0EB9HZ1\MMj01883410000[1]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506068">
            <a:off x="166688" y="1595438"/>
            <a:ext cx="8096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  <p:sndAc>
      <p:stSnd>
        <p:snd r:embed="rId4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rgbClr val="FFFF00"/>
                </a:solidFill>
                <a:latin typeface="Comic Sans MS" pitchFamily="66" charset="0"/>
              </a:rPr>
              <a:t>Which of these would you </a:t>
            </a:r>
            <a:r>
              <a:rPr lang="en-GB" sz="4800" smtClean="0">
                <a:solidFill>
                  <a:srgbClr val="FF0000"/>
                </a:solidFill>
                <a:latin typeface="Comic Sans MS" pitchFamily="66" charset="0"/>
              </a:rPr>
              <a:t>not</a:t>
            </a:r>
            <a:r>
              <a:rPr lang="en-GB" sz="4800" smtClean="0">
                <a:solidFill>
                  <a:srgbClr val="FFFF00"/>
                </a:solidFill>
                <a:latin typeface="Comic Sans MS" pitchFamily="66" charset="0"/>
              </a:rPr>
              <a:t> find in an electrical circuit?</a:t>
            </a:r>
            <a:endParaRPr lang="en-US" sz="480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A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Wire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B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Battery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C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Comic Sans MS" pitchFamily="66" charset="0"/>
              </a:rPr>
              <a:t>Wood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Comic Sans MS" pitchFamily="66" charset="0"/>
              </a:rPr>
              <a:t>D </a:t>
            </a:r>
            <a:r>
              <a:rPr lang="en-US" sz="5400" smtClean="0">
                <a:latin typeface="Comic Sans MS" pitchFamily="66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Comic Sans MS" pitchFamily="66" charset="0"/>
              </a:rPr>
              <a:t>Bulb</a:t>
            </a:r>
            <a:endParaRPr lang="en-US" sz="540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rgbClr val="FFFF00"/>
                </a:solidFill>
                <a:latin typeface="Comic Sans MS" pitchFamily="66" charset="0"/>
              </a:rPr>
              <a:t>Which of these would you </a:t>
            </a:r>
            <a:r>
              <a:rPr lang="en-GB" sz="4800" smtClean="0">
                <a:solidFill>
                  <a:srgbClr val="FF0000"/>
                </a:solidFill>
                <a:latin typeface="Comic Sans MS" pitchFamily="66" charset="0"/>
              </a:rPr>
              <a:t>not</a:t>
            </a:r>
            <a:r>
              <a:rPr lang="en-GB" sz="4800" smtClean="0">
                <a:solidFill>
                  <a:srgbClr val="FFFF00"/>
                </a:solidFill>
                <a:latin typeface="Comic Sans MS" pitchFamily="66" charset="0"/>
              </a:rPr>
              <a:t> find in an electrical circuit?</a:t>
            </a:r>
            <a:endParaRPr lang="en-US" sz="480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23" name="Rectangle 8"/>
          <p:cNvSpPr txBox="1">
            <a:spLocks noChangeArrowheads="1"/>
          </p:cNvSpPr>
          <p:nvPr/>
        </p:nvSpPr>
        <p:spPr bwMode="auto">
          <a:xfrm>
            <a:off x="838200" y="2667000"/>
            <a:ext cx="7620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>
                <a:solidFill>
                  <a:srgbClr val="FF9900"/>
                </a:solidFill>
                <a:latin typeface="Comic Sans MS" pitchFamily="66" charset="0"/>
              </a:rPr>
              <a:t>A </a:t>
            </a:r>
            <a:r>
              <a:rPr lang="en-US" sz="5400" kern="0">
                <a:latin typeface="Comic Sans MS" pitchFamily="66" charset="0"/>
              </a:rPr>
              <a:t> </a:t>
            </a:r>
            <a:r>
              <a:rPr lang="en-GB" sz="5400" kern="0">
                <a:solidFill>
                  <a:schemeClr val="bg1"/>
                </a:solidFill>
                <a:latin typeface="Comic Sans MS" pitchFamily="66" charset="0"/>
              </a:rPr>
              <a:t>Wire</a:t>
            </a:r>
            <a:endParaRPr lang="en-US" sz="5400" kern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>
                <a:solidFill>
                  <a:srgbClr val="FF9900"/>
                </a:solidFill>
                <a:latin typeface="Comic Sans MS" pitchFamily="66" charset="0"/>
              </a:rPr>
              <a:t>B </a:t>
            </a:r>
            <a:r>
              <a:rPr lang="en-US" sz="5400" kern="0">
                <a:latin typeface="Comic Sans MS" pitchFamily="66" charset="0"/>
              </a:rPr>
              <a:t> </a:t>
            </a:r>
            <a:r>
              <a:rPr lang="en-GB" sz="5400" kern="0">
                <a:solidFill>
                  <a:schemeClr val="bg1"/>
                </a:solidFill>
                <a:latin typeface="Comic Sans MS" pitchFamily="66" charset="0"/>
              </a:rPr>
              <a:t>Battery</a:t>
            </a:r>
            <a:endParaRPr lang="en-US" sz="5400" kern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>
                <a:solidFill>
                  <a:srgbClr val="FF9900"/>
                </a:solidFill>
                <a:latin typeface="Comic Sans MS" pitchFamily="66" charset="0"/>
              </a:rPr>
              <a:t>C </a:t>
            </a:r>
            <a:r>
              <a:rPr lang="en-US" sz="5400" kern="0">
                <a:latin typeface="Comic Sans MS" pitchFamily="66" charset="0"/>
              </a:rPr>
              <a:t> </a:t>
            </a:r>
            <a:r>
              <a:rPr lang="en-US" sz="5400" kern="0">
                <a:solidFill>
                  <a:schemeClr val="bg1"/>
                </a:solidFill>
                <a:latin typeface="Comic Sans MS" pitchFamily="66" charset="0"/>
              </a:rPr>
              <a:t>Wood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4800" b="1" kern="0" baseline="10000">
                <a:solidFill>
                  <a:srgbClr val="FF9900"/>
                </a:solidFill>
                <a:latin typeface="Comic Sans MS" pitchFamily="66" charset="0"/>
              </a:rPr>
              <a:t>D </a:t>
            </a:r>
            <a:r>
              <a:rPr lang="en-US" sz="5400" kern="0">
                <a:latin typeface="Comic Sans MS" pitchFamily="66" charset="0"/>
              </a:rPr>
              <a:t> </a:t>
            </a:r>
            <a:r>
              <a:rPr lang="en-GB" sz="5400" kern="0">
                <a:solidFill>
                  <a:schemeClr val="bg1"/>
                </a:solidFill>
                <a:latin typeface="Comic Sans MS" pitchFamily="66" charset="0"/>
              </a:rPr>
              <a:t>Bulb</a:t>
            </a:r>
            <a:endParaRPr lang="en-US" sz="5400" kern="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887</Words>
  <Application>Microsoft Office PowerPoint</Application>
  <PresentationFormat>On-screen Show (4:3)</PresentationFormat>
  <Paragraphs>243</Paragraphs>
  <Slides>61</Slides>
  <Notes>61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70" baseType="lpstr">
      <vt:lpstr>Times New Roman</vt:lpstr>
      <vt:lpstr>Arial</vt:lpstr>
      <vt:lpstr>Calibri</vt:lpstr>
      <vt:lpstr>Ravie</vt:lpstr>
      <vt:lpstr>Old English Text MT</vt:lpstr>
      <vt:lpstr>Lucida Console</vt:lpstr>
      <vt:lpstr>Comic Sans MS</vt:lpstr>
      <vt:lpstr>SassoonPrimaryInfant</vt:lpstr>
      <vt:lpstr>Default Design</vt:lpstr>
      <vt:lpstr>Who Wants To Be A Millionaire?  </vt:lpstr>
      <vt:lpstr>Question 1</vt:lpstr>
      <vt:lpstr>Which types of electricity can be found in the home? </vt:lpstr>
      <vt:lpstr>PowerPoint Presentation</vt:lpstr>
      <vt:lpstr>£100</vt:lpstr>
      <vt:lpstr>Question 2</vt:lpstr>
      <vt:lpstr>Which of these would you not find in an electrical circuit?</vt:lpstr>
      <vt:lpstr>Which of these would you not find in an electrical circuit?</vt:lpstr>
      <vt:lpstr>£200</vt:lpstr>
      <vt:lpstr>Question 3</vt:lpstr>
      <vt:lpstr>Batteries have 2 ends…</vt:lpstr>
      <vt:lpstr>Batteries have 2 ends…</vt:lpstr>
      <vt:lpstr>£300</vt:lpstr>
      <vt:lpstr>Question 4</vt:lpstr>
      <vt:lpstr>Which of the following run on batteries?</vt:lpstr>
      <vt:lpstr>Which of the following run on batteries?</vt:lpstr>
      <vt:lpstr>£500</vt:lpstr>
      <vt:lpstr>Question 5</vt:lpstr>
      <vt:lpstr>Which of these uses electricity to make sound?</vt:lpstr>
      <vt:lpstr>Which of these uses electricity to make sound?</vt:lpstr>
      <vt:lpstr>£1,000</vt:lpstr>
      <vt:lpstr>Question 6</vt:lpstr>
      <vt:lpstr>You should never touch a plug with......</vt:lpstr>
      <vt:lpstr>You should never touch a plug with......</vt:lpstr>
      <vt:lpstr>£2,000</vt:lpstr>
      <vt:lpstr>Question 7</vt:lpstr>
      <vt:lpstr>Mains electricity is more.......</vt:lpstr>
      <vt:lpstr>Mains electricity is more.......</vt:lpstr>
      <vt:lpstr>£4,000</vt:lpstr>
      <vt:lpstr>Question 8</vt:lpstr>
      <vt:lpstr>Which of these is true?  Mains electricity...</vt:lpstr>
      <vt:lpstr>Which of these is true?  Mains electricity...</vt:lpstr>
      <vt:lpstr>£8,000</vt:lpstr>
      <vt:lpstr>Question 9</vt:lpstr>
      <vt:lpstr>Which of these does not use electricity?</vt:lpstr>
      <vt:lpstr>Which of these does not use electricity?</vt:lpstr>
      <vt:lpstr>£16,000</vt:lpstr>
      <vt:lpstr>Question 10</vt:lpstr>
      <vt:lpstr>Which of these would it be dangerous to use in the bath?</vt:lpstr>
      <vt:lpstr>Which of these would it be dangerous to use in the bath?</vt:lpstr>
      <vt:lpstr>£32,000</vt:lpstr>
      <vt:lpstr>Question 11</vt:lpstr>
      <vt:lpstr>Which of these would it be safe to do?</vt:lpstr>
      <vt:lpstr>Which of these would it be safe to do?</vt:lpstr>
      <vt:lpstr>£64,000</vt:lpstr>
      <vt:lpstr>Question 12</vt:lpstr>
      <vt:lpstr>To make a bulb light you need to make a...</vt:lpstr>
      <vt:lpstr>To make a bulb light you need to make a...</vt:lpstr>
      <vt:lpstr>£125,000</vt:lpstr>
      <vt:lpstr>Question 13</vt:lpstr>
      <vt:lpstr>If you cut the wire in a simple battery circuit...</vt:lpstr>
      <vt:lpstr>If you cut the wire in a simple battery circuit...</vt:lpstr>
      <vt:lpstr>£250,000</vt:lpstr>
      <vt:lpstr>Question 14</vt:lpstr>
      <vt:lpstr>Which of these thing would not work in a power cut?</vt:lpstr>
      <vt:lpstr>Which of these thing would not work in a power cut?</vt:lpstr>
      <vt:lpstr>£500,000</vt:lpstr>
      <vt:lpstr>Question 15</vt:lpstr>
      <vt:lpstr>How should you connect two wires to a battery to light a bulb?</vt:lpstr>
      <vt:lpstr>How should you connect two wires to a battery to light a bulb?</vt:lpstr>
      <vt:lpstr>£1,000,000</vt:lpstr>
    </vt:vector>
  </TitlesOfParts>
  <Company>NETLinc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Be A Millionaire?</dc:title>
  <dc:creator>STNG11</dc:creator>
  <cp:lastModifiedBy>Teacher E-Solutions</cp:lastModifiedBy>
  <cp:revision>23</cp:revision>
  <dcterms:created xsi:type="dcterms:W3CDTF">2003-05-20T13:35:24Z</dcterms:created>
  <dcterms:modified xsi:type="dcterms:W3CDTF">2019-01-18T17:16:16Z</dcterms:modified>
</cp:coreProperties>
</file>