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2.xml" ContentType="application/vnd.ms-office.activeX+xml"/>
  <Override PartName="/ppt/notesSlides/notesSlide6.xml" ContentType="application/vnd.openxmlformats-officedocument.presentationml.notesSlide+xml"/>
  <Override PartName="/ppt/activeX/activeX3.xml" ContentType="application/vnd.ms-office.activeX+xml"/>
  <Override PartName="/ppt/notesSlides/notesSlide7.xml" ContentType="application/vnd.openxmlformats-officedocument.presentationml.notesSlide+xml"/>
  <Override PartName="/ppt/activeX/activeX4.xml" ContentType="application/vnd.ms-office.activeX+xml"/>
  <Override PartName="/ppt/notesSlides/notesSlide8.xml" ContentType="application/vnd.openxmlformats-officedocument.presentationml.notesSlide+xml"/>
  <Override PartName="/ppt/activeX/activeX5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6.xml" ContentType="application/vnd.ms-office.activeX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ctiveX/activeX7.xml" ContentType="application/vnd.ms-office.activeX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397" r:id="rId2"/>
    <p:sldId id="392" r:id="rId3"/>
    <p:sldId id="393" r:id="rId4"/>
    <p:sldId id="394" r:id="rId5"/>
    <p:sldId id="395" r:id="rId6"/>
    <p:sldId id="388" r:id="rId7"/>
    <p:sldId id="387" r:id="rId8"/>
    <p:sldId id="389" r:id="rId9"/>
    <p:sldId id="390" r:id="rId10"/>
    <p:sldId id="391" r:id="rId11"/>
    <p:sldId id="398" r:id="rId12"/>
    <p:sldId id="399" r:id="rId13"/>
    <p:sldId id="400" r:id="rId14"/>
    <p:sldId id="396" r:id="rId15"/>
    <p:sldId id="331" r:id="rId16"/>
  </p:sldIdLst>
  <p:sldSz cx="9144000" cy="6858000" type="screen4x3"/>
  <p:notesSz cx="6870700" cy="97742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1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1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1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1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010066"/>
    <a:srgbClr val="5B0091"/>
    <a:srgbClr val="FFCCFF"/>
    <a:srgbClr val="FFCC00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320" autoAdjust="0"/>
  </p:normalViewPr>
  <p:slideViewPr>
    <p:cSldViewPr>
      <p:cViewPr>
        <p:scale>
          <a:sx n="66" d="100"/>
          <a:sy n="66" d="100"/>
        </p:scale>
        <p:origin x="-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6" y="1524"/>
      </p:cViewPr>
      <p:guideLst>
        <p:guide orient="horz" pos="3078"/>
        <p:guide pos="21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2550" y="0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2188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643438"/>
            <a:ext cx="5495925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2550" y="9283700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081F0D4-7C4C-4215-B8C9-1373A84AC6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42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fld id="{E2CA9401-A868-48FE-95BB-326BC40CD285}" type="slidenum">
              <a:rPr lang="en-GB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fld id="{8FE4F1FF-ED43-4D63-8E45-8C96DBBAD588}" type="slidenum">
              <a:rPr lang="en-GB" sz="12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>
              <a:solidFill>
                <a:srgbClr val="FF66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fld id="{273FF9B0-3609-41AA-95D3-77718B95D575}" type="slidenum">
              <a:rPr lang="en-GB" sz="12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638175"/>
            <a:ext cx="4886325" cy="366553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fld id="{A386455B-593F-4C13-BFFF-419DE50E9C7A}" type="slidenum">
              <a:rPr lang="en-GB" sz="12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>
              <a:solidFill>
                <a:srgbClr val="FF66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fld id="{251C1A4F-5211-4F35-849D-98EC058C2042}" type="slidenum">
              <a:rPr lang="en-GB" sz="12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fld id="{548EFE4B-4D65-4C28-B09A-1A81997136F3}" type="slidenum">
              <a:rPr lang="en-GB" sz="12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fld id="{FAC5897E-221B-4424-9059-9268F661BD12}" type="slidenum">
              <a:rPr lang="en-GB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fld id="{1F8524F2-92F3-423D-8C9F-3052B9C1A150}" type="slidenum">
              <a:rPr lang="en-GB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fld id="{21497E9D-7533-4B38-8A4D-A7704A4DF04A}" type="slidenum">
              <a:rPr lang="en-GB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fld id="{A0841DE8-89BD-4E19-B04E-6DE945582C5D}" type="slidenum">
              <a:rPr lang="en-GB" sz="12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fld id="{817D12EB-9A19-494B-BEAA-3C50D4C97774}" type="slidenum">
              <a:rPr lang="en-GB" sz="12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z="14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fld id="{42FEC0B0-A494-4DA9-99F5-A6B68392B475}" type="slidenum">
              <a:rPr lang="en-GB" sz="12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4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 sz="1400" smtClean="0">
              <a:solidFill>
                <a:srgbClr val="010066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fld id="{57B09D53-3FE0-469F-9F14-5880DFD7291E}" type="slidenum">
              <a:rPr lang="en-GB" sz="12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fld id="{99134410-077B-4CFD-837D-1D8225FB4A9A}" type="slidenum">
              <a:rPr lang="en-GB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587447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69639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388117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h-TH" noProof="0" smtClean="0"/>
          </a:p>
        </p:txBody>
      </p:sp>
    </p:spTree>
    <p:extLst>
      <p:ext uri="{BB962C8B-B14F-4D97-AF65-F5344CB8AC3E}">
        <p14:creationId xmlns:p14="http://schemas.microsoft.com/office/powerpoint/2010/main" val="262245904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252979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7485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143834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249304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29576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95400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31612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4306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9900"/>
            </a:gs>
            <a:gs pos="100000">
              <a:srgbClr val="99FF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6597650"/>
            <a:ext cx="1116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BA25D75-AADD-4D7C-9A0C-B35D7F8E5853}" type="slidenum">
              <a:rPr lang="en-GB" sz="1600" smtClean="0">
                <a:solidFill>
                  <a:schemeClr val="bg1"/>
                </a:solidFill>
                <a:latin typeface="Times New Roman" pitchFamily="18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GB" sz="1600" smtClean="0">
                <a:solidFill>
                  <a:schemeClr val="bg1"/>
                </a:solidFill>
                <a:latin typeface="Times New Roman" pitchFamily="18" charset="0"/>
              </a:rPr>
              <a:t> of 8</a:t>
            </a:r>
          </a:p>
        </p:txBody>
      </p:sp>
      <p:sp>
        <p:nvSpPr>
          <p:cNvPr id="8195" name="Rectangle 3" descr="Green marble"/>
          <p:cNvSpPr>
            <a:spLocks noChangeArrowheads="1"/>
          </p:cNvSpPr>
          <p:nvPr userDrawn="1"/>
        </p:nvSpPr>
        <p:spPr bwMode="auto">
          <a:xfrm>
            <a:off x="0" y="765175"/>
            <a:ext cx="6877050" cy="142875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8196" name="Rectangle 4" descr="Green marble"/>
          <p:cNvSpPr>
            <a:spLocks noChangeArrowheads="1"/>
          </p:cNvSpPr>
          <p:nvPr userDrawn="1"/>
        </p:nvSpPr>
        <p:spPr bwMode="auto">
          <a:xfrm>
            <a:off x="0" y="6669088"/>
            <a:ext cx="9144000" cy="188912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h-TH"/>
          </a:p>
        </p:txBody>
      </p:sp>
      <p:sp>
        <p:nvSpPr>
          <p:cNvPr id="8197" name="AutoShape 5" descr="Green marble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250825" y="6021388"/>
            <a:ext cx="720725" cy="431800"/>
          </a:xfrm>
          <a:prstGeom prst="actionButtonBackPrevious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8198" name="AutoShape 6" descr="Green marble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8172450" y="6021388"/>
            <a:ext cx="719138" cy="431800"/>
          </a:xfrm>
          <a:prstGeom prst="actionButtonForwardNext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222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n:\wireless_device_network_800_clr_67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4813"/>
            <a:ext cx="6835775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24075" y="4221163"/>
            <a:ext cx="4679950" cy="208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4000" b="1" smtClean="0">
                <a:solidFill>
                  <a:srgbClr val="010066"/>
                </a:solidFill>
              </a:rPr>
              <a:t>Setting up a Network</a:t>
            </a:r>
          </a:p>
        </p:txBody>
      </p:sp>
      <p:sp>
        <p:nvSpPr>
          <p:cNvPr id="9220" name="Rectangle 1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03350" y="333375"/>
            <a:ext cx="6400800" cy="167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000" b="1" smtClean="0">
                <a:solidFill>
                  <a:schemeClr val="bg1"/>
                </a:solidFill>
              </a:rPr>
              <a:t>GCSE ICT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Mesh network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2" r:id="rId2" imgW="8280572" imgH="4970114"/>
        </mc:Choice>
        <mc:Fallback>
          <p:control r:id="rId2" imgW="8280572" imgH="497011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981075"/>
                  <a:ext cx="8280400" cy="4970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Wireless networks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39750" y="898525"/>
            <a:ext cx="79200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FF00"/>
                </a:solidFill>
              </a:rPr>
              <a:t>Wireless networks</a:t>
            </a:r>
            <a:r>
              <a:rPr lang="en-GB" b="1">
                <a:solidFill>
                  <a:srgbClr val="FF6600"/>
                </a:solidFill>
              </a:rPr>
              <a:t> </a:t>
            </a:r>
            <a:r>
              <a:rPr lang="en-GB"/>
              <a:t>are becoming easier to set up, and they are very popular because they are so flexible. They can be used to provide access to other computers and the Internet.</a:t>
            </a:r>
          </a:p>
        </p:txBody>
      </p:sp>
      <p:sp>
        <p:nvSpPr>
          <p:cNvPr id="475142" name="Text Box 6"/>
          <p:cNvSpPr txBox="1">
            <a:spLocks noChangeArrowheads="1"/>
          </p:cNvSpPr>
          <p:nvPr/>
        </p:nvSpPr>
        <p:spPr bwMode="auto">
          <a:xfrm>
            <a:off x="539750" y="2530475"/>
            <a:ext cx="77755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1938" indent="-261938"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Wireless </a:t>
            </a:r>
            <a:r>
              <a:rPr lang="en-GB" b="1">
                <a:solidFill>
                  <a:srgbClr val="FFFF00"/>
                </a:solidFill>
              </a:rPr>
              <a:t>WANs</a:t>
            </a:r>
            <a:r>
              <a:rPr lang="en-GB"/>
              <a:t> use roof antennas to connect to a central network via satellite or radio transmitters and have a range of many kilometres. </a:t>
            </a:r>
          </a:p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Wireless </a:t>
            </a:r>
            <a:r>
              <a:rPr lang="en-GB" b="1">
                <a:solidFill>
                  <a:srgbClr val="FFFF00"/>
                </a:solidFill>
              </a:rPr>
              <a:t>LANs</a:t>
            </a:r>
            <a:r>
              <a:rPr lang="en-GB">
                <a:solidFill>
                  <a:srgbClr val="FFFF00"/>
                </a:solidFill>
              </a:rPr>
              <a:t> </a:t>
            </a:r>
            <a:r>
              <a:rPr lang="en-GB"/>
              <a:t>use radio waves to connect computers to existing Ethernet LANs, and have a range of many metres.</a:t>
            </a:r>
          </a:p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Wireless </a:t>
            </a:r>
            <a:r>
              <a:rPr lang="en-GB" b="1">
                <a:solidFill>
                  <a:srgbClr val="FFFF00"/>
                </a:solidFill>
              </a:rPr>
              <a:t>PANs</a:t>
            </a:r>
            <a:r>
              <a:rPr lang="en-GB"/>
              <a:t> (personal area networks) use Bluetooth or infrared technology to connect devices which are within a few metres of each other.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5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Wireless network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46" r:id="rId2" imgW="7992591" imgH="5040762"/>
        </mc:Choice>
        <mc:Fallback>
          <p:control r:id="rId2" imgW="7992591" imgH="504076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188" y="908050"/>
                  <a:ext cx="7991475" cy="5040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Advantages and disadvantages</a:t>
            </a:r>
          </a:p>
        </p:txBody>
      </p:sp>
      <p:sp>
        <p:nvSpPr>
          <p:cNvPr id="479236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81359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1938" indent="-261938"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are expensive to set up, but fairly cheap to run</a:t>
            </a:r>
          </a:p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have some security issues, though lots of work is being done to solve these</a:t>
            </a:r>
          </a:p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are very useful in listed buildings where cables would not be allowed</a:t>
            </a:r>
          </a:p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are very flexible, allowing users to log on from anywhere within range</a:t>
            </a:r>
          </a:p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have slower data access speeds than Ethernet</a:t>
            </a:r>
          </a:p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technology in this area is changing very quickly, and equipment can soon become out of date.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539750" y="898525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Wireless networks: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Build your own network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0" r:id="rId2" imgW="8280572" imgH="5040762"/>
        </mc:Choice>
        <mc:Fallback>
          <p:control r:id="rId2" imgW="8280572" imgH="504076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908050"/>
                  <a:ext cx="8280400" cy="5040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Summary</a:t>
            </a:r>
          </a:p>
        </p:txBody>
      </p:sp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539750" y="898525"/>
            <a:ext cx="8208963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1938" indent="-261938"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Computers on a network each need a </a:t>
            </a:r>
            <a:r>
              <a:rPr lang="en-GB" b="1">
                <a:solidFill>
                  <a:srgbClr val="FFFF00"/>
                </a:solidFill>
              </a:rPr>
              <a:t>network interface</a:t>
            </a:r>
            <a:r>
              <a:rPr lang="en-GB" b="1">
                <a:solidFill>
                  <a:srgbClr val="FF6600"/>
                </a:solidFill>
              </a:rPr>
              <a:t> </a:t>
            </a:r>
            <a:r>
              <a:rPr lang="en-GB" b="1">
                <a:solidFill>
                  <a:srgbClr val="FFFF00"/>
                </a:solidFill>
              </a:rPr>
              <a:t>card</a:t>
            </a:r>
            <a:r>
              <a:rPr lang="en-GB">
                <a:solidFill>
                  <a:srgbClr val="5B0091"/>
                </a:solidFill>
              </a:rPr>
              <a:t> </a:t>
            </a:r>
            <a:r>
              <a:rPr lang="en-GB"/>
              <a:t>(</a:t>
            </a:r>
            <a:r>
              <a:rPr lang="en-GB" b="1">
                <a:solidFill>
                  <a:srgbClr val="FFFF00"/>
                </a:solidFill>
              </a:rPr>
              <a:t>NIC</a:t>
            </a:r>
            <a:r>
              <a:rPr lang="en-GB"/>
              <a:t>)</a:t>
            </a:r>
            <a:r>
              <a:rPr lang="en-GB">
                <a:solidFill>
                  <a:srgbClr val="5B0091"/>
                </a:solidFill>
              </a:rPr>
              <a:t> </a:t>
            </a:r>
            <a:r>
              <a:rPr lang="en-GB"/>
              <a:t>and</a:t>
            </a:r>
            <a:r>
              <a:rPr lang="en-GB">
                <a:solidFill>
                  <a:srgbClr val="5B0091"/>
                </a:solidFill>
              </a:rPr>
              <a:t> </a:t>
            </a:r>
            <a:r>
              <a:rPr lang="en-GB" b="1">
                <a:solidFill>
                  <a:srgbClr val="FFFF00"/>
                </a:solidFill>
              </a:rPr>
              <a:t>cable</a:t>
            </a:r>
            <a:r>
              <a:rPr lang="en-GB">
                <a:solidFill>
                  <a:srgbClr val="5B0091"/>
                </a:solidFill>
              </a:rPr>
              <a:t> </a:t>
            </a:r>
            <a:r>
              <a:rPr lang="en-GB"/>
              <a:t>to connect them, often through </a:t>
            </a:r>
            <a:r>
              <a:rPr lang="en-GB" b="1">
                <a:solidFill>
                  <a:srgbClr val="FFFF00"/>
                </a:solidFill>
              </a:rPr>
              <a:t>switches</a:t>
            </a:r>
            <a:r>
              <a:rPr lang="en-GB"/>
              <a:t>. Wireless networks are connected using radio waves.</a:t>
            </a:r>
          </a:p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There are different cables that can be used including </a:t>
            </a:r>
            <a:r>
              <a:rPr lang="en-GB" b="1">
                <a:solidFill>
                  <a:srgbClr val="FFFF00"/>
                </a:solidFill>
              </a:rPr>
              <a:t>Cat5</a:t>
            </a:r>
            <a:r>
              <a:rPr lang="en-GB"/>
              <a:t>, </a:t>
            </a:r>
            <a:r>
              <a:rPr lang="en-GB" b="1">
                <a:solidFill>
                  <a:srgbClr val="FFFF00"/>
                </a:solidFill>
              </a:rPr>
              <a:t>coaxial cable</a:t>
            </a:r>
            <a:r>
              <a:rPr lang="en-GB"/>
              <a:t> and </a:t>
            </a:r>
            <a:r>
              <a:rPr lang="en-GB" b="1">
                <a:solidFill>
                  <a:srgbClr val="FFFF00"/>
                </a:solidFill>
              </a:rPr>
              <a:t>fibre optic cable</a:t>
            </a:r>
            <a:r>
              <a:rPr lang="en-GB"/>
              <a:t>.</a:t>
            </a:r>
          </a:p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The way a network is arranged is called a</a:t>
            </a:r>
            <a:r>
              <a:rPr lang="en-GB">
                <a:solidFill>
                  <a:srgbClr val="5B0091"/>
                </a:solidFill>
              </a:rPr>
              <a:t> </a:t>
            </a:r>
            <a:r>
              <a:rPr lang="en-GB" b="1">
                <a:solidFill>
                  <a:srgbClr val="FFFF00"/>
                </a:solidFill>
              </a:rPr>
              <a:t>topology</a:t>
            </a:r>
            <a:r>
              <a:rPr lang="en-GB"/>
              <a:t>.</a:t>
            </a:r>
          </a:p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Network topologies can be </a:t>
            </a:r>
            <a:r>
              <a:rPr lang="en-GB" b="1">
                <a:solidFill>
                  <a:srgbClr val="FFFF00"/>
                </a:solidFill>
              </a:rPr>
              <a:t>bus</a:t>
            </a:r>
            <a:r>
              <a:rPr lang="en-GB"/>
              <a:t>,</a:t>
            </a:r>
            <a:r>
              <a:rPr lang="en-GB">
                <a:solidFill>
                  <a:srgbClr val="FF6600"/>
                </a:solidFill>
              </a:rPr>
              <a:t> </a:t>
            </a:r>
            <a:r>
              <a:rPr lang="en-GB" b="1">
                <a:solidFill>
                  <a:srgbClr val="FFFF00"/>
                </a:solidFill>
              </a:rPr>
              <a:t>star</a:t>
            </a:r>
            <a:r>
              <a:rPr lang="en-GB"/>
              <a:t>,</a:t>
            </a:r>
            <a:r>
              <a:rPr lang="en-GB">
                <a:solidFill>
                  <a:srgbClr val="FF6600"/>
                </a:solidFill>
              </a:rPr>
              <a:t> </a:t>
            </a:r>
            <a:r>
              <a:rPr lang="en-GB" b="1">
                <a:solidFill>
                  <a:srgbClr val="FFFF00"/>
                </a:solidFill>
              </a:rPr>
              <a:t>ring</a:t>
            </a:r>
            <a:r>
              <a:rPr lang="en-GB"/>
              <a:t>, </a:t>
            </a:r>
            <a:r>
              <a:rPr lang="en-GB" b="1">
                <a:solidFill>
                  <a:srgbClr val="FFFF00"/>
                </a:solidFill>
              </a:rPr>
              <a:t>mesh </a:t>
            </a:r>
            <a:r>
              <a:rPr lang="en-GB"/>
              <a:t>or</a:t>
            </a:r>
            <a:r>
              <a:rPr lang="en-GB" b="1">
                <a:solidFill>
                  <a:srgbClr val="FF6600"/>
                </a:solidFill>
              </a:rPr>
              <a:t> </a:t>
            </a:r>
            <a:r>
              <a:rPr lang="en-GB" b="1">
                <a:solidFill>
                  <a:srgbClr val="FFFF00"/>
                </a:solidFill>
              </a:rPr>
              <a:t>wireless</a:t>
            </a:r>
            <a:r>
              <a:rPr lang="en-GB"/>
              <a:t>.</a:t>
            </a:r>
          </a:p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Some networks use more than one topology – we call them </a:t>
            </a:r>
            <a:r>
              <a:rPr lang="en-GB" b="1">
                <a:solidFill>
                  <a:srgbClr val="FFFF00"/>
                </a:solidFill>
              </a:rPr>
              <a:t>hybrids</a:t>
            </a:r>
            <a:r>
              <a:rPr lang="en-GB"/>
              <a:t>.</a:t>
            </a:r>
          </a:p>
        </p:txBody>
      </p:sp>
      <p:pic>
        <p:nvPicPr>
          <p:cNvPr id="281609" name="Picture 9" descr="the_e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949950"/>
            <a:ext cx="1285875" cy="5429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9750" y="898525"/>
            <a:ext cx="79930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Every computer on a network needs a </a:t>
            </a:r>
            <a:r>
              <a:rPr lang="en-GB" b="1">
                <a:solidFill>
                  <a:srgbClr val="FFFF00"/>
                </a:solidFill>
              </a:rPr>
              <a:t>network interface card</a:t>
            </a:r>
            <a:r>
              <a:rPr lang="en-GB"/>
              <a:t> (</a:t>
            </a:r>
            <a:r>
              <a:rPr lang="en-GB" b="1">
                <a:solidFill>
                  <a:srgbClr val="FFFF00"/>
                </a:solidFill>
              </a:rPr>
              <a:t>NIC</a:t>
            </a:r>
            <a:r>
              <a:rPr lang="en-GB"/>
              <a:t>) which is connected to the motherboard inside the computer.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Network hardware</a:t>
            </a:r>
          </a:p>
        </p:txBody>
      </p:sp>
      <p:sp>
        <p:nvSpPr>
          <p:cNvPr id="457737" name="Text Box 9"/>
          <p:cNvSpPr txBox="1">
            <a:spLocks noChangeArrowheads="1"/>
          </p:cNvSpPr>
          <p:nvPr/>
        </p:nvSpPr>
        <p:spPr bwMode="auto">
          <a:xfrm>
            <a:off x="539750" y="4838700"/>
            <a:ext cx="8064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A </a:t>
            </a:r>
            <a:r>
              <a:rPr lang="en-GB" b="1">
                <a:solidFill>
                  <a:srgbClr val="FFFF00"/>
                </a:solidFill>
              </a:rPr>
              <a:t>cable</a:t>
            </a:r>
            <a:r>
              <a:rPr lang="en-GB"/>
              <a:t> plugs into the card, and the other end of the cable plugs into a </a:t>
            </a:r>
            <a:r>
              <a:rPr lang="en-GB" b="1">
                <a:solidFill>
                  <a:srgbClr val="FFFF00"/>
                </a:solidFill>
              </a:rPr>
              <a:t>switch</a:t>
            </a:r>
            <a:r>
              <a:rPr lang="en-GB"/>
              <a:t>.</a:t>
            </a:r>
          </a:p>
        </p:txBody>
      </p:sp>
      <p:sp>
        <p:nvSpPr>
          <p:cNvPr id="457738" name="Text Box 10"/>
          <p:cNvSpPr txBox="1">
            <a:spLocks noChangeArrowheads="1"/>
          </p:cNvSpPr>
          <p:nvPr/>
        </p:nvSpPr>
        <p:spPr bwMode="auto">
          <a:xfrm>
            <a:off x="1258888" y="5708650"/>
            <a:ext cx="727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The switch is then linked to the </a:t>
            </a:r>
            <a:r>
              <a:rPr lang="en-GB" b="1">
                <a:solidFill>
                  <a:srgbClr val="FFFF00"/>
                </a:solidFill>
              </a:rPr>
              <a:t>server</a:t>
            </a:r>
            <a:r>
              <a:rPr lang="en-GB"/>
              <a:t>.</a:t>
            </a:r>
          </a:p>
        </p:txBody>
      </p:sp>
      <p:pic>
        <p:nvPicPr>
          <p:cNvPr id="10246" name="Picture 13" descr="hub__network_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162175"/>
            <a:ext cx="6096000" cy="25622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Text Box 14"/>
          <p:cNvSpPr txBox="1">
            <a:spLocks noChangeArrowheads="1"/>
          </p:cNvSpPr>
          <p:nvPr/>
        </p:nvSpPr>
        <p:spPr bwMode="auto">
          <a:xfrm>
            <a:off x="7685088" y="2924175"/>
            <a:ext cx="1041400" cy="466725"/>
          </a:xfrm>
          <a:prstGeom prst="rect">
            <a:avLst/>
          </a:prstGeom>
          <a:noFill/>
          <a:ln w="9525" algn="ctr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switch</a:t>
            </a:r>
          </a:p>
        </p:txBody>
      </p:sp>
      <p:sp>
        <p:nvSpPr>
          <p:cNvPr id="10248" name="Text Box 15"/>
          <p:cNvSpPr txBox="1">
            <a:spLocks noChangeArrowheads="1"/>
          </p:cNvSpPr>
          <p:nvPr/>
        </p:nvSpPr>
        <p:spPr bwMode="auto">
          <a:xfrm>
            <a:off x="3851275" y="2386013"/>
            <a:ext cx="719138" cy="466725"/>
          </a:xfrm>
          <a:prstGeom prst="rect">
            <a:avLst/>
          </a:prstGeom>
          <a:noFill/>
          <a:ln w="9525" algn="ctr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NIC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7" grpId="0"/>
      <p:bldP spid="4577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Building a network</a:t>
            </a:r>
          </a:p>
        </p:txBody>
      </p:sp>
      <p:pic>
        <p:nvPicPr>
          <p:cNvPr id="11267" name="Picture 17" descr="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6983412" cy="5156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Cables</a:t>
            </a:r>
          </a:p>
        </p:txBody>
      </p:sp>
      <p:sp>
        <p:nvSpPr>
          <p:cNvPr id="12291" name="Text Box 11"/>
          <p:cNvSpPr txBox="1">
            <a:spLocks noChangeArrowheads="1"/>
          </p:cNvSpPr>
          <p:nvPr/>
        </p:nvSpPr>
        <p:spPr bwMode="auto">
          <a:xfrm>
            <a:off x="539750" y="89852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Most networks use </a:t>
            </a:r>
            <a:r>
              <a:rPr lang="en-GB" b="1">
                <a:solidFill>
                  <a:srgbClr val="FFFF00"/>
                </a:solidFill>
              </a:rPr>
              <a:t>cables</a:t>
            </a:r>
            <a:r>
              <a:rPr lang="en-GB">
                <a:solidFill>
                  <a:srgbClr val="5B0091"/>
                </a:solidFill>
              </a:rPr>
              <a:t> </a:t>
            </a:r>
            <a:r>
              <a:rPr lang="en-GB"/>
              <a:t>to </a:t>
            </a:r>
            <a:r>
              <a:rPr lang="en-GB" b="1">
                <a:solidFill>
                  <a:srgbClr val="FFFF00"/>
                </a:solidFill>
              </a:rPr>
              <a:t>connect</a:t>
            </a:r>
            <a:r>
              <a:rPr lang="en-GB"/>
              <a:t> the computers.</a:t>
            </a:r>
          </a:p>
        </p:txBody>
      </p:sp>
      <p:sp>
        <p:nvSpPr>
          <p:cNvPr id="459788" name="Text Box 12"/>
          <p:cNvSpPr txBox="1">
            <a:spLocks noChangeArrowheads="1"/>
          </p:cNvSpPr>
          <p:nvPr/>
        </p:nvSpPr>
        <p:spPr bwMode="auto">
          <a:xfrm>
            <a:off x="539750" y="1341438"/>
            <a:ext cx="61198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FF00"/>
                </a:solidFill>
              </a:rPr>
              <a:t>Twisted-pair</a:t>
            </a:r>
            <a:r>
              <a:rPr lang="en-GB"/>
              <a:t> cables are the most common. The cabling is often called </a:t>
            </a:r>
            <a:r>
              <a:rPr lang="en-GB" b="1">
                <a:solidFill>
                  <a:srgbClr val="FFFF00"/>
                </a:solidFill>
              </a:rPr>
              <a:t>Ethernet</a:t>
            </a:r>
            <a:r>
              <a:rPr lang="en-GB">
                <a:solidFill>
                  <a:srgbClr val="FFFF00"/>
                </a:solidFill>
              </a:rPr>
              <a:t> </a:t>
            </a:r>
            <a:r>
              <a:rPr lang="en-GB"/>
              <a:t>cabling. </a:t>
            </a:r>
            <a:r>
              <a:rPr lang="en-GB" b="1">
                <a:solidFill>
                  <a:srgbClr val="FFFF00"/>
                </a:solidFill>
              </a:rPr>
              <a:t>Category 5</a:t>
            </a:r>
            <a:r>
              <a:rPr lang="en-GB"/>
              <a:t> (</a:t>
            </a:r>
            <a:r>
              <a:rPr lang="en-GB" b="1">
                <a:solidFill>
                  <a:srgbClr val="FFFF00"/>
                </a:solidFill>
              </a:rPr>
              <a:t>Cat5</a:t>
            </a:r>
            <a:r>
              <a:rPr lang="en-GB"/>
              <a:t>)</a:t>
            </a:r>
            <a:r>
              <a:rPr lang="en-GB">
                <a:solidFill>
                  <a:srgbClr val="5B0091"/>
                </a:solidFill>
              </a:rPr>
              <a:t> </a:t>
            </a:r>
            <a:r>
              <a:rPr lang="en-GB"/>
              <a:t>twisted-pair cables can carry 100Mb per second over distances of up to 100 metres.</a:t>
            </a:r>
          </a:p>
        </p:txBody>
      </p:sp>
      <p:sp>
        <p:nvSpPr>
          <p:cNvPr id="459791" name="Text Box 15"/>
          <p:cNvSpPr txBox="1">
            <a:spLocks noChangeArrowheads="1"/>
          </p:cNvSpPr>
          <p:nvPr/>
        </p:nvSpPr>
        <p:spPr bwMode="auto">
          <a:xfrm>
            <a:off x="539750" y="3394075"/>
            <a:ext cx="60483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FF00"/>
                </a:solidFill>
              </a:rPr>
              <a:t>Coaxial cable</a:t>
            </a:r>
            <a:r>
              <a:rPr lang="en-GB">
                <a:solidFill>
                  <a:srgbClr val="5B0091"/>
                </a:solidFill>
              </a:rPr>
              <a:t> </a:t>
            </a:r>
            <a:r>
              <a:rPr lang="en-GB"/>
              <a:t>is better at resisting interference and can be run for longer lengths, but it isn’t as</a:t>
            </a:r>
            <a:r>
              <a:rPr lang="en-GB">
                <a:solidFill>
                  <a:srgbClr val="5B0091"/>
                </a:solidFill>
              </a:rPr>
              <a:t> </a:t>
            </a:r>
            <a:r>
              <a:rPr lang="en-GB"/>
              <a:t>flexible.</a:t>
            </a:r>
          </a:p>
        </p:txBody>
      </p:sp>
      <p:sp>
        <p:nvSpPr>
          <p:cNvPr id="459792" name="Text Box 16"/>
          <p:cNvSpPr txBox="1">
            <a:spLocks noChangeArrowheads="1"/>
          </p:cNvSpPr>
          <p:nvPr/>
        </p:nvSpPr>
        <p:spPr bwMode="auto">
          <a:xfrm>
            <a:off x="1042988" y="4724400"/>
            <a:ext cx="5400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FF00"/>
                </a:solidFill>
              </a:rPr>
              <a:t>Fibre optic cable</a:t>
            </a:r>
            <a:r>
              <a:rPr lang="en-GB" sz="2000">
                <a:solidFill>
                  <a:srgbClr val="5B0091"/>
                </a:solidFill>
              </a:rPr>
              <a:t> </a:t>
            </a:r>
            <a:r>
              <a:rPr lang="en-GB" sz="2000"/>
              <a:t>can transfer data at higher speeds over longer distances, and can be used outside buildings, but it is much more expensive. It has a central core made of glass and transmits the signals using light.</a:t>
            </a:r>
          </a:p>
        </p:txBody>
      </p:sp>
      <p:pic>
        <p:nvPicPr>
          <p:cNvPr id="459794" name="Picture 18" descr="twistedp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628775"/>
            <a:ext cx="2209800" cy="12477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9795" name="Picture 19" descr="coax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676650"/>
            <a:ext cx="2438400" cy="4000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9796" name="Picture 20" descr="fibreopt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178425"/>
            <a:ext cx="2638425" cy="7715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8" grpId="0"/>
      <p:bldP spid="459791" grpId="0"/>
      <p:bldP spid="4597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6" r:id="rId2" imgW="7704762" imgH="4897830"/>
        </mc:Choice>
        <mc:Fallback>
          <p:control r:id="rId2" imgW="7704762" imgH="489783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188" y="1052513"/>
                  <a:ext cx="7704137" cy="48974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20" name="Picture 12" descr="post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2565400"/>
            <a:ext cx="1762125" cy="33242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Network topologies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539750" y="898525"/>
            <a:ext cx="8353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The way networks are </a:t>
            </a:r>
            <a:r>
              <a:rPr lang="en-GB" b="1">
                <a:solidFill>
                  <a:srgbClr val="FFFF00"/>
                </a:solidFill>
              </a:rPr>
              <a:t>arranged</a:t>
            </a:r>
            <a:r>
              <a:rPr lang="en-GB"/>
              <a:t> is called a network </a:t>
            </a:r>
            <a:r>
              <a:rPr lang="en-GB" b="1">
                <a:solidFill>
                  <a:srgbClr val="FFFF00"/>
                </a:solidFill>
              </a:rPr>
              <a:t>topology</a:t>
            </a:r>
            <a:r>
              <a:rPr lang="en-GB"/>
              <a:t>.</a:t>
            </a:r>
          </a:p>
        </p:txBody>
      </p:sp>
      <p:sp>
        <p:nvSpPr>
          <p:cNvPr id="452616" name="Text Box 8"/>
          <p:cNvSpPr txBox="1">
            <a:spLocks noChangeArrowheads="1"/>
          </p:cNvSpPr>
          <p:nvPr/>
        </p:nvSpPr>
        <p:spPr bwMode="auto">
          <a:xfrm>
            <a:off x="539750" y="1700213"/>
            <a:ext cx="79930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Networks can be a </a:t>
            </a:r>
            <a:r>
              <a:rPr lang="en-GB" b="1">
                <a:solidFill>
                  <a:srgbClr val="FFFF00"/>
                </a:solidFill>
              </a:rPr>
              <a:t>single</a:t>
            </a:r>
            <a:r>
              <a:rPr lang="en-GB"/>
              <a:t> topology or a </a:t>
            </a:r>
            <a:r>
              <a:rPr lang="en-GB" b="1">
                <a:solidFill>
                  <a:srgbClr val="FFFF00"/>
                </a:solidFill>
              </a:rPr>
              <a:t>mixture</a:t>
            </a:r>
            <a:r>
              <a:rPr lang="en-GB"/>
              <a:t> of more than one.</a:t>
            </a:r>
          </a:p>
        </p:txBody>
      </p:sp>
      <p:sp>
        <p:nvSpPr>
          <p:cNvPr id="452617" name="Text Box 9"/>
          <p:cNvSpPr txBox="1">
            <a:spLocks noChangeArrowheads="1"/>
          </p:cNvSpPr>
          <p:nvPr/>
        </p:nvSpPr>
        <p:spPr bwMode="auto">
          <a:xfrm>
            <a:off x="539750" y="2565400"/>
            <a:ext cx="475297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Whatever the topology, each computer has to have a </a:t>
            </a:r>
            <a:r>
              <a:rPr lang="en-GB" b="1">
                <a:solidFill>
                  <a:srgbClr val="FFFF00"/>
                </a:solidFill>
              </a:rPr>
              <a:t>network address</a:t>
            </a:r>
            <a:r>
              <a:rPr lang="en-GB"/>
              <a:t> so that the </a:t>
            </a:r>
            <a:r>
              <a:rPr lang="en-GB" b="1">
                <a:solidFill>
                  <a:srgbClr val="FFFF00"/>
                </a:solidFill>
              </a:rPr>
              <a:t>packets</a:t>
            </a:r>
            <a:r>
              <a:rPr lang="en-GB"/>
              <a:t> of data (chunks of data, split into small parts to find the quickest route, and reassembled when they reach their destination) from other computers on the network know where to go.</a:t>
            </a:r>
          </a:p>
        </p:txBody>
      </p:sp>
      <p:sp>
        <p:nvSpPr>
          <p:cNvPr id="452619" name="Text Box 11"/>
          <p:cNvSpPr txBox="1">
            <a:spLocks noChangeArrowheads="1"/>
          </p:cNvSpPr>
          <p:nvPr/>
        </p:nvSpPr>
        <p:spPr bwMode="auto">
          <a:xfrm>
            <a:off x="1187450" y="5949950"/>
            <a:ext cx="6913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This is an </a:t>
            </a:r>
            <a:r>
              <a:rPr lang="en-GB" b="1">
                <a:solidFill>
                  <a:srgbClr val="FFFF00"/>
                </a:solidFill>
              </a:rPr>
              <a:t>IP address</a:t>
            </a:r>
            <a:r>
              <a:rPr lang="en-GB"/>
              <a:t>, just as it is on the Internet.</a:t>
            </a:r>
          </a:p>
        </p:txBody>
      </p:sp>
      <p:sp>
        <p:nvSpPr>
          <p:cNvPr id="452621" name="AutoShape 13"/>
          <p:cNvSpPr>
            <a:spLocks noChangeArrowheads="1"/>
          </p:cNvSpPr>
          <p:nvPr/>
        </p:nvSpPr>
        <p:spPr bwMode="auto">
          <a:xfrm flipH="1">
            <a:off x="5148263" y="2349500"/>
            <a:ext cx="1511300" cy="1512888"/>
          </a:xfrm>
          <a:prstGeom prst="wedgeRectCallout">
            <a:avLst>
              <a:gd name="adj1" fmla="val -98954"/>
              <a:gd name="adj2" fmla="val -5407"/>
            </a:avLst>
          </a:prstGeom>
          <a:noFill/>
          <a:ln w="381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GB"/>
              <a:t>Packet for IP address 216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6" grpId="0"/>
      <p:bldP spid="452617" grpId="0"/>
      <p:bldP spid="452619" grpId="0"/>
      <p:bldP spid="4526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Bus network</a:t>
            </a:r>
          </a:p>
        </p:txBody>
      </p:sp>
      <p:sp>
        <p:nvSpPr>
          <p:cNvPr id="2052" name="Line 17"/>
          <p:cNvSpPr>
            <a:spLocks noChangeShapeType="1"/>
          </p:cNvSpPr>
          <p:nvPr/>
        </p:nvSpPr>
        <p:spPr bwMode="auto">
          <a:xfrm>
            <a:off x="685800" y="5715000"/>
            <a:ext cx="990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3" name="Rectangle 21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50825" y="836613"/>
            <a:ext cx="8305800" cy="220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2800" smtClean="0"/>
          </a:p>
          <a:p>
            <a:pPr eaLnBrk="1" hangingPunct="1">
              <a:lnSpc>
                <a:spcPct val="90000"/>
              </a:lnSpc>
            </a:pPr>
            <a:endParaRPr lang="en-GB" sz="2400" smtClean="0">
              <a:solidFill>
                <a:srgbClr val="010066"/>
              </a:solidFill>
            </a:endParaRPr>
          </a:p>
        </p:txBody>
      </p:sp>
      <p:sp>
        <p:nvSpPr>
          <p:cNvPr id="2054" name="Text Box 22"/>
          <p:cNvSpPr txBox="1">
            <a:spLocks noChangeArrowheads="1"/>
          </p:cNvSpPr>
          <p:nvPr/>
        </p:nvSpPr>
        <p:spPr bwMode="auto">
          <a:xfrm>
            <a:off x="1476375" y="1125538"/>
            <a:ext cx="583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r:id="rId2" imgW="8135486" imgH="4899126"/>
        </mc:Choice>
        <mc:Fallback>
          <p:control r:id="rId2" imgW="8135486" imgH="489912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981075"/>
                  <a:ext cx="8135937" cy="48990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Ring network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r:id="rId2" imgW="8209524" imgH="5042097"/>
        </mc:Choice>
        <mc:Fallback>
          <p:control r:id="rId2" imgW="8209524" imgH="5042097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313" y="908050"/>
                  <a:ext cx="8208962" cy="5041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Star network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98" r:id="rId2" imgW="8135486" imgH="5042097"/>
        </mc:Choice>
        <mc:Fallback>
          <p:control r:id="rId2" imgW="8135486" imgH="5042097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313" y="908050"/>
                  <a:ext cx="8135937" cy="5041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8977</TotalTime>
  <Words>574</Words>
  <Application>Microsoft Office PowerPoint</Application>
  <PresentationFormat>On-screen Show (4:3)</PresentationFormat>
  <Paragraphs>59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Cordia New</vt:lpstr>
      <vt:lpstr>1_Default Design</vt:lpstr>
      <vt:lpstr>Setting up a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a Network</dc:title>
  <dc:creator>MM</dc:creator>
  <cp:lastModifiedBy>Teacher E-Solutions</cp:lastModifiedBy>
  <cp:revision>234</cp:revision>
  <dcterms:created xsi:type="dcterms:W3CDTF">2003-08-14T14:33:10Z</dcterms:created>
  <dcterms:modified xsi:type="dcterms:W3CDTF">2019-01-18T11:35:51Z</dcterms:modified>
</cp:coreProperties>
</file>