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sldIdLst>
    <p:sldId id="256" r:id="rId13"/>
    <p:sldId id="257" r:id="rId14"/>
    <p:sldId id="318" r:id="rId15"/>
    <p:sldId id="275" r:id="rId16"/>
    <p:sldId id="276" r:id="rId17"/>
    <p:sldId id="293" r:id="rId18"/>
    <p:sldId id="294" r:id="rId19"/>
    <p:sldId id="295" r:id="rId20"/>
    <p:sldId id="296" r:id="rId21"/>
    <p:sldId id="297" r:id="rId22"/>
    <p:sldId id="298" r:id="rId23"/>
    <p:sldId id="305" r:id="rId24"/>
    <p:sldId id="280" r:id="rId25"/>
    <p:sldId id="262" r:id="rId26"/>
    <p:sldId id="299" r:id="rId27"/>
    <p:sldId id="259" r:id="rId28"/>
    <p:sldId id="260" r:id="rId29"/>
    <p:sldId id="274" r:id="rId30"/>
    <p:sldId id="314" r:id="rId31"/>
    <p:sldId id="269" r:id="rId32"/>
    <p:sldId id="281" r:id="rId33"/>
    <p:sldId id="273" r:id="rId34"/>
    <p:sldId id="282" r:id="rId35"/>
    <p:sldId id="261" r:id="rId36"/>
    <p:sldId id="263" r:id="rId37"/>
    <p:sldId id="300" r:id="rId38"/>
    <p:sldId id="279" r:id="rId39"/>
    <p:sldId id="270" r:id="rId40"/>
    <p:sldId id="315" r:id="rId41"/>
    <p:sldId id="317" r:id="rId42"/>
    <p:sldId id="272" r:id="rId43"/>
    <p:sldId id="306" r:id="rId44"/>
    <p:sldId id="307" r:id="rId45"/>
    <p:sldId id="302" r:id="rId46"/>
    <p:sldId id="283" r:id="rId47"/>
    <p:sldId id="284" r:id="rId48"/>
    <p:sldId id="285" r:id="rId49"/>
    <p:sldId id="287" r:id="rId50"/>
    <p:sldId id="286" r:id="rId51"/>
    <p:sldId id="288" r:id="rId52"/>
    <p:sldId id="289" r:id="rId53"/>
    <p:sldId id="290" r:id="rId54"/>
    <p:sldId id="291" r:id="rId55"/>
    <p:sldId id="292" r:id="rId56"/>
    <p:sldId id="264" r:id="rId57"/>
    <p:sldId id="265" r:id="rId58"/>
    <p:sldId id="266" r:id="rId59"/>
    <p:sldId id="267" r:id="rId60"/>
    <p:sldId id="311" r:id="rId61"/>
    <p:sldId id="312" r:id="rId62"/>
    <p:sldId id="313" r:id="rId63"/>
    <p:sldId id="271" r:id="rId64"/>
    <p:sldId id="303" r:id="rId65"/>
    <p:sldId id="304" r:id="rId66"/>
    <p:sldId id="301" r:id="rId67"/>
    <p:sldId id="268" r:id="rId68"/>
    <p:sldId id="308" r:id="rId69"/>
    <p:sldId id="309" r:id="rId70"/>
    <p:sldId id="310" r:id="rId71"/>
    <p:sldId id="316" r:id="rId72"/>
    <p:sldId id="258" r:id="rId73"/>
    <p:sldId id="278" r:id="rId74"/>
  </p:sldIdLst>
  <p:sldSz cx="13004800" cy="9753600"/>
  <p:notesSz cx="6858000" cy="9144000"/>
  <p:defaultTextStyle>
    <a:defPPr>
      <a:defRPr lang="en-US"/>
    </a:defPPr>
    <a:lvl1pPr algn="ctr" rtl="0" fontAlgn="base">
      <a:spcBef>
        <a:spcPct val="0"/>
      </a:spcBef>
      <a:spcAft>
        <a:spcPct val="0"/>
      </a:spcAft>
      <a:defRPr sz="3600" kern="1200">
        <a:solidFill>
          <a:srgbClr val="595650"/>
        </a:solidFill>
        <a:latin typeface="Hoefler Text" charset="0"/>
        <a:ea typeface="ヒラギノ明朝 ProN W3" charset="0"/>
        <a:cs typeface="ヒラギノ明朝 ProN W3" charset="0"/>
        <a:sym typeface="Hoefler Text" charset="0"/>
      </a:defRPr>
    </a:lvl1pPr>
    <a:lvl2pPr marL="457200" algn="ctr" rtl="0" fontAlgn="base">
      <a:spcBef>
        <a:spcPct val="0"/>
      </a:spcBef>
      <a:spcAft>
        <a:spcPct val="0"/>
      </a:spcAft>
      <a:defRPr sz="3600" kern="1200">
        <a:solidFill>
          <a:srgbClr val="595650"/>
        </a:solidFill>
        <a:latin typeface="Hoefler Text" charset="0"/>
        <a:ea typeface="ヒラギノ明朝 ProN W3" charset="0"/>
        <a:cs typeface="ヒラギノ明朝 ProN W3" charset="0"/>
        <a:sym typeface="Hoefler Text" charset="0"/>
      </a:defRPr>
    </a:lvl2pPr>
    <a:lvl3pPr marL="914400" algn="ctr" rtl="0" fontAlgn="base">
      <a:spcBef>
        <a:spcPct val="0"/>
      </a:spcBef>
      <a:spcAft>
        <a:spcPct val="0"/>
      </a:spcAft>
      <a:defRPr sz="3600" kern="1200">
        <a:solidFill>
          <a:srgbClr val="595650"/>
        </a:solidFill>
        <a:latin typeface="Hoefler Text" charset="0"/>
        <a:ea typeface="ヒラギノ明朝 ProN W3" charset="0"/>
        <a:cs typeface="ヒラギノ明朝 ProN W3" charset="0"/>
        <a:sym typeface="Hoefler Text" charset="0"/>
      </a:defRPr>
    </a:lvl3pPr>
    <a:lvl4pPr marL="1371600" algn="ctr" rtl="0" fontAlgn="base">
      <a:spcBef>
        <a:spcPct val="0"/>
      </a:spcBef>
      <a:spcAft>
        <a:spcPct val="0"/>
      </a:spcAft>
      <a:defRPr sz="3600" kern="1200">
        <a:solidFill>
          <a:srgbClr val="595650"/>
        </a:solidFill>
        <a:latin typeface="Hoefler Text" charset="0"/>
        <a:ea typeface="ヒラギノ明朝 ProN W3" charset="0"/>
        <a:cs typeface="ヒラギノ明朝 ProN W3" charset="0"/>
        <a:sym typeface="Hoefler Text" charset="0"/>
      </a:defRPr>
    </a:lvl4pPr>
    <a:lvl5pPr marL="1828800" algn="ctr" rtl="0" fontAlgn="base">
      <a:spcBef>
        <a:spcPct val="0"/>
      </a:spcBef>
      <a:spcAft>
        <a:spcPct val="0"/>
      </a:spcAft>
      <a:defRPr sz="3600" kern="1200">
        <a:solidFill>
          <a:srgbClr val="595650"/>
        </a:solidFill>
        <a:latin typeface="Hoefler Text" charset="0"/>
        <a:ea typeface="ヒラギノ明朝 ProN W3" charset="0"/>
        <a:cs typeface="ヒラギノ明朝 ProN W3" charset="0"/>
        <a:sym typeface="Hoefler Text" charset="0"/>
      </a:defRPr>
    </a:lvl5pPr>
    <a:lvl6pPr marL="2286000" algn="l" defTabSz="914400" rtl="0" eaLnBrk="1" latinLnBrk="0" hangingPunct="1">
      <a:defRPr sz="3600" kern="1200">
        <a:solidFill>
          <a:srgbClr val="595650"/>
        </a:solidFill>
        <a:latin typeface="Hoefler Text" charset="0"/>
        <a:ea typeface="ヒラギノ明朝 ProN W3" charset="0"/>
        <a:cs typeface="ヒラギノ明朝 ProN W3" charset="0"/>
        <a:sym typeface="Hoefler Text" charset="0"/>
      </a:defRPr>
    </a:lvl6pPr>
    <a:lvl7pPr marL="2743200" algn="l" defTabSz="914400" rtl="0" eaLnBrk="1" latinLnBrk="0" hangingPunct="1">
      <a:defRPr sz="3600" kern="1200">
        <a:solidFill>
          <a:srgbClr val="595650"/>
        </a:solidFill>
        <a:latin typeface="Hoefler Text" charset="0"/>
        <a:ea typeface="ヒラギノ明朝 ProN W3" charset="0"/>
        <a:cs typeface="ヒラギノ明朝 ProN W3" charset="0"/>
        <a:sym typeface="Hoefler Text" charset="0"/>
      </a:defRPr>
    </a:lvl7pPr>
    <a:lvl8pPr marL="3200400" algn="l" defTabSz="914400" rtl="0" eaLnBrk="1" latinLnBrk="0" hangingPunct="1">
      <a:defRPr sz="3600" kern="1200">
        <a:solidFill>
          <a:srgbClr val="595650"/>
        </a:solidFill>
        <a:latin typeface="Hoefler Text" charset="0"/>
        <a:ea typeface="ヒラギノ明朝 ProN W3" charset="0"/>
        <a:cs typeface="ヒラギノ明朝 ProN W3" charset="0"/>
        <a:sym typeface="Hoefler Text" charset="0"/>
      </a:defRPr>
    </a:lvl8pPr>
    <a:lvl9pPr marL="3657600" algn="l" defTabSz="914400" rtl="0" eaLnBrk="1" latinLnBrk="0" hangingPunct="1">
      <a:defRPr sz="3600" kern="1200">
        <a:solidFill>
          <a:srgbClr val="595650"/>
        </a:solidFill>
        <a:latin typeface="Hoefler Text" charset="0"/>
        <a:ea typeface="ヒラギノ明朝 ProN W3" charset="0"/>
        <a:cs typeface="ヒラギノ明朝 ProN W3"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58" y="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110159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179485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720458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130916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0529800"/>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521100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260851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843308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79447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730138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949681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618449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1511300"/>
            <a:ext cx="2857500" cy="568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1511300"/>
            <a:ext cx="8420100" cy="568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44408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802613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9404622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8108403"/>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2553340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8753701"/>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641262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223829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96999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9055913"/>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72510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4543510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941257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93283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4459164"/>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179134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574982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26486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6757771"/>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76233195"/>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79441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48817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700963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111605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502463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724263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49550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2768600"/>
            <a:ext cx="5638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638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65592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57052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48354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15988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02343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96545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23366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86613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254000"/>
            <a:ext cx="2857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254000"/>
            <a:ext cx="8420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285627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03976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314325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271512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2768600"/>
            <a:ext cx="5638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638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97402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45253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741538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040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9710792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454443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268794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87854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254000"/>
            <a:ext cx="2857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254000"/>
            <a:ext cx="8420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952299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9854445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743963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680304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2768600"/>
            <a:ext cx="25590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98850" y="2768600"/>
            <a:ext cx="25590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75462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657354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27980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5308600"/>
            <a:ext cx="5638800" cy="189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308600"/>
            <a:ext cx="5638800" cy="189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223604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6938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223354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132332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847555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254000"/>
            <a:ext cx="2857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254000"/>
            <a:ext cx="8420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64989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0104311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825100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950026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2768600"/>
            <a:ext cx="25590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98850" y="2768600"/>
            <a:ext cx="25590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06099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1210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145247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535329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82145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276443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325906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330951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254000"/>
            <a:ext cx="2857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254000"/>
            <a:ext cx="8420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189597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2159593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198280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225413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5308600"/>
            <a:ext cx="2559050" cy="246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98850" y="5308600"/>
            <a:ext cx="2559050" cy="246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0719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065028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442368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309084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9089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873295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420536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62948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40275" y="1981200"/>
            <a:ext cx="131762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1981200"/>
            <a:ext cx="380047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459163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068119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262500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559997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22411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8445500"/>
            <a:ext cx="5638800" cy="77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445500"/>
            <a:ext cx="5638800" cy="77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345919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055225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70046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76336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71236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360284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708874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7188200"/>
            <a:ext cx="2857500" cy="203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7188200"/>
            <a:ext cx="8420100" cy="203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45107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2209229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68269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17829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895538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46900" y="2768600"/>
            <a:ext cx="25590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658350" y="2768600"/>
            <a:ext cx="25590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295314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154374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621215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94027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622401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839745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870781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254000"/>
            <a:ext cx="2857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254000"/>
            <a:ext cx="8420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605049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74927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5949738"/>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979262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08373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1257300"/>
            <a:ext cx="5638800" cy="723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57300"/>
            <a:ext cx="5638800" cy="723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9069517"/>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466749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4805747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05790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836686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970815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309990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1057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10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98708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87400" y="1511300"/>
            <a:ext cx="11430000" cy="38100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Baskerville" charset="0"/>
              </a:rPr>
              <a:t>Click to edit Master title style</a:t>
            </a:r>
          </a:p>
        </p:txBody>
      </p:sp>
      <p:sp>
        <p:nvSpPr>
          <p:cNvPr id="1027" name="Rectangle 2"/>
          <p:cNvSpPr>
            <a:spLocks noChangeArrowheads="1"/>
          </p:cNvSpPr>
          <p:nvPr>
            <p:ph type="body" idx="1"/>
          </p:nvPr>
        </p:nvSpPr>
        <p:spPr bwMode="auto">
          <a:xfrm>
            <a:off x="787400" y="5308600"/>
            <a:ext cx="11430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342900" indent="-342900" algn="ctr" rtl="0" eaLnBrk="0" fontAlgn="base" hangingPunct="0">
        <a:spcBef>
          <a:spcPct val="0"/>
        </a:spcBef>
        <a:spcAft>
          <a:spcPct val="0"/>
        </a:spcAft>
        <a:defRPr sz="5600">
          <a:solidFill>
            <a:srgbClr val="4B4B4B"/>
          </a:solidFill>
          <a:latin typeface="+mn-lt"/>
          <a:ea typeface="+mn-ea"/>
          <a:cs typeface="+mn-cs"/>
          <a:sym typeface="Hoefler Text" charset="0"/>
        </a:defRPr>
      </a:lvl1pPr>
      <a:lvl2pPr marL="742950" indent="-285750" algn="ctr" rtl="0" eaLnBrk="0" fontAlgn="base" hangingPunct="0">
        <a:spcBef>
          <a:spcPct val="0"/>
        </a:spcBef>
        <a:spcAft>
          <a:spcPct val="0"/>
        </a:spcAft>
        <a:defRPr sz="5600">
          <a:solidFill>
            <a:srgbClr val="4B4B4B"/>
          </a:solidFill>
          <a:latin typeface="+mn-lt"/>
          <a:ea typeface="+mn-ea"/>
          <a:cs typeface="+mn-cs"/>
          <a:sym typeface="Hoefler Text" charset="0"/>
        </a:defRPr>
      </a:lvl2pPr>
      <a:lvl3pPr marL="1143000" indent="-228600" algn="ctr" rtl="0" eaLnBrk="0" fontAlgn="base" hangingPunct="0">
        <a:spcBef>
          <a:spcPct val="0"/>
        </a:spcBef>
        <a:spcAft>
          <a:spcPct val="0"/>
        </a:spcAft>
        <a:defRPr sz="5600">
          <a:solidFill>
            <a:srgbClr val="4B4B4B"/>
          </a:solidFill>
          <a:latin typeface="+mn-lt"/>
          <a:ea typeface="+mn-ea"/>
          <a:cs typeface="+mn-cs"/>
          <a:sym typeface="Hoefler Text" charset="0"/>
        </a:defRPr>
      </a:lvl3pPr>
      <a:lvl4pPr marL="1600200" indent="-228600" algn="ctr" rtl="0" eaLnBrk="0" fontAlgn="base" hangingPunct="0">
        <a:spcBef>
          <a:spcPct val="0"/>
        </a:spcBef>
        <a:spcAft>
          <a:spcPct val="0"/>
        </a:spcAft>
        <a:defRPr sz="5600">
          <a:solidFill>
            <a:srgbClr val="4B4B4B"/>
          </a:solidFill>
          <a:latin typeface="+mn-lt"/>
          <a:ea typeface="+mn-ea"/>
          <a:cs typeface="+mn-cs"/>
          <a:sym typeface="Hoefler Text" charset="0"/>
        </a:defRPr>
      </a:lvl4pPr>
      <a:lvl5pPr marL="2057400" indent="-228600" algn="ctr" rtl="0" eaLnBrk="0" fontAlgn="base" hangingPunct="0">
        <a:spcBef>
          <a:spcPct val="0"/>
        </a:spcBef>
        <a:spcAft>
          <a:spcPct val="0"/>
        </a:spcAft>
        <a:defRPr sz="5600">
          <a:solidFill>
            <a:srgbClr val="4B4B4B"/>
          </a:solidFill>
          <a:latin typeface="+mn-lt"/>
          <a:ea typeface="+mn-ea"/>
          <a:cs typeface="+mn-cs"/>
          <a:sym typeface="Hoefler Text" charset="0"/>
        </a:defRPr>
      </a:lvl5pPr>
      <a:lvl6pPr marL="457200" algn="ctr" rtl="0" fontAlgn="base">
        <a:spcBef>
          <a:spcPct val="0"/>
        </a:spcBef>
        <a:spcAft>
          <a:spcPct val="0"/>
        </a:spcAft>
        <a:defRPr sz="5600">
          <a:solidFill>
            <a:srgbClr val="4B4B4B"/>
          </a:solidFill>
          <a:latin typeface="+mn-lt"/>
          <a:ea typeface="+mn-ea"/>
          <a:cs typeface="+mn-cs"/>
          <a:sym typeface="Hoefler Text" charset="0"/>
        </a:defRPr>
      </a:lvl6pPr>
      <a:lvl7pPr marL="914400" algn="ctr" rtl="0" fontAlgn="base">
        <a:spcBef>
          <a:spcPct val="0"/>
        </a:spcBef>
        <a:spcAft>
          <a:spcPct val="0"/>
        </a:spcAft>
        <a:defRPr sz="5600">
          <a:solidFill>
            <a:srgbClr val="4B4B4B"/>
          </a:solidFill>
          <a:latin typeface="+mn-lt"/>
          <a:ea typeface="+mn-ea"/>
          <a:cs typeface="+mn-cs"/>
          <a:sym typeface="Hoefler Text" charset="0"/>
        </a:defRPr>
      </a:lvl7pPr>
      <a:lvl8pPr marL="1371600" algn="ctr" rtl="0" fontAlgn="base">
        <a:spcBef>
          <a:spcPct val="0"/>
        </a:spcBef>
        <a:spcAft>
          <a:spcPct val="0"/>
        </a:spcAft>
        <a:defRPr sz="5600">
          <a:solidFill>
            <a:srgbClr val="4B4B4B"/>
          </a:solidFill>
          <a:latin typeface="+mn-lt"/>
          <a:ea typeface="+mn-ea"/>
          <a:cs typeface="+mn-cs"/>
          <a:sym typeface="Hoefler Text" charset="0"/>
        </a:defRPr>
      </a:lvl8pPr>
      <a:lvl9pPr marL="1828800" algn="ctr" rtl="0" fontAlgn="base">
        <a:spcBef>
          <a:spcPct val="0"/>
        </a:spcBef>
        <a:spcAft>
          <a:spcPct val="0"/>
        </a:spcAft>
        <a:defRPr sz="5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787400" y="254000"/>
            <a:ext cx="114300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title style</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10160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60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9050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349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8067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63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721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78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787400" y="3657600"/>
            <a:ext cx="114300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title style</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xStyles>
    <p:titleStyle>
      <a:lvl1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10160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60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9050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349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8067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63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721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78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10160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60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9050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349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8067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63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721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78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787400" y="254000"/>
            <a:ext cx="114300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title style</a:t>
            </a:r>
          </a:p>
        </p:txBody>
      </p:sp>
      <p:sp>
        <p:nvSpPr>
          <p:cNvPr id="2051" name="Rectangle 2"/>
          <p:cNvSpPr>
            <a:spLocks noChangeArrowheads="1"/>
          </p:cNvSpPr>
          <p:nvPr>
            <p:ph type="body" idx="1"/>
          </p:nvPr>
        </p:nvSpPr>
        <p:spPr bwMode="auto">
          <a:xfrm>
            <a:off x="787400" y="2768600"/>
            <a:ext cx="1143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965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09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854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298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755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13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670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275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787400" y="254000"/>
            <a:ext cx="114300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title style</a:t>
            </a:r>
          </a:p>
        </p:txBody>
      </p:sp>
      <p:sp>
        <p:nvSpPr>
          <p:cNvPr id="3075" name="Rectangle 2"/>
          <p:cNvSpPr>
            <a:spLocks noChangeArrowheads="1"/>
          </p:cNvSpPr>
          <p:nvPr>
            <p:ph type="body" idx="1"/>
          </p:nvPr>
        </p:nvSpPr>
        <p:spPr bwMode="auto">
          <a:xfrm>
            <a:off x="787400" y="2768600"/>
            <a:ext cx="1143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965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09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854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298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755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13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670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275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787400" y="254000"/>
            <a:ext cx="114300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title style</a:t>
            </a:r>
          </a:p>
        </p:txBody>
      </p:sp>
      <p:sp>
        <p:nvSpPr>
          <p:cNvPr id="4099" name="Rectangle 2"/>
          <p:cNvSpPr>
            <a:spLocks noChangeArrowheads="1"/>
          </p:cNvSpPr>
          <p:nvPr>
            <p:ph type="body" idx="1"/>
          </p:nvPr>
        </p:nvSpPr>
        <p:spPr bwMode="auto">
          <a:xfrm>
            <a:off x="787400" y="2768600"/>
            <a:ext cx="5270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965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09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854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298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755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13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670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275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787400" y="254000"/>
            <a:ext cx="114300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title style</a:t>
            </a:r>
          </a:p>
        </p:txBody>
      </p:sp>
      <p:sp>
        <p:nvSpPr>
          <p:cNvPr id="5123" name="Rectangle 2"/>
          <p:cNvSpPr>
            <a:spLocks noChangeArrowheads="1"/>
          </p:cNvSpPr>
          <p:nvPr>
            <p:ph type="body" idx="1"/>
          </p:nvPr>
        </p:nvSpPr>
        <p:spPr bwMode="auto">
          <a:xfrm>
            <a:off x="787400" y="2768600"/>
            <a:ext cx="5270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965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09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854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298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755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13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670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275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787400" y="1981200"/>
            <a:ext cx="5270500" cy="33401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Baskerville" charset="0"/>
              </a:rPr>
              <a:t>Click to edit Master title style</a:t>
            </a:r>
          </a:p>
        </p:txBody>
      </p:sp>
      <p:sp>
        <p:nvSpPr>
          <p:cNvPr id="6147" name="Rectangle 2"/>
          <p:cNvSpPr>
            <a:spLocks noChangeArrowheads="1"/>
          </p:cNvSpPr>
          <p:nvPr>
            <p:ph type="body" idx="1"/>
          </p:nvPr>
        </p:nvSpPr>
        <p:spPr bwMode="auto">
          <a:xfrm>
            <a:off x="787400" y="5308600"/>
            <a:ext cx="52705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342900" indent="-342900" algn="ctr" rtl="0" eaLnBrk="0" fontAlgn="base" hangingPunct="0">
        <a:spcBef>
          <a:spcPts val="1200"/>
        </a:spcBef>
        <a:spcAft>
          <a:spcPct val="0"/>
        </a:spcAft>
        <a:defRPr sz="3600">
          <a:solidFill>
            <a:srgbClr val="4B4B4B"/>
          </a:solidFill>
          <a:latin typeface="+mn-lt"/>
          <a:ea typeface="+mn-ea"/>
          <a:cs typeface="+mn-cs"/>
          <a:sym typeface="Hoefler Text" charset="0"/>
        </a:defRPr>
      </a:lvl1pPr>
      <a:lvl2pPr marL="742950" indent="-285750" algn="ctr" rtl="0" eaLnBrk="0" fontAlgn="base" hangingPunct="0">
        <a:spcBef>
          <a:spcPts val="1200"/>
        </a:spcBef>
        <a:spcAft>
          <a:spcPct val="0"/>
        </a:spcAft>
        <a:defRPr sz="3600">
          <a:solidFill>
            <a:srgbClr val="4B4B4B"/>
          </a:solidFill>
          <a:latin typeface="+mn-lt"/>
          <a:ea typeface="+mn-ea"/>
          <a:cs typeface="+mn-cs"/>
          <a:sym typeface="Hoefler Text" charset="0"/>
        </a:defRPr>
      </a:lvl2pPr>
      <a:lvl3pPr marL="1143000" indent="-228600" algn="ctr" rtl="0" eaLnBrk="0" fontAlgn="base" hangingPunct="0">
        <a:spcBef>
          <a:spcPts val="1200"/>
        </a:spcBef>
        <a:spcAft>
          <a:spcPct val="0"/>
        </a:spcAft>
        <a:defRPr sz="3600">
          <a:solidFill>
            <a:srgbClr val="4B4B4B"/>
          </a:solidFill>
          <a:latin typeface="+mn-lt"/>
          <a:ea typeface="+mn-ea"/>
          <a:cs typeface="+mn-cs"/>
          <a:sym typeface="Hoefler Text" charset="0"/>
        </a:defRPr>
      </a:lvl3pPr>
      <a:lvl4pPr marL="1600200" indent="-228600" algn="ctr" rtl="0" eaLnBrk="0" fontAlgn="base" hangingPunct="0">
        <a:spcBef>
          <a:spcPts val="1200"/>
        </a:spcBef>
        <a:spcAft>
          <a:spcPct val="0"/>
        </a:spcAft>
        <a:defRPr sz="3600">
          <a:solidFill>
            <a:srgbClr val="4B4B4B"/>
          </a:solidFill>
          <a:latin typeface="+mn-lt"/>
          <a:ea typeface="+mn-ea"/>
          <a:cs typeface="+mn-cs"/>
          <a:sym typeface="Hoefler Text" charset="0"/>
        </a:defRPr>
      </a:lvl4pPr>
      <a:lvl5pPr marL="2057400" indent="-228600" algn="ctr" rtl="0" eaLnBrk="0" fontAlgn="base" hangingPunct="0">
        <a:spcBef>
          <a:spcPts val="1200"/>
        </a:spcBef>
        <a:spcAft>
          <a:spcPct val="0"/>
        </a:spcAft>
        <a:defRPr sz="3600">
          <a:solidFill>
            <a:srgbClr val="4B4B4B"/>
          </a:solidFill>
          <a:latin typeface="+mn-lt"/>
          <a:ea typeface="+mn-ea"/>
          <a:cs typeface="+mn-cs"/>
          <a:sym typeface="Hoefler Text" charset="0"/>
        </a:defRPr>
      </a:lvl5pPr>
      <a:lvl6pPr marL="457200" algn="ctr" rtl="0" fontAlgn="base">
        <a:spcBef>
          <a:spcPts val="1200"/>
        </a:spcBef>
        <a:spcAft>
          <a:spcPct val="0"/>
        </a:spcAft>
        <a:defRPr sz="3600">
          <a:solidFill>
            <a:srgbClr val="4B4B4B"/>
          </a:solidFill>
          <a:latin typeface="+mn-lt"/>
          <a:ea typeface="+mn-ea"/>
          <a:cs typeface="+mn-cs"/>
          <a:sym typeface="Hoefler Text" charset="0"/>
        </a:defRPr>
      </a:lvl6pPr>
      <a:lvl7pPr marL="914400" algn="ctr" rtl="0" fontAlgn="base">
        <a:spcBef>
          <a:spcPts val="1200"/>
        </a:spcBef>
        <a:spcAft>
          <a:spcPct val="0"/>
        </a:spcAft>
        <a:defRPr sz="3600">
          <a:solidFill>
            <a:srgbClr val="4B4B4B"/>
          </a:solidFill>
          <a:latin typeface="+mn-lt"/>
          <a:ea typeface="+mn-ea"/>
          <a:cs typeface="+mn-cs"/>
          <a:sym typeface="Hoefler Text" charset="0"/>
        </a:defRPr>
      </a:lvl7pPr>
      <a:lvl8pPr marL="1371600" algn="ctr" rtl="0" fontAlgn="base">
        <a:spcBef>
          <a:spcPts val="1200"/>
        </a:spcBef>
        <a:spcAft>
          <a:spcPct val="0"/>
        </a:spcAft>
        <a:defRPr sz="3600">
          <a:solidFill>
            <a:srgbClr val="4B4B4B"/>
          </a:solidFill>
          <a:latin typeface="+mn-lt"/>
          <a:ea typeface="+mn-ea"/>
          <a:cs typeface="+mn-cs"/>
          <a:sym typeface="Hoefler Text" charset="0"/>
        </a:defRPr>
      </a:lvl8pPr>
      <a:lvl9pPr marL="1828800" algn="ctr" rtl="0" fontAlgn="base">
        <a:spcBef>
          <a:spcPts val="1200"/>
        </a:spcBef>
        <a:spcAft>
          <a:spcPct val="0"/>
        </a:spcAft>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787400" y="7188200"/>
            <a:ext cx="11430000" cy="12700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Baskerville" charset="0"/>
              </a:rPr>
              <a:t>Click to edit Master title style</a:t>
            </a:r>
          </a:p>
        </p:txBody>
      </p:sp>
      <p:sp>
        <p:nvSpPr>
          <p:cNvPr id="7171" name="Rectangle 2"/>
          <p:cNvSpPr>
            <a:spLocks noChangeArrowheads="1"/>
          </p:cNvSpPr>
          <p:nvPr>
            <p:ph type="body" idx="1"/>
          </p:nvPr>
        </p:nvSpPr>
        <p:spPr bwMode="auto">
          <a:xfrm>
            <a:off x="787400" y="8445500"/>
            <a:ext cx="11430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txStyles>
    <p:titleStyle>
      <a:lvl1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342900" indent="-342900" algn="ctr" rtl="0" eaLnBrk="0" fontAlgn="base" hangingPunct="0">
        <a:spcBef>
          <a:spcPts val="1200"/>
        </a:spcBef>
        <a:spcAft>
          <a:spcPct val="0"/>
        </a:spcAft>
        <a:defRPr sz="3600">
          <a:solidFill>
            <a:srgbClr val="4B4B4B"/>
          </a:solidFill>
          <a:latin typeface="+mn-lt"/>
          <a:ea typeface="+mn-ea"/>
          <a:cs typeface="+mn-cs"/>
          <a:sym typeface="Hoefler Text" charset="0"/>
        </a:defRPr>
      </a:lvl1pPr>
      <a:lvl2pPr marL="742950" indent="-285750" algn="ctr" rtl="0" eaLnBrk="0" fontAlgn="base" hangingPunct="0">
        <a:spcBef>
          <a:spcPts val="1200"/>
        </a:spcBef>
        <a:spcAft>
          <a:spcPct val="0"/>
        </a:spcAft>
        <a:defRPr sz="3600">
          <a:solidFill>
            <a:srgbClr val="4B4B4B"/>
          </a:solidFill>
          <a:latin typeface="+mn-lt"/>
          <a:ea typeface="+mn-ea"/>
          <a:cs typeface="+mn-cs"/>
          <a:sym typeface="Hoefler Text" charset="0"/>
        </a:defRPr>
      </a:lvl2pPr>
      <a:lvl3pPr marL="1143000" indent="-228600" algn="ctr" rtl="0" eaLnBrk="0" fontAlgn="base" hangingPunct="0">
        <a:spcBef>
          <a:spcPts val="1200"/>
        </a:spcBef>
        <a:spcAft>
          <a:spcPct val="0"/>
        </a:spcAft>
        <a:defRPr sz="3600">
          <a:solidFill>
            <a:srgbClr val="4B4B4B"/>
          </a:solidFill>
          <a:latin typeface="+mn-lt"/>
          <a:ea typeface="+mn-ea"/>
          <a:cs typeface="+mn-cs"/>
          <a:sym typeface="Hoefler Text" charset="0"/>
        </a:defRPr>
      </a:lvl3pPr>
      <a:lvl4pPr marL="1600200" indent="-228600" algn="ctr" rtl="0" eaLnBrk="0" fontAlgn="base" hangingPunct="0">
        <a:spcBef>
          <a:spcPts val="1200"/>
        </a:spcBef>
        <a:spcAft>
          <a:spcPct val="0"/>
        </a:spcAft>
        <a:defRPr sz="3600">
          <a:solidFill>
            <a:srgbClr val="4B4B4B"/>
          </a:solidFill>
          <a:latin typeface="+mn-lt"/>
          <a:ea typeface="+mn-ea"/>
          <a:cs typeface="+mn-cs"/>
          <a:sym typeface="Hoefler Text" charset="0"/>
        </a:defRPr>
      </a:lvl4pPr>
      <a:lvl5pPr marL="2057400" indent="-228600" algn="ctr" rtl="0" eaLnBrk="0" fontAlgn="base" hangingPunct="0">
        <a:spcBef>
          <a:spcPts val="1200"/>
        </a:spcBef>
        <a:spcAft>
          <a:spcPct val="0"/>
        </a:spcAft>
        <a:defRPr sz="3600">
          <a:solidFill>
            <a:srgbClr val="4B4B4B"/>
          </a:solidFill>
          <a:latin typeface="+mn-lt"/>
          <a:ea typeface="+mn-ea"/>
          <a:cs typeface="+mn-cs"/>
          <a:sym typeface="Hoefler Text" charset="0"/>
        </a:defRPr>
      </a:lvl5pPr>
      <a:lvl6pPr marL="457200" algn="ctr" rtl="0" fontAlgn="base">
        <a:spcBef>
          <a:spcPts val="1200"/>
        </a:spcBef>
        <a:spcAft>
          <a:spcPct val="0"/>
        </a:spcAft>
        <a:defRPr sz="3600">
          <a:solidFill>
            <a:srgbClr val="4B4B4B"/>
          </a:solidFill>
          <a:latin typeface="+mn-lt"/>
          <a:ea typeface="+mn-ea"/>
          <a:cs typeface="+mn-cs"/>
          <a:sym typeface="Hoefler Text" charset="0"/>
        </a:defRPr>
      </a:lvl6pPr>
      <a:lvl7pPr marL="914400" algn="ctr" rtl="0" fontAlgn="base">
        <a:spcBef>
          <a:spcPts val="1200"/>
        </a:spcBef>
        <a:spcAft>
          <a:spcPct val="0"/>
        </a:spcAft>
        <a:defRPr sz="3600">
          <a:solidFill>
            <a:srgbClr val="4B4B4B"/>
          </a:solidFill>
          <a:latin typeface="+mn-lt"/>
          <a:ea typeface="+mn-ea"/>
          <a:cs typeface="+mn-cs"/>
          <a:sym typeface="Hoefler Text" charset="0"/>
        </a:defRPr>
      </a:lvl7pPr>
      <a:lvl8pPr marL="1371600" algn="ctr" rtl="0" fontAlgn="base">
        <a:spcBef>
          <a:spcPts val="1200"/>
        </a:spcBef>
        <a:spcAft>
          <a:spcPct val="0"/>
        </a:spcAft>
        <a:defRPr sz="3600">
          <a:solidFill>
            <a:srgbClr val="4B4B4B"/>
          </a:solidFill>
          <a:latin typeface="+mn-lt"/>
          <a:ea typeface="+mn-ea"/>
          <a:cs typeface="+mn-cs"/>
          <a:sym typeface="Hoefler Text" charset="0"/>
        </a:defRPr>
      </a:lvl8pPr>
      <a:lvl9pPr marL="1828800" algn="ctr" rtl="0" fontAlgn="base">
        <a:spcBef>
          <a:spcPts val="1200"/>
        </a:spcBef>
        <a:spcAft>
          <a:spcPct val="0"/>
        </a:spcAft>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787400" y="254000"/>
            <a:ext cx="114300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title style</a:t>
            </a:r>
          </a:p>
        </p:txBody>
      </p:sp>
      <p:sp>
        <p:nvSpPr>
          <p:cNvPr id="8195" name="Rectangle 2"/>
          <p:cNvSpPr>
            <a:spLocks noChangeArrowheads="1"/>
          </p:cNvSpPr>
          <p:nvPr>
            <p:ph type="body" idx="1"/>
          </p:nvPr>
        </p:nvSpPr>
        <p:spPr bwMode="auto">
          <a:xfrm>
            <a:off x="6946900" y="2768600"/>
            <a:ext cx="5270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965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09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854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298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755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13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670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275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
          <p:cNvSpPr>
            <a:spLocks noChangeArrowheads="1"/>
          </p:cNvSpPr>
          <p:nvPr>
            <p:ph type="body" idx="1"/>
          </p:nvPr>
        </p:nvSpPr>
        <p:spPr bwMode="auto">
          <a:xfrm>
            <a:off x="787400" y="1257300"/>
            <a:ext cx="11430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4200"/>
        </a:spcBef>
        <a:spcAft>
          <a:spcPct val="0"/>
        </a:spcAft>
        <a:buSzPct val="124000"/>
        <a:buChar char="•"/>
        <a:defRPr sz="3600">
          <a:solidFill>
            <a:srgbClr val="4B4B4B"/>
          </a:solidFill>
          <a:latin typeface="+mn-lt"/>
          <a:ea typeface="+mn-ea"/>
          <a:cs typeface="+mn-cs"/>
          <a:sym typeface="Hoefler Text" charset="0"/>
        </a:defRPr>
      </a:lvl1pPr>
      <a:lvl2pPr marL="965200" indent="-571500" algn="l" rtl="0" eaLnBrk="0" fontAlgn="base" hangingPunct="0">
        <a:spcBef>
          <a:spcPts val="4200"/>
        </a:spcBef>
        <a:spcAft>
          <a:spcPct val="0"/>
        </a:spcAft>
        <a:buSzPct val="124000"/>
        <a:buChar char="•"/>
        <a:defRPr sz="3600">
          <a:solidFill>
            <a:srgbClr val="4B4B4B"/>
          </a:solidFill>
          <a:latin typeface="+mn-lt"/>
          <a:ea typeface="+mn-ea"/>
          <a:cs typeface="+mn-cs"/>
          <a:sym typeface="Hoefler Text" charset="0"/>
        </a:defRPr>
      </a:lvl2pPr>
      <a:lvl3pPr marL="1409700" indent="-571500" algn="l" rtl="0" eaLnBrk="0" fontAlgn="base" hangingPunct="0">
        <a:spcBef>
          <a:spcPts val="4200"/>
        </a:spcBef>
        <a:spcAft>
          <a:spcPct val="0"/>
        </a:spcAft>
        <a:buSzPct val="124000"/>
        <a:buChar char="•"/>
        <a:defRPr sz="3600">
          <a:solidFill>
            <a:srgbClr val="4B4B4B"/>
          </a:solidFill>
          <a:latin typeface="+mn-lt"/>
          <a:ea typeface="+mn-ea"/>
          <a:cs typeface="+mn-cs"/>
          <a:sym typeface="Hoefler Text" charset="0"/>
        </a:defRPr>
      </a:lvl3pPr>
      <a:lvl4pPr marL="1854200" indent="-571500" algn="l" rtl="0" eaLnBrk="0" fontAlgn="base" hangingPunct="0">
        <a:spcBef>
          <a:spcPts val="4200"/>
        </a:spcBef>
        <a:spcAft>
          <a:spcPct val="0"/>
        </a:spcAft>
        <a:buSzPct val="124000"/>
        <a:buChar char="•"/>
        <a:defRPr sz="3600">
          <a:solidFill>
            <a:srgbClr val="4B4B4B"/>
          </a:solidFill>
          <a:latin typeface="+mn-lt"/>
          <a:ea typeface="+mn-ea"/>
          <a:cs typeface="+mn-cs"/>
          <a:sym typeface="Hoefler Text" charset="0"/>
        </a:defRPr>
      </a:lvl4pPr>
      <a:lvl5pPr marL="2298700" indent="-571500" algn="l" rtl="0" eaLnBrk="0" fontAlgn="base" hangingPunct="0">
        <a:spcBef>
          <a:spcPts val="4200"/>
        </a:spcBef>
        <a:spcAft>
          <a:spcPct val="0"/>
        </a:spcAft>
        <a:buSzPct val="124000"/>
        <a:buChar char="•"/>
        <a:defRPr sz="3600">
          <a:solidFill>
            <a:srgbClr val="4B4B4B"/>
          </a:solidFill>
          <a:latin typeface="+mn-lt"/>
          <a:ea typeface="+mn-ea"/>
          <a:cs typeface="+mn-cs"/>
          <a:sym typeface="Hoefler Text" charset="0"/>
        </a:defRPr>
      </a:lvl5pPr>
      <a:lvl6pPr marL="2755900" indent="-571500" algn="l" rtl="0" fontAlgn="base">
        <a:spcBef>
          <a:spcPts val="4200"/>
        </a:spcBef>
        <a:spcAft>
          <a:spcPct val="0"/>
        </a:spcAft>
        <a:buSzPct val="124000"/>
        <a:buChar char="•"/>
        <a:defRPr sz="3600">
          <a:solidFill>
            <a:srgbClr val="4B4B4B"/>
          </a:solidFill>
          <a:latin typeface="+mn-lt"/>
          <a:ea typeface="+mn-ea"/>
          <a:cs typeface="+mn-cs"/>
          <a:sym typeface="Hoefler Text" charset="0"/>
        </a:defRPr>
      </a:lvl6pPr>
      <a:lvl7pPr marL="3213100" indent="-571500" algn="l" rtl="0" fontAlgn="base">
        <a:spcBef>
          <a:spcPts val="4200"/>
        </a:spcBef>
        <a:spcAft>
          <a:spcPct val="0"/>
        </a:spcAft>
        <a:buSzPct val="124000"/>
        <a:buChar char="•"/>
        <a:defRPr sz="3600">
          <a:solidFill>
            <a:srgbClr val="4B4B4B"/>
          </a:solidFill>
          <a:latin typeface="+mn-lt"/>
          <a:ea typeface="+mn-ea"/>
          <a:cs typeface="+mn-cs"/>
          <a:sym typeface="Hoefler Text" charset="0"/>
        </a:defRPr>
      </a:lvl7pPr>
      <a:lvl8pPr marL="3670300" indent="-571500" algn="l" rtl="0" fontAlgn="base">
        <a:spcBef>
          <a:spcPts val="4200"/>
        </a:spcBef>
        <a:spcAft>
          <a:spcPct val="0"/>
        </a:spcAft>
        <a:buSzPct val="124000"/>
        <a:buChar char="•"/>
        <a:defRPr sz="3600">
          <a:solidFill>
            <a:srgbClr val="4B4B4B"/>
          </a:solidFill>
          <a:latin typeface="+mn-lt"/>
          <a:ea typeface="+mn-ea"/>
          <a:cs typeface="+mn-cs"/>
          <a:sym typeface="Hoefler Text" charset="0"/>
        </a:defRPr>
      </a:lvl8pPr>
      <a:lvl9pPr marL="4127500" indent="-571500" algn="l" rtl="0" fontAlgn="base">
        <a:spcBef>
          <a:spcPts val="42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childtrauma.org"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www.who.int/violenceprevention/publications/en/index/html"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web.me.com/breathepeacefull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pPr eaLnBrk="1" hangingPunct="1">
              <a:defRPr/>
            </a:pPr>
            <a:r>
              <a:rPr lang="en-US" dirty="0" smtClean="0">
                <a:solidFill>
                  <a:srgbClr val="005A7C"/>
                </a:solidFill>
              </a:rPr>
              <a:t>ROOTS OF EMPATHY &amp;  NONVIOLENCE IN CHILDHOOD</a:t>
            </a:r>
          </a:p>
        </p:txBody>
      </p:sp>
      <p:sp>
        <p:nvSpPr>
          <p:cNvPr id="12291" name="Rectangle 2"/>
          <p:cNvSpPr>
            <a:spLocks noChangeArrowheads="1"/>
          </p:cNvSpPr>
          <p:nvPr>
            <p:ph type="body" idx="1"/>
          </p:nvPr>
        </p:nvSpPr>
        <p:spPr/>
        <p:txBody>
          <a:bodyPr/>
          <a:lstStyle/>
          <a:p>
            <a:pPr marL="0" indent="0" eaLnBrk="1" hangingPunct="1"/>
            <a:r>
              <a:rPr lang="en-US" smtClean="0">
                <a:solidFill>
                  <a:srgbClr val="297083"/>
                </a:solidFill>
                <a:latin typeface="Baskerville" charset="0"/>
                <a:ea typeface="Baskerville" charset="0"/>
                <a:cs typeface="Baskerville" charset="0"/>
                <a:sym typeface="Baskerville" charset="0"/>
              </a:rPr>
              <a:t>A Presentation &amp; Dialogue with</a:t>
            </a:r>
            <a:endParaRPr lang="en-US" smtClean="0">
              <a:solidFill>
                <a:srgbClr val="297083"/>
              </a:solidFill>
              <a:latin typeface="Baskerville" charset="0"/>
              <a:sym typeface="Baskerville" charset="0"/>
            </a:endParaRPr>
          </a:p>
          <a:p>
            <a:pPr marL="0" indent="0" eaLnBrk="1" hangingPunct="1"/>
            <a:r>
              <a:rPr lang="en-US" smtClean="0">
                <a:solidFill>
                  <a:srgbClr val="297083"/>
                </a:solidFill>
                <a:latin typeface="Baskerville" charset="0"/>
                <a:ea typeface="Baskerville" charset="0"/>
                <a:cs typeface="Baskerville" charset="0"/>
                <a:sym typeface="Baskerville" charset="0"/>
              </a:rPr>
              <a:t>MITCH HALL</a:t>
            </a:r>
            <a:endParaRPr lang="en-US" smtClean="0">
              <a:solidFill>
                <a:srgbClr val="297083"/>
              </a:solidFill>
              <a:latin typeface="Baskerville" charset="0"/>
              <a:sym typeface="Baskerville" charset="0"/>
            </a:endParaRPr>
          </a:p>
          <a:p>
            <a:pPr marL="0" indent="0" eaLnBrk="1" hangingPunct="1"/>
            <a:endParaRPr lang="en-US" smtClean="0">
              <a:solidFill>
                <a:srgbClr val="297083"/>
              </a:solidFill>
              <a:latin typeface="Baskerville" charset="0"/>
              <a:sym typeface="Baskerville"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pPr eaLnBrk="1" hangingPunct="1">
              <a:defRPr/>
            </a:pPr>
            <a:r>
              <a:rPr lang="en-US" smtClean="0">
                <a:solidFill>
                  <a:srgbClr val="644600"/>
                </a:solidFill>
              </a:rPr>
              <a:t>Anxious, Insecure Discourse Style on AAI</a:t>
            </a:r>
          </a:p>
        </p:txBody>
      </p:sp>
      <p:sp>
        <p:nvSpPr>
          <p:cNvPr id="21507"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latin typeface="Baskerville" charset="0"/>
                <a:ea typeface="Baskerville" charset="0"/>
                <a:cs typeface="Baskerville" charset="0"/>
                <a:sym typeface="Baskerville" charset="0"/>
              </a:rPr>
              <a:t>Incoherent due to excess verbal output, poorly organized, lack past/present boundaries, confuse listeners, appear pressured, preoccupied, have hard time keeping listener in mind.</a:t>
            </a:r>
            <a:endParaRPr lang="en-US" smtClean="0">
              <a:solidFill>
                <a:srgbClr val="644600"/>
              </a:solidFill>
              <a:latin typeface="Baskerville" charset="0"/>
              <a:sym typeface="Baskerville" charset="0"/>
            </a:endParaRPr>
          </a:p>
          <a:p>
            <a:pPr eaLnBrk="1" hangingPunct="1">
              <a:buFontTx/>
              <a:buBlip>
                <a:blip r:embed="rId2"/>
              </a:buBlip>
            </a:pPr>
            <a:r>
              <a:rPr lang="en-US" smtClean="0">
                <a:solidFill>
                  <a:srgbClr val="644600"/>
                </a:solidFill>
                <a:latin typeface="Baskerville" charset="0"/>
                <a:ea typeface="Baskerville" charset="0"/>
                <a:cs typeface="Baskerville" charset="0"/>
                <a:sym typeface="Baskerville" charset="0"/>
              </a:rPr>
              <a:t>Predicts anxious, insecure children.</a:t>
            </a:r>
            <a:endParaRPr lang="en-US" smtClean="0">
              <a:solidFill>
                <a:srgbClr val="644600"/>
              </a:solidFill>
              <a:latin typeface="Baskerville" charset="0"/>
              <a:sym typeface="Baskerville"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p:txBody>
          <a:bodyPr/>
          <a:lstStyle/>
          <a:p>
            <a:pPr eaLnBrk="1" hangingPunct="1">
              <a:defRPr/>
            </a:pPr>
            <a:r>
              <a:rPr lang="en-US" smtClean="0">
                <a:solidFill>
                  <a:srgbClr val="644600"/>
                </a:solidFill>
              </a:rPr>
              <a:t>Disorganized Discourse Style on AAI</a:t>
            </a:r>
          </a:p>
        </p:txBody>
      </p:sp>
      <p:sp>
        <p:nvSpPr>
          <p:cNvPr id="22531"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latin typeface="Baskerville" charset="0"/>
                <a:ea typeface="Baskerville" charset="0"/>
                <a:cs typeface="Baskerville" charset="0"/>
                <a:sym typeface="Baskerville" charset="0"/>
              </a:rPr>
              <a:t>Highly incoherent, disoriented; content suggests unresolved traumata &amp; grief over loss(es); emotional intrusions, missing information; irrational beliefs such as thinking their thoughts as children killed someone or the past is present</a:t>
            </a:r>
            <a:endParaRPr lang="en-US" smtClean="0">
              <a:solidFill>
                <a:srgbClr val="644600"/>
              </a:solidFill>
              <a:latin typeface="Baskerville" charset="0"/>
              <a:sym typeface="Baskerville" charset="0"/>
            </a:endParaRPr>
          </a:p>
          <a:p>
            <a:pPr eaLnBrk="1" hangingPunct="1">
              <a:buFontTx/>
              <a:buBlip>
                <a:blip r:embed="rId2"/>
              </a:buBlip>
            </a:pPr>
            <a:r>
              <a:rPr lang="en-US" smtClean="0">
                <a:solidFill>
                  <a:srgbClr val="644600"/>
                </a:solidFill>
                <a:latin typeface="Baskerville" charset="0"/>
                <a:ea typeface="Baskerville" charset="0"/>
                <a:cs typeface="Baskerville" charset="0"/>
                <a:sym typeface="Baskerville" charset="0"/>
              </a:rPr>
              <a:t>Predicts disorganized attachment in children</a:t>
            </a:r>
            <a:endParaRPr lang="en-US" smtClean="0">
              <a:solidFill>
                <a:srgbClr val="644600"/>
              </a:solidFill>
              <a:latin typeface="Baskerville" charset="0"/>
              <a:sym typeface="Baskerville"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p:txBody>
          <a:bodyPr/>
          <a:lstStyle/>
          <a:p>
            <a:pPr eaLnBrk="1" hangingPunct="1">
              <a:defRPr/>
            </a:pPr>
            <a:r>
              <a:rPr lang="en-US" smtClean="0"/>
              <a:t>Evidence</a:t>
            </a:r>
          </a:p>
        </p:txBody>
      </p:sp>
      <p:sp>
        <p:nvSpPr>
          <p:cNvPr id="23555" name="Rectangle 2"/>
          <p:cNvSpPr>
            <a:spLocks noChangeArrowheads="1"/>
          </p:cNvSpPr>
          <p:nvPr>
            <p:ph type="body" idx="1"/>
          </p:nvPr>
        </p:nvSpPr>
        <p:spPr/>
        <p:txBody>
          <a:bodyPr/>
          <a:lstStyle/>
          <a:p>
            <a:pPr marL="0" indent="0" eaLnBrk="1" hangingPunct="1"/>
            <a:r>
              <a:rPr lang="en-US" smtClean="0">
                <a:solidFill>
                  <a:srgbClr val="003C52"/>
                </a:solidFill>
              </a:rPr>
              <a:t>Historical, Cross-Cultural, Epidemiological, Psychological,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defRPr/>
            </a:pPr>
            <a:r>
              <a:rPr lang="en-US" smtClean="0">
                <a:solidFill>
                  <a:srgbClr val="644600"/>
                </a:solidFill>
              </a:rPr>
              <a:t>Poisonous Pedagogy &amp; the Holocaust</a:t>
            </a:r>
          </a:p>
        </p:txBody>
      </p:sp>
      <p:sp>
        <p:nvSpPr>
          <p:cNvPr id="24579" name="Rectangle 2"/>
          <p:cNvSpPr>
            <a:spLocks noChangeArrowheads="1"/>
          </p:cNvSpPr>
          <p:nvPr>
            <p:ph type="body" idx="1"/>
          </p:nvPr>
        </p:nvSpPr>
        <p:spPr/>
        <p:txBody>
          <a:bodyPr/>
          <a:lstStyle/>
          <a:p>
            <a:pPr eaLnBrk="1" hangingPunct="1">
              <a:buFontTx/>
              <a:buBlip>
                <a:blip r:embed="rId2"/>
              </a:buBlip>
            </a:pPr>
            <a:endParaRPr lang="en-US" smtClean="0"/>
          </a:p>
          <a:p>
            <a:pPr eaLnBrk="1" hangingPunct="1">
              <a:buFontTx/>
              <a:buBlip>
                <a:blip r:embed="rId2"/>
              </a:buBlip>
            </a:pPr>
            <a:endParaRPr lang="en-US" smtClean="0"/>
          </a:p>
          <a:p>
            <a:pPr eaLnBrk="1" hangingPunct="1">
              <a:buFontTx/>
              <a:buBlip>
                <a:blip r:embed="rId2"/>
              </a:buBlip>
            </a:pPr>
            <a:endParaRPr lang="en-US" smtClean="0"/>
          </a:p>
          <a:p>
            <a:pPr eaLnBrk="1" hangingPunct="1">
              <a:buFontTx/>
              <a:buBlip>
                <a:blip r:embed="rId2"/>
              </a:buBlip>
            </a:pPr>
            <a:r>
              <a:rPr lang="en-US" sz="2400" smtClean="0">
                <a:solidFill>
                  <a:srgbClr val="644600"/>
                </a:solidFill>
              </a:rPr>
              <a:t>“People with any sensitivity cannot be turned into mass murderers overnight. But the men &amp; women who carried out the final solution did not let their feelings stand in their way for the simple reason that they had been raised from infancy not to have any feelings of their own but to experience their parents’ wishes as their own” (p. 81).</a:t>
            </a:r>
          </a:p>
          <a:p>
            <a:pPr eaLnBrk="1" hangingPunct="1">
              <a:buFontTx/>
              <a:buBlip>
                <a:blip r:embed="rId2"/>
              </a:buBlip>
            </a:pPr>
            <a:r>
              <a:rPr lang="en-US" sz="1800" smtClean="0">
                <a:solidFill>
                  <a:srgbClr val="644600"/>
                </a:solidFill>
              </a:rPr>
              <a:t>Miller, A. (1983). </a:t>
            </a:r>
            <a:r>
              <a:rPr lang="en-US" sz="1800" i="1" smtClean="0">
                <a:solidFill>
                  <a:srgbClr val="644600"/>
                </a:solidFill>
              </a:rPr>
              <a:t>For your own good:</a:t>
            </a:r>
            <a:r>
              <a:rPr lang="en-US" sz="1800" smtClean="0">
                <a:solidFill>
                  <a:srgbClr val="644600"/>
                </a:solidFill>
              </a:rPr>
              <a:t> </a:t>
            </a:r>
            <a:r>
              <a:rPr lang="en-US" sz="1800" i="1" smtClean="0">
                <a:solidFill>
                  <a:srgbClr val="644600"/>
                </a:solidFill>
              </a:rPr>
              <a:t>Hidden cruelty in childrearing and the roots of violence. </a:t>
            </a:r>
            <a:r>
              <a:rPr lang="en-US" sz="1800" smtClean="0">
                <a:solidFill>
                  <a:srgbClr val="644600"/>
                </a:solidFill>
              </a:rPr>
              <a:t>New York: Farrar, Straus, &amp; Giroux.</a:t>
            </a:r>
            <a:r>
              <a:rPr lang="en-US" sz="1800" i="1" smtClean="0"/>
              <a:t> </a:t>
            </a:r>
            <a:r>
              <a:rPr lang="en-US" sz="1800" smtClean="0"/>
              <a:t>        </a:t>
            </a:r>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2959100"/>
            <a:ext cx="15240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0" y="3390900"/>
            <a:ext cx="1778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eaLnBrk="1" hangingPunct="1">
              <a:defRPr/>
            </a:pPr>
            <a:r>
              <a:rPr lang="en-US" sz="6600" dirty="0" smtClean="0">
                <a:solidFill>
                  <a:srgbClr val="644600"/>
                </a:solidFill>
              </a:rPr>
              <a:t>Childhood Roots of Altruism</a:t>
            </a:r>
          </a:p>
        </p:txBody>
      </p:sp>
      <p:sp>
        <p:nvSpPr>
          <p:cNvPr id="25603" name="Rectangle 2"/>
          <p:cNvSpPr>
            <a:spLocks noChangeArrowheads="1"/>
          </p:cNvSpPr>
          <p:nvPr>
            <p:ph type="body" idx="1"/>
          </p:nvPr>
        </p:nvSpPr>
        <p:spPr>
          <a:xfrm>
            <a:off x="863600" y="3733800"/>
            <a:ext cx="11430000" cy="5715000"/>
          </a:xfrm>
        </p:spPr>
        <p:txBody>
          <a:bodyPr/>
          <a:lstStyle/>
          <a:p>
            <a:pPr eaLnBrk="1" hangingPunct="1">
              <a:buFontTx/>
              <a:buBlip>
                <a:blip r:embed="rId2"/>
              </a:buBlip>
            </a:pPr>
            <a:r>
              <a:rPr lang="en-US" sz="2400" smtClean="0">
                <a:solidFill>
                  <a:srgbClr val="644600"/>
                </a:solidFill>
              </a:rPr>
              <a:t>Only 0.5% of gentiles risked their own lives to rescue Jews in Nazi holocaust. 40 years after end of WWII, Samuel &amp; Pearl Oliner interviewed 406 rescuers, 126 non-rescuers, &amp; 150 survivors. What distinguished the rescuers from others?</a:t>
            </a:r>
          </a:p>
          <a:p>
            <a:pPr eaLnBrk="1" hangingPunct="1">
              <a:buFontTx/>
              <a:buBlip>
                <a:blip r:embed="rId2"/>
              </a:buBlip>
            </a:pPr>
            <a:r>
              <a:rPr lang="en-US" sz="2400" smtClean="0">
                <a:solidFill>
                  <a:srgbClr val="644600"/>
                </a:solidFill>
              </a:rPr>
              <a:t>Rescuers had been raised nonviolently, with close family ties, rare to no physical punishment, &amp; parents who used much reasoning, modeled caring behavior &amp; values, &amp; were respectful in relation to people from diverse backgrounds.</a:t>
            </a:r>
          </a:p>
          <a:p>
            <a:pPr eaLnBrk="1" hangingPunct="1">
              <a:buFontTx/>
              <a:buBlip>
                <a:blip r:embed="rId2"/>
              </a:buBlip>
            </a:pPr>
            <a:r>
              <a:rPr lang="en-US" sz="2400" smtClean="0">
                <a:solidFill>
                  <a:srgbClr val="644600"/>
                </a:solidFill>
              </a:rPr>
              <a:t>The rescuers showed evidence of being </a:t>
            </a:r>
            <a:r>
              <a:rPr lang="en-US" sz="2400" b="1" smtClean="0">
                <a:solidFill>
                  <a:srgbClr val="644600"/>
                </a:solidFill>
              </a:rPr>
              <a:t>securely</a:t>
            </a:r>
            <a:r>
              <a:rPr lang="en-US" sz="2400" smtClean="0">
                <a:solidFill>
                  <a:srgbClr val="644600"/>
                </a:solidFill>
              </a:rPr>
              <a:t> </a:t>
            </a:r>
            <a:r>
              <a:rPr lang="en-US" sz="2400" b="1" smtClean="0">
                <a:solidFill>
                  <a:srgbClr val="644600"/>
                </a:solidFill>
              </a:rPr>
              <a:t>attached </a:t>
            </a:r>
            <a:r>
              <a:rPr lang="en-US" sz="2400" smtClean="0">
                <a:solidFill>
                  <a:srgbClr val="644600"/>
                </a:solidFill>
              </a:rPr>
              <a:t>with a “capacity for extensive relationships,” that is, a “stronger sense of attachment to others and...feeling of responsibility for the welfare of others, including those outside their immediate familial &amp; communal circles” (p. 249).</a:t>
            </a:r>
          </a:p>
          <a:p>
            <a:pPr eaLnBrk="1" hangingPunct="1">
              <a:buFontTx/>
              <a:buBlip>
                <a:blip r:embed="rId2"/>
              </a:buBlip>
            </a:pPr>
            <a:r>
              <a:rPr lang="en-US" sz="1800" smtClean="0">
                <a:solidFill>
                  <a:srgbClr val="644600"/>
                </a:solidFill>
                <a:latin typeface="Baskerville" charset="0"/>
                <a:ea typeface="Baskerville" charset="0"/>
                <a:cs typeface="Baskerville" charset="0"/>
                <a:sym typeface="Baskerville" charset="0"/>
              </a:rPr>
              <a:t>Oliner, S. P. &amp; Oliner, P. (1988). </a:t>
            </a:r>
            <a:r>
              <a:rPr lang="en-US" sz="1800" i="1" smtClean="0">
                <a:solidFill>
                  <a:srgbClr val="644600"/>
                </a:solidFill>
                <a:latin typeface="Baskerville" charset="0"/>
                <a:ea typeface="Baskerville" charset="0"/>
                <a:cs typeface="Baskerville" charset="0"/>
                <a:sym typeface="Baskerville" charset="0"/>
              </a:rPr>
              <a:t>The altruistic personality: Rescuers of Jews in Nazi Europe. </a:t>
            </a:r>
            <a:r>
              <a:rPr lang="en-US" sz="1800" smtClean="0">
                <a:solidFill>
                  <a:srgbClr val="644600"/>
                </a:solidFill>
                <a:latin typeface="Baskerville" charset="0"/>
                <a:ea typeface="Baskerville" charset="0"/>
                <a:cs typeface="Baskerville" charset="0"/>
                <a:sym typeface="Baskerville" charset="0"/>
              </a:rPr>
              <a:t>New York: The Free Press.</a:t>
            </a:r>
            <a:endParaRPr lang="en-US" sz="1800" smtClean="0">
              <a:solidFill>
                <a:srgbClr val="644600"/>
              </a:solidFill>
            </a:endParaRPr>
          </a:p>
          <a:p>
            <a:pPr eaLnBrk="1" hangingPunct="1">
              <a:buFontTx/>
              <a:buBlip>
                <a:blip r:embed="rId2"/>
              </a:buBlip>
            </a:pPr>
            <a:endParaRPr lang="en-US" smtClean="0">
              <a:solidFill>
                <a:srgbClr val="644600"/>
              </a:solidFill>
            </a:endParaRPr>
          </a:p>
          <a:p>
            <a:pPr eaLnBrk="1" hangingPunct="1">
              <a:buFontTx/>
              <a:buBlip>
                <a:blip r:embed="rId2"/>
              </a:buBlip>
            </a:pPr>
            <a:endParaRPr lang="en-US" smtClean="0">
              <a:solidFill>
                <a:srgbClr val="644600"/>
              </a:solidFill>
            </a:endParaRPr>
          </a:p>
          <a:p>
            <a:pPr eaLnBrk="1" hangingPunct="1">
              <a:buFontTx/>
              <a:buBlip>
                <a:blip r:embed="rId2"/>
              </a:buBlip>
            </a:pPr>
            <a:endParaRPr lang="en-US" smtClean="0">
              <a:solidFill>
                <a:srgbClr val="6446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sz="6600" dirty="0" smtClean="0">
                <a:solidFill>
                  <a:srgbClr val="644600"/>
                </a:solidFill>
              </a:rPr>
              <a:t>Cultural Geography of Nonviolence</a:t>
            </a:r>
          </a:p>
        </p:txBody>
      </p:sp>
      <p:sp>
        <p:nvSpPr>
          <p:cNvPr id="26627" name="Rectangle 2"/>
          <p:cNvSpPr>
            <a:spLocks noChangeArrowheads="1"/>
          </p:cNvSpPr>
          <p:nvPr>
            <p:ph type="body" idx="1"/>
          </p:nvPr>
        </p:nvSpPr>
        <p:spPr/>
        <p:txBody>
          <a:bodyPr/>
          <a:lstStyle/>
          <a:p>
            <a:pPr marL="1016000" lvl="1" eaLnBrk="1" hangingPunct="1">
              <a:buFontTx/>
              <a:buBlip>
                <a:blip r:embed="rId2"/>
              </a:buBlip>
            </a:pPr>
            <a:r>
              <a:rPr lang="en-US" smtClean="0">
                <a:solidFill>
                  <a:srgbClr val="644600"/>
                </a:solidFill>
                <a:latin typeface="Baskerville" charset="0"/>
                <a:ea typeface="Baskerville" charset="0"/>
                <a:cs typeface="Baskerville" charset="0"/>
                <a:sym typeface="Baskerville" charset="0"/>
              </a:rPr>
              <a:t>DeMeo analyzed ethnographic data--Murdock’s </a:t>
            </a:r>
            <a:r>
              <a:rPr lang="en-US" i="1" smtClean="0">
                <a:solidFill>
                  <a:srgbClr val="644600"/>
                </a:solidFill>
                <a:latin typeface="Baskerville" charset="0"/>
                <a:ea typeface="Baskerville" charset="0"/>
                <a:cs typeface="Baskerville" charset="0"/>
                <a:sym typeface="Baskerville" charset="0"/>
              </a:rPr>
              <a:t>Ethnographic Atlas</a:t>
            </a:r>
            <a:r>
              <a:rPr lang="en-US" smtClean="0">
                <a:solidFill>
                  <a:srgbClr val="644600"/>
                </a:solidFill>
                <a:latin typeface="Baskerville" charset="0"/>
                <a:ea typeface="Baskerville" charset="0"/>
                <a:cs typeface="Baskerville" charset="0"/>
                <a:sym typeface="Baskerville" charset="0"/>
              </a:rPr>
              <a:t> (50 variables, 1,870 cultures) &amp; Textor’s </a:t>
            </a:r>
            <a:r>
              <a:rPr lang="en-US" i="1" smtClean="0">
                <a:solidFill>
                  <a:srgbClr val="644600"/>
                </a:solidFill>
                <a:latin typeface="Baskerville" charset="0"/>
                <a:ea typeface="Baskerville" charset="0"/>
                <a:cs typeface="Baskerville" charset="0"/>
                <a:sym typeface="Baskerville" charset="0"/>
              </a:rPr>
              <a:t>A Cross-Cultural Summary</a:t>
            </a:r>
            <a:r>
              <a:rPr lang="en-US" smtClean="0">
                <a:solidFill>
                  <a:srgbClr val="644600"/>
                </a:solidFill>
                <a:latin typeface="Baskerville" charset="0"/>
                <a:ea typeface="Baskerville" charset="0"/>
                <a:cs typeface="Baskerville" charset="0"/>
                <a:sym typeface="Baskerville" charset="0"/>
              </a:rPr>
              <a:t> (63 variables, 400 cultures)-- &amp; found strong association between more peaceful cultures and nurturing, nonviolent child rearing. </a:t>
            </a:r>
            <a:r>
              <a:rPr lang="en-US" sz="1800" smtClean="0">
                <a:solidFill>
                  <a:srgbClr val="644600"/>
                </a:solidFill>
                <a:latin typeface="Baskerville" charset="0"/>
                <a:ea typeface="Baskerville" charset="0"/>
                <a:cs typeface="Baskerville" charset="0"/>
                <a:sym typeface="Baskerville" charset="0"/>
              </a:rPr>
              <a:t>DeMeo, J. (1998). </a:t>
            </a:r>
            <a:r>
              <a:rPr lang="en-US" sz="1800" i="1" smtClean="0">
                <a:solidFill>
                  <a:srgbClr val="644600"/>
                </a:solidFill>
                <a:latin typeface="Baskerville" charset="0"/>
                <a:ea typeface="Baskerville" charset="0"/>
                <a:cs typeface="Baskerville" charset="0"/>
                <a:sym typeface="Baskerville" charset="0"/>
              </a:rPr>
              <a:t>Saharasia: The 4000 BCE origins of child abuse, sexual repression, warfare, &amp; violence in the deserts of the old world. Greensprings, OR: Orgone Biophysical Research Lab.</a:t>
            </a:r>
            <a:endParaRPr lang="en-US" i="1" smtClean="0">
              <a:solidFill>
                <a:srgbClr val="644600"/>
              </a:solidFill>
              <a:latin typeface="Baskerville" charset="0"/>
              <a:sym typeface="Baskerville" charset="0"/>
            </a:endParaRPr>
          </a:p>
          <a:p>
            <a:pPr marL="1016000" lvl="1" eaLnBrk="1" hangingPunct="1">
              <a:buFontTx/>
              <a:buBlip>
                <a:blip r:embed="rId2"/>
              </a:buBlip>
            </a:pPr>
            <a:r>
              <a:rPr lang="en-US" smtClean="0">
                <a:solidFill>
                  <a:srgbClr val="644600"/>
                </a:solidFill>
                <a:latin typeface="Baskerville" charset="0"/>
                <a:ea typeface="Baskerville" charset="0"/>
                <a:cs typeface="Baskerville" charset="0"/>
                <a:sym typeface="Baskerville" charset="0"/>
              </a:rPr>
              <a:t>Prescott reviewed data from 49 cultures . In nonviolent ones, children were raised in nurturing, physically affectionate, nonviolent ways. </a:t>
            </a:r>
            <a:r>
              <a:rPr lang="en-US" sz="1800" smtClean="0">
                <a:solidFill>
                  <a:srgbClr val="644600"/>
                </a:solidFill>
                <a:latin typeface="Baskerville" charset="0"/>
                <a:ea typeface="Baskerville" charset="0"/>
                <a:cs typeface="Baskerville" charset="0"/>
                <a:sym typeface="Baskerville" charset="0"/>
              </a:rPr>
              <a:t>Prescott, J.W. (1975). Body pleasure &amp; the origins of violence. </a:t>
            </a:r>
            <a:r>
              <a:rPr lang="en-US" sz="1800" i="1" smtClean="0">
                <a:solidFill>
                  <a:srgbClr val="644600"/>
                </a:solidFill>
                <a:latin typeface="Baskerville" charset="0"/>
                <a:ea typeface="Baskerville" charset="0"/>
                <a:cs typeface="Baskerville" charset="0"/>
                <a:sym typeface="Baskerville" charset="0"/>
              </a:rPr>
              <a:t>The Futurist</a:t>
            </a:r>
            <a:r>
              <a:rPr lang="en-US" sz="1800" smtClean="0">
                <a:solidFill>
                  <a:srgbClr val="644600"/>
                </a:solidFill>
                <a:latin typeface="Baskerville" charset="0"/>
                <a:ea typeface="Baskerville" charset="0"/>
                <a:cs typeface="Baskerville" charset="0"/>
                <a:sym typeface="Baskerville" charset="0"/>
              </a:rPr>
              <a:t>, April, 1975.</a:t>
            </a:r>
            <a:endParaRPr lang="en-US" sz="1800" smtClean="0">
              <a:solidFill>
                <a:srgbClr val="644600"/>
              </a:solidFill>
              <a:latin typeface="Baskerville" charset="0"/>
              <a:sym typeface="Baskerville"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p:txBody>
          <a:bodyPr/>
          <a:lstStyle/>
          <a:p>
            <a:pPr eaLnBrk="1" hangingPunct="1">
              <a:defRPr/>
            </a:pPr>
            <a:r>
              <a:rPr lang="en-US" smtClean="0">
                <a:solidFill>
                  <a:srgbClr val="644600"/>
                </a:solidFill>
              </a:rPr>
              <a:t>Nonviolence &amp; Absence of Physical Punishment</a:t>
            </a:r>
          </a:p>
        </p:txBody>
      </p:sp>
      <p:sp>
        <p:nvSpPr>
          <p:cNvPr id="27651" name="Rectangle 2"/>
          <p:cNvSpPr>
            <a:spLocks noChangeArrowheads="1"/>
          </p:cNvSpPr>
          <p:nvPr>
            <p:ph type="body" idx="1"/>
          </p:nvPr>
        </p:nvSpPr>
        <p:spPr>
          <a:xfrm>
            <a:off x="635000" y="3505200"/>
            <a:ext cx="11430000" cy="5715000"/>
          </a:xfrm>
        </p:spPr>
        <p:txBody>
          <a:bodyPr/>
          <a:lstStyle/>
          <a:p>
            <a:pPr eaLnBrk="1" hangingPunct="1">
              <a:buFontTx/>
              <a:buBlip>
                <a:blip r:embed="rId2"/>
              </a:buBlip>
            </a:pPr>
            <a:r>
              <a:rPr lang="en-US" smtClean="0">
                <a:solidFill>
                  <a:srgbClr val="644600"/>
                </a:solidFill>
              </a:rPr>
              <a:t>In a worldwide sample of 48 societies, the psychologist Barry found...</a:t>
            </a:r>
          </a:p>
          <a:p>
            <a:pPr eaLnBrk="1" hangingPunct="1">
              <a:buFontTx/>
              <a:buBlip>
                <a:blip r:embed="rId2"/>
              </a:buBlip>
            </a:pPr>
            <a:r>
              <a:rPr lang="en-US" smtClean="0">
                <a:solidFill>
                  <a:srgbClr val="644600"/>
                </a:solidFill>
              </a:rPr>
              <a:t>Frequent physical punishment of boys in late childhood is the formative experience most highly correlated with violence</a:t>
            </a:r>
          </a:p>
          <a:p>
            <a:pPr eaLnBrk="1" hangingPunct="1">
              <a:buFontTx/>
              <a:buBlip>
                <a:blip r:embed="rId2"/>
              </a:buBlip>
            </a:pPr>
            <a:r>
              <a:rPr lang="en-US" smtClean="0">
                <a:solidFill>
                  <a:srgbClr val="644600"/>
                </a:solidFill>
              </a:rPr>
              <a:t>Absence of physical punishment is especially associated with infrequent violent crimes</a:t>
            </a:r>
          </a:p>
          <a:p>
            <a:pPr eaLnBrk="1" hangingPunct="1">
              <a:buFontTx/>
              <a:buBlip>
                <a:blip r:embed="rId2"/>
              </a:buBlip>
            </a:pPr>
            <a:r>
              <a:rPr lang="en-US" sz="1800" smtClean="0">
                <a:solidFill>
                  <a:srgbClr val="644600"/>
                </a:solidFill>
                <a:latin typeface="Baskerville" charset="0"/>
                <a:ea typeface="Baskerville" charset="0"/>
                <a:cs typeface="Baskerville" charset="0"/>
                <a:sym typeface="Baskerville" charset="0"/>
              </a:rPr>
              <a:t>Barry III, H. (2007). Corporal punishment and other formative experiences associated with violent crimes. </a:t>
            </a:r>
            <a:r>
              <a:rPr lang="en-US" sz="1800" i="1" smtClean="0">
                <a:solidFill>
                  <a:srgbClr val="644600"/>
                </a:solidFill>
                <a:latin typeface="Baskerville" charset="0"/>
                <a:ea typeface="Baskerville" charset="0"/>
                <a:cs typeface="Baskerville" charset="0"/>
                <a:sym typeface="Baskerville" charset="0"/>
              </a:rPr>
              <a:t>The Journal of Psychohistory</a:t>
            </a:r>
            <a:r>
              <a:rPr lang="en-US" sz="1800" smtClean="0">
                <a:solidFill>
                  <a:srgbClr val="644600"/>
                </a:solidFill>
                <a:latin typeface="Baskerville" charset="0"/>
                <a:ea typeface="Baskerville" charset="0"/>
                <a:cs typeface="Baskerville" charset="0"/>
                <a:sym typeface="Baskerville" charset="0"/>
              </a:rPr>
              <a:t>, 35(1), pp. 71-82. </a:t>
            </a:r>
            <a:endParaRPr lang="en-US" sz="1800" smtClean="0">
              <a:solidFill>
                <a:srgbClr val="644600"/>
              </a:solidFill>
              <a:latin typeface="Baskerville" charset="0"/>
              <a:sym typeface="Baskerville"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pPr eaLnBrk="1" hangingPunct="1">
              <a:defRPr/>
            </a:pPr>
            <a:r>
              <a:rPr lang="en-US" sz="6600" dirty="0" smtClean="0">
                <a:solidFill>
                  <a:srgbClr val="644600"/>
                </a:solidFill>
              </a:rPr>
              <a:t>Aggression, Anxiety, &amp; Physical Punishment</a:t>
            </a:r>
          </a:p>
        </p:txBody>
      </p:sp>
      <p:sp>
        <p:nvSpPr>
          <p:cNvPr id="28675" name="Rectangle 2"/>
          <p:cNvSpPr>
            <a:spLocks noChangeArrowheads="1"/>
          </p:cNvSpPr>
          <p:nvPr>
            <p:ph type="body" idx="1"/>
          </p:nvPr>
        </p:nvSpPr>
        <p:spPr>
          <a:xfrm>
            <a:off x="787400" y="3352800"/>
            <a:ext cx="11430000" cy="5715000"/>
          </a:xfrm>
        </p:spPr>
        <p:txBody>
          <a:bodyPr/>
          <a:lstStyle/>
          <a:p>
            <a:pPr eaLnBrk="1" hangingPunct="1">
              <a:buFontTx/>
              <a:buBlip>
                <a:blip r:embed="rId2"/>
              </a:buBlip>
            </a:pPr>
            <a:r>
              <a:rPr lang="en-US" smtClean="0">
                <a:solidFill>
                  <a:srgbClr val="644600"/>
                </a:solidFill>
              </a:rPr>
              <a:t>International study: China, India, Italy, Kenya, Philippines, &amp; Thailand</a:t>
            </a:r>
          </a:p>
          <a:p>
            <a:pPr eaLnBrk="1" hangingPunct="1">
              <a:buFontTx/>
              <a:buBlip>
                <a:blip r:embed="rId2"/>
              </a:buBlip>
            </a:pPr>
            <a:r>
              <a:rPr lang="en-US" smtClean="0">
                <a:solidFill>
                  <a:srgbClr val="644600"/>
                </a:solidFill>
              </a:rPr>
              <a:t>Kids subjected to maternal physical punishment showed more aggression &amp; anxiety than peers who were not physically punished.</a:t>
            </a:r>
          </a:p>
          <a:p>
            <a:pPr eaLnBrk="1" hangingPunct="1">
              <a:buFontTx/>
              <a:buBlip>
                <a:blip r:embed="rId2"/>
              </a:buBlip>
            </a:pPr>
            <a:r>
              <a:rPr lang="en-US" sz="2400" smtClean="0">
                <a:solidFill>
                  <a:srgbClr val="644600"/>
                </a:solidFill>
                <a:latin typeface="Baskerville" charset="0"/>
                <a:ea typeface="Baskerville" charset="0"/>
                <a:cs typeface="Baskerville" charset="0"/>
                <a:sym typeface="Baskerville" charset="0"/>
              </a:rPr>
              <a:t>Lansford  J.E., Chang, L., Dodge, K.A., Malone, P.S., Oburu, P., Palmacrus, </a:t>
            </a:r>
            <a:r>
              <a:rPr lang="en-US" sz="2400" smtClean="0">
                <a:solidFill>
                  <a:srgbClr val="644600"/>
                </a:solidFill>
                <a:latin typeface="Baskerville" charset="0"/>
                <a:sym typeface="Baskerville" charset="0"/>
              </a:rPr>
              <a:t>	</a:t>
            </a:r>
            <a:r>
              <a:rPr lang="en-US" sz="2400" smtClean="0">
                <a:solidFill>
                  <a:srgbClr val="644600"/>
                </a:solidFill>
              </a:rPr>
              <a:t>K., Bacchini, D., Pastorelli, C., Bombi, A.S., Zelli, A., Tapanya, S., Chaudhary, N., Deater-Deckard, K., Manke, B., &amp; Quinn, N. (2005). Physical discipline and children's adjustment: Cultural normativeness as a moderator. </a:t>
            </a:r>
            <a:r>
              <a:rPr lang="en-US" sz="2400" i="1" smtClean="0">
                <a:solidFill>
                  <a:srgbClr val="644600"/>
                </a:solidFill>
              </a:rPr>
              <a:t>Child Development,</a:t>
            </a:r>
            <a:r>
              <a:rPr lang="en-US" sz="2400" smtClean="0">
                <a:solidFill>
                  <a:srgbClr val="644600"/>
                </a:solidFill>
              </a:rPr>
              <a:t> 76 (6), pp. 1234-1246.</a:t>
            </a:r>
          </a:p>
          <a:p>
            <a:pPr eaLnBrk="1" hangingPunct="1"/>
            <a:endParaRPr lang="en-US" sz="1400" smtClean="0">
              <a:solidFill>
                <a:srgbClr val="644600"/>
              </a:solidFill>
              <a:latin typeface="Baskerville" charset="0"/>
              <a:sym typeface="Baskerville" charset="0"/>
            </a:endParaRPr>
          </a:p>
          <a:p>
            <a:pPr eaLnBrk="1" hangingPunct="1">
              <a:buFontTx/>
              <a:buBlip>
                <a:blip r:embed="rId2"/>
              </a:buBlip>
            </a:pPr>
            <a:endParaRPr lang="en-US" smtClean="0">
              <a:solidFill>
                <a:srgbClr val="644600"/>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pPr eaLnBrk="1" hangingPunct="1">
              <a:defRPr/>
            </a:pPr>
            <a:r>
              <a:rPr lang="en-US" smtClean="0">
                <a:solidFill>
                  <a:srgbClr val="644600"/>
                </a:solidFill>
              </a:rPr>
              <a:t>Research Review on Physical Punishment </a:t>
            </a:r>
          </a:p>
        </p:txBody>
      </p:sp>
      <p:sp>
        <p:nvSpPr>
          <p:cNvPr id="29699"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latin typeface="Baskerville" charset="0"/>
                <a:ea typeface="Baskerville" charset="0"/>
                <a:cs typeface="Baskerville" charset="0"/>
                <a:sym typeface="Baskerville" charset="0"/>
              </a:rPr>
              <a:t>Review &amp; meta-analyses of several hundred published studies spanning a century. </a:t>
            </a:r>
            <a:endParaRPr lang="en-US" smtClean="0">
              <a:solidFill>
                <a:srgbClr val="644600"/>
              </a:solidFill>
              <a:latin typeface="Baskerville" charset="0"/>
              <a:sym typeface="Baskerville" charset="0"/>
            </a:endParaRPr>
          </a:p>
          <a:p>
            <a:pPr eaLnBrk="1" hangingPunct="1">
              <a:buFontTx/>
              <a:buBlip>
                <a:blip r:embed="rId2"/>
              </a:buBlip>
            </a:pPr>
            <a:r>
              <a:rPr lang="en-US" smtClean="0">
                <a:solidFill>
                  <a:srgbClr val="644600"/>
                </a:solidFill>
                <a:latin typeface="Baskerville" charset="0"/>
                <a:ea typeface="Baskerville" charset="0"/>
                <a:cs typeface="Baskerville" charset="0"/>
                <a:sym typeface="Baskerville" charset="0"/>
              </a:rPr>
              <a:t>Substantial evidence: physical punishment makes it more, not less, likely that children will be defiant, aggressive, delinquent, &amp; antisocial in future, more at risk for mental health problems, serious injury, &amp; physical abuse. </a:t>
            </a:r>
            <a:endParaRPr lang="en-US" smtClean="0">
              <a:solidFill>
                <a:srgbClr val="644600"/>
              </a:solidFill>
              <a:latin typeface="Baskerville" charset="0"/>
              <a:sym typeface="Baskerville" charset="0"/>
            </a:endParaRPr>
          </a:p>
          <a:p>
            <a:pPr eaLnBrk="1" hangingPunct="1">
              <a:buFontTx/>
              <a:buBlip>
                <a:blip r:embed="rId2"/>
              </a:buBlip>
            </a:pPr>
            <a:r>
              <a:rPr lang="en-US" sz="1800" smtClean="0">
                <a:solidFill>
                  <a:srgbClr val="644600"/>
                </a:solidFill>
                <a:latin typeface="Baskerville" charset="0"/>
                <a:ea typeface="Baskerville" charset="0"/>
                <a:cs typeface="Baskerville" charset="0"/>
                <a:sym typeface="Baskerville" charset="0"/>
              </a:rPr>
              <a:t> Gershoff, E.T. (2008). Report on physical punishment in the United States: What research tells us about its effects on children. Columbus, OH: Center for Effective Discipline.</a:t>
            </a:r>
            <a:endParaRPr lang="en-US" sz="1800" smtClean="0">
              <a:solidFill>
                <a:srgbClr val="644600"/>
              </a:solidFill>
              <a:latin typeface="Baskerville" charset="0"/>
              <a:sym typeface="Baskerville"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787400" y="228600"/>
            <a:ext cx="11430000" cy="2438400"/>
          </a:xfrm>
        </p:spPr>
        <p:txBody>
          <a:bodyPr/>
          <a:lstStyle/>
          <a:p>
            <a:pPr eaLnBrk="1" hangingPunct="1">
              <a:defRPr/>
            </a:pPr>
            <a:r>
              <a:rPr lang="en-US" sz="6600" dirty="0" smtClean="0">
                <a:solidFill>
                  <a:srgbClr val="644600"/>
                </a:solidFill>
              </a:rPr>
              <a:t>Words, Like Sticks &amp; Stones, Can Hurt</a:t>
            </a:r>
          </a:p>
        </p:txBody>
      </p:sp>
      <p:sp>
        <p:nvSpPr>
          <p:cNvPr id="30723" name="Rectangle 2"/>
          <p:cNvSpPr>
            <a:spLocks noChangeArrowheads="1"/>
          </p:cNvSpPr>
          <p:nvPr>
            <p:ph type="body" idx="1"/>
          </p:nvPr>
        </p:nvSpPr>
        <p:spPr>
          <a:xfrm>
            <a:off x="787400" y="3352800"/>
            <a:ext cx="11430000" cy="5715000"/>
          </a:xfrm>
        </p:spPr>
        <p:txBody>
          <a:bodyPr/>
          <a:lstStyle/>
          <a:p>
            <a:pPr eaLnBrk="1" hangingPunct="1">
              <a:buFontTx/>
              <a:buBlip>
                <a:blip r:embed="rId2"/>
              </a:buBlip>
            </a:pPr>
            <a:r>
              <a:rPr lang="en-US" smtClean="0">
                <a:solidFill>
                  <a:srgbClr val="644600"/>
                </a:solidFill>
              </a:rPr>
              <a:t>Parental verbal abuse alters neural pathways affecting emotion regulation,  language development, psychopathology, anxiety, &amp; depression. </a:t>
            </a:r>
            <a:r>
              <a:rPr lang="en-US" sz="1800" smtClean="0">
                <a:solidFill>
                  <a:srgbClr val="644600"/>
                </a:solidFill>
              </a:rPr>
              <a:t>Choi, J., Jeong, B., Rohan, M.L., Polcari, A.M., &amp; Teicher, M.H. (2009). Preliminary evidence of white tract matter abnormalities in young adults exposed to parental verbal abuse. </a:t>
            </a:r>
            <a:r>
              <a:rPr lang="en-US" sz="1800" i="1" smtClean="0">
                <a:solidFill>
                  <a:srgbClr val="644600"/>
                </a:solidFill>
              </a:rPr>
              <a:t>Biological Psychiatry </a:t>
            </a:r>
            <a:r>
              <a:rPr lang="en-US" sz="1800" smtClean="0">
                <a:solidFill>
                  <a:srgbClr val="644600"/>
                </a:solidFill>
              </a:rPr>
              <a:t>65(3), 227-234</a:t>
            </a:r>
          </a:p>
          <a:p>
            <a:pPr eaLnBrk="1" hangingPunct="1">
              <a:buFontTx/>
              <a:buBlip>
                <a:blip r:embed="rId2"/>
              </a:buBlip>
            </a:pPr>
            <a:r>
              <a:rPr lang="en-US" smtClean="0">
                <a:solidFill>
                  <a:srgbClr val="644600"/>
                </a:solidFill>
              </a:rPr>
              <a:t>Kids of professionals by age 3 hear 500,000 encouragements versus only 80,000 discouragements. Kids of welfare parents hear only 80,000 encouragements versus 200,000 discouragements. </a:t>
            </a:r>
            <a:r>
              <a:rPr lang="en-US" sz="1800" smtClean="0">
                <a:solidFill>
                  <a:srgbClr val="644600"/>
                </a:solidFill>
              </a:rPr>
              <a:t>Tough, P. (2008). </a:t>
            </a:r>
            <a:r>
              <a:rPr lang="en-US" sz="1800" i="1" smtClean="0">
                <a:solidFill>
                  <a:srgbClr val="644600"/>
                </a:solidFill>
              </a:rPr>
              <a:t>Whatever it takes: Geoffrey Canada’s quest to change Harlem &amp; America. </a:t>
            </a:r>
            <a:r>
              <a:rPr lang="en-US" sz="1800" smtClean="0">
                <a:solidFill>
                  <a:srgbClr val="644600"/>
                </a:solidFill>
              </a:rPr>
              <a:t>NY &amp; Boston: Houghton Mifflin Harcourt.  </a:t>
            </a:r>
          </a:p>
          <a:p>
            <a:pPr eaLnBrk="1" hangingPunct="1">
              <a:buFontTx/>
              <a:buBlip>
                <a:blip r:embed="rId2"/>
              </a:buBlip>
            </a:pPr>
            <a:endParaRPr lang="en-US" smtClean="0">
              <a:solidFill>
                <a:srgbClr val="644600"/>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ph type="title"/>
          </p:nvPr>
        </p:nvSpPr>
        <p:spPr/>
        <p:txBody>
          <a:bodyPr/>
          <a:lstStyle/>
          <a:p>
            <a:pPr eaLnBrk="1" hangingPunct="1"/>
            <a:r>
              <a:rPr lang="en-US" sz="7200" smtClean="0">
                <a:solidFill>
                  <a:srgbClr val="644600"/>
                </a:solidFill>
                <a:effectLst/>
              </a:rPr>
              <a:t>Mohandas K. Gandhi, 11/19/31</a:t>
            </a:r>
          </a:p>
        </p:txBody>
      </p:sp>
      <p:sp>
        <p:nvSpPr>
          <p:cNvPr id="13315" name="Rectangle 2"/>
          <p:cNvSpPr>
            <a:spLocks noChangeArrowheads="1"/>
          </p:cNvSpPr>
          <p:nvPr>
            <p:ph type="body" idx="1"/>
          </p:nvPr>
        </p:nvSpPr>
        <p:spPr>
          <a:xfrm>
            <a:off x="787400" y="2374900"/>
            <a:ext cx="11430000" cy="5676900"/>
          </a:xfrm>
        </p:spPr>
        <p:txBody>
          <a:bodyPr/>
          <a:lstStyle/>
          <a:p>
            <a:pPr eaLnBrk="1" hangingPunct="1"/>
            <a:r>
              <a:rPr lang="en-US" sz="1400" smtClean="0">
                <a:solidFill>
                  <a:srgbClr val="644600"/>
                </a:solidFill>
                <a:latin typeface="Times New Roman" pitchFamily="18" charset="0"/>
                <a:cs typeface="Times New Roman" pitchFamily="18" charset="0"/>
                <a:sym typeface="Times New Roman" pitchFamily="18" charset="0"/>
              </a:rPr>
              <a:t>Mohandas K. Gandhi, November 19, 1</a:t>
            </a:r>
            <a:endParaRPr lang="en-US" sz="1400" smtClean="0">
              <a:solidFill>
                <a:srgbClr val="644600"/>
              </a:solidFill>
              <a:latin typeface="Times New Roman" pitchFamily="18" charset="0"/>
              <a:sym typeface="Times New Roman" pitchFamily="18" charset="0"/>
            </a:endParaRPr>
          </a:p>
          <a:p>
            <a:pPr eaLnBrk="1" hangingPunct="1">
              <a:buFontTx/>
              <a:buBlip>
                <a:blip r:embed="rId2"/>
              </a:buBlip>
            </a:pPr>
            <a:endParaRPr lang="en-US" smtClean="0">
              <a:solidFill>
                <a:srgbClr val="644600"/>
              </a:solidFill>
            </a:endParaRP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100" y="-3784600"/>
            <a:ext cx="27432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2806700"/>
            <a:ext cx="27432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8" name="Rectangle 5"/>
          <p:cNvSpPr>
            <a:spLocks/>
          </p:cNvSpPr>
          <p:nvPr/>
        </p:nvSpPr>
        <p:spPr bwMode="auto">
          <a:xfrm>
            <a:off x="3683000" y="344805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endParaRPr lang="en-US">
              <a:solidFill>
                <a:srgbClr val="644600"/>
              </a:solidFill>
              <a:latin typeface="Baskerville" charset="0"/>
              <a:ea typeface="Baskerville" charset="0"/>
              <a:cs typeface="Baskerville" charset="0"/>
              <a:sym typeface="Baskerville" charset="0"/>
            </a:endParaRPr>
          </a:p>
          <a:p>
            <a:pPr algn="l"/>
            <a:endParaRPr lang="en-US">
              <a:solidFill>
                <a:srgbClr val="644600"/>
              </a:solidFill>
              <a:latin typeface="Baskerville" charset="0"/>
              <a:ea typeface="Baskerville" charset="0"/>
              <a:cs typeface="Baskerville" charset="0"/>
              <a:sym typeface="Baskerville" charset="0"/>
            </a:endParaRPr>
          </a:p>
        </p:txBody>
      </p:sp>
      <p:sp>
        <p:nvSpPr>
          <p:cNvPr id="13319" name="Rectangle 6"/>
          <p:cNvSpPr>
            <a:spLocks/>
          </p:cNvSpPr>
          <p:nvPr/>
        </p:nvSpPr>
        <p:spPr bwMode="auto">
          <a:xfrm>
            <a:off x="3687763" y="2800350"/>
            <a:ext cx="82169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just"/>
            <a:r>
              <a:rPr lang="en-US">
                <a:solidFill>
                  <a:srgbClr val="644600"/>
                </a:solidFill>
                <a:ea typeface="Hoefler Text" charset="0"/>
                <a:cs typeface="Hoefler Text" charset="0"/>
              </a:rPr>
              <a:t>“If we are to reach real peace in this world, and if we are to carry on a real war against war, we shall have to begin with children, and if they will grow up in their natural innocence, we won’t have to struggle; we won’t have to pass fruitless, idle resolutions; but we shall go from love to love and peace to peace until at last all corners of the world are covered with that peace and love for which consciously or unconsciously the whole world is hungering.”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a:lstStyle/>
          <a:p>
            <a:pPr eaLnBrk="1" hangingPunct="1">
              <a:defRPr/>
            </a:pPr>
            <a:r>
              <a:rPr lang="en-US" smtClean="0">
                <a:solidFill>
                  <a:srgbClr val="644600"/>
                </a:solidFill>
              </a:rPr>
              <a:t>Childhood Roots of Tyranny</a:t>
            </a:r>
          </a:p>
        </p:txBody>
      </p:sp>
      <p:sp>
        <p:nvSpPr>
          <p:cNvPr id="31747"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A study of 14 20th century tyrants found they had suffered repeated childhood humiliations, grown up in violent, authoritarian families, were shame-based &amp; insecure, &amp; had severe personality disorders.</a:t>
            </a:r>
          </a:p>
          <a:p>
            <a:pPr eaLnBrk="1" hangingPunct="1">
              <a:buFontTx/>
              <a:buBlip>
                <a:blip r:embed="rId2"/>
              </a:buBlip>
            </a:pPr>
            <a:r>
              <a:rPr lang="en-US" smtClean="0">
                <a:solidFill>
                  <a:srgbClr val="644600"/>
                </a:solidFill>
              </a:rPr>
              <a:t>Their insatiable craving for power and ruthless violence were rooted in unhealed childhood traumas &amp; humiliations.</a:t>
            </a:r>
          </a:p>
          <a:p>
            <a:pPr eaLnBrk="1" hangingPunct="1">
              <a:buFontTx/>
              <a:buBlip>
                <a:blip r:embed="rId2"/>
              </a:buBlip>
            </a:pPr>
            <a:r>
              <a:rPr lang="en-US" sz="2400" smtClean="0">
                <a:solidFill>
                  <a:srgbClr val="644600"/>
                </a:solidFill>
                <a:latin typeface="Baskerville" charset="0"/>
                <a:ea typeface="Baskerville" charset="0"/>
                <a:cs typeface="Baskerville" charset="0"/>
                <a:sym typeface="Baskerville" charset="0"/>
              </a:rPr>
              <a:t>Stephenson, J. (1998). </a:t>
            </a:r>
            <a:r>
              <a:rPr lang="en-US" sz="2400" i="1" smtClean="0">
                <a:solidFill>
                  <a:srgbClr val="644600"/>
                </a:solidFill>
                <a:latin typeface="Baskerville" charset="0"/>
                <a:ea typeface="Baskerville" charset="0"/>
                <a:cs typeface="Baskerville" charset="0"/>
                <a:sym typeface="Baskerville" charset="0"/>
              </a:rPr>
              <a:t>Poisonous power: Childhood roots of tyranny. </a:t>
            </a:r>
            <a:r>
              <a:rPr lang="en-US" sz="2400" smtClean="0">
                <a:solidFill>
                  <a:srgbClr val="644600"/>
                </a:solidFill>
                <a:latin typeface="Baskerville" charset="0"/>
                <a:ea typeface="Baskerville" charset="0"/>
                <a:cs typeface="Baskerville" charset="0"/>
                <a:sym typeface="Baskerville" charset="0"/>
              </a:rPr>
              <a:t>Diemer, Smith Publishing Co., Inc.</a:t>
            </a:r>
            <a:r>
              <a:rPr lang="en-US" sz="2400" i="1" smtClean="0">
                <a:solidFill>
                  <a:srgbClr val="644600"/>
                </a:solidFill>
                <a:latin typeface="Baskerville" charset="0"/>
                <a:ea typeface="Baskerville" charset="0"/>
                <a:cs typeface="Baskerville" charset="0"/>
                <a:sym typeface="Baskerville" charset="0"/>
              </a:rPr>
              <a:t> </a:t>
            </a:r>
            <a:endParaRPr lang="en-US" sz="2400" i="1" smtClean="0">
              <a:solidFill>
                <a:srgbClr val="644600"/>
              </a:solidFill>
              <a:latin typeface="Baskerville" charset="0"/>
              <a:sym typeface="Baskerville" charset="0"/>
            </a:endParaRPr>
          </a:p>
          <a:p>
            <a:pPr eaLnBrk="1" hangingPunct="1">
              <a:buFontTx/>
              <a:buBlip>
                <a:blip r:embed="rId2"/>
              </a:buBlip>
            </a:pPr>
            <a:endParaRPr lang="en-US" sz="2400" smtClean="0">
              <a:solidFill>
                <a:srgbClr val="644600"/>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p:txBody>
          <a:bodyPr/>
          <a:lstStyle/>
          <a:p>
            <a:pPr algn="l" eaLnBrk="1" hangingPunct="1">
              <a:defRPr/>
            </a:pPr>
            <a:r>
              <a:rPr lang="en-US" sz="4800" smtClean="0">
                <a:solidFill>
                  <a:srgbClr val="644600"/>
                </a:solidFill>
              </a:rPr>
              <a:t>Ghosts from the Nursery: Tracing the Roots of Violence</a:t>
            </a:r>
            <a:br>
              <a:rPr lang="en-US" sz="4800" smtClean="0">
                <a:solidFill>
                  <a:srgbClr val="644600"/>
                </a:solidFill>
              </a:rPr>
            </a:br>
            <a:r>
              <a:rPr lang="en-US" sz="2400" smtClean="0">
                <a:solidFill>
                  <a:srgbClr val="644600"/>
                </a:solidFill>
              </a:rPr>
              <a:t>Karr-Morse, R. &amp; Wiley, M.S. (1997). </a:t>
            </a:r>
            <a:r>
              <a:rPr lang="en-US" sz="2400" i="1" smtClean="0">
                <a:solidFill>
                  <a:srgbClr val="644600"/>
                </a:solidFill>
              </a:rPr>
              <a:t>Ghosts from the nursery: Tracing the roots of violence. </a:t>
            </a:r>
            <a:r>
              <a:rPr lang="en-US" sz="2400" smtClean="0">
                <a:solidFill>
                  <a:srgbClr val="644600"/>
                </a:solidFill>
              </a:rPr>
              <a:t>NY: The Atlantic Monthly Press.</a:t>
            </a:r>
            <a:r>
              <a:rPr lang="en-US" sz="2400" i="1" smtClean="0">
                <a:solidFill>
                  <a:srgbClr val="644600"/>
                </a:solidFill>
              </a:rPr>
              <a:t> </a:t>
            </a:r>
          </a:p>
        </p:txBody>
      </p:sp>
      <p:sp>
        <p:nvSpPr>
          <p:cNvPr id="32771" name="Rectangle 2"/>
          <p:cNvSpPr>
            <a:spLocks noChangeArrowheads="1"/>
          </p:cNvSpPr>
          <p:nvPr>
            <p:ph type="body" idx="1"/>
          </p:nvPr>
        </p:nvSpPr>
        <p:spPr/>
        <p:txBody>
          <a:bodyPr/>
          <a:lstStyle/>
          <a:p>
            <a:pPr eaLnBrk="1" hangingPunct="1">
              <a:buFontTx/>
              <a:buBlip>
                <a:blip r:embed="rId2"/>
              </a:buBlip>
            </a:pPr>
            <a:r>
              <a:rPr lang="en-US" sz="2400" smtClean="0">
                <a:solidFill>
                  <a:srgbClr val="644600"/>
                </a:solidFill>
              </a:rPr>
              <a:t>Maltreatment &amp; deprivations in early life predispose to violence. </a:t>
            </a:r>
          </a:p>
          <a:p>
            <a:pPr eaLnBrk="1" hangingPunct="1">
              <a:buFontTx/>
              <a:buBlip>
                <a:blip r:embed="rId2"/>
              </a:buBlip>
            </a:pPr>
            <a:r>
              <a:rPr lang="en-US" sz="2400" smtClean="0">
                <a:solidFill>
                  <a:srgbClr val="644600"/>
                </a:solidFill>
              </a:rPr>
              <a:t>Prenatal exposures to lead predispose to paranoia, impulsive rage &amp; aggression; alcohol &amp; heroine--increased aggressiveness &amp; impulsivity; nicotine &amp; cocaine--increased impulsivity</a:t>
            </a:r>
          </a:p>
          <a:p>
            <a:pPr eaLnBrk="1" hangingPunct="1">
              <a:buFontTx/>
              <a:buBlip>
                <a:blip r:embed="rId2"/>
              </a:buBlip>
            </a:pPr>
            <a:r>
              <a:rPr lang="en-US" sz="2400" smtClean="0">
                <a:solidFill>
                  <a:srgbClr val="644600"/>
                </a:solidFill>
              </a:rPr>
              <a:t>Physical trauma to some areas of head leads to increased aggressiveness.</a:t>
            </a:r>
          </a:p>
          <a:p>
            <a:pPr eaLnBrk="1" hangingPunct="1">
              <a:buFontTx/>
              <a:buBlip>
                <a:blip r:embed="rId2"/>
              </a:buBlip>
            </a:pPr>
            <a:r>
              <a:rPr lang="en-US" sz="2400" smtClean="0">
                <a:solidFill>
                  <a:srgbClr val="644600"/>
                </a:solidFill>
              </a:rPr>
              <a:t>The authors identified over  30 “factors associated with violent behavior that can be modified or prevented by early intervention” (p.p. 299-300).</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pPr marL="571500" indent="-571500" algn="l" eaLnBrk="1" hangingPunct="1">
              <a:spcBef>
                <a:spcPts val="2800"/>
              </a:spcBef>
              <a:buSzPct val="124000"/>
              <a:buFontTx/>
              <a:buBlip>
                <a:blip r:embed="rId2"/>
              </a:buBlip>
              <a:defRPr/>
            </a:pPr>
            <a:r>
              <a:rPr lang="en-US" sz="6600" dirty="0" smtClean="0">
                <a:solidFill>
                  <a:srgbClr val="644600"/>
                </a:solidFill>
              </a:rPr>
              <a:t>“The Vortex of Violence”</a:t>
            </a:r>
            <a:r>
              <a:rPr lang="en-US" dirty="0" smtClean="0">
                <a:solidFill>
                  <a:srgbClr val="644600"/>
                </a:solidFill>
              </a:rPr>
              <a:t/>
            </a:r>
            <a:br>
              <a:rPr lang="en-US" dirty="0" smtClean="0">
                <a:solidFill>
                  <a:srgbClr val="644600"/>
                </a:solidFill>
              </a:rPr>
            </a:br>
            <a:r>
              <a:rPr lang="en-US" sz="1800" dirty="0" smtClean="0">
                <a:solidFill>
                  <a:srgbClr val="644600"/>
                </a:solidFill>
                <a:effectLst/>
                <a:latin typeface="Hoefler Text" charset="0"/>
                <a:ea typeface="Hoefler Text" charset="0"/>
                <a:cs typeface="Hoefler Text" charset="0"/>
                <a:sym typeface="Hoefler Text" charset="0"/>
              </a:rPr>
              <a:t>Perry, B.D. (2002). The vortex of violence: How children adapt &amp; survive in a violent world. </a:t>
            </a:r>
            <a:r>
              <a:rPr lang="en-US" sz="1800" u="sng" dirty="0" smtClean="0">
                <a:solidFill>
                  <a:srgbClr val="644600"/>
                </a:solidFill>
                <a:effectLst/>
                <a:latin typeface="Hoefler Text" charset="0"/>
                <a:ea typeface="Hoefler Text" charset="0"/>
                <a:cs typeface="Hoefler Text" charset="0"/>
                <a:sym typeface="Hoefler Text" charset="0"/>
                <a:hlinkClick r:id="rId3"/>
              </a:rPr>
              <a:t>www.childtrauma.org</a:t>
            </a:r>
            <a:r>
              <a:rPr lang="en-US" sz="1800" dirty="0" smtClean="0">
                <a:solidFill>
                  <a:srgbClr val="644600"/>
                </a:solidFill>
                <a:effectLst/>
                <a:latin typeface="Hoefler Text" charset="0"/>
                <a:ea typeface="Hoefler Text" charset="0"/>
                <a:cs typeface="Hoefler Text" charset="0"/>
                <a:sym typeface="Hoefler Text" charset="0"/>
              </a:rPr>
              <a:t>.  </a:t>
            </a:r>
            <a:endParaRPr lang="en-US" sz="1800" dirty="0" smtClean="0">
              <a:solidFill>
                <a:srgbClr val="644600"/>
              </a:solidFill>
              <a:effectLst/>
              <a:latin typeface="Hoefler Text" charset="0"/>
              <a:sym typeface="Hoefler Text" charset="0"/>
            </a:endParaRPr>
          </a:p>
        </p:txBody>
      </p:sp>
      <p:sp>
        <p:nvSpPr>
          <p:cNvPr id="33795" name="Rectangle 2"/>
          <p:cNvSpPr>
            <a:spLocks noChangeArrowheads="1"/>
          </p:cNvSpPr>
          <p:nvPr>
            <p:ph type="body" idx="1"/>
          </p:nvPr>
        </p:nvSpPr>
        <p:spPr>
          <a:xfrm>
            <a:off x="787400" y="3124200"/>
            <a:ext cx="11430000" cy="5715000"/>
          </a:xfrm>
        </p:spPr>
        <p:txBody>
          <a:bodyPr/>
          <a:lstStyle/>
          <a:p>
            <a:pPr eaLnBrk="1" hangingPunct="1">
              <a:buFontTx/>
              <a:buBlip>
                <a:blip r:embed="rId2"/>
              </a:buBlip>
            </a:pPr>
            <a:r>
              <a:rPr lang="en-US" smtClean="0">
                <a:solidFill>
                  <a:srgbClr val="644600"/>
                </a:solidFill>
              </a:rPr>
              <a:t>The major context of violence in America is the family.</a:t>
            </a:r>
          </a:p>
          <a:p>
            <a:pPr eaLnBrk="1" hangingPunct="1">
              <a:buFontTx/>
              <a:buBlip>
                <a:blip r:embed="rId2"/>
              </a:buBlip>
            </a:pPr>
            <a:r>
              <a:rPr lang="en-US" smtClean="0">
                <a:solidFill>
                  <a:srgbClr val="644600"/>
                </a:solidFill>
              </a:rPr>
              <a:t>27% of violent crimes are family-on-family crimes, &amp; 48% involve acquaintances (often in the home). </a:t>
            </a:r>
            <a:r>
              <a:rPr lang="en-US" sz="1800" smtClean="0">
                <a:solidFill>
                  <a:srgbClr val="644600"/>
                </a:solidFill>
              </a:rPr>
              <a:t>FBI, 1995.</a:t>
            </a:r>
          </a:p>
          <a:p>
            <a:pPr eaLnBrk="1" hangingPunct="1">
              <a:buFontTx/>
              <a:buBlip>
                <a:blip r:embed="rId2"/>
              </a:buBlip>
            </a:pPr>
            <a:r>
              <a:rPr lang="en-US" smtClean="0">
                <a:solidFill>
                  <a:srgbClr val="644600"/>
                </a:solidFill>
              </a:rPr>
              <a:t>Community &amp; predatory violence are rooted in intrafamilial violence &amp; impacts of abuse &amp; neglect on development of children.</a:t>
            </a:r>
          </a:p>
          <a:p>
            <a:pPr eaLnBrk="1" hangingPunct="1">
              <a:buFontTx/>
              <a:buBlip>
                <a:blip r:embed="rId2"/>
              </a:buBlip>
            </a:pPr>
            <a:r>
              <a:rPr lang="en-US" smtClean="0">
                <a:solidFill>
                  <a:srgbClr val="644600"/>
                </a:solidFill>
              </a:rPr>
              <a:t>4/5 of assaults on children are at hands of their parents.</a:t>
            </a:r>
            <a:r>
              <a:rPr lang="en-US" sz="1800" smtClean="0">
                <a:solidFill>
                  <a:srgbClr val="644600"/>
                </a:solidFill>
              </a:rPr>
              <a:t> van der Kolk, B.A. Posttraumatic stress disorder &amp; the nature of trauma, pp. 168-195, in M.F. Solomon &amp; D.J. Siegel (2003). </a:t>
            </a:r>
            <a:r>
              <a:rPr lang="en-US" sz="1800" i="1" smtClean="0">
                <a:solidFill>
                  <a:srgbClr val="644600"/>
                </a:solidFill>
              </a:rPr>
              <a:t>Healing trauma: Attachment, mind, body, &amp; brain. </a:t>
            </a:r>
            <a:r>
              <a:rPr lang="en-US" sz="1800" smtClean="0">
                <a:solidFill>
                  <a:srgbClr val="644600"/>
                </a:solidFill>
              </a:rPr>
              <a:t>NY &amp; London: W.W. Norton &amp; Company.</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pPr eaLnBrk="1" hangingPunct="1">
              <a:defRPr/>
            </a:pPr>
            <a:r>
              <a:rPr lang="en-US" smtClean="0">
                <a:solidFill>
                  <a:srgbClr val="644600"/>
                </a:solidFill>
              </a:rPr>
              <a:t>Birth &amp; Maternal Loss or Rejection</a:t>
            </a:r>
          </a:p>
        </p:txBody>
      </p:sp>
      <p:sp>
        <p:nvSpPr>
          <p:cNvPr id="34819"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Adrian Raine of UCLA followed 4,269 males from birth to age 18. Birth complications coupled with early maternal separation or rejection was leading risk factor for violence by age 18.</a:t>
            </a:r>
          </a:p>
          <a:p>
            <a:pPr eaLnBrk="1" hangingPunct="1">
              <a:buFontTx/>
              <a:buBlip>
                <a:blip r:embed="rId2"/>
              </a:buBlip>
            </a:pPr>
            <a:endParaRPr lang="en-US" smtClean="0">
              <a:solidFill>
                <a:srgbClr val="644600"/>
              </a:solidFill>
            </a:endParaRPr>
          </a:p>
          <a:p>
            <a:pPr eaLnBrk="1" hangingPunct="1">
              <a:buFontTx/>
              <a:buBlip>
                <a:blip r:embed="rId2"/>
              </a:buBlip>
            </a:pPr>
            <a:r>
              <a:rPr lang="en-US" sz="2400" smtClean="0">
                <a:solidFill>
                  <a:srgbClr val="644600"/>
                </a:solidFill>
              </a:rPr>
              <a:t>Raine, A., Brennan, P., &amp; Mednick, S.A. (1994). Birth complications combined with early maternal rejectionat age 1 year predispose to violent crime at age 18 years. </a:t>
            </a:r>
            <a:r>
              <a:rPr lang="en-US" sz="2400" i="1" smtClean="0">
                <a:solidFill>
                  <a:srgbClr val="644600"/>
                </a:solidFill>
              </a:rPr>
              <a:t>Archives of General Psychiatry</a:t>
            </a:r>
            <a:r>
              <a:rPr lang="en-US" sz="2400" smtClean="0">
                <a:solidFill>
                  <a:srgbClr val="644600"/>
                </a:solidFill>
              </a:rPr>
              <a:t>, 51, 984-988.</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p:txBody>
          <a:bodyPr/>
          <a:lstStyle/>
          <a:p>
            <a:pPr eaLnBrk="1" hangingPunct="1">
              <a:defRPr/>
            </a:pPr>
            <a:r>
              <a:rPr lang="en-US" smtClean="0">
                <a:solidFill>
                  <a:srgbClr val="644600"/>
                </a:solidFill>
              </a:rPr>
              <a:t>Childhood Roots of Political Attitudes </a:t>
            </a:r>
          </a:p>
        </p:txBody>
      </p:sp>
      <p:sp>
        <p:nvSpPr>
          <p:cNvPr id="35843"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Punitive political attitudes, such as favoring war as an instrument of national policy and capital punishment, result from punitive upbringings.</a:t>
            </a:r>
          </a:p>
          <a:p>
            <a:pPr eaLnBrk="1" hangingPunct="1">
              <a:buFontTx/>
              <a:buBlip>
                <a:blip r:embed="rId2"/>
              </a:buBlip>
            </a:pPr>
            <a:r>
              <a:rPr lang="en-US" smtClean="0">
                <a:solidFill>
                  <a:srgbClr val="644600"/>
                </a:solidFill>
              </a:rPr>
              <a:t>This is especially so for males who have not benefitted from psychotherapy.</a:t>
            </a:r>
          </a:p>
          <a:p>
            <a:pPr eaLnBrk="1" hangingPunct="1">
              <a:buFontTx/>
              <a:buBlip>
                <a:blip r:embed="rId2"/>
              </a:buBlip>
            </a:pPr>
            <a:r>
              <a:rPr lang="en-US" smtClean="0">
                <a:solidFill>
                  <a:srgbClr val="644600"/>
                </a:solidFill>
              </a:rPr>
              <a:t>Childhood anger is displaced onto political issues &amp; outsiders.</a:t>
            </a:r>
          </a:p>
          <a:p>
            <a:pPr eaLnBrk="1" hangingPunct="1">
              <a:buFontTx/>
              <a:buBlip>
                <a:blip r:embed="rId2"/>
              </a:buBlip>
            </a:pPr>
            <a:r>
              <a:rPr lang="en-US" sz="2400" smtClean="0">
                <a:solidFill>
                  <a:srgbClr val="644600"/>
                </a:solidFill>
                <a:latin typeface="Baskerville" charset="0"/>
                <a:ea typeface="Baskerville" charset="0"/>
                <a:cs typeface="Baskerville" charset="0"/>
                <a:sym typeface="Baskerville" charset="0"/>
              </a:rPr>
              <a:t>Milburn, M. A. &amp; Conrad, S. D. (1996). </a:t>
            </a:r>
            <a:r>
              <a:rPr lang="en-US" sz="2400" i="1" smtClean="0">
                <a:solidFill>
                  <a:srgbClr val="644600"/>
                </a:solidFill>
                <a:latin typeface="Baskerville" charset="0"/>
                <a:ea typeface="Baskerville" charset="0"/>
                <a:cs typeface="Baskerville" charset="0"/>
                <a:sym typeface="Baskerville" charset="0"/>
              </a:rPr>
              <a:t>The politics of denial. </a:t>
            </a:r>
            <a:r>
              <a:rPr lang="en-US" sz="2400" smtClean="0">
                <a:solidFill>
                  <a:srgbClr val="644600"/>
                </a:solidFill>
                <a:latin typeface="Baskerville" charset="0"/>
                <a:ea typeface="Baskerville" charset="0"/>
                <a:cs typeface="Baskerville" charset="0"/>
                <a:sym typeface="Baskerville" charset="0"/>
              </a:rPr>
              <a:t>Cambridge, MA: The MIT Press.</a:t>
            </a:r>
            <a:endParaRPr lang="en-US" sz="2400" smtClean="0">
              <a:solidFill>
                <a:srgbClr val="644600"/>
              </a:solidFill>
              <a:latin typeface="Baskerville" charset="0"/>
              <a:sym typeface="Baskerville"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a:lstStyle/>
          <a:p>
            <a:pPr eaLnBrk="1" hangingPunct="1">
              <a:defRPr/>
            </a:pPr>
            <a:r>
              <a:rPr lang="en-US" sz="6600" dirty="0" smtClean="0">
                <a:solidFill>
                  <a:srgbClr val="644600"/>
                </a:solidFill>
              </a:rPr>
              <a:t>Adverse Childhood Experiences (ACEs)</a:t>
            </a:r>
          </a:p>
        </p:txBody>
      </p:sp>
      <p:sp>
        <p:nvSpPr>
          <p:cNvPr id="36867" name="Rectangle 2"/>
          <p:cNvSpPr>
            <a:spLocks noChangeArrowheads="1"/>
          </p:cNvSpPr>
          <p:nvPr>
            <p:ph type="body" idx="1"/>
          </p:nvPr>
        </p:nvSpPr>
        <p:spPr>
          <a:xfrm>
            <a:off x="863600" y="3505200"/>
            <a:ext cx="11430000" cy="5715000"/>
          </a:xfrm>
        </p:spPr>
        <p:txBody>
          <a:bodyPr/>
          <a:lstStyle/>
          <a:p>
            <a:pPr eaLnBrk="1" hangingPunct="1">
              <a:buFontTx/>
              <a:buBlip>
                <a:blip r:embed="rId2"/>
              </a:buBlip>
            </a:pPr>
            <a:r>
              <a:rPr lang="en-US" smtClean="0">
                <a:solidFill>
                  <a:srgbClr val="644600"/>
                </a:solidFill>
              </a:rPr>
              <a:t>Epidemiological study of 17,338 adult HMO patients</a:t>
            </a:r>
          </a:p>
          <a:p>
            <a:pPr eaLnBrk="1" hangingPunct="1">
              <a:buFontTx/>
              <a:buBlip>
                <a:blip r:embed="rId2"/>
              </a:buBlip>
            </a:pPr>
            <a:r>
              <a:rPr lang="en-US" smtClean="0">
                <a:solidFill>
                  <a:srgbClr val="644600"/>
                </a:solidFill>
              </a:rPr>
              <a:t>9 ACEs</a:t>
            </a:r>
            <a:r>
              <a:rPr lang="en-US" sz="2400" smtClean="0">
                <a:solidFill>
                  <a:srgbClr val="644600"/>
                </a:solidFill>
              </a:rPr>
              <a:t>--recurrent physical and/or emotional abuse; contact sexual abuse; alcohol &amp;/or drug abuser in home; incarcerated household member; someone chronically depressed, mentally ill, institutionalized, or suicidal; 1 or no parents; emotional or physical neglect</a:t>
            </a:r>
          </a:p>
          <a:p>
            <a:pPr eaLnBrk="1" hangingPunct="1">
              <a:buFontTx/>
              <a:buBlip>
                <a:blip r:embed="rId2"/>
              </a:buBlip>
            </a:pPr>
            <a:r>
              <a:rPr lang="en-US" smtClean="0">
                <a:solidFill>
                  <a:srgbClr val="644600"/>
                </a:solidFill>
              </a:rPr>
              <a:t>In graded fashion, the more ACEs, the greater the risk for dysfunction in affective, somatic, substance abuse, sexual, and aggression</a:t>
            </a:r>
            <a:r>
              <a:rPr lang="en-US" b="1" smtClean="0">
                <a:solidFill>
                  <a:srgbClr val="644600"/>
                </a:solidFill>
              </a:rPr>
              <a:t>-</a:t>
            </a:r>
            <a:r>
              <a:rPr lang="en-US" smtClean="0">
                <a:solidFill>
                  <a:srgbClr val="644600"/>
                </a:solidFill>
              </a:rPr>
              <a:t>related domains.</a:t>
            </a:r>
          </a:p>
          <a:p>
            <a:pPr eaLnBrk="1" hangingPunct="1">
              <a:buFontTx/>
              <a:buBlip>
                <a:blip r:embed="rId2"/>
              </a:buBlip>
            </a:pPr>
            <a:r>
              <a:rPr lang="en-US" sz="1800" smtClean="0">
                <a:solidFill>
                  <a:srgbClr val="644600"/>
                </a:solidFill>
                <a:latin typeface="Baskerville" charset="0"/>
                <a:ea typeface="Baskerville" charset="0"/>
                <a:cs typeface="Baskerville" charset="0"/>
                <a:sym typeface="Baskerville" charset="0"/>
              </a:rPr>
              <a:t>Anda, R.F., Felitti, V.J., Bremner, D.J., Walker,J.D., Whitefield, C., Perry, B.D., Dube, S.R., &amp;  Giles, W. (2006). The enduring effects of abuse and related adverse experiences in childhood: A convergence of evidence from neurobiology and epidemiology. </a:t>
            </a:r>
            <a:r>
              <a:rPr lang="en-US" sz="1800" i="1" smtClean="0">
                <a:solidFill>
                  <a:srgbClr val="644600"/>
                </a:solidFill>
                <a:latin typeface="Baskerville" charset="0"/>
                <a:ea typeface="Baskerville" charset="0"/>
                <a:cs typeface="Baskerville" charset="0"/>
                <a:sym typeface="Baskerville" charset="0"/>
              </a:rPr>
              <a:t>European Archives of Psychiatry and Clinical Neuroscience</a:t>
            </a:r>
            <a:r>
              <a:rPr lang="en-US" sz="1800" smtClean="0">
                <a:solidFill>
                  <a:srgbClr val="644600"/>
                </a:solidFill>
                <a:latin typeface="Baskerville" charset="0"/>
                <a:ea typeface="Baskerville" charset="0"/>
                <a:cs typeface="Baskerville" charset="0"/>
                <a:sym typeface="Baskerville" charset="0"/>
              </a:rPr>
              <a:t>, 256, pp.174-186.</a:t>
            </a:r>
            <a:endParaRPr lang="en-US" sz="1800" smtClean="0">
              <a:solidFill>
                <a:srgbClr val="644600"/>
              </a:solidFill>
              <a:latin typeface="Baskerville" charset="0"/>
              <a:sym typeface="Baskerville" charset="0"/>
            </a:endParaRPr>
          </a:p>
          <a:p>
            <a:pPr eaLnBrk="1" hangingPunct="1"/>
            <a:endParaRPr lang="en-US" sz="1400" smtClean="0">
              <a:solidFill>
                <a:srgbClr val="644600"/>
              </a:solidFill>
              <a:latin typeface="Baskerville" charset="0"/>
              <a:sym typeface="Baskerville" charset="0"/>
            </a:endParaRPr>
          </a:p>
          <a:p>
            <a:pPr eaLnBrk="1" hangingPunct="1">
              <a:buFontTx/>
              <a:buBlip>
                <a:blip r:embed="rId2"/>
              </a:buBlip>
            </a:pPr>
            <a:endParaRPr lang="en-US" smtClean="0">
              <a:solidFill>
                <a:srgbClr val="644600"/>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863600" y="254000"/>
            <a:ext cx="11353800" cy="1879600"/>
          </a:xfrm>
        </p:spPr>
        <p:txBody>
          <a:bodyPr/>
          <a:lstStyle/>
          <a:p>
            <a:pPr eaLnBrk="1" hangingPunct="1">
              <a:defRPr/>
            </a:pPr>
            <a:r>
              <a:rPr lang="en-US" sz="6600" dirty="0" smtClean="0">
                <a:solidFill>
                  <a:srgbClr val="644600"/>
                </a:solidFill>
              </a:rPr>
              <a:t>Effects of ACEs</a:t>
            </a:r>
          </a:p>
        </p:txBody>
      </p:sp>
      <p:sp>
        <p:nvSpPr>
          <p:cNvPr id="37891" name="Rectangle 2"/>
          <p:cNvSpPr>
            <a:spLocks noChangeArrowheads="1"/>
          </p:cNvSpPr>
          <p:nvPr>
            <p:ph type="body" idx="1"/>
          </p:nvPr>
        </p:nvSpPr>
        <p:spPr/>
        <p:txBody>
          <a:bodyPr/>
          <a:lstStyle/>
          <a:p>
            <a:pPr eaLnBrk="1" hangingPunct="1">
              <a:buFontTx/>
              <a:buBlip>
                <a:blip r:embed="rId2"/>
              </a:buBlip>
            </a:pPr>
            <a:r>
              <a:rPr lang="en-US" sz="2400" smtClean="0">
                <a:solidFill>
                  <a:srgbClr val="644600"/>
                </a:solidFill>
                <a:latin typeface="Baskerville" charset="0"/>
                <a:ea typeface="Baskerville" charset="0"/>
                <a:cs typeface="Baskerville" charset="0"/>
                <a:sym typeface="Baskerville" charset="0"/>
              </a:rPr>
              <a:t>Exposure to each ACE category is counted as an ACE point. Compared to having an ACE score of zero, having four or more ACEs leads to the following increased risks:</a:t>
            </a:r>
            <a:endParaRPr lang="en-US" sz="2400" smtClean="0">
              <a:solidFill>
                <a:srgbClr val="644600"/>
              </a:solidFill>
              <a:latin typeface="Baskerville" charset="0"/>
              <a:sym typeface="Baskerville" charset="0"/>
            </a:endParaRPr>
          </a:p>
          <a:p>
            <a:pPr eaLnBrk="1" hangingPunct="1"/>
            <a:r>
              <a:rPr lang="en-US" sz="2400" smtClean="0">
                <a:solidFill>
                  <a:srgbClr val="644600"/>
                </a:solidFill>
              </a:rPr>
              <a:t>ischemic heart disease                      220%</a:t>
            </a:r>
          </a:p>
          <a:p>
            <a:pPr eaLnBrk="1" hangingPunct="1">
              <a:lnSpc>
                <a:spcPts val="2000"/>
              </a:lnSpc>
            </a:pPr>
            <a:r>
              <a:rPr lang="en-US" sz="2400" smtClean="0">
                <a:solidFill>
                  <a:srgbClr val="644600"/>
                </a:solidFill>
              </a:rPr>
              <a:t>diabetes                                            160%</a:t>
            </a:r>
          </a:p>
          <a:p>
            <a:pPr eaLnBrk="1" hangingPunct="1">
              <a:lnSpc>
                <a:spcPts val="2000"/>
              </a:lnSpc>
            </a:pPr>
            <a:r>
              <a:rPr lang="en-US" sz="2400" smtClean="0">
                <a:solidFill>
                  <a:srgbClr val="644600"/>
                </a:solidFill>
              </a:rPr>
              <a:t>chronic bronchitis or emphysema    390%</a:t>
            </a:r>
          </a:p>
          <a:p>
            <a:pPr eaLnBrk="1" hangingPunct="1">
              <a:lnSpc>
                <a:spcPts val="2000"/>
              </a:lnSpc>
            </a:pPr>
            <a:r>
              <a:rPr lang="en-US" sz="2400" smtClean="0">
                <a:solidFill>
                  <a:srgbClr val="644600"/>
                </a:solidFill>
              </a:rPr>
              <a:t>past-year depression                         460%</a:t>
            </a:r>
          </a:p>
          <a:p>
            <a:pPr eaLnBrk="1" hangingPunct="1">
              <a:lnSpc>
                <a:spcPts val="2000"/>
              </a:lnSpc>
            </a:pPr>
            <a:r>
              <a:rPr lang="en-US" sz="2400" smtClean="0">
                <a:solidFill>
                  <a:srgbClr val="644600"/>
                </a:solidFill>
              </a:rPr>
              <a:t>ever attempting suicide                  1,220%</a:t>
            </a:r>
          </a:p>
          <a:p>
            <a:pPr eaLnBrk="1" hangingPunct="1">
              <a:lnSpc>
                <a:spcPts val="2000"/>
              </a:lnSpc>
            </a:pPr>
            <a:r>
              <a:rPr lang="en-US" sz="2400" smtClean="0">
                <a:solidFill>
                  <a:srgbClr val="644600"/>
                </a:solidFill>
              </a:rPr>
              <a:t>currently smoking                             220%</a:t>
            </a:r>
          </a:p>
          <a:p>
            <a:pPr eaLnBrk="1" hangingPunct="1">
              <a:lnSpc>
                <a:spcPts val="2000"/>
              </a:lnSpc>
            </a:pPr>
            <a:r>
              <a:rPr lang="en-US" sz="2400" smtClean="0">
                <a:solidFill>
                  <a:srgbClr val="644600"/>
                </a:solidFill>
              </a:rPr>
              <a:t>ever using illegal drugs                      470%</a:t>
            </a:r>
          </a:p>
          <a:p>
            <a:pPr eaLnBrk="1" hangingPunct="1">
              <a:lnSpc>
                <a:spcPts val="2000"/>
              </a:lnSpc>
            </a:pPr>
            <a:r>
              <a:rPr lang="en-US" sz="2400" smtClean="0">
                <a:solidFill>
                  <a:srgbClr val="644600"/>
                </a:solidFill>
              </a:rPr>
              <a:t>becoming an alcoholic                      740%</a:t>
            </a:r>
          </a:p>
          <a:p>
            <a:pPr eaLnBrk="1" hangingPunct="1">
              <a:lnSpc>
                <a:spcPts val="2000"/>
              </a:lnSpc>
            </a:pPr>
            <a:r>
              <a:rPr lang="en-US" sz="2400" smtClean="0">
                <a:solidFill>
                  <a:srgbClr val="644600"/>
                </a:solidFill>
              </a:rPr>
              <a:t>injecting illegal drugs                     1,030%</a:t>
            </a:r>
          </a:p>
          <a:p>
            <a:pPr eaLnBrk="1" hangingPunct="1">
              <a:lnSpc>
                <a:spcPts val="2000"/>
              </a:lnSpc>
              <a:buFontTx/>
              <a:buBlip>
                <a:blip r:embed="rId2"/>
              </a:buBlip>
            </a:pPr>
            <a:r>
              <a:rPr lang="en-US" sz="2400" smtClean="0">
                <a:solidFill>
                  <a:srgbClr val="644600"/>
                </a:solidFill>
              </a:rPr>
              <a:t>An ACE score of 6 or more may reduce life expectancy by two decades.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p:txBody>
          <a:bodyPr/>
          <a:lstStyle/>
          <a:p>
            <a:pPr eaLnBrk="1" hangingPunct="1">
              <a:defRPr/>
            </a:pPr>
            <a:r>
              <a:rPr lang="en-US" dirty="0" err="1" smtClean="0">
                <a:solidFill>
                  <a:srgbClr val="644600"/>
                </a:solidFill>
              </a:rPr>
              <a:t>Epigenetics</a:t>
            </a:r>
            <a:r>
              <a:rPr lang="en-US" dirty="0" smtClean="0">
                <a:solidFill>
                  <a:srgbClr val="644600"/>
                </a:solidFill>
              </a:rPr>
              <a:t> &amp; the Riddle of Human Nature </a:t>
            </a:r>
          </a:p>
        </p:txBody>
      </p:sp>
      <p:sp>
        <p:nvSpPr>
          <p:cNvPr id="38915" name="Rectangle 2"/>
          <p:cNvSpPr>
            <a:spLocks noChangeArrowheads="1"/>
          </p:cNvSpPr>
          <p:nvPr>
            <p:ph type="body" idx="1"/>
          </p:nvPr>
        </p:nvSpPr>
        <p:spPr/>
        <p:txBody>
          <a:bodyPr/>
          <a:lstStyle/>
          <a:p>
            <a:pPr eaLnBrk="1" hangingPunct="1">
              <a:buFontTx/>
              <a:buBlip>
                <a:blip r:embed="rId2"/>
              </a:buBlip>
            </a:pPr>
            <a:r>
              <a:rPr lang="en-US" sz="2400" smtClean="0">
                <a:solidFill>
                  <a:srgbClr val="644600"/>
                </a:solidFill>
              </a:rPr>
              <a:t>Neither nature nor nurture alone determines whether humans are violent or nonviolent. Rather, our experiences, particularly in our formative relationships early in life determine how our genes, particularly those controlling our stress response, are expressed.</a:t>
            </a:r>
          </a:p>
          <a:p>
            <a:pPr eaLnBrk="1" hangingPunct="1">
              <a:buFontTx/>
              <a:buBlip>
                <a:blip r:embed="rId2"/>
              </a:buBlip>
            </a:pPr>
            <a:r>
              <a:rPr lang="en-US" sz="2400" smtClean="0">
                <a:solidFill>
                  <a:srgbClr val="644600"/>
                </a:solidFill>
              </a:rPr>
              <a:t>Child abuse leaves epigenetic marks on DNA.</a:t>
            </a:r>
          </a:p>
          <a:p>
            <a:pPr eaLnBrk="1" hangingPunct="1">
              <a:buFontTx/>
              <a:buBlip>
                <a:blip r:embed="rId2"/>
              </a:buBlip>
            </a:pPr>
            <a:r>
              <a:rPr lang="en-US" sz="2400" smtClean="0">
                <a:solidFill>
                  <a:srgbClr val="644600"/>
                </a:solidFill>
              </a:rPr>
              <a:t>The neuroscientist James Fallon’s brain shows deficiencies in his OMPFC &amp; he has the MAO-A (monoamine oxidase A) gene pattern of sociopaths, but he is nonviolent and prosocial due to early nurturance despite being descended from a family in which some ancestors had been violent sociopaths.</a:t>
            </a:r>
          </a:p>
          <a:p>
            <a:pPr eaLnBrk="1" hangingPunct="1">
              <a:buFontTx/>
              <a:buBlip>
                <a:blip r:embed="rId2"/>
              </a:buBlip>
            </a:pPr>
            <a:r>
              <a:rPr lang="en-US" sz="1800" smtClean="0">
                <a:solidFill>
                  <a:srgbClr val="644600"/>
                </a:solidFill>
              </a:rPr>
              <a:t>Hagerty, B.B. (2010). A neuroscientist uncovers a dark secret. http://www.npr.org/templates/story/story.php?storyId=127888976</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lstStyle/>
          <a:p>
            <a:pPr eaLnBrk="1" hangingPunct="1">
              <a:defRPr/>
            </a:pPr>
            <a:r>
              <a:rPr lang="en-US" sz="6600" dirty="0" smtClean="0">
                <a:solidFill>
                  <a:srgbClr val="644600"/>
                </a:solidFill>
              </a:rPr>
              <a:t>James Gilligan, MD</a:t>
            </a:r>
          </a:p>
        </p:txBody>
      </p:sp>
      <p:sp>
        <p:nvSpPr>
          <p:cNvPr id="39939" name="Rectangle 2"/>
          <p:cNvSpPr>
            <a:spLocks noChangeArrowheads="1"/>
          </p:cNvSpPr>
          <p:nvPr>
            <p:ph type="body" idx="1"/>
          </p:nvPr>
        </p:nvSpPr>
        <p:spPr/>
        <p:txBody>
          <a:bodyPr/>
          <a:lstStyle/>
          <a:p>
            <a:pPr eaLnBrk="1" hangingPunct="1">
              <a:buFontTx/>
              <a:buBlip>
                <a:blip r:embed="rId2"/>
              </a:buBlip>
            </a:pPr>
            <a:r>
              <a:rPr lang="en-US" smtClean="0">
                <a:solidFill>
                  <a:srgbClr val="535000"/>
                </a:solidFill>
              </a:rPr>
              <a:t>          </a:t>
            </a:r>
          </a:p>
          <a:p>
            <a:pPr eaLnBrk="1" hangingPunct="1">
              <a:buFontTx/>
              <a:buBlip>
                <a:blip r:embed="rId2"/>
              </a:buBlip>
            </a:pPr>
            <a:endParaRPr lang="en-US" smtClean="0">
              <a:solidFill>
                <a:srgbClr val="535000"/>
              </a:solidFill>
            </a:endParaRPr>
          </a:p>
          <a:p>
            <a:pPr eaLnBrk="1" hangingPunct="1">
              <a:buFontTx/>
              <a:buBlip>
                <a:blip r:embed="rId2"/>
              </a:buBlip>
            </a:pPr>
            <a:endParaRPr lang="en-US" smtClean="0">
              <a:solidFill>
                <a:srgbClr val="535000"/>
              </a:solidFill>
            </a:endParaRPr>
          </a:p>
          <a:p>
            <a:pPr eaLnBrk="1" hangingPunct="1">
              <a:buFontTx/>
              <a:buBlip>
                <a:blip r:embed="rId2"/>
              </a:buBlip>
            </a:pPr>
            <a:r>
              <a:rPr lang="en-US" sz="2400" smtClean="0">
                <a:solidFill>
                  <a:srgbClr val="644600"/>
                </a:solidFill>
              </a:rPr>
              <a:t>Posits universal cause of violent behavior: being overwhelmed by feelings of shame &amp; humiliation, as well as being insulted, disrespected, ridiculed or rejected by others, or treated as inferior or unimportant. That is, violence is always a desperate &amp; risky attempt to gain respect, attention and recognition for oneself or one’s group &amp; to displace shame onto others.</a:t>
            </a:r>
            <a:r>
              <a:rPr lang="en-US" smtClean="0">
                <a:solidFill>
                  <a:srgbClr val="644600"/>
                </a:solidFill>
              </a:rPr>
              <a:t> </a:t>
            </a:r>
            <a:r>
              <a:rPr lang="en-US" sz="2400" smtClean="0">
                <a:solidFill>
                  <a:srgbClr val="644600"/>
                </a:solidFill>
              </a:rPr>
              <a:t>Egregious child abuse is documented in over 90% of backgrounds of the most violent offenders. Perpetrators see themselves as agents of “justice,” avenging themselves for past injuries.</a:t>
            </a:r>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2946400"/>
            <a:ext cx="152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930400"/>
            <a:ext cx="22098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p:txBody>
          <a:bodyPr/>
          <a:lstStyle/>
          <a:p>
            <a:pPr eaLnBrk="1" hangingPunct="1">
              <a:defRPr/>
            </a:pPr>
            <a:r>
              <a:rPr lang="en-US" sz="6600" dirty="0" smtClean="0">
                <a:solidFill>
                  <a:srgbClr val="644600"/>
                </a:solidFill>
              </a:rPr>
              <a:t>Violence Is Made, Not Born</a:t>
            </a:r>
          </a:p>
        </p:txBody>
      </p:sp>
      <p:sp>
        <p:nvSpPr>
          <p:cNvPr id="40963"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Gilligan observed most people not violent; even violent people are not violent most of the time.</a:t>
            </a:r>
          </a:p>
          <a:p>
            <a:pPr eaLnBrk="1" hangingPunct="1">
              <a:buFontTx/>
              <a:buBlip>
                <a:blip r:embed="rId2"/>
              </a:buBlip>
            </a:pPr>
            <a:r>
              <a:rPr lang="en-US" smtClean="0">
                <a:solidFill>
                  <a:srgbClr val="644600"/>
                </a:solidFill>
              </a:rPr>
              <a:t>Lonnie Athens’ interviews of violent offenders over 20 -year period found 4 stages of becoming violent: brutalization (victimization, witnessing close others abused, violent coaching);  belligerency (harm or be harmed); violent performances; virulency. </a:t>
            </a:r>
            <a:r>
              <a:rPr lang="en-US" sz="1800" smtClean="0">
                <a:solidFill>
                  <a:srgbClr val="644600"/>
                </a:solidFill>
              </a:rPr>
              <a:t>Athens, L. (1992). </a:t>
            </a:r>
            <a:r>
              <a:rPr lang="en-US" sz="1800" i="1" smtClean="0">
                <a:solidFill>
                  <a:srgbClr val="644600"/>
                </a:solidFill>
              </a:rPr>
              <a:t>The creation of dangerous, violent criminals. </a:t>
            </a:r>
            <a:r>
              <a:rPr lang="en-US" sz="1800" smtClean="0">
                <a:solidFill>
                  <a:srgbClr val="644600"/>
                </a:solidFill>
              </a:rPr>
              <a:t>Champaigne, IL: University of Illinois Press.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pPr eaLnBrk="1" hangingPunct="1">
              <a:defRPr/>
            </a:pPr>
            <a:r>
              <a:rPr lang="en-US" smtClean="0">
                <a:solidFill>
                  <a:srgbClr val="644600"/>
                </a:solidFill>
              </a:rPr>
              <a:t>Empathy</a:t>
            </a:r>
          </a:p>
        </p:txBody>
      </p:sp>
      <p:sp>
        <p:nvSpPr>
          <p:cNvPr id="14339"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“The essence of empathy is the ability to stand in another’s shoes, to feel what it’s like there and to care about making it better if it hurts.” </a:t>
            </a:r>
            <a:r>
              <a:rPr lang="en-US" sz="1800" smtClean="0">
                <a:solidFill>
                  <a:srgbClr val="644600"/>
                </a:solidFill>
              </a:rPr>
              <a:t>Szalavitz, M. &amp; Perry, B.D. (2010). </a:t>
            </a:r>
            <a:r>
              <a:rPr lang="en-US" sz="1800" i="1" smtClean="0">
                <a:solidFill>
                  <a:srgbClr val="644600"/>
                </a:solidFill>
              </a:rPr>
              <a:t>Born  for love: Why empathy is essential &amp; endangered. </a:t>
            </a:r>
            <a:r>
              <a:rPr lang="en-US" sz="1800" smtClean="0">
                <a:solidFill>
                  <a:srgbClr val="644600"/>
                </a:solidFill>
              </a:rPr>
              <a:t>New York: William Morrow, (p. 12) </a:t>
            </a:r>
          </a:p>
          <a:p>
            <a:pPr eaLnBrk="1" hangingPunct="1">
              <a:buFontTx/>
              <a:buBlip>
                <a:blip r:embed="rId2"/>
              </a:buBlip>
            </a:pPr>
            <a:r>
              <a:rPr lang="en-US" smtClean="0">
                <a:solidFill>
                  <a:srgbClr val="644600"/>
                </a:solidFill>
              </a:rPr>
              <a:t>“Empathy is actually a </a:t>
            </a:r>
            <a:r>
              <a:rPr lang="en-US" i="1" smtClean="0">
                <a:solidFill>
                  <a:srgbClr val="644600"/>
                </a:solidFill>
              </a:rPr>
              <a:t>hypothesis </a:t>
            </a:r>
            <a:r>
              <a:rPr lang="en-US" smtClean="0">
                <a:solidFill>
                  <a:srgbClr val="644600"/>
                </a:solidFill>
              </a:rPr>
              <a:t>we make about another person based on a combination of visceral, emotional, and cognitive information...an attempt to experience the inner life of another while retaining objectivity.” </a:t>
            </a:r>
            <a:r>
              <a:rPr lang="en-US" sz="1800" smtClean="0">
                <a:solidFill>
                  <a:srgbClr val="644600"/>
                </a:solidFill>
              </a:rPr>
              <a:t>Cozolino, L. (2006), </a:t>
            </a:r>
            <a:r>
              <a:rPr lang="en-US" sz="1800" i="1" smtClean="0">
                <a:solidFill>
                  <a:srgbClr val="644600"/>
                </a:solidFill>
              </a:rPr>
              <a:t>The neuroscience of human relationships: Attachment and the developing social brain. </a:t>
            </a:r>
            <a:r>
              <a:rPr lang="en-US" sz="1800" smtClean="0">
                <a:solidFill>
                  <a:srgbClr val="644600"/>
                </a:solidFill>
              </a:rPr>
              <a:t>New York &amp; London: W.W. Norton &amp; Company.</a:t>
            </a:r>
            <a:r>
              <a:rPr lang="en-US" sz="1800" i="1" smtClean="0">
                <a:solidFill>
                  <a:srgbClr val="644600"/>
                </a:solidFill>
              </a:rPr>
              <a:t> </a:t>
            </a:r>
            <a:r>
              <a:rPr lang="en-US" smtClean="0">
                <a:solidFill>
                  <a:srgbClr val="644600"/>
                </a:solidFill>
              </a:rPr>
              <a: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lstStyle/>
          <a:p>
            <a:pPr eaLnBrk="1" hangingPunct="1">
              <a:defRPr/>
            </a:pPr>
            <a:r>
              <a:rPr lang="en-US" sz="6600" dirty="0" smtClean="0">
                <a:solidFill>
                  <a:srgbClr val="644600"/>
                </a:solidFill>
              </a:rPr>
              <a:t>Most Soldiers </a:t>
            </a:r>
            <a:br>
              <a:rPr lang="en-US" sz="6600" dirty="0" smtClean="0">
                <a:solidFill>
                  <a:srgbClr val="644600"/>
                </a:solidFill>
              </a:rPr>
            </a:br>
            <a:r>
              <a:rPr lang="en-US" sz="6600" dirty="0" smtClean="0">
                <a:solidFill>
                  <a:srgbClr val="644600"/>
                </a:solidFill>
              </a:rPr>
              <a:t>Do Not Kill Easily</a:t>
            </a:r>
          </a:p>
        </p:txBody>
      </p:sp>
      <p:sp>
        <p:nvSpPr>
          <p:cNvPr id="41987"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U.S. military firing rates at exposed enemy soldiers were only 15-20% in WWII. Due to new training methods, rates rose to 55% in Korean War &amp; 95% in the Vietnam War. </a:t>
            </a:r>
            <a:r>
              <a:rPr lang="en-US" sz="1800" smtClean="0">
                <a:solidFill>
                  <a:srgbClr val="644600"/>
                </a:solidFill>
              </a:rPr>
              <a:t>Grossman, D. (1996). </a:t>
            </a:r>
            <a:r>
              <a:rPr lang="en-US" sz="1800" i="1" smtClean="0">
                <a:solidFill>
                  <a:srgbClr val="644600"/>
                </a:solidFill>
              </a:rPr>
              <a:t>On killing: The psychological cost of learning to kill in war and society. </a:t>
            </a:r>
            <a:r>
              <a:rPr lang="en-US" sz="1800" smtClean="0">
                <a:solidFill>
                  <a:srgbClr val="644600"/>
                </a:solidFill>
              </a:rPr>
              <a:t>Boston: Little Brown &amp; Co.</a:t>
            </a:r>
            <a:endParaRPr lang="en-US" smtClean="0">
              <a:solidFill>
                <a:srgbClr val="644600"/>
              </a:solidFill>
            </a:endParaRPr>
          </a:p>
          <a:p>
            <a:pPr eaLnBrk="1" hangingPunct="1">
              <a:buFontTx/>
              <a:buBlip>
                <a:blip r:embed="rId2"/>
              </a:buBlip>
            </a:pPr>
            <a:r>
              <a:rPr lang="en-US" smtClean="0">
                <a:solidFill>
                  <a:srgbClr val="644600"/>
                </a:solidFill>
              </a:rPr>
              <a:t>Symptoms of perpetration-induced trauma have been found to be more severe than in PTSD of victims. </a:t>
            </a:r>
            <a:r>
              <a:rPr lang="en-US" sz="1800" smtClean="0">
                <a:solidFill>
                  <a:srgbClr val="644600"/>
                </a:solidFill>
              </a:rPr>
              <a:t>McNair, R. (2002). </a:t>
            </a:r>
            <a:r>
              <a:rPr lang="en-US" sz="1800" i="1" smtClean="0">
                <a:solidFill>
                  <a:srgbClr val="644600"/>
                </a:solidFill>
              </a:rPr>
              <a:t>Perpetration-induced traumatic stress: The psychological consequences of killing. </a:t>
            </a:r>
            <a:r>
              <a:rPr lang="en-US" sz="1800" smtClean="0">
                <a:solidFill>
                  <a:srgbClr val="644600"/>
                </a:solidFill>
              </a:rPr>
              <a:t>Westport, CT: Praeger Publishers.</a:t>
            </a:r>
          </a:p>
          <a:p>
            <a:pPr eaLnBrk="1" hangingPunct="1">
              <a:buFontTx/>
              <a:buBlip>
                <a:blip r:embed="rId2"/>
              </a:buBlip>
            </a:pPr>
            <a:r>
              <a:rPr lang="en-US" smtClean="0">
                <a:solidFill>
                  <a:srgbClr val="644600"/>
                </a:solidFill>
              </a:rPr>
              <a:t>1/6 US servicemen on at least 1 psychiatric drug. </a:t>
            </a:r>
            <a:r>
              <a:rPr lang="en-US" sz="1400" smtClean="0">
                <a:solidFill>
                  <a:srgbClr val="644600"/>
                </a:solidFill>
              </a:rPr>
              <a:t>Levine, B.E. (2010). Psychologists profit on unending U.S. wars by teaching positive thinking to soldiers. </a:t>
            </a:r>
            <a:r>
              <a:rPr lang="en-US" sz="1400" i="1" smtClean="0">
                <a:solidFill>
                  <a:srgbClr val="644600"/>
                </a:solidFill>
              </a:rPr>
              <a:t>Huffington Post </a:t>
            </a:r>
            <a:r>
              <a:rPr lang="en-US" sz="1800" i="1" smtClean="0">
                <a:solidFill>
                  <a:srgbClr val="644600"/>
                </a:solidFill>
              </a:rPr>
              <a:t>7/22/10</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p:txBody>
          <a:bodyPr/>
          <a:lstStyle/>
          <a:p>
            <a:pPr eaLnBrk="1" hangingPunct="1">
              <a:defRPr/>
            </a:pPr>
            <a:r>
              <a:rPr lang="en-US" smtClean="0">
                <a:solidFill>
                  <a:srgbClr val="644600"/>
                </a:solidFill>
              </a:rPr>
              <a:t>Psychohistory</a:t>
            </a:r>
          </a:p>
        </p:txBody>
      </p:sp>
      <p:sp>
        <p:nvSpPr>
          <p:cNvPr id="43011"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deMause interprets history &amp; politics in relation to evolution of childrearing as practiced by different “psychoclasses:” infanticidal, abandoning, ambivalent, intrusive, socializing, &amp; helping.</a:t>
            </a:r>
          </a:p>
          <a:p>
            <a:pPr eaLnBrk="1" hangingPunct="1">
              <a:buFontTx/>
              <a:buBlip>
                <a:blip r:embed="rId2"/>
              </a:buBlip>
            </a:pPr>
            <a:r>
              <a:rPr lang="en-US" smtClean="0">
                <a:solidFill>
                  <a:srgbClr val="644600"/>
                </a:solidFill>
              </a:rPr>
              <a:t>Wars and social violence are seen as re-staging early traumas.</a:t>
            </a:r>
          </a:p>
          <a:p>
            <a:pPr eaLnBrk="1" hangingPunct="1">
              <a:buFontTx/>
              <a:buBlip>
                <a:blip r:embed="rId2"/>
              </a:buBlip>
            </a:pPr>
            <a:r>
              <a:rPr lang="en-US" smtClean="0">
                <a:solidFill>
                  <a:srgbClr val="644600"/>
                </a:solidFill>
              </a:rPr>
              <a:t>His extensive research is largely ignored in academia.</a:t>
            </a:r>
          </a:p>
          <a:p>
            <a:pPr eaLnBrk="1" hangingPunct="1">
              <a:buFontTx/>
              <a:buBlip>
                <a:blip r:embed="rId2"/>
              </a:buBlip>
            </a:pPr>
            <a:r>
              <a:rPr lang="en-US" sz="1800" smtClean="0">
                <a:solidFill>
                  <a:srgbClr val="432F00"/>
                </a:solidFill>
              </a:rPr>
              <a:t>deMause, L. (2002). </a:t>
            </a:r>
            <a:r>
              <a:rPr lang="en-US" sz="1800" i="1" smtClean="0">
                <a:solidFill>
                  <a:srgbClr val="432F00"/>
                </a:solidFill>
              </a:rPr>
              <a:t>The emotional life of nations. </a:t>
            </a:r>
            <a:r>
              <a:rPr lang="en-US" sz="1800" smtClean="0">
                <a:solidFill>
                  <a:srgbClr val="432F00"/>
                </a:solidFill>
              </a:rPr>
              <a:t>New York &amp; London: Karnac.</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p:txBody>
          <a:bodyPr/>
          <a:lstStyle/>
          <a:p>
            <a:pPr eaLnBrk="1" hangingPunct="1">
              <a:defRPr/>
            </a:pPr>
            <a:r>
              <a:rPr lang="en-US" smtClean="0">
                <a:solidFill>
                  <a:srgbClr val="644600"/>
                </a:solidFill>
              </a:rPr>
              <a:t>Effects of Socioeconomic Deprivation on Children</a:t>
            </a:r>
          </a:p>
        </p:txBody>
      </p:sp>
      <p:sp>
        <p:nvSpPr>
          <p:cNvPr id="44035"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“Children growing up in groups or societies under threat will be more likely to be raised with harsh or distant caregiving” </a:t>
            </a:r>
            <a:r>
              <a:rPr lang="en-US" sz="1800" smtClean="0">
                <a:solidFill>
                  <a:srgbClr val="644600"/>
                </a:solidFill>
              </a:rPr>
              <a:t>Szalavitz, M. &amp; Perry, B.D. (2010). </a:t>
            </a:r>
            <a:r>
              <a:rPr lang="en-US" sz="1800" i="1" smtClean="0">
                <a:solidFill>
                  <a:srgbClr val="644600"/>
                </a:solidFill>
              </a:rPr>
              <a:t>Born for love: Why empathy is essential &amp; endangered. </a:t>
            </a:r>
            <a:r>
              <a:rPr lang="en-US" sz="1800" smtClean="0">
                <a:solidFill>
                  <a:srgbClr val="644600"/>
                </a:solidFill>
              </a:rPr>
              <a:t>New York: William Morrow, p.341.</a:t>
            </a:r>
          </a:p>
          <a:p>
            <a:pPr eaLnBrk="1" hangingPunct="1">
              <a:buFontTx/>
              <a:buBlip>
                <a:blip r:embed="rId2"/>
              </a:buBlip>
            </a:pPr>
            <a:r>
              <a:rPr lang="en-US" smtClean="0">
                <a:solidFill>
                  <a:srgbClr val="644600"/>
                </a:solidFill>
              </a:rPr>
              <a:t>The case of the Ik. </a:t>
            </a:r>
            <a:r>
              <a:rPr lang="en-US" sz="1800" smtClean="0">
                <a:solidFill>
                  <a:srgbClr val="644600"/>
                </a:solidFill>
              </a:rPr>
              <a:t>Turnbull, C.M. (1972). </a:t>
            </a:r>
            <a:r>
              <a:rPr lang="en-US" sz="1800" i="1" smtClean="0">
                <a:solidFill>
                  <a:srgbClr val="644600"/>
                </a:solidFill>
              </a:rPr>
              <a:t>The mountain people. </a:t>
            </a:r>
            <a:r>
              <a:rPr lang="en-US" sz="1800" smtClean="0">
                <a:solidFill>
                  <a:srgbClr val="644600"/>
                </a:solidFill>
              </a:rPr>
              <a:t>New York: Touchstone.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p:txBody>
          <a:bodyPr/>
          <a:lstStyle/>
          <a:p>
            <a:pPr eaLnBrk="1" hangingPunct="1">
              <a:defRPr/>
            </a:pPr>
            <a:r>
              <a:rPr lang="en-US" sz="6600" dirty="0" smtClean="0">
                <a:solidFill>
                  <a:srgbClr val="644600"/>
                </a:solidFill>
              </a:rPr>
              <a:t>Kids under Threat Worldwide</a:t>
            </a:r>
          </a:p>
        </p:txBody>
      </p:sp>
      <p:sp>
        <p:nvSpPr>
          <p:cNvPr id="45059" name="Rectangle 2"/>
          <p:cNvSpPr>
            <a:spLocks noChangeArrowheads="1"/>
          </p:cNvSpPr>
          <p:nvPr>
            <p:ph type="body" idx="1"/>
          </p:nvPr>
        </p:nvSpPr>
        <p:spPr/>
        <p:txBody>
          <a:bodyPr/>
          <a:lstStyle/>
          <a:p>
            <a:pPr eaLnBrk="1" hangingPunct="1">
              <a:buFontTx/>
              <a:buBlip>
                <a:blip r:embed="rId2"/>
              </a:buBlip>
            </a:pPr>
            <a:r>
              <a:rPr lang="en-US" sz="2400" smtClean="0">
                <a:solidFill>
                  <a:srgbClr val="644600"/>
                </a:solidFill>
                <a:latin typeface="Baskerville" charset="0"/>
                <a:ea typeface="Baskerville" charset="0"/>
                <a:cs typeface="Baskerville" charset="0"/>
                <a:sym typeface="Baskerville" charset="0"/>
              </a:rPr>
              <a:t>child laborers--246 million</a:t>
            </a:r>
            <a:endParaRPr lang="en-US" sz="2400" smtClean="0">
              <a:solidFill>
                <a:srgbClr val="644600"/>
              </a:solidFill>
              <a:latin typeface="Baskerville" charset="0"/>
              <a:sym typeface="Baskerville" charset="0"/>
            </a:endParaRPr>
          </a:p>
          <a:p>
            <a:pPr eaLnBrk="1" hangingPunct="1">
              <a:buFontTx/>
              <a:buBlip>
                <a:blip r:embed="rId2"/>
              </a:buBlip>
            </a:pPr>
            <a:r>
              <a:rPr lang="en-US" sz="2400" smtClean="0">
                <a:solidFill>
                  <a:srgbClr val="644600"/>
                </a:solidFill>
              </a:rPr>
              <a:t>child slaves--6 million</a:t>
            </a:r>
          </a:p>
          <a:p>
            <a:pPr eaLnBrk="1" hangingPunct="1">
              <a:buFontTx/>
              <a:buBlip>
                <a:blip r:embed="rId2"/>
              </a:buBlip>
            </a:pPr>
            <a:r>
              <a:rPr lang="en-US" sz="2400" smtClean="0">
                <a:solidFill>
                  <a:srgbClr val="644600"/>
                </a:solidFill>
              </a:rPr>
              <a:t>child soldiers--300,000+</a:t>
            </a:r>
          </a:p>
          <a:p>
            <a:pPr eaLnBrk="1" hangingPunct="1">
              <a:buFontTx/>
              <a:buBlip>
                <a:blip r:embed="rId2"/>
              </a:buBlip>
            </a:pPr>
            <a:r>
              <a:rPr lang="en-US" sz="2400" smtClean="0">
                <a:solidFill>
                  <a:srgbClr val="644600"/>
                </a:solidFill>
              </a:rPr>
              <a:t>primary-school-age kids not in school--101 million</a:t>
            </a:r>
          </a:p>
          <a:p>
            <a:pPr eaLnBrk="1" hangingPunct="1">
              <a:buFontTx/>
              <a:buBlip>
                <a:blip r:embed="rId2"/>
              </a:buBlip>
            </a:pPr>
            <a:r>
              <a:rPr lang="en-US" sz="2400" smtClean="0">
                <a:solidFill>
                  <a:srgbClr val="644600"/>
                </a:solidFill>
              </a:rPr>
              <a:t>kids lacking adequate shelter--640 million</a:t>
            </a:r>
          </a:p>
          <a:p>
            <a:pPr eaLnBrk="1" hangingPunct="1">
              <a:buFontTx/>
              <a:buBlip>
                <a:blip r:embed="rId2"/>
              </a:buBlip>
            </a:pPr>
            <a:r>
              <a:rPr lang="en-US" sz="2400" smtClean="0">
                <a:solidFill>
                  <a:srgbClr val="644600"/>
                </a:solidFill>
              </a:rPr>
              <a:t>kids lacking access to safe water--400 million</a:t>
            </a:r>
          </a:p>
          <a:p>
            <a:pPr eaLnBrk="1" hangingPunct="1">
              <a:buFontTx/>
              <a:buBlip>
                <a:blip r:embed="rId2"/>
              </a:buBlip>
            </a:pPr>
            <a:r>
              <a:rPr lang="en-US" sz="2400" smtClean="0">
                <a:solidFill>
                  <a:srgbClr val="644600"/>
                </a:solidFill>
              </a:rPr>
              <a:t>kids without access to health care--270 million</a:t>
            </a:r>
          </a:p>
          <a:p>
            <a:pPr eaLnBrk="1" hangingPunct="1">
              <a:buFontTx/>
              <a:buBlip>
                <a:blip r:embed="rId2"/>
              </a:buBlip>
            </a:pPr>
            <a:r>
              <a:rPr lang="en-US" sz="1800" smtClean="0">
                <a:solidFill>
                  <a:srgbClr val="644600"/>
                </a:solidFill>
              </a:rPr>
              <a:t>IRC, Fall 2010 Newsletter</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a:lstStyle/>
          <a:p>
            <a:pPr eaLnBrk="1" hangingPunct="1">
              <a:defRPr/>
            </a:pPr>
            <a:r>
              <a:rPr lang="en-US" dirty="0" smtClean="0"/>
              <a:t>Attachment Theory &amp; Research</a:t>
            </a:r>
          </a:p>
        </p:txBody>
      </p:sp>
      <p:sp>
        <p:nvSpPr>
          <p:cNvPr id="46083" name="Rectangle 2"/>
          <p:cNvSpPr>
            <a:spLocks noChangeArrowheads="1"/>
          </p:cNvSpPr>
          <p:nvPr>
            <p:ph type="body" idx="1"/>
          </p:nvPr>
        </p:nvSpPr>
        <p:spPr/>
        <p:txBody>
          <a:bodyPr/>
          <a:lstStyle/>
          <a:p>
            <a:pPr marL="0" indent="0" eaLnBrk="1" hangingPunct="1"/>
            <a:r>
              <a:rPr lang="en-US" smtClean="0">
                <a:solidFill>
                  <a:srgbClr val="005A7C"/>
                </a:solidFill>
              </a:rPr>
              <a:t>Light on Empathy &amp; Nonviolence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p:txBody>
          <a:bodyPr/>
          <a:lstStyle/>
          <a:p>
            <a:pPr eaLnBrk="1" hangingPunct="1">
              <a:defRPr/>
            </a:pPr>
            <a:r>
              <a:rPr lang="en-US" smtClean="0">
                <a:solidFill>
                  <a:srgbClr val="644600"/>
                </a:solidFill>
              </a:rPr>
              <a:t>What Is Attachment?</a:t>
            </a:r>
          </a:p>
        </p:txBody>
      </p:sp>
      <p:sp>
        <p:nvSpPr>
          <p:cNvPr id="47107"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Attachment is an innate, evolutionarily based behavioral system that motivates us to seek proximity to one or a few wiser/stronger people (attachment figures) who will provide a safe haven for comfort, safety, &amp; meeting basic needs, as well as a secure base from which to explore the wider world on a sustained basis.</a:t>
            </a:r>
          </a:p>
          <a:p>
            <a:pPr eaLnBrk="1" hangingPunct="1">
              <a:buFontTx/>
              <a:buBlip>
                <a:blip r:embed="rId2"/>
              </a:buBlip>
            </a:pPr>
            <a:r>
              <a:rPr lang="en-US" sz="2400" smtClean="0">
                <a:solidFill>
                  <a:srgbClr val="644600"/>
                </a:solidFill>
              </a:rPr>
              <a:t>Bowlby, J. (1969). </a:t>
            </a:r>
            <a:r>
              <a:rPr lang="en-US" sz="2400" i="1" smtClean="0">
                <a:solidFill>
                  <a:srgbClr val="644600"/>
                </a:solidFill>
              </a:rPr>
              <a:t>Attachment. </a:t>
            </a:r>
            <a:r>
              <a:rPr lang="en-US" sz="2400" smtClean="0">
                <a:solidFill>
                  <a:srgbClr val="644600"/>
                </a:solidFill>
              </a:rPr>
              <a:t>New York: Basic Books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p:txBody>
          <a:bodyPr/>
          <a:lstStyle/>
          <a:p>
            <a:pPr eaLnBrk="1" hangingPunct="1">
              <a:defRPr/>
            </a:pPr>
            <a:r>
              <a:rPr lang="en-US" sz="6600" smtClean="0">
                <a:solidFill>
                  <a:srgbClr val="644600"/>
                </a:solidFill>
              </a:rPr>
              <a:t>Secure Attachment</a:t>
            </a:r>
          </a:p>
        </p:txBody>
      </p:sp>
      <p:sp>
        <p:nvSpPr>
          <p:cNvPr id="48131" name="Rectangle 2"/>
          <p:cNvSpPr>
            <a:spLocks noChangeArrowheads="1"/>
          </p:cNvSpPr>
          <p:nvPr>
            <p:ph type="body" idx="1"/>
          </p:nvPr>
        </p:nvSpPr>
        <p:spPr/>
        <p:txBody>
          <a:bodyPr/>
          <a:lstStyle/>
          <a:p>
            <a:pPr marL="1016000" lvl="1" eaLnBrk="1" hangingPunct="1">
              <a:buFontTx/>
              <a:buBlip>
                <a:blip r:embed="rId2"/>
              </a:buBlip>
            </a:pPr>
            <a:r>
              <a:rPr lang="en-US" smtClean="0">
                <a:solidFill>
                  <a:srgbClr val="644600"/>
                </a:solidFill>
              </a:rPr>
              <a:t>“All of us, from cradle to grave, are happiest when life is organized as a series of excursions, long or short, from the secure base provided by our attachment figures.” </a:t>
            </a:r>
            <a:r>
              <a:rPr lang="en-US" sz="1800" smtClean="0">
                <a:solidFill>
                  <a:srgbClr val="644600"/>
                </a:solidFill>
              </a:rPr>
              <a:t>Bowlby, J. (1988). </a:t>
            </a:r>
            <a:r>
              <a:rPr lang="en-US" sz="1800" i="1" smtClean="0">
                <a:solidFill>
                  <a:srgbClr val="644600"/>
                </a:solidFill>
              </a:rPr>
              <a:t>A secure base: Clinical applications of attachment theory. </a:t>
            </a:r>
            <a:r>
              <a:rPr lang="en-US" sz="1800" smtClean="0">
                <a:solidFill>
                  <a:srgbClr val="644600"/>
                </a:solidFill>
              </a:rPr>
              <a:t>London: Routledge, p. 27.</a:t>
            </a:r>
            <a:endParaRPr lang="en-US" smtClean="0">
              <a:solidFill>
                <a:srgbClr val="644600"/>
              </a:solidFill>
            </a:endParaRPr>
          </a:p>
          <a:p>
            <a:pPr marL="1016000" lvl="1" eaLnBrk="1" hangingPunct="1">
              <a:buFontTx/>
              <a:buBlip>
                <a:blip r:embed="rId2"/>
              </a:buBlip>
            </a:pPr>
            <a:r>
              <a:rPr lang="en-US" smtClean="0">
                <a:solidFill>
                  <a:srgbClr val="644600"/>
                </a:solidFill>
              </a:rPr>
              <a:t>Attachment, self-esteem, and worldview form a tripartite security system. </a:t>
            </a:r>
            <a:r>
              <a:rPr lang="en-US" sz="1800" smtClean="0">
                <a:solidFill>
                  <a:srgbClr val="644600"/>
                </a:solidFill>
              </a:rPr>
              <a:t>Hart, J., Shaver, P.R., &amp; Goldenberg, J.L. (2005). Attachment, self-esteem, worldviews, and terror management: Evidence for a tripartite security system. </a:t>
            </a:r>
            <a:r>
              <a:rPr lang="en-US" sz="1800" i="1" smtClean="0">
                <a:solidFill>
                  <a:srgbClr val="644600"/>
                </a:solidFill>
              </a:rPr>
              <a:t>Journal</a:t>
            </a:r>
            <a:r>
              <a:rPr lang="en-US" sz="1800" smtClean="0">
                <a:solidFill>
                  <a:srgbClr val="644600"/>
                </a:solidFill>
              </a:rPr>
              <a:t> </a:t>
            </a:r>
            <a:r>
              <a:rPr lang="en-US" sz="1800" i="1" smtClean="0">
                <a:solidFill>
                  <a:srgbClr val="644600"/>
                </a:solidFill>
              </a:rPr>
              <a:t>of Personality and Social Psychology, </a:t>
            </a:r>
            <a:r>
              <a:rPr lang="en-US" sz="1800" smtClean="0">
                <a:solidFill>
                  <a:srgbClr val="644600"/>
                </a:solidFill>
              </a:rPr>
              <a:t>88(6), 999-1013. </a:t>
            </a:r>
          </a:p>
        </p:txBody>
      </p:sp>
      <p:pic>
        <p:nvPicPr>
          <p:cNvPr id="481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100" y="1257300"/>
            <a:ext cx="24130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a:lstStyle/>
          <a:p>
            <a:pPr eaLnBrk="1" hangingPunct="1">
              <a:defRPr/>
            </a:pPr>
            <a:r>
              <a:rPr lang="en-US" smtClean="0">
                <a:solidFill>
                  <a:srgbClr val="644600"/>
                </a:solidFill>
              </a:rPr>
              <a:t>Neurobiology</a:t>
            </a:r>
          </a:p>
        </p:txBody>
      </p:sp>
      <p:sp>
        <p:nvSpPr>
          <p:cNvPr id="49155"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Extensive neuronal networks in the human brain are dedicated to attachment. The brain is primarily a social organ. It develops optimally with secure attachment.</a:t>
            </a:r>
          </a:p>
          <a:p>
            <a:pPr eaLnBrk="1" hangingPunct="1">
              <a:buFontTx/>
              <a:buBlip>
                <a:blip r:embed="rId2"/>
              </a:buBlip>
            </a:pPr>
            <a:r>
              <a:rPr lang="en-US" smtClean="0">
                <a:solidFill>
                  <a:srgbClr val="644600"/>
                </a:solidFill>
              </a:rPr>
              <a:t>When attachment needs have been met well in early development, the complementary caregiving behavioral system can function optimally. </a:t>
            </a:r>
          </a:p>
          <a:p>
            <a:pPr eaLnBrk="1" hangingPunct="1">
              <a:buFontTx/>
              <a:buBlip>
                <a:blip r:embed="rId2"/>
              </a:buBlip>
            </a:pPr>
            <a:r>
              <a:rPr lang="en-US" smtClean="0">
                <a:solidFill>
                  <a:srgbClr val="644600"/>
                </a:solidFill>
              </a:rPr>
              <a:t>When attachment needs are not fulfilled, the consequences to the individual and society cause a wide range of dysfunctions, from moderate to severe.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p:txBody>
          <a:bodyPr/>
          <a:lstStyle/>
          <a:p>
            <a:pPr eaLnBrk="1" hangingPunct="1">
              <a:defRPr/>
            </a:pPr>
            <a:r>
              <a:rPr lang="en-US" smtClean="0">
                <a:solidFill>
                  <a:srgbClr val="644600"/>
                </a:solidFill>
              </a:rPr>
              <a:t>Attachment Styles</a:t>
            </a:r>
          </a:p>
        </p:txBody>
      </p:sp>
      <p:sp>
        <p:nvSpPr>
          <p:cNvPr id="50179"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Extensive, worldwide research has found 4 basic attachment styles, beginning in early childhood and persisting in later life, resulting from the relationship(s) with the primary caregiver(s). </a:t>
            </a:r>
          </a:p>
          <a:p>
            <a:pPr eaLnBrk="1" hangingPunct="1">
              <a:buFontTx/>
              <a:buBlip>
                <a:blip r:embed="rId2"/>
              </a:buBlip>
            </a:pPr>
            <a:r>
              <a:rPr lang="en-US" smtClean="0">
                <a:solidFill>
                  <a:srgbClr val="644600"/>
                </a:solidFill>
              </a:rPr>
              <a:t>Influences on attachment styles include the caregiver’s own childhood experience, even if not explicitly remembered, family history, trauma, culture, socioeconomic conditions, and politics.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p:txBody>
          <a:bodyPr/>
          <a:lstStyle/>
          <a:p>
            <a:pPr eaLnBrk="1" hangingPunct="1">
              <a:defRPr/>
            </a:pPr>
            <a:r>
              <a:rPr lang="en-US" smtClean="0">
                <a:solidFill>
                  <a:srgbClr val="644600"/>
                </a:solidFill>
              </a:rPr>
              <a:t>Unequal Attachment Experiences</a:t>
            </a:r>
          </a:p>
        </p:txBody>
      </p:sp>
      <p:sp>
        <p:nvSpPr>
          <p:cNvPr id="51203"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The quality of care we receive from our early attachment figures affects, for good or ill, all levels of our development, including the growth, structure and functioning of our brains; baselines of neurotransmitters &amp; hormones; capacity for self-regulation; health; emotional awareness; cognitive development; internal working models of self and others; &amp; more. Early care influences the expression of the genes controlling our stress response.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836613" y="263525"/>
            <a:ext cx="11329987" cy="2417763"/>
          </a:xfrm>
        </p:spPr>
        <p:txBody>
          <a:bodyPr/>
          <a:lstStyle/>
          <a:p>
            <a:pPr eaLnBrk="1" hangingPunct="1">
              <a:defRPr/>
            </a:pPr>
            <a:r>
              <a:rPr lang="en-US" smtClean="0">
                <a:solidFill>
                  <a:srgbClr val="644600"/>
                </a:solidFill>
              </a:rPr>
              <a:t>Nonviolence/</a:t>
            </a:r>
            <a:r>
              <a:rPr lang="en-US" i="1" smtClean="0">
                <a:solidFill>
                  <a:srgbClr val="644600"/>
                </a:solidFill>
              </a:rPr>
              <a:t>Ahimsa</a:t>
            </a:r>
          </a:p>
        </p:txBody>
      </p:sp>
      <p:sp>
        <p:nvSpPr>
          <p:cNvPr id="15363"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Nonviolence is “the absence of the desire, or intention, to harm.” </a:t>
            </a:r>
            <a:r>
              <a:rPr lang="en-US" sz="1800" smtClean="0">
                <a:solidFill>
                  <a:srgbClr val="644600"/>
                </a:solidFill>
              </a:rPr>
              <a:t>Nagler, M. (2004). </a:t>
            </a:r>
            <a:r>
              <a:rPr lang="en-US" sz="1800" i="1" smtClean="0">
                <a:solidFill>
                  <a:srgbClr val="644600"/>
                </a:solidFill>
              </a:rPr>
              <a:t>The search for a nonviolent future. </a:t>
            </a:r>
            <a:r>
              <a:rPr lang="en-US" sz="1800" smtClean="0">
                <a:solidFill>
                  <a:srgbClr val="644600"/>
                </a:solidFill>
              </a:rPr>
              <a:t>Maui &amp; San Francisco: Inner Ocean Publishing, (p. 44).</a:t>
            </a:r>
          </a:p>
          <a:p>
            <a:pPr eaLnBrk="1" hangingPunct="1">
              <a:buFontTx/>
              <a:buBlip>
                <a:blip r:embed="rId2"/>
              </a:buBlip>
            </a:pPr>
            <a:r>
              <a:rPr lang="en-US" smtClean="0">
                <a:solidFill>
                  <a:srgbClr val="644600"/>
                </a:solidFill>
              </a:rPr>
              <a:t>Nonviolence also refers to principled action, using nonviolent means, to create nonviolent social, economic, political, &amp; cultural values &amp; structures.</a:t>
            </a:r>
            <a:endParaRPr lang="en-US" sz="1800" smtClean="0">
              <a:solidFill>
                <a:srgbClr val="644600"/>
              </a:solidFill>
            </a:endParaRPr>
          </a:p>
          <a:p>
            <a:pPr eaLnBrk="1" hangingPunct="1">
              <a:buFontTx/>
              <a:buBlip>
                <a:blip r:embed="rId2"/>
              </a:buBlip>
            </a:pPr>
            <a:r>
              <a:rPr lang="en-US" smtClean="0">
                <a:solidFill>
                  <a:srgbClr val="644600"/>
                </a:solidFill>
              </a:rPr>
              <a:t>While direct violence kills 1.5 million people/year </a:t>
            </a:r>
            <a:r>
              <a:rPr lang="en-US" sz="1800" smtClean="0">
                <a:solidFill>
                  <a:srgbClr val="644600"/>
                </a:solidFill>
              </a:rPr>
              <a:t>(WHO. Violence Prevention: The Evidence), </a:t>
            </a:r>
            <a:r>
              <a:rPr lang="en-US" smtClean="0">
                <a:solidFill>
                  <a:srgbClr val="644600"/>
                </a:solidFill>
              </a:rPr>
              <a:t>structural violence kills 18 million/year. </a:t>
            </a:r>
            <a:r>
              <a:rPr lang="en-US" sz="1800" smtClean="0">
                <a:solidFill>
                  <a:srgbClr val="644600"/>
                </a:solidFill>
              </a:rPr>
              <a:t>Gilligan, J. (1996). </a:t>
            </a:r>
            <a:r>
              <a:rPr lang="en-US" sz="1800" i="1" smtClean="0">
                <a:solidFill>
                  <a:srgbClr val="644600"/>
                </a:solidFill>
              </a:rPr>
              <a:t>Violence: Reflections on a national epidemic. </a:t>
            </a:r>
            <a:r>
              <a:rPr lang="en-US" sz="1800" smtClean="0">
                <a:solidFill>
                  <a:srgbClr val="644600"/>
                </a:solidFill>
              </a:rPr>
              <a:t>New York: Random House.</a:t>
            </a:r>
            <a:r>
              <a:rPr lang="en-US" smtClean="0">
                <a:solidFill>
                  <a:srgbClr val="644600"/>
                </a:solidFill>
              </a:rPr>
              <a:t>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p:txBody>
          <a:bodyPr/>
          <a:lstStyle/>
          <a:p>
            <a:pPr eaLnBrk="1" hangingPunct="1">
              <a:defRPr/>
            </a:pPr>
            <a:r>
              <a:rPr lang="en-US" sz="6600" dirty="0" smtClean="0">
                <a:solidFill>
                  <a:srgbClr val="644600"/>
                </a:solidFill>
              </a:rPr>
              <a:t>Overview of Attachment Styles</a:t>
            </a:r>
          </a:p>
        </p:txBody>
      </p:sp>
      <p:sp>
        <p:nvSpPr>
          <p:cNvPr id="52227"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3 organized attachment styles:</a:t>
            </a:r>
          </a:p>
          <a:p>
            <a:pPr marL="1016000" lvl="1" eaLnBrk="1" hangingPunct="1">
              <a:buFontTx/>
              <a:buBlip>
                <a:blip r:embed="rId2"/>
              </a:buBlip>
            </a:pPr>
            <a:r>
              <a:rPr lang="en-US" smtClean="0">
                <a:solidFill>
                  <a:srgbClr val="644600"/>
                </a:solidFill>
              </a:rPr>
              <a:t>Secure attachment. (~55%)</a:t>
            </a:r>
          </a:p>
          <a:p>
            <a:pPr marL="1016000" lvl="1" eaLnBrk="1" hangingPunct="1">
              <a:buFontTx/>
              <a:buBlip>
                <a:blip r:embed="rId2"/>
              </a:buBlip>
            </a:pPr>
            <a:r>
              <a:rPr lang="en-US" smtClean="0">
                <a:solidFill>
                  <a:srgbClr val="644600"/>
                </a:solidFill>
              </a:rPr>
              <a:t>Avoidant, insecure attachment. (~20%)</a:t>
            </a:r>
          </a:p>
          <a:p>
            <a:pPr marL="1016000" lvl="1" eaLnBrk="1" hangingPunct="1">
              <a:buFontTx/>
              <a:buBlip>
                <a:blip r:embed="rId2"/>
              </a:buBlip>
            </a:pPr>
            <a:r>
              <a:rPr lang="en-US" smtClean="0">
                <a:solidFill>
                  <a:srgbClr val="644600"/>
                </a:solidFill>
              </a:rPr>
              <a:t>Anxious, insecure attachment (~10%)</a:t>
            </a:r>
          </a:p>
          <a:p>
            <a:pPr eaLnBrk="1" hangingPunct="1">
              <a:buFontTx/>
              <a:buBlip>
                <a:blip r:embed="rId2"/>
              </a:buBlip>
            </a:pPr>
            <a:r>
              <a:rPr lang="en-US" smtClean="0">
                <a:solidFill>
                  <a:srgbClr val="644600"/>
                </a:solidFill>
              </a:rPr>
              <a:t>1 disorganized, insecure attachment style (~15%)</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p:txBody>
          <a:bodyPr/>
          <a:lstStyle/>
          <a:p>
            <a:pPr eaLnBrk="1" hangingPunct="1">
              <a:defRPr/>
            </a:pPr>
            <a:r>
              <a:rPr lang="en-US" smtClean="0">
                <a:solidFill>
                  <a:srgbClr val="644600"/>
                </a:solidFill>
              </a:rPr>
              <a:t>Secure Attachment</a:t>
            </a:r>
          </a:p>
        </p:txBody>
      </p:sp>
      <p:sp>
        <p:nvSpPr>
          <p:cNvPr id="53251"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Primary caregiver (mother or other): free, autonomous, available, sensitive, attuned, perceptive of child’s feelings &amp; needs, responsive, effective, caring, fun, helpful, encouraging, amplifies happy feelings, soothes distress (not 100% of time, but reliably)</a:t>
            </a:r>
          </a:p>
          <a:p>
            <a:pPr eaLnBrk="1" hangingPunct="1">
              <a:buFontTx/>
              <a:buBlip>
                <a:blip r:embed="rId2"/>
              </a:buBlip>
            </a:pPr>
            <a:r>
              <a:rPr lang="en-US" smtClean="0">
                <a:solidFill>
                  <a:srgbClr val="644600"/>
                </a:solidFill>
              </a:rPr>
              <a:t>Child: easy to soothe, confident, expects to be helped, positive sense of self &amp; others, internalizes carer as source of comfort &amp; refers internally to her/him to feel safe while seeking stimulation elsewhere.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p:txBody>
          <a:bodyPr/>
          <a:lstStyle/>
          <a:p>
            <a:pPr eaLnBrk="1" hangingPunct="1">
              <a:defRPr/>
            </a:pPr>
            <a:r>
              <a:rPr lang="en-US" smtClean="0">
                <a:solidFill>
                  <a:srgbClr val="644600"/>
                </a:solidFill>
              </a:rPr>
              <a:t>Avoidant, Insecure Attachment </a:t>
            </a:r>
          </a:p>
        </p:txBody>
      </p:sp>
      <p:sp>
        <p:nvSpPr>
          <p:cNvPr id="54275"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Carer: </a:t>
            </a:r>
            <a:r>
              <a:rPr lang="en-US" b="1" smtClean="0">
                <a:solidFill>
                  <a:srgbClr val="644600"/>
                </a:solidFill>
              </a:rPr>
              <a:t>Dismissive</a:t>
            </a:r>
            <a:r>
              <a:rPr lang="en-US" smtClean="0">
                <a:solidFill>
                  <a:srgbClr val="644600"/>
                </a:solidFill>
              </a:rPr>
              <a:t>, unavailable, distant, rejecting, unexpressive, does not recognize or empathize with child’s feelings; discomfort with closeness &amp; interdependence; extreme self-reliance, positive sense of self, negative sense of others.</a:t>
            </a:r>
          </a:p>
          <a:p>
            <a:pPr eaLnBrk="1" hangingPunct="1">
              <a:buFontTx/>
              <a:buBlip>
                <a:blip r:embed="rId2"/>
              </a:buBlip>
            </a:pPr>
            <a:r>
              <a:rPr lang="en-US" smtClean="0">
                <a:solidFill>
                  <a:srgbClr val="644600"/>
                </a:solidFill>
              </a:rPr>
              <a:t>Child: shut down, turned inward, does not expect to be soothed, under-expresses feelings, does not seek proximity to mother in “strange situation.”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p:txBody>
          <a:bodyPr/>
          <a:lstStyle/>
          <a:p>
            <a:pPr eaLnBrk="1" hangingPunct="1">
              <a:defRPr/>
            </a:pPr>
            <a:r>
              <a:rPr lang="en-US" smtClean="0">
                <a:solidFill>
                  <a:srgbClr val="644600"/>
                </a:solidFill>
              </a:rPr>
              <a:t>Anxious, Insecure Attachment</a:t>
            </a:r>
          </a:p>
        </p:txBody>
      </p:sp>
      <p:sp>
        <p:nvSpPr>
          <p:cNvPr id="55299"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Carer: </a:t>
            </a:r>
            <a:r>
              <a:rPr lang="en-US" b="1" smtClean="0">
                <a:solidFill>
                  <a:srgbClr val="644600"/>
                </a:solidFill>
              </a:rPr>
              <a:t>ambivalent</a:t>
            </a:r>
            <a:r>
              <a:rPr lang="en-US" smtClean="0">
                <a:solidFill>
                  <a:srgbClr val="644600"/>
                </a:solidFill>
              </a:rPr>
              <a:t>, inconsistently available, at times responsive, at times unavailable, at times overly involved, enmeshed, intrusive </a:t>
            </a:r>
          </a:p>
          <a:p>
            <a:pPr eaLnBrk="1" hangingPunct="1">
              <a:buFontTx/>
              <a:buBlip>
                <a:blip r:embed="rId2"/>
              </a:buBlip>
            </a:pPr>
            <a:r>
              <a:rPr lang="en-US" smtClean="0">
                <a:solidFill>
                  <a:srgbClr val="644600"/>
                </a:solidFill>
              </a:rPr>
              <a:t>Child: fears unlovability &amp; rejection; angry at threat of separation; strong, insistent need for love &amp; approval; preoccupied with attachment needs; emotionally expressive/overly expressive; negative sense of self, positive sense of others.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lstStyle/>
          <a:p>
            <a:pPr eaLnBrk="1" hangingPunct="1">
              <a:defRPr/>
            </a:pPr>
            <a:r>
              <a:rPr lang="en-US" smtClean="0">
                <a:solidFill>
                  <a:srgbClr val="644600"/>
                </a:solidFill>
              </a:rPr>
              <a:t>Disorganized Attachment</a:t>
            </a:r>
          </a:p>
        </p:txBody>
      </p:sp>
      <p:sp>
        <p:nvSpPr>
          <p:cNvPr id="56323"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Carer: frightens child; unresolved trauma and/or grief; traumatizes, abuses, &amp;/or neglects child; may be depressed, personality disordered, mentally ill, addicted, aggressive &amp;/or sexualized...</a:t>
            </a:r>
          </a:p>
          <a:p>
            <a:pPr eaLnBrk="1" hangingPunct="1">
              <a:buFontTx/>
              <a:buBlip>
                <a:blip r:embed="rId2"/>
              </a:buBlip>
            </a:pPr>
            <a:r>
              <a:rPr lang="en-US" smtClean="0">
                <a:solidFill>
                  <a:srgbClr val="644600"/>
                </a:solidFill>
              </a:rPr>
              <a:t>Child: behaves chaotically; injures selves and/or others; dissociates; freezes; contradictory behaviors; dysregulated on all levels</a:t>
            </a:r>
          </a:p>
          <a:p>
            <a:pPr eaLnBrk="1" hangingPunct="1">
              <a:buFontTx/>
              <a:buBlip>
                <a:blip r:embed="rId2"/>
              </a:buBlip>
            </a:pPr>
            <a:r>
              <a:rPr lang="en-US" smtClean="0">
                <a:solidFill>
                  <a:srgbClr val="644600"/>
                </a:solidFill>
              </a:rPr>
              <a:t>High correlation with personality disorders, severe psychiatric disorders, aggression, violence, criminality.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787400" y="406400"/>
            <a:ext cx="11430000" cy="2438400"/>
          </a:xfrm>
        </p:spPr>
        <p:txBody>
          <a:bodyPr/>
          <a:lstStyle/>
          <a:p>
            <a:pPr eaLnBrk="1" hangingPunct="1">
              <a:defRPr/>
            </a:pPr>
            <a:r>
              <a:rPr lang="en-US" sz="6600" dirty="0" smtClean="0">
                <a:solidFill>
                  <a:srgbClr val="644600"/>
                </a:solidFill>
              </a:rPr>
              <a:t>Empathy &amp; Secure Attachment</a:t>
            </a:r>
          </a:p>
        </p:txBody>
      </p:sp>
      <p:sp>
        <p:nvSpPr>
          <p:cNvPr id="57347" name="Rectangle 2"/>
          <p:cNvSpPr>
            <a:spLocks noChangeArrowheads="1"/>
          </p:cNvSpPr>
          <p:nvPr>
            <p:ph type="body" idx="1"/>
          </p:nvPr>
        </p:nvSpPr>
        <p:spPr>
          <a:xfrm>
            <a:off x="787400" y="3352800"/>
            <a:ext cx="11430000" cy="5715000"/>
          </a:xfrm>
        </p:spPr>
        <p:txBody>
          <a:bodyPr/>
          <a:lstStyle/>
          <a:p>
            <a:pPr eaLnBrk="1" hangingPunct="1">
              <a:buFontTx/>
              <a:buBlip>
                <a:blip r:embed="rId2"/>
              </a:buBlip>
            </a:pPr>
            <a:r>
              <a:rPr lang="en-US" smtClean="0">
                <a:solidFill>
                  <a:srgbClr val="644600"/>
                </a:solidFill>
              </a:rPr>
              <a:t>Being secure with respect to attachment--either by disposition from having received consistently empathic care in childhood or momentarily due to experimental intervention--is associated with empathy, compassion, &amp; responsive, altruistic behaviors.</a:t>
            </a:r>
          </a:p>
          <a:p>
            <a:pPr eaLnBrk="1" hangingPunct="1">
              <a:buFontTx/>
              <a:buBlip>
                <a:blip r:embed="rId2"/>
              </a:buBlip>
            </a:pPr>
            <a:r>
              <a:rPr lang="en-US" sz="2400" smtClean="0">
                <a:solidFill>
                  <a:srgbClr val="644600"/>
                </a:solidFill>
                <a:latin typeface="Baskerville" charset="0"/>
                <a:ea typeface="Baskerville" charset="0"/>
                <a:cs typeface="Baskerville" charset="0"/>
                <a:sym typeface="Baskerville" charset="0"/>
              </a:rPr>
              <a:t>Gillath, O., Shaver, P. R., &amp; Mikulincer, M. (2005). An attachment-theoretical approach to compassion and altruism , in P. Gilbert (ed.) </a:t>
            </a:r>
            <a:r>
              <a:rPr lang="en-US" sz="2400" i="1" smtClean="0">
                <a:solidFill>
                  <a:srgbClr val="644600"/>
                </a:solidFill>
                <a:latin typeface="Baskerville" charset="0"/>
                <a:ea typeface="Baskerville" charset="0"/>
                <a:cs typeface="Baskerville" charset="0"/>
                <a:sym typeface="Baskerville" charset="0"/>
              </a:rPr>
              <a:t>Compassion: Conceptualizations, research, and use in psychotherapy. </a:t>
            </a:r>
            <a:r>
              <a:rPr lang="en-US" sz="2400" smtClean="0">
                <a:solidFill>
                  <a:srgbClr val="644600"/>
                </a:solidFill>
                <a:latin typeface="Baskerville" charset="0"/>
                <a:ea typeface="Baskerville" charset="0"/>
                <a:cs typeface="Baskerville" charset="0"/>
                <a:sym typeface="Baskerville" charset="0"/>
              </a:rPr>
              <a:t>Hove &amp; New York: Routledge, 121-147.</a:t>
            </a:r>
            <a:endParaRPr lang="en-US" sz="2400" smtClean="0">
              <a:solidFill>
                <a:srgbClr val="644600"/>
              </a:solidFill>
              <a:latin typeface="Baskerville" charset="0"/>
              <a:sym typeface="Baskerville" charset="0"/>
            </a:endParaRPr>
          </a:p>
          <a:p>
            <a:pPr eaLnBrk="1" hangingPunct="1">
              <a:buFontTx/>
              <a:buBlip>
                <a:blip r:embed="rId2"/>
              </a:buBlip>
            </a:pPr>
            <a:r>
              <a:rPr lang="en-US" sz="2400" smtClean="0">
                <a:solidFill>
                  <a:srgbClr val="644600"/>
                </a:solidFill>
                <a:latin typeface="Baskerville" charset="0"/>
                <a:ea typeface="Baskerville" charset="0"/>
                <a:cs typeface="Baskerville" charset="0"/>
                <a:sym typeface="Baskerville" charset="0"/>
              </a:rPr>
              <a:t>Mikulincer, M. &amp; Shaver, P. R. (2005). Attachment security, compassion, and altruism. </a:t>
            </a:r>
            <a:r>
              <a:rPr lang="en-US" sz="2400" i="1" smtClean="0">
                <a:solidFill>
                  <a:srgbClr val="644600"/>
                </a:solidFill>
                <a:latin typeface="Baskerville" charset="0"/>
                <a:ea typeface="Baskerville" charset="0"/>
                <a:cs typeface="Baskerville" charset="0"/>
                <a:sym typeface="Baskerville" charset="0"/>
              </a:rPr>
              <a:t>Current Directions in Psychological Science, </a:t>
            </a:r>
            <a:r>
              <a:rPr lang="en-US" sz="2400" smtClean="0">
                <a:solidFill>
                  <a:srgbClr val="644600"/>
                </a:solidFill>
                <a:latin typeface="Baskerville" charset="0"/>
                <a:ea typeface="Baskerville" charset="0"/>
                <a:cs typeface="Baskerville" charset="0"/>
                <a:sym typeface="Baskerville" charset="0"/>
              </a:rPr>
              <a:t>14 (1), pp. 34-38.</a:t>
            </a:r>
            <a:endParaRPr lang="en-US" sz="2400" smtClean="0">
              <a:solidFill>
                <a:srgbClr val="644600"/>
              </a:solidFill>
              <a:latin typeface="Baskerville" charset="0"/>
              <a:sym typeface="Baskerville" charset="0"/>
            </a:endParaRPr>
          </a:p>
          <a:p>
            <a:pPr eaLnBrk="1" hangingPunct="1">
              <a:buFontTx/>
              <a:buBlip>
                <a:blip r:embed="rId2"/>
              </a:buBlip>
            </a:pPr>
            <a:endParaRPr lang="en-US" sz="2400" smtClean="0">
              <a:solidFill>
                <a:srgbClr val="644600"/>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p:txBody>
          <a:bodyPr/>
          <a:lstStyle/>
          <a:p>
            <a:pPr eaLnBrk="1" hangingPunct="1">
              <a:defRPr/>
            </a:pPr>
            <a:r>
              <a:rPr lang="en-US" smtClean="0">
                <a:solidFill>
                  <a:srgbClr val="644600"/>
                </a:solidFill>
              </a:rPr>
              <a:t>Compassion, Altruism, &amp; Secure Attachment</a:t>
            </a:r>
          </a:p>
        </p:txBody>
      </p:sp>
      <p:sp>
        <p:nvSpPr>
          <p:cNvPr id="58371" name="Rectangle 2"/>
          <p:cNvSpPr>
            <a:spLocks noChangeArrowheads="1"/>
          </p:cNvSpPr>
          <p:nvPr>
            <p:ph type="body" idx="1"/>
          </p:nvPr>
        </p:nvSpPr>
        <p:spPr/>
        <p:txBody>
          <a:bodyPr/>
          <a:lstStyle/>
          <a:p>
            <a:pPr eaLnBrk="1" hangingPunct="1">
              <a:buFontTx/>
              <a:buBlip>
                <a:blip r:embed="rId2"/>
              </a:buBlip>
            </a:pPr>
            <a:r>
              <a:rPr lang="en-US" sz="4800" smtClean="0">
                <a:solidFill>
                  <a:srgbClr val="644600"/>
                </a:solidFill>
              </a:rPr>
              <a:t>Compassion &amp; altruism are related to secure attachment.</a:t>
            </a:r>
          </a:p>
          <a:p>
            <a:pPr eaLnBrk="1" hangingPunct="1">
              <a:buFontTx/>
              <a:buBlip>
                <a:blip r:embed="rId2"/>
              </a:buBlip>
            </a:pPr>
            <a:r>
              <a:rPr lang="en-US" sz="2400" smtClean="0">
                <a:solidFill>
                  <a:srgbClr val="644600"/>
                </a:solidFill>
              </a:rPr>
              <a:t>Mikulincer, M., Shaver, P.R., Gillath, O., &amp; Nitzberg, R.A. (2005). Attachment, caregiving, and altruism: Boosting attachment security increases compassion and helping. </a:t>
            </a:r>
            <a:r>
              <a:rPr lang="en-US" sz="2400" i="1" smtClean="0">
                <a:solidFill>
                  <a:srgbClr val="644600"/>
                </a:solidFill>
              </a:rPr>
              <a:t>Journal of Personality and Social Psychology, </a:t>
            </a:r>
            <a:r>
              <a:rPr lang="en-US" sz="2400" smtClean="0">
                <a:solidFill>
                  <a:srgbClr val="644600"/>
                </a:solidFill>
              </a:rPr>
              <a:t>89, 817-839.</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p:txBody>
          <a:bodyPr/>
          <a:lstStyle/>
          <a:p>
            <a:pPr eaLnBrk="1" hangingPunct="1">
              <a:defRPr/>
            </a:pPr>
            <a:r>
              <a:rPr lang="en-US" smtClean="0">
                <a:solidFill>
                  <a:srgbClr val="644600"/>
                </a:solidFill>
              </a:rPr>
              <a:t>Humane Values &amp; </a:t>
            </a:r>
            <a:br>
              <a:rPr lang="en-US" smtClean="0">
                <a:solidFill>
                  <a:srgbClr val="644600"/>
                </a:solidFill>
              </a:rPr>
            </a:br>
            <a:r>
              <a:rPr lang="en-US" smtClean="0">
                <a:solidFill>
                  <a:srgbClr val="644600"/>
                </a:solidFill>
              </a:rPr>
              <a:t>Secure Attachment</a:t>
            </a:r>
          </a:p>
        </p:txBody>
      </p:sp>
      <p:sp>
        <p:nvSpPr>
          <p:cNvPr id="59395"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Mikulincer, M., Gillath, O., Sapir-Lavid, Y., Yaakobi, E., Arias, K., Tal-Aloni, L., &amp; Bor, G. (2003). Attachment theory and concern for others’ welfare: Evidence that activation of the sense of secure base promotes endorsement of self-transcendence values. </a:t>
            </a:r>
            <a:r>
              <a:rPr lang="en-US" i="1" smtClean="0">
                <a:solidFill>
                  <a:srgbClr val="644600"/>
                </a:solidFill>
              </a:rPr>
              <a:t>Basic and Applied Social Psychology, </a:t>
            </a:r>
            <a:r>
              <a:rPr lang="en-US" smtClean="0">
                <a:solidFill>
                  <a:srgbClr val="644600"/>
                </a:solidFill>
              </a:rPr>
              <a:t> 25, 299-312.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p:txBody>
          <a:bodyPr/>
          <a:lstStyle/>
          <a:p>
            <a:pPr eaLnBrk="1" hangingPunct="1">
              <a:defRPr/>
            </a:pPr>
            <a:r>
              <a:rPr lang="en-US" sz="7200" smtClean="0">
                <a:solidFill>
                  <a:srgbClr val="644600"/>
                </a:solidFill>
              </a:rPr>
              <a:t>Tolerance &amp; </a:t>
            </a:r>
            <a:br>
              <a:rPr lang="en-US" sz="7200" smtClean="0">
                <a:solidFill>
                  <a:srgbClr val="644600"/>
                </a:solidFill>
              </a:rPr>
            </a:br>
            <a:r>
              <a:rPr lang="en-US" sz="7200" smtClean="0">
                <a:solidFill>
                  <a:srgbClr val="644600"/>
                </a:solidFill>
              </a:rPr>
              <a:t>Attachment Security</a:t>
            </a:r>
          </a:p>
        </p:txBody>
      </p:sp>
      <p:sp>
        <p:nvSpPr>
          <p:cNvPr id="60419"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Securely attached people show greater tolerance for out-group members</a:t>
            </a:r>
          </a:p>
          <a:p>
            <a:pPr eaLnBrk="1" hangingPunct="1">
              <a:buFontTx/>
              <a:buBlip>
                <a:blip r:embed="rId2"/>
              </a:buBlip>
            </a:pPr>
            <a:r>
              <a:rPr lang="en-US" sz="2400" smtClean="0">
                <a:solidFill>
                  <a:srgbClr val="644600"/>
                </a:solidFill>
              </a:rPr>
              <a:t>Mikulincer, M. &amp; Shaver, P.R. (2001).  Attachment theory and intergroup bias: Evidence that priming the secure base schema attenuates negative reactions to out-groups. </a:t>
            </a:r>
            <a:r>
              <a:rPr lang="en-US" sz="2400" i="1" smtClean="0">
                <a:solidFill>
                  <a:srgbClr val="644600"/>
                </a:solidFill>
              </a:rPr>
              <a:t>Journal of Personality and Social Psychology, </a:t>
            </a:r>
            <a:r>
              <a:rPr lang="en-US" sz="2400" smtClean="0">
                <a:solidFill>
                  <a:srgbClr val="644600"/>
                </a:solidFill>
              </a:rPr>
              <a:t>81, 97-115.</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p:txBody>
          <a:bodyPr/>
          <a:lstStyle/>
          <a:p>
            <a:pPr eaLnBrk="1" hangingPunct="1">
              <a:defRPr/>
            </a:pPr>
            <a:r>
              <a:rPr lang="en-US" smtClean="0">
                <a:solidFill>
                  <a:srgbClr val="644600"/>
                </a:solidFill>
              </a:rPr>
              <a:t>Self-Worth &amp; </a:t>
            </a:r>
            <a:br>
              <a:rPr lang="en-US" smtClean="0">
                <a:solidFill>
                  <a:srgbClr val="644600"/>
                </a:solidFill>
              </a:rPr>
            </a:br>
            <a:r>
              <a:rPr lang="en-US" smtClean="0">
                <a:solidFill>
                  <a:srgbClr val="644600"/>
                </a:solidFill>
              </a:rPr>
              <a:t>Secure Attachment</a:t>
            </a:r>
          </a:p>
        </p:txBody>
      </p:sp>
      <p:sp>
        <p:nvSpPr>
          <p:cNvPr id="61443"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Securely attached people: </a:t>
            </a:r>
          </a:p>
          <a:p>
            <a:pPr marL="1016000" lvl="1" eaLnBrk="1" hangingPunct="1">
              <a:buFontTx/>
              <a:buBlip>
                <a:blip r:embed="rId2"/>
              </a:buBlip>
            </a:pPr>
            <a:r>
              <a:rPr lang="en-US" smtClean="0">
                <a:solidFill>
                  <a:srgbClr val="644600"/>
                </a:solidFill>
              </a:rPr>
              <a:t>Show lower physiological reactivity to ego-threatening stimuli</a:t>
            </a:r>
          </a:p>
          <a:p>
            <a:pPr marL="1016000" lvl="1" eaLnBrk="1" hangingPunct="1">
              <a:buFontTx/>
              <a:buBlip>
                <a:blip r:embed="rId2"/>
              </a:buBlip>
            </a:pPr>
            <a:r>
              <a:rPr lang="en-US" smtClean="0">
                <a:solidFill>
                  <a:srgbClr val="644600"/>
                </a:solidFill>
              </a:rPr>
              <a:t>Have a more stable sense of self-worth</a:t>
            </a:r>
          </a:p>
          <a:p>
            <a:pPr marL="1016000" lvl="1" eaLnBrk="1" hangingPunct="1">
              <a:buFontTx/>
              <a:buBlip>
                <a:blip r:embed="rId2"/>
              </a:buBlip>
            </a:pPr>
            <a:r>
              <a:rPr lang="en-US" smtClean="0">
                <a:solidFill>
                  <a:srgbClr val="644600"/>
                </a:solidFill>
              </a:rPr>
              <a:t>Are less reactive to feedback about acceptance &amp; rejection</a:t>
            </a:r>
          </a:p>
          <a:p>
            <a:pPr marL="1016000" lvl="1" eaLnBrk="1" hangingPunct="1">
              <a:buFontTx/>
              <a:buBlip>
                <a:blip r:embed="rId2"/>
              </a:buBlip>
            </a:pPr>
            <a:r>
              <a:rPr lang="en-US" smtClean="0">
                <a:solidFill>
                  <a:srgbClr val="644600"/>
                </a:solidFill>
              </a:rPr>
              <a:t>Are less biased by self-promoting needs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lstStyle/>
          <a:p>
            <a:pPr eaLnBrk="1" hangingPunct="1">
              <a:defRPr/>
            </a:pPr>
            <a:r>
              <a:rPr lang="en-US" smtClean="0">
                <a:solidFill>
                  <a:srgbClr val="644600"/>
                </a:solidFill>
              </a:rPr>
              <a:t>Empathy &amp; Nonviolence</a:t>
            </a:r>
          </a:p>
        </p:txBody>
      </p:sp>
      <p:sp>
        <p:nvSpPr>
          <p:cNvPr id="16387"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Empathy &amp; nonviolence, when highly developed, motivate compassionate action for personal, interpersonal, and societal healing and protection.</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p:txBody>
          <a:bodyPr/>
          <a:lstStyle/>
          <a:p>
            <a:pPr eaLnBrk="1" hangingPunct="1">
              <a:defRPr/>
            </a:pPr>
            <a:r>
              <a:rPr lang="en-US" sz="6600" dirty="0" smtClean="0">
                <a:solidFill>
                  <a:srgbClr val="644600"/>
                </a:solidFill>
              </a:rPr>
              <a:t>Empathic Responsiveness &amp; Secure Attachment</a:t>
            </a:r>
          </a:p>
        </p:txBody>
      </p:sp>
      <p:sp>
        <p:nvSpPr>
          <p:cNvPr id="62467"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Securely attached people...</a:t>
            </a:r>
          </a:p>
          <a:p>
            <a:pPr marL="1016000" lvl="1" eaLnBrk="1" hangingPunct="1">
              <a:buFontTx/>
              <a:buBlip>
                <a:blip r:embed="rId2"/>
              </a:buBlip>
            </a:pPr>
            <a:r>
              <a:rPr lang="en-US" smtClean="0">
                <a:solidFill>
                  <a:srgbClr val="644600"/>
                </a:solidFill>
              </a:rPr>
              <a:t>Are more sensitive &amp; responsive to others’ emotional self-disclosures &amp; need for support</a:t>
            </a:r>
          </a:p>
          <a:p>
            <a:pPr marL="1016000" lvl="1" eaLnBrk="1" hangingPunct="1">
              <a:buFontTx/>
              <a:buBlip>
                <a:blip r:embed="rId2"/>
              </a:buBlip>
            </a:pPr>
            <a:r>
              <a:rPr lang="en-US" smtClean="0">
                <a:solidFill>
                  <a:srgbClr val="644600"/>
                </a:solidFill>
              </a:rPr>
              <a:t>Express more affection &amp; support before temporary separation, thereby enhancing relational security for self &amp; others.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p:txBody>
          <a:bodyPr/>
          <a:lstStyle/>
          <a:p>
            <a:pPr eaLnBrk="1" hangingPunct="1">
              <a:defRPr/>
            </a:pPr>
            <a:r>
              <a:rPr lang="en-US" smtClean="0">
                <a:solidFill>
                  <a:srgbClr val="644600"/>
                </a:solidFill>
              </a:rPr>
              <a:t>Open-mindedness &amp; </a:t>
            </a:r>
            <a:br>
              <a:rPr lang="en-US" smtClean="0">
                <a:solidFill>
                  <a:srgbClr val="644600"/>
                </a:solidFill>
              </a:rPr>
            </a:br>
            <a:r>
              <a:rPr lang="en-US" smtClean="0">
                <a:solidFill>
                  <a:srgbClr val="644600"/>
                </a:solidFill>
              </a:rPr>
              <a:t>Secure Attachment</a:t>
            </a:r>
          </a:p>
        </p:txBody>
      </p:sp>
      <p:sp>
        <p:nvSpPr>
          <p:cNvPr id="63491"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Securely attached people...</a:t>
            </a:r>
          </a:p>
          <a:p>
            <a:pPr marL="1016000" lvl="1" eaLnBrk="1" hangingPunct="1">
              <a:buFontTx/>
              <a:buBlip>
                <a:blip r:embed="rId2"/>
              </a:buBlip>
            </a:pPr>
            <a:r>
              <a:rPr lang="en-US" smtClean="0">
                <a:solidFill>
                  <a:srgbClr val="644600"/>
                </a:solidFill>
              </a:rPr>
              <a:t>Have more coherent, complex, &amp; flexible knowledge structures</a:t>
            </a:r>
          </a:p>
          <a:p>
            <a:pPr marL="1016000" lvl="1" eaLnBrk="1" hangingPunct="1">
              <a:buFontTx/>
              <a:buBlip>
                <a:blip r:embed="rId2"/>
              </a:buBlip>
            </a:pPr>
            <a:r>
              <a:rPr lang="en-US" smtClean="0">
                <a:solidFill>
                  <a:srgbClr val="644600"/>
                </a:solidFill>
              </a:rPr>
              <a:t>Have more positive mental representations of self &amp; others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p:txBody>
          <a:bodyPr/>
          <a:lstStyle/>
          <a:p>
            <a:pPr eaLnBrk="1" hangingPunct="1">
              <a:defRPr/>
            </a:pPr>
            <a:r>
              <a:rPr lang="en-US" smtClean="0">
                <a:solidFill>
                  <a:srgbClr val="644600"/>
                </a:solidFill>
              </a:rPr>
              <a:t>Development of Secure Attachment Later in Life</a:t>
            </a:r>
          </a:p>
        </p:txBody>
      </p:sp>
      <p:sp>
        <p:nvSpPr>
          <p:cNvPr id="64515"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latin typeface="Baskerville" charset="0"/>
                <a:ea typeface="Baskerville" charset="0"/>
                <a:cs typeface="Baskerville" charset="0"/>
                <a:sym typeface="Baskerville" charset="0"/>
              </a:rPr>
              <a:t>Secure attachment, if not derived from early care, can be </a:t>
            </a:r>
            <a:r>
              <a:rPr lang="en-US" i="1" smtClean="0">
                <a:solidFill>
                  <a:srgbClr val="644600"/>
                </a:solidFill>
                <a:latin typeface="Baskerville" charset="0"/>
                <a:ea typeface="Baskerville" charset="0"/>
                <a:cs typeface="Baskerville" charset="0"/>
                <a:sym typeface="Baskerville" charset="0"/>
              </a:rPr>
              <a:t>earned, </a:t>
            </a:r>
            <a:r>
              <a:rPr lang="en-US" smtClean="0">
                <a:solidFill>
                  <a:srgbClr val="644600"/>
                </a:solidFill>
                <a:latin typeface="Baskerville" charset="0"/>
                <a:ea typeface="Baskerville" charset="0"/>
                <a:cs typeface="Baskerville" charset="0"/>
                <a:sym typeface="Baskerville" charset="0"/>
              </a:rPr>
              <a:t>through later, sustained relationship(s) with emotionally healthy, empathic others: therapist, teacher, mentor, friend, life partner, ...</a:t>
            </a:r>
            <a:endParaRPr lang="en-US" smtClean="0">
              <a:solidFill>
                <a:srgbClr val="644600"/>
              </a:solidFill>
              <a:latin typeface="Baskerville" charset="0"/>
              <a:sym typeface="Baskerville" charset="0"/>
            </a:endParaRPr>
          </a:p>
          <a:p>
            <a:pPr eaLnBrk="1" hangingPunct="1">
              <a:buFontTx/>
              <a:buBlip>
                <a:blip r:embed="rId2"/>
              </a:buBlip>
            </a:pPr>
            <a:r>
              <a:rPr lang="en-US" smtClean="0">
                <a:solidFill>
                  <a:srgbClr val="644600"/>
                </a:solidFill>
                <a:latin typeface="Baskerville" charset="0"/>
                <a:ea typeface="Baskerville" charset="0"/>
                <a:cs typeface="Baskerville" charset="0"/>
                <a:sym typeface="Baskerville" charset="0"/>
              </a:rPr>
              <a:t>Mindfulness practices (e.g. meditation, yoga) have similar psychological &amp; neurological correlates as secure attachment &amp; can provide similar benefits.</a:t>
            </a:r>
            <a:endParaRPr lang="en-US" smtClean="0">
              <a:solidFill>
                <a:srgbClr val="644600"/>
              </a:solidFill>
              <a:latin typeface="Baskerville" charset="0"/>
              <a:sym typeface="Baskerville" charset="0"/>
            </a:endParaRPr>
          </a:p>
          <a:p>
            <a:pPr eaLnBrk="1" hangingPunct="1">
              <a:buFontTx/>
              <a:buBlip>
                <a:blip r:embed="rId2"/>
              </a:buBlip>
            </a:pPr>
            <a:r>
              <a:rPr lang="en-US" sz="1800" smtClean="0">
                <a:solidFill>
                  <a:srgbClr val="644600"/>
                </a:solidFill>
                <a:latin typeface="Baskerville" charset="0"/>
                <a:ea typeface="Baskerville" charset="0"/>
                <a:cs typeface="Baskerville" charset="0"/>
                <a:sym typeface="Baskerville" charset="0"/>
              </a:rPr>
              <a:t>Shaver, P.r., Lavy, S., Saron, C.D., &amp; Mikulincer, M. (2007). Social Foundations of the capacity for mindfulness: an attachment perspective. </a:t>
            </a:r>
            <a:r>
              <a:rPr lang="en-US" sz="1800" i="1" smtClean="0">
                <a:solidFill>
                  <a:srgbClr val="644600"/>
                </a:solidFill>
                <a:latin typeface="Baskerville" charset="0"/>
                <a:ea typeface="Baskerville" charset="0"/>
                <a:cs typeface="Baskerville" charset="0"/>
                <a:sym typeface="Baskerville" charset="0"/>
              </a:rPr>
              <a:t>Psychological Inquiry</a:t>
            </a:r>
            <a:r>
              <a:rPr lang="en-US" sz="1800" smtClean="0">
                <a:solidFill>
                  <a:srgbClr val="644600"/>
                </a:solidFill>
                <a:latin typeface="Baskerville" charset="0"/>
                <a:ea typeface="Baskerville" charset="0"/>
                <a:cs typeface="Baskerville" charset="0"/>
                <a:sym typeface="Baskerville" charset="0"/>
              </a:rPr>
              <a:t>, 18, 264-271.</a:t>
            </a:r>
            <a:endParaRPr lang="en-US" sz="1800" smtClean="0">
              <a:solidFill>
                <a:srgbClr val="644600"/>
              </a:solidFill>
              <a:latin typeface="Baskerville" charset="0"/>
              <a:sym typeface="Baskerville"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p:txBody>
          <a:bodyPr/>
          <a:lstStyle/>
          <a:p>
            <a:pPr eaLnBrk="1" hangingPunct="1">
              <a:defRPr/>
            </a:pPr>
            <a:r>
              <a:rPr lang="en-US" smtClean="0">
                <a:solidFill>
                  <a:srgbClr val="644600"/>
                </a:solidFill>
              </a:rPr>
              <a:t>Avoidant, Insecure Attachment &amp; Empathy</a:t>
            </a:r>
          </a:p>
        </p:txBody>
      </p:sp>
      <p:sp>
        <p:nvSpPr>
          <p:cNvPr id="65539"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Avoidant, insecure people ward off their own feelings &amp; needs; dismissive of feelings of others; lack empathy.</a:t>
            </a:r>
          </a:p>
          <a:p>
            <a:pPr eaLnBrk="1" hangingPunct="1">
              <a:buFontTx/>
              <a:buBlip>
                <a:blip r:embed="rId2"/>
              </a:buBlip>
            </a:pPr>
            <a:r>
              <a:rPr lang="en-US" smtClean="0">
                <a:solidFill>
                  <a:srgbClr val="644600"/>
                </a:solidFill>
              </a:rPr>
              <a:t>Does this correlate with politically conservative denial, i.e. denial of the evidence of the suffering of others &amp; denial of their own vulnerability. </a:t>
            </a:r>
            <a:r>
              <a:rPr lang="en-US" sz="1800" smtClean="0">
                <a:solidFill>
                  <a:srgbClr val="644600"/>
                </a:solidFill>
                <a:latin typeface="Baskerville" charset="0"/>
                <a:ea typeface="Baskerville" charset="0"/>
                <a:cs typeface="Baskerville" charset="0"/>
                <a:sym typeface="Baskerville" charset="0"/>
              </a:rPr>
              <a:t>Milburn, M. A. &amp; Conrad, S. D. (1996). </a:t>
            </a:r>
            <a:r>
              <a:rPr lang="en-US" sz="1800" i="1" smtClean="0">
                <a:solidFill>
                  <a:srgbClr val="644600"/>
                </a:solidFill>
                <a:latin typeface="Baskerville" charset="0"/>
                <a:ea typeface="Baskerville" charset="0"/>
                <a:cs typeface="Baskerville" charset="0"/>
                <a:sym typeface="Baskerville" charset="0"/>
              </a:rPr>
              <a:t>The politics of denial. </a:t>
            </a:r>
            <a:r>
              <a:rPr lang="en-US" sz="1800" smtClean="0">
                <a:solidFill>
                  <a:srgbClr val="644600"/>
                </a:solidFill>
                <a:latin typeface="Baskerville" charset="0"/>
                <a:ea typeface="Baskerville" charset="0"/>
                <a:cs typeface="Baskerville" charset="0"/>
                <a:sym typeface="Baskerville" charset="0"/>
              </a:rPr>
              <a:t>Cambridge, MA: The MIT Press.</a:t>
            </a:r>
            <a:endParaRPr lang="en-US" sz="1800" smtClean="0">
              <a:solidFill>
                <a:srgbClr val="644600"/>
              </a:solidFill>
              <a:latin typeface="Baskerville" charset="0"/>
              <a:sym typeface="Baskerville"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p:txBody>
          <a:bodyPr/>
          <a:lstStyle/>
          <a:p>
            <a:pPr eaLnBrk="1" hangingPunct="1">
              <a:defRPr/>
            </a:pPr>
            <a:r>
              <a:rPr lang="en-US" smtClean="0">
                <a:solidFill>
                  <a:srgbClr val="644600"/>
                </a:solidFill>
              </a:rPr>
              <a:t>Anxious, Insecure Attachment &amp; Empathy</a:t>
            </a:r>
          </a:p>
        </p:txBody>
      </p:sp>
      <p:sp>
        <p:nvSpPr>
          <p:cNvPr id="66563"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People with anxious, insecure attachment may become overwhelmed through identifying with and overreacting to others’ feelings, thereby impeding empathy which is based on understanding both how another feels and also how oneself feels.</a:t>
            </a:r>
          </a:p>
          <a:p>
            <a:pPr eaLnBrk="1" hangingPunct="1">
              <a:buFontTx/>
              <a:buBlip>
                <a:blip r:embed="rId2"/>
              </a:buBlip>
            </a:pPr>
            <a:r>
              <a:rPr lang="en-US" smtClean="0">
                <a:solidFill>
                  <a:srgbClr val="644600"/>
                </a:solidFill>
              </a:rPr>
              <a:t>Does this correlate with liberal politics, including liberal denial of one’s own aggressiveness and of the capacity of others to act out destructively? </a:t>
            </a:r>
          </a:p>
          <a:p>
            <a:pPr eaLnBrk="1" hangingPunct="1">
              <a:buFontTx/>
              <a:buBlip>
                <a:blip r:embed="rId2"/>
              </a:buBlip>
            </a:pPr>
            <a:r>
              <a:rPr lang="en-US" sz="1800" smtClean="0">
                <a:solidFill>
                  <a:srgbClr val="644600"/>
                </a:solidFill>
              </a:rPr>
              <a:t>Milburn &amp; Conrad</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p:txBody>
          <a:bodyPr/>
          <a:lstStyle/>
          <a:p>
            <a:pPr eaLnBrk="1" hangingPunct="1">
              <a:defRPr/>
            </a:pPr>
            <a:r>
              <a:rPr lang="en-US" sz="6600" dirty="0" smtClean="0">
                <a:solidFill>
                  <a:srgbClr val="644600"/>
                </a:solidFill>
              </a:rPr>
              <a:t>Violence &amp; Disorganized Attachment</a:t>
            </a:r>
          </a:p>
        </p:txBody>
      </p:sp>
      <p:sp>
        <p:nvSpPr>
          <p:cNvPr id="67587"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Traumatic abuse in child rearing leads to the hot, impulsive violence associated with borderline personality disorder.</a:t>
            </a:r>
          </a:p>
          <a:p>
            <a:pPr eaLnBrk="1" hangingPunct="1">
              <a:buFontTx/>
              <a:buBlip>
                <a:blip r:embed="rId2"/>
              </a:buBlip>
            </a:pPr>
            <a:r>
              <a:rPr lang="en-US" smtClean="0">
                <a:solidFill>
                  <a:srgbClr val="644600"/>
                </a:solidFill>
              </a:rPr>
              <a:t>Severe, early neglect predisposes to the cold, predatory, remorseless violence associated with antisocial personality disorder (sociopathy).</a:t>
            </a:r>
          </a:p>
          <a:p>
            <a:pPr eaLnBrk="1" hangingPunct="1">
              <a:buFontTx/>
              <a:buBlip>
                <a:blip r:embed="rId2"/>
              </a:buBlip>
            </a:pPr>
            <a:r>
              <a:rPr lang="en-US" sz="2400" smtClean="0">
                <a:solidFill>
                  <a:srgbClr val="644600"/>
                </a:solidFill>
                <a:latin typeface="Baskerville" charset="0"/>
                <a:ea typeface="Baskerville" charset="0"/>
                <a:cs typeface="Baskerville" charset="0"/>
                <a:sym typeface="Baskerville" charset="0"/>
              </a:rPr>
              <a:t>Schore, A. N. Early relational trauma, disorganized attachment, and the development of a predisposition to violence, pp. 107-167, in Solomon, M. F. &amp; Siegel, D. J. (2003). </a:t>
            </a:r>
            <a:r>
              <a:rPr lang="en-US" sz="2400" i="1" smtClean="0">
                <a:solidFill>
                  <a:srgbClr val="644600"/>
                </a:solidFill>
                <a:latin typeface="Baskerville" charset="0"/>
                <a:ea typeface="Baskerville" charset="0"/>
                <a:cs typeface="Baskerville" charset="0"/>
                <a:sym typeface="Baskerville" charset="0"/>
              </a:rPr>
              <a:t>Healing trauma: Attachment, mind, body, and brain. </a:t>
            </a:r>
            <a:r>
              <a:rPr lang="en-US" sz="2400" smtClean="0">
                <a:solidFill>
                  <a:srgbClr val="644600"/>
                </a:solidFill>
                <a:latin typeface="Baskerville" charset="0"/>
                <a:ea typeface="Baskerville" charset="0"/>
                <a:cs typeface="Baskerville" charset="0"/>
                <a:sym typeface="Baskerville" charset="0"/>
              </a:rPr>
              <a:t>New York &amp; London, W. </a:t>
            </a:r>
            <a:r>
              <a:rPr lang="en-US" sz="2400" smtClean="0">
                <a:solidFill>
                  <a:srgbClr val="644600"/>
                </a:solidFill>
                <a:latin typeface="Baskerville" charset="0"/>
                <a:sym typeface="Baskerville" charset="0"/>
              </a:rPr>
              <a:t>	</a:t>
            </a:r>
            <a:r>
              <a:rPr lang="en-US" sz="2400" smtClean="0">
                <a:solidFill>
                  <a:srgbClr val="644600"/>
                </a:solidFill>
                <a:latin typeface="Baskerville" charset="0"/>
                <a:ea typeface="Baskerville" charset="0"/>
                <a:cs typeface="Baskerville" charset="0"/>
                <a:sym typeface="Baskerville" charset="0"/>
              </a:rPr>
              <a:t>W. Norton &amp; Company. </a:t>
            </a:r>
            <a:endParaRPr lang="en-US" sz="2400" smtClean="0">
              <a:solidFill>
                <a:srgbClr val="644600"/>
              </a:solidFill>
              <a:latin typeface="Baskerville" charset="0"/>
              <a:sym typeface="Baskerville" charset="0"/>
            </a:endParaRPr>
          </a:p>
          <a:p>
            <a:pPr eaLnBrk="1" hangingPunct="1">
              <a:buFontTx/>
              <a:buBlip>
                <a:blip r:embed="rId2"/>
              </a:buBlip>
            </a:pPr>
            <a:endParaRPr lang="en-US" sz="2400" smtClean="0">
              <a:solidFill>
                <a:srgbClr val="644600"/>
              </a:solidFill>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title"/>
          </p:nvPr>
        </p:nvSpPr>
        <p:spPr/>
        <p:txBody>
          <a:bodyPr/>
          <a:lstStyle/>
          <a:p>
            <a:pPr eaLnBrk="1" hangingPunct="1">
              <a:defRPr/>
            </a:pPr>
            <a:r>
              <a:rPr lang="en-US" smtClean="0"/>
              <a:t>Some Helpful interventions</a:t>
            </a:r>
          </a:p>
        </p:txBody>
      </p:sp>
      <p:sp>
        <p:nvSpPr>
          <p:cNvPr id="68611" name="Rectangle 2"/>
          <p:cNvSpPr>
            <a:spLocks noChangeArrowheads="1"/>
          </p:cNvSpPr>
          <p:nvPr>
            <p:ph type="body" idx="1"/>
          </p:nvPr>
        </p:nvSpPr>
        <p:spPr/>
        <p:txBody>
          <a:bodyPr/>
          <a:lstStyle/>
          <a:p>
            <a:pPr marL="0" indent="0" eaLnBrk="1" hangingPunct="1"/>
            <a:r>
              <a:rPr lang="en-US" smtClean="0">
                <a:solidFill>
                  <a:srgbClr val="003C52"/>
                </a:solidFill>
              </a:rPr>
              <a:t>from among many that are needed</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p:txBody>
          <a:bodyPr/>
          <a:lstStyle/>
          <a:p>
            <a:pPr eaLnBrk="1" hangingPunct="1">
              <a:defRPr/>
            </a:pPr>
            <a:r>
              <a:rPr lang="en-US" smtClean="0">
                <a:solidFill>
                  <a:srgbClr val="644600"/>
                </a:solidFill>
              </a:rPr>
              <a:t>Nurse Intervention Program</a:t>
            </a:r>
          </a:p>
        </p:txBody>
      </p:sp>
      <p:sp>
        <p:nvSpPr>
          <p:cNvPr id="69635"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Trained nurses visit new mother weekly during pregnancy and 1st few months after birth.</a:t>
            </a:r>
          </a:p>
          <a:p>
            <a:pPr eaLnBrk="1" hangingPunct="1">
              <a:buFontTx/>
              <a:buBlip>
                <a:blip r:embed="rId2"/>
              </a:buBlip>
            </a:pPr>
            <a:r>
              <a:rPr lang="en-US" smtClean="0">
                <a:solidFill>
                  <a:srgbClr val="644600"/>
                </a:solidFill>
              </a:rPr>
              <a:t>15 years later, study showed 59% decrease in arrest rate for teens whose mothers had been visited</a:t>
            </a:r>
          </a:p>
          <a:p>
            <a:pPr eaLnBrk="1" hangingPunct="1">
              <a:buFontTx/>
              <a:buBlip>
                <a:blip r:embed="rId2"/>
              </a:buBlip>
            </a:pPr>
            <a:r>
              <a:rPr lang="en-US" smtClean="0">
                <a:solidFill>
                  <a:srgbClr val="644600"/>
                </a:solidFill>
              </a:rPr>
              <a:t>&amp; a 50% decrease in substantiated reports of child abuse &amp; neglect</a:t>
            </a:r>
          </a:p>
          <a:p>
            <a:pPr eaLnBrk="1" hangingPunct="1">
              <a:buFontTx/>
              <a:buBlip>
                <a:blip r:embed="rId2"/>
              </a:buBlip>
            </a:pPr>
            <a:r>
              <a:rPr lang="en-US" sz="1800" smtClean="0">
                <a:solidFill>
                  <a:srgbClr val="644600"/>
                </a:solidFill>
              </a:rPr>
              <a:t>Szalavitz &amp; Perry (2010), p. 333.</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p:txBody>
          <a:bodyPr/>
          <a:lstStyle/>
          <a:p>
            <a:pPr eaLnBrk="1" hangingPunct="1">
              <a:defRPr/>
            </a:pPr>
            <a:r>
              <a:rPr lang="en-US" smtClean="0">
                <a:solidFill>
                  <a:srgbClr val="644600"/>
                </a:solidFill>
              </a:rPr>
              <a:t>Roots of Empathy Program</a:t>
            </a:r>
          </a:p>
        </p:txBody>
      </p:sp>
      <p:sp>
        <p:nvSpPr>
          <p:cNvPr id="70659"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Curriculum for grades 1 through 8</a:t>
            </a:r>
          </a:p>
          <a:p>
            <a:pPr eaLnBrk="1" hangingPunct="1">
              <a:buFontTx/>
              <a:buBlip>
                <a:blip r:embed="rId2"/>
              </a:buBlip>
            </a:pPr>
            <a:r>
              <a:rPr lang="en-US" smtClean="0">
                <a:solidFill>
                  <a:srgbClr val="644600"/>
                </a:solidFill>
              </a:rPr>
              <a:t>27 classroom visits during school year, 9 with a mother &amp; baby</a:t>
            </a:r>
          </a:p>
          <a:p>
            <a:pPr eaLnBrk="1" hangingPunct="1">
              <a:buFontTx/>
              <a:buBlip>
                <a:blip r:embed="rId2"/>
              </a:buBlip>
            </a:pPr>
            <a:r>
              <a:rPr lang="en-US" smtClean="0">
                <a:solidFill>
                  <a:srgbClr val="644600"/>
                </a:solidFill>
              </a:rPr>
              <a:t>Follow-up lessons</a:t>
            </a:r>
          </a:p>
          <a:p>
            <a:pPr eaLnBrk="1" hangingPunct="1">
              <a:buFontTx/>
              <a:buBlip>
                <a:blip r:embed="rId2"/>
              </a:buBlip>
            </a:pPr>
            <a:r>
              <a:rPr lang="en-US" smtClean="0">
                <a:solidFill>
                  <a:srgbClr val="644600"/>
                </a:solidFill>
              </a:rPr>
              <a:t>Children are exposed to nurturing caregiving</a:t>
            </a:r>
          </a:p>
          <a:p>
            <a:pPr eaLnBrk="1" hangingPunct="1">
              <a:buFontTx/>
              <a:buBlip>
                <a:blip r:embed="rId2"/>
              </a:buBlip>
            </a:pPr>
            <a:r>
              <a:rPr lang="en-US" sz="1800" smtClean="0">
                <a:solidFill>
                  <a:srgbClr val="644600"/>
                </a:solidFill>
              </a:rPr>
              <a:t>http://www.rootsofempathy.org/Research.html</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p:txBody>
          <a:bodyPr/>
          <a:lstStyle/>
          <a:p>
            <a:pPr eaLnBrk="1" hangingPunct="1">
              <a:defRPr/>
            </a:pPr>
            <a:r>
              <a:rPr lang="en-US" dirty="0" smtClean="0">
                <a:solidFill>
                  <a:srgbClr val="644600"/>
                </a:solidFill>
              </a:rPr>
              <a:t>WHO Violence </a:t>
            </a:r>
            <a:r>
              <a:rPr lang="en-US" sz="6600" dirty="0" smtClean="0">
                <a:solidFill>
                  <a:srgbClr val="644600"/>
                </a:solidFill>
              </a:rPr>
              <a:t>Prevention</a:t>
            </a:r>
            <a:r>
              <a:rPr lang="en-US" dirty="0" smtClean="0">
                <a:solidFill>
                  <a:srgbClr val="644600"/>
                </a:solidFill>
              </a:rPr>
              <a:t>: The Evidence</a:t>
            </a:r>
          </a:p>
        </p:txBody>
      </p:sp>
      <p:sp>
        <p:nvSpPr>
          <p:cNvPr id="71683" name="Rectangle 2"/>
          <p:cNvSpPr>
            <a:spLocks noChangeArrowheads="1"/>
          </p:cNvSpPr>
          <p:nvPr>
            <p:ph type="body" idx="1"/>
          </p:nvPr>
        </p:nvSpPr>
        <p:spPr/>
        <p:txBody>
          <a:bodyPr/>
          <a:lstStyle/>
          <a:p>
            <a:pPr eaLnBrk="1" hangingPunct="1">
              <a:buFontTx/>
              <a:buBlip>
                <a:blip r:embed="rId2"/>
              </a:buBlip>
            </a:pPr>
            <a:r>
              <a:rPr lang="en-US" sz="2400" smtClean="0">
                <a:solidFill>
                  <a:srgbClr val="644600"/>
                </a:solidFill>
              </a:rPr>
              <a:t>Develop safe, stable, nurturing relationships between children &amp; their caregivers</a:t>
            </a:r>
          </a:p>
          <a:p>
            <a:pPr eaLnBrk="1" hangingPunct="1">
              <a:buFontTx/>
              <a:buBlip>
                <a:blip r:embed="rId2"/>
              </a:buBlip>
            </a:pPr>
            <a:r>
              <a:rPr lang="en-US" sz="2400" smtClean="0">
                <a:solidFill>
                  <a:srgbClr val="644600"/>
                </a:solidFill>
              </a:rPr>
              <a:t>Developing life skills for children &amp; adolescents</a:t>
            </a:r>
          </a:p>
          <a:p>
            <a:pPr eaLnBrk="1" hangingPunct="1">
              <a:buFontTx/>
              <a:buBlip>
                <a:blip r:embed="rId2"/>
              </a:buBlip>
            </a:pPr>
            <a:r>
              <a:rPr lang="en-US" sz="2400" smtClean="0">
                <a:solidFill>
                  <a:srgbClr val="644600"/>
                </a:solidFill>
              </a:rPr>
              <a:t>Reducing availability &amp; harmful use of alcohol</a:t>
            </a:r>
          </a:p>
          <a:p>
            <a:pPr eaLnBrk="1" hangingPunct="1">
              <a:buFontTx/>
              <a:buBlip>
                <a:blip r:embed="rId2"/>
              </a:buBlip>
            </a:pPr>
            <a:r>
              <a:rPr lang="en-US" sz="2400" smtClean="0">
                <a:solidFill>
                  <a:srgbClr val="644600"/>
                </a:solidFill>
              </a:rPr>
              <a:t>Reducing access to guns, knives, &amp; pesticides</a:t>
            </a:r>
          </a:p>
          <a:p>
            <a:pPr eaLnBrk="1" hangingPunct="1">
              <a:buFontTx/>
              <a:buBlip>
                <a:blip r:embed="rId2"/>
              </a:buBlip>
            </a:pPr>
            <a:r>
              <a:rPr lang="en-US" sz="2400" smtClean="0">
                <a:solidFill>
                  <a:srgbClr val="644600"/>
                </a:solidFill>
              </a:rPr>
              <a:t>Promoting gender equality to prevent violence against women</a:t>
            </a:r>
          </a:p>
          <a:p>
            <a:pPr eaLnBrk="1" hangingPunct="1">
              <a:buFontTx/>
              <a:buBlip>
                <a:blip r:embed="rId2"/>
              </a:buBlip>
            </a:pPr>
            <a:r>
              <a:rPr lang="en-US" sz="2400" smtClean="0">
                <a:solidFill>
                  <a:srgbClr val="644600"/>
                </a:solidFill>
              </a:rPr>
              <a:t>Changing cultural &amp; social norms that support violence</a:t>
            </a:r>
          </a:p>
          <a:p>
            <a:pPr eaLnBrk="1" hangingPunct="1">
              <a:buFontTx/>
              <a:buBlip>
                <a:blip r:embed="rId2"/>
              </a:buBlip>
            </a:pPr>
            <a:r>
              <a:rPr lang="en-US" sz="2400" smtClean="0">
                <a:solidFill>
                  <a:srgbClr val="644600"/>
                </a:solidFill>
              </a:rPr>
              <a:t>Victim identification, care, &amp; support programs</a:t>
            </a:r>
          </a:p>
          <a:p>
            <a:pPr eaLnBrk="1" hangingPunct="1">
              <a:buFontTx/>
              <a:buBlip>
                <a:blip r:embed="rId2"/>
              </a:buBlip>
            </a:pPr>
            <a:r>
              <a:rPr lang="en-US" sz="1800" u="sng" smtClean="0">
                <a:solidFill>
                  <a:srgbClr val="644600"/>
                </a:solidFill>
                <a:hlinkClick r:id="rId3"/>
              </a:rPr>
              <a:t>http://www.who.int/violenceprevention/publications/en/index/html</a:t>
            </a:r>
            <a:endParaRPr lang="en-US" sz="1800" u="sng" smtClean="0">
              <a:solidFill>
                <a:srgbClr val="64460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pPr eaLnBrk="1" hangingPunct="1">
              <a:defRPr/>
            </a:pPr>
            <a:r>
              <a:rPr lang="en-US" smtClean="0">
                <a:solidFill>
                  <a:srgbClr val="644600"/>
                </a:solidFill>
              </a:rPr>
              <a:t>Adult Attachment Interview</a:t>
            </a:r>
          </a:p>
        </p:txBody>
      </p:sp>
      <p:sp>
        <p:nvSpPr>
          <p:cNvPr id="17411"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Discourse style &amp; content of adults in response to questions about their own early attachment experiences is highly predictive of the attachment status of their children. </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p:txBody>
          <a:bodyPr/>
          <a:lstStyle/>
          <a:p>
            <a:pPr eaLnBrk="1" hangingPunct="1">
              <a:defRPr/>
            </a:pPr>
            <a:r>
              <a:rPr lang="en-US" smtClean="0">
                <a:solidFill>
                  <a:srgbClr val="644600"/>
                </a:solidFill>
              </a:rPr>
              <a:t>Social &amp; Ecological Justice</a:t>
            </a:r>
          </a:p>
        </p:txBody>
      </p:sp>
      <p:sp>
        <p:nvSpPr>
          <p:cNvPr id="72707"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Eliminating egregious socioeconomic inequality, i.e. ending structural violence.</a:t>
            </a:r>
          </a:p>
          <a:p>
            <a:pPr eaLnBrk="1" hangingPunct="1">
              <a:buFontTx/>
              <a:buBlip>
                <a:blip r:embed="rId2"/>
              </a:buBlip>
            </a:pPr>
            <a:r>
              <a:rPr lang="en-US" smtClean="0">
                <a:solidFill>
                  <a:srgbClr val="644600"/>
                </a:solidFill>
              </a:rPr>
              <a:t>Preserving the planet for future generations; i.e. ending ecocide.  </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p:txBody>
          <a:bodyPr/>
          <a:lstStyle/>
          <a:p>
            <a:pPr eaLnBrk="1" hangingPunct="1">
              <a:defRPr/>
            </a:pPr>
            <a:r>
              <a:rPr lang="en-US" smtClean="0">
                <a:solidFill>
                  <a:srgbClr val="644600"/>
                </a:solidFill>
              </a:rPr>
              <a:t>Lao Tzu--</a:t>
            </a:r>
            <a:r>
              <a:rPr lang="en-US" i="1" smtClean="0">
                <a:solidFill>
                  <a:srgbClr val="644600"/>
                </a:solidFill>
              </a:rPr>
              <a:t>Tao Teh Ching</a:t>
            </a:r>
            <a:br>
              <a:rPr lang="en-US" i="1" smtClean="0">
                <a:solidFill>
                  <a:srgbClr val="644600"/>
                </a:solidFill>
              </a:rPr>
            </a:br>
            <a:r>
              <a:rPr lang="en-US" i="1" smtClean="0">
                <a:solidFill>
                  <a:srgbClr val="644600"/>
                </a:solidFill>
              </a:rPr>
              <a:t>verse 63</a:t>
            </a:r>
          </a:p>
        </p:txBody>
      </p:sp>
      <p:sp>
        <p:nvSpPr>
          <p:cNvPr id="73731" name="Rectangle 2"/>
          <p:cNvSpPr>
            <a:spLocks noChangeArrowheads="1"/>
          </p:cNvSpPr>
          <p:nvPr>
            <p:ph type="body" idx="1"/>
          </p:nvPr>
        </p:nvSpPr>
        <p:spPr/>
        <p:txBody>
          <a:bodyPr/>
          <a:lstStyle/>
          <a:p>
            <a:pPr eaLnBrk="1" hangingPunct="1">
              <a:buFontTx/>
              <a:buBlip>
                <a:blip r:embed="rId2"/>
              </a:buBlip>
            </a:pPr>
            <a:endParaRPr lang="en-US" smtClean="0"/>
          </a:p>
        </p:txBody>
      </p:sp>
      <p:pic>
        <p:nvPicPr>
          <p:cNvPr id="737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33700"/>
            <a:ext cx="45085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3733" name="Rectangle 4"/>
          <p:cNvSpPr>
            <a:spLocks/>
          </p:cNvSpPr>
          <p:nvPr/>
        </p:nvSpPr>
        <p:spPr bwMode="auto">
          <a:xfrm>
            <a:off x="5461000" y="2959100"/>
            <a:ext cx="6819900" cy="834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just"/>
            <a:r>
              <a:rPr lang="en-US">
                <a:solidFill>
                  <a:srgbClr val="644600"/>
                </a:solidFill>
                <a:ea typeface="Hoefler Text" charset="0"/>
                <a:cs typeface="Hoefler Text" charset="0"/>
              </a:rPr>
              <a:t>Nip troubles in the bud.</a:t>
            </a:r>
          </a:p>
          <a:p>
            <a:pPr algn="just"/>
            <a:r>
              <a:rPr lang="en-US">
                <a:solidFill>
                  <a:srgbClr val="644600"/>
                </a:solidFill>
                <a:ea typeface="Hoefler Text" charset="0"/>
                <a:cs typeface="Hoefler Text" charset="0"/>
              </a:rPr>
              <a:t>Sow the great in the small.</a:t>
            </a:r>
          </a:p>
          <a:p>
            <a:pPr algn="just"/>
            <a:endParaRPr lang="en-US" sz="4800">
              <a:solidFill>
                <a:srgbClr val="644600"/>
              </a:solidFill>
              <a:ea typeface="Hoefler Text" charset="0"/>
              <a:cs typeface="Hoefler Text" charset="0"/>
            </a:endParaRPr>
          </a:p>
          <a:p>
            <a:pPr algn="just"/>
            <a:r>
              <a:rPr lang="en-US">
                <a:solidFill>
                  <a:srgbClr val="644600"/>
                </a:solidFill>
                <a:ea typeface="Hoefler Text" charset="0"/>
                <a:cs typeface="Hoefler Text" charset="0"/>
              </a:rPr>
              <a:t>Difficult things of the world can only be tackled when they are easy.</a:t>
            </a:r>
          </a:p>
          <a:p>
            <a:pPr algn="just"/>
            <a:endParaRPr lang="en-US" sz="4800">
              <a:solidFill>
                <a:srgbClr val="644600"/>
              </a:solidFill>
              <a:ea typeface="Hoefler Text" charset="0"/>
              <a:cs typeface="Hoefler Text" charset="0"/>
            </a:endParaRPr>
          </a:p>
          <a:p>
            <a:pPr algn="just"/>
            <a:r>
              <a:rPr lang="en-US">
                <a:solidFill>
                  <a:srgbClr val="644600"/>
                </a:solidFill>
                <a:ea typeface="Hoefler Text" charset="0"/>
                <a:cs typeface="Hoefler Text" charset="0"/>
              </a:rPr>
              <a:t>Big things of the world can only be achieved by attending to their small beginnings.</a:t>
            </a:r>
          </a:p>
          <a:p>
            <a:pPr algn="just"/>
            <a:endParaRPr lang="en-US" sz="4800">
              <a:solidFill>
                <a:srgbClr val="644600"/>
              </a:solidFill>
              <a:ea typeface="Hoefler Text" charset="0"/>
              <a:cs typeface="Hoefler Text" charset="0"/>
            </a:endParaRPr>
          </a:p>
          <a:p>
            <a:pPr algn="just"/>
            <a:endParaRPr lang="en-US" sz="4800">
              <a:solidFill>
                <a:srgbClr val="644600"/>
              </a:solidFill>
              <a:ea typeface="Hoefler Text" charset="0"/>
              <a:cs typeface="Hoefler Text" charset="0"/>
            </a:endParaRPr>
          </a:p>
          <a:p>
            <a:pPr algn="just"/>
            <a:endParaRPr lang="en-US" sz="4800">
              <a:solidFill>
                <a:srgbClr val="644600"/>
              </a:solidFill>
              <a:ea typeface="Hoefler Text" charset="0"/>
              <a:cs typeface="Hoefler Text" charset="0"/>
            </a:endParaRPr>
          </a:p>
          <a:p>
            <a:pPr algn="just"/>
            <a:endParaRPr lang="en-US">
              <a:solidFill>
                <a:srgbClr val="644600"/>
              </a:solidFill>
              <a:ea typeface="Hoefler Text" charset="0"/>
              <a:cs typeface="Hoefler Text"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noChangeArrowheads="1"/>
          </p:cNvSpPr>
          <p:nvPr>
            <p:ph type="title"/>
          </p:nvPr>
        </p:nvSpPr>
        <p:spPr/>
        <p:txBody>
          <a:bodyPr/>
          <a:lstStyle/>
          <a:p>
            <a:pPr eaLnBrk="1" hangingPunct="1">
              <a:defRPr/>
            </a:pPr>
            <a:r>
              <a:rPr lang="en-US" dirty="0" smtClean="0">
                <a:solidFill>
                  <a:srgbClr val="2B4714"/>
                </a:solidFill>
              </a:rPr>
              <a:t>Mitch Hall</a:t>
            </a:r>
          </a:p>
        </p:txBody>
      </p:sp>
      <p:sp>
        <p:nvSpPr>
          <p:cNvPr id="74755" name="Rectangle 2"/>
          <p:cNvSpPr>
            <a:spLocks noChangeArrowheads="1"/>
          </p:cNvSpPr>
          <p:nvPr>
            <p:ph type="body" idx="1"/>
          </p:nvPr>
        </p:nvSpPr>
        <p:spPr/>
        <p:txBody>
          <a:bodyPr/>
          <a:lstStyle/>
          <a:p>
            <a:pPr marL="0" indent="0" eaLnBrk="1" hangingPunct="1"/>
            <a:r>
              <a:rPr lang="en-US" u="sng" smtClean="0">
                <a:solidFill>
                  <a:srgbClr val="2B4714"/>
                </a:solidFill>
                <a:hlinkClick r:id="rId2"/>
              </a:rPr>
              <a:t>http://</a:t>
            </a:r>
            <a:r>
              <a:rPr lang="en-US" sz="4800" u="sng" smtClean="0">
                <a:solidFill>
                  <a:srgbClr val="2B4714"/>
                </a:solidFill>
                <a:hlinkClick r:id="rId2"/>
              </a:rPr>
              <a:t>web.me.com/breathepeacefully</a:t>
            </a:r>
            <a:endParaRPr lang="en-US" sz="4800" u="sng" smtClean="0">
              <a:solidFill>
                <a:srgbClr val="2B4714"/>
              </a:solidFill>
            </a:endParaRPr>
          </a:p>
          <a:p>
            <a:pPr marL="0" indent="0" eaLnBrk="1" hangingPunct="1"/>
            <a:r>
              <a:rPr lang="en-US" u="sng" smtClean="0">
                <a:solidFill>
                  <a:srgbClr val="2B4714"/>
                </a:solidFill>
                <a:hlinkClick r:id="rId2"/>
              </a:rPr>
              <a:t>E-mail: breathepeacefully@me.com</a:t>
            </a:r>
            <a:endParaRPr lang="en-US" u="sng" smtClean="0">
              <a:solidFill>
                <a:srgbClr val="2B4714"/>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pPr eaLnBrk="1" hangingPunct="1">
              <a:defRPr/>
            </a:pPr>
            <a:r>
              <a:rPr lang="en-US" smtClean="0">
                <a:solidFill>
                  <a:srgbClr val="644600"/>
                </a:solidFill>
              </a:rPr>
              <a:t>  Maxims</a:t>
            </a:r>
          </a:p>
        </p:txBody>
      </p:sp>
      <p:sp>
        <p:nvSpPr>
          <p:cNvPr id="18435" name="Rectangle 2"/>
          <p:cNvSpPr>
            <a:spLocks noChangeArrowheads="1"/>
          </p:cNvSpPr>
          <p:nvPr>
            <p:ph type="body" idx="1"/>
          </p:nvPr>
        </p:nvSpPr>
        <p:spPr/>
        <p:txBody>
          <a:bodyPr/>
          <a:lstStyle/>
          <a:p>
            <a:pPr eaLnBrk="1" hangingPunct="1">
              <a:buFontTx/>
              <a:buBlip>
                <a:blip r:embed="rId2"/>
              </a:buBlip>
            </a:pPr>
            <a:r>
              <a:rPr lang="en-US" smtClean="0">
                <a:solidFill>
                  <a:srgbClr val="644600"/>
                </a:solidFill>
              </a:rPr>
              <a:t>Quality: truthful &amp; supported by evidence</a:t>
            </a:r>
          </a:p>
          <a:p>
            <a:pPr eaLnBrk="1" hangingPunct="1">
              <a:buFontTx/>
              <a:buBlip>
                <a:blip r:embed="rId2"/>
              </a:buBlip>
            </a:pPr>
            <a:r>
              <a:rPr lang="en-US" smtClean="0">
                <a:solidFill>
                  <a:srgbClr val="644600"/>
                </a:solidFill>
              </a:rPr>
              <a:t>Quantity: concise yet thorough</a:t>
            </a:r>
          </a:p>
          <a:p>
            <a:pPr eaLnBrk="1" hangingPunct="1">
              <a:buFontTx/>
              <a:buBlip>
                <a:blip r:embed="rId2"/>
              </a:buBlip>
            </a:pPr>
            <a:r>
              <a:rPr lang="en-US" smtClean="0">
                <a:solidFill>
                  <a:srgbClr val="644600"/>
                </a:solidFill>
              </a:rPr>
              <a:t>Relation: collaborative &amp; contingent</a:t>
            </a:r>
          </a:p>
          <a:p>
            <a:pPr eaLnBrk="1" hangingPunct="1">
              <a:buFontTx/>
              <a:buBlip>
                <a:blip r:embed="rId2"/>
              </a:buBlip>
            </a:pPr>
            <a:r>
              <a:rPr lang="en-US" smtClean="0">
                <a:solidFill>
                  <a:srgbClr val="644600"/>
                </a:solidFill>
              </a:rPr>
              <a:t>Manner: clear &amp; orderly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p:txBody>
          <a:bodyPr/>
          <a:lstStyle/>
          <a:p>
            <a:pPr eaLnBrk="1" hangingPunct="1">
              <a:defRPr/>
            </a:pPr>
            <a:r>
              <a:rPr lang="en-US" smtClean="0">
                <a:solidFill>
                  <a:srgbClr val="644600"/>
                </a:solidFill>
              </a:rPr>
              <a:t>Secure Discourse Style on AAI</a:t>
            </a:r>
          </a:p>
        </p:txBody>
      </p:sp>
      <p:sp>
        <p:nvSpPr>
          <p:cNvPr id="19459" name="Rectangle 2"/>
          <p:cNvSpPr>
            <a:spLocks noChangeArrowheads="1"/>
          </p:cNvSpPr>
          <p:nvPr>
            <p:ph type="body" idx="1"/>
          </p:nvPr>
        </p:nvSpPr>
        <p:spPr/>
        <p:txBody>
          <a:bodyPr/>
          <a:lstStyle/>
          <a:p>
            <a:pPr eaLnBrk="1" hangingPunct="1">
              <a:buFontTx/>
              <a:buBlip>
                <a:blip r:embed="rId2"/>
              </a:buBlip>
            </a:pPr>
            <a:r>
              <a:rPr lang="en-US" b="1" smtClean="0">
                <a:solidFill>
                  <a:srgbClr val="644600"/>
                </a:solidFill>
                <a:latin typeface="Baskerville" charset="0"/>
                <a:ea typeface="Baskerville" charset="0"/>
                <a:cs typeface="Baskerville" charset="0"/>
                <a:sym typeface="Baskerville" charset="0"/>
              </a:rPr>
              <a:t>free/autonomous adults</a:t>
            </a:r>
            <a:r>
              <a:rPr lang="en-US" smtClean="0">
                <a:solidFill>
                  <a:srgbClr val="644600"/>
                </a:solidFill>
                <a:latin typeface="Baskerville" charset="0"/>
                <a:ea typeface="Baskerville" charset="0"/>
                <a:cs typeface="Baskerville" charset="0"/>
                <a:sym typeface="Baskerville" charset="0"/>
              </a:rPr>
              <a:t> follow Grice’s maxims (without knowing about them). They show detailed episodic memory; balanced perspective between good &amp; bad aspects of their childhoods; coherent narrative, free of gaps &amp; intrusions; good integration of cognitive &amp; emotional memory; have processed trauma; are more fully available to their kids; emotional availability to themselves leads to emotional availability to their kids</a:t>
            </a:r>
            <a:endParaRPr lang="en-US" smtClean="0">
              <a:solidFill>
                <a:srgbClr val="644600"/>
              </a:solidFill>
              <a:latin typeface="Baskerville" charset="0"/>
              <a:sym typeface="Baskerville" charset="0"/>
            </a:endParaRPr>
          </a:p>
          <a:p>
            <a:pPr eaLnBrk="1" hangingPunct="1">
              <a:buFontTx/>
              <a:buBlip>
                <a:blip r:embed="rId2"/>
              </a:buBlip>
            </a:pPr>
            <a:r>
              <a:rPr lang="en-US" smtClean="0">
                <a:solidFill>
                  <a:srgbClr val="644600"/>
                </a:solidFill>
                <a:latin typeface="Baskerville" charset="0"/>
                <a:ea typeface="Baskerville" charset="0"/>
                <a:cs typeface="Baskerville" charset="0"/>
                <a:sym typeface="Baskerville" charset="0"/>
              </a:rPr>
              <a:t>Predicts securely attached children</a:t>
            </a:r>
            <a:endParaRPr lang="en-US" smtClean="0">
              <a:solidFill>
                <a:srgbClr val="644600"/>
              </a:solidFill>
              <a:latin typeface="Baskerville" charset="0"/>
              <a:sym typeface="Baskerville"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p:txBody>
          <a:bodyPr/>
          <a:lstStyle/>
          <a:p>
            <a:pPr eaLnBrk="1" hangingPunct="1">
              <a:defRPr/>
            </a:pPr>
            <a:r>
              <a:rPr lang="en-US" smtClean="0">
                <a:solidFill>
                  <a:srgbClr val="644600"/>
                </a:solidFill>
              </a:rPr>
              <a:t>Dismissive, Insecure Discourse Style on AAI</a:t>
            </a:r>
          </a:p>
        </p:txBody>
      </p:sp>
      <p:sp>
        <p:nvSpPr>
          <p:cNvPr id="20483" name="Rectangle 2"/>
          <p:cNvSpPr>
            <a:spLocks noChangeArrowheads="1"/>
          </p:cNvSpPr>
          <p:nvPr>
            <p:ph type="body" idx="1"/>
          </p:nvPr>
        </p:nvSpPr>
        <p:spPr/>
        <p:txBody>
          <a:bodyPr/>
          <a:lstStyle/>
          <a:p>
            <a:pPr eaLnBrk="1" hangingPunct="1">
              <a:buFontTx/>
              <a:buBlip>
                <a:blip r:embed="rId2"/>
              </a:buBlip>
            </a:pPr>
            <a:r>
              <a:rPr lang="en-US" b="1" smtClean="0">
                <a:solidFill>
                  <a:srgbClr val="644600"/>
                </a:solidFill>
                <a:latin typeface="Baskerville" charset="0"/>
                <a:ea typeface="Baskerville" charset="0"/>
                <a:cs typeface="Baskerville" charset="0"/>
                <a:sym typeface="Baskerville" charset="0"/>
              </a:rPr>
              <a:t>Dismissing people</a:t>
            </a:r>
            <a:r>
              <a:rPr lang="en-US" smtClean="0">
                <a:solidFill>
                  <a:srgbClr val="644600"/>
                </a:solidFill>
                <a:latin typeface="Baskerville" charset="0"/>
                <a:ea typeface="Baskerville" charset="0"/>
                <a:cs typeface="Baskerville" charset="0"/>
                <a:sym typeface="Baskerville" charset="0"/>
              </a:rPr>
              <a:t> generalize, usually idealize, lack recall &amp; evidence, are terse, dismiss importance of early relationships &amp; of own children; incoherent narratives due to significant gaps of time &amp; information, cope through denial &amp; repression that interfere with cognitive/emotional integration; lack of recall suggests trauma, chronic stress, or lack of support in regulating affect early in life.</a:t>
            </a:r>
            <a:endParaRPr lang="en-US" smtClean="0">
              <a:solidFill>
                <a:srgbClr val="644600"/>
              </a:solidFill>
              <a:latin typeface="Baskerville" charset="0"/>
              <a:sym typeface="Baskerville" charset="0"/>
            </a:endParaRPr>
          </a:p>
          <a:p>
            <a:pPr eaLnBrk="1" hangingPunct="1">
              <a:buFontTx/>
              <a:buBlip>
                <a:blip r:embed="rId2"/>
              </a:buBlip>
            </a:pPr>
            <a:r>
              <a:rPr lang="en-US" smtClean="0">
                <a:solidFill>
                  <a:srgbClr val="644600"/>
                </a:solidFill>
                <a:latin typeface="Baskerville" charset="0"/>
                <a:ea typeface="Baskerville" charset="0"/>
                <a:cs typeface="Baskerville" charset="0"/>
                <a:sym typeface="Baskerville" charset="0"/>
              </a:rPr>
              <a:t>Predicts avoidant, insecure children.</a:t>
            </a:r>
            <a:endParaRPr lang="en-US" smtClean="0">
              <a:solidFill>
                <a:srgbClr val="644600"/>
              </a:solidFill>
              <a:latin typeface="Baskerville" charset="0"/>
              <a:sym typeface="Baskerville" charset="0"/>
            </a:endParaRP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Subtitle">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 Top">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 Top">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 Center">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 Center">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lank">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Blank">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 2 Column">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 2 Column">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 Left">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 Left">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Bullets &amp; Photo">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Bullets &amp; Photo">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Vertical">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Photo - Vertical">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Horizontal">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Photo - Horizontal">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Right">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 Right">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ullets">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Bullets">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Pages>0</Pages>
  <Words>4610</Words>
  <Characters>0</Characters>
  <Application>Microsoft Office PowerPoint</Application>
  <PresentationFormat>Custom</PresentationFormat>
  <Lines>0</Lines>
  <Paragraphs>255</Paragraphs>
  <Slides>62</Slides>
  <Notes>0</Notes>
  <HiddenSlides>6</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62</vt:i4>
      </vt:variant>
    </vt:vector>
  </HeadingPairs>
  <TitlesOfParts>
    <vt:vector size="80" baseType="lpstr">
      <vt:lpstr>Hoefler Text</vt:lpstr>
      <vt:lpstr>ヒラギノ明朝 ProN W3</vt:lpstr>
      <vt:lpstr>Arial</vt:lpstr>
      <vt:lpstr>Baskerville</vt:lpstr>
      <vt:lpstr>Calibri</vt:lpstr>
      <vt:lpstr>Times New Roman</vt:lpstr>
      <vt:lpstr>Title &amp; Subtitle</vt:lpstr>
      <vt:lpstr>Title &amp; Bullets</vt:lpstr>
      <vt:lpstr>Title &amp; Bullets - 2 Column</vt:lpstr>
      <vt:lpstr>Title &amp; Bullets - Left</vt:lpstr>
      <vt:lpstr>Title, Bullets &amp; Photo</vt:lpstr>
      <vt:lpstr>Photo - Vertical</vt:lpstr>
      <vt:lpstr>Photo - Horizontal</vt:lpstr>
      <vt:lpstr>Title &amp; Bullets - Right</vt:lpstr>
      <vt:lpstr>Bullets</vt:lpstr>
      <vt:lpstr>Title - Top</vt:lpstr>
      <vt:lpstr>Title - Center</vt:lpstr>
      <vt:lpstr>Blank</vt:lpstr>
      <vt:lpstr>ROOTS OF EMPATHY &amp;  NONVIOLENCE IN CHILDHOOD</vt:lpstr>
      <vt:lpstr>Mohandas K. Gandhi, 11/19/31</vt:lpstr>
      <vt:lpstr>Empathy</vt:lpstr>
      <vt:lpstr>Nonviolence/Ahimsa</vt:lpstr>
      <vt:lpstr>Empathy &amp; Nonviolence</vt:lpstr>
      <vt:lpstr>Adult Attachment Interview</vt:lpstr>
      <vt:lpstr>  Maxims</vt:lpstr>
      <vt:lpstr>Secure Discourse Style on AAI</vt:lpstr>
      <vt:lpstr>Dismissive, Insecure Discourse Style on AAI</vt:lpstr>
      <vt:lpstr>Anxious, Insecure Discourse Style on AAI</vt:lpstr>
      <vt:lpstr>Disorganized Discourse Style on AAI</vt:lpstr>
      <vt:lpstr>Evidence</vt:lpstr>
      <vt:lpstr>Poisonous Pedagogy &amp; the Holocaust</vt:lpstr>
      <vt:lpstr>Childhood Roots of Altruism</vt:lpstr>
      <vt:lpstr>Cultural Geography of Nonviolence</vt:lpstr>
      <vt:lpstr>Nonviolence &amp; Absence of Physical Punishment</vt:lpstr>
      <vt:lpstr>Aggression, Anxiety, &amp; Physical Punishment</vt:lpstr>
      <vt:lpstr>Research Review on Physical Punishment </vt:lpstr>
      <vt:lpstr>Words, Like Sticks &amp; Stones, Can Hurt</vt:lpstr>
      <vt:lpstr>Childhood Roots of Tyranny</vt:lpstr>
      <vt:lpstr>Ghosts from the Nursery: Tracing the Roots of Violence Karr-Morse, R. &amp; Wiley, M.S. (1997). Ghosts from the nursery: Tracing the roots of violence. NY: The Atlantic Monthly Press. </vt:lpstr>
      <vt:lpstr>“The Vortex of Violence” Perry, B.D. (2002). The vortex of violence: How children adapt &amp; survive in a violent world. www.childtrauma.org.  </vt:lpstr>
      <vt:lpstr>Birth &amp; Maternal Loss or Rejection</vt:lpstr>
      <vt:lpstr>Childhood Roots of Political Attitudes </vt:lpstr>
      <vt:lpstr>Adverse Childhood Experiences (ACEs)</vt:lpstr>
      <vt:lpstr>Effects of ACEs</vt:lpstr>
      <vt:lpstr>Epigenetics &amp; the Riddle of Human Nature </vt:lpstr>
      <vt:lpstr>James Gilligan, MD</vt:lpstr>
      <vt:lpstr>Violence Is Made, Not Born</vt:lpstr>
      <vt:lpstr>Most Soldiers  Do Not Kill Easily</vt:lpstr>
      <vt:lpstr>Psychohistory</vt:lpstr>
      <vt:lpstr>Effects of Socioeconomic Deprivation on Children</vt:lpstr>
      <vt:lpstr>Kids under Threat Worldwide</vt:lpstr>
      <vt:lpstr>Attachment Theory &amp; Research</vt:lpstr>
      <vt:lpstr>What Is Attachment?</vt:lpstr>
      <vt:lpstr>Secure Attachment</vt:lpstr>
      <vt:lpstr>Neurobiology</vt:lpstr>
      <vt:lpstr>Attachment Styles</vt:lpstr>
      <vt:lpstr>Unequal Attachment Experiences</vt:lpstr>
      <vt:lpstr>Overview of Attachment Styles</vt:lpstr>
      <vt:lpstr>Secure Attachment</vt:lpstr>
      <vt:lpstr>Avoidant, Insecure Attachment </vt:lpstr>
      <vt:lpstr>Anxious, Insecure Attachment</vt:lpstr>
      <vt:lpstr>Disorganized Attachment</vt:lpstr>
      <vt:lpstr>Empathy &amp; Secure Attachment</vt:lpstr>
      <vt:lpstr>Compassion, Altruism, &amp; Secure Attachment</vt:lpstr>
      <vt:lpstr>Humane Values &amp;  Secure Attachment</vt:lpstr>
      <vt:lpstr>Tolerance &amp;  Attachment Security</vt:lpstr>
      <vt:lpstr>Self-Worth &amp;  Secure Attachment</vt:lpstr>
      <vt:lpstr>Empathic Responsiveness &amp; Secure Attachment</vt:lpstr>
      <vt:lpstr>Open-mindedness &amp;  Secure Attachment</vt:lpstr>
      <vt:lpstr>Development of Secure Attachment Later in Life</vt:lpstr>
      <vt:lpstr>Avoidant, Insecure Attachment &amp; Empathy</vt:lpstr>
      <vt:lpstr>Anxious, Insecure Attachment &amp; Empathy</vt:lpstr>
      <vt:lpstr>Violence &amp; Disorganized Attachment</vt:lpstr>
      <vt:lpstr>Some Helpful interventions</vt:lpstr>
      <vt:lpstr>Nurse Intervention Program</vt:lpstr>
      <vt:lpstr>Roots of Empathy Program</vt:lpstr>
      <vt:lpstr>WHO Violence Prevention: The Evidence</vt:lpstr>
      <vt:lpstr>Social &amp; Ecological Justice</vt:lpstr>
      <vt:lpstr>Lao Tzu--Tao Teh Ching verse 63</vt:lpstr>
      <vt:lpstr>Mitch Hall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ROOTS OF EMPATHY &amp;  NONVIOLENCE IN CHILDHOOD</dc:title>
  <dc:creator>Edwin Rutsch</dc:creator>
  <cp:lastModifiedBy>Teacher E-Solutions</cp:lastModifiedBy>
  <cp:revision>2</cp:revision>
  <dcterms:modified xsi:type="dcterms:W3CDTF">2019-01-18T15:53:13Z</dcterms:modified>
</cp:coreProperties>
</file>