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1946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4192BD1-AA97-4828-A260-5073E70174F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8057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9C476A-405E-43C2-A097-F3A516D218D1}" type="slidenum">
              <a:rPr lang="en-GB"/>
              <a:pPr/>
              <a:t>1</a:t>
            </a:fld>
            <a:endParaRPr lang="en-GB"/>
          </a:p>
        </p:txBody>
      </p:sp>
      <p:sp>
        <p:nvSpPr>
          <p:cNvPr id="204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D96768-B794-4B54-A893-D6C1C7DAC91C}" type="slidenum">
              <a:rPr lang="en-GB"/>
              <a:pPr/>
              <a:t>2</a:t>
            </a:fld>
            <a:endParaRPr lang="en-GB"/>
          </a:p>
        </p:txBody>
      </p:sp>
      <p:sp>
        <p:nvSpPr>
          <p:cNvPr id="215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3C8C64-8736-470F-8367-BCC438BBF7A6}" type="slidenum">
              <a:rPr lang="en-GB"/>
              <a:pPr/>
              <a:t>3</a:t>
            </a:fld>
            <a:endParaRPr lang="en-GB"/>
          </a:p>
        </p:txBody>
      </p:sp>
      <p:sp>
        <p:nvSpPr>
          <p:cNvPr id="225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B02126-8A4C-469C-9CF5-A788EE695A32}" type="slidenum">
              <a:rPr lang="en-GB"/>
              <a:pPr/>
              <a:t>4</a:t>
            </a:fld>
            <a:endParaRPr lang="en-GB"/>
          </a:p>
        </p:txBody>
      </p:sp>
      <p:sp>
        <p:nvSpPr>
          <p:cNvPr id="235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9B864E-9FBB-41ED-876F-148C8A9761E7}" type="slidenum">
              <a:rPr lang="en-GB"/>
              <a:pPr/>
              <a:t>5</a:t>
            </a:fld>
            <a:endParaRPr lang="en-GB"/>
          </a:p>
        </p:txBody>
      </p:sp>
      <p:sp>
        <p:nvSpPr>
          <p:cNvPr id="245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C47651-1CE7-40C0-9DB6-66CFE1163A41}" type="slidenum">
              <a:rPr lang="en-GB"/>
              <a:pPr/>
              <a:t>6</a:t>
            </a:fld>
            <a:endParaRPr lang="en-GB"/>
          </a:p>
        </p:txBody>
      </p:sp>
      <p:sp>
        <p:nvSpPr>
          <p:cNvPr id="256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E9A909-B7CD-4D4F-8099-C6779F6DA809}" type="slidenum">
              <a:rPr lang="en-GB"/>
              <a:pPr/>
              <a:t>7</a:t>
            </a:fld>
            <a:endParaRPr lang="en-GB"/>
          </a:p>
        </p:txBody>
      </p:sp>
      <p:sp>
        <p:nvSpPr>
          <p:cNvPr id="266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8627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-498475" y="1311275"/>
            <a:ext cx="10429875" cy="5908675"/>
            <a:chOff x="-313" y="824"/>
            <a:chExt cx="6570" cy="3722"/>
          </a:xfrm>
        </p:grpSpPr>
        <p:sp>
          <p:nvSpPr>
            <p:cNvPr id="11267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/>
            </a:p>
          </p:txBody>
        </p:sp>
        <p:sp>
          <p:nvSpPr>
            <p:cNvPr id="11268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/>
            </a:p>
          </p:txBody>
        </p:sp>
        <p:sp>
          <p:nvSpPr>
            <p:cNvPr id="11269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/>
            </a:p>
          </p:txBody>
        </p:sp>
        <p:sp>
          <p:nvSpPr>
            <p:cNvPr id="11270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/>
            </a:p>
          </p:txBody>
        </p:sp>
        <p:sp>
          <p:nvSpPr>
            <p:cNvPr id="11271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/>
            </a:p>
          </p:txBody>
        </p:sp>
        <p:sp>
          <p:nvSpPr>
            <p:cNvPr id="11272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/>
            </a:p>
          </p:txBody>
        </p:sp>
        <p:sp>
          <p:nvSpPr>
            <p:cNvPr id="11273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/>
            </a:p>
          </p:txBody>
        </p:sp>
        <p:sp>
          <p:nvSpPr>
            <p:cNvPr id="11274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/>
            </a:p>
          </p:txBody>
        </p:sp>
        <p:sp>
          <p:nvSpPr>
            <p:cNvPr id="11275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/>
            </a:p>
          </p:txBody>
        </p:sp>
        <p:sp>
          <p:nvSpPr>
            <p:cNvPr id="11276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/>
            </a:p>
          </p:txBody>
        </p:sp>
        <p:sp>
          <p:nvSpPr>
            <p:cNvPr id="11277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/>
            </a:p>
          </p:txBody>
        </p:sp>
        <p:sp>
          <p:nvSpPr>
            <p:cNvPr id="11278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/>
            </a:p>
          </p:txBody>
        </p:sp>
        <p:sp>
          <p:nvSpPr>
            <p:cNvPr id="11279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/>
            </a:p>
          </p:txBody>
        </p:sp>
        <p:sp>
          <p:nvSpPr>
            <p:cNvPr id="11280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/>
            </a:p>
          </p:txBody>
        </p:sp>
        <p:sp>
          <p:nvSpPr>
            <p:cNvPr id="11281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2" y="3504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/>
              <a:endParaRPr lang="en-US"/>
            </a:p>
          </p:txBody>
        </p:sp>
        <p:sp>
          <p:nvSpPr>
            <p:cNvPr id="11282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/>
              <a:endParaRPr lang="en-US"/>
            </a:p>
          </p:txBody>
        </p:sp>
        <p:sp>
          <p:nvSpPr>
            <p:cNvPr id="11283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1284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1285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1286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1287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1288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1289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/>
            </a:p>
          </p:txBody>
        </p:sp>
        <p:sp>
          <p:nvSpPr>
            <p:cNvPr id="11290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1291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1292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1293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1294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/>
            </a:p>
          </p:txBody>
        </p:sp>
        <p:sp>
          <p:nvSpPr>
            <p:cNvPr id="11295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/>
            </a:p>
          </p:txBody>
        </p:sp>
        <p:sp>
          <p:nvSpPr>
            <p:cNvPr id="11296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/>
            </a:p>
          </p:txBody>
        </p:sp>
        <p:sp>
          <p:nvSpPr>
            <p:cNvPr id="11297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/>
            </a:p>
          </p:txBody>
        </p:sp>
        <p:sp>
          <p:nvSpPr>
            <p:cNvPr id="11298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/>
            </a:p>
          </p:txBody>
        </p:sp>
        <p:sp>
          <p:nvSpPr>
            <p:cNvPr id="11299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0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1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2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3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4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5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6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7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8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9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10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11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12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13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14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15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16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17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18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19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20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21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22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23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24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25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26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27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28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29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30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31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32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33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34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35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36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37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38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39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40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41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42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43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44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45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46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47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48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49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50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51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52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53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54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55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56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57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58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59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60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61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62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63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64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65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66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67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68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69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70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71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72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73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74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75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76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77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78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79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80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81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82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83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84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85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86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87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88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89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90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91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92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93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94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95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96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97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98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99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00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01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02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03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04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05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06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07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08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09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10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11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12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13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14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15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16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17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18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19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20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21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22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23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24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25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26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27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28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29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30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31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32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33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34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35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36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37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38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39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40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41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42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43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44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45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46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47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48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49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50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51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52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53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54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55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56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57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58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59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60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61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62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63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64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65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66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67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68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69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70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71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72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73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74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75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76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77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78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79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80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81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482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446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1483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11484" name="Rectangle 2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1485" name="Rectangle 221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1486" name="Rectangle 2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138930E-6A02-40CD-BC57-1CFCDD7C3AE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4ABC033-EEE9-40D6-A8E6-E2991CF4090B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974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94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94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87CD80C-89C7-4BE7-849D-9A93C51E3B96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630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335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335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839FC17-8667-4C49-82A2-FDCC550614C9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1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3246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04B7F8C-373D-47A6-9587-DE27E18DC559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1948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CFB3EFD-6800-4F36-89B3-D8F71F0E556A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523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B780DE5-0DEC-4A53-9E66-4EF6F9E7DB95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727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773349B-CD04-49D5-B483-197E8633A230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4463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EDDC08B-CD92-4DC2-B5D0-BBC68946706D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191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AF975E-2C67-4497-B899-55288287CA22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3866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3594E1B-4E30-4603-A218-B50E38501187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856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50487C9-7CD2-45E1-8505-A1CB1439BD77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983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-496888" y="1308100"/>
            <a:ext cx="10429876" cy="5908675"/>
            <a:chOff x="-313" y="824"/>
            <a:chExt cx="6570" cy="3722"/>
          </a:xfrm>
        </p:grpSpPr>
        <p:sp>
          <p:nvSpPr>
            <p:cNvPr id="10243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44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45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46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47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48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49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50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51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52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53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54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55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56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57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2" y="3504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58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59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60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61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62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63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64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65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66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67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68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69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70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71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72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73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74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0275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6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7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8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9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0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1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2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3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4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5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6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7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8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9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0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1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2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3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4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5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6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7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8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9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0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1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2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3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4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5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6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7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8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9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0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1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2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3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4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5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6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7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8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9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0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1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2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3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4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5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6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7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8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9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0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1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2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3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4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5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6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7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8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9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0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1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2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3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4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5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6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7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8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9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0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1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2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3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4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5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6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7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8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9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0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1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2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3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4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5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6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7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8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9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0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1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2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3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4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5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6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7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8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9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0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1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2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3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4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5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6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7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8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9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0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1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2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3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4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5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6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7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8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9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0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1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2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3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4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5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6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7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8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9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0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1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2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3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4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5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6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7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8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9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0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1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2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3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4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5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6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7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8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9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0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1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2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3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4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5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6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7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8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9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0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1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2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3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4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5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6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7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8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9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0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1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2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3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4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5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6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7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458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6D6B84C9-6AFF-46CA-B667-A965267EF6EC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0459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GB"/>
          </a:p>
        </p:txBody>
      </p:sp>
      <p:sp>
        <p:nvSpPr>
          <p:cNvPr id="10460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GB"/>
          </a:p>
        </p:txBody>
      </p:sp>
      <p:sp>
        <p:nvSpPr>
          <p:cNvPr id="10461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462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Energy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Without energy nothing happens.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Energy does work!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Work is done when objects are moved or heated.</a:t>
            </a:r>
          </a:p>
          <a:p>
            <a:pPr>
              <a:lnSpc>
                <a:spcPct val="90000"/>
              </a:lnSpc>
            </a:pPr>
            <a:r>
              <a:rPr lang="en-GB"/>
              <a:t>Energy is never ‘used up’ it is simply </a:t>
            </a:r>
            <a:r>
              <a:rPr lang="en-GB" u="sng"/>
              <a:t>converted</a:t>
            </a:r>
            <a:r>
              <a:rPr lang="en-GB"/>
              <a:t> from one form to another. Can you think of some sources of energy?</a:t>
            </a:r>
          </a:p>
          <a:p>
            <a:pPr>
              <a:lnSpc>
                <a:spcPct val="90000"/>
              </a:lnSpc>
            </a:pPr>
            <a:r>
              <a:rPr lang="en-GB"/>
              <a:t>Fuels and food are sources of energy.</a:t>
            </a:r>
          </a:p>
          <a:p>
            <a:pPr>
              <a:lnSpc>
                <a:spcPct val="90000"/>
              </a:lnSpc>
            </a:pPr>
            <a:r>
              <a:rPr lang="en-GB"/>
              <a:t>Can you think of any examples when energy is </a:t>
            </a:r>
            <a:r>
              <a:rPr lang="en-GB" u="sng"/>
              <a:t>converted</a:t>
            </a:r>
            <a:r>
              <a:rPr lang="en-GB"/>
              <a:t> from one form to another?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3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r>
              <a:rPr lang="en-GB" sz="4000"/>
              <a:t>Converted Energy</a:t>
            </a:r>
            <a:br>
              <a:rPr lang="en-GB" sz="4000"/>
            </a:br>
            <a:r>
              <a:rPr lang="en-GB" sz="3200"/>
              <a:t>Fuels for generating electricity.</a:t>
            </a:r>
            <a:br>
              <a:rPr lang="en-GB" sz="3200"/>
            </a:br>
            <a:endParaRPr lang="en-GB" sz="320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There are 3 main classes of fuel which can be used to generate electricity:</a:t>
            </a:r>
          </a:p>
          <a:p>
            <a:r>
              <a:rPr lang="en-GB"/>
              <a:t>Fossil fuels, renewable fuels and nuclear fuels.</a:t>
            </a:r>
          </a:p>
          <a:p>
            <a:r>
              <a:rPr lang="en-GB"/>
              <a:t>What are fossil fuels? </a:t>
            </a:r>
          </a:p>
          <a:p>
            <a:r>
              <a:rPr lang="en-GB"/>
              <a:t>What are renewable fuels?</a:t>
            </a:r>
          </a:p>
          <a:p>
            <a:r>
              <a:rPr lang="en-GB"/>
              <a:t>How are these fuels used to generate electricity?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Energy is released from the fuel.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Fossil fuels such as gas, coal and oil and renewable fuels such as wood are burnt and heat is generated.</a:t>
            </a:r>
          </a:p>
          <a:p>
            <a:r>
              <a:rPr lang="en-GB"/>
              <a:t>This heat is used to boil water and the steam that is created is used to turn large propellers called turbines.</a:t>
            </a:r>
          </a:p>
          <a:p>
            <a:r>
              <a:rPr lang="en-GB"/>
              <a:t>These turbines then turn electrical generators.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53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In addition to these fuels there are other energy sources used to generate electricity. </a:t>
            </a:r>
          </a:p>
          <a:p>
            <a:r>
              <a:rPr lang="en-GB"/>
              <a:t>Can you think of any?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Other energy sources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800"/>
              <a:t>Solar power: converts the energy of the sun into electricity.</a:t>
            </a:r>
          </a:p>
          <a:p>
            <a:pPr>
              <a:lnSpc>
                <a:spcPct val="90000"/>
              </a:lnSpc>
            </a:pPr>
            <a:r>
              <a:rPr lang="en-GB" sz="2800"/>
              <a:t>Wind power: Moving air can be used to turn propellers.</a:t>
            </a:r>
          </a:p>
          <a:p>
            <a:pPr>
              <a:lnSpc>
                <a:spcPct val="90000"/>
              </a:lnSpc>
            </a:pPr>
            <a:r>
              <a:rPr lang="en-GB" sz="2800"/>
              <a:t>Hydroelectric power: using water. The higher the drop and the greater the drop, the more energy can be created. </a:t>
            </a:r>
          </a:p>
          <a:p>
            <a:pPr>
              <a:lnSpc>
                <a:spcPct val="90000"/>
              </a:lnSpc>
            </a:pPr>
            <a:r>
              <a:rPr lang="en-GB" sz="2800"/>
              <a:t>Wave power: wind causes waves to form on the water and the motion of these waves can be used to turn generators.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en-GB" sz="3200"/>
              <a:t>What have we learnt?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08050"/>
            <a:ext cx="8229600" cy="53292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400"/>
              <a:t>Energy does work.</a:t>
            </a:r>
          </a:p>
          <a:p>
            <a:pPr>
              <a:lnSpc>
                <a:spcPct val="90000"/>
              </a:lnSpc>
            </a:pPr>
            <a:r>
              <a:rPr lang="en-GB" sz="2400"/>
              <a:t>Energy is never ‘used up’ it is simply converted from one form to another.</a:t>
            </a:r>
          </a:p>
          <a:p>
            <a:pPr>
              <a:lnSpc>
                <a:spcPct val="90000"/>
              </a:lnSpc>
            </a:pPr>
            <a:r>
              <a:rPr lang="en-GB" sz="2400"/>
              <a:t>Fuels and food are sources of energy.</a:t>
            </a:r>
          </a:p>
          <a:p>
            <a:pPr>
              <a:lnSpc>
                <a:spcPct val="90000"/>
              </a:lnSpc>
            </a:pPr>
            <a:r>
              <a:rPr lang="en-GB" sz="2400"/>
              <a:t>There are 3 main classes of fuel which can be used to generate electricity: Fossil fuels, renewable fuels and nuclear fuels. </a:t>
            </a:r>
          </a:p>
          <a:p>
            <a:pPr>
              <a:lnSpc>
                <a:spcPct val="90000"/>
              </a:lnSpc>
            </a:pPr>
            <a:r>
              <a:rPr lang="en-GB" sz="2400"/>
              <a:t>Fossil fuels such as gas, coal and oil and renewable fuels such as wood are burnt and heat is generated.</a:t>
            </a:r>
          </a:p>
          <a:p>
            <a:pPr>
              <a:lnSpc>
                <a:spcPct val="90000"/>
              </a:lnSpc>
            </a:pPr>
            <a:r>
              <a:rPr lang="en-GB" sz="2400"/>
              <a:t>This heat is used to boil water and the steam that is created is used to turn large propellers called turbines.</a:t>
            </a:r>
          </a:p>
          <a:p>
            <a:pPr>
              <a:lnSpc>
                <a:spcPct val="90000"/>
              </a:lnSpc>
            </a:pPr>
            <a:r>
              <a:rPr lang="en-GB" sz="2400"/>
              <a:t>These turbines then turn electrical generators.</a:t>
            </a:r>
          </a:p>
          <a:p>
            <a:pPr>
              <a:lnSpc>
                <a:spcPct val="90000"/>
              </a:lnSpc>
            </a:pPr>
            <a:r>
              <a:rPr lang="en-GB" sz="2400"/>
              <a:t>There are other sources of energy such as: Solar power, wind power, hydroelectric power and wave power.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GB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GB" sz="3200"/>
              <a:t>These photographs show ways of getting energy from four different energy sources, can you name them?</a:t>
            </a:r>
          </a:p>
        </p:txBody>
      </p:sp>
      <p:pic>
        <p:nvPicPr>
          <p:cNvPr id="27657" name="Picture 9" descr="bartlett_dam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1557338"/>
            <a:ext cx="3743325" cy="26035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8" name="Picture 10" descr="sea02_adap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8263" y="1628775"/>
            <a:ext cx="2663825" cy="26638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9" name="Picture 11" descr="SEA-1kW-system-with-water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0563" y="4437063"/>
            <a:ext cx="4038600" cy="21685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60" name="Picture 12" descr="wind_energy02_adap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4265613"/>
            <a:ext cx="2592387" cy="259238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gital Dots">
  <a:themeElements>
    <a:clrScheme name="Digital Dots 2">
      <a:dk1>
        <a:srgbClr val="5B5B89"/>
      </a:dk1>
      <a:lt1>
        <a:srgbClr val="FFFFFF"/>
      </a:lt1>
      <a:dk2>
        <a:srgbClr val="666699"/>
      </a:dk2>
      <a:lt2>
        <a:srgbClr val="DFDEF6"/>
      </a:lt2>
      <a:accent1>
        <a:srgbClr val="6666FF"/>
      </a:accent1>
      <a:accent2>
        <a:srgbClr val="52527C"/>
      </a:accent2>
      <a:accent3>
        <a:srgbClr val="B8B8CA"/>
      </a:accent3>
      <a:accent4>
        <a:srgbClr val="DADADA"/>
      </a:accent4>
      <a:accent5>
        <a:srgbClr val="B8B8FF"/>
      </a:accent5>
      <a:accent6>
        <a:srgbClr val="494970"/>
      </a:accent6>
      <a:hlink>
        <a:srgbClr val="9999FF"/>
      </a:hlink>
      <a:folHlink>
        <a:srgbClr val="CCCCFF"/>
      </a:folHlink>
    </a:clrScheme>
    <a:fontScheme name="Digital Dots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gital Dots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gital Dots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gital Dots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Digital Dots</Template>
  <TotalTime>67</TotalTime>
  <Words>423</Words>
  <Application>Microsoft Office PowerPoint</Application>
  <PresentationFormat>On-screen Show (4:3)</PresentationFormat>
  <Paragraphs>41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Times New Roman</vt:lpstr>
      <vt:lpstr>Wingdings</vt:lpstr>
      <vt:lpstr>Digital Dots</vt:lpstr>
      <vt:lpstr>Energy</vt:lpstr>
      <vt:lpstr>Energy does work!</vt:lpstr>
      <vt:lpstr>Converted Energy Fuels for generating electricity. </vt:lpstr>
      <vt:lpstr>Energy is released from the fuel.</vt:lpstr>
      <vt:lpstr>PowerPoint Presentation</vt:lpstr>
      <vt:lpstr>Other energy sources</vt:lpstr>
      <vt:lpstr>What have we learnt?</vt:lpstr>
      <vt:lpstr>These photographs show ways of getting energy from four different energy sources, can you name them?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</dc:title>
  <dc:creator>Essex County Council Learning Services</dc:creator>
  <cp:lastModifiedBy>Teacher E-Solutions</cp:lastModifiedBy>
  <cp:revision>5</cp:revision>
  <dcterms:created xsi:type="dcterms:W3CDTF">2005-06-05T18:25:23Z</dcterms:created>
  <dcterms:modified xsi:type="dcterms:W3CDTF">2019-01-18T17:16:18Z</dcterms:modified>
</cp:coreProperties>
</file>