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5"/>
  </p:notesMasterIdLst>
  <p:sldIdLst>
    <p:sldId id="256" r:id="rId2"/>
    <p:sldId id="257" r:id="rId3"/>
    <p:sldId id="260" r:id="rId4"/>
    <p:sldId id="280" r:id="rId5"/>
    <p:sldId id="295" r:id="rId6"/>
    <p:sldId id="281" r:id="rId7"/>
    <p:sldId id="258" r:id="rId8"/>
    <p:sldId id="345" r:id="rId9"/>
    <p:sldId id="259" r:id="rId10"/>
    <p:sldId id="266" r:id="rId11"/>
    <p:sldId id="278" r:id="rId12"/>
    <p:sldId id="284" r:id="rId13"/>
    <p:sldId id="296" r:id="rId14"/>
    <p:sldId id="285" r:id="rId15"/>
    <p:sldId id="297" r:id="rId16"/>
    <p:sldId id="267" r:id="rId17"/>
    <p:sldId id="279" r:id="rId18"/>
    <p:sldId id="282" r:id="rId19"/>
    <p:sldId id="283" r:id="rId20"/>
    <p:sldId id="288" r:id="rId21"/>
    <p:sldId id="298" r:id="rId22"/>
    <p:sldId id="287" r:id="rId23"/>
    <p:sldId id="299" r:id="rId24"/>
    <p:sldId id="269" r:id="rId25"/>
    <p:sldId id="300" r:id="rId26"/>
    <p:sldId id="301" r:id="rId27"/>
    <p:sldId id="302" r:id="rId28"/>
    <p:sldId id="303" r:id="rId29"/>
    <p:sldId id="304" r:id="rId30"/>
    <p:sldId id="305" r:id="rId31"/>
    <p:sldId id="272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273" r:id="rId42"/>
    <p:sldId id="315" r:id="rId43"/>
    <p:sldId id="317" r:id="rId44"/>
    <p:sldId id="318" r:id="rId45"/>
    <p:sldId id="319" r:id="rId46"/>
    <p:sldId id="274" r:id="rId47"/>
    <p:sldId id="316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9" r:id="rId56"/>
    <p:sldId id="327" r:id="rId57"/>
    <p:sldId id="328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  <p:sldId id="340" r:id="rId69"/>
    <p:sldId id="341" r:id="rId70"/>
    <p:sldId id="342" r:id="rId71"/>
    <p:sldId id="343" r:id="rId72"/>
    <p:sldId id="344" r:id="rId73"/>
    <p:sldId id="346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957F3ED-2690-4D9C-A642-3E6EF8E4F5D4}" type="datetimeFigureOut">
              <a:rPr lang="en-GB"/>
              <a:pPr/>
              <a:t>18/01/2019</a:t>
            </a:fld>
            <a:endParaRPr lang="en-GB"/>
          </a:p>
        </p:txBody>
      </p:sp>
      <p:sp>
        <p:nvSpPr>
          <p:cNvPr id="890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6CD1443-68F8-40C7-83F1-48F00BBAE4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317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/>
          </a:p>
        </p:txBody>
      </p:sp>
      <p:sp>
        <p:nvSpPr>
          <p:cNvPr id="1648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26D0CC35-B7D5-4806-8264-775D6EC9CC89}" type="slidenum">
              <a:rPr lang="en-GB" sz="1200">
                <a:latin typeface="Calibri" pitchFamily="34" charset="0"/>
              </a:rPr>
              <a:pPr algn="r" eaLnBrk="1" hangingPunct="1"/>
              <a:t>73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8F422-E22B-4EE8-8C6F-9AA91E924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425BA-E379-4CEA-A1AE-77D7225C1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3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E9D62-1D4B-4C2A-BC62-EE0BF4935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17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6F35-3FC2-427E-9BEC-C462CABA4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7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4F870-237F-48F3-AF48-9538D6FE1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0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DE1CD-5313-4AF1-812F-335CD9D0A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9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D8E2A-2296-4D07-90FB-972DA927B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7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EE327-9296-49F6-AEF0-9060A12EF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1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04ADC-9CB2-456A-B117-530910DBD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7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47CB1-F63F-447B-A7FB-809358B0B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7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A930-A560-4BBA-BA38-FC70A19A6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7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9F948-AA5B-489C-94E9-FB5354A86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DE4B0B6-7182-4829-9CCF-AB8CC2FEF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  <p:sldLayoutId id="214748367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pop.com/english/grammar/subjectverbagreemen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8839200" cy="17367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mtClean="0"/>
              <a:t>Subject/Verb Agreement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1066800"/>
            <a:ext cx="7927975" cy="4876800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en-US" smtClean="0"/>
              <a:t>Don’t be confused by plural words that come after the verb.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143000"/>
            <a:ext cx="8007350" cy="4953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Billy’s biggest problem are the many sleepless nights.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Billy’s biggest problem [singular subject] is [singular verb] the many sleepless nights.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</a:t>
            </a:r>
            <a:r>
              <a:rPr lang="en-US" sz="4000" b="1" smtClean="0"/>
              <a:t>hound search for mountain lions</a:t>
            </a:r>
            <a:r>
              <a:rPr lang="en-US" sz="4000" smtClean="0"/>
              <a:t>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</a:t>
            </a:r>
            <a:r>
              <a:rPr lang="en-US" sz="4000" b="1" smtClean="0"/>
              <a:t>hound searches for mountain lions</a:t>
            </a:r>
            <a:r>
              <a:rPr lang="en-US" sz="4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481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 startAt="2"/>
              <a:defRPr/>
            </a:pPr>
            <a:r>
              <a:rPr lang="en-US" sz="4000" smtClean="0"/>
              <a:t>The </a:t>
            </a:r>
            <a:r>
              <a:rPr lang="en-US" sz="4000" b="1" smtClean="0"/>
              <a:t>hound searches for mountain lions</a:t>
            </a:r>
            <a:r>
              <a:rPr lang="en-US" sz="4000" smtClean="0"/>
              <a:t>.</a:t>
            </a:r>
          </a:p>
          <a:p>
            <a:pPr marL="609600" indent="-609600" eaLnBrk="1" hangingPunct="1">
              <a:buFont typeface="Wingdings" pitchFamily="2" charset="2"/>
              <a:buAutoNum type="alphaLcParenR" startAt="2"/>
              <a:defRPr/>
            </a:pPr>
            <a:endParaRPr lang="en-US" sz="400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smtClean="0"/>
              <a:t>     hound searches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358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Old Dan see raccoons.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Old Dan sees raccoons.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 startAt="2"/>
              <a:defRPr/>
            </a:pPr>
            <a:r>
              <a:rPr lang="en-US" sz="4000" smtClean="0"/>
              <a:t>Old Dan sees raccoons.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</a:t>
            </a:r>
            <a:r>
              <a:rPr lang="en-US" sz="4000" smtClean="0"/>
              <a:t>Old Dan sees </a:t>
            </a:r>
            <a:endParaRPr lang="en-US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244475"/>
            <a:ext cx="7927975" cy="59277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plural words that come between a singular subject and the verb.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The topic of these books are dogs.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The</a:t>
            </a:r>
            <a:r>
              <a:rPr lang="en-US" sz="4000" b="1" smtClean="0"/>
              <a:t> topic</a:t>
            </a:r>
            <a:r>
              <a:rPr lang="en-US" sz="4000" smtClean="0"/>
              <a:t> [singular subject] of these books </a:t>
            </a:r>
            <a:r>
              <a:rPr lang="en-US" sz="4000" b="1" smtClean="0"/>
              <a:t>is</a:t>
            </a:r>
            <a:r>
              <a:rPr lang="en-US" sz="4000" smtClean="0"/>
              <a:t> [singular verb] dogs.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Each of the dogs hunt well.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smtClean="0"/>
              <a:t>Each </a:t>
            </a:r>
            <a:r>
              <a:rPr lang="en-US" sz="4000" smtClean="0"/>
              <a:t>[singular subject] of the dogs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smtClean="0"/>
              <a:t>hunts</a:t>
            </a:r>
            <a:r>
              <a:rPr lang="en-US" sz="4000" smtClean="0"/>
              <a:t> [singular verb] well.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/>
              <a:t>Every one of the members of both hunting teams are here.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b="1" smtClean="0"/>
              <a:t>Every one</a:t>
            </a:r>
            <a:r>
              <a:rPr lang="en-US" sz="4000" smtClean="0"/>
              <a:t> [singular subject] of the members of both hunting teams</a:t>
            </a:r>
            <a:r>
              <a:rPr lang="en-US" sz="4000" b="1" smtClean="0"/>
              <a:t> is</a:t>
            </a:r>
            <a:r>
              <a:rPr lang="en-US" sz="4000" smtClean="0"/>
              <a:t> [singular verb] here.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1828800"/>
            <a:ext cx="7778750" cy="2971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A singular subject needs a singular verb, and a plural subject needs a plural verb. (Reminder:  The verb is the action word in the sentence. The subject is who or what does the action.)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Each of the traps needs to be set.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Each of the traps need to be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501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Each of the traps needs to be set.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smtClean="0"/>
              <a:t>      Each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boy in the brown shoes wants a lollipop.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boy in the brown shoes want a lollipop.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512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boy in the brown shoes wants a lollipop. 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Boy wants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676400"/>
            <a:ext cx="8080375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phrases such as along with, together with, accompanied by, as well as, including and in addition 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Little Ann, as well as Old Dan, like to hunt.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Little Ann [singular subject] , as well as Old Dan, likes [singular verb] to hunt.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81000"/>
            <a:ext cx="8007350" cy="5715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Billy, in addition to all the other boys in the mountains, grow up loving hound dogs.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Billy [singular subject], in addition to all the other boys in the mountains, grows [singular verb] up loving hound dogs.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542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Papa, as well as Mama, worries about Billy being out all night long.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Papa, as well as Mama, worry about Billy being out all night long.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552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Papa, as well as Mama, worries about Billy being out all night long.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Papa worries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563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Cornbread, in addition to some warm milk, are good for puppies.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Cornbread, in addition to some warm milk, is good for puppies.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828800"/>
            <a:ext cx="800735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Subjects and verbs must work together. They must agree. A verb that ends in a single -s, -es, or -ies  is used with a singular noun.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 startAt="2"/>
              <a:defRPr/>
            </a:pPr>
            <a:r>
              <a:rPr lang="en-US" sz="4000" smtClean="0"/>
              <a:t>Cornbread, in addition to some warm milk, is good for puppies.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Cornbread is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66800" y="244475"/>
            <a:ext cx="7775575" cy="50895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either/or and neither/nor.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Neither Billy nor Little Ann knows which way the raccoon ran.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(Both parts are singular, so use a singular verb.)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Neither the boys nor the girls know which way the raccoon ran.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(Both parts are plural, so use a plural verb.)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Neither the dogs nor Billy knows which way the raccoon ran.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(One part is plural and one part is singular. The singular part comes right before the verb, so use a singular verb.)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Neither Billy nor the hounds know which way the raccoon ran.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(One part is plural and one part is singular. The plural part comes right before the verb, so use a plural verb.)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219200"/>
            <a:ext cx="800735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  <a:br>
              <a:rPr lang="en-US" sz="4000" smtClean="0">
                <a:solidFill>
                  <a:srgbClr val="FF3300"/>
                </a:solidFill>
              </a:rPr>
            </a:br>
            <a:r>
              <a:rPr lang="en-US" sz="4000" smtClean="0"/>
              <a:t>Either Little Ann or Old Dan hunt during the heat of the summer.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   Either Little Ann or Old Dan hunts during the heat of the summer.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634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Neither the boys or their mother sings in the church choir.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Neither the boys or their mother sing in the church choir.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645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Neither the boys or their mother sings in the church choir.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Mother sings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655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Either Grandpa or Billy grind corn at the general store.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Either Grandpa or Billy grinds corn at the general store.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Examples</a:t>
            </a:r>
          </a:p>
        </p:txBody>
      </p:sp>
      <p:graphicFrame>
        <p:nvGraphicFramePr>
          <p:cNvPr id="29727" name="Group 31"/>
          <p:cNvGraphicFramePr>
            <a:graphicFrameLocks noGrp="1"/>
          </p:cNvGraphicFramePr>
          <p:nvPr>
            <p:ph sz="half" idx="2"/>
          </p:nvPr>
        </p:nvGraphicFramePr>
        <p:xfrm>
          <a:off x="838200" y="1905000"/>
          <a:ext cx="8007350" cy="4343400"/>
        </p:xfrm>
        <a:graphic>
          <a:graphicData uri="http://schemas.openxmlformats.org/drawingml/2006/table">
            <a:tbl>
              <a:tblPr/>
              <a:tblGrid>
                <a:gridCol w="3276600"/>
                <a:gridCol w="4730750"/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Singular Subject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Singular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Old Dan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bellows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Little 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shares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glows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fixes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665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smtClean="0"/>
              <a:t>b)  Either Grandpa or Billy grinds corn at the general store.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Either (one) grinds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marL="609600" indent="-609600"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244475"/>
            <a:ext cx="7927975" cy="53181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noun phrases referring to a single unit.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228600"/>
            <a:ext cx="800735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/>
              <a:t>Sometimes a noun phrase sounds plural but describes something we think of as a single unit. These noun phrases take a singular verb.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/>
              <a:t>Spaghetti and meatballs is [singular] my favorite dinner.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000" smtClean="0"/>
              <a:t>Ice cream and cake is [singular] my favorite dessert.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1219200"/>
            <a:ext cx="800735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Peanut butter and jelly are Billy’s favorite sandwich.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Peanut butter and jelly is Billy’s favorite sandwich.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Macaroni and cheese is a healthy food.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Macaroni and cheese are a healthy food.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endParaRPr lang="en-US" sz="400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Macaroni and cheese is a healthy food.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90600" y="244475"/>
            <a:ext cx="7851775" cy="53943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nouns that look plural but are actually singular.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762000"/>
            <a:ext cx="8007350" cy="5334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The </a:t>
            </a:r>
            <a:r>
              <a:rPr lang="en-US" sz="4000" b="1" smtClean="0"/>
              <a:t>news</a:t>
            </a:r>
            <a:r>
              <a:rPr lang="en-US" sz="4000" smtClean="0"/>
              <a:t> [singular] of the coon hunt </a:t>
            </a:r>
            <a:r>
              <a:rPr lang="en-US" sz="4000" b="1" smtClean="0"/>
              <a:t>spreads </a:t>
            </a:r>
            <a:r>
              <a:rPr lang="en-US" sz="4000" smtClean="0"/>
              <a:t>through the town.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smtClean="0"/>
              <a:t>Mumps </a:t>
            </a:r>
            <a:r>
              <a:rPr lang="en-US" sz="4000" smtClean="0"/>
              <a:t>[singular] </a:t>
            </a:r>
            <a:r>
              <a:rPr lang="en-US" sz="4000" b="1" smtClean="0"/>
              <a:t>makes</a:t>
            </a:r>
            <a:r>
              <a:rPr lang="en-US" sz="4000" smtClean="0"/>
              <a:t> one's cheeks hurt and causes swelling and fever.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smtClean="0"/>
              <a:t>Mathematics </a:t>
            </a:r>
            <a:r>
              <a:rPr lang="en-US" sz="4000" smtClean="0"/>
              <a:t>[singular] </a:t>
            </a:r>
            <a:r>
              <a:rPr lang="en-US" sz="4000" b="1" smtClean="0"/>
              <a:t>is </a:t>
            </a:r>
            <a:r>
              <a:rPr lang="en-US" sz="4000" smtClean="0"/>
              <a:t>my best subject in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Measles is contagious.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Measles are contagious.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endParaRPr lang="en-US" sz="400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Measles is contagious.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828800"/>
            <a:ext cx="800735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A verb that </a:t>
            </a:r>
            <a:r>
              <a:rPr lang="en-US" sz="4000" b="1" smtClean="0"/>
              <a:t>does not</a:t>
            </a:r>
            <a:r>
              <a:rPr lang="en-US" sz="4000" smtClean="0"/>
              <a:t> end in a single s, es, or ies is used with a plural noun.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143000" y="1066800"/>
            <a:ext cx="7242175" cy="43275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Don’t be confused by nouns of amount.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Use a singular verb with sums of money or periods of time.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219200"/>
            <a:ext cx="800735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  Five hundred dollars are a lot of money.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  <a:br>
              <a:rPr lang="en-US" sz="4000" smtClean="0">
                <a:solidFill>
                  <a:srgbClr val="FF3300"/>
                </a:solidFill>
              </a:rPr>
            </a:br>
            <a:r>
              <a:rPr lang="en-US" sz="4000" smtClean="0"/>
              <a:t>Five hundred dollars is a lot of money.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143000"/>
            <a:ext cx="800735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Wrong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  Three hours are a long time to wait.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>
                <a:solidFill>
                  <a:srgbClr val="FF3300"/>
                </a:solidFill>
              </a:rPr>
              <a:t>Right</a:t>
            </a:r>
            <a:br>
              <a:rPr lang="en-US" sz="4000" smtClean="0">
                <a:solidFill>
                  <a:srgbClr val="FF3300"/>
                </a:solidFill>
              </a:rPr>
            </a:br>
            <a:r>
              <a:rPr lang="en-US" sz="4000" smtClean="0"/>
              <a:t>Three hours is a long time to wait.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808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b="1" smtClean="0"/>
              <a:t>Forty dollars </a:t>
            </a:r>
            <a:r>
              <a:rPr lang="en-US" sz="4000" smtClean="0"/>
              <a:t>buy two coon hounds.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b="1" smtClean="0"/>
              <a:t>Forty dollars </a:t>
            </a:r>
            <a:r>
              <a:rPr lang="en-US" sz="4000" smtClean="0"/>
              <a:t>buys two coon hounds.</a:t>
            </a:r>
          </a:p>
          <a:p>
            <a:pPr marL="609600" indent="-609600"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839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 startAt="2"/>
              <a:defRPr/>
            </a:pPr>
            <a:r>
              <a:rPr lang="en-US" sz="4000" b="1" smtClean="0"/>
              <a:t>Forty dollars </a:t>
            </a:r>
            <a:r>
              <a:rPr lang="en-US" sz="4000" smtClean="0"/>
              <a:t>buys two coon hounds.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Which is correct?</a:t>
            </a:r>
          </a:p>
        </p:txBody>
      </p:sp>
      <p:sp>
        <p:nvSpPr>
          <p:cNvPr id="819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b="1" smtClean="0"/>
              <a:t>Two years totals</a:t>
            </a:r>
            <a:r>
              <a:rPr lang="en-US" sz="4000" smtClean="0"/>
              <a:t> a long time for Billy to save his money.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b="1" smtClean="0"/>
              <a:t>Two years total</a:t>
            </a:r>
            <a:r>
              <a:rPr lang="en-US" sz="4000" smtClean="0"/>
              <a:t> a long time for Billy to save his money.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</a:t>
            </a:r>
          </a:p>
        </p:txBody>
      </p:sp>
      <p:sp>
        <p:nvSpPr>
          <p:cNvPr id="829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b="1" smtClean="0"/>
              <a:t>Two years totals</a:t>
            </a:r>
            <a:r>
              <a:rPr lang="en-US" sz="4000" smtClean="0"/>
              <a:t> a long time for Billy to save his money.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44475"/>
            <a:ext cx="8537575" cy="28035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Practice – Number your paper from 1 to 15. Write the correct answer for each of the following items.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200400"/>
            <a:ext cx="8007350" cy="2895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1.  Billy (fix, fixes) breakfast before heading home.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2. The boy pup (play, plays) with the girl pup.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Examples</a:t>
            </a:r>
          </a:p>
        </p:txBody>
      </p:sp>
      <p:graphicFrame>
        <p:nvGraphicFramePr>
          <p:cNvPr id="31768" name="Group 24"/>
          <p:cNvGraphicFramePr>
            <a:graphicFrameLocks noGrp="1"/>
          </p:cNvGraphicFramePr>
          <p:nvPr>
            <p:ph sz="half" idx="2"/>
          </p:nvPr>
        </p:nvGraphicFramePr>
        <p:xfrm>
          <a:off x="838200" y="1905000"/>
          <a:ext cx="8007350" cy="4343400"/>
        </p:xfrm>
        <a:graphic>
          <a:graphicData uri="http://schemas.openxmlformats.org/drawingml/2006/table">
            <a:tbl>
              <a:tblPr/>
              <a:tblGrid>
                <a:gridCol w="4876800"/>
                <a:gridCol w="3130550"/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Plural Subject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Plural Verb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Old Dan and Little 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bellow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The coon 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share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The two fires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Billy’s parents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3. Each of the names (sound, sounds) perfect to Billy's ears.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4. With his extra money, Billy (buy, buys) gifts for his family.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5. Ma (cry, cries) with relief when she sees that Billy is safe.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6. Billy names the boy pup Old Dan. He (like, likes) the sound of the name.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7. Billy tells his sisters about the soda pop. It (taste, tastes) sweet and bubbly.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8. The fire escape was a pipe that ran up the side of the building. It (appear, appears) funny-looking.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9. Little Ann was the smartest of the two hounds. She (guide, guides) Old Dan out of trouble.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10. Papa easily forgives Billy for running off. He (know, knows) he would have done the same thing at Billy's 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304800"/>
            <a:ext cx="9144000" cy="6172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11. Which of the following is written correctly?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Billy want to go to school.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Grandpa loves to tease Billy.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Daisy give milk each day.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Papa please Mama with a hug.</a:t>
            </a:r>
          </a:p>
          <a:p>
            <a:pPr marL="609600" indent="-609600" eaLnBrk="1" hangingPunct="1">
              <a:buFont typeface="Wingdings" pitchFamily="2" charset="2"/>
              <a:buAutoNum type="alphaLcPeriod" startAt="4"/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0"/>
            <a:ext cx="8991600" cy="6096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12. Which of the following sentences does not contain a mistake?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She eat the candy one piece at a time.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News spread quickly through the mountains.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Neither Billy or his grandpa like eating raw eggs 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Wilson Rawls narrates a wonderful story!</a:t>
            </a:r>
            <a:br>
              <a:rPr lang="en-US" sz="4000" dirty="0" smtClean="0"/>
            </a:br>
            <a:r>
              <a:rPr lang="en-US" dirty="0" smtClean="0"/>
              <a:t> </a:t>
            </a:r>
            <a:endParaRPr lang="en-US" sz="4000" dirty="0" smtClean="0"/>
          </a:p>
          <a:p>
            <a:pPr marL="609600" indent="-609600" eaLnBrk="1" hangingPunct="1">
              <a:buFont typeface="Wingdings" pitchFamily="2" charset="2"/>
              <a:buAutoNum type="alphaLcPeriod" startAt="4"/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52400"/>
            <a:ext cx="800735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The raccoon [singular subject] jumps [singular verb] into the sycamore tree. </a:t>
            </a:r>
          </a:p>
          <a:p>
            <a:pPr eaLnBrk="1" hangingPunct="1">
              <a:defRPr/>
            </a:pPr>
            <a:r>
              <a:rPr lang="en-US" sz="4000" smtClean="0"/>
              <a:t>The raccoons [plural subject] jump [plural verb] into the sycamore tree.</a:t>
            </a:r>
          </a:p>
          <a:p>
            <a:pPr eaLnBrk="1" hangingPunct="1">
              <a:defRPr/>
            </a:pPr>
            <a:r>
              <a:rPr lang="en-US" sz="4000" smtClean="0"/>
              <a:t>Little Ann [singular subject] is [singular verb] kind. </a:t>
            </a:r>
          </a:p>
          <a:p>
            <a:pPr eaLnBrk="1" hangingPunct="1">
              <a:defRPr/>
            </a:pPr>
            <a:r>
              <a:rPr lang="en-US" sz="4000" smtClean="0"/>
              <a:t>Little Ann and Old Dan [plural subject] are [plural verb] kind.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0"/>
            <a:ext cx="8991600" cy="6096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smtClean="0"/>
              <a:t>13. Choose the answer that is written correctly.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One of the dogs bellows through the night.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woman with all the dogs talk to Billy at the store.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The boy on the playground fight Billy.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smtClean="0"/>
              <a:t>Everybody play games in the schoolyard.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mtClean="0"/>
              <a:t> </a:t>
            </a:r>
            <a:endParaRPr lang="en-US" sz="4000" smtClean="0"/>
          </a:p>
          <a:p>
            <a:pPr marL="609600" indent="-609600" eaLnBrk="1" hangingPunct="1">
              <a:defRPr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14. Which of the following sentences does not contain a mistake?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The family love to eat dinner at 6:00 P.M.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Everyone sees Billy in his overalls.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An old K. C. Baking Powder can fill to the top with coins. </a:t>
            </a:r>
          </a:p>
          <a:p>
            <a:pPr marL="609600" indent="-6096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Billy count his money every day until he has enough to buy the pups.</a:t>
            </a:r>
            <a:br>
              <a:rPr lang="en-US" sz="4000" dirty="0" smtClean="0"/>
            </a:br>
            <a:endParaRPr lang="en-US" sz="4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 smtClean="0"/>
              <a:t> </a:t>
            </a:r>
            <a:endParaRPr lang="en-US" sz="4000" dirty="0" smtClean="0"/>
          </a:p>
          <a:p>
            <a:pPr marL="609600" indent="-609600" eaLnBrk="1" hangingPunct="1"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228600"/>
            <a:ext cx="8839200" cy="6629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4000" dirty="0" smtClean="0"/>
              <a:t>15. Choose the answer that is written correctly. </a:t>
            </a:r>
          </a:p>
          <a:p>
            <a:pPr marL="990600" lvl="1" indent="-5334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Each day brings a new joy to Billy. </a:t>
            </a:r>
          </a:p>
          <a:p>
            <a:pPr marL="990600" lvl="1" indent="-5334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Either Little Ann or Old Dan play games through the woods going home.</a:t>
            </a:r>
          </a:p>
          <a:p>
            <a:pPr marL="990600" lvl="1" indent="-5334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Billy love his grandpa. </a:t>
            </a:r>
          </a:p>
          <a:p>
            <a:pPr marL="990600" lvl="1" indent="-533400" eaLnBrk="1" hangingPunct="1">
              <a:buFont typeface="Wingdings" pitchFamily="2" charset="2"/>
              <a:buAutoNum type="alphaLcParenR"/>
              <a:defRPr/>
            </a:pPr>
            <a:r>
              <a:rPr lang="en-US" sz="4000" dirty="0" smtClean="0"/>
              <a:t>It sound like the mountain lion would cry all night long. </a:t>
            </a:r>
          </a:p>
          <a:p>
            <a:pPr marL="990600" lvl="1" indent="-533400" eaLnBrk="1" hangingPunct="1">
              <a:buFont typeface="Wingdings" pitchFamily="2" charset="2"/>
              <a:buAutoNum type="alphaLcPeriod" startAt="4"/>
              <a:defRPr/>
            </a:pPr>
            <a:endParaRPr lang="en-US" sz="40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dirty="0" smtClean="0"/>
              <a:t> </a:t>
            </a:r>
            <a:endParaRPr lang="en-US" sz="4000" dirty="0" smtClean="0"/>
          </a:p>
          <a:p>
            <a:pPr marL="609600" indent="-609600" eaLnBrk="1" hangingPunct="1">
              <a:defRPr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Box 2"/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>
                <a:latin typeface="Georgia" pitchFamily="18" charset="0"/>
              </a:rPr>
              <a:t>This powerpoint was kindly donated to</a:t>
            </a: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http://www.worldofteaching.com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Brain Pop</a:t>
            </a:r>
          </a:p>
        </p:txBody>
      </p:sp>
      <p:sp>
        <p:nvSpPr>
          <p:cNvPr id="1003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Watch the Brain Pop movie, then try the quiz.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hlinkClick r:id="rId3"/>
              </a:rPr>
              <a:t>http://www.brainpop.com/english/grammar/subjectverbagreement/</a:t>
            </a: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457200"/>
            <a:ext cx="8007350" cy="5943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6600" smtClean="0"/>
              <a:t>No big deal? Usually not. Here are a few rules just in case you find yourself confused.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600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856</TotalTime>
  <Words>1702</Words>
  <Application>Microsoft Office PowerPoint</Application>
  <PresentationFormat>On-screen Show (4:3)</PresentationFormat>
  <Paragraphs>210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9" baseType="lpstr">
      <vt:lpstr>Arial</vt:lpstr>
      <vt:lpstr>Arial Black</vt:lpstr>
      <vt:lpstr>Wingdings</vt:lpstr>
      <vt:lpstr>Calibri</vt:lpstr>
      <vt:lpstr>Georgia</vt:lpstr>
      <vt:lpstr>Glass Layers</vt:lpstr>
      <vt:lpstr>Subject/Verb Agreement </vt:lpstr>
      <vt:lpstr>PowerPoint Presentation</vt:lpstr>
      <vt:lpstr>PowerPoint Presentation</vt:lpstr>
      <vt:lpstr>Examples</vt:lpstr>
      <vt:lpstr>PowerPoint Presentation</vt:lpstr>
      <vt:lpstr>Examples</vt:lpstr>
      <vt:lpstr>PowerPoint Presentation</vt:lpstr>
      <vt:lpstr>Brain Pop</vt:lpstr>
      <vt:lpstr>PowerPoint Presentation</vt:lpstr>
      <vt:lpstr>Don’t be confused by plural words that come after the verb. </vt:lpstr>
      <vt:lpstr>PowerPoint Presentation</vt:lpstr>
      <vt:lpstr>Which is correct?</vt:lpstr>
      <vt:lpstr>Correct</vt:lpstr>
      <vt:lpstr>Which is correct?</vt:lpstr>
      <vt:lpstr>Correct</vt:lpstr>
      <vt:lpstr>Don’t be confused by plural words that come between a singular subject and the verb.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phrases such as along with, together with, accompanied by, as well as, including and in addition to.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either/or and neither/nor.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Don’t be confused by noun phrases referring to a single unit.</vt:lpstr>
      <vt:lpstr>PowerPoint Presentation</vt:lpstr>
      <vt:lpstr>PowerPoint Presentation</vt:lpstr>
      <vt:lpstr>Which is correct?</vt:lpstr>
      <vt:lpstr>Correct</vt:lpstr>
      <vt:lpstr>Don’t be confused by nouns that look plural but are actually singular.</vt:lpstr>
      <vt:lpstr>PowerPoint Presentation</vt:lpstr>
      <vt:lpstr>Which is correct?</vt:lpstr>
      <vt:lpstr>Correct</vt:lpstr>
      <vt:lpstr>Don’t be confused by nouns of amount.</vt:lpstr>
      <vt:lpstr>PowerPoint Presentation</vt:lpstr>
      <vt:lpstr>PowerPoint Presentation</vt:lpstr>
      <vt:lpstr>PowerPoint Presentation</vt:lpstr>
      <vt:lpstr>Which is correct?</vt:lpstr>
      <vt:lpstr>Correct</vt:lpstr>
      <vt:lpstr>Which is correct?</vt:lpstr>
      <vt:lpstr>Correct</vt:lpstr>
      <vt:lpstr>Practice – Number your paper from 1 to 15. Write the correct answer for each of the following items.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Subject/Verb Agreement </dc:title>
  <dc:creator>Gay  Miller</dc:creator>
  <cp:lastModifiedBy>Teacher E-Solutions</cp:lastModifiedBy>
  <cp:revision>75</cp:revision>
  <dcterms:created xsi:type="dcterms:W3CDTF">2008-07-01T16:34:00Z</dcterms:created>
  <dcterms:modified xsi:type="dcterms:W3CDTF">2019-01-18T16:51:14Z</dcterms:modified>
</cp:coreProperties>
</file>