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8"/>
  </p:notesMasterIdLst>
  <p:sldIdLst>
    <p:sldId id="256" r:id="rId2"/>
    <p:sldId id="268" r:id="rId3"/>
    <p:sldId id="269" r:id="rId4"/>
    <p:sldId id="270" r:id="rId5"/>
    <p:sldId id="271" r:id="rId6"/>
    <p:sldId id="272" r:id="rId7"/>
    <p:sldId id="258" r:id="rId8"/>
    <p:sldId id="259" r:id="rId9"/>
    <p:sldId id="260" r:id="rId10"/>
    <p:sldId id="261" r:id="rId11"/>
    <p:sldId id="266" r:id="rId12"/>
    <p:sldId id="262" r:id="rId13"/>
    <p:sldId id="267"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GB"/>
          </a:p>
        </p:txBody>
      </p:sp>
      <p:sp>
        <p:nvSpPr>
          <p:cNvPr id="604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9CF6407E-EED3-49EB-BECA-909B74C7C058}" type="datetimeFigureOut">
              <a:rPr lang="en-GB"/>
              <a:pPr/>
              <a:t>18/01/2019</a:t>
            </a:fld>
            <a:endParaRPr lang="en-GB"/>
          </a:p>
        </p:txBody>
      </p:sp>
      <p:sp>
        <p:nvSpPr>
          <p:cNvPr id="604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GB"/>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2966006C-1780-4D77-9047-120649EA03A3}" type="slidenum">
              <a:rPr lang="en-GB"/>
              <a:pPr/>
              <a:t>‹#›</a:t>
            </a:fld>
            <a:endParaRPr lang="en-GB"/>
          </a:p>
        </p:txBody>
      </p:sp>
    </p:spTree>
    <p:extLst>
      <p:ext uri="{BB962C8B-B14F-4D97-AF65-F5344CB8AC3E}">
        <p14:creationId xmlns:p14="http://schemas.microsoft.com/office/powerpoint/2010/main" val="12108118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Ro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Ro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Ro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Ro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Ro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Ro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Ro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Ro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Ro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Ro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Ro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Ro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Ro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Ro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Ro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Ro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Ro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Ro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Ro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Ro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Ro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Ro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Ro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Ro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Ro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Ro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Ro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Ro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Ro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Ro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Ro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Ro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Ro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Ro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a:extLst>
            <a:ext uri="{909E8E84-426E-40DD-AFC4-6F175D3DCCD1}">
              <a14:hiddenFill xmlns:a14="http://schemas.microsoft.com/office/drawing/2010/main">
                <a:noFill/>
              </a14:hiddenFill>
            </a:ext>
          </a:extLst>
        </p:spPr>
      </p:sp>
      <p:sp>
        <p:nvSpPr>
          <p:cNvPr id="108547" name="Notes Placeholder 2"/>
          <p:cNvSpPr>
            <a:spLocks noGrp="1"/>
          </p:cNvSpPr>
          <p:nvPr>
            <p:ph type="body" idx="1"/>
          </p:nvPr>
        </p:nvSpPr>
        <p:spPr/>
        <p:txBody>
          <a:bodyPr/>
          <a:lstStyle/>
          <a:p>
            <a:pPr>
              <a:spcBef>
                <a:spcPct val="0"/>
              </a:spcBef>
            </a:pPr>
            <a:endParaRPr lang="en-GB"/>
          </a:p>
        </p:txBody>
      </p:sp>
      <p:sp>
        <p:nvSpPr>
          <p:cNvPr id="108548"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r" eaLnBrk="1" hangingPunct="1"/>
            <a:fld id="{7559C629-FCE1-4E09-9150-3FCFE437B70B}" type="slidenum">
              <a:rPr lang="en-GB" sz="1200">
                <a:latin typeface="Calibri" pitchFamily="34" charset="0"/>
              </a:rPr>
              <a:pPr algn="r" eaLnBrk="1" hangingPunct="1"/>
              <a:t>46</a:t>
            </a:fld>
            <a:endParaRPr lang="en-GB" sz="120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Ro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Ro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Ro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p>
          </p:txBody>
        </p:sp>
      </p:grpSp>
      <p:sp>
        <p:nvSpPr>
          <p:cNvPr id="26629"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6633"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 name="Rectangle 6"/>
          <p:cNvSpPr>
            <a:spLocks noGrp="1" noChangeArrowheads="1"/>
          </p:cNvSpPr>
          <p:nvPr>
            <p:ph type="dt" sz="quarter" idx="10"/>
          </p:nvPr>
        </p:nvSpPr>
        <p:spPr/>
        <p:txBody>
          <a:bodyPr/>
          <a:lstStyle>
            <a:lvl1pPr>
              <a:defRPr/>
            </a:lvl1pPr>
          </a:lstStyle>
          <a:p>
            <a:pPr>
              <a:defRPr/>
            </a:pPr>
            <a:endParaRPr lang="en-US"/>
          </a:p>
        </p:txBody>
      </p:sp>
      <p:sp>
        <p:nvSpPr>
          <p:cNvPr id="8" name="Rectangle 7"/>
          <p:cNvSpPr>
            <a:spLocks noGrp="1" noChangeArrowheads="1"/>
          </p:cNvSpPr>
          <p:nvPr>
            <p:ph type="ftr" sz="quarter" idx="11"/>
          </p:nvPr>
        </p:nvSpPr>
        <p:spPr/>
        <p:txBody>
          <a:bodyPr/>
          <a:lstStyle>
            <a:lvl1pPr>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pPr>
              <a:defRPr/>
            </a:pPr>
            <a:fld id="{65236974-7E1A-444B-B7B3-44FC8C197960}" type="slidenum">
              <a:rPr lang="en-US"/>
              <a:pPr>
                <a:defRPr/>
              </a:pPr>
              <a:t>‹#›</a:t>
            </a:fld>
            <a:endParaRPr lang="en-US"/>
          </a:p>
        </p:txBody>
      </p:sp>
    </p:spTree>
    <p:extLst>
      <p:ext uri="{BB962C8B-B14F-4D97-AF65-F5344CB8AC3E}">
        <p14:creationId xmlns:p14="http://schemas.microsoft.com/office/powerpoint/2010/main" val="1672293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0CB4548F-F912-4939-8DAD-EEA2933A7CB5}" type="slidenum">
              <a:rPr lang="en-US"/>
              <a:pPr>
                <a:defRPr/>
              </a:pPr>
              <a:t>‹#›</a:t>
            </a:fld>
            <a:endParaRPr lang="en-US"/>
          </a:p>
        </p:txBody>
      </p:sp>
    </p:spTree>
    <p:extLst>
      <p:ext uri="{BB962C8B-B14F-4D97-AF65-F5344CB8AC3E}">
        <p14:creationId xmlns:p14="http://schemas.microsoft.com/office/powerpoint/2010/main" val="2937483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8C299D80-F8F4-4DB5-8840-B18384FA5011}" type="slidenum">
              <a:rPr lang="en-US"/>
              <a:pPr>
                <a:defRPr/>
              </a:pPr>
              <a:t>‹#›</a:t>
            </a:fld>
            <a:endParaRPr lang="en-US"/>
          </a:p>
        </p:txBody>
      </p:sp>
    </p:spTree>
    <p:extLst>
      <p:ext uri="{BB962C8B-B14F-4D97-AF65-F5344CB8AC3E}">
        <p14:creationId xmlns:p14="http://schemas.microsoft.com/office/powerpoint/2010/main" val="392687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E057C1F8-C8A1-4B15-A82C-1F60800BDF6E}" type="slidenum">
              <a:rPr lang="en-US"/>
              <a:pPr>
                <a:defRPr/>
              </a:pPr>
              <a:t>‹#›</a:t>
            </a:fld>
            <a:endParaRPr lang="en-US"/>
          </a:p>
        </p:txBody>
      </p:sp>
    </p:spTree>
    <p:extLst>
      <p:ext uri="{BB962C8B-B14F-4D97-AF65-F5344CB8AC3E}">
        <p14:creationId xmlns:p14="http://schemas.microsoft.com/office/powerpoint/2010/main" val="4126004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3720EE33-0AAB-4E12-ABC8-67AF9A3D20C8}" type="slidenum">
              <a:rPr lang="en-US"/>
              <a:pPr>
                <a:defRPr/>
              </a:pPr>
              <a:t>‹#›</a:t>
            </a:fld>
            <a:endParaRPr lang="en-US"/>
          </a:p>
        </p:txBody>
      </p:sp>
    </p:spTree>
    <p:extLst>
      <p:ext uri="{BB962C8B-B14F-4D97-AF65-F5344CB8AC3E}">
        <p14:creationId xmlns:p14="http://schemas.microsoft.com/office/powerpoint/2010/main" val="3851467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9859A4DB-5D03-43B6-81D3-B0EC88849E2B}" type="slidenum">
              <a:rPr lang="en-US"/>
              <a:pPr>
                <a:defRPr/>
              </a:pPr>
              <a:t>‹#›</a:t>
            </a:fld>
            <a:endParaRPr lang="en-US"/>
          </a:p>
        </p:txBody>
      </p:sp>
    </p:spTree>
    <p:extLst>
      <p:ext uri="{BB962C8B-B14F-4D97-AF65-F5344CB8AC3E}">
        <p14:creationId xmlns:p14="http://schemas.microsoft.com/office/powerpoint/2010/main" val="569899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9DAFB1B3-4BDF-4F9C-A794-977D51983124}" type="slidenum">
              <a:rPr lang="en-US"/>
              <a:pPr>
                <a:defRPr/>
              </a:pPr>
              <a:t>‹#›</a:t>
            </a:fld>
            <a:endParaRPr lang="en-US"/>
          </a:p>
        </p:txBody>
      </p:sp>
    </p:spTree>
    <p:extLst>
      <p:ext uri="{BB962C8B-B14F-4D97-AF65-F5344CB8AC3E}">
        <p14:creationId xmlns:p14="http://schemas.microsoft.com/office/powerpoint/2010/main" val="3673834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9DFA870D-E8D8-4D60-AA22-802BA0B03082}" type="slidenum">
              <a:rPr lang="en-US"/>
              <a:pPr>
                <a:defRPr/>
              </a:pPr>
              <a:t>‹#›</a:t>
            </a:fld>
            <a:endParaRPr lang="en-US"/>
          </a:p>
        </p:txBody>
      </p:sp>
    </p:spTree>
    <p:extLst>
      <p:ext uri="{BB962C8B-B14F-4D97-AF65-F5344CB8AC3E}">
        <p14:creationId xmlns:p14="http://schemas.microsoft.com/office/powerpoint/2010/main" val="2835521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F11D220C-A9A6-499A-94CC-9351171E1D01}" type="slidenum">
              <a:rPr lang="en-US"/>
              <a:pPr>
                <a:defRPr/>
              </a:pPr>
              <a:t>‹#›</a:t>
            </a:fld>
            <a:endParaRPr lang="en-US"/>
          </a:p>
        </p:txBody>
      </p:sp>
    </p:spTree>
    <p:extLst>
      <p:ext uri="{BB962C8B-B14F-4D97-AF65-F5344CB8AC3E}">
        <p14:creationId xmlns:p14="http://schemas.microsoft.com/office/powerpoint/2010/main" val="1383177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B8C8A0B9-D128-4D68-A5B2-39BB7C836B83}" type="slidenum">
              <a:rPr lang="en-US"/>
              <a:pPr>
                <a:defRPr/>
              </a:pPr>
              <a:t>‹#›</a:t>
            </a:fld>
            <a:endParaRPr lang="en-US"/>
          </a:p>
        </p:txBody>
      </p:sp>
    </p:spTree>
    <p:extLst>
      <p:ext uri="{BB962C8B-B14F-4D97-AF65-F5344CB8AC3E}">
        <p14:creationId xmlns:p14="http://schemas.microsoft.com/office/powerpoint/2010/main" val="335993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A62FE6E6-B215-4B90-BFCD-3A1041EAC4E0}" type="slidenum">
              <a:rPr lang="en-US"/>
              <a:pPr>
                <a:defRPr/>
              </a:pPr>
              <a:t>‹#›</a:t>
            </a:fld>
            <a:endParaRPr lang="en-US"/>
          </a:p>
        </p:txBody>
      </p:sp>
    </p:spTree>
    <p:extLst>
      <p:ext uri="{BB962C8B-B14F-4D97-AF65-F5344CB8AC3E}">
        <p14:creationId xmlns:p14="http://schemas.microsoft.com/office/powerpoint/2010/main" val="1137451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25603"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25604"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grpSp>
      <p:sp>
        <p:nvSpPr>
          <p:cNvPr id="25605"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5606"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7"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en-US"/>
          </a:p>
        </p:txBody>
      </p:sp>
      <p:sp>
        <p:nvSpPr>
          <p:cNvPr id="25608"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pPr>
              <a:defRPr/>
            </a:pPr>
            <a:endParaRPr lang="en-US"/>
          </a:p>
        </p:txBody>
      </p:sp>
      <p:sp>
        <p:nvSpPr>
          <p:cNvPr id="25609"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27892A8E-7BE2-4913-A811-AD4ABC693964}"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96" r:id="rId1"/>
    <p:sldLayoutId id="2147483695" r:id="rId2"/>
    <p:sldLayoutId id="2147483694" r:id="rId3"/>
    <p:sldLayoutId id="2147483693" r:id="rId4"/>
    <p:sldLayoutId id="2147483692" r:id="rId5"/>
    <p:sldLayoutId id="2147483691" r:id="rId6"/>
    <p:sldLayoutId id="2147483690" r:id="rId7"/>
    <p:sldLayoutId id="2147483689" r:id="rId8"/>
    <p:sldLayoutId id="2147483688" r:id="rId9"/>
    <p:sldLayoutId id="2147483687" r:id="rId10"/>
    <p:sldLayoutId id="2147483686"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40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143000"/>
            <a:ext cx="7772400" cy="1736725"/>
          </a:xfrm>
        </p:spPr>
        <p:txBody>
          <a:bodyPr/>
          <a:lstStyle/>
          <a:p>
            <a:pPr eaLnBrk="1" hangingPunct="1">
              <a:defRPr/>
            </a:pPr>
            <a:r>
              <a:rPr lang="en-US" smtClean="0"/>
              <a:t>Subject/Verb Agreement</a:t>
            </a:r>
          </a:p>
        </p:txBody>
      </p:sp>
      <p:sp>
        <p:nvSpPr>
          <p:cNvPr id="2051" name="Rectangle 3"/>
          <p:cNvSpPr>
            <a:spLocks noGrp="1" noChangeArrowheads="1"/>
          </p:cNvSpPr>
          <p:nvPr>
            <p:ph type="subTitle" idx="1"/>
          </p:nvPr>
        </p:nvSpPr>
        <p:spPr/>
        <p:txBody>
          <a:bodyPr/>
          <a:lstStyle/>
          <a:p>
            <a:pPr eaLnBrk="1" hangingPunct="1">
              <a:defRPr/>
            </a:pPr>
            <a:r>
              <a:rPr lang="en-US" sz="6600" smtClean="0"/>
              <a:t>Part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mtClean="0"/>
              <a:t>Which is correct?</a:t>
            </a:r>
          </a:p>
        </p:txBody>
      </p:sp>
      <p:sp>
        <p:nvSpPr>
          <p:cNvPr id="7171" name="Rectangle 3"/>
          <p:cNvSpPr>
            <a:spLocks noGrp="1" noChangeArrowheads="1"/>
          </p:cNvSpPr>
          <p:nvPr>
            <p:ph type="body" idx="1"/>
          </p:nvPr>
        </p:nvSpPr>
        <p:spPr/>
        <p:txBody>
          <a:bodyPr/>
          <a:lstStyle/>
          <a:p>
            <a:pPr marL="609600" indent="-609600" eaLnBrk="1" hangingPunct="1">
              <a:buFont typeface="Wingdings" pitchFamily="2" charset="2"/>
              <a:buAutoNum type="alphaLcParenR"/>
              <a:defRPr/>
            </a:pPr>
            <a:r>
              <a:rPr lang="en-US" smtClean="0"/>
              <a:t>At the end of the day come the sharing of dinner. </a:t>
            </a:r>
          </a:p>
          <a:p>
            <a:pPr marL="609600" indent="-609600" eaLnBrk="1" hangingPunct="1">
              <a:buFont typeface="Wingdings" pitchFamily="2" charset="2"/>
              <a:buAutoNum type="alphaLcParenR"/>
              <a:defRPr/>
            </a:pPr>
            <a:r>
              <a:rPr lang="en-US" smtClean="0"/>
              <a:t>At the end of the day comes the sharing of dinner.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p:txBody>
          <a:bodyPr/>
          <a:lstStyle/>
          <a:p>
            <a:pPr marL="609600" indent="-609600" eaLnBrk="1" hangingPunct="1">
              <a:buFont typeface="Wingdings" pitchFamily="2" charset="2"/>
              <a:buAutoNum type="alphaLcParenR" startAt="2"/>
              <a:defRPr/>
            </a:pPr>
            <a:r>
              <a:rPr lang="en-US" smtClean="0"/>
              <a:t>At the end of the day comes the sharing of dinner.</a:t>
            </a:r>
          </a:p>
          <a:p>
            <a:pPr marL="609600" indent="-609600" eaLnBrk="1" hangingPunct="1">
              <a:buFont typeface="Wingdings" pitchFamily="2" charset="2"/>
              <a:buAutoNum type="alphaLcParenR" startAt="2"/>
              <a:defRPr/>
            </a:pPr>
            <a:endParaRPr lang="en-US" smtClean="0"/>
          </a:p>
          <a:p>
            <a:pPr marL="609600" indent="-609600" eaLnBrk="1" hangingPunct="1">
              <a:buFont typeface="Wingdings" pitchFamily="2" charset="2"/>
              <a:buNone/>
              <a:defRPr/>
            </a:pPr>
            <a:r>
              <a:rPr lang="en-US" smtClean="0"/>
              <a:t>     dinner comes</a:t>
            </a:r>
          </a:p>
          <a:p>
            <a:pPr marL="609600" indent="-609600" eaLnBrk="1" hangingPunct="1">
              <a:defRPr/>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mtClean="0"/>
              <a:t>Which is correct?</a:t>
            </a:r>
          </a:p>
        </p:txBody>
      </p:sp>
      <p:sp>
        <p:nvSpPr>
          <p:cNvPr id="8195" name="Rectangle 3"/>
          <p:cNvSpPr>
            <a:spLocks noGrp="1" noChangeArrowheads="1"/>
          </p:cNvSpPr>
          <p:nvPr>
            <p:ph type="body" idx="1"/>
          </p:nvPr>
        </p:nvSpPr>
        <p:spPr/>
        <p:txBody>
          <a:bodyPr/>
          <a:lstStyle/>
          <a:p>
            <a:pPr marL="609600" indent="-609600" eaLnBrk="1" hangingPunct="1">
              <a:buFont typeface="Wingdings" pitchFamily="2" charset="2"/>
              <a:buAutoNum type="alphaLcParenR"/>
              <a:defRPr/>
            </a:pPr>
            <a:r>
              <a:rPr lang="en-US" smtClean="0"/>
              <a:t>At the end of the line was three dirty men. </a:t>
            </a:r>
          </a:p>
          <a:p>
            <a:pPr marL="609600" indent="-609600" eaLnBrk="1" hangingPunct="1">
              <a:buFont typeface="Wingdings" pitchFamily="2" charset="2"/>
              <a:buAutoNum type="alphaLcParenR"/>
              <a:defRPr/>
            </a:pPr>
            <a:r>
              <a:rPr lang="en-US" smtClean="0"/>
              <a:t>At the end of the line were three dirty men. </a:t>
            </a:r>
          </a:p>
          <a:p>
            <a:pPr marL="609600" indent="-609600" eaLnBrk="1" hangingPunct="1">
              <a:buFont typeface="Wingdings" pitchFamily="2" charset="2"/>
              <a:buAutoNum type="alphaLcParenR"/>
              <a:defRPr/>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p:txBody>
          <a:bodyPr/>
          <a:lstStyle/>
          <a:p>
            <a:pPr marL="609600" indent="-609600" eaLnBrk="1" hangingPunct="1">
              <a:buFont typeface="Wingdings" pitchFamily="2" charset="2"/>
              <a:buAutoNum type="alphaLcParenR" startAt="2"/>
              <a:defRPr/>
            </a:pPr>
            <a:r>
              <a:rPr lang="en-US" smtClean="0"/>
              <a:t>At the end of the line were three dirty men. </a:t>
            </a:r>
          </a:p>
          <a:p>
            <a:pPr marL="609600" indent="-609600" eaLnBrk="1" hangingPunct="1">
              <a:buFont typeface="Wingdings" pitchFamily="2" charset="2"/>
              <a:buAutoNum type="alphaLcParenR" startAt="2"/>
              <a:defRPr/>
            </a:pPr>
            <a:endParaRPr lang="en-US" smtClean="0"/>
          </a:p>
          <a:p>
            <a:pPr marL="609600" indent="-609600" eaLnBrk="1" hangingPunct="1">
              <a:buFont typeface="Wingdings" pitchFamily="2" charset="2"/>
              <a:buNone/>
              <a:defRPr/>
            </a:pPr>
            <a:r>
              <a:rPr lang="en-US" smtClean="0"/>
              <a:t>    men were</a:t>
            </a:r>
          </a:p>
          <a:p>
            <a:pPr marL="609600" indent="-609600" eaLnBrk="1" hangingPunct="1">
              <a:buFont typeface="Wingdings" pitchFamily="2" charset="2"/>
              <a:buNone/>
              <a:defRPr/>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33400" y="274638"/>
            <a:ext cx="8153400" cy="1782762"/>
          </a:xfrm>
        </p:spPr>
        <p:txBody>
          <a:bodyPr/>
          <a:lstStyle/>
          <a:p>
            <a:pPr eaLnBrk="1" hangingPunct="1">
              <a:defRPr/>
            </a:pPr>
            <a:r>
              <a:rPr lang="en-US" sz="4000" smtClean="0"/>
              <a:t>Practice – Number your paper from 1 to 32. Write the correct answer for each of the following items.</a:t>
            </a:r>
          </a:p>
        </p:txBody>
      </p:sp>
      <p:sp>
        <p:nvSpPr>
          <p:cNvPr id="35843" name="Rectangle 3"/>
          <p:cNvSpPr>
            <a:spLocks noGrp="1" noChangeArrowheads="1"/>
          </p:cNvSpPr>
          <p:nvPr>
            <p:ph type="body" idx="1"/>
          </p:nvPr>
        </p:nvSpPr>
        <p:spPr>
          <a:xfrm>
            <a:off x="457200" y="2514600"/>
            <a:ext cx="8229600" cy="3581400"/>
          </a:xfrm>
        </p:spPr>
        <p:txBody>
          <a:bodyPr/>
          <a:lstStyle/>
          <a:p>
            <a:pPr eaLnBrk="1" hangingPunct="1">
              <a:buFont typeface="Wingdings" pitchFamily="2" charset="2"/>
              <a:buNone/>
              <a:defRPr/>
            </a:pPr>
            <a:r>
              <a:rPr lang="en-US" smtClean="0"/>
              <a:t>1. Grandpa and Billy (build, builds) a special trap.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p:txBody>
          <a:bodyPr/>
          <a:lstStyle/>
          <a:p>
            <a:pPr eaLnBrk="1" hangingPunct="1">
              <a:buFont typeface="Wingdings" pitchFamily="2" charset="2"/>
              <a:buNone/>
              <a:defRPr/>
            </a:pPr>
            <a:r>
              <a:rPr lang="en-US" smtClean="0"/>
              <a:t>2. I (see, sees) Grandpa was serious and I get interested.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p:txBody>
          <a:bodyPr/>
          <a:lstStyle/>
          <a:p>
            <a:pPr eaLnBrk="1" hangingPunct="1">
              <a:buFont typeface="Wingdings" pitchFamily="2" charset="2"/>
              <a:buNone/>
              <a:defRPr/>
            </a:pPr>
            <a:r>
              <a:rPr lang="en-US" smtClean="0"/>
              <a:t>3. Coons (jump, jumps) at the opportunity to steal a shiny piece of metal.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p:txBody>
          <a:bodyPr/>
          <a:lstStyle/>
          <a:p>
            <a:pPr eaLnBrk="1" hangingPunct="1">
              <a:buFont typeface="Wingdings" pitchFamily="2" charset="2"/>
              <a:buNone/>
              <a:defRPr/>
            </a:pPr>
            <a:r>
              <a:rPr lang="en-US" smtClean="0"/>
              <a:t>4. They (carry, carries) the trap to the river.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body" idx="1"/>
          </p:nvPr>
        </p:nvSpPr>
        <p:spPr/>
        <p:txBody>
          <a:bodyPr/>
          <a:lstStyle/>
          <a:p>
            <a:pPr eaLnBrk="1" hangingPunct="1">
              <a:buFont typeface="Wingdings" pitchFamily="2" charset="2"/>
              <a:buNone/>
              <a:defRPr/>
            </a:pPr>
            <a:r>
              <a:rPr lang="en-US" dirty="0" smtClean="0"/>
              <a:t>5. Neither Grandpa nor the coons (give, gives) up on the plan.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p:txBody>
          <a:bodyPr/>
          <a:lstStyle/>
          <a:p>
            <a:pPr eaLnBrk="1" hangingPunct="1">
              <a:buFont typeface="Wingdings" pitchFamily="2" charset="2"/>
              <a:buNone/>
              <a:defRPr/>
            </a:pPr>
            <a:r>
              <a:rPr lang="en-US" smtClean="0"/>
              <a:t>6. He (carry, carries) out our knives, forks, and spoons.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457200" y="1143000"/>
            <a:ext cx="8229600" cy="4953000"/>
          </a:xfrm>
        </p:spPr>
        <p:txBody>
          <a:bodyPr/>
          <a:lstStyle/>
          <a:p>
            <a:pPr eaLnBrk="1" hangingPunct="1">
              <a:buFont typeface="Wingdings" pitchFamily="2" charset="2"/>
              <a:buNone/>
              <a:defRPr/>
            </a:pPr>
            <a:r>
              <a:rPr lang="en-US" smtClean="0"/>
              <a:t>Subjects and verbs must work together. They must agree. A verb that does not end in a single s, es, or ies is used with a plural noun. These pronoun subjects - </a:t>
            </a:r>
            <a:r>
              <a:rPr lang="en-US" b="1" smtClean="0"/>
              <a:t>I, we, you, or they – </a:t>
            </a:r>
            <a:r>
              <a:rPr lang="en-US" smtClean="0"/>
              <a:t>are also used with the plural verb form.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p:txBody>
          <a:bodyPr/>
          <a:lstStyle/>
          <a:p>
            <a:pPr eaLnBrk="1" hangingPunct="1">
              <a:buFont typeface="Wingdings" pitchFamily="2" charset="2"/>
              <a:buNone/>
              <a:defRPr/>
            </a:pPr>
            <a:r>
              <a:rPr lang="en-US" smtClean="0"/>
              <a:t>7. Anything that was bright and shinny, he (take, takes) to his den.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p:txBody>
          <a:bodyPr/>
          <a:lstStyle/>
          <a:p>
            <a:pPr eaLnBrk="1" hangingPunct="1">
              <a:buFont typeface="Wingdings" pitchFamily="2" charset="2"/>
              <a:buNone/>
              <a:defRPr/>
            </a:pPr>
            <a:r>
              <a:rPr lang="en-US" smtClean="0"/>
              <a:t>8. Mama and Papa (catch, catches) me cutting out the circles of tin with the good scissors.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p:txBody>
          <a:bodyPr/>
          <a:lstStyle/>
          <a:p>
            <a:pPr eaLnBrk="1" hangingPunct="1">
              <a:buFont typeface="Wingdings" pitchFamily="2" charset="2"/>
              <a:buNone/>
              <a:defRPr/>
            </a:pPr>
            <a:r>
              <a:rPr lang="en-US" smtClean="0"/>
              <a:t>9. My mother's old churn (topple, topples) over and spills the butter.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p:txBody>
          <a:bodyPr/>
          <a:lstStyle/>
          <a:p>
            <a:pPr eaLnBrk="1" hangingPunct="1">
              <a:buFont typeface="Wingdings" pitchFamily="2" charset="2"/>
              <a:buNone/>
              <a:defRPr/>
            </a:pPr>
            <a:r>
              <a:rPr lang="en-US" smtClean="0"/>
              <a:t>10. Everything (go, goes) in the trash pile.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p:txBody>
          <a:bodyPr/>
          <a:lstStyle/>
          <a:p>
            <a:pPr eaLnBrk="1" hangingPunct="1">
              <a:buFont typeface="Wingdings" pitchFamily="2" charset="2"/>
              <a:buNone/>
              <a:defRPr/>
            </a:pPr>
            <a:r>
              <a:rPr lang="en-US" smtClean="0"/>
              <a:t>11. Papa's words (perk, perks) me up just like air does a deflated inner tube.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p:txBody>
          <a:bodyPr/>
          <a:lstStyle/>
          <a:p>
            <a:pPr eaLnBrk="1" hangingPunct="1">
              <a:buFont typeface="Wingdings" pitchFamily="2" charset="2"/>
              <a:buNone/>
              <a:defRPr/>
            </a:pPr>
            <a:r>
              <a:rPr lang="en-US" smtClean="0"/>
              <a:t>12. Morning after morning I (feel, feels) the same old disappointment.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p:txBody>
          <a:bodyPr/>
          <a:lstStyle/>
          <a:p>
            <a:pPr eaLnBrk="1" hangingPunct="1">
              <a:buFont typeface="Wingdings" pitchFamily="2" charset="2"/>
              <a:buNone/>
              <a:defRPr/>
            </a:pPr>
            <a:r>
              <a:rPr lang="en-US" smtClean="0"/>
              <a:t>13. The family (sit, sits) down to breakfast.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p:txBody>
          <a:bodyPr/>
          <a:lstStyle/>
          <a:p>
            <a:pPr eaLnBrk="1" hangingPunct="1">
              <a:buFont typeface="Wingdings" pitchFamily="2" charset="2"/>
              <a:buNone/>
              <a:defRPr/>
            </a:pPr>
            <a:r>
              <a:rPr lang="en-US" smtClean="0"/>
              <a:t>14. Weeks (go, goes) by.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p:txBody>
          <a:bodyPr/>
          <a:lstStyle/>
          <a:p>
            <a:pPr eaLnBrk="1" hangingPunct="1">
              <a:buFont typeface="Wingdings" pitchFamily="2" charset="2"/>
              <a:buNone/>
              <a:defRPr/>
            </a:pPr>
            <a:r>
              <a:rPr lang="en-US" smtClean="0"/>
              <a:t>15. Mama (yell, yells) something to him about a snake.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p:txBody>
          <a:bodyPr/>
          <a:lstStyle/>
          <a:p>
            <a:pPr eaLnBrk="1" hangingPunct="1">
              <a:buFont typeface="Wingdings" pitchFamily="2" charset="2"/>
              <a:buNone/>
              <a:defRPr/>
            </a:pPr>
            <a:r>
              <a:rPr lang="en-US" smtClean="0"/>
              <a:t>16. Neither Little Ann nor Old Dan (see, sees) the raccoon.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l" eaLnBrk="1" hangingPunct="1">
              <a:defRPr/>
            </a:pPr>
            <a:r>
              <a:rPr lang="en-US" smtClean="0"/>
              <a:t>Examples:</a:t>
            </a:r>
            <a:endParaRPr lang="en-US" b="1" smtClean="0"/>
          </a:p>
        </p:txBody>
      </p:sp>
      <p:sp>
        <p:nvSpPr>
          <p:cNvPr id="30723" name="Rectangle 3"/>
          <p:cNvSpPr>
            <a:spLocks noGrp="1" noChangeArrowheads="1"/>
          </p:cNvSpPr>
          <p:nvPr>
            <p:ph type="body" idx="1"/>
          </p:nvPr>
        </p:nvSpPr>
        <p:spPr>
          <a:xfrm>
            <a:off x="457200" y="1219200"/>
            <a:ext cx="8229600" cy="4495800"/>
          </a:xfrm>
        </p:spPr>
        <p:txBody>
          <a:bodyPr/>
          <a:lstStyle/>
          <a:p>
            <a:pPr eaLnBrk="1" hangingPunct="1">
              <a:lnSpc>
                <a:spcPct val="90000"/>
              </a:lnSpc>
              <a:buFont typeface="Wingdings" pitchFamily="2" charset="2"/>
              <a:buNone/>
              <a:defRPr/>
            </a:pPr>
            <a:r>
              <a:rPr lang="en-US" dirty="0" smtClean="0"/>
              <a:t>Hounds train</a:t>
            </a:r>
          </a:p>
          <a:p>
            <a:pPr eaLnBrk="1" hangingPunct="1">
              <a:lnSpc>
                <a:spcPct val="90000"/>
              </a:lnSpc>
              <a:buFont typeface="Wingdings" pitchFamily="2" charset="2"/>
              <a:buNone/>
              <a:defRPr/>
            </a:pPr>
            <a:r>
              <a:rPr lang="en-US" dirty="0" smtClean="0"/>
              <a:t>Hounds of all varieties train their noses to follow specific scents.</a:t>
            </a:r>
          </a:p>
          <a:p>
            <a:pPr eaLnBrk="1" hangingPunct="1">
              <a:lnSpc>
                <a:spcPct val="90000"/>
              </a:lnSpc>
              <a:buFont typeface="Wingdings" pitchFamily="2" charset="2"/>
              <a:buNone/>
              <a:defRPr/>
            </a:pPr>
            <a:r>
              <a:rPr lang="en-US" dirty="0" smtClean="0"/>
              <a:t>Traps catch</a:t>
            </a:r>
          </a:p>
          <a:p>
            <a:pPr eaLnBrk="1" hangingPunct="1">
              <a:lnSpc>
                <a:spcPct val="90000"/>
              </a:lnSpc>
              <a:buFont typeface="Wingdings" pitchFamily="2" charset="2"/>
              <a:buNone/>
              <a:defRPr/>
            </a:pPr>
            <a:r>
              <a:rPr lang="en-US" dirty="0" smtClean="0"/>
              <a:t>Traps by the river catch raccoons quickly.</a:t>
            </a:r>
          </a:p>
          <a:p>
            <a:pPr eaLnBrk="1" hangingPunct="1">
              <a:lnSpc>
                <a:spcPct val="90000"/>
              </a:lnSpc>
              <a:buFont typeface="Wingdings" pitchFamily="2" charset="2"/>
              <a:buNone/>
              <a:defRPr/>
            </a:pPr>
            <a:r>
              <a:rPr lang="en-US" dirty="0" smtClean="0"/>
              <a:t>Nails make</a:t>
            </a:r>
          </a:p>
          <a:p>
            <a:pPr eaLnBrk="1" hangingPunct="1">
              <a:lnSpc>
                <a:spcPct val="90000"/>
              </a:lnSpc>
              <a:buFont typeface="Wingdings" pitchFamily="2" charset="2"/>
              <a:buNone/>
              <a:defRPr/>
            </a:pPr>
            <a:r>
              <a:rPr lang="en-US" dirty="0" smtClean="0"/>
              <a:t>Nails in a hollow log make a good </a:t>
            </a:r>
            <a:r>
              <a:rPr lang="en-US" smtClean="0"/>
              <a:t>raccoon trap.</a:t>
            </a:r>
          </a:p>
          <a:p>
            <a:pPr eaLnBrk="1" hangingPunct="1">
              <a:lnSpc>
                <a:spcPct val="90000"/>
              </a:lnSpc>
              <a:buFont typeface="Wingdings" pitchFamily="2" charset="2"/>
              <a:buNone/>
              <a:defRPr/>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p:txBody>
          <a:bodyPr/>
          <a:lstStyle/>
          <a:p>
            <a:pPr eaLnBrk="1" hangingPunct="1">
              <a:buFont typeface="Wingdings" pitchFamily="2" charset="2"/>
              <a:buNone/>
              <a:defRPr/>
            </a:pPr>
            <a:r>
              <a:rPr lang="en-US" smtClean="0"/>
              <a:t>17. Each (freeze, freezes) in his tracks.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p:txBody>
          <a:bodyPr/>
          <a:lstStyle/>
          <a:p>
            <a:pPr eaLnBrk="1" hangingPunct="1">
              <a:buFont typeface="Wingdings" pitchFamily="2" charset="2"/>
              <a:buNone/>
              <a:defRPr/>
            </a:pPr>
            <a:r>
              <a:rPr lang="en-US" smtClean="0"/>
              <a:t>18. Mama’s hot apple pie (grow, grows) cold waiting on the hunters to return.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p:txBody>
          <a:bodyPr/>
          <a:lstStyle/>
          <a:p>
            <a:pPr eaLnBrk="1" hangingPunct="1">
              <a:buFont typeface="Wingdings" pitchFamily="2" charset="2"/>
              <a:buNone/>
              <a:defRPr/>
            </a:pPr>
            <a:r>
              <a:rPr lang="en-US" smtClean="0"/>
              <a:t>19. Each of the men (catch, catches) three coons.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p:txBody>
          <a:bodyPr/>
          <a:lstStyle/>
          <a:p>
            <a:pPr eaLnBrk="1" hangingPunct="1">
              <a:buFont typeface="Wingdings" pitchFamily="2" charset="2"/>
              <a:buNone/>
              <a:defRPr/>
            </a:pPr>
            <a:r>
              <a:rPr lang="en-US" smtClean="0"/>
              <a:t>20. Billy, as well as his Papa, (feel, feels) using a shotgun is unfair in a coon hunt.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p:txBody>
          <a:bodyPr/>
          <a:lstStyle/>
          <a:p>
            <a:pPr eaLnBrk="1" hangingPunct="1">
              <a:buFont typeface="Wingdings" pitchFamily="2" charset="2"/>
              <a:buNone/>
              <a:defRPr/>
            </a:pPr>
            <a:r>
              <a:rPr lang="en-US" smtClean="0"/>
              <a:t>21. Neither Little Ann or Old Dan (give, gives) the raccoon a lead in the chase.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p:txBody>
          <a:bodyPr/>
          <a:lstStyle/>
          <a:p>
            <a:pPr eaLnBrk="1" hangingPunct="1">
              <a:buFont typeface="Wingdings" pitchFamily="2" charset="2"/>
              <a:buNone/>
              <a:defRPr/>
            </a:pPr>
            <a:r>
              <a:rPr lang="en-US" smtClean="0"/>
              <a:t>22. Standing there looking happy (was, were) Grandpa and Billy.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p:txBody>
          <a:bodyPr/>
          <a:lstStyle/>
          <a:p>
            <a:pPr eaLnBrk="1" hangingPunct="1">
              <a:buFont typeface="Wingdings" pitchFamily="2" charset="2"/>
              <a:buNone/>
              <a:defRPr/>
            </a:pPr>
            <a:r>
              <a:rPr lang="en-US" smtClean="0"/>
              <a:t>23. Eight pounds of cheese (is, are) heavy to carry.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p:txBody>
          <a:bodyPr/>
          <a:lstStyle/>
          <a:p>
            <a:pPr eaLnBrk="1" hangingPunct="1">
              <a:buFont typeface="Wingdings" pitchFamily="2" charset="2"/>
              <a:buNone/>
              <a:defRPr/>
            </a:pPr>
            <a:r>
              <a:rPr lang="en-US" smtClean="0"/>
              <a:t>24. Only one out of five boys in America (like, likes) to hunt.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body" idx="1"/>
          </p:nvPr>
        </p:nvSpPr>
        <p:spPr/>
        <p:txBody>
          <a:bodyPr/>
          <a:lstStyle/>
          <a:p>
            <a:pPr eaLnBrk="1" hangingPunct="1">
              <a:buFont typeface="Wingdings" pitchFamily="2" charset="2"/>
              <a:buNone/>
              <a:defRPr/>
            </a:pPr>
            <a:r>
              <a:rPr lang="en-US" smtClean="0"/>
              <a:t>25. The news of the coon hunt (spread, spreads) through the hills.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p:txBody>
          <a:bodyPr/>
          <a:lstStyle/>
          <a:p>
            <a:pPr eaLnBrk="1" hangingPunct="1">
              <a:buFont typeface="Wingdings" pitchFamily="2" charset="2"/>
              <a:buNone/>
              <a:defRPr/>
            </a:pPr>
            <a:r>
              <a:rPr lang="en-US" smtClean="0"/>
              <a:t>26. Fifty dollars (was, were) a lot of money for Billy to earn.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l" eaLnBrk="1" hangingPunct="1">
              <a:defRPr/>
            </a:pPr>
            <a:r>
              <a:rPr lang="en-US" smtClean="0"/>
              <a:t>More Examples:</a:t>
            </a:r>
            <a:endParaRPr lang="en-US" b="1" smtClean="0"/>
          </a:p>
        </p:txBody>
      </p:sp>
      <p:sp>
        <p:nvSpPr>
          <p:cNvPr id="31747" name="Rectangle 3"/>
          <p:cNvSpPr>
            <a:spLocks noGrp="1" noChangeArrowheads="1"/>
          </p:cNvSpPr>
          <p:nvPr>
            <p:ph type="body" idx="1"/>
          </p:nvPr>
        </p:nvSpPr>
        <p:spPr/>
        <p:txBody>
          <a:bodyPr/>
          <a:lstStyle/>
          <a:p>
            <a:pPr eaLnBrk="1" hangingPunct="1">
              <a:buFont typeface="Wingdings" pitchFamily="2" charset="2"/>
              <a:buNone/>
              <a:defRPr/>
            </a:pPr>
            <a:r>
              <a:rPr lang="en-US" smtClean="0"/>
              <a:t>We figure</a:t>
            </a:r>
          </a:p>
          <a:p>
            <a:pPr eaLnBrk="1" hangingPunct="1">
              <a:buFont typeface="Wingdings" pitchFamily="2" charset="2"/>
              <a:buNone/>
              <a:defRPr/>
            </a:pPr>
            <a:r>
              <a:rPr lang="en-US" smtClean="0"/>
              <a:t>We figure he will catch a raccoon in another day.</a:t>
            </a:r>
          </a:p>
          <a:p>
            <a:pPr eaLnBrk="1" hangingPunct="1">
              <a:buFont typeface="Wingdings" pitchFamily="2" charset="2"/>
              <a:buNone/>
              <a:defRPr/>
            </a:pPr>
            <a:r>
              <a:rPr lang="en-US" smtClean="0"/>
              <a:t>They trap</a:t>
            </a:r>
          </a:p>
          <a:p>
            <a:pPr eaLnBrk="1" hangingPunct="1">
              <a:buFont typeface="Wingdings" pitchFamily="2" charset="2"/>
              <a:buNone/>
              <a:defRPr/>
            </a:pPr>
            <a:r>
              <a:rPr lang="en-US" smtClean="0"/>
              <a:t>They trap raccoons down in the valley.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p:txBody>
          <a:bodyPr/>
          <a:lstStyle/>
          <a:p>
            <a:pPr eaLnBrk="1" hangingPunct="1">
              <a:buFont typeface="Wingdings" pitchFamily="2" charset="2"/>
              <a:buNone/>
              <a:defRPr/>
            </a:pPr>
            <a:r>
              <a:rPr lang="en-US" smtClean="0"/>
              <a:t>27. At the end of a long trip (come, comes) a victorious Billy.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l" eaLnBrk="1" hangingPunct="1">
              <a:defRPr/>
            </a:pPr>
            <a:r>
              <a:rPr lang="en-US" sz="4000" smtClean="0"/>
              <a:t>28.  Which of the following is written correctly? </a:t>
            </a:r>
          </a:p>
        </p:txBody>
      </p:sp>
      <p:sp>
        <p:nvSpPr>
          <p:cNvPr id="63491" name="Rectangle 3"/>
          <p:cNvSpPr>
            <a:spLocks noGrp="1" noChangeArrowheads="1"/>
          </p:cNvSpPr>
          <p:nvPr>
            <p:ph type="body" idx="1"/>
          </p:nvPr>
        </p:nvSpPr>
        <p:spPr/>
        <p:txBody>
          <a:bodyPr/>
          <a:lstStyle/>
          <a:p>
            <a:pPr marL="762000" indent="-762000" eaLnBrk="1" hangingPunct="1">
              <a:lnSpc>
                <a:spcPct val="90000"/>
              </a:lnSpc>
              <a:buFont typeface="Wingdings" pitchFamily="2" charset="2"/>
              <a:buAutoNum type="alphaLcParenR"/>
              <a:defRPr/>
            </a:pPr>
            <a:r>
              <a:rPr lang="en-US" smtClean="0"/>
              <a:t>He turn the boy pup loose. </a:t>
            </a:r>
          </a:p>
          <a:p>
            <a:pPr marL="762000" indent="-762000" eaLnBrk="1" hangingPunct="1">
              <a:lnSpc>
                <a:spcPct val="90000"/>
              </a:lnSpc>
              <a:buFont typeface="Wingdings" pitchFamily="2" charset="2"/>
              <a:buAutoNum type="alphaLcParenR"/>
              <a:defRPr/>
            </a:pPr>
            <a:r>
              <a:rPr lang="en-US" smtClean="0"/>
              <a:t>I dart in and grab him by the hind leg. </a:t>
            </a:r>
          </a:p>
          <a:p>
            <a:pPr marL="762000" indent="-762000" eaLnBrk="1" hangingPunct="1">
              <a:lnSpc>
                <a:spcPct val="90000"/>
              </a:lnSpc>
              <a:buFont typeface="Wingdings" pitchFamily="2" charset="2"/>
              <a:buAutoNum type="alphaLcParenR"/>
              <a:defRPr/>
            </a:pPr>
            <a:r>
              <a:rPr lang="en-US" smtClean="0"/>
              <a:t>With a pup under each arm Billy run for the house. </a:t>
            </a:r>
          </a:p>
          <a:p>
            <a:pPr marL="762000" indent="-762000" eaLnBrk="1" hangingPunct="1">
              <a:lnSpc>
                <a:spcPct val="90000"/>
              </a:lnSpc>
              <a:buFont typeface="Wingdings" pitchFamily="2" charset="2"/>
              <a:buAutoNum type="alphaLcParenR"/>
              <a:defRPr/>
            </a:pPr>
            <a:r>
              <a:rPr lang="en-US" smtClean="0"/>
              <a:t>Mama and Papa yells something to him.</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lgn="l" eaLnBrk="1" hangingPunct="1">
              <a:defRPr/>
            </a:pPr>
            <a:r>
              <a:rPr lang="en-US" sz="4000" smtClean="0"/>
              <a:t>29. Which of the following sentences does not contain a mistake? </a:t>
            </a:r>
          </a:p>
        </p:txBody>
      </p:sp>
      <p:sp>
        <p:nvSpPr>
          <p:cNvPr id="64515" name="Rectangle 3"/>
          <p:cNvSpPr>
            <a:spLocks noGrp="1" noChangeArrowheads="1"/>
          </p:cNvSpPr>
          <p:nvPr>
            <p:ph type="body" idx="1"/>
          </p:nvPr>
        </p:nvSpPr>
        <p:spPr>
          <a:xfrm>
            <a:off x="457200" y="1752600"/>
            <a:ext cx="8229600" cy="4953000"/>
          </a:xfrm>
        </p:spPr>
        <p:txBody>
          <a:bodyPr/>
          <a:lstStyle/>
          <a:p>
            <a:pPr marL="762000" indent="-762000" eaLnBrk="1" hangingPunct="1">
              <a:buFont typeface="Wingdings" pitchFamily="2" charset="2"/>
              <a:buAutoNum type="alphaLcParenR"/>
              <a:defRPr/>
            </a:pPr>
            <a:r>
              <a:rPr lang="en-US" smtClean="0"/>
              <a:t>She shout, "Where did it bite you?" </a:t>
            </a:r>
          </a:p>
          <a:p>
            <a:pPr marL="762000" indent="-762000" eaLnBrk="1" hangingPunct="1">
              <a:buFont typeface="Wingdings" pitchFamily="2" charset="2"/>
              <a:buAutoNum type="alphaLcParenR"/>
              <a:defRPr/>
            </a:pPr>
            <a:r>
              <a:rPr lang="en-US" smtClean="0"/>
              <a:t>My sisters jumps up and hug me. </a:t>
            </a:r>
          </a:p>
          <a:p>
            <a:pPr marL="762000" indent="-762000" eaLnBrk="1" hangingPunct="1">
              <a:buFont typeface="Wingdings" pitchFamily="2" charset="2"/>
              <a:buAutoNum type="alphaLcParenR"/>
              <a:defRPr/>
            </a:pPr>
            <a:r>
              <a:rPr lang="en-US" smtClean="0"/>
              <a:t>Mama looks at me, smile, and turns to the girls. </a:t>
            </a:r>
          </a:p>
          <a:p>
            <a:pPr marL="762000" indent="-762000" eaLnBrk="1" hangingPunct="1">
              <a:buFont typeface="Wingdings" pitchFamily="2" charset="2"/>
              <a:buAutoNum type="alphaLcParenR"/>
              <a:defRPr/>
            </a:pPr>
            <a:r>
              <a:rPr lang="en-US" smtClean="0"/>
              <a:t>Their answers surprise Mama.</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l" eaLnBrk="1" hangingPunct="1">
              <a:defRPr/>
            </a:pPr>
            <a:r>
              <a:rPr lang="en-US" sz="4000" smtClean="0"/>
              <a:t>30. Choose the answer that is written correctly. </a:t>
            </a:r>
          </a:p>
        </p:txBody>
      </p:sp>
      <p:sp>
        <p:nvSpPr>
          <p:cNvPr id="65539" name="Rectangle 3"/>
          <p:cNvSpPr>
            <a:spLocks noGrp="1" noChangeArrowheads="1"/>
          </p:cNvSpPr>
          <p:nvPr>
            <p:ph type="body" idx="1"/>
          </p:nvPr>
        </p:nvSpPr>
        <p:spPr/>
        <p:txBody>
          <a:bodyPr/>
          <a:lstStyle/>
          <a:p>
            <a:pPr marL="762000" indent="-762000" eaLnBrk="1" hangingPunct="1">
              <a:lnSpc>
                <a:spcPct val="90000"/>
              </a:lnSpc>
              <a:buFont typeface="Wingdings" pitchFamily="2" charset="2"/>
              <a:buAutoNum type="alphaLcParenR"/>
              <a:defRPr/>
            </a:pPr>
            <a:r>
              <a:rPr lang="en-US" smtClean="0"/>
              <a:t>You seems fine to me. </a:t>
            </a:r>
          </a:p>
          <a:p>
            <a:pPr marL="762000" indent="-762000" eaLnBrk="1" hangingPunct="1">
              <a:lnSpc>
                <a:spcPct val="90000"/>
              </a:lnSpc>
              <a:buFont typeface="Wingdings" pitchFamily="2" charset="2"/>
              <a:buAutoNum type="alphaLcParenR"/>
              <a:defRPr/>
            </a:pPr>
            <a:r>
              <a:rPr lang="en-US" smtClean="0"/>
              <a:t>The girls bury their faces in Mama's dress. </a:t>
            </a:r>
          </a:p>
          <a:p>
            <a:pPr marL="762000" indent="-762000" eaLnBrk="1" hangingPunct="1">
              <a:lnSpc>
                <a:spcPct val="90000"/>
              </a:lnSpc>
              <a:buFont typeface="Wingdings" pitchFamily="2" charset="2"/>
              <a:buAutoNum type="alphaLcParenR"/>
              <a:defRPr/>
            </a:pPr>
            <a:r>
              <a:rPr lang="en-US" smtClean="0"/>
              <a:t>Papa whack him again and it was all over. </a:t>
            </a:r>
          </a:p>
          <a:p>
            <a:pPr marL="762000" indent="-762000" eaLnBrk="1" hangingPunct="1">
              <a:lnSpc>
                <a:spcPct val="90000"/>
              </a:lnSpc>
              <a:buFont typeface="Wingdings" pitchFamily="2" charset="2"/>
              <a:buAutoNum type="alphaLcParenR"/>
              <a:defRPr/>
            </a:pPr>
            <a:r>
              <a:rPr lang="en-US" smtClean="0"/>
              <a:t>Everybody smile when they realize Billy is not hurt.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lgn="l" eaLnBrk="1" hangingPunct="1">
              <a:defRPr/>
            </a:pPr>
            <a:r>
              <a:rPr lang="en-US" sz="4000" smtClean="0"/>
              <a:t>31. Which of the following sentences does not contain a mistake? </a:t>
            </a:r>
          </a:p>
        </p:txBody>
      </p:sp>
      <p:sp>
        <p:nvSpPr>
          <p:cNvPr id="66563" name="Rectangle 3"/>
          <p:cNvSpPr>
            <a:spLocks noGrp="1" noChangeArrowheads="1"/>
          </p:cNvSpPr>
          <p:nvPr>
            <p:ph type="body" idx="1"/>
          </p:nvPr>
        </p:nvSpPr>
        <p:spPr>
          <a:xfrm>
            <a:off x="457200" y="2133600"/>
            <a:ext cx="8229600" cy="4495800"/>
          </a:xfrm>
        </p:spPr>
        <p:txBody>
          <a:bodyPr/>
          <a:lstStyle/>
          <a:p>
            <a:pPr marL="762000" indent="-762000" eaLnBrk="1" hangingPunct="1">
              <a:buFont typeface="Wingdings" pitchFamily="2" charset="2"/>
              <a:buAutoNum type="alphaLcParenR"/>
              <a:defRPr/>
            </a:pPr>
            <a:r>
              <a:rPr lang="en-US" sz="3600" smtClean="0"/>
              <a:t>Birch trees leans out over the river. </a:t>
            </a:r>
          </a:p>
          <a:p>
            <a:pPr marL="762000" indent="-762000" eaLnBrk="1" hangingPunct="1">
              <a:buFont typeface="Wingdings" pitchFamily="2" charset="2"/>
              <a:buAutoNum type="alphaLcParenR"/>
              <a:defRPr/>
            </a:pPr>
            <a:r>
              <a:rPr lang="en-US" sz="3600" smtClean="0"/>
              <a:t>His stout legs help with leverage. </a:t>
            </a:r>
          </a:p>
          <a:p>
            <a:pPr marL="762000" indent="-762000" eaLnBrk="1" hangingPunct="1">
              <a:buFont typeface="Wingdings" pitchFamily="2" charset="2"/>
              <a:buAutoNum type="alphaLcParenR"/>
              <a:defRPr/>
            </a:pPr>
            <a:r>
              <a:rPr lang="en-US" sz="3600" smtClean="0"/>
              <a:t>Coon hunting teach Billy to be patient. </a:t>
            </a:r>
          </a:p>
          <a:p>
            <a:pPr marL="762000" indent="-762000" eaLnBrk="1" hangingPunct="1">
              <a:buFont typeface="Wingdings" pitchFamily="2" charset="2"/>
              <a:buAutoNum type="alphaLcParenR"/>
              <a:defRPr/>
            </a:pPr>
            <a:r>
              <a:rPr lang="en-US" sz="3600" smtClean="0"/>
              <a:t>My grandfather's store sit on top of the mountain.</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algn="l" eaLnBrk="1" hangingPunct="1">
              <a:defRPr/>
            </a:pPr>
            <a:r>
              <a:rPr lang="en-US" sz="4000" smtClean="0"/>
              <a:t>32. Choose the answer that is written correctly. </a:t>
            </a:r>
          </a:p>
        </p:txBody>
      </p:sp>
      <p:sp>
        <p:nvSpPr>
          <p:cNvPr id="67587" name="Rectangle 3"/>
          <p:cNvSpPr>
            <a:spLocks noGrp="1" noChangeArrowheads="1"/>
          </p:cNvSpPr>
          <p:nvPr>
            <p:ph type="body" idx="1"/>
          </p:nvPr>
        </p:nvSpPr>
        <p:spPr/>
        <p:txBody>
          <a:bodyPr/>
          <a:lstStyle/>
          <a:p>
            <a:pPr marL="762000" indent="-762000" eaLnBrk="1" hangingPunct="1">
              <a:lnSpc>
                <a:spcPct val="90000"/>
              </a:lnSpc>
              <a:buFont typeface="Wingdings" pitchFamily="2" charset="2"/>
              <a:buAutoNum type="alphaLcParenR"/>
              <a:defRPr/>
            </a:pPr>
            <a:r>
              <a:rPr lang="en-US" smtClean="0"/>
              <a:t>Grandpa kid Billy. </a:t>
            </a:r>
          </a:p>
          <a:p>
            <a:pPr marL="762000" indent="-762000" eaLnBrk="1" hangingPunct="1">
              <a:lnSpc>
                <a:spcPct val="90000"/>
              </a:lnSpc>
              <a:buFont typeface="Wingdings" pitchFamily="2" charset="2"/>
              <a:buAutoNum type="alphaLcParenR"/>
              <a:defRPr/>
            </a:pPr>
            <a:r>
              <a:rPr lang="en-US" smtClean="0"/>
              <a:t>Either Little Ann or Old Dan fall in the river. </a:t>
            </a:r>
          </a:p>
          <a:p>
            <a:pPr marL="762000" indent="-762000" eaLnBrk="1" hangingPunct="1">
              <a:lnSpc>
                <a:spcPct val="90000"/>
              </a:lnSpc>
              <a:buFont typeface="Wingdings" pitchFamily="2" charset="2"/>
              <a:buAutoNum type="alphaLcParenR"/>
              <a:defRPr/>
            </a:pPr>
            <a:r>
              <a:rPr lang="en-US" smtClean="0"/>
              <a:t>Two years seems like a long time for a 12 year old. </a:t>
            </a:r>
          </a:p>
          <a:p>
            <a:pPr marL="762000" indent="-762000" eaLnBrk="1" hangingPunct="1">
              <a:lnSpc>
                <a:spcPct val="90000"/>
              </a:lnSpc>
              <a:buFont typeface="Wingdings" pitchFamily="2" charset="2"/>
              <a:buAutoNum type="alphaLcParenR"/>
              <a:defRPr/>
            </a:pPr>
            <a:r>
              <a:rPr lang="en-US" smtClean="0"/>
              <a:t>They hears the wind in the top of the trees. </a:t>
            </a:r>
          </a:p>
          <a:p>
            <a:pPr marL="762000" indent="-762000" eaLnBrk="1" hangingPunct="1">
              <a:lnSpc>
                <a:spcPct val="90000"/>
              </a:lnSpc>
              <a:buFont typeface="Wingdings" pitchFamily="2" charset="2"/>
              <a:buNone/>
              <a:defRPr/>
            </a:pPr>
            <a:endParaRPr lang="en-US"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Box 2"/>
          <p:cNvSpPr txBox="1">
            <a:spLocks noChangeArrowheads="1"/>
          </p:cNvSpPr>
          <p:nvPr/>
        </p:nvSpPr>
        <p:spPr bwMode="auto">
          <a:xfrm>
            <a:off x="1981200" y="1981200"/>
            <a:ext cx="56388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en-GB">
                <a:latin typeface="Georgia" pitchFamily="18" charset="0"/>
              </a:rPr>
              <a:t>This powerpoint was kindly donated to</a:t>
            </a:r>
          </a:p>
          <a:p>
            <a:pPr eaLnBrk="1" hangingPunct="1"/>
            <a:r>
              <a:rPr lang="en-GB">
                <a:latin typeface="Georgia" pitchFamily="18" charset="0"/>
                <a:hlinkClick r:id="rId3"/>
              </a:rPr>
              <a:t>www.worldofteaching.com</a:t>
            </a:r>
            <a:endParaRPr lang="en-GB">
              <a:latin typeface="Georgia" pitchFamily="18" charset="0"/>
            </a:endParaRPr>
          </a:p>
          <a:p>
            <a:pPr eaLnBrk="1" hangingPunct="1"/>
            <a:endParaRPr lang="en-GB">
              <a:latin typeface="Georgia" pitchFamily="18" charset="0"/>
            </a:endParaRPr>
          </a:p>
          <a:p>
            <a:pPr eaLnBrk="1" hangingPunct="1"/>
            <a:endParaRPr lang="en-GB">
              <a:latin typeface="Georgia" pitchFamily="18" charset="0"/>
            </a:endParaRPr>
          </a:p>
          <a:p>
            <a:pPr eaLnBrk="1" hangingPunct="1"/>
            <a:r>
              <a:rPr lang="en-GB">
                <a:latin typeface="Georgia" pitchFamily="18" charset="0"/>
                <a:hlinkClick r:id="rId3"/>
              </a:rPr>
              <a:t>http://www.worldofteaching.com</a:t>
            </a:r>
            <a:endParaRPr lang="en-GB">
              <a:latin typeface="Georgia" pitchFamily="18" charset="0"/>
            </a:endParaRPr>
          </a:p>
          <a:p>
            <a:pPr eaLnBrk="1" hangingPunct="1"/>
            <a:r>
              <a:rPr lang="en-GB">
                <a:latin typeface="Georgia" pitchFamily="18" charset="0"/>
              </a:rPr>
              <a:t>Is home to well over a thousand powerpoints submitted by teachers. This a free site. Please visit and I hope it will help in your teaching</a:t>
            </a:r>
          </a:p>
        </p:txBody>
      </p:sp>
    </p:spTree>
  </p:cSld>
  <p:clrMapOvr>
    <a:masterClrMapping/>
  </p:clrMapOvr>
  <p:transition advTm="2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l" eaLnBrk="1" hangingPunct="1">
              <a:defRPr/>
            </a:pPr>
            <a:r>
              <a:rPr lang="en-US" smtClean="0"/>
              <a:t>Even More Examples:</a:t>
            </a:r>
            <a:endParaRPr lang="en-US" b="1" smtClean="0"/>
          </a:p>
        </p:txBody>
      </p:sp>
      <p:sp>
        <p:nvSpPr>
          <p:cNvPr id="32771" name="Rectangle 3"/>
          <p:cNvSpPr>
            <a:spLocks noGrp="1" noChangeArrowheads="1"/>
          </p:cNvSpPr>
          <p:nvPr>
            <p:ph type="body" idx="1"/>
          </p:nvPr>
        </p:nvSpPr>
        <p:spPr/>
        <p:txBody>
          <a:bodyPr/>
          <a:lstStyle/>
          <a:p>
            <a:pPr eaLnBrk="1" hangingPunct="1">
              <a:buFont typeface="Wingdings" pitchFamily="2" charset="2"/>
              <a:buNone/>
              <a:defRPr/>
            </a:pPr>
            <a:r>
              <a:rPr lang="en-US" sz="3600" smtClean="0"/>
              <a:t>Even though the pronouns I and you are singular you use the plural forms of the verb with them.</a:t>
            </a:r>
          </a:p>
          <a:p>
            <a:pPr eaLnBrk="1" hangingPunct="1">
              <a:buFont typeface="Wingdings" pitchFamily="2" charset="2"/>
              <a:buNone/>
              <a:defRPr/>
            </a:pPr>
            <a:r>
              <a:rPr lang="en-US" sz="3600" smtClean="0"/>
              <a:t>I think </a:t>
            </a:r>
          </a:p>
          <a:p>
            <a:pPr eaLnBrk="1" hangingPunct="1">
              <a:buFont typeface="Wingdings" pitchFamily="2" charset="2"/>
              <a:buNone/>
              <a:defRPr/>
            </a:pPr>
            <a:r>
              <a:rPr lang="en-US" sz="3600" smtClean="0"/>
              <a:t>I think Billy will catch a raccoon soon.</a:t>
            </a:r>
          </a:p>
          <a:p>
            <a:pPr eaLnBrk="1" hangingPunct="1">
              <a:buFont typeface="Wingdings" pitchFamily="2" charset="2"/>
              <a:buNone/>
              <a:defRPr/>
            </a:pPr>
            <a:r>
              <a:rPr lang="en-US" sz="3600" smtClean="0"/>
              <a:t>You bet</a:t>
            </a:r>
          </a:p>
          <a:p>
            <a:pPr eaLnBrk="1" hangingPunct="1">
              <a:buFont typeface="Wingdings" pitchFamily="2" charset="2"/>
              <a:buNone/>
              <a:defRPr/>
            </a:pPr>
            <a:r>
              <a:rPr lang="en-US" sz="3600" smtClean="0"/>
              <a:t>You bet your boots the trap will work.</a:t>
            </a:r>
          </a:p>
          <a:p>
            <a:pPr eaLnBrk="1" hangingPunct="1">
              <a:buFont typeface="Wingdings" pitchFamily="2" charset="2"/>
              <a:buNone/>
              <a:defRPr/>
            </a:pPr>
            <a:endParaRPr lang="en-US" sz="36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p:txBody>
          <a:bodyPr/>
          <a:lstStyle/>
          <a:p>
            <a:pPr eaLnBrk="1" hangingPunct="1">
              <a:buFont typeface="Wingdings" pitchFamily="2" charset="2"/>
              <a:buNone/>
              <a:defRPr/>
            </a:pPr>
            <a:r>
              <a:rPr lang="en-US" smtClean="0"/>
              <a:t>There are many rules about subject verb agreement, but we are going to cover just one more.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14400" y="244475"/>
            <a:ext cx="7927975" cy="5089525"/>
          </a:xfrm>
        </p:spPr>
        <p:txBody>
          <a:bodyPr/>
          <a:lstStyle/>
          <a:p>
            <a:pPr eaLnBrk="1" hangingPunct="1">
              <a:defRPr/>
            </a:pPr>
            <a:r>
              <a:rPr lang="en-US" smtClean="0"/>
              <a:t>Don’t be confused by subjects that come at the end of the sentence.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xfrm>
            <a:off x="457200" y="0"/>
            <a:ext cx="8229600" cy="6096000"/>
          </a:xfrm>
        </p:spPr>
        <p:txBody>
          <a:bodyPr/>
          <a:lstStyle/>
          <a:p>
            <a:pPr eaLnBrk="1" hangingPunct="1">
              <a:lnSpc>
                <a:spcPct val="90000"/>
              </a:lnSpc>
              <a:buFont typeface="Wingdings" pitchFamily="2" charset="2"/>
              <a:buNone/>
              <a:defRPr/>
            </a:pPr>
            <a:r>
              <a:rPr lang="en-US" dirty="0" smtClean="0">
                <a:solidFill>
                  <a:srgbClr val="FF3300"/>
                </a:solidFill>
              </a:rPr>
              <a:t>Wrong</a:t>
            </a:r>
          </a:p>
          <a:p>
            <a:pPr eaLnBrk="1" hangingPunct="1">
              <a:lnSpc>
                <a:spcPct val="90000"/>
              </a:lnSpc>
              <a:buFont typeface="Wingdings" pitchFamily="2" charset="2"/>
              <a:buNone/>
              <a:defRPr/>
            </a:pPr>
            <a:r>
              <a:rPr lang="en-US" dirty="0" smtClean="0"/>
              <a:t>Standing in the back of the store was Billy’s parents. (Turn the sentence around and it will be clearer. Billy’s parents was standing in the back of the room.)</a:t>
            </a:r>
          </a:p>
          <a:p>
            <a:pPr eaLnBrk="1" hangingPunct="1">
              <a:lnSpc>
                <a:spcPct val="90000"/>
              </a:lnSpc>
              <a:buFont typeface="Wingdings" pitchFamily="2" charset="2"/>
              <a:buNone/>
              <a:defRPr/>
            </a:pPr>
            <a:endParaRPr lang="en-US" dirty="0" smtClean="0"/>
          </a:p>
          <a:p>
            <a:pPr eaLnBrk="1" hangingPunct="1">
              <a:lnSpc>
                <a:spcPct val="90000"/>
              </a:lnSpc>
              <a:buFont typeface="Wingdings" pitchFamily="2" charset="2"/>
              <a:buNone/>
              <a:defRPr/>
            </a:pPr>
            <a:r>
              <a:rPr lang="en-US" dirty="0" smtClean="0">
                <a:solidFill>
                  <a:srgbClr val="FF3300"/>
                </a:solidFill>
              </a:rPr>
              <a:t>Right</a:t>
            </a:r>
          </a:p>
          <a:p>
            <a:pPr eaLnBrk="1" hangingPunct="1">
              <a:lnSpc>
                <a:spcPct val="90000"/>
              </a:lnSpc>
              <a:buFont typeface="Wingdings" pitchFamily="2" charset="2"/>
              <a:buNone/>
              <a:defRPr/>
            </a:pPr>
            <a:r>
              <a:rPr lang="en-US" dirty="0" smtClean="0"/>
              <a:t>Standing in the back of the store were Billy’s parents.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a:xfrm>
            <a:off x="457200" y="0"/>
            <a:ext cx="8229600" cy="6096000"/>
          </a:xfrm>
        </p:spPr>
        <p:txBody>
          <a:bodyPr/>
          <a:lstStyle/>
          <a:p>
            <a:pPr eaLnBrk="1" hangingPunct="1">
              <a:buFont typeface="Wingdings" pitchFamily="2" charset="2"/>
              <a:buNone/>
              <a:defRPr/>
            </a:pPr>
            <a:r>
              <a:rPr lang="en-US" dirty="0" smtClean="0">
                <a:solidFill>
                  <a:srgbClr val="FF3300"/>
                </a:solidFill>
              </a:rPr>
              <a:t>Wrong</a:t>
            </a:r>
          </a:p>
          <a:p>
            <a:pPr eaLnBrk="1" hangingPunct="1">
              <a:buFont typeface="Wingdings" pitchFamily="2" charset="2"/>
              <a:buNone/>
              <a:defRPr/>
            </a:pPr>
            <a:r>
              <a:rPr lang="en-US" dirty="0" smtClean="0"/>
              <a:t>At the end of the coon hunt come the passing out of trophies. (Turn the sentence around and it will be clearer. The passing out of trophies come at the end of the coon hunt.)</a:t>
            </a:r>
          </a:p>
          <a:p>
            <a:pPr eaLnBrk="1" hangingPunct="1">
              <a:buFont typeface="Wingdings" pitchFamily="2" charset="2"/>
              <a:buNone/>
              <a:defRPr/>
            </a:pPr>
            <a:r>
              <a:rPr lang="en-US" dirty="0" smtClean="0">
                <a:solidFill>
                  <a:srgbClr val="FF3300"/>
                </a:solidFill>
              </a:rPr>
              <a:t>Right</a:t>
            </a:r>
          </a:p>
          <a:p>
            <a:pPr eaLnBrk="1" hangingPunct="1">
              <a:buFont typeface="Wingdings" pitchFamily="2" charset="2"/>
              <a:buNone/>
              <a:defRPr/>
            </a:pPr>
            <a:r>
              <a:rPr lang="en-US" dirty="0" smtClean="0"/>
              <a:t>At the end of the coon hunt comes the passing out of trophies.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Slit</Template>
  <TotalTime>233</TotalTime>
  <Words>1134</Words>
  <Application>Microsoft Office PowerPoint</Application>
  <PresentationFormat>On-screen Show (4:3)</PresentationFormat>
  <Paragraphs>104</Paragraphs>
  <Slides>46</Slides>
  <Notes>46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Tahoma</vt:lpstr>
      <vt:lpstr>Arial</vt:lpstr>
      <vt:lpstr>Wingdings</vt:lpstr>
      <vt:lpstr>Calibri</vt:lpstr>
      <vt:lpstr>Georgia</vt:lpstr>
      <vt:lpstr>Slit</vt:lpstr>
      <vt:lpstr>Subject/Verb Agreement</vt:lpstr>
      <vt:lpstr>PowerPoint Presentation</vt:lpstr>
      <vt:lpstr>Examples:</vt:lpstr>
      <vt:lpstr>More Examples:</vt:lpstr>
      <vt:lpstr>Even More Examples:</vt:lpstr>
      <vt:lpstr>PowerPoint Presentation</vt:lpstr>
      <vt:lpstr>Don’t be confused by subjects that come at the end of the sentence.</vt:lpstr>
      <vt:lpstr>PowerPoint Presentation</vt:lpstr>
      <vt:lpstr>PowerPoint Presentation</vt:lpstr>
      <vt:lpstr>Which is correct?</vt:lpstr>
      <vt:lpstr>PowerPoint Presentation</vt:lpstr>
      <vt:lpstr>Which is correct?</vt:lpstr>
      <vt:lpstr>PowerPoint Presentation</vt:lpstr>
      <vt:lpstr>Practice – Number your paper from 1 to 32.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28.  Which of the following is written correctly? </vt:lpstr>
      <vt:lpstr>29. Which of the following sentences does not contain a mistake? </vt:lpstr>
      <vt:lpstr>30. Choose the answer that is written correctly. </vt:lpstr>
      <vt:lpstr>31. Which of the following sentences does not contain a mistake? </vt:lpstr>
      <vt:lpstr>32. Choose the answer that is written correctly. </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Subject/Verb Agreement</dc:title>
  <dc:creator>Gay  Miller</dc:creator>
  <cp:lastModifiedBy>Teacher E-Solutions</cp:lastModifiedBy>
  <cp:revision>26</cp:revision>
  <dcterms:created xsi:type="dcterms:W3CDTF">2008-07-02T01:41:54Z</dcterms:created>
  <dcterms:modified xsi:type="dcterms:W3CDTF">2019-01-18T16:51:15Z</dcterms:modified>
</cp:coreProperties>
</file>