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sldIdLst>
    <p:sldId id="256" r:id="rId2"/>
    <p:sldId id="257" r:id="rId3"/>
    <p:sldId id="258" r:id="rId4"/>
    <p:sldId id="260" r:id="rId5"/>
    <p:sldId id="261" r:id="rId6"/>
    <p:sldId id="262" r:id="rId7"/>
    <p:sldId id="267" r:id="rId8"/>
    <p:sldId id="263" r:id="rId9"/>
    <p:sldId id="264" r:id="rId10"/>
    <p:sldId id="265" r:id="rId11"/>
    <p:sldId id="266" r:id="rId12"/>
    <p:sldId id="271" r:id="rId13"/>
    <p:sldId id="272" r:id="rId14"/>
    <p:sldId id="273" r:id="rId15"/>
    <p:sldId id="274" r:id="rId16"/>
    <p:sldId id="275" r:id="rId17"/>
    <p:sldId id="276" r:id="rId18"/>
    <p:sldId id="277" r:id="rId19"/>
    <p:sldId id="278" r:id="rId20"/>
    <p:sldId id="268" r:id="rId21"/>
    <p:sldId id="269" r:id="rId22"/>
    <p:sldId id="270"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4" r:id="rId38"/>
    <p:sldId id="295" r:id="rId39"/>
    <p:sldId id="296" r:id="rId40"/>
    <p:sldId id="297" r:id="rId41"/>
    <p:sldId id="298" r:id="rId42"/>
    <p:sldId id="299" r:id="rId43"/>
    <p:sldId id="300" r:id="rId44"/>
    <p:sldId id="301" r:id="rId45"/>
    <p:sldId id="302" r:id="rId46"/>
    <p:sldId id="303" r:id="rId47"/>
    <p:sldId id="304" r:id="rId48"/>
    <p:sldId id="305" r:id="rId49"/>
    <p:sldId id="306" r:id="rId5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Tahoma" pitchFamily="34" charset="0"/>
        <a:ea typeface="+mn-ea"/>
        <a:cs typeface="Arial" charset="0"/>
      </a:defRPr>
    </a:lvl1pPr>
    <a:lvl2pPr marL="457200" algn="l" rtl="0" fontAlgn="base">
      <a:spcBef>
        <a:spcPct val="0"/>
      </a:spcBef>
      <a:spcAft>
        <a:spcPct val="0"/>
      </a:spcAft>
      <a:defRPr kern="1200">
        <a:solidFill>
          <a:schemeClr val="tx1"/>
        </a:solidFill>
        <a:latin typeface="Tahoma" pitchFamily="34" charset="0"/>
        <a:ea typeface="+mn-ea"/>
        <a:cs typeface="Arial" charset="0"/>
      </a:defRPr>
    </a:lvl2pPr>
    <a:lvl3pPr marL="914400" algn="l" rtl="0" fontAlgn="base">
      <a:spcBef>
        <a:spcPct val="0"/>
      </a:spcBef>
      <a:spcAft>
        <a:spcPct val="0"/>
      </a:spcAft>
      <a:defRPr kern="1200">
        <a:solidFill>
          <a:schemeClr val="tx1"/>
        </a:solidFill>
        <a:latin typeface="Tahoma" pitchFamily="34" charset="0"/>
        <a:ea typeface="+mn-ea"/>
        <a:cs typeface="Arial" charset="0"/>
      </a:defRPr>
    </a:lvl3pPr>
    <a:lvl4pPr marL="1371600" algn="l" rtl="0" fontAlgn="base">
      <a:spcBef>
        <a:spcPct val="0"/>
      </a:spcBef>
      <a:spcAft>
        <a:spcPct val="0"/>
      </a:spcAft>
      <a:defRPr kern="1200">
        <a:solidFill>
          <a:schemeClr val="tx1"/>
        </a:solidFill>
        <a:latin typeface="Tahoma" pitchFamily="34" charset="0"/>
        <a:ea typeface="+mn-ea"/>
        <a:cs typeface="Arial" charset="0"/>
      </a:defRPr>
    </a:lvl4pPr>
    <a:lvl5pPr marL="1828800" algn="l" rtl="0" fontAlgn="base">
      <a:spcBef>
        <a:spcPct val="0"/>
      </a:spcBef>
      <a:spcAft>
        <a:spcPct val="0"/>
      </a:spcAft>
      <a:defRPr kern="1200">
        <a:solidFill>
          <a:schemeClr val="tx1"/>
        </a:solidFill>
        <a:latin typeface="Tahoma" pitchFamily="34" charset="0"/>
        <a:ea typeface="+mn-ea"/>
        <a:cs typeface="Arial" charset="0"/>
      </a:defRPr>
    </a:lvl5pPr>
    <a:lvl6pPr marL="2286000" algn="l" defTabSz="914400" rtl="0" eaLnBrk="1" latinLnBrk="0" hangingPunct="1">
      <a:defRPr kern="1200">
        <a:solidFill>
          <a:schemeClr val="tx1"/>
        </a:solidFill>
        <a:latin typeface="Tahoma" pitchFamily="34" charset="0"/>
        <a:ea typeface="+mn-ea"/>
        <a:cs typeface="Arial" charset="0"/>
      </a:defRPr>
    </a:lvl6pPr>
    <a:lvl7pPr marL="2743200" algn="l" defTabSz="914400" rtl="0" eaLnBrk="1" latinLnBrk="0" hangingPunct="1">
      <a:defRPr kern="1200">
        <a:solidFill>
          <a:schemeClr val="tx1"/>
        </a:solidFill>
        <a:latin typeface="Tahoma" pitchFamily="34" charset="0"/>
        <a:ea typeface="+mn-ea"/>
        <a:cs typeface="Arial" charset="0"/>
      </a:defRPr>
    </a:lvl7pPr>
    <a:lvl8pPr marL="3200400" algn="l" defTabSz="914400" rtl="0" eaLnBrk="1" latinLnBrk="0" hangingPunct="1">
      <a:defRPr kern="1200">
        <a:solidFill>
          <a:schemeClr val="tx1"/>
        </a:solidFill>
        <a:latin typeface="Tahoma" pitchFamily="34" charset="0"/>
        <a:ea typeface="+mn-ea"/>
        <a:cs typeface="Arial" charset="0"/>
      </a:defRPr>
    </a:lvl8pPr>
    <a:lvl9pPr marL="3657600" algn="l" defTabSz="914400" rtl="0" eaLnBrk="1" latinLnBrk="0" hangingPunct="1">
      <a:defRPr kern="1200">
        <a:solidFill>
          <a:schemeClr val="tx1"/>
        </a:solidFill>
        <a:latin typeface="Tahoma"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1" d="100"/>
          <a:sy n="41" d="100"/>
        </p:scale>
        <p:origin x="-672" y="-77"/>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170" name="Rectangle 2"/>
          <p:cNvSpPr>
            <a:spLocks noGrp="1" noChangeArrowheads="1"/>
          </p:cNvSpPr>
          <p:nvPr>
            <p:ph type="ctrTitle" sz="quarter"/>
          </p:nvPr>
        </p:nvSpPr>
        <p:spPr>
          <a:xfrm>
            <a:off x="685800" y="1676400"/>
            <a:ext cx="7772400" cy="1828800"/>
          </a:xfrm>
        </p:spPr>
        <p:txBody>
          <a:bodyPr/>
          <a:lstStyle>
            <a:lvl1pPr>
              <a:defRPr/>
            </a:lvl1pPr>
          </a:lstStyle>
          <a:p>
            <a:pPr lvl="0"/>
            <a:r>
              <a:rPr lang="en-US" noProof="0" smtClean="0"/>
              <a:t>Click to edit Master title style</a:t>
            </a:r>
          </a:p>
        </p:txBody>
      </p:sp>
      <p:sp>
        <p:nvSpPr>
          <p:cNvPr id="7171" name="Rectangle 3"/>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pPr lvl="0"/>
            <a:r>
              <a:rPr lang="en-US" noProof="0" smtClean="0"/>
              <a:t>Click to edit Master subtitle style</a:t>
            </a:r>
          </a:p>
        </p:txBody>
      </p:sp>
      <p:sp>
        <p:nvSpPr>
          <p:cNvPr id="7172" name="Rectangle 4"/>
          <p:cNvSpPr>
            <a:spLocks noGrp="1" noChangeArrowheads="1"/>
          </p:cNvSpPr>
          <p:nvPr>
            <p:ph type="dt" sz="quarter" idx="2"/>
          </p:nvPr>
        </p:nvSpPr>
        <p:spPr/>
        <p:txBody>
          <a:bodyPr/>
          <a:lstStyle>
            <a:lvl1pPr>
              <a:defRPr/>
            </a:lvl1pPr>
          </a:lstStyle>
          <a:p>
            <a:endParaRPr lang="en-US"/>
          </a:p>
        </p:txBody>
      </p:sp>
      <p:sp>
        <p:nvSpPr>
          <p:cNvPr id="7173" name="Rectangle 5"/>
          <p:cNvSpPr>
            <a:spLocks noGrp="1" noChangeArrowheads="1"/>
          </p:cNvSpPr>
          <p:nvPr>
            <p:ph type="ftr" sz="quarter" idx="3"/>
          </p:nvPr>
        </p:nvSpPr>
        <p:spPr/>
        <p:txBody>
          <a:bodyPr/>
          <a:lstStyle>
            <a:lvl1pPr>
              <a:defRPr/>
            </a:lvl1pPr>
          </a:lstStyle>
          <a:p>
            <a:endParaRPr lang="en-US"/>
          </a:p>
        </p:txBody>
      </p:sp>
      <p:sp>
        <p:nvSpPr>
          <p:cNvPr id="7174" name="Rectangle 6"/>
          <p:cNvSpPr>
            <a:spLocks noGrp="1" noChangeArrowheads="1"/>
          </p:cNvSpPr>
          <p:nvPr>
            <p:ph type="sldNum" sz="quarter" idx="4"/>
          </p:nvPr>
        </p:nvSpPr>
        <p:spPr/>
        <p:txBody>
          <a:bodyPr/>
          <a:lstStyle>
            <a:lvl1pPr>
              <a:defRPr/>
            </a:lvl1pPr>
          </a:lstStyle>
          <a:p>
            <a:fld id="{DBB92858-420E-4E66-84F6-8EC134E691C3}"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DE840ED1-BD68-4DAB-9902-FD9257013303}" type="slidenum">
              <a:rPr lang="en-US"/>
              <a:pPr/>
              <a:t>‹#›</a:t>
            </a:fld>
            <a:endParaRPr lang="en-US"/>
          </a:p>
        </p:txBody>
      </p:sp>
    </p:spTree>
    <p:extLst>
      <p:ext uri="{BB962C8B-B14F-4D97-AF65-F5344CB8AC3E}">
        <p14:creationId xmlns:p14="http://schemas.microsoft.com/office/powerpoint/2010/main" val="26160851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81000"/>
            <a:ext cx="2057400" cy="5715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381000"/>
            <a:ext cx="6019800" cy="5715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93D54AA-E429-42E5-A034-B88B14A9BA3F}" type="slidenum">
              <a:rPr lang="en-US"/>
              <a:pPr/>
              <a:t>‹#›</a:t>
            </a:fld>
            <a:endParaRPr lang="en-US"/>
          </a:p>
        </p:txBody>
      </p:sp>
    </p:spTree>
    <p:extLst>
      <p:ext uri="{BB962C8B-B14F-4D97-AF65-F5344CB8AC3E}">
        <p14:creationId xmlns:p14="http://schemas.microsoft.com/office/powerpoint/2010/main" val="30458842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3716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981200"/>
            <a:ext cx="8229600" cy="4114800"/>
          </a:xfrm>
        </p:spPr>
        <p:txBody>
          <a:bodyPr/>
          <a:lstStyle/>
          <a:p>
            <a:endParaRPr lang="en-US"/>
          </a:p>
        </p:txBody>
      </p:sp>
      <p:sp>
        <p:nvSpPr>
          <p:cNvPr id="4" name="Date Placeholder 3"/>
          <p:cNvSpPr>
            <a:spLocks noGrp="1"/>
          </p:cNvSpPr>
          <p:nvPr>
            <p:ph type="dt" sz="half" idx="10"/>
          </p:nvPr>
        </p:nvSpPr>
        <p:spPr>
          <a:xfrm>
            <a:off x="457200" y="6245225"/>
            <a:ext cx="2133600" cy="476250"/>
          </a:xfrm>
        </p:spPr>
        <p:txBody>
          <a:bodyPr/>
          <a:lstStyle>
            <a:lvl1pPr>
              <a:defRPr/>
            </a:lvl1pPr>
          </a:lstStyle>
          <a:p>
            <a:endParaRPr lang="en-US"/>
          </a:p>
        </p:txBody>
      </p:sp>
      <p:sp>
        <p:nvSpPr>
          <p:cNvPr id="5" name="Footer Placeholder 4"/>
          <p:cNvSpPr>
            <a:spLocks noGrp="1"/>
          </p:cNvSpPr>
          <p:nvPr>
            <p:ph type="ftr" sz="quarter" idx="11"/>
          </p:nvPr>
        </p:nvSpPr>
        <p:spPr>
          <a:xfrm>
            <a:off x="3124200" y="6245225"/>
            <a:ext cx="2895600" cy="476250"/>
          </a:xfrm>
        </p:spPr>
        <p:txBody>
          <a:bodyPr/>
          <a:lstStyle>
            <a:lvl1pPr>
              <a:defRPr/>
            </a:lvl1pPr>
          </a:lstStyle>
          <a:p>
            <a:endParaRPr lang="en-US"/>
          </a:p>
        </p:txBody>
      </p:sp>
      <p:sp>
        <p:nvSpPr>
          <p:cNvPr id="6" name="Slide Number Placeholder 5"/>
          <p:cNvSpPr>
            <a:spLocks noGrp="1"/>
          </p:cNvSpPr>
          <p:nvPr>
            <p:ph type="sldNum" sz="quarter" idx="12"/>
          </p:nvPr>
        </p:nvSpPr>
        <p:spPr>
          <a:xfrm>
            <a:off x="6553200" y="6245225"/>
            <a:ext cx="2133600" cy="476250"/>
          </a:xfrm>
        </p:spPr>
        <p:txBody>
          <a:bodyPr/>
          <a:lstStyle>
            <a:lvl1pPr>
              <a:defRPr/>
            </a:lvl1pPr>
          </a:lstStyle>
          <a:p>
            <a:fld id="{103141C9-118B-4C7D-9354-929541E160CD}" type="slidenum">
              <a:rPr lang="en-US"/>
              <a:pPr/>
              <a:t>‹#›</a:t>
            </a:fld>
            <a:endParaRPr lang="en-US"/>
          </a:p>
        </p:txBody>
      </p:sp>
    </p:spTree>
    <p:extLst>
      <p:ext uri="{BB962C8B-B14F-4D97-AF65-F5344CB8AC3E}">
        <p14:creationId xmlns:p14="http://schemas.microsoft.com/office/powerpoint/2010/main" val="4533131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D9B8A460-B229-42E6-8F87-5674686A60F4}" type="slidenum">
              <a:rPr lang="en-US"/>
              <a:pPr/>
              <a:t>‹#›</a:t>
            </a:fld>
            <a:endParaRPr lang="en-US"/>
          </a:p>
        </p:txBody>
      </p:sp>
    </p:spTree>
    <p:extLst>
      <p:ext uri="{BB962C8B-B14F-4D97-AF65-F5344CB8AC3E}">
        <p14:creationId xmlns:p14="http://schemas.microsoft.com/office/powerpoint/2010/main" val="31009944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D608EF6-FF98-4687-BC14-B15574C18ED2}" type="slidenum">
              <a:rPr lang="en-US"/>
              <a:pPr/>
              <a:t>‹#›</a:t>
            </a:fld>
            <a:endParaRPr lang="en-US"/>
          </a:p>
        </p:txBody>
      </p:sp>
    </p:spTree>
    <p:extLst>
      <p:ext uri="{BB962C8B-B14F-4D97-AF65-F5344CB8AC3E}">
        <p14:creationId xmlns:p14="http://schemas.microsoft.com/office/powerpoint/2010/main" val="120556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81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8DF910EF-4472-47CE-B1CC-AC852BD32AF8}" type="slidenum">
              <a:rPr lang="en-US"/>
              <a:pPr/>
              <a:t>‹#›</a:t>
            </a:fld>
            <a:endParaRPr lang="en-US"/>
          </a:p>
        </p:txBody>
      </p:sp>
    </p:spTree>
    <p:extLst>
      <p:ext uri="{BB962C8B-B14F-4D97-AF65-F5344CB8AC3E}">
        <p14:creationId xmlns:p14="http://schemas.microsoft.com/office/powerpoint/2010/main" val="33263902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B8B653CB-E4AF-40F0-B7E5-4DAE7F334A36}" type="slidenum">
              <a:rPr lang="en-US"/>
              <a:pPr/>
              <a:t>‹#›</a:t>
            </a:fld>
            <a:endParaRPr lang="en-US"/>
          </a:p>
        </p:txBody>
      </p:sp>
    </p:spTree>
    <p:extLst>
      <p:ext uri="{BB962C8B-B14F-4D97-AF65-F5344CB8AC3E}">
        <p14:creationId xmlns:p14="http://schemas.microsoft.com/office/powerpoint/2010/main" val="36586331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3570E2C8-EB2A-4B38-8B91-9288F42781EA}" type="slidenum">
              <a:rPr lang="en-US"/>
              <a:pPr/>
              <a:t>‹#›</a:t>
            </a:fld>
            <a:endParaRPr lang="en-US"/>
          </a:p>
        </p:txBody>
      </p:sp>
    </p:spTree>
    <p:extLst>
      <p:ext uri="{BB962C8B-B14F-4D97-AF65-F5344CB8AC3E}">
        <p14:creationId xmlns:p14="http://schemas.microsoft.com/office/powerpoint/2010/main" val="21766447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2F5C600C-E1EB-416F-BD83-F8286624214F}" type="slidenum">
              <a:rPr lang="en-US"/>
              <a:pPr/>
              <a:t>‹#›</a:t>
            </a:fld>
            <a:endParaRPr lang="en-US"/>
          </a:p>
        </p:txBody>
      </p:sp>
    </p:spTree>
    <p:extLst>
      <p:ext uri="{BB962C8B-B14F-4D97-AF65-F5344CB8AC3E}">
        <p14:creationId xmlns:p14="http://schemas.microsoft.com/office/powerpoint/2010/main" val="13363927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14631B41-96D1-4D36-932A-62EF2FB5794B}" type="slidenum">
              <a:rPr lang="en-US"/>
              <a:pPr/>
              <a:t>‹#›</a:t>
            </a:fld>
            <a:endParaRPr lang="en-US"/>
          </a:p>
        </p:txBody>
      </p:sp>
    </p:spTree>
    <p:extLst>
      <p:ext uri="{BB962C8B-B14F-4D97-AF65-F5344CB8AC3E}">
        <p14:creationId xmlns:p14="http://schemas.microsoft.com/office/powerpoint/2010/main" val="17373963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69489ACE-7E5F-4AE9-A4DA-BA0F988CBBFA}" type="slidenum">
              <a:rPr lang="en-US"/>
              <a:pPr/>
              <a:t>‹#›</a:t>
            </a:fld>
            <a:endParaRPr lang="en-US"/>
          </a:p>
        </p:txBody>
      </p:sp>
    </p:spTree>
    <p:extLst>
      <p:ext uri="{BB962C8B-B14F-4D97-AF65-F5344CB8AC3E}">
        <p14:creationId xmlns:p14="http://schemas.microsoft.com/office/powerpoint/2010/main" val="40992219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bwMode="auto">
          <a:xfrm>
            <a:off x="457200" y="381000"/>
            <a:ext cx="8229600"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6147" name="Rectangle 3"/>
          <p:cNvSpPr>
            <a:spLocks noGrp="1" noChangeArrowheads="1"/>
          </p:cNvSpPr>
          <p:nvPr>
            <p:ph type="body" idx="1"/>
          </p:nvPr>
        </p:nvSpPr>
        <p:spPr bwMode="auto">
          <a:xfrm>
            <a:off x="457200" y="1981200"/>
            <a:ext cx="82296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14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400">
                <a:effectLst>
                  <a:outerShdw blurRad="38100" dist="38100" dir="2700000" algn="tl">
                    <a:srgbClr val="000000"/>
                  </a:outerShdw>
                </a:effectLst>
                <a:latin typeface="Arial" charset="0"/>
              </a:defRPr>
            </a:lvl1pPr>
          </a:lstStyle>
          <a:p>
            <a:endParaRPr lang="en-US"/>
          </a:p>
        </p:txBody>
      </p:sp>
      <p:sp>
        <p:nvSpPr>
          <p:cNvPr id="614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400">
                <a:effectLst>
                  <a:outerShdw blurRad="38100" dist="38100" dir="2700000" algn="tl">
                    <a:srgbClr val="000000"/>
                  </a:outerShdw>
                </a:effectLst>
                <a:latin typeface="Arial" charset="0"/>
              </a:defRPr>
            </a:lvl1pPr>
          </a:lstStyle>
          <a:p>
            <a:endParaRPr lang="en-US"/>
          </a:p>
        </p:txBody>
      </p:sp>
      <p:sp>
        <p:nvSpPr>
          <p:cNvPr id="615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400">
                <a:effectLst>
                  <a:outerShdw blurRad="38100" dist="38100" dir="2700000" algn="tl">
                    <a:srgbClr val="000000"/>
                  </a:outerShdw>
                </a:effectLst>
                <a:latin typeface="Arial" charset="0"/>
              </a:defRPr>
            </a:lvl1pPr>
          </a:lstStyle>
          <a:p>
            <a:fld id="{F57AC181-F62D-407F-982C-CBE5529B2D5D}" type="slidenum">
              <a:rPr lang="en-US"/>
              <a:pPr/>
              <a:t>‹#›</a:t>
            </a:fld>
            <a:endParaRPr lang="en-US"/>
          </a:p>
        </p:txBody>
      </p:sp>
    </p:spTree>
  </p:cSld>
  <p:clrMap bg1="dk2" tx1="lt1" bg2="dk1" tx2="lt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 id="2147483663" r:id="rId12"/>
  </p:sldLayoutIdLst>
  <p:txStyles>
    <p:titleStyle>
      <a:lvl1pPr algn="ctr"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9pPr>
    </p:titleStyle>
    <p:bodyStyle>
      <a:lvl1pPr marL="342900" indent="-342900" algn="l" rtl="0" fontAlgn="base">
        <a:spcBef>
          <a:spcPct val="20000"/>
        </a:spcBef>
        <a:spcAft>
          <a:spcPct val="0"/>
        </a:spcAft>
        <a:buClr>
          <a:schemeClr val="hlink"/>
        </a:buClr>
        <a:buSzPct val="65000"/>
        <a:buFont typeface="Wingdings" pitchFamily="2" charset="2"/>
        <a:buChar char="n"/>
        <a:defRPr sz="40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folHlink"/>
        </a:buClr>
        <a:buSzPct val="65000"/>
        <a:buFont typeface="Wingdings" pitchFamily="2" charset="2"/>
        <a:buChar char="n"/>
        <a:defRPr sz="2800">
          <a:solidFill>
            <a:schemeClr val="tx1"/>
          </a:solidFill>
          <a:effectLst>
            <a:outerShdw blurRad="38100" dist="38100" dir="2700000" algn="tl">
              <a:srgbClr val="000000"/>
            </a:outerShdw>
          </a:effectLst>
          <a:latin typeface="+mn-lt"/>
          <a:cs typeface="+mn-cs"/>
        </a:defRPr>
      </a:lvl2pPr>
      <a:lvl3pPr marL="1143000" indent="-228600" algn="l" rtl="0" fontAlgn="base">
        <a:spcBef>
          <a:spcPct val="20000"/>
        </a:spcBef>
        <a:spcAft>
          <a:spcPct val="0"/>
        </a:spcAft>
        <a:buClr>
          <a:schemeClr val="hlink"/>
        </a:buClr>
        <a:buSzPct val="65000"/>
        <a:buFont typeface="Wingdings" pitchFamily="2" charset="2"/>
        <a:buChar char="n"/>
        <a:defRPr sz="2400">
          <a:solidFill>
            <a:schemeClr val="tx1"/>
          </a:solidFill>
          <a:effectLst>
            <a:outerShdw blurRad="38100" dist="38100" dir="2700000" algn="tl">
              <a:srgbClr val="000000"/>
            </a:outerShdw>
          </a:effectLst>
          <a:latin typeface="+mn-lt"/>
          <a:cs typeface="+mn-cs"/>
        </a:defRPr>
      </a:lvl3pPr>
      <a:lvl4pPr marL="1600200" indent="-228600" algn="l" rtl="0" fontAlgn="base">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cs typeface="+mn-cs"/>
        </a:defRPr>
      </a:lvl4pPr>
      <a:lvl5pPr marL="20574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cs typeface="+mn-cs"/>
        </a:defRPr>
      </a:lvl5pPr>
      <a:lvl6pPr marL="25146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cs typeface="+mn-cs"/>
        </a:defRPr>
      </a:lvl6pPr>
      <a:lvl7pPr marL="29718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cs typeface="+mn-cs"/>
        </a:defRPr>
      </a:lvl7pPr>
      <a:lvl8pPr marL="34290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cs typeface="+mn-cs"/>
        </a:defRPr>
      </a:lvl8pPr>
      <a:lvl9pPr marL="38862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hyperlink" Target="http://a4esl.org/q/f/z/zz86skm.htm"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en-US"/>
              <a:t>Correct Uses of the verb BE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57200" y="-381000"/>
            <a:ext cx="8229600" cy="1371600"/>
          </a:xfrm>
        </p:spPr>
        <p:txBody>
          <a:bodyPr/>
          <a:lstStyle/>
          <a:p>
            <a:r>
              <a:rPr lang="en-US" sz="4000"/>
              <a:t>Examples – Present Tense Singular</a:t>
            </a:r>
          </a:p>
        </p:txBody>
      </p:sp>
      <p:graphicFrame>
        <p:nvGraphicFramePr>
          <p:cNvPr id="21550" name="Group 46"/>
          <p:cNvGraphicFramePr>
            <a:graphicFrameLocks noGrp="1"/>
          </p:cNvGraphicFramePr>
          <p:nvPr>
            <p:ph idx="1"/>
          </p:nvPr>
        </p:nvGraphicFramePr>
        <p:xfrm>
          <a:off x="228600" y="990600"/>
          <a:ext cx="8915400" cy="5410200"/>
        </p:xfrm>
        <a:graphic>
          <a:graphicData uri="http://schemas.openxmlformats.org/drawingml/2006/table">
            <a:tbl>
              <a:tblPr/>
              <a:tblGrid>
                <a:gridCol w="2641600"/>
                <a:gridCol w="1568450"/>
                <a:gridCol w="4705350"/>
              </a:tblGrid>
              <a:tr h="17526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36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Singular Nouns or </a:t>
                      </a:r>
                      <a:r>
                        <a:rPr kumimoji="0" lang="en-US" sz="3600" b="1" i="0" u="sng"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Pronouns</a:t>
                      </a:r>
                      <a:r>
                        <a:rPr kumimoji="0" lang="en-US" sz="36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3600" b="1" i="0" u="sng"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Verbs</a:t>
                      </a:r>
                      <a:r>
                        <a:rPr kumimoji="0" lang="en-US" sz="36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3600" b="1" i="0" u="sng"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Sentences</a:t>
                      </a:r>
                      <a:r>
                        <a:rPr kumimoji="0" lang="en-US" sz="36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2192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36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I</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36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am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3600" b="1" i="0" u="none" strike="noStrike" cap="none" normalizeH="0" baseline="0" smtClean="0">
                          <a:ln>
                            <a:noFill/>
                          </a:ln>
                          <a:solidFill>
                            <a:schemeClr val="folHlink"/>
                          </a:solidFill>
                          <a:effectLst>
                            <a:outerShdw blurRad="38100" dist="38100" dir="2700000" algn="tl">
                              <a:srgbClr val="000000"/>
                            </a:outerShdw>
                          </a:effectLst>
                          <a:latin typeface="Tahoma" pitchFamily="34" charset="0"/>
                          <a:cs typeface="Arial" charset="0"/>
                        </a:rPr>
                        <a:t>I am</a:t>
                      </a:r>
                      <a:r>
                        <a:rPr kumimoji="0" lang="en-US" sz="36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 the biggest boy in the valley.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2192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36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Billy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36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is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3600" b="1" i="0" u="none" strike="noStrike" cap="none" normalizeH="0" baseline="0" smtClean="0">
                          <a:ln>
                            <a:noFill/>
                          </a:ln>
                          <a:solidFill>
                            <a:schemeClr val="folHlink"/>
                          </a:solidFill>
                          <a:effectLst>
                            <a:outerShdw blurRad="38100" dist="38100" dir="2700000" algn="tl">
                              <a:srgbClr val="000000"/>
                            </a:outerShdw>
                          </a:effectLst>
                          <a:latin typeface="Tahoma" pitchFamily="34" charset="0"/>
                          <a:cs typeface="Arial" charset="0"/>
                        </a:rPr>
                        <a:t>Billy is</a:t>
                      </a:r>
                      <a:r>
                        <a:rPr kumimoji="0" lang="en-US" sz="36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 too young to hunt by himself.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2192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36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It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36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is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3600" b="1" i="0" u="none" strike="noStrike" cap="none" normalizeH="0" baseline="0" smtClean="0">
                          <a:ln>
                            <a:noFill/>
                          </a:ln>
                          <a:solidFill>
                            <a:schemeClr val="folHlink"/>
                          </a:solidFill>
                          <a:effectLst>
                            <a:outerShdw blurRad="38100" dist="38100" dir="2700000" algn="tl">
                              <a:srgbClr val="000000"/>
                            </a:outerShdw>
                          </a:effectLst>
                          <a:latin typeface="Tahoma" pitchFamily="34" charset="0"/>
                          <a:cs typeface="Arial" charset="0"/>
                        </a:rPr>
                        <a:t>It is</a:t>
                      </a:r>
                      <a:r>
                        <a:rPr kumimoji="0" lang="en-US" sz="36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 the biggest coon I have ever seen.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457200" y="-381000"/>
            <a:ext cx="8229600" cy="1371600"/>
          </a:xfrm>
        </p:spPr>
        <p:txBody>
          <a:bodyPr/>
          <a:lstStyle/>
          <a:p>
            <a:r>
              <a:rPr lang="en-US"/>
              <a:t>Examples – Present Tense Plural</a:t>
            </a:r>
          </a:p>
        </p:txBody>
      </p:sp>
      <p:graphicFrame>
        <p:nvGraphicFramePr>
          <p:cNvPr id="23578" name="Group 26"/>
          <p:cNvGraphicFramePr>
            <a:graphicFrameLocks noGrp="1"/>
          </p:cNvGraphicFramePr>
          <p:nvPr>
            <p:ph idx="1"/>
          </p:nvPr>
        </p:nvGraphicFramePr>
        <p:xfrm>
          <a:off x="228600" y="762000"/>
          <a:ext cx="8915400" cy="4848225"/>
        </p:xfrm>
        <a:graphic>
          <a:graphicData uri="http://schemas.openxmlformats.org/drawingml/2006/table">
            <a:tbl>
              <a:tblPr/>
              <a:tblGrid>
                <a:gridCol w="2641600"/>
                <a:gridCol w="1568450"/>
                <a:gridCol w="4705350"/>
              </a:tblGrid>
              <a:tr h="15240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36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Plural</a:t>
                      </a:r>
                      <a:br>
                        <a:rPr kumimoji="0" lang="en-US" sz="36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br>
                      <a:r>
                        <a:rPr kumimoji="0" lang="en-US" sz="36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Nouns or </a:t>
                      </a:r>
                      <a:r>
                        <a:rPr kumimoji="0" lang="en-US" sz="3600" b="1" i="0" u="sng"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Pronouns</a:t>
                      </a:r>
                      <a:r>
                        <a:rPr kumimoji="0" lang="en-US" sz="36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3600" b="1" i="0" u="sng"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Verbs</a:t>
                      </a:r>
                      <a:r>
                        <a:rPr kumimoji="0" lang="en-US" sz="36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3600" b="1" i="0" u="sng"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Sentences</a:t>
                      </a:r>
                      <a:r>
                        <a:rPr kumimoji="0" lang="en-US" sz="36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3716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36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Hounds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36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are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3600" b="1" i="0" u="none" strike="noStrike" cap="none" normalizeH="0" baseline="0" smtClean="0">
                          <a:ln>
                            <a:noFill/>
                          </a:ln>
                          <a:solidFill>
                            <a:schemeClr val="folHlink"/>
                          </a:solidFill>
                          <a:effectLst>
                            <a:outerShdw blurRad="38100" dist="38100" dir="2700000" algn="tl">
                              <a:srgbClr val="000000"/>
                            </a:outerShdw>
                          </a:effectLst>
                          <a:latin typeface="Tahoma" pitchFamily="34" charset="0"/>
                          <a:cs typeface="Arial" charset="0"/>
                        </a:rPr>
                        <a:t>Hounds are</a:t>
                      </a:r>
                      <a:r>
                        <a:rPr kumimoji="0" lang="en-US" sz="36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 good hunters.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738313">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36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You</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36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are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3600" b="1" i="0" u="none" strike="noStrike" cap="none" normalizeH="0" baseline="0" smtClean="0">
                          <a:ln>
                            <a:noFill/>
                          </a:ln>
                          <a:solidFill>
                            <a:schemeClr val="folHlink"/>
                          </a:solidFill>
                          <a:effectLst>
                            <a:outerShdw blurRad="38100" dist="38100" dir="2700000" algn="tl">
                              <a:srgbClr val="000000"/>
                            </a:outerShdw>
                          </a:effectLst>
                          <a:latin typeface="Tahoma" pitchFamily="34" charset="0"/>
                          <a:cs typeface="Arial" charset="0"/>
                        </a:rPr>
                        <a:t>You are</a:t>
                      </a:r>
                      <a:r>
                        <a:rPr kumimoji="0" lang="en-US" sz="36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 in for a long, cold night.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en-US" sz="4000"/>
              <a:t>Write the correct present tense form of be (</a:t>
            </a:r>
            <a:r>
              <a:rPr lang="en-US" sz="4000">
                <a:solidFill>
                  <a:schemeClr val="folHlink"/>
                </a:solidFill>
              </a:rPr>
              <a:t>am</a:t>
            </a:r>
            <a:r>
              <a:rPr lang="en-US" sz="4000"/>
              <a:t>,</a:t>
            </a:r>
            <a:r>
              <a:rPr lang="en-US" sz="4000">
                <a:solidFill>
                  <a:schemeClr val="folHlink"/>
                </a:solidFill>
              </a:rPr>
              <a:t> is</a:t>
            </a:r>
            <a:r>
              <a:rPr lang="en-US" sz="4000"/>
              <a:t>,</a:t>
            </a:r>
            <a:r>
              <a:rPr lang="en-US" sz="4000">
                <a:solidFill>
                  <a:schemeClr val="folHlink"/>
                </a:solidFill>
              </a:rPr>
              <a:t> are</a:t>
            </a:r>
            <a:r>
              <a:rPr lang="en-US" sz="4000"/>
              <a:t>) to complete the sentence. </a:t>
            </a:r>
          </a:p>
        </p:txBody>
      </p:sp>
      <p:sp>
        <p:nvSpPr>
          <p:cNvPr id="28675" name="Rectangle 3"/>
          <p:cNvSpPr>
            <a:spLocks noGrp="1" noChangeArrowheads="1"/>
          </p:cNvSpPr>
          <p:nvPr>
            <p:ph type="body" idx="1"/>
          </p:nvPr>
        </p:nvSpPr>
        <p:spPr>
          <a:xfrm>
            <a:off x="457200" y="2667000"/>
            <a:ext cx="8229600" cy="3429000"/>
          </a:xfrm>
        </p:spPr>
        <p:txBody>
          <a:bodyPr/>
          <a:lstStyle/>
          <a:p>
            <a:pPr>
              <a:buFont typeface="Wingdings" pitchFamily="2" charset="2"/>
              <a:buNone/>
            </a:pPr>
            <a:r>
              <a:rPr lang="en-US"/>
              <a:t>The beautiful night __________ perfect for hunting.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3"/>
          <p:cNvSpPr>
            <a:spLocks noGrp="1" noChangeArrowheads="1"/>
          </p:cNvSpPr>
          <p:nvPr>
            <p:ph type="body" idx="1"/>
          </p:nvPr>
        </p:nvSpPr>
        <p:spPr/>
        <p:txBody>
          <a:bodyPr/>
          <a:lstStyle/>
          <a:p>
            <a:pPr>
              <a:buFont typeface="Wingdings" pitchFamily="2" charset="2"/>
              <a:buNone/>
            </a:pPr>
            <a:r>
              <a:rPr lang="en-US"/>
              <a:t>The beautiful night </a:t>
            </a:r>
            <a:r>
              <a:rPr lang="en-US" b="1">
                <a:solidFill>
                  <a:schemeClr val="folHlink"/>
                </a:solidFill>
              </a:rPr>
              <a:t>is</a:t>
            </a:r>
            <a:r>
              <a:rPr lang="en-US" b="1"/>
              <a:t> </a:t>
            </a:r>
            <a:r>
              <a:rPr lang="en-US"/>
              <a:t>perfect for hunting.</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n-US" sz="4000"/>
              <a:t>Write the correct present tense form of be (</a:t>
            </a:r>
            <a:r>
              <a:rPr lang="en-US" sz="4000">
                <a:solidFill>
                  <a:schemeClr val="folHlink"/>
                </a:solidFill>
              </a:rPr>
              <a:t>am</a:t>
            </a:r>
            <a:r>
              <a:rPr lang="en-US" sz="4000"/>
              <a:t>,</a:t>
            </a:r>
            <a:r>
              <a:rPr lang="en-US" sz="4000">
                <a:solidFill>
                  <a:schemeClr val="folHlink"/>
                </a:solidFill>
              </a:rPr>
              <a:t> is</a:t>
            </a:r>
            <a:r>
              <a:rPr lang="en-US" sz="4000"/>
              <a:t>,</a:t>
            </a:r>
            <a:r>
              <a:rPr lang="en-US" sz="4000">
                <a:solidFill>
                  <a:schemeClr val="folHlink"/>
                </a:solidFill>
              </a:rPr>
              <a:t> are</a:t>
            </a:r>
            <a:r>
              <a:rPr lang="en-US" sz="4000"/>
              <a:t>) to complete the sentence.</a:t>
            </a:r>
          </a:p>
        </p:txBody>
      </p:sp>
      <p:sp>
        <p:nvSpPr>
          <p:cNvPr id="31747" name="Rectangle 3"/>
          <p:cNvSpPr>
            <a:spLocks noGrp="1" noChangeArrowheads="1"/>
          </p:cNvSpPr>
          <p:nvPr>
            <p:ph type="body" idx="1"/>
          </p:nvPr>
        </p:nvSpPr>
        <p:spPr>
          <a:xfrm>
            <a:off x="381000" y="3352800"/>
            <a:ext cx="8229600" cy="1905000"/>
          </a:xfrm>
        </p:spPr>
        <p:txBody>
          <a:bodyPr/>
          <a:lstStyle/>
          <a:p>
            <a:pPr>
              <a:buFont typeface="Wingdings" pitchFamily="2" charset="2"/>
              <a:buNone/>
            </a:pPr>
            <a:r>
              <a:rPr lang="en-US"/>
              <a:t>Papa ________ happy to see my ax sharpened.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Rectangle 3"/>
          <p:cNvSpPr>
            <a:spLocks noGrp="1" noChangeArrowheads="1"/>
          </p:cNvSpPr>
          <p:nvPr>
            <p:ph type="body" idx="1"/>
          </p:nvPr>
        </p:nvSpPr>
        <p:spPr/>
        <p:txBody>
          <a:bodyPr/>
          <a:lstStyle/>
          <a:p>
            <a:pPr>
              <a:buFont typeface="Wingdings" pitchFamily="2" charset="2"/>
              <a:buNone/>
            </a:pPr>
            <a:r>
              <a:rPr lang="en-US"/>
              <a:t>Papa </a:t>
            </a:r>
            <a:r>
              <a:rPr lang="en-US" b="1">
                <a:solidFill>
                  <a:schemeClr val="folHlink"/>
                </a:solidFill>
              </a:rPr>
              <a:t>is </a:t>
            </a:r>
            <a:r>
              <a:rPr lang="en-US"/>
              <a:t>happy to see my ax sharpened.</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en-US" sz="4000"/>
              <a:t>Write the correct present tense form of be (</a:t>
            </a:r>
            <a:r>
              <a:rPr lang="en-US" sz="4000">
                <a:solidFill>
                  <a:schemeClr val="folHlink"/>
                </a:solidFill>
              </a:rPr>
              <a:t>am</a:t>
            </a:r>
            <a:r>
              <a:rPr lang="en-US" sz="4000"/>
              <a:t>,</a:t>
            </a:r>
            <a:r>
              <a:rPr lang="en-US" sz="4000">
                <a:solidFill>
                  <a:schemeClr val="folHlink"/>
                </a:solidFill>
              </a:rPr>
              <a:t> is</a:t>
            </a:r>
            <a:r>
              <a:rPr lang="en-US" sz="4000"/>
              <a:t>,</a:t>
            </a:r>
            <a:r>
              <a:rPr lang="en-US" sz="4000">
                <a:solidFill>
                  <a:schemeClr val="folHlink"/>
                </a:solidFill>
              </a:rPr>
              <a:t> are</a:t>
            </a:r>
            <a:r>
              <a:rPr lang="en-US" sz="4000"/>
              <a:t>) to complete the sentence.</a:t>
            </a:r>
          </a:p>
        </p:txBody>
      </p:sp>
      <p:sp>
        <p:nvSpPr>
          <p:cNvPr id="33795" name="Rectangle 3"/>
          <p:cNvSpPr>
            <a:spLocks noGrp="1" noChangeArrowheads="1"/>
          </p:cNvSpPr>
          <p:nvPr>
            <p:ph type="body" idx="1"/>
          </p:nvPr>
        </p:nvSpPr>
        <p:spPr>
          <a:xfrm>
            <a:off x="381000" y="2743200"/>
            <a:ext cx="8229600" cy="4114800"/>
          </a:xfrm>
        </p:spPr>
        <p:txBody>
          <a:bodyPr/>
          <a:lstStyle/>
          <a:p>
            <a:pPr>
              <a:buFont typeface="Wingdings" pitchFamily="2" charset="2"/>
              <a:buNone/>
            </a:pPr>
            <a:r>
              <a:rPr lang="en-US"/>
              <a:t>The hounds ________anxious to go. </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Rectangle 3"/>
          <p:cNvSpPr>
            <a:spLocks noGrp="1" noChangeArrowheads="1"/>
          </p:cNvSpPr>
          <p:nvPr>
            <p:ph type="body" idx="1"/>
          </p:nvPr>
        </p:nvSpPr>
        <p:spPr/>
        <p:txBody>
          <a:bodyPr/>
          <a:lstStyle/>
          <a:p>
            <a:pPr>
              <a:buFont typeface="Wingdings" pitchFamily="2" charset="2"/>
              <a:buNone/>
            </a:pPr>
            <a:r>
              <a:rPr lang="en-US"/>
              <a:t>The hounds </a:t>
            </a:r>
            <a:r>
              <a:rPr lang="en-US" b="1">
                <a:solidFill>
                  <a:schemeClr val="folHlink"/>
                </a:solidFill>
              </a:rPr>
              <a:t>are </a:t>
            </a:r>
            <a:r>
              <a:rPr lang="en-US"/>
              <a:t>anxious to go.</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r>
              <a:rPr lang="en-US" sz="4000"/>
              <a:t>Write the correct present tense form of be (</a:t>
            </a:r>
            <a:r>
              <a:rPr lang="en-US" sz="4000">
                <a:solidFill>
                  <a:schemeClr val="folHlink"/>
                </a:solidFill>
              </a:rPr>
              <a:t>am</a:t>
            </a:r>
            <a:r>
              <a:rPr lang="en-US" sz="4000"/>
              <a:t>,</a:t>
            </a:r>
            <a:r>
              <a:rPr lang="en-US" sz="4000">
                <a:solidFill>
                  <a:schemeClr val="folHlink"/>
                </a:solidFill>
              </a:rPr>
              <a:t> is</a:t>
            </a:r>
            <a:r>
              <a:rPr lang="en-US" sz="4000"/>
              <a:t>,</a:t>
            </a:r>
            <a:r>
              <a:rPr lang="en-US" sz="4000">
                <a:solidFill>
                  <a:schemeClr val="folHlink"/>
                </a:solidFill>
              </a:rPr>
              <a:t> are</a:t>
            </a:r>
            <a:r>
              <a:rPr lang="en-US" sz="4000"/>
              <a:t>) to complete the sentence.</a:t>
            </a:r>
          </a:p>
        </p:txBody>
      </p:sp>
      <p:sp>
        <p:nvSpPr>
          <p:cNvPr id="35843" name="Rectangle 3"/>
          <p:cNvSpPr>
            <a:spLocks noGrp="1" noChangeArrowheads="1"/>
          </p:cNvSpPr>
          <p:nvPr>
            <p:ph type="body" idx="1"/>
          </p:nvPr>
        </p:nvSpPr>
        <p:spPr>
          <a:xfrm>
            <a:off x="457200" y="2971800"/>
            <a:ext cx="8229600" cy="3124200"/>
          </a:xfrm>
        </p:spPr>
        <p:txBody>
          <a:bodyPr/>
          <a:lstStyle/>
          <a:p>
            <a:pPr>
              <a:buFont typeface="Wingdings" pitchFamily="2" charset="2"/>
              <a:buNone/>
            </a:pPr>
            <a:r>
              <a:rPr lang="en-US"/>
              <a:t>He told the sheriff, "I _______ Billy Colman." </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Rectangle 3"/>
          <p:cNvSpPr>
            <a:spLocks noGrp="1" noChangeArrowheads="1"/>
          </p:cNvSpPr>
          <p:nvPr>
            <p:ph type="body" idx="1"/>
          </p:nvPr>
        </p:nvSpPr>
        <p:spPr/>
        <p:txBody>
          <a:bodyPr/>
          <a:lstStyle/>
          <a:p>
            <a:pPr>
              <a:buFont typeface="Wingdings" pitchFamily="2" charset="2"/>
              <a:buNone/>
            </a:pPr>
            <a:r>
              <a:rPr lang="en-US"/>
              <a:t>He told the sheriff, "I </a:t>
            </a:r>
            <a:r>
              <a:rPr lang="en-US" b="1">
                <a:solidFill>
                  <a:schemeClr val="folHlink"/>
                </a:solidFill>
              </a:rPr>
              <a:t>am </a:t>
            </a:r>
            <a:r>
              <a:rPr lang="en-US"/>
              <a:t>Billy Colman." </a:t>
            </a:r>
          </a:p>
          <a:p>
            <a:pPr>
              <a:buFont typeface="Wingdings" pitchFamily="2" charset="2"/>
              <a:buNone/>
            </a:pPr>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type="body" idx="1"/>
          </p:nvPr>
        </p:nvSpPr>
        <p:spPr>
          <a:xfrm>
            <a:off x="457200" y="762000"/>
            <a:ext cx="8229600" cy="5334000"/>
          </a:xfrm>
        </p:spPr>
        <p:txBody>
          <a:bodyPr/>
          <a:lstStyle/>
          <a:p>
            <a:pPr>
              <a:buFont typeface="Wingdings" pitchFamily="2" charset="2"/>
              <a:buNone/>
            </a:pPr>
            <a:r>
              <a:rPr lang="en-US"/>
              <a:t>In earlier lessons some irregular verbs were included. I’m sure you had no trouble with these because your ears know what sounds correct. However, we will review the rules just in case you become confused.</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3"/>
          <p:cNvSpPr>
            <a:spLocks noGrp="1" noChangeArrowheads="1"/>
          </p:cNvSpPr>
          <p:nvPr>
            <p:ph type="body" idx="1"/>
          </p:nvPr>
        </p:nvSpPr>
        <p:spPr>
          <a:xfrm>
            <a:off x="457200" y="685800"/>
            <a:ext cx="8229600" cy="5410200"/>
          </a:xfrm>
        </p:spPr>
        <p:txBody>
          <a:bodyPr/>
          <a:lstStyle/>
          <a:p>
            <a:pPr algn="ctr">
              <a:buFont typeface="Wingdings" pitchFamily="2" charset="2"/>
              <a:buNone/>
            </a:pPr>
            <a:r>
              <a:rPr lang="en-US" b="1"/>
              <a:t>Rules for Past Tense</a:t>
            </a:r>
          </a:p>
          <a:p>
            <a:pPr algn="ctr">
              <a:buFont typeface="Wingdings" pitchFamily="2" charset="2"/>
              <a:buNone/>
            </a:pPr>
            <a:r>
              <a:rPr lang="en-US" b="1"/>
              <a:t> was were</a:t>
            </a:r>
            <a:endParaRPr lang="en-US"/>
          </a:p>
          <a:p>
            <a:r>
              <a:rPr lang="en-US"/>
              <a:t>Use </a:t>
            </a:r>
            <a:r>
              <a:rPr lang="en-US" b="1">
                <a:solidFill>
                  <a:schemeClr val="folHlink"/>
                </a:solidFill>
              </a:rPr>
              <a:t>was</a:t>
            </a:r>
            <a:r>
              <a:rPr lang="en-US"/>
              <a:t> when you mean one person place, or thing.</a:t>
            </a:r>
          </a:p>
          <a:p>
            <a:r>
              <a:rPr lang="en-US"/>
              <a:t>Use </a:t>
            </a:r>
            <a:r>
              <a:rPr lang="en-US" b="1">
                <a:solidFill>
                  <a:schemeClr val="folHlink"/>
                </a:solidFill>
              </a:rPr>
              <a:t>were</a:t>
            </a:r>
            <a:r>
              <a:rPr lang="en-US"/>
              <a:t> when you mean more than one person, place, or thing. </a:t>
            </a:r>
          </a:p>
          <a:p>
            <a:pPr>
              <a:buFont typeface="Wingdings" pitchFamily="2" charset="2"/>
              <a:buNone/>
            </a:pPr>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457200" y="-381000"/>
            <a:ext cx="8229600" cy="1371600"/>
          </a:xfrm>
        </p:spPr>
        <p:txBody>
          <a:bodyPr/>
          <a:lstStyle/>
          <a:p>
            <a:r>
              <a:rPr lang="en-US"/>
              <a:t>Examples – Past Tense Singular</a:t>
            </a:r>
          </a:p>
        </p:txBody>
      </p:sp>
      <p:graphicFrame>
        <p:nvGraphicFramePr>
          <p:cNvPr id="26649" name="Group 25"/>
          <p:cNvGraphicFramePr>
            <a:graphicFrameLocks noGrp="1"/>
          </p:cNvGraphicFramePr>
          <p:nvPr>
            <p:ph idx="1"/>
          </p:nvPr>
        </p:nvGraphicFramePr>
        <p:xfrm>
          <a:off x="228600" y="990600"/>
          <a:ext cx="8915400" cy="5929313"/>
        </p:xfrm>
        <a:graphic>
          <a:graphicData uri="http://schemas.openxmlformats.org/drawingml/2006/table">
            <a:tbl>
              <a:tblPr/>
              <a:tblGrid>
                <a:gridCol w="2641600"/>
                <a:gridCol w="1568450"/>
                <a:gridCol w="4705350"/>
              </a:tblGrid>
              <a:tr h="17526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36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Singular Nouns or </a:t>
                      </a:r>
                      <a:r>
                        <a:rPr kumimoji="0" lang="en-US" sz="3600" b="1" i="0" u="sng"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Pronouns</a:t>
                      </a:r>
                      <a:r>
                        <a:rPr kumimoji="0" lang="en-US" sz="36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3600" b="1" i="0" u="sng"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Verbs</a:t>
                      </a:r>
                      <a:r>
                        <a:rPr kumimoji="0" lang="en-US" sz="36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3600" b="1" i="0" u="sng"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Sentences</a:t>
                      </a:r>
                      <a:r>
                        <a:rPr kumimoji="0" lang="en-US" sz="36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2192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36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I</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36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was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3600" b="1" i="0" u="none" strike="noStrike" cap="none" normalizeH="0" baseline="0" smtClean="0">
                          <a:ln>
                            <a:noFill/>
                          </a:ln>
                          <a:solidFill>
                            <a:schemeClr val="folHlink"/>
                          </a:solidFill>
                          <a:effectLst>
                            <a:outerShdw blurRad="38100" dist="38100" dir="2700000" algn="tl">
                              <a:srgbClr val="000000"/>
                            </a:outerShdw>
                          </a:effectLst>
                          <a:latin typeface="Tahoma" pitchFamily="34" charset="0"/>
                          <a:cs typeface="Arial" charset="0"/>
                        </a:rPr>
                        <a:t>I was</a:t>
                      </a:r>
                      <a:r>
                        <a:rPr kumimoji="0" lang="en-US" sz="36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 twelve years old when I caught my first coon.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2192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36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Billy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36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was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3600" b="1" i="0" u="none" strike="noStrike" cap="none" normalizeH="0" baseline="0" smtClean="0">
                          <a:ln>
                            <a:noFill/>
                          </a:ln>
                          <a:solidFill>
                            <a:schemeClr val="folHlink"/>
                          </a:solidFill>
                          <a:effectLst>
                            <a:outerShdw blurRad="38100" dist="38100" dir="2700000" algn="tl">
                              <a:srgbClr val="000000"/>
                            </a:outerShdw>
                          </a:effectLst>
                          <a:latin typeface="Tahoma" pitchFamily="34" charset="0"/>
                          <a:cs typeface="Arial" charset="0"/>
                        </a:rPr>
                        <a:t>Billy was</a:t>
                      </a:r>
                      <a:r>
                        <a:rPr kumimoji="0" lang="en-US" sz="36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 too cold to stop shaking.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2192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36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It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36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was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3600" b="1" i="0" u="none" strike="noStrike" cap="none" normalizeH="0" baseline="0" smtClean="0">
                          <a:ln>
                            <a:noFill/>
                          </a:ln>
                          <a:solidFill>
                            <a:schemeClr val="folHlink"/>
                          </a:solidFill>
                          <a:effectLst>
                            <a:outerShdw blurRad="38100" dist="38100" dir="2700000" algn="tl">
                              <a:srgbClr val="000000"/>
                            </a:outerShdw>
                          </a:effectLst>
                          <a:latin typeface="Tahoma" pitchFamily="34" charset="0"/>
                          <a:cs typeface="Arial" charset="0"/>
                        </a:rPr>
                        <a:t>It was</a:t>
                      </a:r>
                      <a:r>
                        <a:rPr kumimoji="0" lang="en-US" sz="36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 time to go home.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457200" y="-381000"/>
            <a:ext cx="8229600" cy="1371600"/>
          </a:xfrm>
        </p:spPr>
        <p:txBody>
          <a:bodyPr/>
          <a:lstStyle/>
          <a:p>
            <a:r>
              <a:rPr lang="en-US"/>
              <a:t>Examples – Past Tense Plural</a:t>
            </a:r>
          </a:p>
        </p:txBody>
      </p:sp>
      <p:graphicFrame>
        <p:nvGraphicFramePr>
          <p:cNvPr id="27678" name="Group 30"/>
          <p:cNvGraphicFramePr>
            <a:graphicFrameLocks noGrp="1"/>
          </p:cNvGraphicFramePr>
          <p:nvPr>
            <p:ph idx="1"/>
          </p:nvPr>
        </p:nvGraphicFramePr>
        <p:xfrm>
          <a:off x="228600" y="762000"/>
          <a:ext cx="8915400" cy="5487988"/>
        </p:xfrm>
        <a:graphic>
          <a:graphicData uri="http://schemas.openxmlformats.org/drawingml/2006/table">
            <a:tbl>
              <a:tblPr/>
              <a:tblGrid>
                <a:gridCol w="2438400"/>
                <a:gridCol w="1771650"/>
                <a:gridCol w="4705350"/>
              </a:tblGrid>
              <a:tr h="15240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36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Plural</a:t>
                      </a:r>
                      <a:br>
                        <a:rPr kumimoji="0" lang="en-US" sz="36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br>
                      <a:r>
                        <a:rPr kumimoji="0" lang="en-US" sz="36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Nouns or </a:t>
                      </a:r>
                      <a:r>
                        <a:rPr kumimoji="0" lang="en-US" sz="3600" b="1" i="0" u="sng"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Pronouns</a:t>
                      </a:r>
                      <a:r>
                        <a:rPr kumimoji="0" lang="en-US" sz="36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3600" b="1" i="0" u="sng"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Verbs</a:t>
                      </a:r>
                      <a:r>
                        <a:rPr kumimoji="0" lang="en-US" sz="36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3600" b="1" i="0" u="sng"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Sentences</a:t>
                      </a:r>
                      <a:r>
                        <a:rPr kumimoji="0" lang="en-US" sz="36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3716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36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Hounds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36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were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3600" b="1" i="0" u="none" strike="noStrike" cap="none" normalizeH="0" baseline="0" smtClean="0">
                          <a:ln>
                            <a:noFill/>
                          </a:ln>
                          <a:solidFill>
                            <a:schemeClr val="folHlink"/>
                          </a:solidFill>
                          <a:effectLst>
                            <a:outerShdw blurRad="38100" dist="38100" dir="2700000" algn="tl">
                              <a:srgbClr val="000000"/>
                            </a:outerShdw>
                          </a:effectLst>
                          <a:latin typeface="Tahoma" pitchFamily="34" charset="0"/>
                          <a:cs typeface="Arial" charset="0"/>
                        </a:rPr>
                        <a:t>Hounds were</a:t>
                      </a:r>
                      <a:r>
                        <a:rPr kumimoji="0" lang="en-US" sz="36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 all over the mountain.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23888">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36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We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36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were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3600" b="1" i="0" u="none" strike="noStrike" cap="none" normalizeH="0" baseline="0" smtClean="0">
                          <a:ln>
                            <a:noFill/>
                          </a:ln>
                          <a:solidFill>
                            <a:schemeClr val="folHlink"/>
                          </a:solidFill>
                          <a:effectLst>
                            <a:outerShdw blurRad="38100" dist="38100" dir="2700000" algn="tl">
                              <a:srgbClr val="000000"/>
                            </a:outerShdw>
                          </a:effectLst>
                          <a:latin typeface="Tahoma" pitchFamily="34" charset="0"/>
                          <a:cs typeface="Arial" charset="0"/>
                        </a:rPr>
                        <a:t>We were</a:t>
                      </a:r>
                      <a:r>
                        <a:rPr kumimoji="0" lang="en-US" sz="36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 here first.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738313">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36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You</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36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were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3600" b="1" i="0" u="none" strike="noStrike" cap="none" normalizeH="0" baseline="0" smtClean="0">
                          <a:ln>
                            <a:noFill/>
                          </a:ln>
                          <a:solidFill>
                            <a:schemeClr val="folHlink"/>
                          </a:solidFill>
                          <a:effectLst>
                            <a:outerShdw blurRad="38100" dist="38100" dir="2700000" algn="tl">
                              <a:srgbClr val="000000"/>
                            </a:outerShdw>
                          </a:effectLst>
                          <a:latin typeface="Tahoma" pitchFamily="34" charset="0"/>
                          <a:cs typeface="Arial" charset="0"/>
                        </a:rPr>
                        <a:t>You were</a:t>
                      </a:r>
                      <a:r>
                        <a:rPr kumimoji="0" lang="en-US" sz="36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 the last one to go home.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algn="l"/>
            <a:r>
              <a:rPr lang="en-US" sz="4000"/>
              <a:t>Write the correct present tense form of be (</a:t>
            </a:r>
            <a:r>
              <a:rPr lang="en-US" sz="4000">
                <a:solidFill>
                  <a:schemeClr val="folHlink"/>
                </a:solidFill>
              </a:rPr>
              <a:t>was</a:t>
            </a:r>
            <a:r>
              <a:rPr lang="en-US" sz="4000"/>
              <a:t>,</a:t>
            </a:r>
            <a:r>
              <a:rPr lang="en-US" sz="4000">
                <a:solidFill>
                  <a:schemeClr val="folHlink"/>
                </a:solidFill>
              </a:rPr>
              <a:t> were</a:t>
            </a:r>
            <a:r>
              <a:rPr lang="en-US" sz="4000"/>
              <a:t>) to complete the sentence.</a:t>
            </a:r>
          </a:p>
        </p:txBody>
      </p:sp>
      <p:sp>
        <p:nvSpPr>
          <p:cNvPr id="37891" name="Rectangle 3"/>
          <p:cNvSpPr>
            <a:spLocks noGrp="1" noChangeArrowheads="1"/>
          </p:cNvSpPr>
          <p:nvPr>
            <p:ph type="body" idx="1"/>
          </p:nvPr>
        </p:nvSpPr>
        <p:spPr>
          <a:xfrm>
            <a:off x="457200" y="2743200"/>
            <a:ext cx="8229600" cy="3352800"/>
          </a:xfrm>
        </p:spPr>
        <p:txBody>
          <a:bodyPr/>
          <a:lstStyle/>
          <a:p>
            <a:pPr>
              <a:buFont typeface="Wingdings" pitchFamily="2" charset="2"/>
              <a:buNone/>
            </a:pPr>
            <a:r>
              <a:rPr lang="en-US"/>
              <a:t>I ________  as nervous as Samie, our house cat.</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Rectangle 3"/>
          <p:cNvSpPr>
            <a:spLocks noGrp="1" noChangeArrowheads="1"/>
          </p:cNvSpPr>
          <p:nvPr>
            <p:ph type="body" idx="1"/>
          </p:nvPr>
        </p:nvSpPr>
        <p:spPr/>
        <p:txBody>
          <a:bodyPr/>
          <a:lstStyle/>
          <a:p>
            <a:pPr>
              <a:buFont typeface="Wingdings" pitchFamily="2" charset="2"/>
              <a:buNone/>
            </a:pPr>
            <a:r>
              <a:rPr lang="en-US"/>
              <a:t>I </a:t>
            </a:r>
            <a:r>
              <a:rPr lang="en-US" b="1">
                <a:solidFill>
                  <a:schemeClr val="folHlink"/>
                </a:solidFill>
              </a:rPr>
              <a:t>was </a:t>
            </a:r>
            <a:r>
              <a:rPr lang="en-US"/>
              <a:t>as nervous as Samie, our house cat.</a:t>
            </a:r>
          </a:p>
          <a:p>
            <a:pPr>
              <a:buFont typeface="Wingdings" pitchFamily="2" charset="2"/>
              <a:buNone/>
            </a:pPr>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r>
              <a:rPr lang="en-US" sz="4000"/>
              <a:t>Write the correct present tense form of be (</a:t>
            </a:r>
            <a:r>
              <a:rPr lang="en-US" sz="4000">
                <a:solidFill>
                  <a:schemeClr val="folHlink"/>
                </a:solidFill>
              </a:rPr>
              <a:t>was</a:t>
            </a:r>
            <a:r>
              <a:rPr lang="en-US" sz="4000"/>
              <a:t>,</a:t>
            </a:r>
            <a:r>
              <a:rPr lang="en-US" sz="4000">
                <a:solidFill>
                  <a:schemeClr val="folHlink"/>
                </a:solidFill>
              </a:rPr>
              <a:t> were</a:t>
            </a:r>
            <a:r>
              <a:rPr lang="en-US" sz="4000"/>
              <a:t>) to complete the sentence.</a:t>
            </a:r>
          </a:p>
        </p:txBody>
      </p:sp>
      <p:sp>
        <p:nvSpPr>
          <p:cNvPr id="39939" name="Rectangle 3"/>
          <p:cNvSpPr>
            <a:spLocks noGrp="1" noChangeArrowheads="1"/>
          </p:cNvSpPr>
          <p:nvPr>
            <p:ph type="body" idx="1"/>
          </p:nvPr>
        </p:nvSpPr>
        <p:spPr>
          <a:xfrm>
            <a:off x="457200" y="3200400"/>
            <a:ext cx="8229600" cy="2895600"/>
          </a:xfrm>
        </p:spPr>
        <p:txBody>
          <a:bodyPr/>
          <a:lstStyle/>
          <a:p>
            <a:pPr>
              <a:buFont typeface="Wingdings" pitchFamily="2" charset="2"/>
              <a:buNone/>
            </a:pPr>
            <a:r>
              <a:rPr lang="en-US"/>
              <a:t>One of the things I promised Mama _________ to not go into the river.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Rectangle 3"/>
          <p:cNvSpPr>
            <a:spLocks noGrp="1" noChangeArrowheads="1"/>
          </p:cNvSpPr>
          <p:nvPr>
            <p:ph type="body" idx="1"/>
          </p:nvPr>
        </p:nvSpPr>
        <p:spPr/>
        <p:txBody>
          <a:bodyPr/>
          <a:lstStyle/>
          <a:p>
            <a:pPr>
              <a:buFont typeface="Wingdings" pitchFamily="2" charset="2"/>
              <a:buNone/>
            </a:pPr>
            <a:r>
              <a:rPr lang="en-US"/>
              <a:t>One of the things I promised Mama </a:t>
            </a:r>
            <a:r>
              <a:rPr lang="en-US" b="1">
                <a:solidFill>
                  <a:schemeClr val="folHlink"/>
                </a:solidFill>
              </a:rPr>
              <a:t>was</a:t>
            </a:r>
            <a:r>
              <a:rPr lang="en-US"/>
              <a:t> to not go into the river.</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pPr algn="l"/>
            <a:r>
              <a:rPr lang="en-US" sz="4000"/>
              <a:t>Write the correct present tense form of be (</a:t>
            </a:r>
            <a:r>
              <a:rPr lang="en-US" sz="4000">
                <a:solidFill>
                  <a:schemeClr val="folHlink"/>
                </a:solidFill>
              </a:rPr>
              <a:t>was</a:t>
            </a:r>
            <a:r>
              <a:rPr lang="en-US" sz="4000"/>
              <a:t>,</a:t>
            </a:r>
            <a:r>
              <a:rPr lang="en-US" sz="4000">
                <a:solidFill>
                  <a:schemeClr val="folHlink"/>
                </a:solidFill>
              </a:rPr>
              <a:t> were</a:t>
            </a:r>
            <a:r>
              <a:rPr lang="en-US" sz="4000"/>
              <a:t>) to complete the sentence.</a:t>
            </a:r>
          </a:p>
        </p:txBody>
      </p:sp>
      <p:sp>
        <p:nvSpPr>
          <p:cNvPr id="41987" name="Rectangle 3"/>
          <p:cNvSpPr>
            <a:spLocks noGrp="1" noChangeArrowheads="1"/>
          </p:cNvSpPr>
          <p:nvPr>
            <p:ph type="body" idx="1"/>
          </p:nvPr>
        </p:nvSpPr>
        <p:spPr>
          <a:xfrm>
            <a:off x="457200" y="3429000"/>
            <a:ext cx="8229600" cy="2667000"/>
          </a:xfrm>
        </p:spPr>
        <p:txBody>
          <a:bodyPr/>
          <a:lstStyle/>
          <a:p>
            <a:pPr>
              <a:buFont typeface="Wingdings" pitchFamily="2" charset="2"/>
              <a:buNone/>
            </a:pPr>
            <a:r>
              <a:rPr lang="en-US"/>
              <a:t>My boots __________ as soft as a hummingbird's nest.</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Rectangle 3"/>
          <p:cNvSpPr>
            <a:spLocks noGrp="1" noChangeArrowheads="1"/>
          </p:cNvSpPr>
          <p:nvPr>
            <p:ph type="body" idx="1"/>
          </p:nvPr>
        </p:nvSpPr>
        <p:spPr/>
        <p:txBody>
          <a:bodyPr/>
          <a:lstStyle/>
          <a:p>
            <a:pPr>
              <a:buFont typeface="Wingdings" pitchFamily="2" charset="2"/>
              <a:buNone/>
            </a:pPr>
            <a:r>
              <a:rPr lang="en-US"/>
              <a:t>My boots </a:t>
            </a:r>
            <a:r>
              <a:rPr lang="en-US" b="1">
                <a:solidFill>
                  <a:schemeClr val="folHlink"/>
                </a:solidFill>
              </a:rPr>
              <a:t>were </a:t>
            </a:r>
            <a:r>
              <a:rPr lang="en-US"/>
              <a:t>as soft as a hummingbird's nest.</a:t>
            </a:r>
          </a:p>
          <a:p>
            <a:pPr>
              <a:buFont typeface="Wingdings" pitchFamily="2" charset="2"/>
              <a:buNone/>
            </a:pPr>
            <a:endParaRPr 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algn="l"/>
            <a:r>
              <a:rPr lang="en-US" sz="4000"/>
              <a:t>Write the correct present tense form of be (</a:t>
            </a:r>
            <a:r>
              <a:rPr lang="en-US" sz="4000">
                <a:solidFill>
                  <a:schemeClr val="folHlink"/>
                </a:solidFill>
              </a:rPr>
              <a:t>was</a:t>
            </a:r>
            <a:r>
              <a:rPr lang="en-US" sz="4000"/>
              <a:t>,</a:t>
            </a:r>
            <a:r>
              <a:rPr lang="en-US" sz="4000">
                <a:solidFill>
                  <a:schemeClr val="folHlink"/>
                </a:solidFill>
              </a:rPr>
              <a:t> were</a:t>
            </a:r>
            <a:r>
              <a:rPr lang="en-US" sz="4000"/>
              <a:t>) to complete the sentence.</a:t>
            </a:r>
          </a:p>
        </p:txBody>
      </p:sp>
      <p:sp>
        <p:nvSpPr>
          <p:cNvPr id="44035" name="Rectangle 3"/>
          <p:cNvSpPr>
            <a:spLocks noGrp="1" noChangeArrowheads="1"/>
          </p:cNvSpPr>
          <p:nvPr>
            <p:ph type="body" idx="1"/>
          </p:nvPr>
        </p:nvSpPr>
        <p:spPr>
          <a:xfrm>
            <a:off x="457200" y="2667000"/>
            <a:ext cx="8229600" cy="3429000"/>
          </a:xfrm>
        </p:spPr>
        <p:txBody>
          <a:bodyPr/>
          <a:lstStyle/>
          <a:p>
            <a:pPr>
              <a:buFont typeface="Wingdings" pitchFamily="2" charset="2"/>
              <a:buNone/>
            </a:pPr>
            <a:r>
              <a:rPr lang="en-US"/>
              <a:t>I could tell Mama ______ as worried as a cat in a room full of rocking chairs, and it didn't make me feel too good.</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87" name="Rectangle 23"/>
          <p:cNvSpPr>
            <a:spLocks noGrp="1" noChangeArrowheads="1"/>
          </p:cNvSpPr>
          <p:nvPr>
            <p:ph type="title"/>
          </p:nvPr>
        </p:nvSpPr>
        <p:spPr>
          <a:xfrm>
            <a:off x="457200" y="0"/>
            <a:ext cx="8229600" cy="1371600"/>
          </a:xfrm>
        </p:spPr>
        <p:txBody>
          <a:bodyPr/>
          <a:lstStyle/>
          <a:p>
            <a:r>
              <a:rPr lang="en-US"/>
              <a:t>Regular verbs work this way.</a:t>
            </a:r>
          </a:p>
        </p:txBody>
      </p:sp>
      <p:graphicFrame>
        <p:nvGraphicFramePr>
          <p:cNvPr id="11313" name="Group 49"/>
          <p:cNvGraphicFramePr>
            <a:graphicFrameLocks noGrp="1"/>
          </p:cNvGraphicFramePr>
          <p:nvPr>
            <p:ph idx="1"/>
          </p:nvPr>
        </p:nvGraphicFramePr>
        <p:xfrm>
          <a:off x="838200" y="1468438"/>
          <a:ext cx="7543800" cy="4322762"/>
        </p:xfrm>
        <a:graphic>
          <a:graphicData uri="http://schemas.openxmlformats.org/drawingml/2006/table">
            <a:tbl>
              <a:tblPr/>
              <a:tblGrid>
                <a:gridCol w="4343400"/>
                <a:gridCol w="3200400"/>
              </a:tblGrid>
              <a:tr h="64135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3600" b="1" i="0" u="sng"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Today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3600" b="1" i="0" u="sng"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Yesterday</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26365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36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He cooks</a:t>
                      </a:r>
                      <a:br>
                        <a:rPr kumimoji="0" lang="en-US" sz="36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br>
                      <a:r>
                        <a:rPr kumimoji="0" lang="en-US" sz="36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I, You, or We cook</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36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cooked</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98563">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36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He fixes</a:t>
                      </a:r>
                      <a:br>
                        <a:rPr kumimoji="0" lang="en-US" sz="36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br>
                      <a:r>
                        <a:rPr kumimoji="0" lang="en-US" sz="36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I, You, or We fix</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36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fixed</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2192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36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He picks</a:t>
                      </a:r>
                      <a:br>
                        <a:rPr kumimoji="0" lang="en-US" sz="36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br>
                      <a:r>
                        <a:rPr kumimoji="0" lang="en-US" sz="36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I, You, or We pick</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36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picked</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3"/>
          <p:cNvSpPr>
            <a:spLocks noGrp="1" noChangeArrowheads="1"/>
          </p:cNvSpPr>
          <p:nvPr>
            <p:ph type="body" idx="1"/>
          </p:nvPr>
        </p:nvSpPr>
        <p:spPr/>
        <p:txBody>
          <a:bodyPr/>
          <a:lstStyle/>
          <a:p>
            <a:pPr>
              <a:buFont typeface="Wingdings" pitchFamily="2" charset="2"/>
              <a:buNone/>
            </a:pPr>
            <a:r>
              <a:rPr lang="en-US"/>
              <a:t>I could tell Mama </a:t>
            </a:r>
            <a:r>
              <a:rPr lang="en-US" b="1">
                <a:solidFill>
                  <a:schemeClr val="folHlink"/>
                </a:solidFill>
              </a:rPr>
              <a:t>was </a:t>
            </a:r>
            <a:r>
              <a:rPr lang="en-US"/>
              <a:t>as worried as a cat in a room full of rocking chairs, and it didn't make me feel too good.</a:t>
            </a:r>
          </a:p>
          <a:p>
            <a:pPr>
              <a:buFont typeface="Wingdings" pitchFamily="2" charset="2"/>
              <a:buNone/>
            </a:pPr>
            <a:endParaRPr lang="en-US"/>
          </a:p>
          <a:p>
            <a:pPr>
              <a:buFont typeface="Wingdings" pitchFamily="2" charset="2"/>
              <a:buNone/>
            </a:pPr>
            <a:endParaRPr lang="en-US"/>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Rectangle 3"/>
          <p:cNvSpPr>
            <a:spLocks noGrp="1" noChangeArrowheads="1"/>
          </p:cNvSpPr>
          <p:nvPr>
            <p:ph type="body" idx="1"/>
          </p:nvPr>
        </p:nvSpPr>
        <p:spPr/>
        <p:txBody>
          <a:bodyPr/>
          <a:lstStyle/>
          <a:p>
            <a:pPr>
              <a:buFont typeface="Wingdings" pitchFamily="2" charset="2"/>
              <a:buNone/>
            </a:pPr>
            <a:r>
              <a:rPr lang="en-US"/>
              <a:t>Practice with this online quiz using forms of </a:t>
            </a:r>
            <a:r>
              <a:rPr lang="en-US" b="1">
                <a:solidFill>
                  <a:schemeClr val="folHlink"/>
                </a:solidFill>
              </a:rPr>
              <a:t>Be</a:t>
            </a:r>
            <a:r>
              <a:rPr lang="en-US"/>
              <a:t> </a:t>
            </a:r>
          </a:p>
          <a:p>
            <a:pPr>
              <a:buFont typeface="Wingdings" pitchFamily="2" charset="2"/>
              <a:buNone/>
            </a:pPr>
            <a:r>
              <a:rPr lang="en-US">
                <a:hlinkClick r:id="rId2"/>
              </a:rPr>
              <a:t>http://a4esl.org/q/f/z/zz86skm.htm</a:t>
            </a:r>
            <a:r>
              <a:rPr lang="en-US"/>
              <a:t> </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pPr algn="l"/>
            <a:r>
              <a:rPr lang="en-US" sz="4000"/>
              <a:t>Practice – Number your paper from 1 to 18. Write the correct answer for each of the following items.</a:t>
            </a:r>
          </a:p>
        </p:txBody>
      </p:sp>
      <p:sp>
        <p:nvSpPr>
          <p:cNvPr id="47107" name="Rectangle 3"/>
          <p:cNvSpPr>
            <a:spLocks noGrp="1" noChangeArrowheads="1"/>
          </p:cNvSpPr>
          <p:nvPr>
            <p:ph type="body" idx="1"/>
          </p:nvPr>
        </p:nvSpPr>
        <p:spPr>
          <a:xfrm>
            <a:off x="457200" y="2819400"/>
            <a:ext cx="8229600" cy="3276600"/>
          </a:xfrm>
        </p:spPr>
        <p:txBody>
          <a:bodyPr/>
          <a:lstStyle/>
          <a:p>
            <a:pPr>
              <a:buFont typeface="Wingdings" pitchFamily="2" charset="2"/>
              <a:buNone/>
            </a:pPr>
            <a:r>
              <a:rPr lang="en-US"/>
              <a:t>1. We (am, is, are) down by the river bottom in record time. </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Rectangle 3"/>
          <p:cNvSpPr>
            <a:spLocks noGrp="1" noChangeArrowheads="1"/>
          </p:cNvSpPr>
          <p:nvPr>
            <p:ph type="body" idx="1"/>
          </p:nvPr>
        </p:nvSpPr>
        <p:spPr/>
        <p:txBody>
          <a:bodyPr/>
          <a:lstStyle/>
          <a:p>
            <a:pPr>
              <a:buFont typeface="Wingdings" pitchFamily="2" charset="2"/>
              <a:buNone/>
            </a:pPr>
            <a:r>
              <a:rPr lang="en-US"/>
              <a:t>2. Because I told Little Ann that today is important, she (am, is, are) ready with her tail wiggling and twisting. </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body" idx="1"/>
          </p:nvPr>
        </p:nvSpPr>
        <p:spPr/>
        <p:txBody>
          <a:bodyPr/>
          <a:lstStyle/>
          <a:p>
            <a:pPr>
              <a:buFont typeface="Wingdings" pitchFamily="2" charset="2"/>
              <a:buNone/>
            </a:pPr>
            <a:r>
              <a:rPr lang="en-US"/>
              <a:t>3. A large raccoon (am, is, are) down in the river bottom. </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body" idx="1"/>
          </p:nvPr>
        </p:nvSpPr>
        <p:spPr/>
        <p:txBody>
          <a:bodyPr/>
          <a:lstStyle/>
          <a:p>
            <a:pPr>
              <a:buFont typeface="Wingdings" pitchFamily="2" charset="2"/>
              <a:buNone/>
            </a:pPr>
            <a:r>
              <a:rPr lang="en-US"/>
              <a:t>4. Hanging on the tool shed (am, is, are) my first hide. </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body" idx="1"/>
          </p:nvPr>
        </p:nvSpPr>
        <p:spPr/>
        <p:txBody>
          <a:bodyPr/>
          <a:lstStyle/>
          <a:p>
            <a:pPr>
              <a:buFont typeface="Wingdings" pitchFamily="2" charset="2"/>
              <a:buNone/>
            </a:pPr>
            <a:r>
              <a:rPr lang="en-US"/>
              <a:t>5. I (am, is, are) old enough to go hunting by myself. </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body" idx="1"/>
          </p:nvPr>
        </p:nvSpPr>
        <p:spPr/>
        <p:txBody>
          <a:bodyPr/>
          <a:lstStyle/>
          <a:p>
            <a:pPr>
              <a:buFont typeface="Wingdings" pitchFamily="2" charset="2"/>
              <a:buNone/>
            </a:pPr>
            <a:r>
              <a:rPr lang="en-US"/>
              <a:t>6. Two large coons (am, is, are) up in the tree. </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body" idx="1"/>
          </p:nvPr>
        </p:nvSpPr>
        <p:spPr/>
        <p:txBody>
          <a:bodyPr/>
          <a:lstStyle/>
          <a:p>
            <a:pPr>
              <a:buFont typeface="Wingdings" pitchFamily="2" charset="2"/>
              <a:buNone/>
            </a:pPr>
            <a:r>
              <a:rPr lang="en-US"/>
              <a:t>7. While Mama and my sisters (was, were) bundling me up, Papa lit my lantern. </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body" idx="1"/>
          </p:nvPr>
        </p:nvSpPr>
        <p:spPr/>
        <p:txBody>
          <a:bodyPr/>
          <a:lstStyle/>
          <a:p>
            <a:pPr>
              <a:buFont typeface="Wingdings" pitchFamily="2" charset="2"/>
              <a:buNone/>
            </a:pPr>
            <a:r>
              <a:rPr lang="en-US"/>
              <a:t>8. By the large oak tree (was, were) the largest coon I have ever seen.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US" sz="4000"/>
              <a:t>Sometimes there’s a pattern to irregular verbs</a:t>
            </a:r>
          </a:p>
        </p:txBody>
      </p:sp>
      <p:graphicFrame>
        <p:nvGraphicFramePr>
          <p:cNvPr id="15397" name="Group 37"/>
          <p:cNvGraphicFramePr>
            <a:graphicFrameLocks noGrp="1"/>
          </p:cNvGraphicFramePr>
          <p:nvPr>
            <p:ph idx="1"/>
          </p:nvPr>
        </p:nvGraphicFramePr>
        <p:xfrm>
          <a:off x="533400" y="1828800"/>
          <a:ext cx="7696200" cy="4206875"/>
        </p:xfrm>
        <a:graphic>
          <a:graphicData uri="http://schemas.openxmlformats.org/drawingml/2006/table">
            <a:tbl>
              <a:tblPr/>
              <a:tblGrid>
                <a:gridCol w="4668838"/>
                <a:gridCol w="3027362"/>
              </a:tblGrid>
              <a:tr h="6096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3600" b="1" i="0" u="sng"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Today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3600" b="1" i="0" u="sng"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Yesterday</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049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36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He blows</a:t>
                      </a:r>
                      <a:br>
                        <a:rPr kumimoji="0" lang="en-US" sz="36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br>
                      <a:r>
                        <a:rPr kumimoji="0" lang="en-US" sz="36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 I, You, or We blow</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36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blew</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049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36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He grows</a:t>
                      </a:r>
                      <a:br>
                        <a:rPr kumimoji="0" lang="en-US" sz="36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br>
                      <a:r>
                        <a:rPr kumimoji="0" lang="en-US" sz="36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 I, You, or We grow</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36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grew</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049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36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He knows</a:t>
                      </a:r>
                      <a:br>
                        <a:rPr kumimoji="0" lang="en-US" sz="36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br>
                      <a:r>
                        <a:rPr kumimoji="0" lang="en-US" sz="36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 I, You, or We know</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36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knew</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body" idx="1"/>
          </p:nvPr>
        </p:nvSpPr>
        <p:spPr/>
        <p:txBody>
          <a:bodyPr/>
          <a:lstStyle/>
          <a:p>
            <a:pPr>
              <a:buFont typeface="Wingdings" pitchFamily="2" charset="2"/>
              <a:buNone/>
            </a:pPr>
            <a:r>
              <a:rPr lang="en-US"/>
              <a:t>9. Two pairs of coon eyes (was, were) staring back at Billy. </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a:xfrm>
            <a:off x="457200" y="0"/>
            <a:ext cx="8229600" cy="1371600"/>
          </a:xfrm>
        </p:spPr>
        <p:txBody>
          <a:bodyPr/>
          <a:lstStyle/>
          <a:p>
            <a:pPr algn="l"/>
            <a:r>
              <a:rPr lang="en-US" sz="4000"/>
              <a:t>10. Choose the sentence that is written correctly. </a:t>
            </a:r>
          </a:p>
        </p:txBody>
      </p:sp>
      <p:sp>
        <p:nvSpPr>
          <p:cNvPr id="58371" name="Rectangle 3"/>
          <p:cNvSpPr>
            <a:spLocks noGrp="1" noChangeArrowheads="1"/>
          </p:cNvSpPr>
          <p:nvPr>
            <p:ph type="body" idx="1"/>
          </p:nvPr>
        </p:nvSpPr>
        <p:spPr>
          <a:xfrm>
            <a:off x="0" y="1752600"/>
            <a:ext cx="9144000" cy="4114800"/>
          </a:xfrm>
        </p:spPr>
        <p:txBody>
          <a:bodyPr/>
          <a:lstStyle/>
          <a:p>
            <a:pPr marL="457200" indent="-457200">
              <a:lnSpc>
                <a:spcPct val="80000"/>
              </a:lnSpc>
              <a:buFont typeface="Wingdings" pitchFamily="2" charset="2"/>
              <a:buAutoNum type="alphaLcParenR"/>
            </a:pPr>
            <a:r>
              <a:rPr lang="en-US" sz="3200"/>
              <a:t>Billy was beside his hounds expecting one of them to bawl, but the hounds were ready for a rest. </a:t>
            </a:r>
          </a:p>
          <a:p>
            <a:pPr marL="457200" indent="-457200">
              <a:lnSpc>
                <a:spcPct val="80000"/>
              </a:lnSpc>
              <a:buFont typeface="Wingdings" pitchFamily="2" charset="2"/>
              <a:buAutoNum type="alphaLcParenR"/>
            </a:pPr>
            <a:r>
              <a:rPr lang="en-US" sz="3200"/>
              <a:t>Billy was beside his hounds expecting one of them to bawl, but the hounds was ready for a rest. </a:t>
            </a:r>
          </a:p>
          <a:p>
            <a:pPr marL="457200" indent="-457200">
              <a:lnSpc>
                <a:spcPct val="80000"/>
              </a:lnSpc>
              <a:buFont typeface="Wingdings" pitchFamily="2" charset="2"/>
              <a:buAutoNum type="alphaLcParenR"/>
            </a:pPr>
            <a:r>
              <a:rPr lang="en-US" sz="3200"/>
              <a:t>Billy were beside his hounds expecting one of them to bawl, but the hounds were ready for a rest. </a:t>
            </a:r>
          </a:p>
          <a:p>
            <a:pPr marL="457200" indent="-457200">
              <a:lnSpc>
                <a:spcPct val="80000"/>
              </a:lnSpc>
              <a:buFont typeface="Wingdings" pitchFamily="2" charset="2"/>
              <a:buAutoNum type="alphaLcParenR"/>
            </a:pPr>
            <a:r>
              <a:rPr lang="en-US" sz="3200"/>
              <a:t>Billy were beside his hounds expecting one of them to bawl, but the hounds was ready for a rest. </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xfrm>
            <a:off x="0" y="0"/>
            <a:ext cx="9144000" cy="1752600"/>
          </a:xfrm>
        </p:spPr>
        <p:txBody>
          <a:bodyPr/>
          <a:lstStyle/>
          <a:p>
            <a:pPr algn="l"/>
            <a:r>
              <a:rPr lang="en-US" sz="2800"/>
              <a:t>11.  Read this sentence. </a:t>
            </a:r>
            <a:r>
              <a:rPr lang="en-US" sz="2800" u="sng"/>
              <a:t/>
            </a:r>
            <a:br>
              <a:rPr lang="en-US" sz="2800" u="sng"/>
            </a:br>
            <a:r>
              <a:rPr lang="en-US" sz="2800" u="sng"/>
              <a:t>Billy is an inexperienced trainer, but Old Dan and Little Ann are the best coon dogs a boy could wish for.</a:t>
            </a:r>
            <a:r>
              <a:rPr lang="en-US" sz="2800"/>
              <a:t/>
            </a:r>
            <a:br>
              <a:rPr lang="en-US" sz="2800"/>
            </a:br>
            <a:r>
              <a:rPr lang="en-US" sz="2800"/>
              <a:t>What is the correct way to write this sentence?</a:t>
            </a:r>
          </a:p>
        </p:txBody>
      </p:sp>
      <p:sp>
        <p:nvSpPr>
          <p:cNvPr id="59395" name="Rectangle 3"/>
          <p:cNvSpPr>
            <a:spLocks noGrp="1" noChangeArrowheads="1"/>
          </p:cNvSpPr>
          <p:nvPr>
            <p:ph type="body" idx="1"/>
          </p:nvPr>
        </p:nvSpPr>
        <p:spPr>
          <a:xfrm>
            <a:off x="0" y="1981200"/>
            <a:ext cx="9144000" cy="4876800"/>
          </a:xfrm>
        </p:spPr>
        <p:txBody>
          <a:bodyPr/>
          <a:lstStyle/>
          <a:p>
            <a:pPr marL="533400" indent="-533400">
              <a:lnSpc>
                <a:spcPct val="80000"/>
              </a:lnSpc>
              <a:buFont typeface="Wingdings" pitchFamily="2" charset="2"/>
              <a:buAutoNum type="alphaLcParenR"/>
            </a:pPr>
            <a:r>
              <a:rPr lang="en-US" sz="3600"/>
              <a:t>Billy am an inexperienced trainer, but Old Dan and Little Ann are the best coon dogs a boy could wish for. </a:t>
            </a:r>
          </a:p>
          <a:p>
            <a:pPr marL="533400" indent="-533400">
              <a:lnSpc>
                <a:spcPct val="80000"/>
              </a:lnSpc>
              <a:buFont typeface="Wingdings" pitchFamily="2" charset="2"/>
              <a:buAutoNum type="alphaLcParenR"/>
            </a:pPr>
            <a:r>
              <a:rPr lang="en-US" sz="3600"/>
              <a:t>Billy is an inexperienced trainer, but Old Dan and Little Ann is the best coon dogs a boy could wish for. </a:t>
            </a:r>
          </a:p>
          <a:p>
            <a:pPr marL="533400" indent="-533400">
              <a:lnSpc>
                <a:spcPct val="80000"/>
              </a:lnSpc>
              <a:buFont typeface="Wingdings" pitchFamily="2" charset="2"/>
              <a:buAutoNum type="alphaLcParenR"/>
            </a:pPr>
            <a:r>
              <a:rPr lang="en-US" sz="3600"/>
              <a:t>Billy are an inexperienced trainer, but Old Dan and Little Ann are the best coon dogs a boy could wish for. </a:t>
            </a:r>
          </a:p>
          <a:p>
            <a:pPr marL="533400" indent="-533400">
              <a:lnSpc>
                <a:spcPct val="80000"/>
              </a:lnSpc>
              <a:buFont typeface="Wingdings" pitchFamily="2" charset="2"/>
              <a:buAutoNum type="alphaLcParenR"/>
            </a:pPr>
            <a:r>
              <a:rPr lang="en-US" sz="3600"/>
              <a:t>Best as is. </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457200" y="0"/>
            <a:ext cx="8229600" cy="1371600"/>
          </a:xfrm>
        </p:spPr>
        <p:txBody>
          <a:bodyPr/>
          <a:lstStyle/>
          <a:p>
            <a:pPr algn="l"/>
            <a:r>
              <a:rPr lang="en-US" sz="4000"/>
              <a:t>12. Which of the following is </a:t>
            </a:r>
            <a:r>
              <a:rPr lang="en-US" sz="4000" b="1"/>
              <a:t>NOT</a:t>
            </a:r>
            <a:r>
              <a:rPr lang="en-US" sz="4000"/>
              <a:t> written correctly? </a:t>
            </a:r>
          </a:p>
        </p:txBody>
      </p:sp>
      <p:sp>
        <p:nvSpPr>
          <p:cNvPr id="60419" name="Rectangle 3"/>
          <p:cNvSpPr>
            <a:spLocks noGrp="1" noChangeArrowheads="1"/>
          </p:cNvSpPr>
          <p:nvPr>
            <p:ph type="body" idx="1"/>
          </p:nvPr>
        </p:nvSpPr>
        <p:spPr>
          <a:xfrm>
            <a:off x="0" y="1752600"/>
            <a:ext cx="9144000" cy="5105400"/>
          </a:xfrm>
        </p:spPr>
        <p:txBody>
          <a:bodyPr/>
          <a:lstStyle/>
          <a:p>
            <a:pPr marL="685800" indent="-685800">
              <a:lnSpc>
                <a:spcPct val="90000"/>
              </a:lnSpc>
              <a:buFont typeface="Wingdings" pitchFamily="2" charset="2"/>
              <a:buAutoNum type="alphaLcParenR"/>
            </a:pPr>
            <a:r>
              <a:rPr lang="en-US" sz="3600"/>
              <a:t>My dogs were just big, awkward pups, trailing their first live coon. </a:t>
            </a:r>
          </a:p>
          <a:p>
            <a:pPr marL="685800" indent="-685800">
              <a:lnSpc>
                <a:spcPct val="90000"/>
              </a:lnSpc>
              <a:buFont typeface="Wingdings" pitchFamily="2" charset="2"/>
              <a:buAutoNum type="alphaLcParenR"/>
            </a:pPr>
            <a:r>
              <a:rPr lang="en-US" sz="3600"/>
              <a:t>The ring-tail fool was not going to trick my dogs again. </a:t>
            </a:r>
          </a:p>
          <a:p>
            <a:pPr marL="685800" indent="-685800">
              <a:lnSpc>
                <a:spcPct val="90000"/>
              </a:lnSpc>
              <a:buFont typeface="Wingdings" pitchFamily="2" charset="2"/>
              <a:buAutoNum type="alphaLcParenR"/>
            </a:pPr>
            <a:r>
              <a:rPr lang="en-US" sz="3600"/>
              <a:t>My dogs didn't know it, but I was pretty well convinced the coon had hidden in the log. </a:t>
            </a:r>
          </a:p>
          <a:p>
            <a:pPr marL="685800" indent="-685800">
              <a:lnSpc>
                <a:spcPct val="90000"/>
              </a:lnSpc>
              <a:buFont typeface="Wingdings" pitchFamily="2" charset="2"/>
              <a:buAutoNum type="alphaLcParenR"/>
            </a:pPr>
            <a:r>
              <a:rPr lang="en-US" sz="3600"/>
              <a:t>Neither Old Dan or Little Ann were bewildered. </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a:xfrm>
            <a:off x="457200" y="0"/>
            <a:ext cx="8229600" cy="1371600"/>
          </a:xfrm>
        </p:spPr>
        <p:txBody>
          <a:bodyPr/>
          <a:lstStyle/>
          <a:p>
            <a:pPr algn="l"/>
            <a:r>
              <a:rPr lang="en-US" sz="4000"/>
              <a:t>13. Choose the sentence that is written correctly. </a:t>
            </a:r>
          </a:p>
        </p:txBody>
      </p:sp>
      <p:sp>
        <p:nvSpPr>
          <p:cNvPr id="61443" name="Rectangle 3"/>
          <p:cNvSpPr>
            <a:spLocks noGrp="1" noChangeArrowheads="1"/>
          </p:cNvSpPr>
          <p:nvPr>
            <p:ph type="body" idx="1"/>
          </p:nvPr>
        </p:nvSpPr>
        <p:spPr>
          <a:xfrm>
            <a:off x="0" y="1752600"/>
            <a:ext cx="9144000" cy="5105400"/>
          </a:xfrm>
        </p:spPr>
        <p:txBody>
          <a:bodyPr/>
          <a:lstStyle/>
          <a:p>
            <a:pPr marL="762000" indent="-762000">
              <a:lnSpc>
                <a:spcPct val="90000"/>
              </a:lnSpc>
              <a:buFont typeface="Wingdings" pitchFamily="2" charset="2"/>
              <a:buAutoNum type="alphaLcParenR"/>
            </a:pPr>
            <a:r>
              <a:rPr lang="en-US"/>
              <a:t>After seeing that there was nothing to be scared of, once again I were the fearless hunter. </a:t>
            </a:r>
          </a:p>
          <a:p>
            <a:pPr marL="762000" indent="-762000">
              <a:lnSpc>
                <a:spcPct val="90000"/>
              </a:lnSpc>
              <a:buFont typeface="Wingdings" pitchFamily="2" charset="2"/>
              <a:buAutoNum type="alphaLcParenR"/>
            </a:pPr>
            <a:r>
              <a:rPr lang="en-US"/>
              <a:t>The trails was forgotten as I tore off through the brush. </a:t>
            </a:r>
          </a:p>
          <a:p>
            <a:pPr marL="762000" indent="-762000">
              <a:lnSpc>
                <a:spcPct val="90000"/>
              </a:lnSpc>
              <a:buFont typeface="Wingdings" pitchFamily="2" charset="2"/>
              <a:buAutoNum type="alphaLcParenR"/>
            </a:pPr>
            <a:r>
              <a:rPr lang="en-US"/>
              <a:t>I are afraid to believe it. </a:t>
            </a:r>
          </a:p>
          <a:p>
            <a:pPr marL="762000" indent="-762000">
              <a:lnSpc>
                <a:spcPct val="90000"/>
              </a:lnSpc>
              <a:buFont typeface="Wingdings" pitchFamily="2" charset="2"/>
              <a:buAutoNum type="alphaLcParenR"/>
            </a:pPr>
            <a:r>
              <a:rPr lang="en-US"/>
              <a:t>Little Ann is about to stand on the stepping stone in the river. </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a:xfrm>
            <a:off x="457200" y="0"/>
            <a:ext cx="8229600" cy="1371600"/>
          </a:xfrm>
        </p:spPr>
        <p:txBody>
          <a:bodyPr/>
          <a:lstStyle/>
          <a:p>
            <a:pPr algn="l"/>
            <a:r>
              <a:rPr lang="en-US" sz="4000"/>
              <a:t>14. Which of the following is </a:t>
            </a:r>
            <a:r>
              <a:rPr lang="en-US" sz="4000" b="1"/>
              <a:t>NOT</a:t>
            </a:r>
            <a:r>
              <a:rPr lang="en-US" sz="4000"/>
              <a:t> written correctly? </a:t>
            </a:r>
          </a:p>
        </p:txBody>
      </p:sp>
      <p:sp>
        <p:nvSpPr>
          <p:cNvPr id="62467" name="Rectangle 3"/>
          <p:cNvSpPr>
            <a:spLocks noGrp="1" noChangeArrowheads="1"/>
          </p:cNvSpPr>
          <p:nvPr>
            <p:ph type="body" idx="1"/>
          </p:nvPr>
        </p:nvSpPr>
        <p:spPr>
          <a:xfrm>
            <a:off x="0" y="1752600"/>
            <a:ext cx="9144000" cy="5105400"/>
          </a:xfrm>
        </p:spPr>
        <p:txBody>
          <a:bodyPr/>
          <a:lstStyle/>
          <a:p>
            <a:pPr marL="762000" indent="-762000">
              <a:lnSpc>
                <a:spcPct val="90000"/>
              </a:lnSpc>
              <a:buFont typeface="Wingdings" pitchFamily="2" charset="2"/>
              <a:buAutoNum type="alphaLcParenR"/>
            </a:pPr>
            <a:r>
              <a:rPr lang="en-US" sz="3600"/>
              <a:t>It was the king of the woods, towering far above the smaller trees. </a:t>
            </a:r>
          </a:p>
          <a:p>
            <a:pPr marL="762000" indent="-762000">
              <a:lnSpc>
                <a:spcPct val="90000"/>
              </a:lnSpc>
              <a:buFont typeface="Wingdings" pitchFamily="2" charset="2"/>
              <a:buAutoNum type="alphaLcParenR"/>
            </a:pPr>
            <a:r>
              <a:rPr lang="en-US" sz="3600"/>
              <a:t>The huge limbs was spreading out over the small birch, ash, box elder, and water oak. </a:t>
            </a:r>
          </a:p>
          <a:p>
            <a:pPr marL="762000" indent="-762000">
              <a:lnSpc>
                <a:spcPct val="90000"/>
              </a:lnSpc>
              <a:buFont typeface="Wingdings" pitchFamily="2" charset="2"/>
              <a:buAutoNum type="alphaLcParenR"/>
            </a:pPr>
            <a:r>
              <a:rPr lang="en-US" sz="3600"/>
              <a:t>I am the one who named this tree "the giant". </a:t>
            </a:r>
          </a:p>
          <a:p>
            <a:pPr marL="762000" indent="-762000">
              <a:lnSpc>
                <a:spcPct val="90000"/>
              </a:lnSpc>
              <a:buFont typeface="Wingdings" pitchFamily="2" charset="2"/>
              <a:buAutoNum type="alphaLcParenR"/>
            </a:pPr>
            <a:r>
              <a:rPr lang="en-US" sz="3600"/>
              <a:t>I was thinking of going to the river to wash my face in cool water. </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pPr algn="l"/>
            <a:r>
              <a:rPr lang="en-US" sz="4000"/>
              <a:t>15.  Which sentence in the paragraph below contains a mistake?</a:t>
            </a:r>
          </a:p>
        </p:txBody>
      </p:sp>
      <p:sp>
        <p:nvSpPr>
          <p:cNvPr id="63491" name="Rectangle 3"/>
          <p:cNvSpPr>
            <a:spLocks noGrp="1" noChangeArrowheads="1"/>
          </p:cNvSpPr>
          <p:nvPr>
            <p:ph type="body" idx="1"/>
          </p:nvPr>
        </p:nvSpPr>
        <p:spPr>
          <a:xfrm>
            <a:off x="0" y="1981200"/>
            <a:ext cx="9144000" cy="4876800"/>
          </a:xfrm>
        </p:spPr>
        <p:txBody>
          <a:bodyPr/>
          <a:lstStyle/>
          <a:p>
            <a:pPr>
              <a:buFont typeface="Wingdings" pitchFamily="2" charset="2"/>
              <a:buNone/>
            </a:pPr>
            <a:r>
              <a:rPr lang="en-US" sz="3600"/>
              <a:t>(1) The raccoon are a furry animal that has a bushy ringed tail. (2) Their fur coloring makes them appear to be wearing masks. (3) This is why they have been given the nickname "Bandit". (4) The "mask" goes across the raccoon's face from cheek to cheek then around the eyes above the nose. </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lstStyle/>
          <a:p>
            <a:pPr algn="l"/>
            <a:r>
              <a:rPr lang="en-US" sz="4000"/>
              <a:t>16.  Which sentence in the paragraph below contains a mistake?</a:t>
            </a:r>
          </a:p>
        </p:txBody>
      </p:sp>
      <p:sp>
        <p:nvSpPr>
          <p:cNvPr id="64515" name="Rectangle 3"/>
          <p:cNvSpPr>
            <a:spLocks noGrp="1" noChangeArrowheads="1"/>
          </p:cNvSpPr>
          <p:nvPr>
            <p:ph type="body" idx="1"/>
          </p:nvPr>
        </p:nvSpPr>
        <p:spPr>
          <a:xfrm>
            <a:off x="0" y="2362200"/>
            <a:ext cx="9144000" cy="4495800"/>
          </a:xfrm>
        </p:spPr>
        <p:txBody>
          <a:bodyPr/>
          <a:lstStyle/>
          <a:p>
            <a:pPr>
              <a:buFont typeface="Wingdings" pitchFamily="2" charset="2"/>
              <a:buNone/>
            </a:pPr>
            <a:r>
              <a:rPr lang="en-US"/>
              <a:t>(1) The fur on the mask is a dark brown color. (2)The rest of the raccoon's fur are gray to a blackish color. (3) The tail of a raccoon has rings of different colors. (4) The rings are black and light brown or gray. </a:t>
            </a:r>
          </a:p>
          <a:p>
            <a:pPr>
              <a:buFont typeface="Wingdings" pitchFamily="2" charset="2"/>
              <a:buNone/>
            </a:pPr>
            <a:r>
              <a:rPr lang="en-US"/>
              <a:t> </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pPr algn="l"/>
            <a:r>
              <a:rPr lang="en-US" sz="4000"/>
              <a:t>17.  Which sentence in the paragraph below contains a mistake?</a:t>
            </a:r>
          </a:p>
        </p:txBody>
      </p:sp>
      <p:sp>
        <p:nvSpPr>
          <p:cNvPr id="65539" name="Rectangle 3"/>
          <p:cNvSpPr>
            <a:spLocks noGrp="1" noChangeArrowheads="1"/>
          </p:cNvSpPr>
          <p:nvPr>
            <p:ph type="body" idx="1"/>
          </p:nvPr>
        </p:nvSpPr>
        <p:spPr>
          <a:xfrm>
            <a:off x="0" y="2362200"/>
            <a:ext cx="9144000" cy="4495800"/>
          </a:xfrm>
        </p:spPr>
        <p:txBody>
          <a:bodyPr/>
          <a:lstStyle/>
          <a:p>
            <a:pPr>
              <a:buFont typeface="Wingdings" pitchFamily="2" charset="2"/>
              <a:buNone/>
            </a:pPr>
            <a:r>
              <a:rPr lang="en-US"/>
              <a:t>(1) Seven species of raccoons live in the world. (2) The northern raccoon are 30 to 38 inches long. (3) They weigh 12 to 25 pounds.  </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p:txBody>
          <a:bodyPr/>
          <a:lstStyle/>
          <a:p>
            <a:pPr algn="l"/>
            <a:r>
              <a:rPr lang="en-US" sz="4000"/>
              <a:t>18.  Which sentence in the paragraph below contains a mistake?</a:t>
            </a:r>
          </a:p>
        </p:txBody>
      </p:sp>
      <p:sp>
        <p:nvSpPr>
          <p:cNvPr id="66563" name="Rectangle 3"/>
          <p:cNvSpPr>
            <a:spLocks noGrp="1" noChangeArrowheads="1"/>
          </p:cNvSpPr>
          <p:nvPr>
            <p:ph type="body" idx="1"/>
          </p:nvPr>
        </p:nvSpPr>
        <p:spPr>
          <a:xfrm>
            <a:off x="0" y="2362200"/>
            <a:ext cx="9144000" cy="4495800"/>
          </a:xfrm>
        </p:spPr>
        <p:txBody>
          <a:bodyPr/>
          <a:lstStyle/>
          <a:p>
            <a:pPr>
              <a:buFont typeface="Wingdings" pitchFamily="2" charset="2"/>
              <a:buNone/>
            </a:pPr>
            <a:r>
              <a:rPr lang="en-US"/>
              <a:t>(1) Raccoons have stiff, long hair. (2) The hair are generally gray with yellow or brown. (3) Raccoons have tails which are 12 inches long.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US"/>
              <a:t>Sometimes there’s no pattern</a:t>
            </a:r>
          </a:p>
        </p:txBody>
      </p:sp>
      <p:graphicFrame>
        <p:nvGraphicFramePr>
          <p:cNvPr id="16417" name="Group 33"/>
          <p:cNvGraphicFramePr>
            <a:graphicFrameLocks noGrp="1"/>
          </p:cNvGraphicFramePr>
          <p:nvPr>
            <p:ph idx="1"/>
          </p:nvPr>
        </p:nvGraphicFramePr>
        <p:xfrm>
          <a:off x="457200" y="1752600"/>
          <a:ext cx="8229600" cy="4252913"/>
        </p:xfrm>
        <a:graphic>
          <a:graphicData uri="http://schemas.openxmlformats.org/drawingml/2006/table">
            <a:tbl>
              <a:tblPr/>
              <a:tblGrid>
                <a:gridCol w="5181600"/>
                <a:gridCol w="3048000"/>
              </a:tblGrid>
              <a:tr h="6858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3600" b="1" i="0" u="sng"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Today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3600" b="1" i="0" u="sng"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Yesterday</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049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36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He rides</a:t>
                      </a:r>
                      <a:br>
                        <a:rPr kumimoji="0" lang="en-US" sz="36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br>
                      <a:r>
                        <a:rPr kumimoji="0" lang="en-US" sz="36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 I, You, or We ride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36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rode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049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36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He slides</a:t>
                      </a:r>
                      <a:br>
                        <a:rPr kumimoji="0" lang="en-US" sz="36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br>
                      <a:r>
                        <a:rPr kumimoji="0" lang="en-US" sz="36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 I, You, or We slide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36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slid</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049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36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He wakes</a:t>
                      </a:r>
                      <a:br>
                        <a:rPr kumimoji="0" lang="en-US" sz="36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br>
                      <a:r>
                        <a:rPr kumimoji="0" lang="en-US" sz="36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 I, You, or We wake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36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woke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457200" y="381000"/>
            <a:ext cx="8229600" cy="4648200"/>
          </a:xfrm>
        </p:spPr>
        <p:txBody>
          <a:bodyPr/>
          <a:lstStyle/>
          <a:p>
            <a:r>
              <a:rPr lang="en-US"/>
              <a:t>Other times you may not even recognize the verb.</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en-US"/>
              <a:t>Singular Forms of the Verb BE</a:t>
            </a:r>
          </a:p>
        </p:txBody>
      </p:sp>
      <p:graphicFrame>
        <p:nvGraphicFramePr>
          <p:cNvPr id="24606" name="Group 30"/>
          <p:cNvGraphicFramePr>
            <a:graphicFrameLocks noGrp="1"/>
          </p:cNvGraphicFramePr>
          <p:nvPr>
            <p:ph idx="1"/>
          </p:nvPr>
        </p:nvGraphicFramePr>
        <p:xfrm>
          <a:off x="1066800" y="2057400"/>
          <a:ext cx="6629400" cy="2667000"/>
        </p:xfrm>
        <a:graphic>
          <a:graphicData uri="http://schemas.openxmlformats.org/drawingml/2006/table">
            <a:tbl>
              <a:tblPr/>
              <a:tblGrid>
                <a:gridCol w="2900363"/>
                <a:gridCol w="3729037"/>
              </a:tblGrid>
              <a:tr h="5334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3600" b="1" i="0" u="sng"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Today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3600" b="1" i="0" u="sng"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Yesterday</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55638">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36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I am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36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I was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858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36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you are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36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you were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858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36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he, she, it is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36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he, she, it was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n-US"/>
              <a:t>Plural Forms of the Verb BE</a:t>
            </a:r>
          </a:p>
        </p:txBody>
      </p:sp>
      <p:graphicFrame>
        <p:nvGraphicFramePr>
          <p:cNvPr id="19483" name="Group 27"/>
          <p:cNvGraphicFramePr>
            <a:graphicFrameLocks noGrp="1"/>
          </p:cNvGraphicFramePr>
          <p:nvPr>
            <p:ph idx="1"/>
          </p:nvPr>
        </p:nvGraphicFramePr>
        <p:xfrm>
          <a:off x="1981200" y="1981200"/>
          <a:ext cx="4876800" cy="2209800"/>
        </p:xfrm>
        <a:graphic>
          <a:graphicData uri="http://schemas.openxmlformats.org/drawingml/2006/table">
            <a:tbl>
              <a:tblPr/>
              <a:tblGrid>
                <a:gridCol w="2133600"/>
                <a:gridCol w="2743200"/>
              </a:tblGrid>
              <a:tr h="11049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3600" b="1" i="0" u="sng"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Today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3600" b="1" i="0" u="sng"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Yesterday</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049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36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We are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itchFamily="2" charset="2"/>
                        <a:buNone/>
                        <a:tabLst/>
                      </a:pPr>
                      <a:r>
                        <a:rPr kumimoji="0" lang="en-US" sz="36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We were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ChangeArrowheads="1"/>
          </p:cNvSpPr>
          <p:nvPr>
            <p:ph type="body" idx="1"/>
          </p:nvPr>
        </p:nvSpPr>
        <p:spPr>
          <a:xfrm>
            <a:off x="457200" y="381000"/>
            <a:ext cx="8229600" cy="5715000"/>
          </a:xfrm>
        </p:spPr>
        <p:txBody>
          <a:bodyPr/>
          <a:lstStyle/>
          <a:p>
            <a:pPr algn="ctr">
              <a:buFont typeface="Wingdings" pitchFamily="2" charset="2"/>
              <a:buNone/>
            </a:pPr>
            <a:r>
              <a:rPr lang="en-US" b="1"/>
              <a:t>Rules for Present Tense</a:t>
            </a:r>
            <a:endParaRPr lang="en-US"/>
          </a:p>
          <a:p>
            <a:pPr algn="ctr">
              <a:buFont typeface="Wingdings" pitchFamily="2" charset="2"/>
              <a:buNone/>
            </a:pPr>
            <a:r>
              <a:rPr lang="en-US" b="1"/>
              <a:t>am is are</a:t>
            </a:r>
            <a:endParaRPr lang="en-US"/>
          </a:p>
          <a:p>
            <a:r>
              <a:rPr lang="en-US"/>
              <a:t>Use</a:t>
            </a:r>
            <a:r>
              <a:rPr lang="en-US">
                <a:solidFill>
                  <a:schemeClr val="folHlink"/>
                </a:solidFill>
              </a:rPr>
              <a:t> </a:t>
            </a:r>
            <a:r>
              <a:rPr lang="en-US" b="1">
                <a:solidFill>
                  <a:schemeClr val="folHlink"/>
                </a:solidFill>
              </a:rPr>
              <a:t>am</a:t>
            </a:r>
            <a:r>
              <a:rPr lang="en-US"/>
              <a:t> with the pronoun I.</a:t>
            </a:r>
          </a:p>
          <a:p>
            <a:r>
              <a:rPr lang="en-US"/>
              <a:t>Use </a:t>
            </a:r>
            <a:r>
              <a:rPr lang="en-US" b="1">
                <a:solidFill>
                  <a:schemeClr val="folHlink"/>
                </a:solidFill>
              </a:rPr>
              <a:t>is</a:t>
            </a:r>
            <a:r>
              <a:rPr lang="en-US"/>
              <a:t> when you mean one person, place, or thing.</a:t>
            </a:r>
          </a:p>
          <a:p>
            <a:r>
              <a:rPr lang="en-US"/>
              <a:t>Use </a:t>
            </a:r>
            <a:r>
              <a:rPr lang="en-US" b="1">
                <a:solidFill>
                  <a:schemeClr val="folHlink"/>
                </a:solidFill>
              </a:rPr>
              <a:t>are</a:t>
            </a:r>
            <a:r>
              <a:rPr lang="en-US"/>
              <a:t> when you mean more than one person, place, or thing, and with the pronoun you.</a:t>
            </a:r>
          </a:p>
          <a:p>
            <a:pPr>
              <a:buFont typeface="Wingdings" pitchFamily="2" charset="2"/>
              <a:buNone/>
            </a:pPr>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xtured">
  <a:themeElements>
    <a:clrScheme name="Textured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fontScheme name="Textured">
      <a:majorFont>
        <a:latin typeface="Tahoma"/>
        <a:ea typeface=""/>
        <a:cs typeface="Arial"/>
      </a:majorFont>
      <a:minorFont>
        <a:latin typeface="Tahom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Textured 1">
        <a:dk1>
          <a:srgbClr val="660000"/>
        </a:dk1>
        <a:lt1>
          <a:srgbClr val="FFFFFF"/>
        </a:lt1>
        <a:dk2>
          <a:srgbClr val="800000"/>
        </a:dk2>
        <a:lt2>
          <a:srgbClr val="FFFFCC"/>
        </a:lt2>
        <a:accent1>
          <a:srgbClr val="BE7960"/>
        </a:accent1>
        <a:accent2>
          <a:srgbClr val="CC6600"/>
        </a:accent2>
        <a:accent3>
          <a:srgbClr val="C0AAAA"/>
        </a:accent3>
        <a:accent4>
          <a:srgbClr val="DADADA"/>
        </a:accent4>
        <a:accent5>
          <a:srgbClr val="DBBEB6"/>
        </a:accent5>
        <a:accent6>
          <a:srgbClr val="B95C00"/>
        </a:accent6>
        <a:hlink>
          <a:srgbClr val="FFCC66"/>
        </a:hlink>
        <a:folHlink>
          <a:srgbClr val="CC3300"/>
        </a:folHlink>
      </a:clrScheme>
      <a:clrMap bg1="dk2" tx1="lt1" bg2="dk1" tx2="lt2" accent1="accent1" accent2="accent2" accent3="accent3" accent4="accent4" accent5="accent5" accent6="accent6" hlink="hlink" folHlink="folHlink"/>
    </a:extraClrScheme>
    <a:extraClrScheme>
      <a:clrScheme name="Textured 2">
        <a:dk1>
          <a:srgbClr val="003300"/>
        </a:dk1>
        <a:lt1>
          <a:srgbClr val="FFFFFF"/>
        </a:lt1>
        <a:dk2>
          <a:srgbClr val="4D6A2A"/>
        </a:dk2>
        <a:lt2>
          <a:srgbClr val="CCFF99"/>
        </a:lt2>
        <a:accent1>
          <a:srgbClr val="33CC33"/>
        </a:accent1>
        <a:accent2>
          <a:srgbClr val="46562A"/>
        </a:accent2>
        <a:accent3>
          <a:srgbClr val="B2B9AC"/>
        </a:accent3>
        <a:accent4>
          <a:srgbClr val="DADADA"/>
        </a:accent4>
        <a:accent5>
          <a:srgbClr val="ADE2AD"/>
        </a:accent5>
        <a:accent6>
          <a:srgbClr val="3F4D25"/>
        </a:accent6>
        <a:hlink>
          <a:srgbClr val="009999"/>
        </a:hlink>
        <a:folHlink>
          <a:srgbClr val="CCCC00"/>
        </a:folHlink>
      </a:clrScheme>
      <a:clrMap bg1="dk2" tx1="lt1" bg2="dk1" tx2="lt2" accent1="accent1" accent2="accent2" accent3="accent3" accent4="accent4" accent5="accent5" accent6="accent6" hlink="hlink" folHlink="folHlink"/>
    </a:extraClrScheme>
    <a:extraClrScheme>
      <a:clrScheme name="Textured 3">
        <a:dk1>
          <a:srgbClr val="4E4E74"/>
        </a:dk1>
        <a:lt1>
          <a:srgbClr val="FFFFFF"/>
        </a:lt1>
        <a:dk2>
          <a:srgbClr val="666699"/>
        </a:dk2>
        <a:lt2>
          <a:srgbClr val="FFFFCC"/>
        </a:lt2>
        <a:accent1>
          <a:srgbClr val="5E5884"/>
        </a:accent1>
        <a:accent2>
          <a:srgbClr val="8AB29D"/>
        </a:accent2>
        <a:accent3>
          <a:srgbClr val="B8B8CA"/>
        </a:accent3>
        <a:accent4>
          <a:srgbClr val="DADADA"/>
        </a:accent4>
        <a:accent5>
          <a:srgbClr val="B6B4C2"/>
        </a:accent5>
        <a:accent6>
          <a:srgbClr val="7DA18E"/>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Textured 4">
        <a:dk1>
          <a:srgbClr val="004E4C"/>
        </a:dk1>
        <a:lt1>
          <a:srgbClr val="FFFFFF"/>
        </a:lt1>
        <a:dk2>
          <a:srgbClr val="006666"/>
        </a:dk2>
        <a:lt2>
          <a:srgbClr val="FFFFCC"/>
        </a:lt2>
        <a:accent1>
          <a:srgbClr val="FFCC00"/>
        </a:accent1>
        <a:accent2>
          <a:srgbClr val="00B0AC"/>
        </a:accent2>
        <a:accent3>
          <a:srgbClr val="AAB8B8"/>
        </a:accent3>
        <a:accent4>
          <a:srgbClr val="DADADA"/>
        </a:accent4>
        <a:accent5>
          <a:srgbClr val="FFE2AA"/>
        </a:accent5>
        <a:accent6>
          <a:srgbClr val="009F9B"/>
        </a:accent6>
        <a:hlink>
          <a:srgbClr val="BA7C3E"/>
        </a:hlink>
        <a:folHlink>
          <a:srgbClr val="724C00"/>
        </a:folHlink>
      </a:clrScheme>
      <a:clrMap bg1="dk2" tx1="lt1" bg2="dk1" tx2="lt2" accent1="accent1" accent2="accent2" accent3="accent3" accent4="accent4" accent5="accent5" accent6="accent6" hlink="hlink" folHlink="folHlink"/>
    </a:extraClrScheme>
    <a:extraClrScheme>
      <a:clrScheme name="Textured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clrMap bg1="dk2" tx1="lt1" bg2="dk1" tx2="lt2" accent1="accent1" accent2="accent2" accent3="accent3" accent4="accent4" accent5="accent5" accent6="accent6" hlink="hlink" folHlink="folHlink"/>
    </a:extraClrScheme>
    <a:extraClrScheme>
      <a:clrScheme name="Textured 6">
        <a:dk1>
          <a:srgbClr val="080808"/>
        </a:dk1>
        <a:lt1>
          <a:srgbClr val="FFFFFF"/>
        </a:lt1>
        <a:dk2>
          <a:srgbClr val="4D4D4D"/>
        </a:dk2>
        <a:lt2>
          <a:srgbClr val="FFFFFF"/>
        </a:lt2>
        <a:accent1>
          <a:srgbClr val="666699"/>
        </a:accent1>
        <a:accent2>
          <a:srgbClr val="3366CC"/>
        </a:accent2>
        <a:accent3>
          <a:srgbClr val="B2B2B2"/>
        </a:accent3>
        <a:accent4>
          <a:srgbClr val="DADADA"/>
        </a:accent4>
        <a:accent5>
          <a:srgbClr val="B8B8CA"/>
        </a:accent5>
        <a:accent6>
          <a:srgbClr val="2D5CB9"/>
        </a:accent6>
        <a:hlink>
          <a:srgbClr val="00CCFF"/>
        </a:hlink>
        <a:folHlink>
          <a:srgbClr val="CCCCFF"/>
        </a:folHlink>
      </a:clrScheme>
      <a:clrMap bg1="dk2" tx1="lt1" bg2="dk1" tx2="lt2" accent1="accent1" accent2="accent2" accent3="accent3" accent4="accent4" accent5="accent5" accent6="accent6" hlink="hlink" folHlink="folHlink"/>
    </a:extraClrScheme>
    <a:extraClrScheme>
      <a:clrScheme name="Textured 7">
        <a:dk1>
          <a:srgbClr val="000000"/>
        </a:dk1>
        <a:lt1>
          <a:srgbClr val="DBDAC2"/>
        </a:lt1>
        <a:dk2>
          <a:srgbClr val="827F4C"/>
        </a:dk2>
        <a:lt2>
          <a:srgbClr val="C0BC94"/>
        </a:lt2>
        <a:accent1>
          <a:srgbClr val="AAA578"/>
        </a:accent1>
        <a:accent2>
          <a:srgbClr val="A2A4AC"/>
        </a:accent2>
        <a:accent3>
          <a:srgbClr val="EAEADD"/>
        </a:accent3>
        <a:accent4>
          <a:srgbClr val="000000"/>
        </a:accent4>
        <a:accent5>
          <a:srgbClr val="D2CFBE"/>
        </a:accent5>
        <a:accent6>
          <a:srgbClr val="92949B"/>
        </a:accent6>
        <a:hlink>
          <a:srgbClr val="5B8800"/>
        </a:hlink>
        <a:folHlink>
          <a:srgbClr val="686532"/>
        </a:folHlink>
      </a:clrScheme>
      <a:clrMap bg1="lt1" tx1="dk1" bg2="lt2" tx2="dk2" accent1="accent1" accent2="accent2" accent3="accent3" accent4="accent4" accent5="accent5" accent6="accent6" hlink="hlink" folHlink="folHlink"/>
    </a:extraClrScheme>
    <a:extraClrScheme>
      <a:clrScheme name="Textured 8">
        <a:dk1>
          <a:srgbClr val="000000"/>
        </a:dk1>
        <a:lt1>
          <a:srgbClr val="DCE8F4"/>
        </a:lt1>
        <a:dk2>
          <a:srgbClr val="7B9CB5"/>
        </a:dk2>
        <a:lt2>
          <a:srgbClr val="969696"/>
        </a:lt2>
        <a:accent1>
          <a:srgbClr val="FFFFFF"/>
        </a:accent1>
        <a:accent2>
          <a:srgbClr val="00BAB6"/>
        </a:accent2>
        <a:accent3>
          <a:srgbClr val="EBF2F8"/>
        </a:accent3>
        <a:accent4>
          <a:srgbClr val="000000"/>
        </a:accent4>
        <a:accent5>
          <a:srgbClr val="FFFFFF"/>
        </a:accent5>
        <a:accent6>
          <a:srgbClr val="00A8A5"/>
        </a:accent6>
        <a:hlink>
          <a:srgbClr val="8A8AD8"/>
        </a:hlink>
        <a:folHlink>
          <a:srgbClr val="242492"/>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Textured</Template>
  <TotalTime>329</TotalTime>
  <Words>1540</Words>
  <Application>Microsoft Office PowerPoint</Application>
  <PresentationFormat>On-screen Show (4:3)</PresentationFormat>
  <Paragraphs>172</Paragraphs>
  <Slides>49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49</vt:i4>
      </vt:variant>
    </vt:vector>
  </HeadingPairs>
  <TitlesOfParts>
    <vt:vector size="53" baseType="lpstr">
      <vt:lpstr>Arial</vt:lpstr>
      <vt:lpstr>Tahoma</vt:lpstr>
      <vt:lpstr>Wingdings</vt:lpstr>
      <vt:lpstr>Textured</vt:lpstr>
      <vt:lpstr>Correct Uses of the verb BE </vt:lpstr>
      <vt:lpstr>PowerPoint Presentation</vt:lpstr>
      <vt:lpstr>Regular verbs work this way.</vt:lpstr>
      <vt:lpstr>Sometimes there’s a pattern to irregular verbs</vt:lpstr>
      <vt:lpstr>Sometimes there’s no pattern</vt:lpstr>
      <vt:lpstr>Other times you may not even recognize the verb.</vt:lpstr>
      <vt:lpstr>Singular Forms of the Verb BE</vt:lpstr>
      <vt:lpstr>Plural Forms of the Verb BE</vt:lpstr>
      <vt:lpstr>PowerPoint Presentation</vt:lpstr>
      <vt:lpstr>Examples – Present Tense Singular</vt:lpstr>
      <vt:lpstr>Examples – Present Tense Plural</vt:lpstr>
      <vt:lpstr>Write the correct present tense form of be (am, is, are) to complete the sentence. </vt:lpstr>
      <vt:lpstr>PowerPoint Presentation</vt:lpstr>
      <vt:lpstr>Write the correct present tense form of be (am, is, are) to complete the sentence.</vt:lpstr>
      <vt:lpstr>PowerPoint Presentation</vt:lpstr>
      <vt:lpstr>Write the correct present tense form of be (am, is, are) to complete the sentence.</vt:lpstr>
      <vt:lpstr>PowerPoint Presentation</vt:lpstr>
      <vt:lpstr>Write the correct present tense form of be (am, is, are) to complete the sentence.</vt:lpstr>
      <vt:lpstr>PowerPoint Presentation</vt:lpstr>
      <vt:lpstr>PowerPoint Presentation</vt:lpstr>
      <vt:lpstr>Examples – Past Tense Singular</vt:lpstr>
      <vt:lpstr>Examples – Past Tense Plural</vt:lpstr>
      <vt:lpstr>Write the correct present tense form of be (was, were) to complete the sentence.</vt:lpstr>
      <vt:lpstr>PowerPoint Presentation</vt:lpstr>
      <vt:lpstr>Write the correct present tense form of be (was, were) to complete the sentence.</vt:lpstr>
      <vt:lpstr>PowerPoint Presentation</vt:lpstr>
      <vt:lpstr>Write the correct present tense form of be (was, were) to complete the sentence.</vt:lpstr>
      <vt:lpstr>PowerPoint Presentation</vt:lpstr>
      <vt:lpstr>Write the correct present tense form of be (was, were) to complete the sentence.</vt:lpstr>
      <vt:lpstr>PowerPoint Presentation</vt:lpstr>
      <vt:lpstr>PowerPoint Presentation</vt:lpstr>
      <vt:lpstr>Practice – Number your paper from 1 to 18. Write the correct answer for each of the following items.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10. Choose the sentence that is written correctly. </vt:lpstr>
      <vt:lpstr>11.  Read this sentence.  Billy is an inexperienced trainer, but Old Dan and Little Ann are the best coon dogs a boy could wish for. What is the correct way to write this sentence?</vt:lpstr>
      <vt:lpstr>12. Which of the following is NOT written correctly? </vt:lpstr>
      <vt:lpstr>13. Choose the sentence that is written correctly. </vt:lpstr>
      <vt:lpstr>14. Which of the following is NOT written correctly? </vt:lpstr>
      <vt:lpstr>15.  Which sentence in the paragraph below contains a mistake?</vt:lpstr>
      <vt:lpstr>16.  Which sentence in the paragraph below contains a mistake?</vt:lpstr>
      <vt:lpstr>17.  Which sentence in the paragraph below contains a mistake?</vt:lpstr>
      <vt:lpstr>18.  Which sentence in the paragraph below contains a mistake?</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Gay  Miller</dc:creator>
  <cp:lastModifiedBy>Teacher E-Solutions</cp:lastModifiedBy>
  <cp:revision>42</cp:revision>
  <dcterms:created xsi:type="dcterms:W3CDTF">2008-07-02T20:13:05Z</dcterms:created>
  <dcterms:modified xsi:type="dcterms:W3CDTF">2019-01-18T16:51:17Z</dcterms:modified>
</cp:coreProperties>
</file>