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81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50E9C12-C6BE-49AB-801F-4C8A278CFC4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239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D25B6A-5B99-4043-B4F9-F5D7A9B111F6}" type="slidenum">
              <a:rPr lang="en-GB"/>
              <a:pPr/>
              <a:t>1</a:t>
            </a:fld>
            <a:endParaRPr lang="en-GB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26EB7-3C9B-4D8C-83C7-D5A0041B956D}" type="slidenum">
              <a:rPr lang="en-GB"/>
              <a:pPr/>
              <a:t>10</a:t>
            </a:fld>
            <a:endParaRPr lang="en-GB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77A88A-CE64-4080-889A-4C4A6710BF9A}" type="slidenum">
              <a:rPr lang="en-GB"/>
              <a:pPr/>
              <a:t>11</a:t>
            </a:fld>
            <a:endParaRPr lang="en-GB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63EEDA-4B61-4026-99F0-854BCBD977DF}" type="slidenum">
              <a:rPr lang="en-GB"/>
              <a:pPr/>
              <a:t>12</a:t>
            </a:fld>
            <a:endParaRPr lang="en-GB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351E88-BFA1-4B14-95EF-D7DE662A0BF6}" type="slidenum">
              <a:rPr lang="en-GB"/>
              <a:pPr/>
              <a:t>13</a:t>
            </a:fld>
            <a:endParaRPr lang="en-GB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75536-9F5B-45FA-919C-8B431F101D69}" type="slidenum">
              <a:rPr lang="en-GB"/>
              <a:pPr/>
              <a:t>14</a:t>
            </a:fld>
            <a:endParaRPr lang="en-GB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64ACF-7AFC-4F29-988A-7B651D3239C4}" type="slidenum">
              <a:rPr lang="en-GB"/>
              <a:pPr/>
              <a:t>15</a:t>
            </a:fld>
            <a:endParaRPr lang="en-GB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5D3C09-22A6-4AB6-94EA-621821FADCE3}" type="slidenum">
              <a:rPr lang="en-GB"/>
              <a:pPr/>
              <a:t>16</a:t>
            </a:fld>
            <a:endParaRPr lang="en-GB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6F028E-FDFB-43E8-94B2-541C70A2657D}" type="slidenum">
              <a:rPr lang="en-GB"/>
              <a:pPr/>
              <a:t>17</a:t>
            </a:fld>
            <a:endParaRPr lang="en-GB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3589A2-5ED2-44DF-9C67-19919E2B7871}" type="slidenum">
              <a:rPr lang="en-GB"/>
              <a:pPr/>
              <a:t>18</a:t>
            </a:fld>
            <a:endParaRPr lang="en-GB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B4F08A-1F79-4BAB-A397-C841AAD1417A}" type="slidenum">
              <a:rPr lang="en-GB"/>
              <a:pPr/>
              <a:t>19</a:t>
            </a:fld>
            <a:endParaRPr lang="en-GB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018B07-C0B1-4D45-87B4-60B49D8A76A2}" type="slidenum">
              <a:rPr lang="en-GB"/>
              <a:pPr/>
              <a:t>2</a:t>
            </a:fld>
            <a:endParaRPr lang="en-GB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F2DD2D-42E9-4107-9E82-A658702D20FC}" type="slidenum">
              <a:rPr lang="en-GB"/>
              <a:pPr/>
              <a:t>20</a:t>
            </a:fld>
            <a:endParaRPr lang="en-GB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36B2FB-05CA-499E-AAF2-F12B7C609733}" type="slidenum">
              <a:rPr lang="en-GB"/>
              <a:pPr/>
              <a:t>21</a:t>
            </a:fld>
            <a:endParaRPr lang="en-GB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3B7A5D-1ADF-4B9C-869C-5366E0EDD304}" type="slidenum">
              <a:rPr lang="en-GB"/>
              <a:pPr/>
              <a:t>22</a:t>
            </a:fld>
            <a:endParaRPr lang="en-GB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351254-ECEB-491F-844C-B125F8031B39}" type="slidenum">
              <a:rPr lang="en-GB"/>
              <a:pPr/>
              <a:t>23</a:t>
            </a:fld>
            <a:endParaRPr lang="en-GB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D4C6DA-651D-44D0-B176-8880EB6B378A}" type="slidenum">
              <a:rPr lang="en-GB"/>
              <a:pPr/>
              <a:t>24</a:t>
            </a:fld>
            <a:endParaRPr lang="en-GB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96D84-9BBE-4D60-97DF-5E1D3045C81C}" type="slidenum">
              <a:rPr lang="en-GB"/>
              <a:pPr/>
              <a:t>25</a:t>
            </a:fld>
            <a:endParaRPr lang="en-GB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3F6CEC-3148-4C47-99EF-23EF84A8D96D}" type="slidenum">
              <a:rPr lang="en-GB"/>
              <a:pPr/>
              <a:t>26</a:t>
            </a:fld>
            <a:endParaRPr lang="en-GB"/>
          </a:p>
        </p:txBody>
      </p:sp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364E7B-44D6-4EBA-BC20-4B678ECE1BC4}" type="slidenum">
              <a:rPr lang="en-GB"/>
              <a:pPr/>
              <a:t>27</a:t>
            </a:fld>
            <a:endParaRPr lang="en-GB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EF2877-C078-4495-B282-7A267A72D213}" type="slidenum">
              <a:rPr lang="en-GB"/>
              <a:pPr/>
              <a:t>28</a:t>
            </a:fld>
            <a:endParaRPr lang="en-GB"/>
          </a:p>
        </p:txBody>
      </p:sp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567A3-AE7E-42C1-8B9C-DFD7640F368A}" type="slidenum">
              <a:rPr lang="en-GB"/>
              <a:pPr/>
              <a:t>29</a:t>
            </a:fld>
            <a:endParaRPr lang="en-GB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654FC3-6966-44B6-A746-F95B2CC9129A}" type="slidenum">
              <a:rPr lang="en-GB"/>
              <a:pPr/>
              <a:t>3</a:t>
            </a:fld>
            <a:endParaRPr lang="en-GB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5AFC87-3A1B-4BC6-9D49-A34702EDDB37}" type="slidenum">
              <a:rPr lang="en-GB"/>
              <a:pPr/>
              <a:t>30</a:t>
            </a:fld>
            <a:endParaRPr lang="en-GB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968A37-30F3-4F3C-B2F4-8147583C1487}" type="slidenum">
              <a:rPr lang="en-GB"/>
              <a:pPr/>
              <a:t>31</a:t>
            </a:fld>
            <a:endParaRPr lang="en-GB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E336F-DEE2-4616-ABC6-6493F201C45F}" type="slidenum">
              <a:rPr lang="en-GB"/>
              <a:pPr/>
              <a:t>32</a:t>
            </a:fld>
            <a:endParaRPr lang="en-GB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C711D-1F35-49CA-ACA9-3E36FE5B7549}" type="slidenum">
              <a:rPr lang="en-GB"/>
              <a:pPr/>
              <a:t>33</a:t>
            </a:fld>
            <a:endParaRPr lang="en-GB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2FC8C-4007-4916-A0A6-15EF8D833FC5}" type="slidenum">
              <a:rPr lang="en-GB"/>
              <a:pPr/>
              <a:t>34</a:t>
            </a:fld>
            <a:endParaRPr lang="en-GB"/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130E14-B6A2-4B29-A132-7BCF1D334628}" type="slidenum">
              <a:rPr lang="en-GB"/>
              <a:pPr/>
              <a:t>35</a:t>
            </a:fld>
            <a:endParaRPr lang="en-GB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958EF2-66F3-42ED-9203-9817DAEB52D1}" type="slidenum">
              <a:rPr lang="en-GB"/>
              <a:pPr/>
              <a:t>36</a:t>
            </a:fld>
            <a:endParaRPr lang="en-GB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8AB920-AAF7-4B41-ACBB-40D3F298BB9E}" type="slidenum">
              <a:rPr lang="en-GB"/>
              <a:pPr/>
              <a:t>37</a:t>
            </a:fld>
            <a:endParaRPr lang="en-GB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C192D-6A31-41B6-A39A-8BE64DD21A9E}" type="slidenum">
              <a:rPr lang="en-GB"/>
              <a:pPr/>
              <a:t>38</a:t>
            </a:fld>
            <a:endParaRPr lang="en-GB"/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08A8-E293-4728-846A-7342AFC95E1D}" type="slidenum">
              <a:rPr lang="en-GB"/>
              <a:pPr/>
              <a:t>39</a:t>
            </a:fld>
            <a:endParaRPr lang="en-GB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FDF2FC-438A-4920-9F67-E6A7E4A0880C}" type="slidenum">
              <a:rPr lang="en-GB"/>
              <a:pPr/>
              <a:t>4</a:t>
            </a:fld>
            <a:endParaRPr lang="en-GB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220785-5D24-4DDE-B8BC-063BC3045380}" type="slidenum">
              <a:rPr lang="en-GB"/>
              <a:pPr/>
              <a:t>40</a:t>
            </a:fld>
            <a:endParaRPr lang="en-GB"/>
          </a:p>
        </p:txBody>
      </p:sp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9011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227B5303-B6C0-4632-BE1B-202E2DAB383D}" type="slidenum">
              <a:rPr lang="en-GB" sz="1200">
                <a:latin typeface="Calibri" pitchFamily="34" charset="0"/>
              </a:rPr>
              <a:pPr algn="r"/>
              <a:t>40</a:t>
            </a:fld>
            <a:endParaRPr lang="en-GB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F165AF-4F34-4858-84ED-4ADD9E688D93}" type="slidenum">
              <a:rPr lang="en-GB"/>
              <a:pPr/>
              <a:t>5</a:t>
            </a:fld>
            <a:endParaRPr lang="en-GB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5BC066-6D9C-45FB-9F3E-C8824C44C8A4}" type="slidenum">
              <a:rPr lang="en-GB"/>
              <a:pPr/>
              <a:t>6</a:t>
            </a:fld>
            <a:endParaRPr lang="en-GB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A3E3C9-39E9-4B52-98B7-5C461AE1A965}" type="slidenum">
              <a:rPr lang="en-GB"/>
              <a:pPr/>
              <a:t>7</a:t>
            </a:fld>
            <a:endParaRPr lang="en-GB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DB3D96-6EED-4711-8719-162495C3CB04}" type="slidenum">
              <a:rPr lang="en-GB"/>
              <a:pPr/>
              <a:t>8</a:t>
            </a:fld>
            <a:endParaRPr lang="en-GB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5DF6D7-606B-4EE3-89E7-46659E89F11C}" type="slidenum">
              <a:rPr lang="en-GB"/>
              <a:pPr/>
              <a:t>9</a:t>
            </a:fld>
            <a:endParaRPr lang="en-GB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41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3645A05-B737-4AE1-9912-4A9C94A869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1AC4C-CE92-4AF1-977E-F1C4AF01BB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5347E-8C91-4141-8862-A4F8635F3B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98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354234A-2E94-47BB-B523-2EEBF3D4C9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37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E56D080-9D7A-4773-81EE-D455063CC5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7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F4361-B928-4779-A72E-9860C7DF84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1A1AB-849B-4837-87A9-36A29B258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4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8CA94-C362-4D9C-896C-48BBE6540B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11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99DE6-B947-4823-8861-B6FCFD0867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1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8B171-4943-400A-9E4D-7A589D2C67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8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C5A29-5D1B-42BB-B046-96873C8B78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9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790FE-0CA0-4FA1-8A92-2E54844930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1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6689D-300B-4D73-92EA-E2D9DC3A7D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9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1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EE345FD-C0A2-4FC8-A4FB-15E8690D57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verbs –</a:t>
            </a:r>
            <a:br>
              <a:rPr lang="en-US"/>
            </a:br>
            <a:r>
              <a:rPr lang="en-US"/>
              <a:t>DO and HAVE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By late evening the happy tune </a:t>
            </a:r>
            <a:r>
              <a:rPr lang="en-US" b="1">
                <a:solidFill>
                  <a:schemeClr val="hlink"/>
                </a:solidFill>
              </a:rPr>
              <a:t>doesn’t </a:t>
            </a:r>
            <a:r>
              <a:rPr lang="en-US"/>
              <a:t>sound happy.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/>
              <a:t>Write </a:t>
            </a:r>
            <a:r>
              <a:rPr lang="en-US" sz="4000" b="1"/>
              <a:t>doesn't</a:t>
            </a:r>
            <a:r>
              <a:rPr lang="en-US" sz="4000"/>
              <a:t> or </a:t>
            </a:r>
            <a:r>
              <a:rPr lang="en-US" sz="4000" b="1"/>
              <a:t>don't</a:t>
            </a:r>
            <a:r>
              <a:rPr lang="en-US" sz="4000"/>
              <a:t> to complete the sentence.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229600" cy="3200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 ______ think I can cut it down.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 </a:t>
            </a:r>
            <a:r>
              <a:rPr lang="en-US" b="1">
                <a:solidFill>
                  <a:schemeClr val="hlink"/>
                </a:solidFill>
              </a:rPr>
              <a:t>don’t </a:t>
            </a:r>
            <a:r>
              <a:rPr lang="en-US"/>
              <a:t>think I can cut it down. 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Have Verbs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/>
              <a:t>Rules</a:t>
            </a:r>
            <a:endParaRPr lang="en-US" sz="3600"/>
          </a:p>
          <a:p>
            <a:pPr>
              <a:lnSpc>
                <a:spcPct val="90000"/>
              </a:lnSpc>
            </a:pPr>
            <a:r>
              <a:rPr lang="en-US" sz="3600"/>
              <a:t>Use has with the pronouns he, she, and it, or whenever you mean only one person or thing.</a:t>
            </a:r>
          </a:p>
          <a:p>
            <a:pPr>
              <a:lnSpc>
                <a:spcPct val="90000"/>
              </a:lnSpc>
            </a:pPr>
            <a:r>
              <a:rPr lang="en-US" sz="3600"/>
              <a:t>Use have with the pronouns I, you, they and we, or whenever you mean more than one person or thing.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84" name="Group 28"/>
          <p:cNvGraphicFramePr>
            <a:graphicFrameLocks noGrp="1"/>
          </p:cNvGraphicFramePr>
          <p:nvPr>
            <p:ph/>
          </p:nvPr>
        </p:nvGraphicFramePr>
        <p:xfrm>
          <a:off x="457200" y="277813"/>
          <a:ext cx="8229600" cy="5816600"/>
        </p:xfrm>
        <a:graphic>
          <a:graphicData uri="http://schemas.openxmlformats.org/drawingml/2006/table">
            <a:tbl>
              <a:tblPr/>
              <a:tblGrid>
                <a:gridCol w="1981200"/>
                <a:gridCol w="1600200"/>
                <a:gridCol w="4648200"/>
              </a:tblGrid>
              <a:tr h="1093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Singular Nouns or </a:t>
                      </a: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Pronouns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Verbs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Sentences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has/</a:t>
                      </a:r>
                      <a:b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</a:b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hasn't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He hasn't been here all night.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Billy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has/</a:t>
                      </a:r>
                      <a:b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</a:b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hasn't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Billy has to carry a lantern.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has/</a:t>
                      </a:r>
                      <a:b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</a:b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hasn't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It has a bright flame that helps Billy see.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52" name="Group 48"/>
          <p:cNvGraphicFramePr>
            <a:graphicFrameLocks noGrp="1"/>
          </p:cNvGraphicFramePr>
          <p:nvPr>
            <p:ph/>
          </p:nvPr>
        </p:nvGraphicFramePr>
        <p:xfrm>
          <a:off x="228600" y="381000"/>
          <a:ext cx="8610600" cy="5576888"/>
        </p:xfrm>
        <a:graphic>
          <a:graphicData uri="http://schemas.openxmlformats.org/drawingml/2006/table">
            <a:tbl>
              <a:tblPr/>
              <a:tblGrid>
                <a:gridCol w="2286000"/>
                <a:gridCol w="1524000"/>
                <a:gridCol w="4800600"/>
              </a:tblGrid>
              <a:tr h="1093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Plural</a:t>
                      </a:r>
                      <a:b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</a:b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Nouns or </a:t>
                      </a:r>
                      <a:r>
                        <a:rPr kumimoji="0" lang="en-US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Pronouns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Verbs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Sentences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Hounds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have/</a:t>
                      </a:r>
                      <a:b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</a:b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haven't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Hounds have a good sense of smell.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We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have/</a:t>
                      </a:r>
                      <a:b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</a:b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haven't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We haven't seen this many coon pelts since we were little.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You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have/</a:t>
                      </a:r>
                      <a:b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</a:b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haven't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You have to skin the coon, and dry the pelt.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have/</a:t>
                      </a:r>
                      <a:b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</a:b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haven't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 have to sell the pelts at Grandpa's store.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/>
              <a:t>Write </a:t>
            </a:r>
            <a:r>
              <a:rPr lang="en-US" sz="4000" b="1"/>
              <a:t>has</a:t>
            </a:r>
            <a:r>
              <a:rPr lang="en-US" sz="4000"/>
              <a:t> or </a:t>
            </a:r>
            <a:r>
              <a:rPr lang="en-US" sz="4000" b="1"/>
              <a:t>have</a:t>
            </a:r>
            <a:r>
              <a:rPr lang="en-US" sz="4000"/>
              <a:t> to complete the sentence.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229600" cy="34639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 ______ tracked coons in the rain, snow, and hail.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 </a:t>
            </a:r>
            <a:r>
              <a:rPr lang="en-US" b="1">
                <a:solidFill>
                  <a:schemeClr val="hlink"/>
                </a:solidFill>
              </a:rPr>
              <a:t>have </a:t>
            </a:r>
            <a:r>
              <a:rPr lang="en-US"/>
              <a:t>tracked coons in the rain, snow, and hail.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/>
              <a:t>Write </a:t>
            </a:r>
            <a:r>
              <a:rPr lang="en-US" sz="4000" b="1"/>
              <a:t>has</a:t>
            </a:r>
            <a:r>
              <a:rPr lang="en-US" sz="4000"/>
              <a:t> or </a:t>
            </a:r>
            <a:r>
              <a:rPr lang="en-US" sz="4000" b="1"/>
              <a:t>have</a:t>
            </a:r>
            <a:r>
              <a:rPr lang="en-US" sz="4000"/>
              <a:t> to complete the sentence.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229600" cy="34639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Mama _______ a special dinner planned for Billy.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Mama </a:t>
            </a:r>
            <a:r>
              <a:rPr lang="en-US" b="1">
                <a:solidFill>
                  <a:schemeClr val="hlink"/>
                </a:solidFill>
              </a:rPr>
              <a:t>has </a:t>
            </a:r>
            <a:r>
              <a:rPr lang="en-US"/>
              <a:t>a special dinner planned for Billy. 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Do Verbs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/>
              <a:t>Rules</a:t>
            </a:r>
            <a:endParaRPr lang="en-US" sz="3600"/>
          </a:p>
          <a:p>
            <a:pPr>
              <a:lnSpc>
                <a:spcPct val="90000"/>
              </a:lnSpc>
            </a:pPr>
            <a:r>
              <a:rPr lang="en-US" sz="3600"/>
              <a:t>Use does with the pronouns he, she, and it, or whenever you mean only one person or thing.</a:t>
            </a:r>
          </a:p>
          <a:p>
            <a:pPr>
              <a:lnSpc>
                <a:spcPct val="90000"/>
              </a:lnSpc>
            </a:pPr>
            <a:r>
              <a:rPr lang="en-US" sz="3600"/>
              <a:t>Use do with the pronouns I, you, they and we, or whenever you mean more than one person or thing.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/>
              <a:t>Write </a:t>
            </a:r>
            <a:r>
              <a:rPr lang="en-US" sz="4000" b="1"/>
              <a:t>hasn't</a:t>
            </a:r>
            <a:r>
              <a:rPr lang="en-US" sz="4000"/>
              <a:t> or </a:t>
            </a:r>
            <a:r>
              <a:rPr lang="en-US" sz="4000" b="1"/>
              <a:t>haven't</a:t>
            </a:r>
            <a:r>
              <a:rPr lang="en-US" sz="4000"/>
              <a:t> to complete the sentence.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35401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A gust of wind ________ been through the valley all day.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A gust of wind </a:t>
            </a:r>
            <a:r>
              <a:rPr lang="en-US" b="1">
                <a:solidFill>
                  <a:schemeClr val="hlink"/>
                </a:solidFill>
              </a:rPr>
              <a:t>hasn’t </a:t>
            </a:r>
            <a:r>
              <a:rPr lang="en-US"/>
              <a:t>been through the valley all day.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/>
              <a:t>Write </a:t>
            </a:r>
            <a:r>
              <a:rPr lang="en-US" sz="4000" b="1"/>
              <a:t>hasn't</a:t>
            </a:r>
            <a:r>
              <a:rPr lang="en-US" sz="4000"/>
              <a:t> or </a:t>
            </a:r>
            <a:r>
              <a:rPr lang="en-US" sz="4000" b="1"/>
              <a:t>haven't</a:t>
            </a:r>
            <a:r>
              <a:rPr lang="en-US" sz="4000"/>
              <a:t> to complete the sentence.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35401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The blisters ______ broken open.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The blisters </a:t>
            </a:r>
            <a:r>
              <a:rPr lang="en-US" b="1">
                <a:solidFill>
                  <a:schemeClr val="hlink"/>
                </a:solidFill>
              </a:rPr>
              <a:t>haven’t </a:t>
            </a:r>
            <a:r>
              <a:rPr lang="en-US"/>
              <a:t>broken open.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39825"/>
          </a:xfrm>
        </p:spPr>
        <p:txBody>
          <a:bodyPr/>
          <a:lstStyle/>
          <a:p>
            <a:r>
              <a:rPr lang="en-US" sz="4000"/>
              <a:t>Practice – Number your paper from 1 to 15. Write the correct answer for each of the following items.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05200"/>
            <a:ext cx="8229600" cy="2625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1. Hounds (do, does) hunt best during cool fall nights.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2. (Do, Does) you know that Billy is a brave young man?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3. The barking (do, does) sound far away.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4. You (doesn’t, don’t) have to stay out here all day chopping.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5. I (doesn’t, don’t)  want to give up, Grandpa.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6. "No, he (doesn’t, don’t) ," Grandpa said.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08" name="Group 40"/>
          <p:cNvGraphicFramePr>
            <a:graphicFrameLocks noGrp="1"/>
          </p:cNvGraphicFramePr>
          <p:nvPr>
            <p:ph idx="1"/>
          </p:nvPr>
        </p:nvGraphicFramePr>
        <p:xfrm>
          <a:off x="304800" y="838200"/>
          <a:ext cx="8229600" cy="5345113"/>
        </p:xfrm>
        <a:graphic>
          <a:graphicData uri="http://schemas.openxmlformats.org/drawingml/2006/table">
            <a:tbl>
              <a:tblPr/>
              <a:tblGrid>
                <a:gridCol w="1981200"/>
                <a:gridCol w="1600200"/>
                <a:gridCol w="4648200"/>
              </a:tblGrid>
              <a:tr h="189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Singular Nouns or </a:t>
                      </a: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Pronouns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Verbs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Sentences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does/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doesn't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He does his chores before going hunting.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Billy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does/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doesn't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Billy doesn't like to stop hunting long enough to eat dinner.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does/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doesn't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It doesn't take long to catch three coons.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7. There (has, have) never been a more beautiful night.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8. You (has, have)  to leave the tree.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9. Raccoons (has, have) many tricks to escape from their captors.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10. You (hasn’t, haven’t) seen Little Ann or Old Dan.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11. The ax (hasn’t, haven’t)  left Billy's hands all day.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12. The trouble (hasn’t, haven’t) stopped Billy from trying.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8686800" cy="1139825"/>
          </a:xfrm>
        </p:spPr>
        <p:txBody>
          <a:bodyPr/>
          <a:lstStyle/>
          <a:p>
            <a:pPr algn="l"/>
            <a:r>
              <a:rPr lang="en-US" sz="4000"/>
              <a:t>13. Which sentence in the paragraph below contains a mistake?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(1) Redbone coonhounds are a medium sized dog. (2) Their coats are a deep red color. (3) They has brown to hazel eyes. (4) Their ears are low and reach nearly to the end of their noses. 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8686800" cy="1139825"/>
          </a:xfrm>
        </p:spPr>
        <p:txBody>
          <a:bodyPr/>
          <a:lstStyle/>
          <a:p>
            <a:pPr algn="l"/>
            <a:r>
              <a:rPr lang="en-US" sz="4000"/>
              <a:t>14. Which sentence in the paragraph below contains a mistake?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(1) Redbones have a deep broad chest and a strong slightly arched back. (2)Their feet has cat-like paws. (3)The medium length tail is slightly bushy. 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8686800" cy="1139825"/>
          </a:xfrm>
        </p:spPr>
        <p:txBody>
          <a:bodyPr/>
          <a:lstStyle/>
          <a:p>
            <a:pPr algn="l"/>
            <a:r>
              <a:rPr lang="en-US" sz="4000"/>
              <a:t>15. Which sentence in the paragraph below contains a mistake?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(1)  Redbones are agile which help them when hunting in steep, rocky areas. (2) Redbones enjoy swimming. (3) They has a natural instinct for hunting.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8686800" cy="1139825"/>
          </a:xfrm>
        </p:spPr>
        <p:txBody>
          <a:bodyPr/>
          <a:lstStyle/>
          <a:p>
            <a:pPr algn="l"/>
            <a:r>
              <a:rPr lang="en-US" sz="4000"/>
              <a:t>15. Which sentence in the paragraph below contains a mistake?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(1)  Most Redbones are used for coon hunting, but they does track bear, cougar, and bobcats. (2) Most hunters prefer to hunt with a pack of Redbones instead of a single dog. 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48" name="Group 32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229600" cy="4583113"/>
        </p:xfrm>
        <a:graphic>
          <a:graphicData uri="http://schemas.openxmlformats.org/drawingml/2006/table">
            <a:tbl>
              <a:tblPr/>
              <a:tblGrid>
                <a:gridCol w="1981200"/>
                <a:gridCol w="1600200"/>
                <a:gridCol w="4648200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Plural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Nouns or </a:t>
                      </a: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Pronouns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Verbs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Sentences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Hounds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do/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don't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Hounds don't bellow unless they have treed a coon.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We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do/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don't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We do our hunting at night.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do/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don't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 do the cooking over a hot fire.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Box 2"/>
          <p:cNvSpPr txBox="1">
            <a:spLocks noChangeArrowheads="1"/>
          </p:cNvSpPr>
          <p:nvPr/>
        </p:nvSpPr>
        <p:spPr bwMode="auto">
          <a:xfrm>
            <a:off x="1981200" y="1981200"/>
            <a:ext cx="56388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>
                <a:latin typeface="Georgia" pitchFamily="18" charset="0"/>
              </a:rPr>
              <a:t>This powerpoint was kindly donated to</a:t>
            </a:r>
          </a:p>
          <a:p>
            <a:r>
              <a:rPr lang="en-GB">
                <a:latin typeface="Georgia" pitchFamily="18" charset="0"/>
                <a:hlinkClick r:id="rId3"/>
              </a:rPr>
              <a:t>www.worldofteaching.com</a:t>
            </a:r>
            <a:endParaRPr lang="en-GB">
              <a:latin typeface="Georgia" pitchFamily="18" charset="0"/>
            </a:endParaRPr>
          </a:p>
          <a:p>
            <a:endParaRPr lang="en-GB">
              <a:latin typeface="Georgia" pitchFamily="18" charset="0"/>
            </a:endParaRPr>
          </a:p>
          <a:p>
            <a:endParaRPr lang="en-GB">
              <a:latin typeface="Georgia" pitchFamily="18" charset="0"/>
            </a:endParaRPr>
          </a:p>
          <a:p>
            <a:r>
              <a:rPr lang="en-GB">
                <a:latin typeface="Georgia" pitchFamily="18" charset="0"/>
                <a:hlinkClick r:id="rId3"/>
              </a:rPr>
              <a:t>http://www.worldofteaching.com</a:t>
            </a:r>
            <a:endParaRPr lang="en-GB">
              <a:latin typeface="Georgia" pitchFamily="18" charset="0"/>
            </a:endParaRPr>
          </a:p>
          <a:p>
            <a:r>
              <a:rPr lang="en-GB">
                <a:latin typeface="Georgia" pitchFamily="18" charset="0"/>
              </a:rPr>
              <a:t>Is home to well over a thousand powerpoints submitted by teachers. This a free site. Please visit and I hope it will help in your teaching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/>
              <a:t>Write </a:t>
            </a:r>
            <a:r>
              <a:rPr lang="en-US" sz="4000" b="1"/>
              <a:t>do</a:t>
            </a:r>
            <a:r>
              <a:rPr lang="en-US" sz="4000"/>
              <a:t> or </a:t>
            </a:r>
            <a:r>
              <a:rPr lang="en-US" sz="4000" b="1"/>
              <a:t>does</a:t>
            </a:r>
            <a:r>
              <a:rPr lang="en-US" sz="4000"/>
              <a:t> to complete the sentence.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95600"/>
            <a:ext cx="8229600" cy="3235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We _________ know that hounds have a good sense of smell.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We </a:t>
            </a:r>
            <a:r>
              <a:rPr lang="en-US" b="1">
                <a:solidFill>
                  <a:schemeClr val="hlink"/>
                </a:solidFill>
              </a:rPr>
              <a:t>do</a:t>
            </a:r>
            <a:r>
              <a:rPr lang="en-US"/>
              <a:t> know that hounds have a good sense of smell.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/>
              <a:t>Write </a:t>
            </a:r>
            <a:r>
              <a:rPr lang="en-US" sz="4000" b="1"/>
              <a:t>do</a:t>
            </a:r>
            <a:r>
              <a:rPr lang="en-US" sz="4000"/>
              <a:t> or </a:t>
            </a:r>
            <a:r>
              <a:rPr lang="en-US" sz="4000" b="1"/>
              <a:t>does</a:t>
            </a:r>
            <a:r>
              <a:rPr lang="en-US" sz="4000"/>
              <a:t> to complete the sentence.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95600"/>
            <a:ext cx="8229600" cy="3235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Wind _____ blow more in the river bottom.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Wind </a:t>
            </a:r>
            <a:r>
              <a:rPr lang="en-US" b="1">
                <a:solidFill>
                  <a:schemeClr val="hlink"/>
                </a:solidFill>
              </a:rPr>
              <a:t>does </a:t>
            </a:r>
            <a:r>
              <a:rPr lang="en-US"/>
              <a:t>blow more in the river bottom. 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/>
              <a:t>Write </a:t>
            </a:r>
            <a:r>
              <a:rPr lang="en-US" sz="4000" b="1"/>
              <a:t>doesn't</a:t>
            </a:r>
            <a:r>
              <a:rPr lang="en-US" sz="4000"/>
              <a:t> or </a:t>
            </a:r>
            <a:r>
              <a:rPr lang="en-US" sz="4000" b="1"/>
              <a:t>don't</a:t>
            </a:r>
            <a:r>
              <a:rPr lang="en-US" sz="4000"/>
              <a:t> to complete the sentence.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229600" cy="3200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By late evening the happy tune _______sound happy.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47</TotalTime>
  <Words>913</Words>
  <Application>Microsoft Office PowerPoint</Application>
  <PresentationFormat>On-screen Show (4:3)</PresentationFormat>
  <Paragraphs>154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Times New Roman</vt:lpstr>
      <vt:lpstr>Verdana</vt:lpstr>
      <vt:lpstr>Wingdings</vt:lpstr>
      <vt:lpstr>Georgia</vt:lpstr>
      <vt:lpstr>Calibri</vt:lpstr>
      <vt:lpstr>Cliff</vt:lpstr>
      <vt:lpstr>The verbs – DO and HAVE </vt:lpstr>
      <vt:lpstr>Do Verbs</vt:lpstr>
      <vt:lpstr>PowerPoint Presentation</vt:lpstr>
      <vt:lpstr>PowerPoint Presentation</vt:lpstr>
      <vt:lpstr>Write do or does to complete the sentence. </vt:lpstr>
      <vt:lpstr>PowerPoint Presentation</vt:lpstr>
      <vt:lpstr>Write do or does to complete the sentence. </vt:lpstr>
      <vt:lpstr>PowerPoint Presentation</vt:lpstr>
      <vt:lpstr>Write doesn't or don't to complete the sentence. </vt:lpstr>
      <vt:lpstr>PowerPoint Presentation</vt:lpstr>
      <vt:lpstr>Write doesn't or don't to complete the sentence. </vt:lpstr>
      <vt:lpstr>PowerPoint Presentation</vt:lpstr>
      <vt:lpstr>Have Verbs</vt:lpstr>
      <vt:lpstr>PowerPoint Presentation</vt:lpstr>
      <vt:lpstr>PowerPoint Presentation</vt:lpstr>
      <vt:lpstr>Write has or have to complete the sentence. </vt:lpstr>
      <vt:lpstr>PowerPoint Presentation</vt:lpstr>
      <vt:lpstr>Write has or have to complete the sentence. </vt:lpstr>
      <vt:lpstr>PowerPoint Presentation</vt:lpstr>
      <vt:lpstr>Write hasn't or haven't to complete the sentence. </vt:lpstr>
      <vt:lpstr>PowerPoint Presentation</vt:lpstr>
      <vt:lpstr>Write hasn't or haven't to complete the sentence. </vt:lpstr>
      <vt:lpstr>PowerPoint Presentation</vt:lpstr>
      <vt:lpstr>Practice – Number your paper from 1 to 15. Write the correct answer for each of the following items.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13. Which sentence in the paragraph below contains a mistake?</vt:lpstr>
      <vt:lpstr>14. Which sentence in the paragraph below contains a mistake?</vt:lpstr>
      <vt:lpstr>15. Which sentence in the paragraph below contains a mistake?</vt:lpstr>
      <vt:lpstr>15. Which sentence in the paragraph below contains a mistake?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Gay  Miller</dc:creator>
  <cp:lastModifiedBy>Teacher E-Solutions</cp:lastModifiedBy>
  <cp:revision>29</cp:revision>
  <dcterms:created xsi:type="dcterms:W3CDTF">2008-07-03T21:42:55Z</dcterms:created>
  <dcterms:modified xsi:type="dcterms:W3CDTF">2019-01-18T16:51:19Z</dcterms:modified>
</cp:coreProperties>
</file>