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53"/>
  </p:notesMasterIdLst>
  <p:handoutMasterIdLst>
    <p:handoutMasterId r:id="rId54"/>
  </p:handoutMasterIdLst>
  <p:sldIdLst>
    <p:sldId id="284" r:id="rId2"/>
    <p:sldId id="343" r:id="rId3"/>
    <p:sldId id="344" r:id="rId4"/>
    <p:sldId id="345" r:id="rId5"/>
    <p:sldId id="346" r:id="rId6"/>
    <p:sldId id="347" r:id="rId7"/>
    <p:sldId id="314" r:id="rId8"/>
    <p:sldId id="315" r:id="rId9"/>
    <p:sldId id="316" r:id="rId10"/>
    <p:sldId id="317" r:id="rId11"/>
    <p:sldId id="318" r:id="rId12"/>
    <p:sldId id="319" r:id="rId13"/>
    <p:sldId id="300" r:id="rId14"/>
    <p:sldId id="355" r:id="rId15"/>
    <p:sldId id="356" r:id="rId16"/>
    <p:sldId id="357" r:id="rId17"/>
    <p:sldId id="358" r:id="rId18"/>
    <p:sldId id="359" r:id="rId19"/>
    <p:sldId id="360" r:id="rId20"/>
    <p:sldId id="361" r:id="rId21"/>
    <p:sldId id="362" r:id="rId22"/>
    <p:sldId id="363" r:id="rId23"/>
    <p:sldId id="364" r:id="rId24"/>
    <p:sldId id="365" r:id="rId25"/>
    <p:sldId id="366" r:id="rId26"/>
    <p:sldId id="367" r:id="rId27"/>
    <p:sldId id="368" r:id="rId28"/>
    <p:sldId id="301" r:id="rId29"/>
    <p:sldId id="369" r:id="rId30"/>
    <p:sldId id="370" r:id="rId31"/>
    <p:sldId id="371" r:id="rId32"/>
    <p:sldId id="372" r:id="rId33"/>
    <p:sldId id="373" r:id="rId34"/>
    <p:sldId id="303" r:id="rId35"/>
    <p:sldId id="348" r:id="rId36"/>
    <p:sldId id="349" r:id="rId37"/>
    <p:sldId id="326" r:id="rId38"/>
    <p:sldId id="327" r:id="rId39"/>
    <p:sldId id="328" r:id="rId40"/>
    <p:sldId id="329" r:id="rId41"/>
    <p:sldId id="330" r:id="rId42"/>
    <p:sldId id="331" r:id="rId43"/>
    <p:sldId id="332" r:id="rId44"/>
    <p:sldId id="333" r:id="rId45"/>
    <p:sldId id="334" r:id="rId46"/>
    <p:sldId id="335" r:id="rId47"/>
    <p:sldId id="350" r:id="rId48"/>
    <p:sldId id="351" r:id="rId49"/>
    <p:sldId id="352" r:id="rId50"/>
    <p:sldId id="353" r:id="rId51"/>
    <p:sldId id="354" r:id="rId52"/>
  </p:sldIdLst>
  <p:sldSz cx="9144000" cy="6858000" type="screen4x3"/>
  <p:notesSz cx="6858000" cy="9144000"/>
  <p:defaultTextStyle>
    <a:defPPr>
      <a:defRPr lang="en-GB"/>
    </a:defPPr>
    <a:lvl1pPr algn="r" rtl="0" fontAlgn="base">
      <a:spcBef>
        <a:spcPct val="0"/>
      </a:spcBef>
      <a:spcAft>
        <a:spcPct val="0"/>
      </a:spcAft>
      <a:defRPr sz="2400" kern="1200">
        <a:solidFill>
          <a:schemeClr val="tx1"/>
        </a:solidFill>
        <a:latin typeface="Times New Roman" pitchFamily="18" charset="0"/>
        <a:ea typeface="+mn-ea"/>
        <a:cs typeface="+mn-cs"/>
      </a:defRPr>
    </a:lvl1pPr>
    <a:lvl2pPr marL="457200" algn="r" rtl="0" fontAlgn="base">
      <a:spcBef>
        <a:spcPct val="0"/>
      </a:spcBef>
      <a:spcAft>
        <a:spcPct val="0"/>
      </a:spcAft>
      <a:defRPr sz="2400" kern="1200">
        <a:solidFill>
          <a:schemeClr val="tx1"/>
        </a:solidFill>
        <a:latin typeface="Times New Roman" pitchFamily="18" charset="0"/>
        <a:ea typeface="+mn-ea"/>
        <a:cs typeface="+mn-cs"/>
      </a:defRPr>
    </a:lvl2pPr>
    <a:lvl3pPr marL="914400" algn="r" rtl="0" fontAlgn="base">
      <a:spcBef>
        <a:spcPct val="0"/>
      </a:spcBef>
      <a:spcAft>
        <a:spcPct val="0"/>
      </a:spcAft>
      <a:defRPr sz="2400" kern="1200">
        <a:solidFill>
          <a:schemeClr val="tx1"/>
        </a:solidFill>
        <a:latin typeface="Times New Roman" pitchFamily="18" charset="0"/>
        <a:ea typeface="+mn-ea"/>
        <a:cs typeface="+mn-cs"/>
      </a:defRPr>
    </a:lvl3pPr>
    <a:lvl4pPr marL="1371600" algn="r" rtl="0" fontAlgn="base">
      <a:spcBef>
        <a:spcPct val="0"/>
      </a:spcBef>
      <a:spcAft>
        <a:spcPct val="0"/>
      </a:spcAft>
      <a:defRPr sz="2400" kern="1200">
        <a:solidFill>
          <a:schemeClr val="tx1"/>
        </a:solidFill>
        <a:latin typeface="Times New Roman" pitchFamily="18" charset="0"/>
        <a:ea typeface="+mn-ea"/>
        <a:cs typeface="+mn-cs"/>
      </a:defRPr>
    </a:lvl4pPr>
    <a:lvl5pPr marL="1828800" algn="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FF00"/>
    <a:srgbClr val="FF0000"/>
    <a:srgbClr val="0000CC"/>
    <a:srgbClr val="003399"/>
    <a:srgbClr val="336699"/>
    <a:srgbClr val="33CCFF"/>
    <a:srgbClr val="FFFF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87899" autoAdjust="0"/>
  </p:normalViewPr>
  <p:slideViewPr>
    <p:cSldViewPr>
      <p:cViewPr>
        <p:scale>
          <a:sx n="71" d="100"/>
          <a:sy n="71" d="100"/>
        </p:scale>
        <p:origin x="-58" y="16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E1B4A5-7219-4C79-B4D5-1A8BC7E9449A}" type="doc">
      <dgm:prSet loTypeId="urn:microsoft.com/office/officeart/2005/8/layout/cycle1" loCatId="cycle" qsTypeId="urn:microsoft.com/office/officeart/2005/8/quickstyle/simple1" qsCatId="simple" csTypeId="urn:microsoft.com/office/officeart/2005/8/colors/accent1_2" csCatId="accent1"/>
      <dgm:spPr/>
    </dgm:pt>
    <dgm:pt modelId="{59DC8908-214A-4433-827F-B01D0F55AC1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smtClean="0">
              <a:ln>
                <a:noFill/>
              </a:ln>
              <a:solidFill>
                <a:schemeClr val="tx1"/>
              </a:solidFill>
              <a:effectLst/>
              <a:latin typeface="Arial" pitchFamily="34" charset="0"/>
            </a:rPr>
            <a:t>Information</a:t>
          </a:r>
          <a:endParaRPr kumimoji="0" lang="en-GB" b="0" i="0" u="none" strike="noStrike" cap="none" normalizeH="0" baseline="0" smtClean="0">
            <a:ln>
              <a:noFill/>
            </a:ln>
            <a:solidFill>
              <a:schemeClr val="tx1"/>
            </a:solidFill>
            <a:effectLst/>
            <a:latin typeface="Arial" pitchFamily="34" charset="0"/>
          </a:endParaRPr>
        </a:p>
      </dgm:t>
    </dgm:pt>
    <dgm:pt modelId="{C82BA95A-EAD9-4D8B-9E91-DC2761D32998}" type="parTrans" cxnId="{160A89ED-9021-4C26-99F7-117679C39FDB}">
      <dgm:prSet/>
      <dgm:spPr/>
    </dgm:pt>
    <dgm:pt modelId="{2B70181A-F7D4-4F28-B45E-E882EDD72263}" type="sibTrans" cxnId="{160A89ED-9021-4C26-99F7-117679C39FDB}">
      <dgm:prSet/>
      <dgm:spPr/>
    </dgm:pt>
    <dgm:pt modelId="{62896BF7-13E1-4BB6-A9C4-85AB2F56D37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smtClean="0">
              <a:ln>
                <a:noFill/>
              </a:ln>
              <a:solidFill>
                <a:schemeClr val="tx1"/>
              </a:solidFill>
              <a:effectLst/>
              <a:latin typeface="Arial" pitchFamily="34" charset="0"/>
            </a:rPr>
            <a:t>Intervention</a:t>
          </a:r>
          <a:endParaRPr kumimoji="0" lang="en-GB" b="0" i="0" u="none" strike="noStrike" cap="none" normalizeH="0" baseline="0" smtClean="0">
            <a:ln>
              <a:noFill/>
            </a:ln>
            <a:solidFill>
              <a:schemeClr val="tx1"/>
            </a:solidFill>
            <a:effectLst/>
            <a:latin typeface="Arial" pitchFamily="34" charset="0"/>
          </a:endParaRPr>
        </a:p>
      </dgm:t>
    </dgm:pt>
    <dgm:pt modelId="{5A00EF90-FE4F-4BEA-95E8-8B697194BF30}" type="parTrans" cxnId="{64D0C232-490A-4C2F-88FF-C55A09BD8657}">
      <dgm:prSet/>
      <dgm:spPr/>
    </dgm:pt>
    <dgm:pt modelId="{450B745D-1355-4E7F-BE33-442915908D5D}" type="sibTrans" cxnId="{64D0C232-490A-4C2F-88FF-C55A09BD8657}">
      <dgm:prSet/>
      <dgm:spPr/>
    </dgm:pt>
    <dgm:pt modelId="{57CF3C03-EB6E-4F3E-A36D-2A0E8AA6918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smtClean="0">
              <a:ln>
                <a:noFill/>
              </a:ln>
              <a:solidFill>
                <a:schemeClr val="tx1"/>
              </a:solidFill>
              <a:effectLst/>
              <a:latin typeface="Arial" pitchFamily="34" charset="0"/>
            </a:rPr>
            <a:t>Impact</a:t>
          </a:r>
          <a:endParaRPr kumimoji="0" lang="en-GB" b="0" i="0" u="none" strike="noStrike" cap="none" normalizeH="0" baseline="0" smtClean="0">
            <a:ln>
              <a:noFill/>
            </a:ln>
            <a:solidFill>
              <a:schemeClr val="tx1"/>
            </a:solidFill>
            <a:effectLst/>
            <a:latin typeface="Arial" pitchFamily="34" charset="0"/>
          </a:endParaRPr>
        </a:p>
      </dgm:t>
    </dgm:pt>
    <dgm:pt modelId="{BE94DEC0-272E-42F8-9BEC-96C261C0754B}" type="parTrans" cxnId="{0E196240-2F0B-4331-94FE-B0317CC1DACB}">
      <dgm:prSet/>
      <dgm:spPr/>
    </dgm:pt>
    <dgm:pt modelId="{8EE484D8-6183-40DA-BA19-C7B14C4B8F8A}" type="sibTrans" cxnId="{0E196240-2F0B-4331-94FE-B0317CC1DACB}">
      <dgm:prSet/>
      <dgm:spPr/>
    </dgm:pt>
    <dgm:pt modelId="{6503AAF3-5028-4BDB-9F01-5D0CB5F97DAB}" type="pres">
      <dgm:prSet presAssocID="{C7E1B4A5-7219-4C79-B4D5-1A8BC7E9449A}" presName="cycle" presStyleCnt="0">
        <dgm:presLayoutVars>
          <dgm:dir/>
          <dgm:resizeHandles val="exact"/>
        </dgm:presLayoutVars>
      </dgm:prSet>
      <dgm:spPr/>
    </dgm:pt>
    <dgm:pt modelId="{C88D275C-B154-4804-B10C-EB3234F060CB}" type="pres">
      <dgm:prSet presAssocID="{59DC8908-214A-4433-827F-B01D0F55AC1E}" presName="dummy" presStyleCnt="0"/>
      <dgm:spPr/>
    </dgm:pt>
    <dgm:pt modelId="{EB407B0A-E6A9-4CC2-B294-B089EF726C6E}" type="pres">
      <dgm:prSet presAssocID="{59DC8908-214A-4433-827F-B01D0F55AC1E}" presName="node" presStyleLbl="revTx" presStyleIdx="0" presStyleCnt="3">
        <dgm:presLayoutVars>
          <dgm:bulletEnabled val="1"/>
        </dgm:presLayoutVars>
      </dgm:prSet>
      <dgm:spPr/>
    </dgm:pt>
    <dgm:pt modelId="{01370F40-3228-4EEE-98CB-11A756737781}" type="pres">
      <dgm:prSet presAssocID="{2B70181A-F7D4-4F28-B45E-E882EDD72263}" presName="sibTrans" presStyleLbl="node1" presStyleIdx="0" presStyleCnt="3"/>
      <dgm:spPr/>
    </dgm:pt>
    <dgm:pt modelId="{730DEF4C-31CD-4436-88A5-AC2023ADDCB8}" type="pres">
      <dgm:prSet presAssocID="{62896BF7-13E1-4BB6-A9C4-85AB2F56D374}" presName="dummy" presStyleCnt="0"/>
      <dgm:spPr/>
    </dgm:pt>
    <dgm:pt modelId="{9F6FE460-C602-465F-93AF-9CD740A5CA57}" type="pres">
      <dgm:prSet presAssocID="{62896BF7-13E1-4BB6-A9C4-85AB2F56D374}" presName="node" presStyleLbl="revTx" presStyleIdx="1" presStyleCnt="3">
        <dgm:presLayoutVars>
          <dgm:bulletEnabled val="1"/>
        </dgm:presLayoutVars>
      </dgm:prSet>
      <dgm:spPr/>
    </dgm:pt>
    <dgm:pt modelId="{36A4EF4F-37C5-407D-AF51-74B9B86A5615}" type="pres">
      <dgm:prSet presAssocID="{450B745D-1355-4E7F-BE33-442915908D5D}" presName="sibTrans" presStyleLbl="node1" presStyleIdx="1" presStyleCnt="3"/>
      <dgm:spPr/>
    </dgm:pt>
    <dgm:pt modelId="{0439878C-6FC5-4C6C-AC9A-945E481105AE}" type="pres">
      <dgm:prSet presAssocID="{57CF3C03-EB6E-4F3E-A36D-2A0E8AA69180}" presName="dummy" presStyleCnt="0"/>
      <dgm:spPr/>
    </dgm:pt>
    <dgm:pt modelId="{6DFD5A55-71FF-4494-AEEF-4F9D998A3542}" type="pres">
      <dgm:prSet presAssocID="{57CF3C03-EB6E-4F3E-A36D-2A0E8AA69180}" presName="node" presStyleLbl="revTx" presStyleIdx="2" presStyleCnt="3">
        <dgm:presLayoutVars>
          <dgm:bulletEnabled val="1"/>
        </dgm:presLayoutVars>
      </dgm:prSet>
      <dgm:spPr/>
    </dgm:pt>
    <dgm:pt modelId="{E624E3C8-FF4E-45DE-92AC-439983733783}" type="pres">
      <dgm:prSet presAssocID="{8EE484D8-6183-40DA-BA19-C7B14C4B8F8A}" presName="sibTrans" presStyleLbl="node1" presStyleIdx="2" presStyleCnt="3"/>
      <dgm:spPr/>
    </dgm:pt>
  </dgm:ptLst>
  <dgm:cxnLst>
    <dgm:cxn modelId="{79112EB7-6F05-42A6-9DB8-087A41F4B244}" type="presOf" srcId="{C7E1B4A5-7219-4C79-B4D5-1A8BC7E9449A}" destId="{6503AAF3-5028-4BDB-9F01-5D0CB5F97DAB}" srcOrd="0" destOrd="0" presId="urn:microsoft.com/office/officeart/2005/8/layout/cycle1"/>
    <dgm:cxn modelId="{D47CE483-AF16-4B54-AA7F-68B060CB8AB2}" type="presOf" srcId="{57CF3C03-EB6E-4F3E-A36D-2A0E8AA69180}" destId="{6DFD5A55-71FF-4494-AEEF-4F9D998A3542}" srcOrd="0" destOrd="0" presId="urn:microsoft.com/office/officeart/2005/8/layout/cycle1"/>
    <dgm:cxn modelId="{0E196240-2F0B-4331-94FE-B0317CC1DACB}" srcId="{C7E1B4A5-7219-4C79-B4D5-1A8BC7E9449A}" destId="{57CF3C03-EB6E-4F3E-A36D-2A0E8AA69180}" srcOrd="2" destOrd="0" parTransId="{BE94DEC0-272E-42F8-9BEC-96C261C0754B}" sibTransId="{8EE484D8-6183-40DA-BA19-C7B14C4B8F8A}"/>
    <dgm:cxn modelId="{9830C36F-76F0-4CD7-ACBD-A3A0458B5634}" type="presOf" srcId="{8EE484D8-6183-40DA-BA19-C7B14C4B8F8A}" destId="{E624E3C8-FF4E-45DE-92AC-439983733783}" srcOrd="0" destOrd="0" presId="urn:microsoft.com/office/officeart/2005/8/layout/cycle1"/>
    <dgm:cxn modelId="{06646590-EF4C-42E8-9570-21701D372726}" type="presOf" srcId="{62896BF7-13E1-4BB6-A9C4-85AB2F56D374}" destId="{9F6FE460-C602-465F-93AF-9CD740A5CA57}" srcOrd="0" destOrd="0" presId="urn:microsoft.com/office/officeart/2005/8/layout/cycle1"/>
    <dgm:cxn modelId="{64D0C232-490A-4C2F-88FF-C55A09BD8657}" srcId="{C7E1B4A5-7219-4C79-B4D5-1A8BC7E9449A}" destId="{62896BF7-13E1-4BB6-A9C4-85AB2F56D374}" srcOrd="1" destOrd="0" parTransId="{5A00EF90-FE4F-4BEA-95E8-8B697194BF30}" sibTransId="{450B745D-1355-4E7F-BE33-442915908D5D}"/>
    <dgm:cxn modelId="{D1355727-2540-403B-A2D8-FB9BA925F57F}" type="presOf" srcId="{2B70181A-F7D4-4F28-B45E-E882EDD72263}" destId="{01370F40-3228-4EEE-98CB-11A756737781}" srcOrd="0" destOrd="0" presId="urn:microsoft.com/office/officeart/2005/8/layout/cycle1"/>
    <dgm:cxn modelId="{1081C1D1-8242-4A1D-84EC-9279B838B72D}" type="presOf" srcId="{450B745D-1355-4E7F-BE33-442915908D5D}" destId="{36A4EF4F-37C5-407D-AF51-74B9B86A5615}" srcOrd="0" destOrd="0" presId="urn:microsoft.com/office/officeart/2005/8/layout/cycle1"/>
    <dgm:cxn modelId="{160A89ED-9021-4C26-99F7-117679C39FDB}" srcId="{C7E1B4A5-7219-4C79-B4D5-1A8BC7E9449A}" destId="{59DC8908-214A-4433-827F-B01D0F55AC1E}" srcOrd="0" destOrd="0" parTransId="{C82BA95A-EAD9-4D8B-9E91-DC2761D32998}" sibTransId="{2B70181A-F7D4-4F28-B45E-E882EDD72263}"/>
    <dgm:cxn modelId="{09A7C73B-F4D4-41A0-8912-96D7B285A9DE}" type="presOf" srcId="{59DC8908-214A-4433-827F-B01D0F55AC1E}" destId="{EB407B0A-E6A9-4CC2-B294-B089EF726C6E}" srcOrd="0" destOrd="0" presId="urn:microsoft.com/office/officeart/2005/8/layout/cycle1"/>
    <dgm:cxn modelId="{E88F77E8-F0AA-4351-96BB-2FDA2A7D6FD7}" type="presParOf" srcId="{6503AAF3-5028-4BDB-9F01-5D0CB5F97DAB}" destId="{C88D275C-B154-4804-B10C-EB3234F060CB}" srcOrd="0" destOrd="0" presId="urn:microsoft.com/office/officeart/2005/8/layout/cycle1"/>
    <dgm:cxn modelId="{24626D52-E32E-4B12-A45C-BAD8237E6F73}" type="presParOf" srcId="{6503AAF3-5028-4BDB-9F01-5D0CB5F97DAB}" destId="{EB407B0A-E6A9-4CC2-B294-B089EF726C6E}" srcOrd="1" destOrd="0" presId="urn:microsoft.com/office/officeart/2005/8/layout/cycle1"/>
    <dgm:cxn modelId="{C7AB2DD8-8D09-4CD0-B689-5CA6DB6C9A22}" type="presParOf" srcId="{6503AAF3-5028-4BDB-9F01-5D0CB5F97DAB}" destId="{01370F40-3228-4EEE-98CB-11A756737781}" srcOrd="2" destOrd="0" presId="urn:microsoft.com/office/officeart/2005/8/layout/cycle1"/>
    <dgm:cxn modelId="{67D52054-CA33-4224-9E1E-E22686A6FCC1}" type="presParOf" srcId="{6503AAF3-5028-4BDB-9F01-5D0CB5F97DAB}" destId="{730DEF4C-31CD-4436-88A5-AC2023ADDCB8}" srcOrd="3" destOrd="0" presId="urn:microsoft.com/office/officeart/2005/8/layout/cycle1"/>
    <dgm:cxn modelId="{DF9773EC-6646-487A-890C-5624A931B34A}" type="presParOf" srcId="{6503AAF3-5028-4BDB-9F01-5D0CB5F97DAB}" destId="{9F6FE460-C602-465F-93AF-9CD740A5CA57}" srcOrd="4" destOrd="0" presId="urn:microsoft.com/office/officeart/2005/8/layout/cycle1"/>
    <dgm:cxn modelId="{8E1C283D-AD05-4A4F-A322-DBEC4FAE4127}" type="presParOf" srcId="{6503AAF3-5028-4BDB-9F01-5D0CB5F97DAB}" destId="{36A4EF4F-37C5-407D-AF51-74B9B86A5615}" srcOrd="5" destOrd="0" presId="urn:microsoft.com/office/officeart/2005/8/layout/cycle1"/>
    <dgm:cxn modelId="{C0865B16-3A63-43EE-B356-6D8240CB143F}" type="presParOf" srcId="{6503AAF3-5028-4BDB-9F01-5D0CB5F97DAB}" destId="{0439878C-6FC5-4C6C-AC9A-945E481105AE}" srcOrd="6" destOrd="0" presId="urn:microsoft.com/office/officeart/2005/8/layout/cycle1"/>
    <dgm:cxn modelId="{58F64BB6-36B2-499D-892E-D90319F631F4}" type="presParOf" srcId="{6503AAF3-5028-4BDB-9F01-5D0CB5F97DAB}" destId="{6DFD5A55-71FF-4494-AEEF-4F9D998A3542}" srcOrd="7" destOrd="0" presId="urn:microsoft.com/office/officeart/2005/8/layout/cycle1"/>
    <dgm:cxn modelId="{FD45E77B-F007-4ECA-9FF8-634341F45C62}" type="presParOf" srcId="{6503AAF3-5028-4BDB-9F01-5D0CB5F97DAB}" destId="{E624E3C8-FF4E-45DE-92AC-439983733783}"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image" Target="../media/image3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defRPr sz="1200"/>
            </a:lvl1pPr>
          </a:lstStyle>
          <a:p>
            <a:pPr>
              <a:defRPr/>
            </a:pPr>
            <a:endParaRPr lang="en-GB"/>
          </a:p>
        </p:txBody>
      </p:sp>
      <p:sp>
        <p:nvSpPr>
          <p:cNvPr id="1741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GB"/>
          </a:p>
        </p:txBody>
      </p:sp>
      <p:sp>
        <p:nvSpPr>
          <p:cNvPr id="1741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0" hangingPunct="0">
              <a:defRPr sz="1200"/>
            </a:lvl1pPr>
          </a:lstStyle>
          <a:p>
            <a:pPr>
              <a:defRPr/>
            </a:pPr>
            <a:endParaRPr lang="en-GB"/>
          </a:p>
        </p:txBody>
      </p:sp>
      <p:sp>
        <p:nvSpPr>
          <p:cNvPr id="1741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fld id="{BECB87A7-8C24-464D-A86A-16917DA7148C}" type="slidenum">
              <a:rPr lang="en-GB"/>
              <a:pPr>
                <a:defRPr/>
              </a:pPr>
              <a:t>‹#›</a:t>
            </a:fld>
            <a:endParaRPr lang="en-GB"/>
          </a:p>
        </p:txBody>
      </p:sp>
    </p:spTree>
    <p:extLst>
      <p:ext uri="{BB962C8B-B14F-4D97-AF65-F5344CB8AC3E}">
        <p14:creationId xmlns:p14="http://schemas.microsoft.com/office/powerpoint/2010/main" val="8226449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defRPr sz="1200"/>
            </a:lvl1pPr>
          </a:lstStyle>
          <a:p>
            <a:pPr>
              <a:defRPr/>
            </a:pPr>
            <a:endParaRPr lang="en-GB"/>
          </a:p>
        </p:txBody>
      </p:sp>
      <p:sp>
        <p:nvSpPr>
          <p:cNvPr id="1536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GB"/>
          </a:p>
        </p:txBody>
      </p:sp>
      <p:sp>
        <p:nvSpPr>
          <p:cNvPr id="66564"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536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0" hangingPunct="0">
              <a:defRPr sz="1200"/>
            </a:lvl1pPr>
          </a:lstStyle>
          <a:p>
            <a:pPr>
              <a:defRPr/>
            </a:pPr>
            <a:endParaRPr lang="en-GB"/>
          </a:p>
        </p:txBody>
      </p:sp>
      <p:sp>
        <p:nvSpPr>
          <p:cNvPr id="1536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fld id="{47967767-B078-425D-B8A6-4D0A8782C3CA}" type="slidenum">
              <a:rPr lang="en-GB"/>
              <a:pPr>
                <a:defRPr/>
              </a:pPr>
              <a:t>‹#›</a:t>
            </a:fld>
            <a:endParaRPr lang="en-GB"/>
          </a:p>
        </p:txBody>
      </p:sp>
    </p:spTree>
    <p:extLst>
      <p:ext uri="{BB962C8B-B14F-4D97-AF65-F5344CB8AC3E}">
        <p14:creationId xmlns:p14="http://schemas.microsoft.com/office/powerpoint/2010/main" val="2712648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p:spPr>
        <p:txBody>
          <a:bodyPr/>
          <a:lstStyle/>
          <a:p>
            <a:endParaRPr lang="en-US" altLang="en-US" smtClean="0">
              <a:latin typeface="Arial" pitchFamily="34" charset="0"/>
            </a:endParaRPr>
          </a:p>
        </p:txBody>
      </p:sp>
      <p:sp>
        <p:nvSpPr>
          <p:cNvPr id="67588"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fld id="{D8CCCEBD-F018-465C-AAA6-C41E8E45A337}" type="slidenum">
              <a:rPr lang="en-GB" altLang="en-US" sz="1200"/>
              <a:pPr/>
              <a:t>34</a:t>
            </a:fld>
            <a:endParaRPr lang="en-GB"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p:spPr>
        <p:txBody>
          <a:bodyPr/>
          <a:lstStyle/>
          <a:p>
            <a:endParaRPr lang="en-US" altLang="en-US" smtClean="0">
              <a:latin typeface="Arial" pitchFamily="34" charset="0"/>
            </a:endParaRPr>
          </a:p>
        </p:txBody>
      </p:sp>
      <p:sp>
        <p:nvSpPr>
          <p:cNvPr id="68612"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fld id="{DD7A176C-D5BC-4788-95DF-2D802574745E}" type="slidenum">
              <a:rPr lang="en-GB" altLang="en-US" sz="1200"/>
              <a:pPr/>
              <a:t>35</a:t>
            </a:fld>
            <a:endParaRPr lang="en-GB"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endParaRPr lang="en-US" altLang="en-US" smtClean="0">
              <a:latin typeface="Arial" pitchFamily="34" charset="0"/>
            </a:endParaRPr>
          </a:p>
        </p:txBody>
      </p:sp>
      <p:sp>
        <p:nvSpPr>
          <p:cNvPr id="69636"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fld id="{AFC8221D-724E-4115-B313-79A158F7AA6C}" type="slidenum">
              <a:rPr lang="en-GB" altLang="en-US" sz="1200"/>
              <a:pPr/>
              <a:t>36</a:t>
            </a:fld>
            <a:endParaRPr lang="en-GB"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p:spPr>
        <p:txBody>
          <a:bodyPr/>
          <a:lstStyle/>
          <a:p>
            <a:endParaRPr lang="en-US" alt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Title 28"/>
          <p:cNvSpPr>
            <a:spLocks noGrp="1"/>
          </p:cNvSpPr>
          <p:nvPr>
            <p:ph type="ctrTitle"/>
          </p:nvPr>
        </p:nvSpPr>
        <p:spPr>
          <a:xfrm>
            <a:off x="381000" y="4853411"/>
            <a:ext cx="8458200" cy="1222375"/>
          </a:xfrm>
        </p:spPr>
        <p:txBody>
          <a:bodyPr anchor="t"/>
          <a:lstStyle/>
          <a:p>
            <a:r>
              <a:rPr lang="en-US" smtClean="0"/>
              <a:t>Click to edit Master title style</a:t>
            </a:r>
            <a:endParaRPr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15"/>
          <p:cNvSpPr>
            <a:spLocks noGrp="1"/>
          </p:cNvSpPr>
          <p:nvPr>
            <p:ph type="dt" sz="half" idx="10"/>
          </p:nvPr>
        </p:nvSpPr>
        <p:spPr/>
        <p:txBody>
          <a:bodyPr/>
          <a:lstStyle>
            <a:lvl1pPr>
              <a:defRPr/>
            </a:lvl1pPr>
          </a:lstStyle>
          <a:p>
            <a:pPr>
              <a:defRPr/>
            </a:pPr>
            <a:endParaRPr lang="en-GB"/>
          </a:p>
        </p:txBody>
      </p:sp>
      <p:sp>
        <p:nvSpPr>
          <p:cNvPr id="6" name="Footer Placeholder 1"/>
          <p:cNvSpPr>
            <a:spLocks noGrp="1"/>
          </p:cNvSpPr>
          <p:nvPr>
            <p:ph type="ftr" sz="quarter" idx="11"/>
          </p:nvPr>
        </p:nvSpPr>
        <p:spPr/>
        <p:txBody>
          <a:bodyPr/>
          <a:lstStyle>
            <a:lvl1pPr>
              <a:defRPr/>
            </a:lvl1pPr>
          </a:lstStyle>
          <a:p>
            <a:pPr>
              <a:defRPr/>
            </a:pPr>
            <a:r>
              <a:rPr lang="en-GB"/>
              <a:t>Mr. Glyn Hambling</a:t>
            </a:r>
          </a:p>
        </p:txBody>
      </p:sp>
      <p:sp>
        <p:nvSpPr>
          <p:cNvPr id="7" name="Slide Number Placeholder 14"/>
          <p:cNvSpPr>
            <a:spLocks noGrp="1"/>
          </p:cNvSpPr>
          <p:nvPr>
            <p:ph type="sldNum" sz="quarter" idx="12"/>
          </p:nvPr>
        </p:nvSpPr>
        <p:spPr>
          <a:xfrm>
            <a:off x="8229600" y="6473825"/>
            <a:ext cx="758825" cy="247650"/>
          </a:xfrm>
        </p:spPr>
        <p:txBody>
          <a:bodyPr/>
          <a:lstStyle>
            <a:lvl1pPr>
              <a:defRPr/>
            </a:lvl1pPr>
          </a:lstStyle>
          <a:p>
            <a:pPr>
              <a:defRPr/>
            </a:pPr>
            <a:fld id="{A5CD2E2F-B861-4781-A4F6-3A629F66388E}" type="slidenum">
              <a:rPr lang="en-GB"/>
              <a:pPr>
                <a:defRPr/>
              </a:pPr>
              <a:t>‹#›</a:t>
            </a:fld>
            <a:endParaRPr lang="en-GB"/>
          </a:p>
        </p:txBody>
      </p:sp>
    </p:spTree>
    <p:extLst>
      <p:ext uri="{BB962C8B-B14F-4D97-AF65-F5344CB8AC3E}">
        <p14:creationId xmlns:p14="http://schemas.microsoft.com/office/powerpoint/2010/main" val="3649451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a:defRPr/>
            </a:lvl1pPr>
          </a:lstStyle>
          <a:p>
            <a:pPr>
              <a:defRPr/>
            </a:pPr>
            <a:endParaRPr lang="en-GB"/>
          </a:p>
        </p:txBody>
      </p:sp>
      <p:sp>
        <p:nvSpPr>
          <p:cNvPr id="5" name="Footer Placeholder 27"/>
          <p:cNvSpPr>
            <a:spLocks noGrp="1"/>
          </p:cNvSpPr>
          <p:nvPr>
            <p:ph type="ftr" sz="quarter" idx="11"/>
          </p:nvPr>
        </p:nvSpPr>
        <p:spPr/>
        <p:txBody>
          <a:bodyPr/>
          <a:lstStyle>
            <a:lvl1pPr>
              <a:defRPr/>
            </a:lvl1pPr>
          </a:lstStyle>
          <a:p>
            <a:pPr>
              <a:defRPr/>
            </a:pPr>
            <a:r>
              <a:rPr lang="en-GB"/>
              <a:t>Mr. Glyn Hambling</a:t>
            </a:r>
          </a:p>
        </p:txBody>
      </p:sp>
      <p:sp>
        <p:nvSpPr>
          <p:cNvPr id="6" name="Slide Number Placeholder 4"/>
          <p:cNvSpPr>
            <a:spLocks noGrp="1"/>
          </p:cNvSpPr>
          <p:nvPr>
            <p:ph type="sldNum" sz="quarter" idx="12"/>
          </p:nvPr>
        </p:nvSpPr>
        <p:spPr/>
        <p:txBody>
          <a:bodyPr/>
          <a:lstStyle>
            <a:lvl1pPr>
              <a:defRPr/>
            </a:lvl1pPr>
          </a:lstStyle>
          <a:p>
            <a:pPr>
              <a:defRPr/>
            </a:pPr>
            <a:fld id="{E1C7AD2D-9824-4F5D-BD08-074E97E60025}" type="slidenum">
              <a:rPr lang="en-GB"/>
              <a:pPr>
                <a:defRPr/>
              </a:pPr>
              <a:t>‹#›</a:t>
            </a:fld>
            <a:endParaRPr lang="en-GB"/>
          </a:p>
        </p:txBody>
      </p:sp>
    </p:spTree>
    <p:extLst>
      <p:ext uri="{BB962C8B-B14F-4D97-AF65-F5344CB8AC3E}">
        <p14:creationId xmlns:p14="http://schemas.microsoft.com/office/powerpoint/2010/main" val="1301159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r>
              <a:rPr lang="en-GB"/>
              <a:t>Mr. Glyn Hambling</a:t>
            </a:r>
          </a:p>
        </p:txBody>
      </p:sp>
      <p:sp>
        <p:nvSpPr>
          <p:cNvPr id="6" name="Slide Number Placeholder 5"/>
          <p:cNvSpPr>
            <a:spLocks noGrp="1"/>
          </p:cNvSpPr>
          <p:nvPr>
            <p:ph type="sldNum" sz="quarter" idx="12"/>
          </p:nvPr>
        </p:nvSpPr>
        <p:spPr/>
        <p:txBody>
          <a:bodyPr/>
          <a:lstStyle>
            <a:lvl1pPr>
              <a:defRPr/>
            </a:lvl1pPr>
          </a:lstStyle>
          <a:p>
            <a:pPr>
              <a:defRPr/>
            </a:pPr>
            <a:fld id="{C71DB37A-AC2B-4BBD-8FC6-FBF8461DF8A0}" type="slidenum">
              <a:rPr lang="en-GB"/>
              <a:pPr>
                <a:defRPr/>
              </a:pPr>
              <a:t>‹#›</a:t>
            </a:fld>
            <a:endParaRPr lang="en-GB"/>
          </a:p>
        </p:txBody>
      </p:sp>
    </p:spTree>
    <p:extLst>
      <p:ext uri="{BB962C8B-B14F-4D97-AF65-F5344CB8AC3E}">
        <p14:creationId xmlns:p14="http://schemas.microsoft.com/office/powerpoint/2010/main" val="41169244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60960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2819400" y="1981200"/>
            <a:ext cx="6096000" cy="4114800"/>
          </a:xfrm>
        </p:spPr>
        <p:txBody>
          <a:bodyPr>
            <a:normAutofit/>
          </a:bodyPr>
          <a:lstStyle/>
          <a:p>
            <a:pPr lvl="0"/>
            <a:endParaRPr lang="en-GB" noProof="0"/>
          </a:p>
        </p:txBody>
      </p:sp>
      <p:sp>
        <p:nvSpPr>
          <p:cNvPr id="4" name="Date Placeholder 3"/>
          <p:cNvSpPr>
            <a:spLocks noGrp="1"/>
          </p:cNvSpPr>
          <p:nvPr>
            <p:ph type="dt" sz="half" idx="10"/>
          </p:nvPr>
        </p:nvSpPr>
        <p:spPr>
          <a:xfrm>
            <a:off x="304800" y="6248400"/>
            <a:ext cx="1905000" cy="457200"/>
          </a:xfrm>
        </p:spPr>
        <p:txBody>
          <a:bodyPr/>
          <a:lstStyle>
            <a:lvl1pPr>
              <a:defRPr/>
            </a:lvl1pPr>
          </a:lstStyle>
          <a:p>
            <a:pPr>
              <a:defRPr/>
            </a:pPr>
            <a:endParaRPr lang="en-GB"/>
          </a:p>
        </p:txBody>
      </p:sp>
      <p:sp>
        <p:nvSpPr>
          <p:cNvPr id="5" name="Footer Placeholder 4"/>
          <p:cNvSpPr>
            <a:spLocks noGrp="1"/>
          </p:cNvSpPr>
          <p:nvPr>
            <p:ph type="ftr" sz="quarter" idx="11"/>
          </p:nvPr>
        </p:nvSpPr>
        <p:spPr>
          <a:xfrm>
            <a:off x="3581400" y="6248400"/>
            <a:ext cx="2895600" cy="457200"/>
          </a:xfrm>
        </p:spPr>
        <p:txBody>
          <a:bodyPr/>
          <a:lstStyle>
            <a:lvl1pPr>
              <a:defRPr/>
            </a:lvl1pPr>
          </a:lstStyle>
          <a:p>
            <a:pPr>
              <a:defRPr/>
            </a:pPr>
            <a:r>
              <a:rPr lang="en-GB"/>
              <a:t>Mr. Glyn Hambling</a:t>
            </a:r>
          </a:p>
        </p:txBody>
      </p:sp>
      <p:sp>
        <p:nvSpPr>
          <p:cNvPr id="6" name="Slide Number Placeholder 5"/>
          <p:cNvSpPr>
            <a:spLocks noGrp="1"/>
          </p:cNvSpPr>
          <p:nvPr>
            <p:ph type="sldNum" sz="quarter" idx="12"/>
          </p:nvPr>
        </p:nvSpPr>
        <p:spPr>
          <a:xfrm>
            <a:off x="7010400" y="6248400"/>
            <a:ext cx="1905000" cy="457200"/>
          </a:xfrm>
        </p:spPr>
        <p:txBody>
          <a:bodyPr/>
          <a:lstStyle>
            <a:lvl1pPr>
              <a:defRPr/>
            </a:lvl1pPr>
          </a:lstStyle>
          <a:p>
            <a:pPr>
              <a:defRPr/>
            </a:pPr>
            <a:fld id="{16A11C7B-4AB9-4B87-926D-AE1EB7C1377F}" type="slidenum">
              <a:rPr lang="en-GB"/>
              <a:pPr>
                <a:defRPr/>
              </a:pPr>
              <a:t>‹#›</a:t>
            </a:fld>
            <a:endParaRPr lang="en-GB"/>
          </a:p>
        </p:txBody>
      </p:sp>
    </p:spTree>
    <p:extLst>
      <p:ext uri="{BB962C8B-B14F-4D97-AF65-F5344CB8AC3E}">
        <p14:creationId xmlns:p14="http://schemas.microsoft.com/office/powerpoint/2010/main" val="392376668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SmartArt Placeholder 2"/>
          <p:cNvSpPr>
            <a:spLocks noGrp="1"/>
          </p:cNvSpPr>
          <p:nvPr>
            <p:ph type="dgm" idx="1"/>
          </p:nvPr>
        </p:nvSpPr>
        <p:spPr>
          <a:xfrm>
            <a:off x="457200" y="1600200"/>
            <a:ext cx="8229600" cy="4525963"/>
          </a:xfrm>
        </p:spPr>
        <p:txBody>
          <a:bodyPr>
            <a:normAutofit/>
          </a:bodyPr>
          <a:lstStyle/>
          <a:p>
            <a:pPr lvl="0"/>
            <a:endParaRPr lang="en-GB" noProof="0"/>
          </a:p>
        </p:txBody>
      </p:sp>
      <p:sp>
        <p:nvSpPr>
          <p:cNvPr id="4" name="Date Placeholder 3"/>
          <p:cNvSpPr>
            <a:spLocks noGrp="1"/>
          </p:cNvSpPr>
          <p:nvPr>
            <p:ph type="dt" sz="half" idx="10"/>
          </p:nvPr>
        </p:nvSpPr>
        <p:spPr>
          <a:xfrm>
            <a:off x="457200" y="6245225"/>
            <a:ext cx="2133600" cy="476250"/>
          </a:xfrm>
        </p:spPr>
        <p:txBody>
          <a:bodyPr/>
          <a:lstStyle>
            <a:lvl1pPr>
              <a:defRPr/>
            </a:lvl1pPr>
          </a:lstStyle>
          <a:p>
            <a:pPr>
              <a:defRPr/>
            </a:pPr>
            <a:endParaRPr lang="en-GB"/>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pPr>
              <a:defRPr/>
            </a:pPr>
            <a:fld id="{A9082490-E0B9-48D8-B5B6-72AECCF8B282}" type="slidenum">
              <a:rPr lang="en-GB"/>
              <a:pPr>
                <a:defRPr/>
              </a:pPr>
              <a:t>‹#›</a:t>
            </a:fld>
            <a:endParaRPr lang="en-GB"/>
          </a:p>
        </p:txBody>
      </p:sp>
    </p:spTree>
    <p:extLst>
      <p:ext uri="{BB962C8B-B14F-4D97-AF65-F5344CB8AC3E}">
        <p14:creationId xmlns:p14="http://schemas.microsoft.com/office/powerpoint/2010/main" val="2883783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60960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2819400" y="1981200"/>
            <a:ext cx="2971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943600" y="1981200"/>
            <a:ext cx="2971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304800" y="6248400"/>
            <a:ext cx="1905000" cy="457200"/>
          </a:xfrm>
        </p:spPr>
        <p:txBody>
          <a:bodyPr/>
          <a:lstStyle>
            <a:lvl1pPr>
              <a:defRPr/>
            </a:lvl1pPr>
          </a:lstStyle>
          <a:p>
            <a:pPr>
              <a:defRPr/>
            </a:pPr>
            <a:endParaRPr lang="en-GB"/>
          </a:p>
        </p:txBody>
      </p:sp>
      <p:sp>
        <p:nvSpPr>
          <p:cNvPr id="6" name="Footer Placeholder 5"/>
          <p:cNvSpPr>
            <a:spLocks noGrp="1"/>
          </p:cNvSpPr>
          <p:nvPr>
            <p:ph type="ftr" sz="quarter" idx="11"/>
          </p:nvPr>
        </p:nvSpPr>
        <p:spPr>
          <a:xfrm>
            <a:off x="3581400" y="6248400"/>
            <a:ext cx="2895600" cy="457200"/>
          </a:xfrm>
        </p:spPr>
        <p:txBody>
          <a:bodyPr/>
          <a:lstStyle>
            <a:lvl1pPr>
              <a:defRPr/>
            </a:lvl1pPr>
          </a:lstStyle>
          <a:p>
            <a:pPr>
              <a:defRPr/>
            </a:pPr>
            <a:r>
              <a:rPr lang="en-GB"/>
              <a:t>Mr. Glyn Hambling</a:t>
            </a:r>
          </a:p>
        </p:txBody>
      </p:sp>
      <p:sp>
        <p:nvSpPr>
          <p:cNvPr id="7" name="Slide Number Placeholder 6"/>
          <p:cNvSpPr>
            <a:spLocks noGrp="1"/>
          </p:cNvSpPr>
          <p:nvPr>
            <p:ph type="sldNum" sz="quarter" idx="12"/>
          </p:nvPr>
        </p:nvSpPr>
        <p:spPr>
          <a:xfrm>
            <a:off x="7010400" y="6248400"/>
            <a:ext cx="1905000" cy="457200"/>
          </a:xfrm>
        </p:spPr>
        <p:txBody>
          <a:bodyPr/>
          <a:lstStyle>
            <a:lvl1pPr>
              <a:defRPr/>
            </a:lvl1pPr>
          </a:lstStyle>
          <a:p>
            <a:pPr>
              <a:defRPr/>
            </a:pPr>
            <a:fld id="{6D4531F0-F524-4537-94B3-F186BF08B2F1}" type="slidenum">
              <a:rPr lang="en-GB"/>
              <a:pPr>
                <a:defRPr/>
              </a:pPr>
              <a:t>‹#›</a:t>
            </a:fld>
            <a:endParaRPr lang="en-GB"/>
          </a:p>
        </p:txBody>
      </p:sp>
    </p:spTree>
    <p:extLst>
      <p:ext uri="{BB962C8B-B14F-4D97-AF65-F5344CB8AC3E}">
        <p14:creationId xmlns:p14="http://schemas.microsoft.com/office/powerpoint/2010/main" val="45058157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60960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2819400" y="1981200"/>
            <a:ext cx="2971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5943600" y="1981200"/>
            <a:ext cx="2971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5943600" y="4114800"/>
            <a:ext cx="2971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304800" y="6248400"/>
            <a:ext cx="1905000" cy="457200"/>
          </a:xfrm>
        </p:spPr>
        <p:txBody>
          <a:bodyPr/>
          <a:lstStyle>
            <a:lvl1pPr>
              <a:defRPr/>
            </a:lvl1pPr>
          </a:lstStyle>
          <a:p>
            <a:pPr>
              <a:defRPr/>
            </a:pPr>
            <a:endParaRPr lang="en-GB"/>
          </a:p>
        </p:txBody>
      </p:sp>
      <p:sp>
        <p:nvSpPr>
          <p:cNvPr id="7" name="Footer Placeholder 6"/>
          <p:cNvSpPr>
            <a:spLocks noGrp="1"/>
          </p:cNvSpPr>
          <p:nvPr>
            <p:ph type="ftr" sz="quarter" idx="11"/>
          </p:nvPr>
        </p:nvSpPr>
        <p:spPr>
          <a:xfrm>
            <a:off x="3581400" y="6248400"/>
            <a:ext cx="2895600" cy="457200"/>
          </a:xfrm>
        </p:spPr>
        <p:txBody>
          <a:bodyPr/>
          <a:lstStyle>
            <a:lvl1pPr>
              <a:defRPr/>
            </a:lvl1pPr>
          </a:lstStyle>
          <a:p>
            <a:pPr>
              <a:defRPr/>
            </a:pPr>
            <a:r>
              <a:rPr lang="en-GB"/>
              <a:t>Mr. Glyn Hambling</a:t>
            </a:r>
          </a:p>
        </p:txBody>
      </p:sp>
      <p:sp>
        <p:nvSpPr>
          <p:cNvPr id="8" name="Slide Number Placeholder 7"/>
          <p:cNvSpPr>
            <a:spLocks noGrp="1"/>
          </p:cNvSpPr>
          <p:nvPr>
            <p:ph type="sldNum" sz="quarter" idx="12"/>
          </p:nvPr>
        </p:nvSpPr>
        <p:spPr>
          <a:xfrm>
            <a:off x="7010400" y="6248400"/>
            <a:ext cx="1905000" cy="457200"/>
          </a:xfrm>
        </p:spPr>
        <p:txBody>
          <a:bodyPr/>
          <a:lstStyle>
            <a:lvl1pPr>
              <a:defRPr/>
            </a:lvl1pPr>
          </a:lstStyle>
          <a:p>
            <a:pPr>
              <a:defRPr/>
            </a:pPr>
            <a:fld id="{255447A6-D4A7-4A78-B862-E1FB575462AC}" type="slidenum">
              <a:rPr lang="en-GB"/>
              <a:pPr>
                <a:defRPr/>
              </a:pPr>
              <a:t>‹#›</a:t>
            </a:fld>
            <a:endParaRPr lang="en-GB"/>
          </a:p>
        </p:txBody>
      </p:sp>
    </p:spTree>
    <p:extLst>
      <p:ext uri="{BB962C8B-B14F-4D97-AF65-F5344CB8AC3E}">
        <p14:creationId xmlns:p14="http://schemas.microsoft.com/office/powerpoint/2010/main" val="273103299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smtClean="0"/>
              <a:t>Click to edit Master title style</a:t>
            </a:r>
            <a:endParaRPr lang="en-US"/>
          </a:p>
        </p:txBody>
      </p:sp>
      <p:sp>
        <p:nvSpPr>
          <p:cNvPr id="27" name="Content Placeholder 26"/>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endParaRPr lang="en-GB"/>
          </a:p>
        </p:txBody>
      </p:sp>
      <p:sp>
        <p:nvSpPr>
          <p:cNvPr id="5" name="Footer Placeholder 18"/>
          <p:cNvSpPr>
            <a:spLocks noGrp="1"/>
          </p:cNvSpPr>
          <p:nvPr>
            <p:ph type="ftr" sz="quarter" idx="11"/>
          </p:nvPr>
        </p:nvSpPr>
        <p:spPr>
          <a:xfrm>
            <a:off x="3581400" y="76200"/>
            <a:ext cx="2895600" cy="288925"/>
          </a:xfrm>
        </p:spPr>
        <p:txBody>
          <a:bodyPr/>
          <a:lstStyle>
            <a:lvl1pPr>
              <a:defRPr/>
            </a:lvl1pPr>
          </a:lstStyle>
          <a:p>
            <a:pPr>
              <a:defRPr/>
            </a:pPr>
            <a:r>
              <a:rPr lang="en-GB"/>
              <a:t>Mr. Glyn Hambling</a:t>
            </a:r>
          </a:p>
        </p:txBody>
      </p:sp>
      <p:sp>
        <p:nvSpPr>
          <p:cNvPr id="6" name="Slide Number Placeholder 15"/>
          <p:cNvSpPr>
            <a:spLocks noGrp="1"/>
          </p:cNvSpPr>
          <p:nvPr>
            <p:ph type="sldNum" sz="quarter" idx="12"/>
          </p:nvPr>
        </p:nvSpPr>
        <p:spPr>
          <a:xfrm>
            <a:off x="8229600" y="6473825"/>
            <a:ext cx="758825" cy="247650"/>
          </a:xfrm>
        </p:spPr>
        <p:txBody>
          <a:bodyPr/>
          <a:lstStyle>
            <a:lvl1pPr>
              <a:defRPr/>
            </a:lvl1pPr>
          </a:lstStyle>
          <a:p>
            <a:pPr>
              <a:defRPr/>
            </a:pPr>
            <a:fld id="{E969429A-79F8-48A9-9B9E-B2FD94925E82}" type="slidenum">
              <a:rPr lang="en-GB"/>
              <a:pPr>
                <a:defRPr/>
              </a:pPr>
              <a:t>‹#›</a:t>
            </a:fld>
            <a:endParaRPr lang="en-GB"/>
          </a:p>
        </p:txBody>
      </p:sp>
    </p:spTree>
    <p:extLst>
      <p:ext uri="{BB962C8B-B14F-4D97-AF65-F5344CB8AC3E}">
        <p14:creationId xmlns:p14="http://schemas.microsoft.com/office/powerpoint/2010/main" val="310562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smtClean="0"/>
              <a:t>Click to edit Master title style</a:t>
            </a:r>
            <a:endParaRPr lang="en-US"/>
          </a:p>
        </p:txBody>
      </p:sp>
      <p:sp>
        <p:nvSpPr>
          <p:cNvPr id="5" name="Date Placeholder 18"/>
          <p:cNvSpPr>
            <a:spLocks noGrp="1"/>
          </p:cNvSpPr>
          <p:nvPr>
            <p:ph type="dt" sz="half" idx="10"/>
          </p:nvPr>
        </p:nvSpPr>
        <p:spPr/>
        <p:txBody>
          <a:bodyPr/>
          <a:lstStyle>
            <a:lvl1pPr>
              <a:defRPr/>
            </a:lvl1pPr>
          </a:lstStyle>
          <a:p>
            <a:pPr>
              <a:defRPr/>
            </a:pPr>
            <a:endParaRPr lang="en-GB"/>
          </a:p>
        </p:txBody>
      </p:sp>
      <p:sp>
        <p:nvSpPr>
          <p:cNvPr id="7" name="Footer Placeholder 10"/>
          <p:cNvSpPr>
            <a:spLocks noGrp="1"/>
          </p:cNvSpPr>
          <p:nvPr>
            <p:ph type="ftr" sz="quarter" idx="11"/>
          </p:nvPr>
        </p:nvSpPr>
        <p:spPr/>
        <p:txBody>
          <a:bodyPr/>
          <a:lstStyle>
            <a:lvl1pPr>
              <a:defRPr/>
            </a:lvl1pPr>
          </a:lstStyle>
          <a:p>
            <a:pPr>
              <a:defRPr/>
            </a:pPr>
            <a:r>
              <a:rPr lang="en-GB"/>
              <a:t>Mr. Glyn Hambling</a:t>
            </a:r>
          </a:p>
        </p:txBody>
      </p:sp>
      <p:sp>
        <p:nvSpPr>
          <p:cNvPr id="9" name="Slide Number Placeholder 15"/>
          <p:cNvSpPr>
            <a:spLocks noGrp="1"/>
          </p:cNvSpPr>
          <p:nvPr>
            <p:ph type="sldNum" sz="quarter" idx="12"/>
          </p:nvPr>
        </p:nvSpPr>
        <p:spPr/>
        <p:txBody>
          <a:bodyPr/>
          <a:lstStyle>
            <a:lvl1pPr>
              <a:defRPr/>
            </a:lvl1pPr>
          </a:lstStyle>
          <a:p>
            <a:pPr>
              <a:defRPr/>
            </a:pPr>
            <a:fld id="{814E731F-5CC4-41B6-B134-E95100A0D4AA}" type="slidenum">
              <a:rPr lang="en-GB"/>
              <a:pPr>
                <a:defRPr/>
              </a:pPr>
              <a:t>‹#›</a:t>
            </a:fld>
            <a:endParaRPr lang="en-GB"/>
          </a:p>
        </p:txBody>
      </p:sp>
    </p:spTree>
    <p:extLst>
      <p:ext uri="{BB962C8B-B14F-4D97-AF65-F5344CB8AC3E}">
        <p14:creationId xmlns:p14="http://schemas.microsoft.com/office/powerpoint/2010/main" val="37056981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0"/>
          <p:cNvSpPr>
            <a:spLocks noGrp="1"/>
          </p:cNvSpPr>
          <p:nvPr>
            <p:ph type="dt" sz="half" idx="10"/>
          </p:nvPr>
        </p:nvSpPr>
        <p:spPr/>
        <p:txBody>
          <a:bodyPr/>
          <a:lstStyle>
            <a:lvl1pPr>
              <a:defRPr/>
            </a:lvl1pPr>
          </a:lstStyle>
          <a:p>
            <a:pPr>
              <a:defRPr/>
            </a:pPr>
            <a:endParaRPr lang="en-GB"/>
          </a:p>
        </p:txBody>
      </p:sp>
      <p:sp>
        <p:nvSpPr>
          <p:cNvPr id="6" name="Footer Placeholder 27"/>
          <p:cNvSpPr>
            <a:spLocks noGrp="1"/>
          </p:cNvSpPr>
          <p:nvPr>
            <p:ph type="ftr" sz="quarter" idx="11"/>
          </p:nvPr>
        </p:nvSpPr>
        <p:spPr/>
        <p:txBody>
          <a:bodyPr/>
          <a:lstStyle>
            <a:lvl1pPr>
              <a:defRPr/>
            </a:lvl1pPr>
          </a:lstStyle>
          <a:p>
            <a:pPr>
              <a:defRPr/>
            </a:pPr>
            <a:r>
              <a:rPr lang="en-GB"/>
              <a:t>Mr. Glyn Hambling</a:t>
            </a:r>
          </a:p>
        </p:txBody>
      </p:sp>
      <p:sp>
        <p:nvSpPr>
          <p:cNvPr id="7" name="Slide Number Placeholder 4"/>
          <p:cNvSpPr>
            <a:spLocks noGrp="1"/>
          </p:cNvSpPr>
          <p:nvPr>
            <p:ph type="sldNum" sz="quarter" idx="12"/>
          </p:nvPr>
        </p:nvSpPr>
        <p:spPr/>
        <p:txBody>
          <a:bodyPr/>
          <a:lstStyle>
            <a:lvl1pPr>
              <a:defRPr/>
            </a:lvl1pPr>
          </a:lstStyle>
          <a:p>
            <a:pPr>
              <a:defRPr/>
            </a:pPr>
            <a:fld id="{3C5C7790-41EC-4DC3-9EA9-BB7869B2DA15}" type="slidenum">
              <a:rPr lang="en-GB"/>
              <a:pPr>
                <a:defRPr/>
              </a:pPr>
              <a:t>‹#›</a:t>
            </a:fld>
            <a:endParaRPr lang="en-GB"/>
          </a:p>
        </p:txBody>
      </p:sp>
    </p:spTree>
    <p:extLst>
      <p:ext uri="{BB962C8B-B14F-4D97-AF65-F5344CB8AC3E}">
        <p14:creationId xmlns:p14="http://schemas.microsoft.com/office/powerpoint/2010/main" val="3126256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Title 28"/>
          <p:cNvSpPr>
            <a:spLocks noGrp="1"/>
          </p:cNvSpPr>
          <p:nvPr>
            <p:ph type="title"/>
          </p:nvPr>
        </p:nvSpPr>
        <p:spPr>
          <a:xfrm>
            <a:off x="304800" y="5410200"/>
            <a:ext cx="8610600" cy="882650"/>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9"/>
          <p:cNvSpPr>
            <a:spLocks noGrp="1"/>
          </p:cNvSpPr>
          <p:nvPr>
            <p:ph type="dt" sz="half" idx="10"/>
          </p:nvPr>
        </p:nvSpPr>
        <p:spPr/>
        <p:txBody>
          <a:bodyPr/>
          <a:lstStyle>
            <a:lvl1pPr>
              <a:defRPr/>
            </a:lvl1pPr>
          </a:lstStyle>
          <a:p>
            <a:pPr>
              <a:defRPr/>
            </a:pPr>
            <a:endParaRPr lang="en-GB"/>
          </a:p>
        </p:txBody>
      </p:sp>
      <p:sp>
        <p:nvSpPr>
          <p:cNvPr id="9" name="Footer Placeholder 5"/>
          <p:cNvSpPr>
            <a:spLocks noGrp="1"/>
          </p:cNvSpPr>
          <p:nvPr>
            <p:ph type="ftr" sz="quarter" idx="11"/>
          </p:nvPr>
        </p:nvSpPr>
        <p:spPr/>
        <p:txBody>
          <a:bodyPr/>
          <a:lstStyle>
            <a:lvl1pPr>
              <a:defRPr/>
            </a:lvl1pPr>
          </a:lstStyle>
          <a:p>
            <a:pPr>
              <a:defRPr/>
            </a:pPr>
            <a:r>
              <a:rPr lang="en-GB"/>
              <a:t>Mr. Glyn Hambling</a:t>
            </a:r>
          </a:p>
        </p:txBody>
      </p:sp>
      <p:sp>
        <p:nvSpPr>
          <p:cNvPr id="10" name="Slide Number Placeholder 6"/>
          <p:cNvSpPr>
            <a:spLocks noGrp="1"/>
          </p:cNvSpPr>
          <p:nvPr>
            <p:ph type="sldNum" sz="quarter" idx="12"/>
          </p:nvPr>
        </p:nvSpPr>
        <p:spPr>
          <a:xfrm>
            <a:off x="8229600" y="6477000"/>
            <a:ext cx="762000" cy="247650"/>
          </a:xfrm>
        </p:spPr>
        <p:txBody>
          <a:bodyPr/>
          <a:lstStyle>
            <a:lvl1pPr>
              <a:defRPr/>
            </a:lvl1pPr>
          </a:lstStyle>
          <a:p>
            <a:pPr>
              <a:defRPr/>
            </a:pPr>
            <a:fld id="{56F3C88E-0633-4BC7-93CF-AC65EC91FB64}" type="slidenum">
              <a:rPr lang="en-GB"/>
              <a:pPr>
                <a:defRPr/>
              </a:pPr>
              <a:t>‹#›</a:t>
            </a:fld>
            <a:endParaRPr lang="en-GB"/>
          </a:p>
        </p:txBody>
      </p:sp>
    </p:spTree>
    <p:extLst>
      <p:ext uri="{BB962C8B-B14F-4D97-AF65-F5344CB8AC3E}">
        <p14:creationId xmlns:p14="http://schemas.microsoft.com/office/powerpoint/2010/main" val="2654218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3" name="Date Placeholder 10"/>
          <p:cNvSpPr>
            <a:spLocks noGrp="1"/>
          </p:cNvSpPr>
          <p:nvPr>
            <p:ph type="dt" sz="half" idx="10"/>
          </p:nvPr>
        </p:nvSpPr>
        <p:spPr/>
        <p:txBody>
          <a:bodyPr/>
          <a:lstStyle>
            <a:lvl1pPr>
              <a:defRPr/>
            </a:lvl1pPr>
          </a:lstStyle>
          <a:p>
            <a:pPr>
              <a:defRPr/>
            </a:pPr>
            <a:endParaRPr lang="en-GB"/>
          </a:p>
        </p:txBody>
      </p:sp>
      <p:sp>
        <p:nvSpPr>
          <p:cNvPr id="4" name="Footer Placeholder 27"/>
          <p:cNvSpPr>
            <a:spLocks noGrp="1"/>
          </p:cNvSpPr>
          <p:nvPr>
            <p:ph type="ftr" sz="quarter" idx="11"/>
          </p:nvPr>
        </p:nvSpPr>
        <p:spPr/>
        <p:txBody>
          <a:bodyPr/>
          <a:lstStyle>
            <a:lvl1pPr>
              <a:defRPr/>
            </a:lvl1pPr>
          </a:lstStyle>
          <a:p>
            <a:pPr>
              <a:defRPr/>
            </a:pPr>
            <a:r>
              <a:rPr lang="en-GB"/>
              <a:t>Mr. Glyn Hambling</a:t>
            </a:r>
          </a:p>
        </p:txBody>
      </p:sp>
      <p:sp>
        <p:nvSpPr>
          <p:cNvPr id="5" name="Slide Number Placeholder 4"/>
          <p:cNvSpPr>
            <a:spLocks noGrp="1"/>
          </p:cNvSpPr>
          <p:nvPr>
            <p:ph type="sldNum" sz="quarter" idx="12"/>
          </p:nvPr>
        </p:nvSpPr>
        <p:spPr/>
        <p:txBody>
          <a:bodyPr/>
          <a:lstStyle>
            <a:lvl1pPr>
              <a:defRPr/>
            </a:lvl1pPr>
          </a:lstStyle>
          <a:p>
            <a:pPr>
              <a:defRPr/>
            </a:pPr>
            <a:fld id="{FC72F506-7FB0-4892-AC07-13AE4CC12C56}" type="slidenum">
              <a:rPr lang="en-GB"/>
              <a:pPr>
                <a:defRPr/>
              </a:pPr>
              <a:t>‹#›</a:t>
            </a:fld>
            <a:endParaRPr lang="en-GB"/>
          </a:p>
        </p:txBody>
      </p:sp>
    </p:spTree>
    <p:extLst>
      <p:ext uri="{BB962C8B-B14F-4D97-AF65-F5344CB8AC3E}">
        <p14:creationId xmlns:p14="http://schemas.microsoft.com/office/powerpoint/2010/main" val="3884212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endParaRPr lang="en-GB"/>
          </a:p>
        </p:txBody>
      </p:sp>
      <p:sp>
        <p:nvSpPr>
          <p:cNvPr id="3" name="Footer Placeholder 23"/>
          <p:cNvSpPr>
            <a:spLocks noGrp="1"/>
          </p:cNvSpPr>
          <p:nvPr>
            <p:ph type="ftr" sz="quarter" idx="11"/>
          </p:nvPr>
        </p:nvSpPr>
        <p:spPr/>
        <p:txBody>
          <a:bodyPr/>
          <a:lstStyle>
            <a:lvl1pPr>
              <a:defRPr/>
            </a:lvl1pPr>
          </a:lstStyle>
          <a:p>
            <a:pPr>
              <a:defRPr/>
            </a:pPr>
            <a:r>
              <a:rPr lang="en-GB"/>
              <a:t>Mr. Glyn Hambling</a:t>
            </a:r>
          </a:p>
        </p:txBody>
      </p:sp>
      <p:sp>
        <p:nvSpPr>
          <p:cNvPr id="4" name="Slide Number Placeholder 6"/>
          <p:cNvSpPr>
            <a:spLocks noGrp="1"/>
          </p:cNvSpPr>
          <p:nvPr>
            <p:ph type="sldNum" sz="quarter" idx="12"/>
          </p:nvPr>
        </p:nvSpPr>
        <p:spPr/>
        <p:txBody>
          <a:bodyPr/>
          <a:lstStyle>
            <a:lvl1pPr>
              <a:defRPr/>
            </a:lvl1pPr>
          </a:lstStyle>
          <a:p>
            <a:pPr>
              <a:defRPr/>
            </a:pPr>
            <a:fld id="{6D7731D9-76CC-4A5B-A38D-177F65B7C152}" type="slidenum">
              <a:rPr lang="en-GB"/>
              <a:pPr>
                <a:defRPr/>
              </a:pPr>
              <a:t>‹#›</a:t>
            </a:fld>
            <a:endParaRPr lang="en-GB"/>
          </a:p>
        </p:txBody>
      </p:sp>
    </p:spTree>
    <p:extLst>
      <p:ext uri="{BB962C8B-B14F-4D97-AF65-F5344CB8AC3E}">
        <p14:creationId xmlns:p14="http://schemas.microsoft.com/office/powerpoint/2010/main" val="3563149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4"/>
          <p:cNvSpPr>
            <a:spLocks noGrp="1"/>
          </p:cNvSpPr>
          <p:nvPr>
            <p:ph type="dt" sz="half" idx="10"/>
          </p:nvPr>
        </p:nvSpPr>
        <p:spPr/>
        <p:txBody>
          <a:bodyPr/>
          <a:lstStyle>
            <a:lvl1pPr>
              <a:defRPr/>
            </a:lvl1pPr>
          </a:lstStyle>
          <a:p>
            <a:pPr>
              <a:defRPr/>
            </a:pPr>
            <a:endParaRPr lang="en-GB"/>
          </a:p>
        </p:txBody>
      </p:sp>
      <p:sp>
        <p:nvSpPr>
          <p:cNvPr id="7" name="Footer Placeholder 28"/>
          <p:cNvSpPr>
            <a:spLocks noGrp="1"/>
          </p:cNvSpPr>
          <p:nvPr>
            <p:ph type="ftr" sz="quarter" idx="11"/>
          </p:nvPr>
        </p:nvSpPr>
        <p:spPr/>
        <p:txBody>
          <a:bodyPr/>
          <a:lstStyle>
            <a:lvl1pPr>
              <a:defRPr/>
            </a:lvl1pPr>
          </a:lstStyle>
          <a:p>
            <a:pPr>
              <a:defRPr/>
            </a:pPr>
            <a:r>
              <a:rPr lang="en-GB"/>
              <a:t>Mr. Glyn Hambling</a:t>
            </a:r>
          </a:p>
        </p:txBody>
      </p:sp>
      <p:sp>
        <p:nvSpPr>
          <p:cNvPr id="8" name="Slide Number Placeholder 6"/>
          <p:cNvSpPr>
            <a:spLocks noGrp="1"/>
          </p:cNvSpPr>
          <p:nvPr>
            <p:ph type="sldNum" sz="quarter" idx="12"/>
          </p:nvPr>
        </p:nvSpPr>
        <p:spPr/>
        <p:txBody>
          <a:bodyPr/>
          <a:lstStyle>
            <a:lvl1pPr>
              <a:defRPr/>
            </a:lvl1pPr>
          </a:lstStyle>
          <a:p>
            <a:pPr>
              <a:defRPr/>
            </a:pPr>
            <a:fld id="{F61DBEBE-1240-443D-852A-8DF630D1BB7D}" type="slidenum">
              <a:rPr lang="en-GB"/>
              <a:pPr>
                <a:defRPr/>
              </a:pPr>
              <a:t>‹#›</a:t>
            </a:fld>
            <a:endParaRPr lang="en-GB"/>
          </a:p>
        </p:txBody>
      </p:sp>
    </p:spTree>
    <p:extLst>
      <p:ext uri="{BB962C8B-B14F-4D97-AF65-F5344CB8AC3E}">
        <p14:creationId xmlns:p14="http://schemas.microsoft.com/office/powerpoint/2010/main" val="1205547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r>
              <a:rPr lang="en-GB"/>
              <a:t>Mr. Glyn Hambling</a:t>
            </a:r>
          </a:p>
        </p:txBody>
      </p:sp>
      <p:sp>
        <p:nvSpPr>
          <p:cNvPr id="7" name="Slide Number Placeholder 30"/>
          <p:cNvSpPr>
            <a:spLocks noGrp="1"/>
          </p:cNvSpPr>
          <p:nvPr>
            <p:ph type="sldNum" sz="quarter" idx="12"/>
          </p:nvPr>
        </p:nvSpPr>
        <p:spPr/>
        <p:txBody>
          <a:bodyPr/>
          <a:lstStyle>
            <a:lvl1pPr>
              <a:defRPr/>
            </a:lvl1pPr>
          </a:lstStyle>
          <a:p>
            <a:pPr>
              <a:defRPr/>
            </a:pPr>
            <a:fld id="{58B9F4A4-3A86-4204-9F42-CBA8FFF14086}" type="slidenum">
              <a:rPr lang="en-GB"/>
              <a:pPr>
                <a:defRPr/>
              </a:pPr>
              <a:t>‹#›</a:t>
            </a:fld>
            <a:endParaRPr lang="en-GB"/>
          </a:p>
        </p:txBody>
      </p:sp>
    </p:spTree>
    <p:extLst>
      <p:ext uri="{BB962C8B-B14F-4D97-AF65-F5344CB8AC3E}">
        <p14:creationId xmlns:p14="http://schemas.microsoft.com/office/powerpoint/2010/main" val="1217277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053" name="Text Placeholder 7"/>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endParaRPr lang="en-GB"/>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r>
              <a:rPr lang="en-GB"/>
              <a:t>Mr. Glyn Hambling</a:t>
            </a: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fld id="{64B27842-EE67-46EB-AF24-FB73B5AF9366}" type="slidenum">
              <a:rPr lang="en-GB"/>
              <a:pPr>
                <a:defRPr/>
              </a:pPr>
              <a:t>‹#›</a:t>
            </a:fld>
            <a:endParaRPr lang="en-GB"/>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smtClean="0"/>
              <a:t>Click to edit Master title style</a:t>
            </a:r>
            <a:endParaRPr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09" r:id="rId4"/>
    <p:sldLayoutId id="2147483915" r:id="rId5"/>
    <p:sldLayoutId id="2147483910" r:id="rId6"/>
    <p:sldLayoutId id="2147483916" r:id="rId7"/>
    <p:sldLayoutId id="2147483917" r:id="rId8"/>
    <p:sldLayoutId id="2147483918" r:id="rId9"/>
    <p:sldLayoutId id="2147483911" r:id="rId10"/>
    <p:sldLayoutId id="2147483919" r:id="rId11"/>
    <p:sldLayoutId id="2147483920" r:id="rId12"/>
    <p:sldLayoutId id="2147483921" r:id="rId13"/>
    <p:sldLayoutId id="2147483922" r:id="rId14"/>
    <p:sldLayoutId id="2147483923" r:id="rId15"/>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slide" Target="slide2.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slide" Target="slide2.xml"/></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revisionworld.co.uk/gcse-revision/english-literature"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hyperlink" Target="http://www.gcsemathspastpapers.com/gcse-maths-past-papers"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slide" Target="slide2.xml"/></Relationships>
</file>

<file path=ppt/slides/_rels/slide3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6.wmf"/><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28.wmf"/><Relationship Id="rId4" Type="http://schemas.openxmlformats.org/officeDocument/2006/relationships/image" Target="../media/image27.wmf"/></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slide" Target="slide2.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www.river-oaks.com/computer.htm"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slide" Target="slide2.xml"/><Relationship Id="rId4" Type="http://schemas.openxmlformats.org/officeDocument/2006/relationships/image" Target="../media/image34.jpeg"/></Relationships>
</file>

<file path=ppt/slides/_rels/slide41.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slideLayout" Target="../slideLayouts/slideLayout14.xml"/><Relationship Id="rId6" Type="http://schemas.openxmlformats.org/officeDocument/2006/relationships/image" Target="../media/image3.png"/><Relationship Id="rId5" Type="http://schemas.openxmlformats.org/officeDocument/2006/relationships/slide" Target="slide2.xml"/><Relationship Id="rId4" Type="http://schemas.openxmlformats.org/officeDocument/2006/relationships/image" Target="../media/image28.wmf"/></Relationships>
</file>

<file path=ppt/slides/_rels/slide42.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image" Target="../media/image36.emf"/><Relationship Id="rId5" Type="http://schemas.openxmlformats.org/officeDocument/2006/relationships/oleObject" Target="../embeddings/oleObject2.bin"/><Relationship Id="rId10" Type="http://schemas.openxmlformats.org/officeDocument/2006/relationships/image" Target="../media/image3.png"/><Relationship Id="rId4" Type="http://schemas.openxmlformats.org/officeDocument/2006/relationships/image" Target="../media/image35.emf"/><Relationship Id="rId9" Type="http://schemas.openxmlformats.org/officeDocument/2006/relationships/slide" Target="slide2.xml"/></Relationships>
</file>

<file path=ppt/slides/_rels/slide4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6.wmf"/><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7.wmf"/><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8.w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slide" Target="slide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Layout" Target="../diagrams/layout1.xml"/><Relationship Id="rId7" Type="http://schemas.openxmlformats.org/officeDocument/2006/relationships/image" Target="../media/image7.jpe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3.png"/><Relationship Id="rId4" Type="http://schemas.openxmlformats.org/officeDocument/2006/relationships/diagramQuickStyle" Target="../diagrams/quickStyle1.xml"/><Relationship Id="rId9"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395536" y="3465004"/>
            <a:ext cx="8458200" cy="1222375"/>
          </a:xfrm>
        </p:spPr>
        <p:txBody>
          <a:bodyPr>
            <a:normAutofit fontScale="90000"/>
          </a:bodyPr>
          <a:lstStyle/>
          <a:p>
            <a:pPr algn="ctr" eaLnBrk="1" fontAlgn="auto" hangingPunct="1">
              <a:spcAft>
                <a:spcPts val="0"/>
              </a:spcAft>
              <a:defRPr/>
            </a:pPr>
            <a:r>
              <a:rPr lang="en-GB" sz="6000" dirty="0" smtClean="0"/>
              <a:t>Study Skills</a:t>
            </a:r>
            <a:br>
              <a:rPr lang="en-GB" sz="6000" dirty="0" smtClean="0"/>
            </a:br>
            <a:r>
              <a:rPr lang="en-GB" sz="6000" dirty="0" smtClean="0"/>
              <a:t>Evening</a:t>
            </a:r>
            <a:endParaRPr lang="en-GB" sz="6000" dirty="0"/>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fontAlgn="auto" hangingPunct="1">
              <a:spcAft>
                <a:spcPts val="0"/>
              </a:spcAft>
              <a:defRPr/>
            </a:pPr>
            <a:r>
              <a:rPr lang="en-GB"/>
              <a:t>Intervention</a:t>
            </a:r>
          </a:p>
        </p:txBody>
      </p:sp>
      <p:sp>
        <p:nvSpPr>
          <p:cNvPr id="23555" name="Rectangle 3"/>
          <p:cNvSpPr>
            <a:spLocks noGrp="1" noChangeArrowheads="1"/>
          </p:cNvSpPr>
          <p:nvPr>
            <p:ph type="body" idx="1"/>
          </p:nvPr>
        </p:nvSpPr>
        <p:spPr/>
        <p:txBody>
          <a:bodyPr/>
          <a:lstStyle/>
          <a:p>
            <a:pPr eaLnBrk="1" hangingPunct="1"/>
            <a:r>
              <a:rPr lang="en-GB" altLang="en-US" smtClean="0"/>
              <a:t>There are a number of different intervention strategies that we use at Framingham Earl:</a:t>
            </a:r>
          </a:p>
          <a:p>
            <a:pPr eaLnBrk="1" hangingPunct="1"/>
            <a:r>
              <a:rPr lang="en-GB" altLang="en-US" smtClean="0"/>
              <a:t>Whole year group strategies – e.g. Futures Day, Study Skills Workshop.</a:t>
            </a:r>
          </a:p>
          <a:p>
            <a:pPr eaLnBrk="1" hangingPunct="1"/>
            <a:r>
              <a:rPr lang="en-GB" altLang="en-US" smtClean="0"/>
              <a:t>Small Group Tutoring.</a:t>
            </a:r>
          </a:p>
          <a:p>
            <a:pPr eaLnBrk="1" hangingPunct="1"/>
            <a:r>
              <a:rPr lang="en-GB" altLang="en-US" smtClean="0"/>
              <a:t>Tutor Time Sessions and workshops.</a:t>
            </a:r>
          </a:p>
          <a:p>
            <a:pPr eaLnBrk="1" hangingPunct="1"/>
            <a:r>
              <a:rPr lang="en-GB" altLang="en-US" smtClean="0"/>
              <a:t>Individual Mentoring.</a:t>
            </a:r>
          </a:p>
        </p:txBody>
      </p:sp>
      <p:pic>
        <p:nvPicPr>
          <p:cNvPr id="23556" name="Picture 2" descr="C:\Users\bplayer\AppData\Local\Microsoft\Windows\Temporary Internet Files\Content.IE5\69V2JMM5\MC900442122[1].pn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4500" y="5732463"/>
            <a:ext cx="9048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fontAlgn="auto" hangingPunct="1">
              <a:spcAft>
                <a:spcPts val="0"/>
              </a:spcAft>
              <a:defRPr/>
            </a:pPr>
            <a:r>
              <a:rPr lang="en-GB"/>
              <a:t>Impact</a:t>
            </a:r>
          </a:p>
        </p:txBody>
      </p:sp>
      <p:sp>
        <p:nvSpPr>
          <p:cNvPr id="24579" name="Rectangle 3"/>
          <p:cNvSpPr>
            <a:spLocks noGrp="1" noChangeArrowheads="1"/>
          </p:cNvSpPr>
          <p:nvPr>
            <p:ph type="body" idx="1"/>
          </p:nvPr>
        </p:nvSpPr>
        <p:spPr/>
        <p:txBody>
          <a:bodyPr/>
          <a:lstStyle/>
          <a:p>
            <a:pPr eaLnBrk="1" hangingPunct="1">
              <a:lnSpc>
                <a:spcPct val="90000"/>
              </a:lnSpc>
            </a:pPr>
            <a:r>
              <a:rPr lang="en-GB" altLang="en-US" smtClean="0"/>
              <a:t>We have been running intervention programmes over the last 4 years and have consistently produced good results.</a:t>
            </a:r>
          </a:p>
          <a:p>
            <a:pPr eaLnBrk="1" hangingPunct="1">
              <a:lnSpc>
                <a:spcPct val="90000"/>
              </a:lnSpc>
            </a:pPr>
            <a:r>
              <a:rPr lang="en-GB" altLang="en-US" smtClean="0"/>
              <a:t>Intervention is part of the steps to success.</a:t>
            </a:r>
          </a:p>
          <a:p>
            <a:pPr eaLnBrk="1" hangingPunct="1">
              <a:lnSpc>
                <a:spcPct val="90000"/>
              </a:lnSpc>
            </a:pPr>
            <a:r>
              <a:rPr lang="en-GB" altLang="en-US" smtClean="0"/>
              <a:t>This year we have already worked with lots of students and there has been more time, effort and money invested into intervention.</a:t>
            </a:r>
          </a:p>
        </p:txBody>
      </p:sp>
      <p:pic>
        <p:nvPicPr>
          <p:cNvPr id="24580" name="Picture 2" descr="C:\Users\bplayer\AppData\Local\Microsoft\Windows\Temporary Internet Files\Content.IE5\69V2JMM5\MC900442122[1].pn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4500" y="5732463"/>
            <a:ext cx="9048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fontAlgn="auto" hangingPunct="1">
              <a:spcAft>
                <a:spcPts val="0"/>
              </a:spcAft>
              <a:defRPr/>
            </a:pPr>
            <a:r>
              <a:rPr lang="en-GB" dirty="0" smtClean="0"/>
              <a:t>2013-2014</a:t>
            </a:r>
            <a:endParaRPr lang="en-GB" dirty="0"/>
          </a:p>
        </p:txBody>
      </p:sp>
      <p:grpSp>
        <p:nvGrpSpPr>
          <p:cNvPr id="25603" name="Group 7"/>
          <p:cNvGrpSpPr>
            <a:grpSpLocks noChangeAspect="1"/>
          </p:cNvGrpSpPr>
          <p:nvPr/>
        </p:nvGrpSpPr>
        <p:grpSpPr bwMode="auto">
          <a:xfrm>
            <a:off x="71438" y="263525"/>
            <a:ext cx="685800" cy="1143000"/>
            <a:chOff x="4831" y="3632"/>
            <a:chExt cx="7200" cy="10800"/>
          </a:xfrm>
        </p:grpSpPr>
        <p:sp>
          <p:nvSpPr>
            <p:cNvPr id="25657" name="AutoShape 8"/>
            <p:cNvSpPr>
              <a:spLocks noChangeAspect="1" noChangeArrowheads="1" noTextEdit="1"/>
            </p:cNvSpPr>
            <p:nvPr/>
          </p:nvSpPr>
          <p:spPr bwMode="auto">
            <a:xfrm>
              <a:off x="4831" y="3632"/>
              <a:ext cx="7200" cy="1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25604" name="Rectangle 22"/>
          <p:cNvSpPr>
            <a:spLocks noChangeArrowheads="1"/>
          </p:cNvSpPr>
          <p:nvPr/>
        </p:nvSpPr>
        <p:spPr bwMode="auto">
          <a:xfrm>
            <a:off x="71438" y="263525"/>
            <a:ext cx="909637"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25605" name="Rectangle 23"/>
          <p:cNvSpPr>
            <a:spLocks noChangeArrowheads="1"/>
          </p:cNvSpPr>
          <p:nvPr/>
        </p:nvSpPr>
        <p:spPr bwMode="auto">
          <a:xfrm>
            <a:off x="71438" y="217488"/>
            <a:ext cx="184150"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000">
                <a:cs typeface="Times New Roman" pitchFamily="18" charset="0"/>
              </a:rPr>
              <a:t/>
            </a:r>
            <a:br>
              <a:rPr lang="en-GB" altLang="en-US" sz="1000">
                <a:cs typeface="Times New Roman" pitchFamily="18" charset="0"/>
              </a:rPr>
            </a:br>
            <a:endParaRPr lang="en-GB" altLang="en-US" sz="1000">
              <a:cs typeface="Times New Roman" pitchFamily="18" charset="0"/>
            </a:endParaRPr>
          </a:p>
          <a:p>
            <a:pPr eaLnBrk="0" hangingPunct="0"/>
            <a:endParaRPr lang="en-GB" altLang="en-US"/>
          </a:p>
        </p:txBody>
      </p:sp>
      <p:sp>
        <p:nvSpPr>
          <p:cNvPr id="25606" name="Rectangle 24"/>
          <p:cNvSpPr>
            <a:spLocks noChangeArrowheads="1"/>
          </p:cNvSpPr>
          <p:nvPr/>
        </p:nvSpPr>
        <p:spPr bwMode="auto">
          <a:xfrm>
            <a:off x="71438" y="263525"/>
            <a:ext cx="909637"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25607" name="Rectangle 26"/>
          <p:cNvSpPr>
            <a:spLocks noChangeArrowheads="1"/>
          </p:cNvSpPr>
          <p:nvPr/>
        </p:nvSpPr>
        <p:spPr bwMode="auto">
          <a:xfrm>
            <a:off x="71438" y="263525"/>
            <a:ext cx="8826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25608" name="Rectangle 27"/>
          <p:cNvSpPr>
            <a:spLocks noChangeArrowheads="1"/>
          </p:cNvSpPr>
          <p:nvPr/>
        </p:nvSpPr>
        <p:spPr bwMode="auto">
          <a:xfrm>
            <a:off x="71438" y="263525"/>
            <a:ext cx="8826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000">
                <a:cs typeface="Times New Roman" pitchFamily="18" charset="0"/>
              </a:rPr>
              <a:t/>
            </a:r>
            <a:br>
              <a:rPr lang="en-GB" altLang="en-US" sz="1000">
                <a:cs typeface="Times New Roman" pitchFamily="18" charset="0"/>
              </a:rPr>
            </a:br>
            <a:endParaRPr lang="en-GB" altLang="en-US" sz="1000">
              <a:cs typeface="Times New Roman" pitchFamily="18" charset="0"/>
            </a:endParaRPr>
          </a:p>
          <a:p>
            <a:pPr eaLnBrk="0" hangingPunct="0"/>
            <a:endParaRPr lang="en-GB" altLang="en-US"/>
          </a:p>
        </p:txBody>
      </p:sp>
      <p:sp>
        <p:nvSpPr>
          <p:cNvPr id="25609" name="Rectangle 29"/>
          <p:cNvSpPr>
            <a:spLocks noChangeArrowheads="1"/>
          </p:cNvSpPr>
          <p:nvPr/>
        </p:nvSpPr>
        <p:spPr bwMode="auto">
          <a:xfrm>
            <a:off x="71438" y="263525"/>
            <a:ext cx="8556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graphicFrame>
        <p:nvGraphicFramePr>
          <p:cNvPr id="10643" name="Group 403"/>
          <p:cNvGraphicFramePr>
            <a:graphicFrameLocks noGrp="1"/>
          </p:cNvGraphicFramePr>
          <p:nvPr/>
        </p:nvGraphicFramePr>
        <p:xfrm>
          <a:off x="255588" y="1520825"/>
          <a:ext cx="8745537" cy="4508500"/>
        </p:xfrm>
        <a:graphic>
          <a:graphicData uri="http://schemas.openxmlformats.org/drawingml/2006/table">
            <a:tbl>
              <a:tblPr/>
              <a:tblGrid>
                <a:gridCol w="911855"/>
                <a:gridCol w="1719980"/>
                <a:gridCol w="2260995"/>
                <a:gridCol w="1044192"/>
                <a:gridCol w="1008185"/>
                <a:gridCol w="936172"/>
                <a:gridCol w="864159"/>
              </a:tblGrid>
              <a:tr h="73392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chemeClr val="tx1"/>
                          </a:solidFill>
                          <a:effectLst/>
                          <a:latin typeface="Times New Roman" pitchFamily="18" charset="0"/>
                          <a:cs typeface="Times New Roman" pitchFamily="18" charset="0"/>
                        </a:rPr>
                        <a:t>Date</a:t>
                      </a:r>
                    </a:p>
                  </a:txBody>
                  <a:tcPr marL="91442" marR="91442"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chemeClr val="tx1"/>
                          </a:solidFill>
                          <a:effectLst/>
                          <a:latin typeface="Times New Roman" pitchFamily="18" charset="0"/>
                          <a:cs typeface="Times New Roman" pitchFamily="18" charset="0"/>
                        </a:rPr>
                        <a:t>Activity</a:t>
                      </a:r>
                    </a:p>
                  </a:txBody>
                  <a:tcPr marL="91442" marR="91442"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chemeClr val="tx1"/>
                          </a:solidFill>
                          <a:effectLst/>
                          <a:latin typeface="Times New Roman" pitchFamily="18" charset="0"/>
                          <a:cs typeface="Times New Roman" pitchFamily="18" charset="0"/>
                        </a:rPr>
                        <a:t>Description</a:t>
                      </a:r>
                    </a:p>
                  </a:txBody>
                  <a:tcPr marL="91442" marR="91442"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chemeClr val="tx1"/>
                          </a:solidFill>
                          <a:effectLst/>
                          <a:latin typeface="Times New Roman" pitchFamily="18" charset="0"/>
                          <a:cs typeface="Times New Roman" pitchFamily="18" charset="0"/>
                        </a:rPr>
                        <a:t>Workshops</a:t>
                      </a:r>
                    </a:p>
                  </a:txBody>
                  <a:tcPr marL="91442" marR="91442"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chemeClr val="tx1"/>
                          </a:solidFill>
                          <a:effectLst/>
                          <a:latin typeface="Times New Roman" pitchFamily="18" charset="0"/>
                          <a:cs typeface="Times New Roman" pitchFamily="18" charset="0"/>
                        </a:rPr>
                        <a:t>Small Group Tutoring</a:t>
                      </a:r>
                    </a:p>
                  </a:txBody>
                  <a:tcPr marL="91442" marR="91442"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chemeClr val="tx1"/>
                          </a:solidFill>
                          <a:effectLst/>
                          <a:latin typeface="Times New Roman" pitchFamily="18" charset="0"/>
                          <a:cs typeface="Times New Roman" pitchFamily="18" charset="0"/>
                        </a:rPr>
                        <a:t>Tutor Time Intervention</a:t>
                      </a:r>
                    </a:p>
                  </a:txBody>
                  <a:tcPr marL="91442" marR="91442"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chemeClr val="tx1"/>
                          </a:solidFill>
                          <a:effectLst/>
                          <a:latin typeface="Times New Roman" pitchFamily="18" charset="0"/>
                          <a:cs typeface="Times New Roman" pitchFamily="18" charset="0"/>
                        </a:rPr>
                        <a:t>Mentoring</a:t>
                      </a:r>
                    </a:p>
                  </a:txBody>
                  <a:tcPr marL="91442" marR="91442"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66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chemeClr val="tx1"/>
                          </a:solidFill>
                          <a:effectLst/>
                          <a:latin typeface="Times New Roman" pitchFamily="18" charset="0"/>
                          <a:cs typeface="Times New Roman" pitchFamily="18" charset="0"/>
                        </a:rPr>
                        <a:t>24/09/13</a:t>
                      </a:r>
                    </a:p>
                  </a:txBody>
                  <a:tcPr marL="91442" marR="91442"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chemeClr val="tx1"/>
                          </a:solidFill>
                          <a:effectLst/>
                          <a:latin typeface="Times New Roman" pitchFamily="18" charset="0"/>
                          <a:cs typeface="Times New Roman" pitchFamily="18" charset="0"/>
                        </a:rPr>
                        <a:t>Year 11 Futures Day – Part 1</a:t>
                      </a:r>
                    </a:p>
                  </a:txBody>
                  <a:tcPr marL="91442" marR="91442"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chemeClr val="tx1"/>
                          </a:solidFill>
                          <a:effectLst/>
                          <a:latin typeface="Times New Roman" pitchFamily="18" charset="0"/>
                          <a:cs typeface="Times New Roman" pitchFamily="18" charset="0"/>
                        </a:rPr>
                        <a:t>An opportunity for students to meet prospective VI form colleges and understand the Help You Choose Process.</a:t>
                      </a:r>
                    </a:p>
                  </a:txBody>
                  <a:tcPr marL="91442" marR="91442"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6">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cap="none" normalizeH="0" baseline="0" dirty="0" smtClean="0">
                          <a:ln>
                            <a:noFill/>
                          </a:ln>
                          <a:solidFill>
                            <a:schemeClr val="tx1"/>
                          </a:solidFill>
                          <a:effectLst/>
                          <a:latin typeface="Times New Roman" pitchFamily="18" charset="0"/>
                          <a:cs typeface="Times New Roman" pitchFamily="18" charset="0"/>
                        </a:rPr>
                        <a:t>Throughout Year 10 and Year 11</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2" marR="91442"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6">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chemeClr val="tx1"/>
                          </a:solidFill>
                          <a:effectLst/>
                          <a:latin typeface="Times New Roman" pitchFamily="18" charset="0"/>
                          <a:cs typeface="Times New Roman" pitchFamily="18" charset="0"/>
                        </a:rPr>
                        <a:t>Throughout Year 10 and Year 11</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2" marR="91442"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chemeClr val="tx1"/>
                          </a:solidFill>
                          <a:effectLst/>
                          <a:latin typeface="Times New Roman" pitchFamily="18" charset="0"/>
                          <a:cs typeface="Times New Roman" pitchFamily="18" charset="0"/>
                        </a:rPr>
                        <a:t>From September for Year 11 Students</a:t>
                      </a:r>
                    </a:p>
                  </a:txBody>
                  <a:tcPr marL="91442" marR="91442"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chemeClr val="tx1"/>
                          </a:solidFill>
                          <a:effectLst/>
                          <a:latin typeface="Times New Roman" pitchFamily="18" charset="0"/>
                          <a:cs typeface="Times New Roman" pitchFamily="18" charset="0"/>
                        </a:rPr>
                        <a:t>To take place following Year 11 mock exam evaluation</a:t>
                      </a:r>
                    </a:p>
                  </a:txBody>
                  <a:tcPr marL="91442" marR="91442"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496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chemeClr val="tx1"/>
                          </a:solidFill>
                          <a:effectLst/>
                          <a:latin typeface="Times New Roman" pitchFamily="18" charset="0"/>
                          <a:cs typeface="Times New Roman" pitchFamily="18" charset="0"/>
                        </a:rPr>
                        <a:t>25/09/13</a:t>
                      </a:r>
                    </a:p>
                  </a:txBody>
                  <a:tcPr marL="91442" marR="91442"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chemeClr val="tx1"/>
                          </a:solidFill>
                          <a:effectLst/>
                          <a:latin typeface="Times New Roman" pitchFamily="18" charset="0"/>
                          <a:cs typeface="Times New Roman" pitchFamily="18" charset="0"/>
                        </a:rPr>
                        <a:t>Year 11 Post 16 Pathways Evening</a:t>
                      </a:r>
                    </a:p>
                  </a:txBody>
                  <a:tcPr marL="91442" marR="91442"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chemeClr val="tx1"/>
                          </a:solidFill>
                          <a:effectLst/>
                          <a:latin typeface="Times New Roman" pitchFamily="18" charset="0"/>
                          <a:cs typeface="Times New Roman" pitchFamily="18" charset="0"/>
                        </a:rPr>
                        <a:t>An evening for all students and parents in Year 11 to explain post 16 pathways and the application process.</a:t>
                      </a:r>
                    </a:p>
                  </a:txBody>
                  <a:tcPr marL="91442" marR="91442"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5" marR="91435"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GB"/>
                    </a:p>
                  </a:txBody>
                  <a:tcPr/>
                </a:tc>
                <a:tc vMerge="1">
                  <a:txBody>
                    <a:bodyPr/>
                    <a:lstStyle/>
                    <a:p>
                      <a:endParaRPr lang="en-GB"/>
                    </a:p>
                  </a:txBody>
                  <a:tcPr/>
                </a:tc>
                <a:tc vMerge="1">
                  <a:txBody>
                    <a:bodyPr/>
                    <a:lstStyle/>
                    <a:p>
                      <a:endParaRPr lang="en-GB"/>
                    </a:p>
                  </a:txBody>
                  <a:tcPr/>
                </a:tc>
              </a:tr>
              <a:tr h="749680">
                <a:tc>
                  <a:txBody>
                    <a:bodyPr/>
                    <a:lstStyle/>
                    <a:p>
                      <a:pPr algn="ctr"/>
                      <a:r>
                        <a:rPr lang="en-GB" sz="900" b="1" dirty="0" smtClean="0">
                          <a:latin typeface="Times New Roman" pitchFamily="18" charset="0"/>
                          <a:cs typeface="Times New Roman" pitchFamily="18" charset="0"/>
                        </a:rPr>
                        <a:t>01/10/13</a:t>
                      </a:r>
                      <a:endParaRPr lang="en-GB" sz="900" b="1" dirty="0">
                        <a:latin typeface="Times New Roman" pitchFamily="18" charset="0"/>
                        <a:cs typeface="Times New Roman" pitchFamily="18" charset="0"/>
                      </a:endParaRPr>
                    </a:p>
                  </a:txBody>
                  <a:tcPr marL="91442" marR="91442"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GB" sz="900" b="0" dirty="0" smtClean="0">
                          <a:latin typeface="Times New Roman" pitchFamily="18" charset="0"/>
                          <a:cs typeface="Times New Roman" pitchFamily="18" charset="0"/>
                        </a:rPr>
                        <a:t>Learning Performance Workshop</a:t>
                      </a:r>
                      <a:endParaRPr lang="en-GB" sz="900" b="0" dirty="0">
                        <a:latin typeface="Times New Roman" pitchFamily="18" charset="0"/>
                        <a:cs typeface="Times New Roman" pitchFamily="18" charset="0"/>
                      </a:endParaRPr>
                    </a:p>
                  </a:txBody>
                  <a:tcPr marL="91442" marR="91442"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GB" sz="900" b="0" dirty="0" smtClean="0">
                          <a:latin typeface="Times New Roman" pitchFamily="18" charset="0"/>
                          <a:cs typeface="Times New Roman" pitchFamily="18" charset="0"/>
                        </a:rPr>
                        <a:t>A two</a:t>
                      </a:r>
                      <a:r>
                        <a:rPr lang="en-GB" sz="900" b="0" baseline="0" dirty="0" smtClean="0">
                          <a:latin typeface="Times New Roman" pitchFamily="18" charset="0"/>
                          <a:cs typeface="Times New Roman" pitchFamily="18" charset="0"/>
                        </a:rPr>
                        <a:t> hour study skills workshop delivered by Eric </a:t>
                      </a:r>
                      <a:r>
                        <a:rPr lang="en-GB" sz="900" b="0" baseline="0" dirty="0" err="1" smtClean="0">
                          <a:latin typeface="Times New Roman" pitchFamily="18" charset="0"/>
                          <a:cs typeface="Times New Roman" pitchFamily="18" charset="0"/>
                        </a:rPr>
                        <a:t>O’Hallehan</a:t>
                      </a:r>
                      <a:endParaRPr lang="en-GB" sz="900" b="0" dirty="0">
                        <a:latin typeface="Times New Roman" pitchFamily="18" charset="0"/>
                        <a:cs typeface="Times New Roman" pitchFamily="18" charset="0"/>
                      </a:endParaRPr>
                    </a:p>
                  </a:txBody>
                  <a:tcPr marL="91442" marR="91442"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5" marR="91435"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GB"/>
                    </a:p>
                  </a:txBody>
                  <a:tcPr/>
                </a:tc>
                <a:tc vMerge="1">
                  <a:txBody>
                    <a:bodyPr/>
                    <a:lstStyle/>
                    <a:p>
                      <a:endParaRPr lang="en-GB"/>
                    </a:p>
                  </a:txBody>
                  <a:tcPr/>
                </a:tc>
                <a:tc vMerge="1">
                  <a:txBody>
                    <a:bodyPr/>
                    <a:lstStyle/>
                    <a:p>
                      <a:endParaRPr lang="en-GB"/>
                    </a:p>
                  </a:txBody>
                  <a:tcPr/>
                </a:tc>
              </a:tr>
              <a:tr h="5766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chemeClr val="tx1"/>
                          </a:solidFill>
                          <a:effectLst/>
                          <a:latin typeface="Times New Roman" pitchFamily="18" charset="0"/>
                          <a:cs typeface="Times New Roman" pitchFamily="18" charset="0"/>
                        </a:rPr>
                        <a:t>06/11/13</a:t>
                      </a:r>
                    </a:p>
                  </a:txBody>
                  <a:tcPr marL="91442" marR="91442"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chemeClr val="tx1"/>
                          </a:solidFill>
                          <a:effectLst/>
                          <a:latin typeface="Times New Roman" pitchFamily="18" charset="0"/>
                          <a:cs typeface="Times New Roman" pitchFamily="18" charset="0"/>
                        </a:rPr>
                        <a:t>Year 11 Study Skills Evening</a:t>
                      </a:r>
                    </a:p>
                  </a:txBody>
                  <a:tcPr marL="91442" marR="91442"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chemeClr val="tx1"/>
                          </a:solidFill>
                          <a:effectLst/>
                          <a:latin typeface="Times New Roman" pitchFamily="18" charset="0"/>
                          <a:cs typeface="Times New Roman" pitchFamily="18" charset="0"/>
                        </a:rPr>
                        <a:t>An evening for all students in Year 11 on how to prepare effectively for the mock exam period.</a:t>
                      </a:r>
                    </a:p>
                  </a:txBody>
                  <a:tcPr marL="91442" marR="91442"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5" marR="91435"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GB"/>
                    </a:p>
                  </a:txBody>
                  <a:tcPr/>
                </a:tc>
                <a:tc vMerge="1">
                  <a:txBody>
                    <a:bodyPr/>
                    <a:lstStyle/>
                    <a:p>
                      <a:endParaRPr lang="en-GB"/>
                    </a:p>
                  </a:txBody>
                  <a:tcPr/>
                </a:tc>
                <a:tc vMerge="1">
                  <a:txBody>
                    <a:bodyPr/>
                    <a:lstStyle/>
                    <a:p>
                      <a:endParaRPr lang="en-GB"/>
                    </a:p>
                  </a:txBody>
                  <a:tcPr/>
                </a:tc>
              </a:tr>
              <a:tr h="5452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chemeClr val="tx1"/>
                          </a:solidFill>
                          <a:effectLst/>
                          <a:latin typeface="Times New Roman" pitchFamily="18" charset="0"/>
                          <a:cs typeface="Times New Roman" pitchFamily="18" charset="0"/>
                        </a:rPr>
                        <a:t>24/01/14</a:t>
                      </a:r>
                    </a:p>
                  </a:txBody>
                  <a:tcPr marL="91442" marR="91442"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chemeClr val="tx1"/>
                          </a:solidFill>
                          <a:effectLst/>
                          <a:latin typeface="Times New Roman" pitchFamily="18" charset="0"/>
                          <a:cs typeface="Times New Roman" pitchFamily="18" charset="0"/>
                        </a:rPr>
                        <a:t>Study Skills Day</a:t>
                      </a:r>
                    </a:p>
                  </a:txBody>
                  <a:tcPr marL="91442" marR="91442"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chemeClr val="tx1"/>
                          </a:solidFill>
                          <a:effectLst/>
                          <a:latin typeface="Times New Roman" pitchFamily="18" charset="0"/>
                          <a:cs typeface="Times New Roman" pitchFamily="18" charset="0"/>
                        </a:rPr>
                        <a:t>An opportunity for students to develop study skills in preparation for the exam period.</a:t>
                      </a:r>
                    </a:p>
                  </a:txBody>
                  <a:tcPr marL="91442" marR="91442"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5" marR="91435"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GB"/>
                    </a:p>
                  </a:txBody>
                  <a:tcPr/>
                </a:tc>
                <a:tc vMerge="1">
                  <a:txBody>
                    <a:bodyPr/>
                    <a:lstStyle/>
                    <a:p>
                      <a:endParaRPr lang="en-GB"/>
                    </a:p>
                  </a:txBody>
                  <a:tcPr/>
                </a:tc>
                <a:tc vMerge="1">
                  <a:txBody>
                    <a:bodyPr/>
                    <a:lstStyle/>
                    <a:p>
                      <a:endParaRPr lang="en-GB"/>
                    </a:p>
                  </a:txBody>
                  <a:tcPr/>
                </a:tc>
              </a:tr>
              <a:tr h="5766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chemeClr val="tx1"/>
                          </a:solidFill>
                          <a:effectLst/>
                          <a:latin typeface="Times New Roman" pitchFamily="18" charset="0"/>
                          <a:cs typeface="Times New Roman" pitchFamily="18" charset="0"/>
                        </a:rPr>
                        <a:t>27/02/14</a:t>
                      </a:r>
                    </a:p>
                  </a:txBody>
                  <a:tcPr marL="91442" marR="91442"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chemeClr val="tx1"/>
                          </a:solidFill>
                          <a:effectLst/>
                          <a:latin typeface="Times New Roman" pitchFamily="18" charset="0"/>
                          <a:cs typeface="Times New Roman" pitchFamily="18" charset="0"/>
                        </a:rPr>
                        <a:t>Year 11 Study Skills Evening</a:t>
                      </a:r>
                    </a:p>
                  </a:txBody>
                  <a:tcPr marL="91442" marR="91442"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chemeClr val="tx1"/>
                          </a:solidFill>
                          <a:effectLst/>
                          <a:latin typeface="Times New Roman" pitchFamily="18" charset="0"/>
                          <a:cs typeface="Times New Roman" pitchFamily="18" charset="0"/>
                        </a:rPr>
                        <a:t>An interactive session to explore the different ways in which to prepare for forthcoming exams.</a:t>
                      </a:r>
                    </a:p>
                  </a:txBody>
                  <a:tcPr marL="91442" marR="91442"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5" marR="91435"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GB"/>
                    </a:p>
                  </a:txBody>
                  <a:tcPr/>
                </a:tc>
                <a:tc vMerge="1">
                  <a:txBody>
                    <a:bodyPr/>
                    <a:lstStyle/>
                    <a:p>
                      <a:endParaRPr lang="en-GB"/>
                    </a:p>
                  </a:txBody>
                  <a:tcPr/>
                </a:tc>
                <a:tc vMerge="1">
                  <a:txBody>
                    <a:bodyPr/>
                    <a:lstStyle/>
                    <a:p>
                      <a:endParaRPr lang="en-GB"/>
                    </a:p>
                  </a:txBody>
                  <a:tcPr/>
                </a:tc>
              </a:tr>
            </a:tbl>
          </a:graphicData>
        </a:graphic>
      </p:graphicFrame>
      <p:pic>
        <p:nvPicPr>
          <p:cNvPr id="25656" name="Picture 2" descr="C:\Users\bplayer\AppData\Local\Microsoft\Windows\Temporary Internet Files\Content.IE5\69V2JMM5\MC900442122[1].pn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4500" y="6092825"/>
            <a:ext cx="90487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2411760" y="0"/>
            <a:ext cx="6827837" cy="1311275"/>
          </a:xfrm>
        </p:spPr>
        <p:txBody>
          <a:bodyPr/>
          <a:lstStyle/>
          <a:p>
            <a:pPr eaLnBrk="1" fontAlgn="auto" hangingPunct="1">
              <a:spcAft>
                <a:spcPts val="0"/>
              </a:spcAft>
              <a:defRPr/>
            </a:pPr>
            <a:r>
              <a:rPr lang="en-GB" dirty="0"/>
              <a:t>English Revision</a:t>
            </a:r>
          </a:p>
        </p:txBody>
      </p:sp>
      <p:sp>
        <p:nvSpPr>
          <p:cNvPr id="26627" name="Rectangle 3"/>
          <p:cNvSpPr>
            <a:spLocks noGrp="1" noChangeArrowheads="1"/>
          </p:cNvSpPr>
          <p:nvPr>
            <p:ph idx="1"/>
          </p:nvPr>
        </p:nvSpPr>
        <p:spPr>
          <a:xfrm>
            <a:off x="1800225" y="1952625"/>
            <a:ext cx="6899275" cy="4114800"/>
          </a:xfrm>
        </p:spPr>
        <p:txBody>
          <a:bodyPr/>
          <a:lstStyle/>
          <a:p>
            <a:pPr eaLnBrk="1" hangingPunct="1">
              <a:buFont typeface="Wingdings" pitchFamily="2" charset="2"/>
              <a:buNone/>
            </a:pPr>
            <a:r>
              <a:rPr lang="en-GB" altLang="en-US" smtClean="0"/>
              <a:t>Miss. Bunn - English Teacher</a:t>
            </a:r>
          </a:p>
        </p:txBody>
      </p:sp>
      <p:pic>
        <p:nvPicPr>
          <p:cNvPr id="26628" name="Picture 2" descr="C:\Users\bplayer\AppData\Local\Microsoft\Windows\Temporary Internet Files\Content.IE5\69V2JMM5\MC900442122[1].pn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4500" y="5732463"/>
            <a:ext cx="9048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en-GB" dirty="0" smtClean="0">
                <a:solidFill>
                  <a:schemeClr val="tx2">
                    <a:lumMod val="60000"/>
                    <a:lumOff val="40000"/>
                  </a:schemeClr>
                </a:solidFill>
              </a:rPr>
              <a:t>GCSE English and English Literature</a:t>
            </a:r>
            <a:endParaRPr lang="en-GB" dirty="0">
              <a:solidFill>
                <a:schemeClr val="tx2">
                  <a:lumMod val="60000"/>
                  <a:lumOff val="40000"/>
                </a:schemeClr>
              </a:solidFill>
            </a:endParaRPr>
          </a:p>
        </p:txBody>
      </p:sp>
      <p:pic>
        <p:nvPicPr>
          <p:cNvPr id="276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2924175"/>
            <a:ext cx="2790825"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0" y="1052513"/>
            <a:ext cx="1143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3" name="Picture 2" descr="C:\Users\bplayer\AppData\Local\Microsoft\Windows\Temporary Internet Files\Content.IE5\69V2JMM5\MC900442122[1].pn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4500" y="5732463"/>
            <a:ext cx="9048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u="sng" dirty="0" smtClean="0"/>
              <a:t>GCSE English</a:t>
            </a:r>
            <a:endParaRPr lang="en-GB" u="sng" dirty="0"/>
          </a:p>
        </p:txBody>
      </p:sp>
      <p:sp>
        <p:nvSpPr>
          <p:cNvPr id="3" name="Content Placeholder 2"/>
          <p:cNvSpPr>
            <a:spLocks noGrp="1"/>
          </p:cNvSpPr>
          <p:nvPr>
            <p:ph idx="1"/>
          </p:nvPr>
        </p:nvSpPr>
        <p:spPr/>
        <p:txBody>
          <a:bodyPr>
            <a:normAutofit lnSpcReduction="10000"/>
          </a:bodyPr>
          <a:lstStyle/>
          <a:p>
            <a:pPr>
              <a:defRPr/>
            </a:pPr>
            <a:r>
              <a:rPr lang="en-GB" dirty="0" smtClean="0"/>
              <a:t>Following the re-sit exam on Tuesday 5</a:t>
            </a:r>
            <a:r>
              <a:rPr lang="en-GB" baseline="30000" dirty="0" smtClean="0"/>
              <a:t>th</a:t>
            </a:r>
            <a:r>
              <a:rPr lang="en-GB" dirty="0" smtClean="0"/>
              <a:t> November, all Year 11 students have now finished their GCSE English Language course. </a:t>
            </a:r>
            <a:r>
              <a:rPr lang="en-GB" dirty="0"/>
              <a:t> </a:t>
            </a:r>
            <a:r>
              <a:rPr lang="en-GB" dirty="0" smtClean="0"/>
              <a:t>They have been a hard-working year group and, subject to grade-boundary changes, it will be possible to calculate their results once these exams have been marked. </a:t>
            </a:r>
          </a:p>
          <a:p>
            <a:pPr marL="0" indent="0">
              <a:buFont typeface="Wingdings 2" pitchFamily="18" charset="2"/>
              <a:buNone/>
              <a:defRPr/>
            </a:pPr>
            <a:r>
              <a:rPr lang="en-GB" dirty="0" smtClean="0">
                <a:solidFill>
                  <a:srgbClr val="FF0000"/>
                </a:solidFill>
              </a:rPr>
              <a:t>Well done to them for all their hard work and thank you for your continued support. </a:t>
            </a:r>
            <a:endParaRPr lang="en-GB" dirty="0">
              <a:solidFill>
                <a:srgbClr val="FF0000"/>
              </a:solidFill>
            </a:endParaRPr>
          </a:p>
        </p:txBody>
      </p:sp>
      <p:pic>
        <p:nvPicPr>
          <p:cNvPr id="286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2325" y="5373688"/>
            <a:ext cx="1554163"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7" name="Picture 2" descr="C:\Users\bplayer\AppData\Local\Microsoft\Windows\Temporary Internet Files\Content.IE5\69V2JMM5\MC900442122[1].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338" y="5816600"/>
            <a:ext cx="906462"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u="sng" dirty="0" smtClean="0"/>
              <a:t>GCSE English Literature</a:t>
            </a:r>
            <a:endParaRPr lang="en-GB" u="sng" dirty="0"/>
          </a:p>
        </p:txBody>
      </p:sp>
      <p:sp>
        <p:nvSpPr>
          <p:cNvPr id="3" name="Content Placeholder 2"/>
          <p:cNvSpPr>
            <a:spLocks noGrp="1"/>
          </p:cNvSpPr>
          <p:nvPr>
            <p:ph idx="1"/>
          </p:nvPr>
        </p:nvSpPr>
        <p:spPr/>
        <p:txBody>
          <a:bodyPr>
            <a:normAutofit fontScale="92500"/>
          </a:bodyPr>
          <a:lstStyle/>
          <a:p>
            <a:pPr>
              <a:defRPr/>
            </a:pPr>
            <a:r>
              <a:rPr lang="en-GB" dirty="0" smtClean="0"/>
              <a:t>For the rest of the year we will be completing the AQA English Literature GCSE. This course is made up of the following components:</a:t>
            </a:r>
          </a:p>
          <a:p>
            <a:pPr>
              <a:defRPr/>
            </a:pPr>
            <a:r>
              <a:rPr lang="en-GB" dirty="0" smtClean="0"/>
              <a:t>Shakespeare controlled assessment (comparing scenes from </a:t>
            </a:r>
            <a:r>
              <a:rPr lang="en-GB" i="1" dirty="0" smtClean="0"/>
              <a:t>Macbeth</a:t>
            </a:r>
            <a:r>
              <a:rPr lang="en-GB" dirty="0" smtClean="0"/>
              <a:t> and </a:t>
            </a:r>
            <a:r>
              <a:rPr lang="en-GB" i="1" dirty="0" smtClean="0"/>
              <a:t>Romeo and Juliet</a:t>
            </a:r>
            <a:r>
              <a:rPr lang="en-GB" dirty="0" smtClean="0"/>
              <a:t>)</a:t>
            </a:r>
          </a:p>
          <a:p>
            <a:pPr>
              <a:defRPr/>
            </a:pPr>
            <a:r>
              <a:rPr lang="en-GB" dirty="0" smtClean="0"/>
              <a:t>Exploring Modern Texts exam (</a:t>
            </a:r>
            <a:r>
              <a:rPr lang="en-GB" i="1" dirty="0" smtClean="0"/>
              <a:t>Of Mice and Men </a:t>
            </a:r>
            <a:r>
              <a:rPr lang="en-GB" dirty="0" smtClean="0"/>
              <a:t>and </a:t>
            </a:r>
            <a:r>
              <a:rPr lang="en-GB" i="1" dirty="0" smtClean="0"/>
              <a:t>An Inspector Calls</a:t>
            </a:r>
            <a:r>
              <a:rPr lang="en-GB" dirty="0" smtClean="0"/>
              <a:t>)</a:t>
            </a:r>
          </a:p>
          <a:p>
            <a:pPr>
              <a:defRPr/>
            </a:pPr>
            <a:r>
              <a:rPr lang="en-GB" dirty="0" smtClean="0"/>
              <a:t>Poetry Across Time exam (</a:t>
            </a:r>
            <a:r>
              <a:rPr lang="en-GB" i="1" dirty="0" smtClean="0"/>
              <a:t>Moon on the Tides </a:t>
            </a:r>
            <a:r>
              <a:rPr lang="en-GB" dirty="0" smtClean="0"/>
              <a:t>anthology and </a:t>
            </a:r>
            <a:r>
              <a:rPr lang="en-GB" i="1" dirty="0" smtClean="0"/>
              <a:t>unseen poetry</a:t>
            </a:r>
            <a:r>
              <a:rPr lang="en-GB" dirty="0" smtClean="0"/>
              <a:t>)</a:t>
            </a:r>
            <a:endParaRPr lang="en-GB" dirty="0"/>
          </a:p>
        </p:txBody>
      </p:sp>
      <p:pic>
        <p:nvPicPr>
          <p:cNvPr id="29700" name="Picture 2" descr="C:\Users\bplayer\AppData\Local\Microsoft\Windows\Temporary Internet Files\Content.IE5\69V2JMM5\MC900442122[1].pn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4500" y="5732463"/>
            <a:ext cx="9048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u="sng" dirty="0" smtClean="0"/>
              <a:t>Controlled Assessment:</a:t>
            </a:r>
            <a:endParaRPr lang="en-GB" u="sng" dirty="0"/>
          </a:p>
        </p:txBody>
      </p:sp>
      <p:sp>
        <p:nvSpPr>
          <p:cNvPr id="3" name="Content Placeholder 2"/>
          <p:cNvSpPr>
            <a:spLocks noGrp="1"/>
          </p:cNvSpPr>
          <p:nvPr>
            <p:ph idx="1"/>
          </p:nvPr>
        </p:nvSpPr>
        <p:spPr/>
        <p:txBody>
          <a:bodyPr/>
          <a:lstStyle/>
          <a:p>
            <a:pPr>
              <a:defRPr/>
            </a:pPr>
            <a:endParaRPr lang="en-GB" dirty="0" smtClean="0"/>
          </a:p>
          <a:p>
            <a:pPr marL="0" indent="0">
              <a:buFont typeface="Wingdings 2" pitchFamily="18" charset="2"/>
              <a:buNone/>
              <a:defRPr/>
            </a:pPr>
            <a:r>
              <a:rPr lang="en-GB" dirty="0" smtClean="0"/>
              <a:t>After the mocks, students will begin work on their final piece of controlled assessment work. This will involve revisiting </a:t>
            </a:r>
            <a:r>
              <a:rPr lang="en-GB" i="1" dirty="0" smtClean="0"/>
              <a:t>Romeo and Juliet </a:t>
            </a:r>
            <a:r>
              <a:rPr lang="en-GB" dirty="0" smtClean="0"/>
              <a:t>(previously covered in Year 9) and studying </a:t>
            </a:r>
            <a:r>
              <a:rPr lang="en-GB" i="1" dirty="0" smtClean="0"/>
              <a:t>Macbeth</a:t>
            </a:r>
            <a:r>
              <a:rPr lang="en-GB" dirty="0" smtClean="0"/>
              <a:t> in order to compare scenes.</a:t>
            </a:r>
          </a:p>
          <a:p>
            <a:pPr marL="0" indent="0">
              <a:buFont typeface="Wingdings 2" pitchFamily="18" charset="2"/>
              <a:buNone/>
              <a:defRPr/>
            </a:pPr>
            <a:endParaRPr lang="en-GB" dirty="0" smtClean="0"/>
          </a:p>
        </p:txBody>
      </p:sp>
      <p:pic>
        <p:nvPicPr>
          <p:cNvPr id="307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4852988"/>
            <a:ext cx="981075"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4852988"/>
            <a:ext cx="1370013" cy="1265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4724400"/>
            <a:ext cx="1152525" cy="17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125" y="4637088"/>
            <a:ext cx="1235075" cy="183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8" name="Picture 2" descr="C:\Users\bplayer\AppData\Local\Microsoft\Windows\Temporary Internet Files\Content.IE5\69V2JMM5\MC900442122[1].png">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64500" y="5732463"/>
            <a:ext cx="9048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u="sng" dirty="0" smtClean="0"/>
              <a:t>Ideas to prepare:</a:t>
            </a:r>
            <a:endParaRPr lang="en-GB" u="sng" dirty="0"/>
          </a:p>
        </p:txBody>
      </p:sp>
      <p:sp>
        <p:nvSpPr>
          <p:cNvPr id="31747" name="Content Placeholder 2"/>
          <p:cNvSpPr>
            <a:spLocks noGrp="1"/>
          </p:cNvSpPr>
          <p:nvPr>
            <p:ph idx="1"/>
          </p:nvPr>
        </p:nvSpPr>
        <p:spPr/>
        <p:txBody>
          <a:bodyPr/>
          <a:lstStyle/>
          <a:p>
            <a:r>
              <a:rPr lang="en-GB" altLang="en-US" smtClean="0"/>
              <a:t>The texts will be studied in class and students will be provided with materials to allow them to prepare fully for this exam. </a:t>
            </a:r>
            <a:r>
              <a:rPr lang="en-GB" altLang="en-US" b="1" smtClean="0"/>
              <a:t>If they would like to start preparing a little earlier</a:t>
            </a:r>
            <a:r>
              <a:rPr lang="en-GB" altLang="en-US" smtClean="0"/>
              <a:t> then they could familiarise themselves with both plays by reading them or using online summary sites. </a:t>
            </a:r>
            <a:r>
              <a:rPr lang="en-GB" altLang="en-US" sz="2600" smtClean="0"/>
              <a:t>There are also several film versions of both which they could watch (including a new film of </a:t>
            </a:r>
            <a:r>
              <a:rPr lang="en-GB" altLang="en-US" sz="2600" i="1" smtClean="0"/>
              <a:t>Romeo and Juliet </a:t>
            </a:r>
            <a:r>
              <a:rPr lang="en-GB" altLang="en-US" sz="2600" smtClean="0"/>
              <a:t>currently in cinemas)</a:t>
            </a:r>
          </a:p>
        </p:txBody>
      </p:sp>
      <p:pic>
        <p:nvPicPr>
          <p:cNvPr id="317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5516563"/>
            <a:ext cx="1152525"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9" name="Picture 2" descr="C:\Users\bplayer\AppData\Local\Microsoft\Windows\Temporary Internet Files\Content.IE5\69V2JMM5\MC900442122[1].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4500" y="5732463"/>
            <a:ext cx="9048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438" y="2571750"/>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2557463"/>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2" name="Picture 2" descr="C:\Users\bplayer\AppData\Local\Microsoft\Windows\Temporary Internet Files\Content.IE5\69V2JMM5\MC900442122[1].pn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4500" y="5732463"/>
            <a:ext cx="9048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ctrTitle"/>
          </p:nvPr>
        </p:nvSpPr>
        <p:spPr>
          <a:xfrm>
            <a:off x="2743200" y="427038"/>
            <a:ext cx="6399213" cy="2641600"/>
          </a:xfrm>
        </p:spPr>
        <p:txBody>
          <a:bodyPr/>
          <a:lstStyle/>
          <a:p>
            <a:pPr eaLnBrk="1" fontAlgn="auto" hangingPunct="1">
              <a:spcAft>
                <a:spcPts val="0"/>
              </a:spcAft>
              <a:defRPr/>
            </a:pPr>
            <a:r>
              <a:rPr lang="en-GB" dirty="0"/>
              <a:t>Planning your revision</a:t>
            </a:r>
            <a:br>
              <a:rPr lang="en-GB" dirty="0"/>
            </a:br>
            <a:r>
              <a:rPr lang="en-GB" sz="1800" dirty="0"/>
              <a:t/>
            </a:r>
            <a:br>
              <a:rPr lang="en-GB" sz="1800" dirty="0"/>
            </a:br>
            <a:endParaRPr lang="en-GB" dirty="0"/>
          </a:p>
        </p:txBody>
      </p:sp>
      <p:sp>
        <p:nvSpPr>
          <p:cNvPr id="62470" name="Rectangle 6"/>
          <p:cNvSpPr>
            <a:spLocks noGrp="1" noChangeArrowheads="1"/>
          </p:cNvSpPr>
          <p:nvPr>
            <p:ph type="subTitle" idx="1"/>
          </p:nvPr>
        </p:nvSpPr>
        <p:spPr>
          <a:xfrm>
            <a:off x="539750" y="3573463"/>
            <a:ext cx="5868988" cy="1692275"/>
          </a:xfrm>
        </p:spPr>
        <p:txBody>
          <a:bodyPr>
            <a:normAutofit/>
          </a:bodyPr>
          <a:lstStyle/>
          <a:p>
            <a:pPr eaLnBrk="1" fontAlgn="auto" hangingPunct="1">
              <a:lnSpc>
                <a:spcPct val="90000"/>
              </a:lnSpc>
              <a:spcAft>
                <a:spcPts val="0"/>
              </a:spcAft>
              <a:buFont typeface="Wingdings 2"/>
              <a:buNone/>
              <a:defRPr/>
            </a:pPr>
            <a:r>
              <a:rPr lang="en-GB" dirty="0" smtClean="0"/>
              <a:t>“The bad news is that from now onwards time flies, the good news is you’re the pilot</a:t>
            </a:r>
            <a:r>
              <a:rPr lang="en-GB" sz="2000" dirty="0" smtClean="0"/>
              <a:t>” </a:t>
            </a:r>
            <a:r>
              <a:rPr lang="en-GB" sz="2000" dirty="0"/>
              <a:t/>
            </a:r>
            <a:br>
              <a:rPr lang="en-GB" sz="2000" dirty="0"/>
            </a:br>
            <a:endParaRPr lang="en-GB" sz="2000" dirty="0"/>
          </a:p>
        </p:txBody>
      </p:sp>
      <p:pic>
        <p:nvPicPr>
          <p:cNvPr id="16388" name="Picture 2" descr="C:\Users\bplayer\AppData\Local\Microsoft\Windows\Temporary Internet Files\Content.IE5\69V2JMM5\MC900442122[1].pn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4500" y="5732463"/>
            <a:ext cx="9048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The Exams</a:t>
            </a:r>
            <a:endParaRPr lang="en-GB" dirty="0"/>
          </a:p>
        </p:txBody>
      </p:sp>
      <p:sp>
        <p:nvSpPr>
          <p:cNvPr id="33795" name="Content Placeholder 2"/>
          <p:cNvSpPr>
            <a:spLocks noGrp="1"/>
          </p:cNvSpPr>
          <p:nvPr>
            <p:ph idx="1"/>
          </p:nvPr>
        </p:nvSpPr>
        <p:spPr>
          <a:xfrm>
            <a:off x="323850" y="1376363"/>
            <a:ext cx="8229600" cy="4525962"/>
          </a:xfrm>
        </p:spPr>
        <p:txBody>
          <a:bodyPr/>
          <a:lstStyle/>
          <a:p>
            <a:r>
              <a:rPr lang="en-GB" altLang="en-US" sz="3000" smtClean="0">
                <a:solidFill>
                  <a:srgbClr val="FF0000"/>
                </a:solidFill>
              </a:rPr>
              <a:t>Both Literature exams will be taking place during the summer season. There is a </a:t>
            </a:r>
            <a:r>
              <a:rPr lang="en-GB" altLang="en-US" sz="3000" u="sng" smtClean="0">
                <a:solidFill>
                  <a:srgbClr val="FF0000"/>
                </a:solidFill>
              </a:rPr>
              <a:t>mock</a:t>
            </a:r>
            <a:r>
              <a:rPr lang="en-GB" altLang="en-US" sz="3000" smtClean="0">
                <a:solidFill>
                  <a:srgbClr val="FF0000"/>
                </a:solidFill>
              </a:rPr>
              <a:t> for the </a:t>
            </a:r>
            <a:r>
              <a:rPr lang="en-GB" altLang="en-US" sz="3000" i="1" smtClean="0">
                <a:solidFill>
                  <a:srgbClr val="FF0000"/>
                </a:solidFill>
              </a:rPr>
              <a:t>Exploring Modern Texts </a:t>
            </a:r>
            <a:r>
              <a:rPr lang="en-GB" altLang="en-US" sz="3000" smtClean="0">
                <a:solidFill>
                  <a:srgbClr val="FF0000"/>
                </a:solidFill>
              </a:rPr>
              <a:t>paper this November which students are currently revising for in class. This is a 90 minute exam with 45 minutes spent on </a:t>
            </a:r>
            <a:r>
              <a:rPr lang="en-GB" altLang="en-US" sz="3000" i="1" smtClean="0">
                <a:solidFill>
                  <a:srgbClr val="FF0000"/>
                </a:solidFill>
              </a:rPr>
              <a:t>Of Mice and Men </a:t>
            </a:r>
            <a:r>
              <a:rPr lang="en-GB" altLang="en-US" sz="3000" smtClean="0">
                <a:solidFill>
                  <a:srgbClr val="FF0000"/>
                </a:solidFill>
              </a:rPr>
              <a:t>and 45 on </a:t>
            </a:r>
            <a:r>
              <a:rPr lang="en-GB" altLang="en-US" sz="3000" i="1" smtClean="0">
                <a:solidFill>
                  <a:srgbClr val="FF0000"/>
                </a:solidFill>
              </a:rPr>
              <a:t>An Inspector Calls.</a:t>
            </a:r>
            <a:endParaRPr lang="en-GB" altLang="en-US" sz="3000" smtClean="0">
              <a:solidFill>
                <a:srgbClr val="FF0000"/>
              </a:solidFill>
            </a:endParaRPr>
          </a:p>
        </p:txBody>
      </p:sp>
      <p:pic>
        <p:nvPicPr>
          <p:cNvPr id="337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4551363"/>
            <a:ext cx="1295400"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4700588"/>
            <a:ext cx="1185863" cy="164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8" name="Picture 2" descr="C:\Users\bplayer\AppData\Local\Microsoft\Windows\Temporary Internet Files\Content.IE5\69V2JMM5\MC900442122[1].pn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4500" y="5732463"/>
            <a:ext cx="9048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878013"/>
            <a:ext cx="1076325"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pPr>
              <a:defRPr/>
            </a:pPr>
            <a:r>
              <a:rPr lang="en-GB" u="sng" dirty="0" smtClean="0"/>
              <a:t>Poetry Across Time</a:t>
            </a:r>
            <a:endParaRPr lang="en-GB" u="sng" dirty="0"/>
          </a:p>
        </p:txBody>
      </p:sp>
      <p:sp>
        <p:nvSpPr>
          <p:cNvPr id="34820" name="Content Placeholder 2"/>
          <p:cNvSpPr>
            <a:spLocks noGrp="1"/>
          </p:cNvSpPr>
          <p:nvPr>
            <p:ph idx="1"/>
          </p:nvPr>
        </p:nvSpPr>
        <p:spPr/>
        <p:txBody>
          <a:bodyPr/>
          <a:lstStyle/>
          <a:p>
            <a:pPr marL="1828800" lvl="4" indent="0">
              <a:buFont typeface="Wingdings 2" pitchFamily="18" charset="2"/>
              <a:buNone/>
            </a:pPr>
            <a:r>
              <a:rPr lang="en-GB" altLang="en-US" smtClean="0"/>
              <a:t>After Christmas all students will be issued with their own copy of the </a:t>
            </a:r>
            <a:r>
              <a:rPr lang="en-GB" altLang="en-US" i="1" smtClean="0"/>
              <a:t>Moon on the Tides </a:t>
            </a:r>
            <a:r>
              <a:rPr lang="en-GB" altLang="en-US" smtClean="0"/>
              <a:t>poetry anthology. We will be studying the section titled </a:t>
            </a:r>
            <a:r>
              <a:rPr lang="en-GB" altLang="en-US" b="1" smtClean="0"/>
              <a:t>Character and Voice</a:t>
            </a:r>
            <a:r>
              <a:rPr lang="en-GB" altLang="en-US" smtClean="0"/>
              <a:t>. In the exam, candidates are asked to compare two poems from the section and also to write about an </a:t>
            </a:r>
            <a:r>
              <a:rPr lang="en-GB" altLang="en-US" b="1" i="1" smtClean="0"/>
              <a:t>unseen </a:t>
            </a:r>
            <a:r>
              <a:rPr lang="en-GB" altLang="en-US" smtClean="0"/>
              <a:t>poem which is taken from elsewhere and not revealed until the exam.</a:t>
            </a:r>
          </a:p>
          <a:p>
            <a:pPr marL="1828800" lvl="4" indent="0">
              <a:buFont typeface="Wingdings 2" pitchFamily="18" charset="2"/>
              <a:buNone/>
            </a:pPr>
            <a:endParaRPr lang="en-GB" altLang="en-US" smtClean="0"/>
          </a:p>
          <a:p>
            <a:pPr marL="1828800" lvl="4" indent="0">
              <a:buFont typeface="Wingdings 2" pitchFamily="18" charset="2"/>
              <a:buNone/>
            </a:pPr>
            <a:r>
              <a:rPr lang="en-GB" altLang="en-US" smtClean="0">
                <a:solidFill>
                  <a:srgbClr val="FF0000"/>
                </a:solidFill>
              </a:rPr>
              <a:t>After February half-term Year 11 will be divided up into different groups to study the poems and prepare for the exam. These groups will be based on target grades. The students will spend about 7 lessons with each English teacher on a rotation. Each teacher is responsible for two or three of the poems and some unseen practice.</a:t>
            </a:r>
          </a:p>
        </p:txBody>
      </p:sp>
      <p:pic>
        <p:nvPicPr>
          <p:cNvPr id="34821" name="Picture 2" descr="C:\Users\bplayer\AppData\Local\Microsoft\Windows\Temporary Internet Files\Content.IE5\69V2JMM5\MC900442122[1].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4500" y="5732463"/>
            <a:ext cx="9048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u="sng" dirty="0" smtClean="0"/>
              <a:t>Study Guides</a:t>
            </a:r>
            <a:endParaRPr lang="en-GB" u="sng" dirty="0"/>
          </a:p>
        </p:txBody>
      </p:sp>
      <p:sp>
        <p:nvSpPr>
          <p:cNvPr id="3" name="Content Placeholder 2"/>
          <p:cNvSpPr>
            <a:spLocks noGrp="1"/>
          </p:cNvSpPr>
          <p:nvPr>
            <p:ph idx="1"/>
          </p:nvPr>
        </p:nvSpPr>
        <p:spPr/>
        <p:txBody>
          <a:bodyPr>
            <a:normAutofit fontScale="92500" lnSpcReduction="10000"/>
          </a:bodyPr>
          <a:lstStyle/>
          <a:p>
            <a:pPr marL="0" indent="0">
              <a:buFont typeface="Wingdings 2" pitchFamily="18" charset="2"/>
              <a:buNone/>
              <a:defRPr/>
            </a:pPr>
            <a:r>
              <a:rPr lang="en-GB" dirty="0" smtClean="0"/>
              <a:t>We are often asked about study guides and whether they are useful and, when it comes to revising, any additional material can be helpful to make the candidate feel secure. </a:t>
            </a:r>
          </a:p>
          <a:p>
            <a:pPr marL="0" indent="0">
              <a:buFont typeface="Wingdings 2" pitchFamily="18" charset="2"/>
              <a:buNone/>
              <a:defRPr/>
            </a:pPr>
            <a:r>
              <a:rPr lang="en-GB" dirty="0" smtClean="0"/>
              <a:t>Students definitely do not have to have these bought for them however. We provide a copy of the relevant pages of the official AQA </a:t>
            </a:r>
            <a:r>
              <a:rPr lang="en-GB" i="1" dirty="0" smtClean="0"/>
              <a:t>Moon on the Tides </a:t>
            </a:r>
            <a:r>
              <a:rPr lang="en-GB" dirty="0" smtClean="0"/>
              <a:t>study guide, free of charge, to all students. Teachers will provide resources for each of the poems and for both texts studied too.</a:t>
            </a:r>
          </a:p>
        </p:txBody>
      </p:sp>
      <p:pic>
        <p:nvPicPr>
          <p:cNvPr id="35844" name="Picture 2" descr="C:\Users\bplayer\AppData\Local\Microsoft\Windows\Temporary Internet Files\Content.IE5\69V2JMM5\MC900442122[1].pn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4500" y="5732463"/>
            <a:ext cx="9048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1"/>
          </p:nvPr>
        </p:nvSpPr>
        <p:spPr/>
        <p:txBody>
          <a:bodyPr/>
          <a:lstStyle/>
          <a:p>
            <a:r>
              <a:rPr lang="en-GB" altLang="en-US" sz="2400" smtClean="0">
                <a:solidFill>
                  <a:srgbClr val="FF0000"/>
                </a:solidFill>
              </a:rPr>
              <a:t>Sometimes, if students have study guides in class to look at, particularly alongside the poems, it can stop them from coming up with their own ideas. Some students buy study guides and pre-annotate the poems before the lessons; we would definitely not recommend this, as students need to be able to analyse a blank poem for themselves, in preparation for the unseen part of the exam.</a:t>
            </a:r>
          </a:p>
          <a:p>
            <a:endParaRPr lang="en-GB" altLang="en-US" smtClean="0"/>
          </a:p>
          <a:p>
            <a:endParaRPr lang="en-GB" altLang="en-US" smtClean="0"/>
          </a:p>
        </p:txBody>
      </p:sp>
      <p:pic>
        <p:nvPicPr>
          <p:cNvPr id="368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275" y="4365625"/>
            <a:ext cx="1981200"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8" name="Picture 2" descr="C:\Users\bplayer\AppData\Local\Microsoft\Windows\Temporary Internet Files\Content.IE5\69V2JMM5\MC900442122[1].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4500" y="5732463"/>
            <a:ext cx="9048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981075"/>
            <a:ext cx="2257425" cy="202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pPr>
              <a:defRPr/>
            </a:pPr>
            <a:r>
              <a:rPr lang="en-GB" u="sng" dirty="0" smtClean="0"/>
              <a:t>If you would like to buy a study guide... </a:t>
            </a:r>
            <a:endParaRPr lang="en-GB" u="sng" dirty="0"/>
          </a:p>
        </p:txBody>
      </p:sp>
      <p:sp>
        <p:nvSpPr>
          <p:cNvPr id="3" name="Content Placeholder 2"/>
          <p:cNvSpPr>
            <a:spLocks noGrp="1"/>
          </p:cNvSpPr>
          <p:nvPr>
            <p:ph idx="1"/>
          </p:nvPr>
        </p:nvSpPr>
        <p:spPr/>
        <p:txBody>
          <a:bodyPr>
            <a:normAutofit fontScale="92500" lnSpcReduction="20000"/>
          </a:bodyPr>
          <a:lstStyle/>
          <a:p>
            <a:pPr>
              <a:defRPr/>
            </a:pPr>
            <a:endParaRPr lang="en-GB" dirty="0" smtClean="0"/>
          </a:p>
          <a:p>
            <a:pPr>
              <a:defRPr/>
            </a:pPr>
            <a:endParaRPr lang="en-GB" dirty="0"/>
          </a:p>
          <a:p>
            <a:pPr>
              <a:defRPr/>
            </a:pPr>
            <a:endParaRPr lang="en-GB" dirty="0" smtClean="0"/>
          </a:p>
          <a:p>
            <a:pPr>
              <a:defRPr/>
            </a:pPr>
            <a:r>
              <a:rPr lang="en-GB" dirty="0"/>
              <a:t>E</a:t>
            </a:r>
            <a:r>
              <a:rPr lang="en-GB" dirty="0" smtClean="0"/>
              <a:t>nsure it is for AQA English Literature (to be examined in 2014)</a:t>
            </a:r>
          </a:p>
          <a:p>
            <a:pPr>
              <a:defRPr/>
            </a:pPr>
            <a:r>
              <a:rPr lang="en-GB" dirty="0"/>
              <a:t>B</a:t>
            </a:r>
            <a:r>
              <a:rPr lang="en-GB" dirty="0" smtClean="0"/>
              <a:t>uy it with your child so that they can have a good look at it to see if it’s in a style that they will get on with (- </a:t>
            </a:r>
            <a:r>
              <a:rPr lang="en-GB" dirty="0" err="1" smtClean="0"/>
              <a:t>e.g</a:t>
            </a:r>
            <a:r>
              <a:rPr lang="en-GB" dirty="0" smtClean="0"/>
              <a:t> both </a:t>
            </a:r>
            <a:r>
              <a:rPr lang="en-GB" b="1" dirty="0" smtClean="0"/>
              <a:t>Letts </a:t>
            </a:r>
            <a:r>
              <a:rPr lang="en-GB" dirty="0" smtClean="0"/>
              <a:t>and </a:t>
            </a:r>
            <a:r>
              <a:rPr lang="en-GB" b="1" dirty="0" smtClean="0"/>
              <a:t>CPG </a:t>
            </a:r>
            <a:r>
              <a:rPr lang="en-GB" dirty="0" smtClean="0"/>
              <a:t>are good but are presented in very different ways and different students will have different preferences)</a:t>
            </a:r>
            <a:endParaRPr lang="en-GB" dirty="0"/>
          </a:p>
        </p:txBody>
      </p:sp>
      <p:pic>
        <p:nvPicPr>
          <p:cNvPr id="37893" name="Picture 2" descr="C:\Users\bplayer\AppData\Local\Microsoft\Windows\Temporary Internet Files\Content.IE5\69V2JMM5\MC900442122[1].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4500" y="5732463"/>
            <a:ext cx="9048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u="sng" dirty="0" smtClean="0"/>
              <a:t>Websites</a:t>
            </a:r>
            <a:endParaRPr lang="en-GB" u="sng" dirty="0"/>
          </a:p>
        </p:txBody>
      </p:sp>
      <p:sp>
        <p:nvSpPr>
          <p:cNvPr id="3" name="Content Placeholder 2"/>
          <p:cNvSpPr>
            <a:spLocks noGrp="1"/>
          </p:cNvSpPr>
          <p:nvPr>
            <p:ph idx="1"/>
          </p:nvPr>
        </p:nvSpPr>
        <p:spPr/>
        <p:txBody>
          <a:bodyPr>
            <a:normAutofit fontScale="85000" lnSpcReduction="20000"/>
          </a:bodyPr>
          <a:lstStyle/>
          <a:p>
            <a:pPr marL="0" indent="0">
              <a:buFont typeface="Wingdings 2" pitchFamily="18" charset="2"/>
              <a:buNone/>
              <a:defRPr/>
            </a:pPr>
            <a:r>
              <a:rPr lang="en-GB" dirty="0" smtClean="0"/>
              <a:t>The internet is a great source of free revision material</a:t>
            </a:r>
          </a:p>
          <a:p>
            <a:pPr marL="0" indent="0">
              <a:buFont typeface="Wingdings 2" pitchFamily="18" charset="2"/>
              <a:buNone/>
              <a:defRPr/>
            </a:pPr>
            <a:r>
              <a:rPr lang="en-GB" dirty="0" smtClean="0"/>
              <a:t>getrevising.co.uk</a:t>
            </a:r>
          </a:p>
          <a:p>
            <a:pPr marL="0" indent="0">
              <a:buFont typeface="Wingdings 2" pitchFamily="18" charset="2"/>
              <a:buNone/>
              <a:defRPr/>
            </a:pPr>
            <a:r>
              <a:rPr lang="en-GB" dirty="0" err="1" smtClean="0"/>
              <a:t>bbcbitesize</a:t>
            </a:r>
            <a:endParaRPr lang="en-GB" dirty="0"/>
          </a:p>
          <a:p>
            <a:pPr marL="0" indent="0">
              <a:buFont typeface="Wingdings 2" pitchFamily="18" charset="2"/>
              <a:buNone/>
              <a:defRPr/>
            </a:pPr>
            <a:r>
              <a:rPr lang="en-GB" dirty="0" smtClean="0">
                <a:hlinkClick r:id="rId2"/>
              </a:rPr>
              <a:t>revisionworld.co.uk/</a:t>
            </a:r>
            <a:r>
              <a:rPr lang="en-GB" dirty="0" err="1" smtClean="0">
                <a:hlinkClick r:id="rId2"/>
              </a:rPr>
              <a:t>gcse</a:t>
            </a:r>
            <a:r>
              <a:rPr lang="en-GB" dirty="0" smtClean="0">
                <a:hlinkClick r:id="rId2"/>
              </a:rPr>
              <a:t>-revision/</a:t>
            </a:r>
            <a:r>
              <a:rPr lang="en-GB" dirty="0" err="1" smtClean="0">
                <a:hlinkClick r:id="rId2"/>
              </a:rPr>
              <a:t>english</a:t>
            </a:r>
            <a:r>
              <a:rPr lang="en-GB" dirty="0" smtClean="0">
                <a:hlinkClick r:id="rId2"/>
              </a:rPr>
              <a:t>-literature</a:t>
            </a:r>
            <a:endParaRPr lang="en-GB" dirty="0" smtClean="0"/>
          </a:p>
          <a:p>
            <a:pPr marL="0" indent="0">
              <a:buFont typeface="Wingdings 2" pitchFamily="18" charset="2"/>
              <a:buNone/>
              <a:defRPr/>
            </a:pPr>
            <a:r>
              <a:rPr lang="en-GB" i="1" dirty="0" smtClean="0">
                <a:solidFill>
                  <a:srgbClr val="444444"/>
                </a:solidFill>
                <a:latin typeface="arial"/>
              </a:rPr>
              <a:t>englishtutorhome2.blogspot.com </a:t>
            </a:r>
          </a:p>
          <a:p>
            <a:pPr marL="0" indent="0">
              <a:buFont typeface="Wingdings 2" pitchFamily="18" charset="2"/>
              <a:buNone/>
              <a:defRPr/>
            </a:pPr>
            <a:r>
              <a:rPr lang="en-GB" i="1" dirty="0" smtClean="0">
                <a:solidFill>
                  <a:srgbClr val="444444"/>
                </a:solidFill>
                <a:latin typeface="arial"/>
              </a:rPr>
              <a:t>The Guardian Education webpage also has AQA revision resources.</a:t>
            </a:r>
          </a:p>
          <a:p>
            <a:pPr marL="0" indent="0">
              <a:buFont typeface="Wingdings 2" pitchFamily="18" charset="2"/>
              <a:buNone/>
              <a:defRPr/>
            </a:pPr>
            <a:r>
              <a:rPr lang="en-GB" i="1" dirty="0" smtClean="0">
                <a:solidFill>
                  <a:srgbClr val="444444"/>
                </a:solidFill>
                <a:latin typeface="arial"/>
              </a:rPr>
              <a:t>There are many, many more. The key is that the students use the information if they </a:t>
            </a:r>
            <a:r>
              <a:rPr lang="en-GB" b="1" dirty="0" smtClean="0">
                <a:solidFill>
                  <a:srgbClr val="444444"/>
                </a:solidFill>
                <a:latin typeface="arial"/>
              </a:rPr>
              <a:t>understand it, agree with it </a:t>
            </a:r>
            <a:r>
              <a:rPr lang="en-GB" dirty="0" smtClean="0">
                <a:solidFill>
                  <a:srgbClr val="444444"/>
                </a:solidFill>
                <a:latin typeface="arial"/>
              </a:rPr>
              <a:t>and </a:t>
            </a:r>
            <a:r>
              <a:rPr lang="en-GB" b="1" dirty="0" smtClean="0">
                <a:solidFill>
                  <a:srgbClr val="444444"/>
                </a:solidFill>
                <a:latin typeface="arial"/>
              </a:rPr>
              <a:t>use it to develop what they already know.</a:t>
            </a:r>
            <a:endParaRPr lang="en-GB" dirty="0" smtClean="0"/>
          </a:p>
          <a:p>
            <a:pPr marL="0" indent="0">
              <a:buFont typeface="Wingdings 2" pitchFamily="18" charset="2"/>
              <a:buNone/>
              <a:defRPr/>
            </a:pPr>
            <a:endParaRPr lang="en-GB" dirty="0"/>
          </a:p>
        </p:txBody>
      </p:sp>
      <p:pic>
        <p:nvPicPr>
          <p:cNvPr id="38916" name="Picture 2" descr="C:\Users\bplayer\AppData\Local\Microsoft\Windows\Temporary Internet Files\Content.IE5\69V2JMM5\MC900442122[1].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4500" y="5732463"/>
            <a:ext cx="9048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How else can you help?</a:t>
            </a:r>
            <a:endParaRPr lang="en-GB" dirty="0"/>
          </a:p>
        </p:txBody>
      </p:sp>
      <p:sp>
        <p:nvSpPr>
          <p:cNvPr id="3" name="Content Placeholder 2"/>
          <p:cNvSpPr>
            <a:spLocks noGrp="1"/>
          </p:cNvSpPr>
          <p:nvPr>
            <p:ph idx="1"/>
          </p:nvPr>
        </p:nvSpPr>
        <p:spPr/>
        <p:txBody>
          <a:bodyPr/>
          <a:lstStyle/>
          <a:p>
            <a:pPr marL="0" indent="0">
              <a:buFont typeface="Wingdings 2" pitchFamily="18" charset="2"/>
              <a:buNone/>
              <a:defRPr/>
            </a:pPr>
            <a:r>
              <a:rPr lang="en-GB" dirty="0" smtClean="0">
                <a:solidFill>
                  <a:srgbClr val="FF0000"/>
                </a:solidFill>
              </a:rPr>
              <a:t>This is what they said . . . </a:t>
            </a:r>
          </a:p>
          <a:p>
            <a:pPr>
              <a:buFontTx/>
              <a:buChar char="-"/>
              <a:defRPr/>
            </a:pPr>
            <a:r>
              <a:rPr lang="en-GB" dirty="0" smtClean="0"/>
              <a:t>Help them to prioritise when they become overwhelmed</a:t>
            </a:r>
          </a:p>
          <a:p>
            <a:pPr>
              <a:buFontTx/>
              <a:buChar char="-"/>
              <a:defRPr/>
            </a:pPr>
            <a:endParaRPr lang="en-GB" dirty="0" smtClean="0"/>
          </a:p>
          <a:p>
            <a:pPr>
              <a:buFontTx/>
              <a:buChar char="-"/>
              <a:defRPr/>
            </a:pPr>
            <a:r>
              <a:rPr lang="en-GB" dirty="0" smtClean="0"/>
              <a:t>Encourage them to take regular breaks/ to get the balance right</a:t>
            </a:r>
          </a:p>
          <a:p>
            <a:pPr>
              <a:buFontTx/>
              <a:buChar char="-"/>
              <a:defRPr/>
            </a:pPr>
            <a:endParaRPr lang="en-GB" dirty="0"/>
          </a:p>
        </p:txBody>
      </p:sp>
      <p:pic>
        <p:nvPicPr>
          <p:cNvPr id="399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4300" y="2636838"/>
            <a:ext cx="1479550" cy="135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41" name="Picture 2" descr="C:\Users\bplayer\AppData\Local\Microsoft\Windows\Temporary Internet Files\Content.IE5\69V2JMM5\MC900442122[1].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4500" y="5732463"/>
            <a:ext cx="9048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GB"/>
          </a:p>
        </p:txBody>
      </p:sp>
      <p:sp>
        <p:nvSpPr>
          <p:cNvPr id="40963" name="Content Placeholder 2"/>
          <p:cNvSpPr>
            <a:spLocks noGrp="1"/>
          </p:cNvSpPr>
          <p:nvPr>
            <p:ph idx="1"/>
          </p:nvPr>
        </p:nvSpPr>
        <p:spPr/>
        <p:txBody>
          <a:bodyPr/>
          <a:lstStyle/>
          <a:p>
            <a:pPr marL="0" indent="0">
              <a:buFont typeface="Wingdings 2" pitchFamily="18" charset="2"/>
              <a:buNone/>
            </a:pPr>
            <a:r>
              <a:rPr lang="en-GB" altLang="en-US" smtClean="0"/>
              <a:t>and . . . </a:t>
            </a:r>
          </a:p>
          <a:p>
            <a:pPr marL="0" indent="0">
              <a:buFont typeface="Wingdings 2" pitchFamily="18" charset="2"/>
              <a:buNone/>
            </a:pPr>
            <a:r>
              <a:rPr lang="en-GB" altLang="en-US" smtClean="0"/>
              <a:t>Stop younger siblings from being too annoying!!!</a:t>
            </a:r>
          </a:p>
          <a:p>
            <a:pPr marL="0" indent="0">
              <a:buFont typeface="Wingdings 2" pitchFamily="18" charset="2"/>
              <a:buNone/>
            </a:pPr>
            <a:endParaRPr lang="en-GB" altLang="en-US" smtClean="0"/>
          </a:p>
        </p:txBody>
      </p:sp>
      <p:pic>
        <p:nvPicPr>
          <p:cNvPr id="409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138" y="2928938"/>
            <a:ext cx="3384550" cy="258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5" name="Picture 2" descr="C:\Users\bplayer\AppData\Local\Microsoft\Windows\Temporary Internet Files\Content.IE5\69V2JMM5\MC900442122[1].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4500" y="5732463"/>
            <a:ext cx="9048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1871700" y="7909"/>
            <a:ext cx="6972300" cy="1143000"/>
          </a:xfrm>
        </p:spPr>
        <p:txBody>
          <a:bodyPr/>
          <a:lstStyle/>
          <a:p>
            <a:pPr eaLnBrk="1" fontAlgn="auto" hangingPunct="1">
              <a:spcAft>
                <a:spcPts val="0"/>
              </a:spcAft>
              <a:defRPr/>
            </a:pPr>
            <a:r>
              <a:rPr lang="en-GB" dirty="0"/>
              <a:t>Science Revision</a:t>
            </a:r>
          </a:p>
        </p:txBody>
      </p:sp>
      <p:sp>
        <p:nvSpPr>
          <p:cNvPr id="41987" name="Rectangle 3"/>
          <p:cNvSpPr>
            <a:spLocks noGrp="1" noChangeArrowheads="1"/>
          </p:cNvSpPr>
          <p:nvPr>
            <p:ph idx="1"/>
          </p:nvPr>
        </p:nvSpPr>
        <p:spPr>
          <a:xfrm>
            <a:off x="684213" y="1844675"/>
            <a:ext cx="8459787" cy="4114800"/>
          </a:xfrm>
        </p:spPr>
        <p:txBody>
          <a:bodyPr/>
          <a:lstStyle/>
          <a:p>
            <a:pPr eaLnBrk="1" hangingPunct="1">
              <a:buFont typeface="Wingdings" pitchFamily="2" charset="2"/>
              <a:buNone/>
            </a:pPr>
            <a:r>
              <a:rPr lang="en-GB" altLang="en-US" smtClean="0"/>
              <a:t>Mrs. Hirst – Director of Science</a:t>
            </a:r>
          </a:p>
        </p:txBody>
      </p:sp>
      <p:pic>
        <p:nvPicPr>
          <p:cNvPr id="41988" name="Picture 2" descr="C:\Users\bplayer\AppData\Local\Microsoft\Windows\Temporary Internet Files\Content.IE5\69V2JMM5\MC900442122[1].pn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4500" y="5732463"/>
            <a:ext cx="9048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2697"/>
            <a:ext cx="7772400" cy="1152127"/>
          </a:xfrm>
        </p:spPr>
        <p:txBody>
          <a:bodyPr/>
          <a:lstStyle/>
          <a:p>
            <a:pPr>
              <a:defRPr/>
            </a:pPr>
            <a:r>
              <a:rPr lang="en-GB" dirty="0" smtClean="0"/>
              <a:t>Science preparation</a:t>
            </a:r>
            <a:endParaRPr lang="en-GB" dirty="0"/>
          </a:p>
        </p:txBody>
      </p:sp>
      <p:sp>
        <p:nvSpPr>
          <p:cNvPr id="3" name="Subtitle 2"/>
          <p:cNvSpPr>
            <a:spLocks noGrp="1"/>
          </p:cNvSpPr>
          <p:nvPr>
            <p:ph type="subTitle" idx="1"/>
          </p:nvPr>
        </p:nvSpPr>
        <p:spPr>
          <a:xfrm>
            <a:off x="1371600" y="1989138"/>
            <a:ext cx="6400800" cy="3649662"/>
          </a:xfrm>
        </p:spPr>
        <p:txBody>
          <a:bodyPr>
            <a:normAutofit/>
          </a:bodyPr>
          <a:lstStyle/>
          <a:p>
            <a:pPr marL="342900" indent="-342900">
              <a:buFont typeface="Arial" panose="020B0604020202020204" pitchFamily="34" charset="0"/>
              <a:buChar char="•"/>
              <a:defRPr/>
            </a:pPr>
            <a:r>
              <a:rPr lang="en-GB" dirty="0" smtClean="0"/>
              <a:t>Revision </a:t>
            </a:r>
          </a:p>
          <a:p>
            <a:pPr marL="342900" indent="-342900">
              <a:buFont typeface="Arial" panose="020B0604020202020204" pitchFamily="34" charset="0"/>
              <a:buChar char="•"/>
              <a:defRPr/>
            </a:pPr>
            <a:r>
              <a:rPr lang="en-GB" dirty="0" smtClean="0"/>
              <a:t>Cue cards</a:t>
            </a:r>
          </a:p>
          <a:p>
            <a:pPr marL="342900" indent="-342900">
              <a:buFont typeface="Arial" panose="020B0604020202020204" pitchFamily="34" charset="0"/>
              <a:buChar char="•"/>
              <a:defRPr/>
            </a:pPr>
            <a:r>
              <a:rPr lang="en-GB" dirty="0" smtClean="0"/>
              <a:t>Mind maps</a:t>
            </a:r>
          </a:p>
          <a:p>
            <a:pPr marL="342900" indent="-342900">
              <a:buFont typeface="Arial" panose="020B0604020202020204" pitchFamily="34" charset="0"/>
              <a:buChar char="•"/>
              <a:defRPr/>
            </a:pPr>
            <a:r>
              <a:rPr lang="en-GB" dirty="0" smtClean="0"/>
              <a:t>Revision guides</a:t>
            </a:r>
          </a:p>
          <a:p>
            <a:pPr marL="342900" indent="-342900">
              <a:buFont typeface="Arial" panose="020B0604020202020204" pitchFamily="34" charset="0"/>
              <a:buChar char="•"/>
              <a:defRPr/>
            </a:pPr>
            <a:r>
              <a:rPr lang="en-GB" dirty="0" err="1" smtClean="0"/>
              <a:t>Collinsonlinelearning</a:t>
            </a:r>
            <a:endParaRPr lang="en-GB" dirty="0" smtClean="0"/>
          </a:p>
          <a:p>
            <a:pPr marL="342900" indent="-342900">
              <a:buFont typeface="Arial" panose="020B0604020202020204" pitchFamily="34" charset="0"/>
              <a:buChar char="•"/>
              <a:defRPr/>
            </a:pPr>
            <a:r>
              <a:rPr lang="en-GB" dirty="0" err="1" smtClean="0"/>
              <a:t>Youtube</a:t>
            </a:r>
            <a:endParaRPr lang="en-GB" dirty="0" smtClean="0"/>
          </a:p>
          <a:p>
            <a:pPr marL="342900" indent="-342900">
              <a:buFont typeface="Arial" panose="020B0604020202020204" pitchFamily="34" charset="0"/>
              <a:buChar char="•"/>
              <a:defRPr/>
            </a:pPr>
            <a:endParaRPr lang="en-GB" dirty="0"/>
          </a:p>
        </p:txBody>
      </p:sp>
      <p:pic>
        <p:nvPicPr>
          <p:cNvPr id="43012" name="Picture 2" descr="C:\Users\bplayer\AppData\Local\Microsoft\Windows\Temporary Internet Files\Content.IE5\69V2JMM5\MC900442122[1].pn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4500" y="5732463"/>
            <a:ext cx="9048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2843808" y="5419"/>
            <a:ext cx="6096000" cy="1311275"/>
          </a:xfrm>
        </p:spPr>
        <p:txBody>
          <a:bodyPr/>
          <a:lstStyle/>
          <a:p>
            <a:pPr eaLnBrk="1" fontAlgn="auto" hangingPunct="1">
              <a:spcAft>
                <a:spcPts val="0"/>
              </a:spcAft>
              <a:defRPr/>
            </a:pPr>
            <a:r>
              <a:rPr lang="en-GB" dirty="0"/>
              <a:t>Preparation for Success</a:t>
            </a:r>
          </a:p>
        </p:txBody>
      </p:sp>
      <p:sp>
        <p:nvSpPr>
          <p:cNvPr id="64515" name="Rectangle 3"/>
          <p:cNvSpPr>
            <a:spLocks noGrp="1" noChangeArrowheads="1"/>
          </p:cNvSpPr>
          <p:nvPr>
            <p:ph idx="1"/>
          </p:nvPr>
        </p:nvSpPr>
        <p:spPr>
          <a:xfrm>
            <a:off x="107950" y="1554163"/>
            <a:ext cx="4338638" cy="5006975"/>
          </a:xfrm>
          <a:ln>
            <a:solidFill>
              <a:schemeClr val="accent1"/>
            </a:solidFill>
          </a:ln>
        </p:spPr>
        <p:txBody>
          <a:bodyPr>
            <a:normAutofit fontScale="92500" lnSpcReduction="10000"/>
          </a:bodyPr>
          <a:lstStyle/>
          <a:p>
            <a:pPr eaLnBrk="1" fontAlgn="auto" hangingPunct="1">
              <a:spcAft>
                <a:spcPts val="0"/>
              </a:spcAft>
              <a:buFont typeface="Wingdings 2"/>
              <a:buChar char=""/>
              <a:defRPr/>
            </a:pPr>
            <a:r>
              <a:rPr lang="en-GB" b="1" dirty="0" smtClean="0">
                <a:solidFill>
                  <a:srgbClr val="FF0000"/>
                </a:solidFill>
              </a:rPr>
              <a:t>P</a:t>
            </a:r>
            <a:r>
              <a:rPr lang="en-GB" b="1" dirty="0" smtClean="0"/>
              <a:t>lan –</a:t>
            </a:r>
            <a:r>
              <a:rPr lang="en-GB" dirty="0" smtClean="0"/>
              <a:t>A clear revision timetable will focus your studies.</a:t>
            </a:r>
            <a:endParaRPr lang="en-GB" b="1" dirty="0" smtClean="0"/>
          </a:p>
          <a:p>
            <a:pPr eaLnBrk="1" fontAlgn="auto" hangingPunct="1">
              <a:spcAft>
                <a:spcPts val="0"/>
              </a:spcAft>
              <a:buFont typeface="Wingdings 2"/>
              <a:buChar char=""/>
              <a:defRPr/>
            </a:pPr>
            <a:r>
              <a:rPr lang="en-GB" b="1" dirty="0" smtClean="0">
                <a:solidFill>
                  <a:srgbClr val="FF0000"/>
                </a:solidFill>
              </a:rPr>
              <a:t>U</a:t>
            </a:r>
            <a:r>
              <a:rPr lang="en-GB" b="1" dirty="0" smtClean="0"/>
              <a:t>nderstanding  - </a:t>
            </a:r>
            <a:r>
              <a:rPr lang="en-GB" dirty="0" smtClean="0"/>
              <a:t>Know </a:t>
            </a:r>
            <a:r>
              <a:rPr lang="en-GB" dirty="0"/>
              <a:t>what you have </a:t>
            </a:r>
            <a:r>
              <a:rPr lang="en-GB" dirty="0" smtClean="0"/>
              <a:t>to cover.</a:t>
            </a:r>
            <a:endParaRPr lang="en-GB" dirty="0"/>
          </a:p>
          <a:p>
            <a:pPr eaLnBrk="1" fontAlgn="auto" hangingPunct="1">
              <a:spcAft>
                <a:spcPts val="0"/>
              </a:spcAft>
              <a:buFont typeface="Wingdings 2"/>
              <a:buChar char=""/>
              <a:defRPr/>
            </a:pPr>
            <a:r>
              <a:rPr lang="en-GB" b="1" dirty="0" smtClean="0">
                <a:solidFill>
                  <a:srgbClr val="FF0000"/>
                </a:solidFill>
              </a:rPr>
              <a:t>R</a:t>
            </a:r>
            <a:r>
              <a:rPr lang="en-GB" b="1" dirty="0" smtClean="0"/>
              <a:t>esources – </a:t>
            </a:r>
            <a:r>
              <a:rPr lang="en-GB" dirty="0" smtClean="0"/>
              <a:t>Teachers, books, revision sites, exam magic.</a:t>
            </a:r>
            <a:endParaRPr lang="en-GB" dirty="0"/>
          </a:p>
          <a:p>
            <a:pPr eaLnBrk="1" fontAlgn="auto" hangingPunct="1">
              <a:spcAft>
                <a:spcPts val="0"/>
              </a:spcAft>
              <a:buFont typeface="Wingdings 2"/>
              <a:buChar char=""/>
              <a:defRPr/>
            </a:pPr>
            <a:r>
              <a:rPr lang="en-GB" b="1" dirty="0" smtClean="0">
                <a:solidFill>
                  <a:srgbClr val="FF0000"/>
                </a:solidFill>
              </a:rPr>
              <a:t>E</a:t>
            </a:r>
            <a:r>
              <a:rPr lang="en-GB" b="1" dirty="0" smtClean="0"/>
              <a:t>nvironment – </a:t>
            </a:r>
            <a:r>
              <a:rPr lang="en-GB" dirty="0" smtClean="0"/>
              <a:t>Create an environment that is effective for you.</a:t>
            </a:r>
            <a:endParaRPr lang="en-GB" b="1" dirty="0"/>
          </a:p>
          <a:p>
            <a:pPr eaLnBrk="1" fontAlgn="auto" hangingPunct="1">
              <a:spcAft>
                <a:spcPts val="0"/>
              </a:spcAft>
              <a:buFont typeface="Wingdings 2"/>
              <a:buChar char=""/>
              <a:defRPr/>
            </a:pPr>
            <a:endParaRPr lang="en-GB" dirty="0"/>
          </a:p>
        </p:txBody>
      </p:sp>
      <p:sp>
        <p:nvSpPr>
          <p:cNvPr id="4" name="Rectangle 3"/>
          <p:cNvSpPr txBox="1">
            <a:spLocks noChangeArrowheads="1"/>
          </p:cNvSpPr>
          <p:nvPr/>
        </p:nvSpPr>
        <p:spPr>
          <a:xfrm>
            <a:off x="4643438" y="1557338"/>
            <a:ext cx="4392612" cy="5003800"/>
          </a:xfrm>
          <a:prstGeom prst="rect">
            <a:avLst/>
          </a:prstGeom>
          <a:ln>
            <a:solidFill>
              <a:schemeClr val="accent1"/>
            </a:solidFill>
          </a:ln>
        </p:spPr>
        <p:txBody>
          <a:bodyPr>
            <a:normAutofit fontScale="85000" lnSpcReduction="20000"/>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a:defRPr/>
            </a:pPr>
            <a:r>
              <a:rPr lang="en-GB" b="1" dirty="0" smtClean="0">
                <a:solidFill>
                  <a:srgbClr val="FF0000"/>
                </a:solidFill>
              </a:rPr>
              <a:t>S</a:t>
            </a:r>
            <a:r>
              <a:rPr lang="en-GB" b="1" dirty="0" smtClean="0"/>
              <a:t>tay Focused – </a:t>
            </a:r>
            <a:r>
              <a:rPr lang="en-GB" dirty="0" smtClean="0"/>
              <a:t>Revise the key topic areas.</a:t>
            </a:r>
            <a:endParaRPr lang="en-GB" b="1" dirty="0" smtClean="0"/>
          </a:p>
          <a:p>
            <a:pPr>
              <a:defRPr/>
            </a:pPr>
            <a:r>
              <a:rPr lang="en-GB" b="1" dirty="0" smtClean="0">
                <a:solidFill>
                  <a:srgbClr val="FF0000"/>
                </a:solidFill>
              </a:rPr>
              <a:t>I</a:t>
            </a:r>
            <a:r>
              <a:rPr lang="en-GB" b="1" dirty="0" smtClean="0"/>
              <a:t>ndividual Strategies – </a:t>
            </a:r>
            <a:r>
              <a:rPr lang="en-GB" dirty="0" smtClean="0"/>
              <a:t>What works best for you.</a:t>
            </a:r>
            <a:endParaRPr lang="en-GB" b="1" dirty="0" smtClean="0"/>
          </a:p>
          <a:p>
            <a:pPr>
              <a:defRPr/>
            </a:pPr>
            <a:r>
              <a:rPr lang="en-GB" b="1" dirty="0" smtClean="0">
                <a:solidFill>
                  <a:srgbClr val="FF0000"/>
                </a:solidFill>
              </a:rPr>
              <a:t>M</a:t>
            </a:r>
            <a:r>
              <a:rPr lang="en-GB" b="1" dirty="0" smtClean="0"/>
              <a:t>ock Exams – </a:t>
            </a:r>
            <a:r>
              <a:rPr lang="en-GB" dirty="0" smtClean="0"/>
              <a:t>Use these as a starting point for your revision.</a:t>
            </a:r>
            <a:endParaRPr lang="en-GB" b="1" dirty="0" smtClean="0"/>
          </a:p>
          <a:p>
            <a:pPr>
              <a:defRPr/>
            </a:pPr>
            <a:r>
              <a:rPr lang="en-GB" b="1" dirty="0" smtClean="0">
                <a:solidFill>
                  <a:srgbClr val="FF0000"/>
                </a:solidFill>
              </a:rPr>
              <a:t>P</a:t>
            </a:r>
            <a:r>
              <a:rPr lang="en-GB" b="1" dirty="0" smtClean="0"/>
              <a:t>reparation – </a:t>
            </a:r>
          </a:p>
          <a:p>
            <a:pPr marL="0" indent="0">
              <a:buFont typeface="Wingdings 2"/>
              <a:buNone/>
              <a:defRPr/>
            </a:pPr>
            <a:r>
              <a:rPr lang="en-GB" b="1" dirty="0"/>
              <a:t> </a:t>
            </a:r>
            <a:r>
              <a:rPr lang="en-GB" b="1" dirty="0" smtClean="0"/>
              <a:t>   </a:t>
            </a:r>
            <a:r>
              <a:rPr lang="en-GB" dirty="0" smtClean="0"/>
              <a:t>Be organised.</a:t>
            </a:r>
            <a:endParaRPr lang="en-GB" b="1" dirty="0" smtClean="0"/>
          </a:p>
          <a:p>
            <a:pPr>
              <a:defRPr/>
            </a:pPr>
            <a:r>
              <a:rPr lang="en-GB" b="1" dirty="0" smtClean="0">
                <a:solidFill>
                  <a:srgbClr val="FF0000"/>
                </a:solidFill>
              </a:rPr>
              <a:t>L</a:t>
            </a:r>
            <a:r>
              <a:rPr lang="en-GB" b="1" dirty="0" smtClean="0"/>
              <a:t>earning Styles – </a:t>
            </a:r>
            <a:r>
              <a:rPr lang="en-GB" dirty="0" smtClean="0"/>
              <a:t>Understand and use them.</a:t>
            </a:r>
            <a:endParaRPr lang="en-GB" b="1" dirty="0" smtClean="0"/>
          </a:p>
          <a:p>
            <a:pPr>
              <a:defRPr/>
            </a:pPr>
            <a:r>
              <a:rPr lang="en-GB" b="1" dirty="0" smtClean="0">
                <a:solidFill>
                  <a:srgbClr val="FF0000"/>
                </a:solidFill>
              </a:rPr>
              <a:t>E</a:t>
            </a:r>
            <a:r>
              <a:rPr lang="en-GB" b="1" dirty="0" smtClean="0"/>
              <a:t>nd Goal – </a:t>
            </a:r>
            <a:r>
              <a:rPr lang="en-GB" dirty="0" smtClean="0"/>
              <a:t>Big Picture.</a:t>
            </a:r>
            <a:endParaRPr lang="en-GB" b="1" dirty="0" smtClean="0"/>
          </a:p>
          <a:p>
            <a:pPr>
              <a:defRPr/>
            </a:pPr>
            <a:endParaRPr lang="en-GB" dirty="0" smtClean="0"/>
          </a:p>
          <a:p>
            <a:pPr>
              <a:defRPr/>
            </a:pPr>
            <a:endParaRPr lang="en-GB" dirty="0"/>
          </a:p>
        </p:txBody>
      </p:sp>
      <p:pic>
        <p:nvPicPr>
          <p:cNvPr id="17413" name="Picture 2" descr="C:\Users\bplayer\AppData\Local\Microsoft\Windows\Temporary Internet Files\Content.IE5\69V2JMM5\MC900442122[1].pn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61913"/>
            <a:ext cx="906463"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Exam preparation</a:t>
            </a:r>
            <a:endParaRPr lang="en-GB" dirty="0"/>
          </a:p>
        </p:txBody>
      </p:sp>
      <p:sp>
        <p:nvSpPr>
          <p:cNvPr id="44035" name="Content Placeholder 2"/>
          <p:cNvSpPr>
            <a:spLocks noGrp="1"/>
          </p:cNvSpPr>
          <p:nvPr>
            <p:ph idx="1"/>
          </p:nvPr>
        </p:nvSpPr>
        <p:spPr/>
        <p:txBody>
          <a:bodyPr/>
          <a:lstStyle/>
          <a:p>
            <a:r>
              <a:rPr lang="en-GB" altLang="en-US" smtClean="0"/>
              <a:t>Command words in questions: Describe, explain.</a:t>
            </a:r>
          </a:p>
          <a:p>
            <a:r>
              <a:rPr lang="en-GB" altLang="en-US" smtClean="0"/>
              <a:t>Read questions, underline keywords.</a:t>
            </a:r>
          </a:p>
          <a:p>
            <a:r>
              <a:rPr lang="en-GB" altLang="en-US" smtClean="0"/>
              <a:t>Data in exams.</a:t>
            </a:r>
          </a:p>
          <a:p>
            <a:r>
              <a:rPr lang="en-GB" altLang="en-US" smtClean="0"/>
              <a:t>Data in answers. </a:t>
            </a:r>
          </a:p>
          <a:p>
            <a:r>
              <a:rPr lang="en-GB" altLang="en-US" smtClean="0"/>
              <a:t>Scientific language in written answers.</a:t>
            </a:r>
          </a:p>
          <a:p>
            <a:r>
              <a:rPr lang="en-GB" altLang="en-US" smtClean="0"/>
              <a:t>1 mark = 1 fact. </a:t>
            </a:r>
          </a:p>
        </p:txBody>
      </p:sp>
      <p:pic>
        <p:nvPicPr>
          <p:cNvPr id="44036" name="Picture 2" descr="C:\Users\bplayer\AppData\Local\Microsoft\Windows\Temporary Internet Files\Content.IE5\69V2JMM5\MC900442122[1].pn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4500" y="5732463"/>
            <a:ext cx="9048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Physics equation sheet.</a:t>
            </a:r>
            <a:endParaRPr lang="en-GB" dirty="0"/>
          </a:p>
        </p:txBody>
      </p:sp>
      <p:sp>
        <p:nvSpPr>
          <p:cNvPr id="45059" name="Content Placeholder 2"/>
          <p:cNvSpPr>
            <a:spLocks noGrp="1"/>
          </p:cNvSpPr>
          <p:nvPr>
            <p:ph idx="1"/>
          </p:nvPr>
        </p:nvSpPr>
        <p:spPr/>
        <p:txBody>
          <a:bodyPr/>
          <a:lstStyle/>
          <a:p>
            <a:r>
              <a:rPr lang="en-GB" altLang="en-US" smtClean="0"/>
              <a:t>The answers on a sheet. </a:t>
            </a:r>
          </a:p>
          <a:p>
            <a:r>
              <a:rPr lang="en-GB" altLang="en-US" smtClean="0"/>
              <a:t>Not expected to memorise but will need to be able to rearrange.</a:t>
            </a:r>
          </a:p>
          <a:p>
            <a:r>
              <a:rPr lang="en-GB" altLang="en-US" smtClean="0"/>
              <a:t>Relationships e.g What is the relationship between speed, distance and time?</a:t>
            </a:r>
          </a:p>
        </p:txBody>
      </p:sp>
      <p:pic>
        <p:nvPicPr>
          <p:cNvPr id="45060" name="Picture 2" descr="C:\Users\bplayer\AppData\Local\Microsoft\Windows\Temporary Internet Files\Content.IE5\69V2JMM5\MC900442122[1].pn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4500" y="5732463"/>
            <a:ext cx="9048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Chemistry sheet.</a:t>
            </a:r>
            <a:endParaRPr lang="en-GB" dirty="0"/>
          </a:p>
        </p:txBody>
      </p:sp>
      <p:sp>
        <p:nvSpPr>
          <p:cNvPr id="46083" name="Content Placeholder 2"/>
          <p:cNvSpPr>
            <a:spLocks noGrp="1"/>
          </p:cNvSpPr>
          <p:nvPr>
            <p:ph idx="1"/>
          </p:nvPr>
        </p:nvSpPr>
        <p:spPr/>
        <p:txBody>
          <a:bodyPr/>
          <a:lstStyle/>
          <a:p>
            <a:r>
              <a:rPr lang="en-GB" altLang="en-US" smtClean="0"/>
              <a:t>Periodic table. </a:t>
            </a:r>
          </a:p>
          <a:p>
            <a:r>
              <a:rPr lang="en-GB" altLang="en-US" smtClean="0"/>
              <a:t>Reactivity series of metals.</a:t>
            </a:r>
          </a:p>
          <a:p>
            <a:r>
              <a:rPr lang="en-GB" altLang="en-US" smtClean="0"/>
              <a:t>Formulae of ions.</a:t>
            </a:r>
          </a:p>
          <a:p>
            <a:endParaRPr lang="en-GB" altLang="en-US" smtClean="0"/>
          </a:p>
        </p:txBody>
      </p:sp>
      <p:pic>
        <p:nvPicPr>
          <p:cNvPr id="46084" name="Picture 2" descr="C:\Users\bplayer\AppData\Local\Microsoft\Windows\Temporary Internet Files\Content.IE5\69V2JMM5\MC900442122[1].pn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4500" y="5732463"/>
            <a:ext cx="9048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026570"/>
          </a:xfrm>
        </p:spPr>
        <p:txBody>
          <a:bodyPr/>
          <a:lstStyle/>
          <a:p>
            <a:pPr>
              <a:defRPr/>
            </a:pPr>
            <a:r>
              <a:rPr lang="en-GB" dirty="0" smtClean="0"/>
              <a:t>Any questions about Science preparation?</a:t>
            </a:r>
            <a:endParaRPr lang="en-GB" dirty="0"/>
          </a:p>
        </p:txBody>
      </p:sp>
      <p:pic>
        <p:nvPicPr>
          <p:cNvPr id="47107" name="Picture 2" descr="C:\Users\bplayer\AppData\Local\Microsoft\Windows\Temporary Internet Files\Content.IE5\69V2JMM5\MC900442122[1].pn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4500" y="5732463"/>
            <a:ext cx="9048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idx="4294967295"/>
          </p:nvPr>
        </p:nvSpPr>
        <p:spPr>
          <a:xfrm>
            <a:off x="2171700" y="609600"/>
            <a:ext cx="6972300" cy="1143000"/>
          </a:xfrm>
        </p:spPr>
        <p:txBody>
          <a:bodyPr/>
          <a:lstStyle/>
          <a:p>
            <a:pPr eaLnBrk="1" fontAlgn="auto" hangingPunct="1">
              <a:spcAft>
                <a:spcPts val="0"/>
              </a:spcAft>
              <a:defRPr/>
            </a:pPr>
            <a:r>
              <a:rPr lang="en-GB"/>
              <a:t>Maths Revision</a:t>
            </a:r>
          </a:p>
        </p:txBody>
      </p:sp>
      <p:sp>
        <p:nvSpPr>
          <p:cNvPr id="48131" name="Rectangle 3"/>
          <p:cNvSpPr>
            <a:spLocks noGrp="1" noChangeArrowheads="1"/>
          </p:cNvSpPr>
          <p:nvPr>
            <p:ph type="body" idx="4294967295"/>
          </p:nvPr>
        </p:nvSpPr>
        <p:spPr>
          <a:xfrm>
            <a:off x="1187450" y="1952625"/>
            <a:ext cx="6972300" cy="4114800"/>
          </a:xfrm>
        </p:spPr>
        <p:txBody>
          <a:bodyPr/>
          <a:lstStyle/>
          <a:p>
            <a:pPr eaLnBrk="1" hangingPunct="1">
              <a:buFont typeface="Wingdings" pitchFamily="2" charset="2"/>
              <a:buNone/>
            </a:pPr>
            <a:r>
              <a:rPr lang="en-GB" altLang="en-US" smtClean="0"/>
              <a:t>Mr J Rix - Director of Mathematics</a:t>
            </a:r>
          </a:p>
          <a:p>
            <a:pPr eaLnBrk="1" hangingPunct="1">
              <a:buFont typeface="Wingdings" pitchFamily="2" charset="2"/>
              <a:buNone/>
            </a:pPr>
            <a:endParaRPr lang="en-GB" altLang="en-US" smtClean="0"/>
          </a:p>
          <a:p>
            <a:pPr eaLnBrk="1" hangingPunct="1">
              <a:buFont typeface="Wingdings" pitchFamily="2" charset="2"/>
              <a:buNone/>
            </a:pPr>
            <a:r>
              <a:rPr lang="en-GB" altLang="en-US" smtClean="0"/>
              <a:t>	“It is good to have an end to journey toward; but it is the journey that matters, in the end.”</a:t>
            </a:r>
          </a:p>
          <a:p>
            <a:pPr eaLnBrk="1" hangingPunct="1">
              <a:buFont typeface="Wingdings" pitchFamily="2" charset="2"/>
              <a:buNone/>
            </a:pPr>
            <a:r>
              <a:rPr lang="en-GB" altLang="en-US" smtClean="0"/>
              <a:t>	Ursula Le Guin</a:t>
            </a:r>
          </a:p>
          <a:p>
            <a:pPr eaLnBrk="1" hangingPunct="1">
              <a:buFont typeface="Wingdings" pitchFamily="2" charset="2"/>
              <a:buNone/>
            </a:pPr>
            <a:r>
              <a:rPr lang="en-GB" altLang="en-US" smtClean="0"/>
              <a:t> </a:t>
            </a:r>
          </a:p>
        </p:txBody>
      </p:sp>
      <p:pic>
        <p:nvPicPr>
          <p:cNvPr id="48132" name="Picture 2" descr="C:\Users\bplayer\AppData\Local\Microsoft\Windows\Temporary Internet Files\Content.IE5\69V2JMM5\MC900442122[1].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4500" y="5732463"/>
            <a:ext cx="9048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idx="4294967295"/>
          </p:nvPr>
        </p:nvSpPr>
        <p:spPr>
          <a:xfrm>
            <a:off x="3194050" y="288925"/>
            <a:ext cx="5949950" cy="1143000"/>
          </a:xfrm>
        </p:spPr>
        <p:txBody>
          <a:bodyPr/>
          <a:lstStyle/>
          <a:p>
            <a:pPr eaLnBrk="1" fontAlgn="auto" hangingPunct="1">
              <a:spcAft>
                <a:spcPts val="0"/>
              </a:spcAft>
              <a:defRPr/>
            </a:pPr>
            <a:r>
              <a:rPr lang="en-GB"/>
              <a:t>Resources</a:t>
            </a:r>
          </a:p>
        </p:txBody>
      </p:sp>
      <p:sp>
        <p:nvSpPr>
          <p:cNvPr id="49155" name="Rectangle 3"/>
          <p:cNvSpPr>
            <a:spLocks noGrp="1" noChangeArrowheads="1"/>
          </p:cNvSpPr>
          <p:nvPr>
            <p:ph type="body" idx="4294967295"/>
          </p:nvPr>
        </p:nvSpPr>
        <p:spPr>
          <a:xfrm>
            <a:off x="142875" y="1201738"/>
            <a:ext cx="9001125" cy="4114800"/>
          </a:xfrm>
        </p:spPr>
        <p:txBody>
          <a:bodyPr/>
          <a:lstStyle/>
          <a:p>
            <a:pPr eaLnBrk="1" hangingPunct="1"/>
            <a:r>
              <a:rPr lang="en-GB" altLang="en-US" sz="2200" smtClean="0"/>
              <a:t>Personalised Revision Plan</a:t>
            </a:r>
          </a:p>
          <a:p>
            <a:pPr eaLnBrk="1" hangingPunct="1"/>
            <a:r>
              <a:rPr lang="en-GB" altLang="en-US" sz="2200" smtClean="0"/>
              <a:t>Own books</a:t>
            </a:r>
          </a:p>
          <a:p>
            <a:pPr eaLnBrk="1" hangingPunct="1"/>
            <a:r>
              <a:rPr lang="en-GB" altLang="en-US" sz="2200" smtClean="0"/>
              <a:t>In school revision sessions </a:t>
            </a:r>
          </a:p>
          <a:p>
            <a:pPr eaLnBrk="1" hangingPunct="1"/>
            <a:r>
              <a:rPr lang="en-GB" altLang="en-US" sz="2200" smtClean="0"/>
              <a:t>https://sites.google.com/site/framinghamearlmathematics/home</a:t>
            </a:r>
          </a:p>
          <a:p>
            <a:pPr eaLnBrk="1" hangingPunct="1"/>
            <a:r>
              <a:rPr lang="en-GB" altLang="en-US" sz="2200" smtClean="0"/>
              <a:t>Internet:</a:t>
            </a:r>
          </a:p>
          <a:p>
            <a:pPr eaLnBrk="1" hangingPunct="1">
              <a:buFont typeface="Wingdings" pitchFamily="2" charset="2"/>
              <a:buNone/>
            </a:pPr>
            <a:r>
              <a:rPr lang="en-GB" altLang="en-US" sz="2200" u="sng" smtClean="0"/>
              <a:t>www.mymaths.co.uk</a:t>
            </a:r>
          </a:p>
          <a:p>
            <a:pPr eaLnBrk="1" hangingPunct="1">
              <a:buFont typeface="Wingdings" pitchFamily="2" charset="2"/>
              <a:buNone/>
            </a:pPr>
            <a:r>
              <a:rPr lang="en-GB" altLang="en-US" sz="2200" u="sng" smtClean="0"/>
              <a:t>www.bbc.co.uk/schools/gcsebitesize/maths</a:t>
            </a:r>
          </a:p>
          <a:p>
            <a:pPr eaLnBrk="1" hangingPunct="1">
              <a:buFont typeface="Wingdings" pitchFamily="2" charset="2"/>
              <a:buNone/>
            </a:pPr>
            <a:r>
              <a:rPr lang="en-GB" altLang="en-US" sz="2200" u="sng" smtClean="0"/>
              <a:t>www.edexcel.com/quals/gcse/gcseleg/maths/1380/Pages/defaulaspx</a:t>
            </a:r>
          </a:p>
          <a:p>
            <a:pPr eaLnBrk="1" hangingPunct="1">
              <a:buFont typeface="Wingdings" pitchFamily="2" charset="2"/>
              <a:buNone/>
            </a:pPr>
            <a:r>
              <a:rPr lang="en-GB" altLang="en-US" sz="2200" u="sng" smtClean="0">
                <a:hlinkClick r:id="rId3"/>
              </a:rPr>
              <a:t>www.gcsemathspastpapers.com/gcse-maths-past-papers</a:t>
            </a:r>
            <a:r>
              <a:rPr lang="en-GB" altLang="en-US" sz="2200" u="sng" smtClean="0"/>
              <a:t>questions.htm</a:t>
            </a:r>
            <a:endParaRPr lang="en-GB" altLang="en-US" sz="2200" smtClean="0"/>
          </a:p>
        </p:txBody>
      </p:sp>
      <p:pic>
        <p:nvPicPr>
          <p:cNvPr id="49156" name="Picture 2" descr="C:\Users\bplayer\AppData\Local\Microsoft\Windows\Temporary Internet Files\Content.IE5\69V2JMM5\MC900442122[1].pn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4500" y="5732463"/>
            <a:ext cx="9048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idx="4294967295"/>
          </p:nvPr>
        </p:nvSpPr>
        <p:spPr>
          <a:xfrm>
            <a:off x="1007604" y="404664"/>
            <a:ext cx="6600056" cy="1143000"/>
          </a:xfrm>
        </p:spPr>
        <p:txBody>
          <a:bodyPr>
            <a:normAutofit fontScale="90000"/>
          </a:bodyPr>
          <a:lstStyle/>
          <a:p>
            <a:pPr eaLnBrk="1" fontAlgn="auto" hangingPunct="1">
              <a:spcAft>
                <a:spcPts val="0"/>
              </a:spcAft>
              <a:defRPr/>
            </a:pPr>
            <a:r>
              <a:rPr lang="en-GB" dirty="0" smtClean="0"/>
              <a:t>Maths is all about the method</a:t>
            </a:r>
            <a:endParaRPr lang="en-GB" dirty="0"/>
          </a:p>
        </p:txBody>
      </p:sp>
      <p:sp>
        <p:nvSpPr>
          <p:cNvPr id="50179" name="Rectangle 3"/>
          <p:cNvSpPr>
            <a:spLocks noGrp="1" noChangeArrowheads="1"/>
          </p:cNvSpPr>
          <p:nvPr>
            <p:ph type="body" idx="4294967295"/>
          </p:nvPr>
        </p:nvSpPr>
        <p:spPr>
          <a:xfrm>
            <a:off x="611188" y="1952625"/>
            <a:ext cx="8101012" cy="4114800"/>
          </a:xfrm>
        </p:spPr>
        <p:txBody>
          <a:bodyPr/>
          <a:lstStyle/>
          <a:p>
            <a:pPr eaLnBrk="1" hangingPunct="1"/>
            <a:r>
              <a:rPr lang="en-US" altLang="en-US" smtClean="0"/>
              <a:t>Cover up the answer and method.</a:t>
            </a:r>
          </a:p>
          <a:p>
            <a:pPr eaLnBrk="1" hangingPunct="1"/>
            <a:r>
              <a:rPr lang="en-US" altLang="en-US" smtClean="0"/>
              <a:t>Try the question.</a:t>
            </a:r>
          </a:p>
          <a:p>
            <a:pPr eaLnBrk="1" hangingPunct="1"/>
            <a:r>
              <a:rPr lang="en-US" altLang="en-US" smtClean="0"/>
              <a:t>Check the answer.</a:t>
            </a:r>
          </a:p>
          <a:p>
            <a:pPr eaLnBrk="1" hangingPunct="1"/>
            <a:r>
              <a:rPr lang="en-US" altLang="en-US" smtClean="0"/>
              <a:t>Do it again if not sure. Maybe work backwards from the answer.</a:t>
            </a:r>
          </a:p>
          <a:p>
            <a:pPr eaLnBrk="1" hangingPunct="1"/>
            <a:r>
              <a:rPr lang="en-US" altLang="en-US" smtClean="0"/>
              <a:t>Bring in the question and ask any maths teacher.</a:t>
            </a:r>
          </a:p>
        </p:txBody>
      </p:sp>
      <p:pic>
        <p:nvPicPr>
          <p:cNvPr id="50180" name="Picture 2" descr="C:\Users\bplayer\AppData\Local\Microsoft\Windows\Temporary Internet Files\Content.IE5\69V2JMM5\MC900442122[1].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4500" y="5732463"/>
            <a:ext cx="9048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179512" y="0"/>
            <a:ext cx="8964488" cy="1143000"/>
          </a:xfrm>
        </p:spPr>
        <p:txBody>
          <a:bodyPr/>
          <a:lstStyle/>
          <a:p>
            <a:pPr algn="ctr" eaLnBrk="1" fontAlgn="auto" hangingPunct="1">
              <a:spcAft>
                <a:spcPts val="0"/>
              </a:spcAft>
              <a:defRPr/>
            </a:pPr>
            <a:r>
              <a:rPr lang="en-GB" sz="5400" dirty="0"/>
              <a:t>Learning How </a:t>
            </a:r>
            <a:r>
              <a:rPr lang="en-GB" sz="5400" dirty="0" smtClean="0"/>
              <a:t>to Revise</a:t>
            </a:r>
            <a:endParaRPr lang="en-GB" sz="5400" dirty="0"/>
          </a:p>
        </p:txBody>
      </p:sp>
      <p:sp>
        <p:nvSpPr>
          <p:cNvPr id="51203" name="Rectangle 3"/>
          <p:cNvSpPr>
            <a:spLocks noGrp="1" noChangeArrowheads="1"/>
          </p:cNvSpPr>
          <p:nvPr>
            <p:ph idx="1"/>
          </p:nvPr>
        </p:nvSpPr>
        <p:spPr>
          <a:xfrm>
            <a:off x="179388" y="1592263"/>
            <a:ext cx="8748712" cy="1512887"/>
          </a:xfrm>
        </p:spPr>
        <p:txBody>
          <a:bodyPr/>
          <a:lstStyle/>
          <a:p>
            <a:pPr algn="ctr" eaLnBrk="1" hangingPunct="1">
              <a:buFont typeface="Wingdings" pitchFamily="2" charset="2"/>
              <a:buNone/>
            </a:pPr>
            <a:r>
              <a:rPr lang="en-GB" altLang="en-US" sz="4400" smtClean="0"/>
              <a:t>VAK</a:t>
            </a:r>
          </a:p>
          <a:p>
            <a:pPr eaLnBrk="1" hangingPunct="1">
              <a:buFont typeface="Wingdings" pitchFamily="2" charset="2"/>
              <a:buNone/>
            </a:pPr>
            <a:r>
              <a:rPr lang="en-GB" altLang="en-US" sz="3600" smtClean="0"/>
              <a:t>VISUAL  /  AUDITORY / KINAESTHETIC</a:t>
            </a:r>
          </a:p>
        </p:txBody>
      </p:sp>
      <p:pic>
        <p:nvPicPr>
          <p:cNvPr id="51204" name="Picture 4" descr="j021147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038" y="4113213"/>
            <a:ext cx="1655762" cy="154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5" descr="j021148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9225" y="4076700"/>
            <a:ext cx="1333500"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6" descr="j019818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4025" y="4005263"/>
            <a:ext cx="1619250"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7" name="Text Box 7"/>
          <p:cNvSpPr txBox="1">
            <a:spLocks noChangeArrowheads="1"/>
          </p:cNvSpPr>
          <p:nvPr/>
        </p:nvSpPr>
        <p:spPr bwMode="auto">
          <a:xfrm>
            <a:off x="358775" y="3105150"/>
            <a:ext cx="84963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GB" altLang="en-US">
                <a:latin typeface="Arial" pitchFamily="34" charset="0"/>
              </a:rPr>
              <a:t>Mr R Li-Rocchi - Assistant Headteacher</a:t>
            </a:r>
          </a:p>
        </p:txBody>
      </p:sp>
      <p:pic>
        <p:nvPicPr>
          <p:cNvPr id="51208" name="Picture 2" descr="C:\Users\bplayer\AppData\Local\Microsoft\Windows\Temporary Internet Files\Content.IE5\69V2JMM5\MC900442122[1].png">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64500" y="5732463"/>
            <a:ext cx="9048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755576" y="116632"/>
            <a:ext cx="7920038" cy="1143000"/>
          </a:xfrm>
        </p:spPr>
        <p:txBody>
          <a:bodyPr>
            <a:normAutofit fontScale="90000"/>
          </a:bodyPr>
          <a:lstStyle/>
          <a:p>
            <a:pPr eaLnBrk="1" fontAlgn="auto" hangingPunct="1">
              <a:spcAft>
                <a:spcPts val="0"/>
              </a:spcAft>
              <a:defRPr/>
            </a:pPr>
            <a:r>
              <a:rPr lang="en-GB" dirty="0">
                <a:latin typeface="Verdana" pitchFamily="34" charset="0"/>
              </a:rPr>
              <a:t>What are visual learners like?</a:t>
            </a:r>
          </a:p>
        </p:txBody>
      </p:sp>
      <p:sp>
        <p:nvSpPr>
          <p:cNvPr id="52227" name="Rectangle 3"/>
          <p:cNvSpPr>
            <a:spLocks noGrp="1" noChangeArrowheads="1"/>
          </p:cNvSpPr>
          <p:nvPr>
            <p:ph idx="1"/>
          </p:nvPr>
        </p:nvSpPr>
        <p:spPr>
          <a:xfrm>
            <a:off x="576263" y="1916113"/>
            <a:ext cx="4248150" cy="4392612"/>
          </a:xfrm>
        </p:spPr>
        <p:txBody>
          <a:bodyPr/>
          <a:lstStyle/>
          <a:p>
            <a:pPr marL="0" indent="0" eaLnBrk="1" hangingPunct="1">
              <a:lnSpc>
                <a:spcPct val="90000"/>
              </a:lnSpc>
              <a:buFont typeface="Wingdings" pitchFamily="2" charset="2"/>
              <a:buNone/>
            </a:pPr>
            <a:r>
              <a:rPr lang="en-GB" altLang="en-US" u="sng" smtClean="0">
                <a:latin typeface="Verdana" pitchFamily="34" charset="0"/>
              </a:rPr>
              <a:t>Visual Learners…</a:t>
            </a:r>
          </a:p>
          <a:p>
            <a:pPr marL="0" indent="0" eaLnBrk="1" hangingPunct="1">
              <a:lnSpc>
                <a:spcPct val="90000"/>
              </a:lnSpc>
              <a:buFont typeface="Wingdings" pitchFamily="2" charset="2"/>
              <a:buNone/>
            </a:pPr>
            <a:endParaRPr lang="en-GB" altLang="en-US" sz="2400" smtClean="0">
              <a:latin typeface="Verdana" pitchFamily="34" charset="0"/>
            </a:endParaRPr>
          </a:p>
          <a:p>
            <a:pPr marL="0" indent="0" eaLnBrk="1" hangingPunct="1">
              <a:lnSpc>
                <a:spcPct val="90000"/>
              </a:lnSpc>
              <a:buFont typeface="Wingdings" pitchFamily="2" charset="2"/>
              <a:buNone/>
            </a:pPr>
            <a:r>
              <a:rPr lang="en-GB" altLang="en-US" sz="2400" smtClean="0">
                <a:latin typeface="Verdana" pitchFamily="34" charset="0"/>
              </a:rPr>
              <a:t>Like to use pictures and diagrams to learn.</a:t>
            </a:r>
          </a:p>
          <a:p>
            <a:pPr marL="0" indent="0" eaLnBrk="1" hangingPunct="1">
              <a:lnSpc>
                <a:spcPct val="90000"/>
              </a:lnSpc>
              <a:buFont typeface="Wingdings" pitchFamily="2" charset="2"/>
              <a:buNone/>
            </a:pPr>
            <a:endParaRPr lang="en-GB" altLang="en-US" sz="2400" smtClean="0">
              <a:latin typeface="Verdana" pitchFamily="34" charset="0"/>
            </a:endParaRPr>
          </a:p>
          <a:p>
            <a:pPr marL="0" indent="0" eaLnBrk="1" hangingPunct="1">
              <a:lnSpc>
                <a:spcPct val="90000"/>
              </a:lnSpc>
              <a:buFont typeface="Wingdings" pitchFamily="2" charset="2"/>
              <a:buNone/>
            </a:pPr>
            <a:r>
              <a:rPr lang="en-GB" altLang="en-US" sz="2400" smtClean="0">
                <a:latin typeface="Verdana" pitchFamily="34" charset="0"/>
              </a:rPr>
              <a:t>Understand &amp; remember best when they see information.</a:t>
            </a:r>
          </a:p>
          <a:p>
            <a:pPr marL="0" indent="0" eaLnBrk="1" hangingPunct="1">
              <a:lnSpc>
                <a:spcPct val="90000"/>
              </a:lnSpc>
              <a:buFont typeface="Wingdings" pitchFamily="2" charset="2"/>
              <a:buNone/>
            </a:pPr>
            <a:endParaRPr lang="en-GB" altLang="en-US" sz="2400" smtClean="0">
              <a:latin typeface="Verdana" pitchFamily="34" charset="0"/>
            </a:endParaRPr>
          </a:p>
          <a:p>
            <a:pPr marL="0" indent="0" eaLnBrk="1" hangingPunct="1">
              <a:lnSpc>
                <a:spcPct val="90000"/>
              </a:lnSpc>
              <a:buFont typeface="Wingdings" pitchFamily="2" charset="2"/>
              <a:buNone/>
            </a:pPr>
            <a:r>
              <a:rPr lang="en-GB" altLang="en-US" sz="2400" smtClean="0">
                <a:latin typeface="Verdana" pitchFamily="34" charset="0"/>
              </a:rPr>
              <a:t>Enjoy using colour coding to help them remember.</a:t>
            </a:r>
          </a:p>
          <a:p>
            <a:pPr marL="0" indent="0" eaLnBrk="1" hangingPunct="1">
              <a:lnSpc>
                <a:spcPct val="90000"/>
              </a:lnSpc>
              <a:buFont typeface="Wingdings" pitchFamily="2" charset="2"/>
              <a:buNone/>
            </a:pPr>
            <a:endParaRPr lang="en-GB" altLang="en-US" smtClean="0">
              <a:latin typeface="Verdana" pitchFamily="34" charset="0"/>
            </a:endParaRPr>
          </a:p>
          <a:p>
            <a:pPr marL="0" indent="0" eaLnBrk="1" hangingPunct="1">
              <a:lnSpc>
                <a:spcPct val="90000"/>
              </a:lnSpc>
              <a:buFont typeface="Wingdings" pitchFamily="2" charset="2"/>
              <a:buNone/>
            </a:pPr>
            <a:endParaRPr lang="en-GB" altLang="en-US" smtClean="0">
              <a:latin typeface="Verdana" pitchFamily="34" charset="0"/>
            </a:endParaRPr>
          </a:p>
        </p:txBody>
      </p:sp>
      <p:pic>
        <p:nvPicPr>
          <p:cNvPr id="52228" name="Picture 4" descr="Jen_Lyn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063" y="1844675"/>
            <a:ext cx="2087562"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5" descr="Tertiary Colou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4221163"/>
            <a:ext cx="2160588"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2" descr="C:\Users\bplayer\AppData\Local\Microsoft\Windows\Temporary Internet Files\Content.IE5\69V2JMM5\MC900442122[1].pn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4500" y="5732463"/>
            <a:ext cx="9048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67544" y="7909"/>
            <a:ext cx="8447087" cy="1143000"/>
          </a:xfrm>
        </p:spPr>
        <p:txBody>
          <a:bodyPr>
            <a:normAutofit fontScale="90000"/>
          </a:bodyPr>
          <a:lstStyle/>
          <a:p>
            <a:pPr eaLnBrk="1" fontAlgn="auto" hangingPunct="1">
              <a:spcAft>
                <a:spcPts val="0"/>
              </a:spcAft>
              <a:defRPr/>
            </a:pPr>
            <a:r>
              <a:rPr lang="en-GB" dirty="0">
                <a:latin typeface="Verdana" pitchFamily="34" charset="0"/>
              </a:rPr>
              <a:t>What are auditory learners like?</a:t>
            </a:r>
          </a:p>
        </p:txBody>
      </p:sp>
      <p:sp>
        <p:nvSpPr>
          <p:cNvPr id="53251" name="Rectangle 3"/>
          <p:cNvSpPr>
            <a:spLocks noGrp="1" noChangeArrowheads="1"/>
          </p:cNvSpPr>
          <p:nvPr>
            <p:ph idx="1"/>
          </p:nvPr>
        </p:nvSpPr>
        <p:spPr>
          <a:xfrm>
            <a:off x="611188" y="2060575"/>
            <a:ext cx="4213225" cy="4392613"/>
          </a:xfrm>
        </p:spPr>
        <p:txBody>
          <a:bodyPr/>
          <a:lstStyle/>
          <a:p>
            <a:pPr marL="0" indent="0" eaLnBrk="1" hangingPunct="1">
              <a:buFont typeface="Wingdings" pitchFamily="2" charset="2"/>
              <a:buNone/>
            </a:pPr>
            <a:r>
              <a:rPr lang="en-GB" altLang="en-US" u="sng" smtClean="0">
                <a:latin typeface="Verdana" pitchFamily="34" charset="0"/>
              </a:rPr>
              <a:t>Auditory Learners…</a:t>
            </a:r>
          </a:p>
          <a:p>
            <a:pPr marL="0" indent="0" eaLnBrk="1" hangingPunct="1">
              <a:buFont typeface="Wingdings" pitchFamily="2" charset="2"/>
              <a:buNone/>
            </a:pPr>
            <a:endParaRPr lang="en-GB" altLang="en-US" sz="2400" smtClean="0">
              <a:latin typeface="Verdana" pitchFamily="34" charset="0"/>
            </a:endParaRPr>
          </a:p>
          <a:p>
            <a:pPr marL="0" indent="0" eaLnBrk="1" hangingPunct="1">
              <a:buFont typeface="Wingdings" pitchFamily="2" charset="2"/>
              <a:buNone/>
            </a:pPr>
            <a:r>
              <a:rPr lang="en-GB" altLang="en-US" sz="2400" smtClean="0">
                <a:latin typeface="Verdana" pitchFamily="34" charset="0"/>
              </a:rPr>
              <a:t>Like to hear information.</a:t>
            </a:r>
          </a:p>
          <a:p>
            <a:pPr marL="0" indent="0" eaLnBrk="1" hangingPunct="1">
              <a:buFont typeface="Wingdings" pitchFamily="2" charset="2"/>
              <a:buNone/>
            </a:pPr>
            <a:endParaRPr lang="en-GB" altLang="en-US" sz="2400" smtClean="0">
              <a:latin typeface="Verdana" pitchFamily="34" charset="0"/>
            </a:endParaRPr>
          </a:p>
          <a:p>
            <a:pPr marL="0" indent="0" eaLnBrk="1" hangingPunct="1">
              <a:buFont typeface="Wingdings" pitchFamily="2" charset="2"/>
              <a:buNone/>
            </a:pPr>
            <a:r>
              <a:rPr lang="en-GB" altLang="en-US" sz="2400" smtClean="0">
                <a:latin typeface="Verdana" pitchFamily="34" charset="0"/>
              </a:rPr>
              <a:t>Enjoy doing presentations and discussions.</a:t>
            </a:r>
          </a:p>
          <a:p>
            <a:pPr marL="0" indent="0" eaLnBrk="1" hangingPunct="1">
              <a:buFont typeface="Wingdings" pitchFamily="2" charset="2"/>
              <a:buNone/>
            </a:pPr>
            <a:endParaRPr lang="en-GB" altLang="en-US" sz="2400" smtClean="0">
              <a:latin typeface="Verdana" pitchFamily="34" charset="0"/>
            </a:endParaRPr>
          </a:p>
          <a:p>
            <a:pPr marL="0" indent="0" eaLnBrk="1" hangingPunct="1">
              <a:buFont typeface="Wingdings" pitchFamily="2" charset="2"/>
              <a:buNone/>
            </a:pPr>
            <a:r>
              <a:rPr lang="en-GB" altLang="en-US" sz="2400" smtClean="0">
                <a:latin typeface="Verdana" pitchFamily="34" charset="0"/>
              </a:rPr>
              <a:t>Find long periods of silence difficult to learn in.</a:t>
            </a:r>
          </a:p>
          <a:p>
            <a:pPr marL="0" indent="0" eaLnBrk="1" hangingPunct="1">
              <a:buFont typeface="Wingdings" pitchFamily="2" charset="2"/>
              <a:buNone/>
            </a:pPr>
            <a:endParaRPr lang="en-GB" altLang="en-US" smtClean="0">
              <a:latin typeface="Verdana" pitchFamily="34" charset="0"/>
            </a:endParaRPr>
          </a:p>
          <a:p>
            <a:pPr marL="0" indent="0" eaLnBrk="1" hangingPunct="1">
              <a:buFont typeface="Wingdings" pitchFamily="2" charset="2"/>
              <a:buNone/>
            </a:pPr>
            <a:endParaRPr lang="en-GB" altLang="en-US" smtClean="0">
              <a:latin typeface="Verdana" pitchFamily="34" charset="0"/>
            </a:endParaRPr>
          </a:p>
        </p:txBody>
      </p:sp>
      <p:pic>
        <p:nvPicPr>
          <p:cNvPr id="53252" name="Picture 4" descr="Cartoon Picture Of Man Figure Liste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525" y="1773238"/>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5" descr="Lecturer giving present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4041775"/>
            <a:ext cx="2376488"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Picture 2" descr="C:\Users\bplayer\AppData\Local\Microsoft\Windows\Temporary Internet Files\Content.IE5\69V2JMM5\MC900442122[1].pn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4200" y="5965825"/>
            <a:ext cx="904875"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251520" y="116632"/>
            <a:ext cx="8664575" cy="1143000"/>
          </a:xfrm>
        </p:spPr>
        <p:txBody>
          <a:bodyPr/>
          <a:lstStyle/>
          <a:p>
            <a:pPr algn="ctr" eaLnBrk="1" fontAlgn="auto" hangingPunct="1">
              <a:spcAft>
                <a:spcPts val="0"/>
              </a:spcAft>
              <a:defRPr/>
            </a:pPr>
            <a:r>
              <a:rPr lang="en-GB" dirty="0"/>
              <a:t>Timetable overview </a:t>
            </a:r>
          </a:p>
        </p:txBody>
      </p:sp>
      <p:graphicFrame>
        <p:nvGraphicFramePr>
          <p:cNvPr id="5" name="Table 4"/>
          <p:cNvGraphicFramePr>
            <a:graphicFrameLocks noGrp="1"/>
          </p:cNvGraphicFramePr>
          <p:nvPr/>
        </p:nvGraphicFramePr>
        <p:xfrm>
          <a:off x="179388" y="1233488"/>
          <a:ext cx="8785225" cy="5081587"/>
        </p:xfrm>
        <a:graphic>
          <a:graphicData uri="http://schemas.openxmlformats.org/drawingml/2006/table">
            <a:tbl>
              <a:tblPr firstRow="1" bandRow="1">
                <a:tableStyleId>{5C22544A-7EE6-4342-B048-85BDC9FD1C3A}</a:tableStyleId>
              </a:tblPr>
              <a:tblGrid>
                <a:gridCol w="934598"/>
                <a:gridCol w="1121518"/>
                <a:gridCol w="1046750"/>
                <a:gridCol w="1383204"/>
                <a:gridCol w="1121518"/>
                <a:gridCol w="1089346"/>
                <a:gridCol w="990138"/>
                <a:gridCol w="1098153"/>
              </a:tblGrid>
              <a:tr h="467851">
                <a:tc>
                  <a:txBody>
                    <a:bodyPr/>
                    <a:lstStyle/>
                    <a:p>
                      <a:pPr algn="ctr"/>
                      <a:endParaRPr lang="en-GB" sz="1600" dirty="0"/>
                    </a:p>
                  </a:txBody>
                  <a:tcPr marL="91443" marR="91443" marT="45700" marB="45700"/>
                </a:tc>
                <a:tc>
                  <a:txBody>
                    <a:bodyPr/>
                    <a:lstStyle/>
                    <a:p>
                      <a:pPr algn="ctr"/>
                      <a:r>
                        <a:rPr lang="en-GB" sz="1600" b="1" dirty="0" smtClean="0"/>
                        <a:t>Monday</a:t>
                      </a:r>
                      <a:endParaRPr lang="en-GB" sz="1600" b="1" dirty="0"/>
                    </a:p>
                  </a:txBody>
                  <a:tcPr marL="91443" marR="91443" marT="45700" marB="45700"/>
                </a:tc>
                <a:tc>
                  <a:txBody>
                    <a:bodyPr/>
                    <a:lstStyle/>
                    <a:p>
                      <a:pPr algn="ctr"/>
                      <a:r>
                        <a:rPr lang="en-GB" sz="1600" b="1" dirty="0" smtClean="0"/>
                        <a:t>Tuesday</a:t>
                      </a:r>
                      <a:endParaRPr lang="en-GB" sz="1600" b="1" dirty="0"/>
                    </a:p>
                  </a:txBody>
                  <a:tcPr marL="91443" marR="91443" marT="45700" marB="45700"/>
                </a:tc>
                <a:tc>
                  <a:txBody>
                    <a:bodyPr/>
                    <a:lstStyle/>
                    <a:p>
                      <a:pPr algn="ctr"/>
                      <a:r>
                        <a:rPr lang="en-GB" sz="1600" b="1" dirty="0" smtClean="0"/>
                        <a:t>Wednesday</a:t>
                      </a:r>
                      <a:endParaRPr lang="en-GB" sz="1600" b="1" dirty="0"/>
                    </a:p>
                  </a:txBody>
                  <a:tcPr marL="91443" marR="91443" marT="45700" marB="45700"/>
                </a:tc>
                <a:tc>
                  <a:txBody>
                    <a:bodyPr/>
                    <a:lstStyle/>
                    <a:p>
                      <a:pPr algn="ctr"/>
                      <a:r>
                        <a:rPr lang="en-GB" sz="1600" b="1" dirty="0" smtClean="0"/>
                        <a:t>Thursday</a:t>
                      </a:r>
                      <a:endParaRPr lang="en-GB" sz="1600" b="1" dirty="0"/>
                    </a:p>
                  </a:txBody>
                  <a:tcPr marL="91443" marR="91443" marT="45700" marB="45700"/>
                </a:tc>
                <a:tc>
                  <a:txBody>
                    <a:bodyPr/>
                    <a:lstStyle/>
                    <a:p>
                      <a:pPr algn="ctr"/>
                      <a:r>
                        <a:rPr lang="en-GB" sz="1600" b="1" dirty="0" smtClean="0"/>
                        <a:t>Friday</a:t>
                      </a:r>
                      <a:endParaRPr lang="en-GB" sz="1600" b="1" dirty="0"/>
                    </a:p>
                  </a:txBody>
                  <a:tcPr marL="91443" marR="91443" marT="45700" marB="45700"/>
                </a:tc>
                <a:tc>
                  <a:txBody>
                    <a:bodyPr/>
                    <a:lstStyle/>
                    <a:p>
                      <a:pPr algn="ctr"/>
                      <a:r>
                        <a:rPr lang="en-GB" sz="1600" b="1" dirty="0" smtClean="0"/>
                        <a:t>Saturday</a:t>
                      </a:r>
                      <a:endParaRPr lang="en-GB" sz="1600" b="1" dirty="0"/>
                    </a:p>
                  </a:txBody>
                  <a:tcPr marL="91443" marR="91443" marT="45700" marB="45700"/>
                </a:tc>
                <a:tc>
                  <a:txBody>
                    <a:bodyPr/>
                    <a:lstStyle/>
                    <a:p>
                      <a:pPr algn="ctr"/>
                      <a:r>
                        <a:rPr lang="en-GB" sz="1600" b="1" dirty="0" smtClean="0"/>
                        <a:t>Sunday</a:t>
                      </a:r>
                      <a:endParaRPr lang="en-GB" sz="1600" b="1" dirty="0"/>
                    </a:p>
                  </a:txBody>
                  <a:tcPr marL="91443" marR="91443" marT="45700" marB="45700"/>
                </a:tc>
              </a:tr>
              <a:tr h="824101">
                <a:tc>
                  <a:txBody>
                    <a:bodyPr/>
                    <a:lstStyle/>
                    <a:p>
                      <a:r>
                        <a:rPr lang="en-GB" sz="1600" b="1" dirty="0" smtClean="0"/>
                        <a:t>Week Beg</a:t>
                      </a:r>
                    </a:p>
                    <a:p>
                      <a:r>
                        <a:rPr lang="en-GB" sz="1600" b="1" baseline="0" dirty="0" smtClean="0"/>
                        <a:t>4</a:t>
                      </a:r>
                      <a:r>
                        <a:rPr lang="en-GB" sz="1600" b="1" baseline="30000" dirty="0" smtClean="0"/>
                        <a:t>th</a:t>
                      </a:r>
                      <a:r>
                        <a:rPr lang="en-GB" sz="1600" b="1" baseline="0" dirty="0" smtClean="0"/>
                        <a:t> Nov</a:t>
                      </a:r>
                      <a:endParaRPr lang="en-GB" sz="1600" b="1" dirty="0"/>
                    </a:p>
                  </a:txBody>
                  <a:tcPr marL="91443" marR="91443" marT="45700" marB="45700"/>
                </a:tc>
                <a:tc>
                  <a:txBody>
                    <a:bodyPr/>
                    <a:lstStyle/>
                    <a:p>
                      <a:endParaRPr lang="en-GB" sz="1600" dirty="0"/>
                    </a:p>
                  </a:txBody>
                  <a:tcPr marL="91443" marR="91443" marT="45700" marB="45700"/>
                </a:tc>
                <a:tc>
                  <a:txBody>
                    <a:bodyPr/>
                    <a:lstStyle/>
                    <a:p>
                      <a:endParaRPr lang="en-GB" sz="1600" dirty="0"/>
                    </a:p>
                  </a:txBody>
                  <a:tcPr marL="91443" marR="91443" marT="45700" marB="45700"/>
                </a:tc>
                <a:tc>
                  <a:txBody>
                    <a:bodyPr/>
                    <a:lstStyle/>
                    <a:p>
                      <a:endParaRPr lang="en-GB" sz="1600" dirty="0"/>
                    </a:p>
                  </a:txBody>
                  <a:tcPr marL="91443" marR="91443" marT="45700" marB="45700"/>
                </a:tc>
                <a:tc>
                  <a:txBody>
                    <a:bodyPr/>
                    <a:lstStyle/>
                    <a:p>
                      <a:endParaRPr lang="en-GB" sz="1600" dirty="0"/>
                    </a:p>
                  </a:txBody>
                  <a:tcPr marL="91443" marR="91443" marT="45700" marB="45700"/>
                </a:tc>
                <a:tc>
                  <a:txBody>
                    <a:bodyPr/>
                    <a:lstStyle/>
                    <a:p>
                      <a:endParaRPr lang="en-GB" sz="1600" dirty="0"/>
                    </a:p>
                  </a:txBody>
                  <a:tcPr marL="91443" marR="91443" marT="45700" marB="45700"/>
                </a:tc>
                <a:tc>
                  <a:txBody>
                    <a:bodyPr/>
                    <a:lstStyle/>
                    <a:p>
                      <a:endParaRPr lang="en-GB" sz="1600" dirty="0"/>
                    </a:p>
                  </a:txBody>
                  <a:tcPr marL="91443" marR="91443" marT="45700" marB="45700"/>
                </a:tc>
                <a:tc>
                  <a:txBody>
                    <a:bodyPr/>
                    <a:lstStyle/>
                    <a:p>
                      <a:endParaRPr lang="en-GB" sz="1600" dirty="0"/>
                    </a:p>
                  </a:txBody>
                  <a:tcPr marL="91443" marR="91443" marT="45700" marB="45700"/>
                </a:tc>
              </a:tr>
              <a:tr h="863727">
                <a:tc>
                  <a:txBody>
                    <a:bodyPr/>
                    <a:lstStyle/>
                    <a:p>
                      <a:r>
                        <a:rPr lang="en-GB" sz="1600" b="1" dirty="0" smtClean="0"/>
                        <a:t>Week Beg 11</a:t>
                      </a:r>
                      <a:r>
                        <a:rPr lang="en-GB" sz="1600" b="1" baseline="30000" dirty="0" smtClean="0"/>
                        <a:t>th</a:t>
                      </a:r>
                      <a:r>
                        <a:rPr lang="en-GB" sz="1600" b="1" dirty="0" smtClean="0"/>
                        <a:t> Nov</a:t>
                      </a:r>
                      <a:endParaRPr lang="en-GB" sz="1600" b="1" dirty="0"/>
                    </a:p>
                  </a:txBody>
                  <a:tcPr marL="91443" marR="91443" marT="45700" marB="45700"/>
                </a:tc>
                <a:tc>
                  <a:txBody>
                    <a:bodyPr/>
                    <a:lstStyle/>
                    <a:p>
                      <a:endParaRPr lang="en-GB" sz="1600" dirty="0"/>
                    </a:p>
                  </a:txBody>
                  <a:tcPr marL="91443" marR="91443" marT="45700" marB="45700"/>
                </a:tc>
                <a:tc>
                  <a:txBody>
                    <a:bodyPr/>
                    <a:lstStyle/>
                    <a:p>
                      <a:endParaRPr lang="en-GB" sz="1600" dirty="0"/>
                    </a:p>
                  </a:txBody>
                  <a:tcPr marL="91443" marR="91443" marT="45700" marB="45700"/>
                </a:tc>
                <a:tc>
                  <a:txBody>
                    <a:bodyPr/>
                    <a:lstStyle/>
                    <a:p>
                      <a:endParaRPr lang="en-GB" sz="1600" dirty="0"/>
                    </a:p>
                  </a:txBody>
                  <a:tcPr marL="91443" marR="91443" marT="45700" marB="45700"/>
                </a:tc>
                <a:tc>
                  <a:txBody>
                    <a:bodyPr/>
                    <a:lstStyle/>
                    <a:p>
                      <a:endParaRPr lang="en-GB" sz="1600" dirty="0"/>
                    </a:p>
                  </a:txBody>
                  <a:tcPr marL="91443" marR="91443" marT="45700" marB="45700"/>
                </a:tc>
                <a:tc>
                  <a:txBody>
                    <a:bodyPr/>
                    <a:lstStyle/>
                    <a:p>
                      <a:endParaRPr lang="en-GB" sz="1600" dirty="0"/>
                    </a:p>
                  </a:txBody>
                  <a:tcPr marL="91443" marR="91443" marT="45700" marB="45700"/>
                </a:tc>
                <a:tc>
                  <a:txBody>
                    <a:bodyPr/>
                    <a:lstStyle/>
                    <a:p>
                      <a:endParaRPr lang="en-GB" sz="1600" dirty="0"/>
                    </a:p>
                  </a:txBody>
                  <a:tcPr marL="91443" marR="91443" marT="45700" marB="45700"/>
                </a:tc>
                <a:tc>
                  <a:txBody>
                    <a:bodyPr/>
                    <a:lstStyle/>
                    <a:p>
                      <a:endParaRPr lang="en-GB" sz="1600" dirty="0"/>
                    </a:p>
                  </a:txBody>
                  <a:tcPr marL="91443" marR="91443" marT="45700" marB="45700"/>
                </a:tc>
              </a:tr>
              <a:tr h="1371517">
                <a:tc>
                  <a:txBody>
                    <a:bodyPr/>
                    <a:lstStyle/>
                    <a:p>
                      <a:r>
                        <a:rPr lang="en-GB" sz="1600" b="1" dirty="0" smtClean="0"/>
                        <a:t>Week Beg</a:t>
                      </a:r>
                    </a:p>
                    <a:p>
                      <a:r>
                        <a:rPr lang="en-GB" sz="1600" b="1" dirty="0" smtClean="0"/>
                        <a:t>18</a:t>
                      </a:r>
                      <a:r>
                        <a:rPr lang="en-GB" sz="1600" b="1" baseline="30000" dirty="0" smtClean="0"/>
                        <a:t>th</a:t>
                      </a:r>
                      <a:r>
                        <a:rPr lang="en-GB" sz="1600" b="1" dirty="0" smtClean="0"/>
                        <a:t> Nov</a:t>
                      </a:r>
                      <a:endParaRPr lang="en-GB" sz="1600" b="1" dirty="0"/>
                    </a:p>
                  </a:txBody>
                  <a:tcPr marL="91443" marR="91443" marT="45700" marB="45700"/>
                </a:tc>
                <a:tc>
                  <a:txBody>
                    <a:bodyPr/>
                    <a:lstStyle/>
                    <a:p>
                      <a:r>
                        <a:rPr kumimoji="0" lang="en-GB" sz="1200" b="0" i="1" u="none" strike="noStrike" kern="1200" baseline="0" dirty="0" smtClean="0">
                          <a:solidFill>
                            <a:srgbClr val="FF0000"/>
                          </a:solidFill>
                          <a:latin typeface="+mn-lt"/>
                          <a:ea typeface="+mn-ea"/>
                          <a:cs typeface="+mn-cs"/>
                        </a:rPr>
                        <a:t>FRENCH &amp; SPANISH</a:t>
                      </a:r>
                    </a:p>
                    <a:p>
                      <a:r>
                        <a:rPr kumimoji="0" lang="en-GB" sz="1200" b="0" i="1" u="none" strike="noStrike" kern="1200" baseline="0" dirty="0" smtClean="0">
                          <a:solidFill>
                            <a:srgbClr val="FF0000"/>
                          </a:solidFill>
                          <a:latin typeface="+mn-lt"/>
                          <a:ea typeface="+mn-ea"/>
                          <a:cs typeface="+mn-cs"/>
                        </a:rPr>
                        <a:t>READING</a:t>
                      </a:r>
                    </a:p>
                  </a:txBody>
                  <a:tcPr marL="91443" marR="91443" marT="45700" marB="45700"/>
                </a:tc>
                <a:tc>
                  <a:txBody>
                    <a:bodyPr/>
                    <a:lstStyle/>
                    <a:p>
                      <a:r>
                        <a:rPr kumimoji="0" lang="en-GB" sz="1200" b="0" i="1" u="none" strike="noStrike" kern="1200" baseline="0" dirty="0" smtClean="0">
                          <a:solidFill>
                            <a:srgbClr val="FF0000"/>
                          </a:solidFill>
                          <a:latin typeface="+mn-lt"/>
                          <a:ea typeface="+mn-ea"/>
                          <a:cs typeface="+mn-cs"/>
                        </a:rPr>
                        <a:t>PE</a:t>
                      </a:r>
                    </a:p>
                    <a:p>
                      <a:endParaRPr kumimoji="0" lang="en-GB" sz="1200" b="0" i="1" u="none" strike="noStrike" kern="1200" baseline="0" dirty="0" smtClean="0">
                        <a:solidFill>
                          <a:srgbClr val="FF0000"/>
                        </a:solidFill>
                        <a:latin typeface="+mn-lt"/>
                        <a:ea typeface="+mn-ea"/>
                        <a:cs typeface="+mn-cs"/>
                      </a:endParaRPr>
                    </a:p>
                    <a:p>
                      <a:r>
                        <a:rPr kumimoji="0" lang="en-GB" sz="1200" b="0" i="1" u="none" strike="noStrike" kern="1200" baseline="0" dirty="0" smtClean="0">
                          <a:solidFill>
                            <a:srgbClr val="FF0000"/>
                          </a:solidFill>
                          <a:latin typeface="+mn-lt"/>
                          <a:ea typeface="+mn-ea"/>
                          <a:cs typeface="+mn-cs"/>
                        </a:rPr>
                        <a:t>ADDITIONAL SCIENCE</a:t>
                      </a:r>
                    </a:p>
                    <a:p>
                      <a:endParaRPr kumimoji="0" lang="en-GB" sz="1200" b="0" i="1" u="none" strike="noStrike" kern="1200" baseline="0" dirty="0" smtClean="0">
                        <a:solidFill>
                          <a:srgbClr val="FF0000"/>
                        </a:solidFill>
                        <a:latin typeface="+mn-lt"/>
                        <a:ea typeface="+mn-ea"/>
                        <a:cs typeface="+mn-cs"/>
                      </a:endParaRPr>
                    </a:p>
                    <a:p>
                      <a:r>
                        <a:rPr kumimoji="0" lang="en-GB" sz="1200" b="0" i="1" u="none" strike="noStrike" kern="1200" baseline="0" dirty="0" smtClean="0">
                          <a:solidFill>
                            <a:srgbClr val="FF0000"/>
                          </a:solidFill>
                          <a:latin typeface="+mn-lt"/>
                          <a:ea typeface="+mn-ea"/>
                          <a:cs typeface="+mn-cs"/>
                        </a:rPr>
                        <a:t>BTEC SCIENCE</a:t>
                      </a:r>
                      <a:endParaRPr lang="en-GB" sz="1200" i="1" dirty="0">
                        <a:solidFill>
                          <a:srgbClr val="FF0000"/>
                        </a:solidFill>
                      </a:endParaRPr>
                    </a:p>
                  </a:txBody>
                  <a:tcPr marL="91443" marR="91443" marT="45700" marB="45700"/>
                </a:tc>
                <a:tc>
                  <a:txBody>
                    <a:bodyPr/>
                    <a:lstStyle/>
                    <a:p>
                      <a:r>
                        <a:rPr kumimoji="0" lang="en-GB" sz="1200" b="0" i="1" u="none" strike="noStrike" kern="1200" baseline="0" dirty="0" smtClean="0">
                          <a:solidFill>
                            <a:srgbClr val="FF0000"/>
                          </a:solidFill>
                          <a:latin typeface="+mn-lt"/>
                          <a:ea typeface="+mn-ea"/>
                          <a:cs typeface="+mn-cs"/>
                        </a:rPr>
                        <a:t>ENGLISH LITERATURE</a:t>
                      </a:r>
                    </a:p>
                    <a:p>
                      <a:endParaRPr kumimoji="0" lang="en-GB" sz="1200" b="0" i="1" u="none" strike="noStrike" kern="1200" baseline="0" dirty="0" smtClean="0">
                        <a:solidFill>
                          <a:srgbClr val="FF0000"/>
                        </a:solidFill>
                        <a:latin typeface="+mn-lt"/>
                        <a:ea typeface="+mn-ea"/>
                        <a:cs typeface="+mn-cs"/>
                      </a:endParaRPr>
                    </a:p>
                    <a:p>
                      <a:r>
                        <a:rPr kumimoji="0" lang="en-GB" sz="1200" b="0" i="1" u="none" strike="noStrike" kern="1200" baseline="0" dirty="0" smtClean="0">
                          <a:solidFill>
                            <a:srgbClr val="FF0000"/>
                          </a:solidFill>
                          <a:latin typeface="+mn-lt"/>
                          <a:ea typeface="+mn-ea"/>
                          <a:cs typeface="+mn-cs"/>
                        </a:rPr>
                        <a:t>BIOLOGY</a:t>
                      </a:r>
                      <a:endParaRPr lang="en-GB" sz="1200" i="1" dirty="0">
                        <a:solidFill>
                          <a:srgbClr val="FF0000"/>
                        </a:solidFill>
                      </a:endParaRPr>
                    </a:p>
                  </a:txBody>
                  <a:tcPr marL="91443" marR="91443" marT="45700" marB="45700"/>
                </a:tc>
                <a:tc>
                  <a:txBody>
                    <a:bodyPr/>
                    <a:lstStyle/>
                    <a:p>
                      <a:r>
                        <a:rPr kumimoji="0" lang="en-GB" sz="1200" b="0" i="1" u="none" strike="noStrike" kern="1200" baseline="0" dirty="0" smtClean="0">
                          <a:solidFill>
                            <a:srgbClr val="FF0000"/>
                          </a:solidFill>
                          <a:latin typeface="+mn-lt"/>
                          <a:ea typeface="+mn-ea"/>
                          <a:cs typeface="+mn-cs"/>
                        </a:rPr>
                        <a:t>MUSIC</a:t>
                      </a:r>
                    </a:p>
                    <a:p>
                      <a:endParaRPr kumimoji="0" lang="en-GB" sz="1200" b="0" i="1" u="none" strike="noStrike" kern="1200" baseline="0" dirty="0" smtClean="0">
                        <a:solidFill>
                          <a:srgbClr val="FF0000"/>
                        </a:solidFill>
                        <a:latin typeface="+mn-lt"/>
                        <a:ea typeface="+mn-ea"/>
                        <a:cs typeface="+mn-cs"/>
                      </a:endParaRPr>
                    </a:p>
                    <a:p>
                      <a:r>
                        <a:rPr kumimoji="0" lang="en-GB" sz="1200" b="0" i="1" u="none" strike="noStrike" kern="1200" baseline="0" dirty="0" smtClean="0">
                          <a:solidFill>
                            <a:srgbClr val="FF0000"/>
                          </a:solidFill>
                          <a:latin typeface="+mn-lt"/>
                          <a:ea typeface="+mn-ea"/>
                          <a:cs typeface="+mn-cs"/>
                        </a:rPr>
                        <a:t>GERMAN READING</a:t>
                      </a:r>
                      <a:endParaRPr lang="en-GB" sz="1200" i="1" dirty="0">
                        <a:solidFill>
                          <a:srgbClr val="FF0000"/>
                        </a:solidFill>
                      </a:endParaRPr>
                    </a:p>
                  </a:txBody>
                  <a:tcPr marL="91443" marR="91443" marT="45700" marB="45700"/>
                </a:tc>
                <a:tc>
                  <a:txBody>
                    <a:bodyPr/>
                    <a:lstStyle/>
                    <a:p>
                      <a:r>
                        <a:rPr kumimoji="0" lang="en-GB" sz="1200" b="0" i="1" u="none" strike="noStrike" kern="1200" baseline="0" dirty="0" smtClean="0">
                          <a:solidFill>
                            <a:srgbClr val="FF0000"/>
                          </a:solidFill>
                          <a:latin typeface="+mn-lt"/>
                          <a:ea typeface="+mn-ea"/>
                          <a:cs typeface="+mn-cs"/>
                        </a:rPr>
                        <a:t>MATHS NON-CALCULATOR</a:t>
                      </a:r>
                    </a:p>
                    <a:p>
                      <a:endParaRPr kumimoji="0" lang="en-GB" sz="1200" b="0" i="1" u="none" strike="noStrike" kern="1200" baseline="0" dirty="0" smtClean="0">
                        <a:solidFill>
                          <a:srgbClr val="FF0000"/>
                        </a:solidFill>
                        <a:latin typeface="+mn-lt"/>
                        <a:ea typeface="+mn-ea"/>
                        <a:cs typeface="+mn-cs"/>
                      </a:endParaRPr>
                    </a:p>
                    <a:p>
                      <a:r>
                        <a:rPr kumimoji="0" lang="en-GB" sz="1200" b="0" i="1" u="none" strike="noStrike" kern="1200" baseline="0" dirty="0" smtClean="0">
                          <a:solidFill>
                            <a:srgbClr val="FF0000"/>
                          </a:solidFill>
                          <a:latin typeface="+mn-lt"/>
                          <a:ea typeface="+mn-ea"/>
                          <a:cs typeface="+mn-cs"/>
                        </a:rPr>
                        <a:t>HISTORY</a:t>
                      </a:r>
                      <a:endParaRPr lang="en-GB" sz="1200" i="1" dirty="0">
                        <a:solidFill>
                          <a:srgbClr val="FF0000"/>
                        </a:solidFill>
                      </a:endParaRPr>
                    </a:p>
                  </a:txBody>
                  <a:tcPr marL="91443" marR="91443" marT="45700" marB="45700"/>
                </a:tc>
                <a:tc>
                  <a:txBody>
                    <a:bodyPr/>
                    <a:lstStyle/>
                    <a:p>
                      <a:endParaRPr lang="en-GB" sz="1600" dirty="0"/>
                    </a:p>
                  </a:txBody>
                  <a:tcPr marL="91443" marR="91443" marT="45700" marB="45700"/>
                </a:tc>
                <a:tc>
                  <a:txBody>
                    <a:bodyPr/>
                    <a:lstStyle/>
                    <a:p>
                      <a:endParaRPr lang="en-GB" sz="1600" dirty="0"/>
                    </a:p>
                  </a:txBody>
                  <a:tcPr marL="91443" marR="91443" marT="45700" marB="45700"/>
                </a:tc>
              </a:tr>
              <a:tr h="1554391">
                <a:tc>
                  <a:txBody>
                    <a:bodyPr/>
                    <a:lstStyle/>
                    <a:p>
                      <a:r>
                        <a:rPr lang="en-GB" sz="1600" b="1" dirty="0" smtClean="0"/>
                        <a:t>Week Beg 25</a:t>
                      </a:r>
                      <a:r>
                        <a:rPr lang="en-GB" sz="1600" b="1" baseline="30000" dirty="0" smtClean="0"/>
                        <a:t>th</a:t>
                      </a:r>
                      <a:r>
                        <a:rPr lang="en-GB" sz="1600" b="1" dirty="0" smtClean="0"/>
                        <a:t> Nov</a:t>
                      </a:r>
                    </a:p>
                    <a:p>
                      <a:endParaRPr lang="en-GB" sz="1600" b="1" dirty="0"/>
                    </a:p>
                  </a:txBody>
                  <a:tcPr marL="91443" marR="91443" marT="45700" marB="45700"/>
                </a:tc>
                <a:tc>
                  <a:txBody>
                    <a:bodyPr/>
                    <a:lstStyle/>
                    <a:p>
                      <a:r>
                        <a:rPr kumimoji="0" lang="en-GB" sz="1200" b="0" i="1" u="none" strike="noStrike" kern="1200" baseline="0" dirty="0" smtClean="0">
                          <a:solidFill>
                            <a:srgbClr val="FF0000"/>
                          </a:solidFill>
                          <a:latin typeface="+mn-lt"/>
                          <a:ea typeface="+mn-ea"/>
                          <a:cs typeface="+mn-cs"/>
                        </a:rPr>
                        <a:t>GERMAN LISTENING</a:t>
                      </a:r>
                      <a:endParaRPr lang="en-GB" sz="1200" i="1" dirty="0">
                        <a:solidFill>
                          <a:srgbClr val="FF0000"/>
                        </a:solidFill>
                      </a:endParaRPr>
                    </a:p>
                  </a:txBody>
                  <a:tcPr marL="91443" marR="91443" marT="45700" marB="45700"/>
                </a:tc>
                <a:tc>
                  <a:txBody>
                    <a:bodyPr/>
                    <a:lstStyle/>
                    <a:p>
                      <a:r>
                        <a:rPr kumimoji="0" lang="en-GB" sz="1200" b="0" i="1" u="none" strike="noStrike" kern="1200" baseline="0" dirty="0" smtClean="0">
                          <a:solidFill>
                            <a:srgbClr val="FF0000"/>
                          </a:solidFill>
                          <a:latin typeface="+mn-lt"/>
                          <a:ea typeface="+mn-ea"/>
                          <a:cs typeface="+mn-cs"/>
                        </a:rPr>
                        <a:t>CHEMISTRY</a:t>
                      </a:r>
                      <a:endParaRPr lang="en-GB" sz="1200" i="1" dirty="0">
                        <a:solidFill>
                          <a:srgbClr val="FF0000"/>
                        </a:solidFill>
                      </a:endParaRPr>
                    </a:p>
                  </a:txBody>
                  <a:tcPr marL="91443" marR="91443" marT="45700" marB="45700"/>
                </a:tc>
                <a:tc>
                  <a:txBody>
                    <a:bodyPr/>
                    <a:lstStyle/>
                    <a:p>
                      <a:r>
                        <a:rPr kumimoji="0" lang="en-GB" sz="1200" b="0" i="1" u="none" strike="noStrike" kern="1200" baseline="0" dirty="0" smtClean="0">
                          <a:solidFill>
                            <a:srgbClr val="FF0000"/>
                          </a:solidFill>
                          <a:latin typeface="+mn-lt"/>
                          <a:ea typeface="+mn-ea"/>
                          <a:cs typeface="+mn-cs"/>
                        </a:rPr>
                        <a:t>FRENCH &amp; SPANISH</a:t>
                      </a:r>
                    </a:p>
                    <a:p>
                      <a:r>
                        <a:rPr kumimoji="0" lang="en-GB" sz="1200" b="0" i="1" u="none" strike="noStrike" kern="1200" baseline="0" dirty="0" smtClean="0">
                          <a:solidFill>
                            <a:srgbClr val="FF0000"/>
                          </a:solidFill>
                          <a:latin typeface="+mn-lt"/>
                          <a:ea typeface="+mn-ea"/>
                          <a:cs typeface="+mn-cs"/>
                        </a:rPr>
                        <a:t>LISTENING</a:t>
                      </a:r>
                    </a:p>
                    <a:p>
                      <a:endParaRPr kumimoji="0" lang="en-GB" sz="1200" b="0" i="1" u="none" strike="noStrike" kern="1200" baseline="0" dirty="0" smtClean="0">
                        <a:solidFill>
                          <a:srgbClr val="FF0000"/>
                        </a:solidFill>
                        <a:latin typeface="+mn-lt"/>
                        <a:ea typeface="+mn-ea"/>
                        <a:cs typeface="+mn-cs"/>
                      </a:endParaRPr>
                    </a:p>
                    <a:p>
                      <a:r>
                        <a:rPr kumimoji="0" lang="en-GB" sz="1200" b="0" i="1" u="none" strike="noStrike" kern="1200" baseline="0" dirty="0" smtClean="0">
                          <a:solidFill>
                            <a:srgbClr val="FF0000"/>
                          </a:solidFill>
                          <a:latin typeface="+mn-lt"/>
                          <a:ea typeface="+mn-ea"/>
                          <a:cs typeface="+mn-cs"/>
                        </a:rPr>
                        <a:t>FOOD TECH, RESISTANT MATERIALS &amp; TEXTILES</a:t>
                      </a:r>
                      <a:endParaRPr lang="en-GB" sz="1200" i="1" dirty="0">
                        <a:solidFill>
                          <a:srgbClr val="FF0000"/>
                        </a:solidFill>
                      </a:endParaRPr>
                    </a:p>
                  </a:txBody>
                  <a:tcPr marL="91443" marR="91443" marT="45700" marB="45700"/>
                </a:tc>
                <a:tc>
                  <a:txBody>
                    <a:bodyPr/>
                    <a:lstStyle/>
                    <a:p>
                      <a:r>
                        <a:rPr kumimoji="0" lang="en-GB" sz="1200" b="0" i="1" u="none" strike="noStrike" kern="1200" baseline="0" dirty="0" smtClean="0">
                          <a:solidFill>
                            <a:srgbClr val="FF0000"/>
                          </a:solidFill>
                          <a:latin typeface="+mn-lt"/>
                          <a:ea typeface="+mn-ea"/>
                          <a:cs typeface="+mn-cs"/>
                        </a:rPr>
                        <a:t>PHYSICS </a:t>
                      </a:r>
                      <a:endParaRPr lang="en-GB" sz="1200" i="1" dirty="0">
                        <a:solidFill>
                          <a:srgbClr val="FF0000"/>
                        </a:solidFill>
                      </a:endParaRPr>
                    </a:p>
                  </a:txBody>
                  <a:tcPr marL="91443" marR="91443" marT="45700" marB="45700"/>
                </a:tc>
                <a:tc>
                  <a:txBody>
                    <a:bodyPr/>
                    <a:lstStyle/>
                    <a:p>
                      <a:r>
                        <a:rPr kumimoji="0" lang="en-GB" sz="1200" b="0" i="1" u="none" strike="noStrike" kern="1200" baseline="0" dirty="0" smtClean="0">
                          <a:solidFill>
                            <a:srgbClr val="FF0000"/>
                          </a:solidFill>
                          <a:latin typeface="+mn-lt"/>
                          <a:ea typeface="+mn-ea"/>
                          <a:cs typeface="+mn-cs"/>
                        </a:rPr>
                        <a:t>MATHS NON-CALCULATOR</a:t>
                      </a:r>
                    </a:p>
                    <a:p>
                      <a:endParaRPr kumimoji="0" lang="en-GB" sz="1200" b="0" i="1" u="none" strike="noStrike" kern="1200" baseline="0" dirty="0" smtClean="0">
                        <a:solidFill>
                          <a:srgbClr val="FF0000"/>
                        </a:solidFill>
                        <a:latin typeface="+mn-lt"/>
                        <a:ea typeface="+mn-ea"/>
                        <a:cs typeface="+mn-cs"/>
                      </a:endParaRPr>
                    </a:p>
                    <a:p>
                      <a:r>
                        <a:rPr kumimoji="0" lang="en-GB" sz="1200" b="0" i="1" u="none" strike="noStrike" kern="1200" baseline="0" dirty="0" smtClean="0">
                          <a:solidFill>
                            <a:srgbClr val="FF0000"/>
                          </a:solidFill>
                          <a:latin typeface="+mn-lt"/>
                          <a:ea typeface="+mn-ea"/>
                          <a:cs typeface="+mn-cs"/>
                        </a:rPr>
                        <a:t>GEOGRAPHY</a:t>
                      </a:r>
                    </a:p>
                    <a:p>
                      <a:endParaRPr kumimoji="0" lang="en-GB" sz="1200" b="0" i="1" u="none" strike="noStrike" kern="1200" baseline="0" dirty="0" smtClean="0">
                        <a:solidFill>
                          <a:srgbClr val="FF0000"/>
                        </a:solidFill>
                        <a:latin typeface="+mn-lt"/>
                        <a:ea typeface="+mn-ea"/>
                        <a:cs typeface="+mn-cs"/>
                      </a:endParaRPr>
                    </a:p>
                    <a:p>
                      <a:r>
                        <a:rPr kumimoji="0" lang="en-GB" sz="1200" b="0" i="1" u="none" strike="noStrike" kern="1200" baseline="0" dirty="0" smtClean="0">
                          <a:solidFill>
                            <a:srgbClr val="FF0000"/>
                          </a:solidFill>
                          <a:latin typeface="+mn-lt"/>
                          <a:ea typeface="+mn-ea"/>
                          <a:cs typeface="+mn-cs"/>
                        </a:rPr>
                        <a:t>DANCE</a:t>
                      </a:r>
                      <a:endParaRPr lang="en-GB" sz="1200" i="1" dirty="0">
                        <a:solidFill>
                          <a:srgbClr val="FF0000"/>
                        </a:solidFill>
                      </a:endParaRPr>
                    </a:p>
                  </a:txBody>
                  <a:tcPr marL="91443" marR="91443" marT="45700" marB="45700"/>
                </a:tc>
                <a:tc>
                  <a:txBody>
                    <a:bodyPr/>
                    <a:lstStyle/>
                    <a:p>
                      <a:endParaRPr lang="en-GB" sz="1600"/>
                    </a:p>
                  </a:txBody>
                  <a:tcPr marL="91443" marR="91443" marT="45700" marB="45700"/>
                </a:tc>
                <a:tc>
                  <a:txBody>
                    <a:bodyPr/>
                    <a:lstStyle/>
                    <a:p>
                      <a:endParaRPr lang="en-GB" sz="1600" dirty="0"/>
                    </a:p>
                  </a:txBody>
                  <a:tcPr marL="91443" marR="91443" marT="45700" marB="45700"/>
                </a:tc>
              </a:tr>
            </a:tbl>
          </a:graphicData>
        </a:graphic>
      </p:graphicFrame>
      <p:pic>
        <p:nvPicPr>
          <p:cNvPr id="18491" name="Picture 2" descr="C:\Users\bplayer\AppData\Local\Microsoft\Windows\Temporary Internet Files\Content.IE5\69V2JMM5\MC900442122[1].pn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7675" y="0"/>
            <a:ext cx="904875"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143508" y="116632"/>
            <a:ext cx="9000492" cy="1143000"/>
          </a:xfrm>
        </p:spPr>
        <p:txBody>
          <a:bodyPr/>
          <a:lstStyle/>
          <a:p>
            <a:pPr eaLnBrk="1" fontAlgn="auto" hangingPunct="1">
              <a:spcAft>
                <a:spcPts val="0"/>
              </a:spcAft>
              <a:defRPr/>
            </a:pPr>
            <a:r>
              <a:rPr lang="en-GB" sz="3000" dirty="0">
                <a:latin typeface="Verdana" pitchFamily="34" charset="0"/>
              </a:rPr>
              <a:t>What are kinaesthetic learners like?</a:t>
            </a:r>
          </a:p>
        </p:txBody>
      </p:sp>
      <p:sp>
        <p:nvSpPr>
          <p:cNvPr id="54275" name="Rectangle 3"/>
          <p:cNvSpPr>
            <a:spLocks noGrp="1" noChangeArrowheads="1"/>
          </p:cNvSpPr>
          <p:nvPr>
            <p:ph idx="1"/>
          </p:nvPr>
        </p:nvSpPr>
        <p:spPr>
          <a:xfrm>
            <a:off x="719138" y="2060575"/>
            <a:ext cx="4500562" cy="4176713"/>
          </a:xfrm>
        </p:spPr>
        <p:txBody>
          <a:bodyPr/>
          <a:lstStyle/>
          <a:p>
            <a:pPr marL="0" indent="0" eaLnBrk="1" hangingPunct="1">
              <a:lnSpc>
                <a:spcPct val="80000"/>
              </a:lnSpc>
              <a:buFont typeface="Wingdings" pitchFamily="2" charset="2"/>
              <a:buNone/>
            </a:pPr>
            <a:r>
              <a:rPr lang="en-GB" altLang="en-US" u="sng" smtClean="0">
                <a:latin typeface="Verdana" pitchFamily="34" charset="0"/>
              </a:rPr>
              <a:t>Kinaesthetic Learners…</a:t>
            </a:r>
          </a:p>
          <a:p>
            <a:pPr marL="0" indent="0" eaLnBrk="1" hangingPunct="1">
              <a:lnSpc>
                <a:spcPct val="80000"/>
              </a:lnSpc>
              <a:buFont typeface="Wingdings" pitchFamily="2" charset="2"/>
              <a:buNone/>
            </a:pPr>
            <a:endParaRPr lang="en-GB" altLang="en-US" sz="2400" smtClean="0">
              <a:latin typeface="Verdana" pitchFamily="34" charset="0"/>
            </a:endParaRPr>
          </a:p>
          <a:p>
            <a:pPr marL="0" indent="0" eaLnBrk="1" hangingPunct="1">
              <a:lnSpc>
                <a:spcPct val="80000"/>
              </a:lnSpc>
              <a:buFont typeface="Wingdings" pitchFamily="2" charset="2"/>
              <a:buNone/>
            </a:pPr>
            <a:r>
              <a:rPr lang="en-GB" altLang="en-US" sz="2400" smtClean="0">
                <a:latin typeface="Verdana" pitchFamily="34" charset="0"/>
              </a:rPr>
              <a:t>Prefer to be doing things to help their learning.</a:t>
            </a:r>
          </a:p>
          <a:p>
            <a:pPr marL="0" indent="0" eaLnBrk="1" hangingPunct="1">
              <a:lnSpc>
                <a:spcPct val="80000"/>
              </a:lnSpc>
              <a:buFont typeface="Wingdings" pitchFamily="2" charset="2"/>
              <a:buNone/>
            </a:pPr>
            <a:endParaRPr lang="en-GB" altLang="en-US" sz="2400" smtClean="0">
              <a:latin typeface="Verdana" pitchFamily="34" charset="0"/>
            </a:endParaRPr>
          </a:p>
          <a:p>
            <a:pPr marL="0" indent="0" eaLnBrk="1" hangingPunct="1">
              <a:lnSpc>
                <a:spcPct val="80000"/>
              </a:lnSpc>
              <a:buFont typeface="Wingdings" pitchFamily="2" charset="2"/>
              <a:buNone/>
            </a:pPr>
            <a:r>
              <a:rPr lang="en-GB" altLang="en-US" sz="2400" smtClean="0">
                <a:latin typeface="Verdana" pitchFamily="34" charset="0"/>
              </a:rPr>
              <a:t>Can like taking notes or ‘doodling’ as they listen.</a:t>
            </a:r>
          </a:p>
          <a:p>
            <a:pPr marL="0" indent="0" eaLnBrk="1" hangingPunct="1">
              <a:lnSpc>
                <a:spcPct val="80000"/>
              </a:lnSpc>
              <a:buFont typeface="Wingdings" pitchFamily="2" charset="2"/>
              <a:buNone/>
            </a:pPr>
            <a:endParaRPr lang="en-GB" altLang="en-US" sz="2400" smtClean="0">
              <a:latin typeface="Verdana" pitchFamily="34" charset="0"/>
            </a:endParaRPr>
          </a:p>
          <a:p>
            <a:pPr marL="0" indent="0" eaLnBrk="1" hangingPunct="1">
              <a:lnSpc>
                <a:spcPct val="80000"/>
              </a:lnSpc>
              <a:buFont typeface="Wingdings" pitchFamily="2" charset="2"/>
              <a:buNone/>
            </a:pPr>
            <a:r>
              <a:rPr lang="en-GB" altLang="en-US" sz="2400" smtClean="0">
                <a:latin typeface="Verdana" pitchFamily="34" charset="0"/>
              </a:rPr>
              <a:t>Like making things and doing work using ICT.</a:t>
            </a:r>
          </a:p>
          <a:p>
            <a:pPr marL="0" indent="0" eaLnBrk="1" hangingPunct="1">
              <a:lnSpc>
                <a:spcPct val="80000"/>
              </a:lnSpc>
              <a:buFont typeface="Wingdings" pitchFamily="2" charset="2"/>
              <a:buNone/>
            </a:pPr>
            <a:endParaRPr lang="en-GB" altLang="en-US" smtClean="0">
              <a:latin typeface="Verdana" pitchFamily="34" charset="0"/>
            </a:endParaRPr>
          </a:p>
          <a:p>
            <a:pPr marL="0" indent="0" eaLnBrk="1" hangingPunct="1">
              <a:lnSpc>
                <a:spcPct val="80000"/>
              </a:lnSpc>
              <a:buFont typeface="Wingdings" pitchFamily="2" charset="2"/>
              <a:buNone/>
            </a:pPr>
            <a:endParaRPr lang="en-GB" altLang="en-US" smtClean="0">
              <a:latin typeface="Verdana" pitchFamily="34" charset="0"/>
            </a:endParaRPr>
          </a:p>
        </p:txBody>
      </p:sp>
      <p:pic>
        <p:nvPicPr>
          <p:cNvPr id="54276" name="Picture 4" descr="computer_cartoo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4581525"/>
            <a:ext cx="2152650" cy="17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5" descr="pupil taking not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425" y="2205038"/>
            <a:ext cx="2160588"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2" descr="C:\Users\bplayer\AppData\Local\Microsoft\Windows\Temporary Internet Files\Content.IE5\69V2JMM5\MC900442122[1].p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64500" y="5732463"/>
            <a:ext cx="9048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215900" y="1089025"/>
            <a:ext cx="6096000" cy="711200"/>
          </a:xfrm>
        </p:spPr>
        <p:txBody>
          <a:bodyPr>
            <a:normAutofit fontScale="90000"/>
          </a:bodyPr>
          <a:lstStyle/>
          <a:p>
            <a:pPr eaLnBrk="1" fontAlgn="auto" hangingPunct="1">
              <a:spcAft>
                <a:spcPts val="0"/>
              </a:spcAft>
              <a:defRPr/>
            </a:pPr>
            <a:r>
              <a:rPr lang="en-GB" sz="4400"/>
              <a:t/>
            </a:r>
            <a:br>
              <a:rPr lang="en-GB" sz="4400"/>
            </a:br>
            <a:r>
              <a:rPr lang="en-GB" sz="3200"/>
              <a:t>Learning Styles</a:t>
            </a:r>
          </a:p>
        </p:txBody>
      </p:sp>
      <p:sp>
        <p:nvSpPr>
          <p:cNvPr id="55299" name="Text Box 3"/>
          <p:cNvSpPr txBox="1">
            <a:spLocks noChangeArrowheads="1"/>
          </p:cNvSpPr>
          <p:nvPr/>
        </p:nvSpPr>
        <p:spPr bwMode="auto">
          <a:xfrm>
            <a:off x="1619250" y="225425"/>
            <a:ext cx="6877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GB" altLang="en-US" sz="3600" b="1" i="1">
                <a:latin typeface="Arial Rounded MT Bold" pitchFamily="34" charset="0"/>
              </a:rPr>
              <a:t>What  </a:t>
            </a:r>
            <a:r>
              <a:rPr lang="en-GB" altLang="en-US" sz="3600" b="1" i="1">
                <a:latin typeface="Arial Narrow" pitchFamily="34" charset="0"/>
              </a:rPr>
              <a:t>type</a:t>
            </a:r>
            <a:r>
              <a:rPr lang="en-GB" altLang="en-US" sz="3600" b="1" i="1">
                <a:latin typeface="Arial Rounded MT Bold" pitchFamily="34" charset="0"/>
              </a:rPr>
              <a:t> of learner are you?</a:t>
            </a:r>
          </a:p>
        </p:txBody>
      </p:sp>
      <p:pic>
        <p:nvPicPr>
          <p:cNvPr id="55300" name="Picture 4" descr="j021147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312988"/>
            <a:ext cx="16557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5" descr="j021148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263" y="3897313"/>
            <a:ext cx="13335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Picture 6" descr="j019818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238" y="5516563"/>
            <a:ext cx="16192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3" name="Text Box 7"/>
          <p:cNvSpPr txBox="1">
            <a:spLocks noChangeArrowheads="1"/>
          </p:cNvSpPr>
          <p:nvPr/>
        </p:nvSpPr>
        <p:spPr bwMode="auto">
          <a:xfrm>
            <a:off x="2592388" y="2492375"/>
            <a:ext cx="6551612" cy="412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GB" altLang="en-US" sz="2800" b="1">
                <a:latin typeface="Arial Narrow" pitchFamily="34" charset="0"/>
              </a:rPr>
              <a:t>Try a learning styles test </a:t>
            </a:r>
          </a:p>
          <a:p>
            <a:pPr algn="ctr" eaLnBrk="1" hangingPunct="1">
              <a:spcBef>
                <a:spcPct val="50000"/>
              </a:spcBef>
            </a:pPr>
            <a:endParaRPr lang="en-GB" altLang="en-US" sz="2800" b="1">
              <a:latin typeface="Arial Narrow" pitchFamily="34" charset="0"/>
            </a:endParaRPr>
          </a:p>
          <a:p>
            <a:pPr algn="ctr"/>
            <a:r>
              <a:rPr lang="en-GB" altLang="en-US" sz="2800" b="1">
                <a:latin typeface="Arial Narrow" pitchFamily="34" charset="0"/>
              </a:rPr>
              <a:t>www.berghuis.co.nz/abiator/lsi/lsiframe.html</a:t>
            </a:r>
          </a:p>
          <a:p>
            <a:pPr algn="ctr"/>
            <a:endParaRPr lang="en-GB" altLang="en-US" sz="2800" b="1">
              <a:solidFill>
                <a:srgbClr val="FFFF00"/>
              </a:solidFill>
              <a:latin typeface="Arial Narrow" pitchFamily="34" charset="0"/>
            </a:endParaRPr>
          </a:p>
          <a:p>
            <a:pPr algn="ctr"/>
            <a:r>
              <a:rPr lang="en-GB" altLang="en-US" sz="2800" b="1">
                <a:latin typeface="Arial Narrow" pitchFamily="34" charset="0"/>
              </a:rPr>
              <a:t>(click on test 2 link or try both to compare)</a:t>
            </a:r>
          </a:p>
          <a:p>
            <a:pPr algn="ctr" eaLnBrk="1" hangingPunct="1">
              <a:spcBef>
                <a:spcPct val="50000"/>
              </a:spcBef>
            </a:pPr>
            <a:endParaRPr lang="en-GB" altLang="en-US" sz="2800" b="1">
              <a:solidFill>
                <a:srgbClr val="FFFF00"/>
              </a:solidFill>
              <a:latin typeface="Arial Narrow" pitchFamily="34" charset="0"/>
            </a:endParaRPr>
          </a:p>
          <a:p>
            <a:pPr algn="ctr" eaLnBrk="1" hangingPunct="1">
              <a:spcBef>
                <a:spcPct val="50000"/>
              </a:spcBef>
            </a:pPr>
            <a:endParaRPr lang="en-GB" altLang="en-US" sz="2800" b="1">
              <a:solidFill>
                <a:srgbClr val="FFFF00"/>
              </a:solidFill>
              <a:latin typeface="Arial Narrow" pitchFamily="34" charset="0"/>
            </a:endParaRPr>
          </a:p>
          <a:p>
            <a:pPr algn="ctr" eaLnBrk="1" hangingPunct="1"/>
            <a:endParaRPr lang="en-GB" altLang="en-US" b="1"/>
          </a:p>
        </p:txBody>
      </p:sp>
      <p:pic>
        <p:nvPicPr>
          <p:cNvPr id="55304" name="Picture 2" descr="C:\Users\bplayer\AppData\Local\Microsoft\Windows\Temporary Internet Files\Content.IE5\69V2JMM5\MC900442122[1].p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64500" y="5732463"/>
            <a:ext cx="9048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361156" y="116632"/>
            <a:ext cx="6096000" cy="1143000"/>
          </a:xfrm>
        </p:spPr>
        <p:txBody>
          <a:bodyPr/>
          <a:lstStyle/>
          <a:p>
            <a:pPr eaLnBrk="1" fontAlgn="auto" hangingPunct="1">
              <a:spcAft>
                <a:spcPts val="0"/>
              </a:spcAft>
              <a:defRPr/>
            </a:pPr>
            <a:r>
              <a:rPr lang="en-GB" dirty="0"/>
              <a:t>Using Your Test Profile</a:t>
            </a:r>
          </a:p>
        </p:txBody>
      </p:sp>
      <p:graphicFrame>
        <p:nvGraphicFramePr>
          <p:cNvPr id="56323" name="Object 3"/>
          <p:cNvGraphicFramePr>
            <a:graphicFrameLocks noGrp="1" noChangeAspect="1"/>
          </p:cNvGraphicFramePr>
          <p:nvPr>
            <p:ph sz="half" idx="1"/>
          </p:nvPr>
        </p:nvGraphicFramePr>
        <p:xfrm>
          <a:off x="2819400" y="3136900"/>
          <a:ext cx="2971800" cy="1803400"/>
        </p:xfrm>
        <a:graphic>
          <a:graphicData uri="http://schemas.openxmlformats.org/presentationml/2006/ole">
            <mc:AlternateContent xmlns:mc="http://schemas.openxmlformats.org/markup-compatibility/2006">
              <mc:Choice xmlns:v="urn:schemas-microsoft-com:vml" Requires="v">
                <p:oleObj spid="_x0000_s56337" name="Chart" r:id="rId3" imgW="4457633" imgH="2705100" progId="MSGraph.Chart.8">
                  <p:embed followColorScheme="full"/>
                </p:oleObj>
              </mc:Choice>
              <mc:Fallback>
                <p:oleObj name="Chart" r:id="rId3" imgW="4457633" imgH="2705100" progId="MSGraph.Chart.8">
                  <p:embed followColorScheme="full"/>
                  <p:pic>
                    <p:nvPicPr>
                      <p:cNvPr id="0"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3136900"/>
                        <a:ext cx="2971800" cy="180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6324" name="Object 4"/>
          <p:cNvGraphicFramePr>
            <a:graphicFrameLocks noGrp="1" noChangeAspect="1"/>
          </p:cNvGraphicFramePr>
          <p:nvPr>
            <p:ph sz="quarter" idx="2"/>
          </p:nvPr>
        </p:nvGraphicFramePr>
        <p:xfrm>
          <a:off x="358775" y="2355850"/>
          <a:ext cx="4105275" cy="2144713"/>
        </p:xfrm>
        <a:graphic>
          <a:graphicData uri="http://schemas.openxmlformats.org/presentationml/2006/ole">
            <mc:AlternateContent xmlns:mc="http://schemas.openxmlformats.org/markup-compatibility/2006">
              <mc:Choice xmlns:v="urn:schemas-microsoft-com:vml" Requires="v">
                <p:oleObj spid="_x0000_s56338" name="Chart" r:id="rId5" imgW="4905375" imgH="2562225" progId="Excel.Chart.8">
                  <p:embed/>
                </p:oleObj>
              </mc:Choice>
              <mc:Fallback>
                <p:oleObj name="Chart" r:id="rId5" imgW="4905375" imgH="2562225" progId="Excel.Chart.8">
                  <p:embed/>
                  <p:pic>
                    <p:nvPicPr>
                      <p:cNvPr id="0" name="Object 4"/>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775" y="2355850"/>
                        <a:ext cx="4105275" cy="2144713"/>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6325" name="Object 12"/>
          <p:cNvGraphicFramePr>
            <a:graphicFrameLocks noGrp="1" noChangeAspect="1"/>
          </p:cNvGraphicFramePr>
          <p:nvPr>
            <p:ph sz="quarter" idx="3"/>
          </p:nvPr>
        </p:nvGraphicFramePr>
        <p:xfrm>
          <a:off x="5040313" y="2470150"/>
          <a:ext cx="3875087" cy="2024063"/>
        </p:xfrm>
        <a:graphic>
          <a:graphicData uri="http://schemas.openxmlformats.org/presentationml/2006/ole">
            <mc:AlternateContent xmlns:mc="http://schemas.openxmlformats.org/markup-compatibility/2006">
              <mc:Choice xmlns:v="urn:schemas-microsoft-com:vml" Requires="v">
                <p:oleObj spid="_x0000_s56339" name="Chart" r:id="rId7" imgW="4905375" imgH="2562225" progId="Excel.Chart.8">
                  <p:embed/>
                </p:oleObj>
              </mc:Choice>
              <mc:Fallback>
                <p:oleObj name="Chart" r:id="rId7" imgW="4905375" imgH="2562225" progId="Excel.Chart.8">
                  <p:embed/>
                  <p:pic>
                    <p:nvPicPr>
                      <p:cNvPr id="0" name="Object 12"/>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40313" y="2470150"/>
                        <a:ext cx="3875087" cy="2024063"/>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6326" name="Rectangle 5"/>
          <p:cNvSpPr>
            <a:spLocks noChangeArrowheads="1"/>
          </p:cNvSpPr>
          <p:nvPr/>
        </p:nvSpPr>
        <p:spPr bwMode="auto">
          <a:xfrm>
            <a:off x="0" y="2001838"/>
            <a:ext cx="46386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56327" name="Rectangle 6"/>
          <p:cNvSpPr>
            <a:spLocks noChangeArrowheads="1"/>
          </p:cNvSpPr>
          <p:nvPr/>
        </p:nvSpPr>
        <p:spPr bwMode="auto">
          <a:xfrm>
            <a:off x="0" y="2001838"/>
            <a:ext cx="46386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56328" name="Rectangle 7"/>
          <p:cNvSpPr>
            <a:spLocks noChangeArrowheads="1"/>
          </p:cNvSpPr>
          <p:nvPr/>
        </p:nvSpPr>
        <p:spPr bwMode="auto">
          <a:xfrm>
            <a:off x="0" y="2001838"/>
            <a:ext cx="46386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56329" name="Rectangle 8"/>
          <p:cNvSpPr>
            <a:spLocks noChangeArrowheads="1"/>
          </p:cNvSpPr>
          <p:nvPr/>
        </p:nvSpPr>
        <p:spPr bwMode="auto">
          <a:xfrm>
            <a:off x="0" y="3429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eaLnBrk="0" hangingPunct="0"/>
            <a:endParaRPr kumimoji="1" lang="en-US" altLang="en-US"/>
          </a:p>
        </p:txBody>
      </p:sp>
      <p:sp>
        <p:nvSpPr>
          <p:cNvPr id="56330" name="Rectangle 9"/>
          <p:cNvSpPr>
            <a:spLocks noChangeArrowheads="1"/>
          </p:cNvSpPr>
          <p:nvPr/>
        </p:nvSpPr>
        <p:spPr bwMode="auto">
          <a:xfrm>
            <a:off x="1811338" y="2716213"/>
            <a:ext cx="46386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56331" name="Rectangle 10"/>
          <p:cNvSpPr>
            <a:spLocks noChangeArrowheads="1"/>
          </p:cNvSpPr>
          <p:nvPr/>
        </p:nvSpPr>
        <p:spPr bwMode="auto">
          <a:xfrm>
            <a:off x="1811338" y="2716213"/>
            <a:ext cx="46386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56332" name="Rectangle 11"/>
          <p:cNvSpPr>
            <a:spLocks noChangeArrowheads="1"/>
          </p:cNvSpPr>
          <p:nvPr/>
        </p:nvSpPr>
        <p:spPr bwMode="auto">
          <a:xfrm>
            <a:off x="1811338" y="2716213"/>
            <a:ext cx="46386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56333" name="Text Box 13"/>
          <p:cNvSpPr txBox="1">
            <a:spLocks noChangeArrowheads="1"/>
          </p:cNvSpPr>
          <p:nvPr/>
        </p:nvSpPr>
        <p:spPr bwMode="auto">
          <a:xfrm>
            <a:off x="647700" y="5624513"/>
            <a:ext cx="356393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GB" altLang="en-US" sz="2800" b="1">
                <a:latin typeface="Arial Narrow" pitchFamily="34" charset="0"/>
              </a:rPr>
              <a:t>Dominance – use visual revision techniques</a:t>
            </a:r>
          </a:p>
        </p:txBody>
      </p:sp>
      <p:sp>
        <p:nvSpPr>
          <p:cNvPr id="56334" name="Text Box 14"/>
          <p:cNvSpPr txBox="1">
            <a:spLocks noChangeArrowheads="1"/>
          </p:cNvSpPr>
          <p:nvPr/>
        </p:nvSpPr>
        <p:spPr bwMode="auto">
          <a:xfrm>
            <a:off x="5616575" y="558958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altLang="en-US"/>
          </a:p>
        </p:txBody>
      </p:sp>
      <p:sp>
        <p:nvSpPr>
          <p:cNvPr id="56335" name="Text Box 15"/>
          <p:cNvSpPr txBox="1">
            <a:spLocks noChangeArrowheads="1"/>
          </p:cNvSpPr>
          <p:nvPr/>
        </p:nvSpPr>
        <p:spPr bwMode="auto">
          <a:xfrm>
            <a:off x="5543550" y="5624513"/>
            <a:ext cx="30607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GB" altLang="en-US" sz="2800" b="1">
                <a:latin typeface="Arial Narrow" pitchFamily="34" charset="0"/>
              </a:rPr>
              <a:t>Use variety of revision techniques</a:t>
            </a:r>
          </a:p>
        </p:txBody>
      </p:sp>
      <p:pic>
        <p:nvPicPr>
          <p:cNvPr id="56336" name="Picture 2" descr="C:\Users\bplayer\AppData\Local\Microsoft\Windows\Temporary Internet Files\Content.IE5\69V2JMM5\MC900442122[1].png">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70850" y="115888"/>
            <a:ext cx="906463"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body" sz="half" idx="1"/>
          </p:nvPr>
        </p:nvSpPr>
        <p:spPr>
          <a:xfrm>
            <a:off x="2411413" y="260350"/>
            <a:ext cx="6553200" cy="6156325"/>
          </a:xfrm>
        </p:spPr>
        <p:txBody>
          <a:bodyPr/>
          <a:lstStyle/>
          <a:p>
            <a:pPr marL="533400" indent="-533400" algn="ctr" eaLnBrk="1" hangingPunct="1">
              <a:lnSpc>
                <a:spcPct val="80000"/>
              </a:lnSpc>
              <a:buFont typeface="Wingdings" pitchFamily="2" charset="2"/>
              <a:buNone/>
            </a:pPr>
            <a:r>
              <a:rPr lang="en-GB" altLang="en-US" b="1" i="1" u="sng" smtClean="0"/>
              <a:t>The Visual Learner</a:t>
            </a:r>
          </a:p>
          <a:p>
            <a:pPr marL="533400" indent="-533400" algn="ctr" eaLnBrk="1" hangingPunct="1">
              <a:lnSpc>
                <a:spcPct val="80000"/>
              </a:lnSpc>
              <a:buFont typeface="Wingdings" pitchFamily="2" charset="2"/>
              <a:buNone/>
            </a:pPr>
            <a:endParaRPr lang="en-GB" altLang="en-US" b="1" i="1" u="sng" smtClean="0"/>
          </a:p>
          <a:p>
            <a:pPr marL="952500" lvl="1" indent="-495300" eaLnBrk="1" hangingPunct="1">
              <a:lnSpc>
                <a:spcPct val="80000"/>
              </a:lnSpc>
              <a:buFont typeface="Wingdings" pitchFamily="2" charset="2"/>
              <a:buNone/>
            </a:pPr>
            <a:r>
              <a:rPr lang="en-GB" altLang="en-US" sz="1800" smtClean="0"/>
              <a:t>If you are a visual learner, try these techniques:</a:t>
            </a:r>
          </a:p>
          <a:p>
            <a:pPr marL="952500" lvl="1" indent="-495300" eaLnBrk="1" hangingPunct="1">
              <a:lnSpc>
                <a:spcPct val="80000"/>
              </a:lnSpc>
              <a:buFont typeface="Wingdings" pitchFamily="2" charset="2"/>
              <a:buNone/>
            </a:pPr>
            <a:endParaRPr lang="en-GB" altLang="en-US" sz="1800" smtClean="0"/>
          </a:p>
          <a:p>
            <a:pPr marL="952500" lvl="1" indent="-495300" eaLnBrk="1" hangingPunct="1">
              <a:lnSpc>
                <a:spcPct val="80000"/>
              </a:lnSpc>
            </a:pPr>
            <a:r>
              <a:rPr lang="en-GB" altLang="en-US" sz="1800" b="1" i="1" smtClean="0"/>
              <a:t>Write key facts on different colour </a:t>
            </a:r>
            <a:r>
              <a:rPr lang="en-GB" altLang="en-US" sz="1800" smtClean="0"/>
              <a:t>cards (eg grouped in to topics) – you can then lay them out in front of yourself.</a:t>
            </a:r>
          </a:p>
          <a:p>
            <a:pPr marL="952500" lvl="1" indent="-495300" eaLnBrk="1" hangingPunct="1">
              <a:lnSpc>
                <a:spcPct val="80000"/>
              </a:lnSpc>
              <a:buFont typeface="Wingdings" pitchFamily="2" charset="2"/>
              <a:buNone/>
            </a:pPr>
            <a:endParaRPr lang="en-GB" altLang="en-US" sz="1800" smtClean="0"/>
          </a:p>
          <a:p>
            <a:pPr marL="952500" lvl="1" indent="-495300" eaLnBrk="1" hangingPunct="1">
              <a:lnSpc>
                <a:spcPct val="80000"/>
              </a:lnSpc>
            </a:pPr>
            <a:r>
              <a:rPr lang="en-GB" altLang="en-US" sz="1800" b="1" i="1" smtClean="0"/>
              <a:t>Aim to visualise</a:t>
            </a:r>
            <a:r>
              <a:rPr lang="en-GB" altLang="en-US" sz="1800" smtClean="0"/>
              <a:t> what you are learning – sit back and try to </a:t>
            </a:r>
            <a:r>
              <a:rPr lang="en-GB" altLang="en-US" sz="1800" b="1" i="1" smtClean="0"/>
              <a:t>see a picture</a:t>
            </a:r>
            <a:r>
              <a:rPr lang="en-GB" altLang="en-US" sz="1800" smtClean="0"/>
              <a:t> of the ideas or information.</a:t>
            </a:r>
          </a:p>
          <a:p>
            <a:pPr marL="952500" lvl="1" indent="-495300" eaLnBrk="1" hangingPunct="1">
              <a:lnSpc>
                <a:spcPct val="80000"/>
              </a:lnSpc>
              <a:buFont typeface="Wingdings" pitchFamily="2" charset="2"/>
              <a:buNone/>
            </a:pPr>
            <a:endParaRPr lang="en-GB" altLang="en-US" sz="1800" smtClean="0"/>
          </a:p>
          <a:p>
            <a:pPr marL="952500" lvl="1" indent="-495300" eaLnBrk="1" hangingPunct="1">
              <a:lnSpc>
                <a:spcPct val="80000"/>
              </a:lnSpc>
            </a:pPr>
            <a:r>
              <a:rPr lang="en-GB" altLang="en-US" sz="1800" smtClean="0"/>
              <a:t>Write down important facts on </a:t>
            </a:r>
            <a:r>
              <a:rPr lang="en-GB" altLang="en-US" sz="1800" b="1" i="1" smtClean="0"/>
              <a:t>Post-it notes</a:t>
            </a:r>
            <a:r>
              <a:rPr lang="en-GB" altLang="en-US" sz="1800" smtClean="0"/>
              <a:t> and stick them in key places! E.g. Mirror, TV etc.</a:t>
            </a:r>
          </a:p>
          <a:p>
            <a:pPr marL="952500" lvl="1" indent="-495300" eaLnBrk="1" hangingPunct="1">
              <a:lnSpc>
                <a:spcPct val="80000"/>
              </a:lnSpc>
              <a:buFont typeface="Wingdings" pitchFamily="2" charset="2"/>
              <a:buNone/>
            </a:pPr>
            <a:endParaRPr lang="en-GB" altLang="en-US" sz="1800" smtClean="0"/>
          </a:p>
          <a:p>
            <a:pPr marL="952500" lvl="1" indent="-495300" eaLnBrk="1" hangingPunct="1">
              <a:lnSpc>
                <a:spcPct val="80000"/>
              </a:lnSpc>
            </a:pPr>
            <a:r>
              <a:rPr lang="en-GB" altLang="en-US" sz="1800" smtClean="0"/>
              <a:t>Use </a:t>
            </a:r>
            <a:r>
              <a:rPr lang="en-GB" altLang="en-US" sz="1800" b="1" i="1" smtClean="0"/>
              <a:t>mind maps, pictures, cartoon story boards, photo’s, diagrams</a:t>
            </a:r>
            <a:r>
              <a:rPr lang="en-GB" altLang="en-US" sz="1800" smtClean="0"/>
              <a:t> to summarise information.</a:t>
            </a:r>
          </a:p>
          <a:p>
            <a:pPr marL="952500" lvl="1" indent="-495300" eaLnBrk="1" hangingPunct="1">
              <a:lnSpc>
                <a:spcPct val="80000"/>
              </a:lnSpc>
              <a:buFont typeface="Wingdings" pitchFamily="2" charset="2"/>
              <a:buNone/>
            </a:pPr>
            <a:endParaRPr lang="en-GB" altLang="en-US" sz="1800" smtClean="0"/>
          </a:p>
          <a:p>
            <a:pPr marL="952500" lvl="1" indent="-495300" eaLnBrk="1" hangingPunct="1">
              <a:lnSpc>
                <a:spcPct val="80000"/>
              </a:lnSpc>
            </a:pPr>
            <a:r>
              <a:rPr lang="en-GB" altLang="en-US" sz="1800" b="1" i="1" smtClean="0"/>
              <a:t>Use illustrated books</a:t>
            </a:r>
            <a:r>
              <a:rPr lang="en-GB" altLang="en-US" sz="1800" smtClean="0"/>
              <a:t> from the library.</a:t>
            </a:r>
          </a:p>
          <a:p>
            <a:pPr marL="952500" lvl="1" indent="-495300" eaLnBrk="1" hangingPunct="1">
              <a:lnSpc>
                <a:spcPct val="80000"/>
              </a:lnSpc>
              <a:buFont typeface="Wingdings" pitchFamily="2" charset="2"/>
              <a:buNone/>
            </a:pPr>
            <a:endParaRPr lang="en-GB" altLang="en-US" sz="1800" smtClean="0"/>
          </a:p>
          <a:p>
            <a:pPr marL="952500" lvl="1" indent="-495300" eaLnBrk="1" hangingPunct="1">
              <a:lnSpc>
                <a:spcPct val="80000"/>
              </a:lnSpc>
            </a:pPr>
            <a:r>
              <a:rPr lang="en-GB" altLang="en-US" sz="1800" smtClean="0"/>
              <a:t>Search the </a:t>
            </a:r>
            <a:r>
              <a:rPr lang="en-GB" altLang="en-US" sz="1800" b="1" i="1" smtClean="0"/>
              <a:t>internet for interactive learning</a:t>
            </a:r>
            <a:r>
              <a:rPr lang="en-GB" altLang="en-US" sz="1800" smtClean="0"/>
              <a:t> sites.</a:t>
            </a:r>
          </a:p>
          <a:p>
            <a:pPr marL="952500" lvl="1" indent="-495300" eaLnBrk="1" hangingPunct="1">
              <a:lnSpc>
                <a:spcPct val="80000"/>
              </a:lnSpc>
            </a:pPr>
            <a:endParaRPr lang="en-GB" altLang="en-US" sz="1800" smtClean="0"/>
          </a:p>
          <a:p>
            <a:pPr marL="952500" lvl="1" indent="-495300" eaLnBrk="1" hangingPunct="1">
              <a:lnSpc>
                <a:spcPct val="80000"/>
              </a:lnSpc>
              <a:buFont typeface="Wingdings" pitchFamily="2" charset="2"/>
              <a:buNone/>
            </a:pPr>
            <a:endParaRPr lang="en-GB" altLang="en-US" sz="1800" smtClean="0"/>
          </a:p>
        </p:txBody>
      </p:sp>
      <p:pic>
        <p:nvPicPr>
          <p:cNvPr id="57347" name="Picture 3" descr="j021147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457450"/>
            <a:ext cx="2124075"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2" descr="C:\Users\bplayer\AppData\Local\Microsoft\Windows\Temporary Internet Files\Content.IE5\69V2JMM5\MC900442122[1].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0700" y="5973763"/>
            <a:ext cx="906463"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body" sz="half" idx="1"/>
          </p:nvPr>
        </p:nvSpPr>
        <p:spPr>
          <a:xfrm>
            <a:off x="2016125" y="512763"/>
            <a:ext cx="6659563" cy="5472112"/>
          </a:xfrm>
        </p:spPr>
        <p:txBody>
          <a:bodyPr/>
          <a:lstStyle/>
          <a:p>
            <a:pPr algn="ctr" eaLnBrk="1" hangingPunct="1">
              <a:lnSpc>
                <a:spcPct val="80000"/>
              </a:lnSpc>
              <a:buFont typeface="Wingdings" pitchFamily="2" charset="2"/>
              <a:buNone/>
            </a:pPr>
            <a:r>
              <a:rPr lang="en-GB" altLang="en-US" b="1" i="1" u="sng" smtClean="0"/>
              <a:t>Auditory Learner.</a:t>
            </a:r>
          </a:p>
          <a:p>
            <a:pPr eaLnBrk="1" hangingPunct="1">
              <a:lnSpc>
                <a:spcPct val="80000"/>
              </a:lnSpc>
              <a:buFont typeface="Wingdings" pitchFamily="2" charset="2"/>
              <a:buNone/>
            </a:pPr>
            <a:endParaRPr lang="en-GB" altLang="en-US" sz="1800" b="1" i="1" u="sng" smtClean="0"/>
          </a:p>
          <a:p>
            <a:pPr eaLnBrk="1" hangingPunct="1">
              <a:lnSpc>
                <a:spcPct val="80000"/>
              </a:lnSpc>
              <a:buFont typeface="Wingdings" pitchFamily="2" charset="2"/>
              <a:buNone/>
            </a:pPr>
            <a:endParaRPr lang="en-GB" altLang="en-US" sz="1800" b="1" i="1" u="sng" smtClean="0"/>
          </a:p>
          <a:p>
            <a:pPr eaLnBrk="1" hangingPunct="1">
              <a:lnSpc>
                <a:spcPct val="80000"/>
              </a:lnSpc>
              <a:buFont typeface="Wingdings" pitchFamily="2" charset="2"/>
              <a:buNone/>
            </a:pPr>
            <a:endParaRPr lang="en-GB" altLang="en-US" sz="1800" b="1" i="1" u="sng" smtClean="0"/>
          </a:p>
          <a:p>
            <a:pPr eaLnBrk="1" hangingPunct="1">
              <a:lnSpc>
                <a:spcPct val="80000"/>
              </a:lnSpc>
              <a:buFont typeface="Wingdings" pitchFamily="2" charset="2"/>
              <a:buNone/>
            </a:pPr>
            <a:r>
              <a:rPr lang="en-GB" altLang="en-US" sz="1800" smtClean="0"/>
              <a:t>If you are an auditory learner, try these techniques:</a:t>
            </a:r>
          </a:p>
          <a:p>
            <a:pPr eaLnBrk="1" hangingPunct="1">
              <a:lnSpc>
                <a:spcPct val="80000"/>
              </a:lnSpc>
              <a:buFont typeface="Wingdings" pitchFamily="2" charset="2"/>
              <a:buNone/>
            </a:pPr>
            <a:endParaRPr lang="en-GB" altLang="en-US" sz="1800" smtClean="0"/>
          </a:p>
          <a:p>
            <a:pPr eaLnBrk="1" hangingPunct="1">
              <a:lnSpc>
                <a:spcPct val="80000"/>
              </a:lnSpc>
            </a:pPr>
            <a:r>
              <a:rPr lang="en-GB" altLang="en-US" sz="1800" smtClean="0"/>
              <a:t>Summarise the subject in </a:t>
            </a:r>
            <a:r>
              <a:rPr lang="en-GB" altLang="en-US" sz="1800" b="1" i="1" smtClean="0"/>
              <a:t>your own words,</a:t>
            </a:r>
            <a:r>
              <a:rPr lang="en-GB" altLang="en-US" sz="1800" smtClean="0"/>
              <a:t> talking through them as you do so.</a:t>
            </a:r>
            <a:endParaRPr lang="en-GB" altLang="en-US" sz="1800" b="1" i="1" smtClean="0"/>
          </a:p>
          <a:p>
            <a:pPr eaLnBrk="1" hangingPunct="1">
              <a:lnSpc>
                <a:spcPct val="80000"/>
              </a:lnSpc>
              <a:buFont typeface="Wingdings" pitchFamily="2" charset="2"/>
              <a:buNone/>
            </a:pPr>
            <a:endParaRPr lang="en-GB" altLang="en-US" sz="1800" b="1" i="1" smtClean="0"/>
          </a:p>
          <a:p>
            <a:pPr eaLnBrk="1" hangingPunct="1">
              <a:lnSpc>
                <a:spcPct val="80000"/>
              </a:lnSpc>
            </a:pPr>
            <a:r>
              <a:rPr lang="en-GB" altLang="en-US" sz="1800" b="1" i="1" smtClean="0"/>
              <a:t>Read notes out loud</a:t>
            </a:r>
            <a:r>
              <a:rPr lang="en-GB" altLang="en-US" sz="1800" smtClean="0"/>
              <a:t> as you go through them – rehearse delivering your notes as a </a:t>
            </a:r>
            <a:r>
              <a:rPr lang="en-GB" altLang="en-US" sz="1800" b="1" i="1" smtClean="0"/>
              <a:t>speech</a:t>
            </a:r>
            <a:r>
              <a:rPr lang="en-GB" altLang="en-US" sz="1800" smtClean="0"/>
              <a:t> on stage.</a:t>
            </a:r>
          </a:p>
          <a:p>
            <a:pPr eaLnBrk="1" hangingPunct="1">
              <a:lnSpc>
                <a:spcPct val="80000"/>
              </a:lnSpc>
              <a:buFont typeface="Wingdings" pitchFamily="2" charset="2"/>
              <a:buNone/>
            </a:pPr>
            <a:endParaRPr lang="en-GB" altLang="en-US" sz="1800" smtClean="0"/>
          </a:p>
          <a:p>
            <a:pPr eaLnBrk="1" hangingPunct="1">
              <a:lnSpc>
                <a:spcPct val="80000"/>
              </a:lnSpc>
            </a:pPr>
            <a:r>
              <a:rPr lang="en-GB" altLang="en-US" sz="1800" smtClean="0"/>
              <a:t>Make mp3 files or cds of the information and </a:t>
            </a:r>
            <a:r>
              <a:rPr lang="en-GB" altLang="en-US" sz="1800" b="1" i="1" smtClean="0"/>
              <a:t>play them back</a:t>
            </a:r>
            <a:r>
              <a:rPr lang="en-GB" altLang="en-US" sz="1800" smtClean="0"/>
              <a:t> to yourself.</a:t>
            </a:r>
          </a:p>
          <a:p>
            <a:pPr eaLnBrk="1" hangingPunct="1">
              <a:lnSpc>
                <a:spcPct val="80000"/>
              </a:lnSpc>
              <a:buFont typeface="Wingdings" pitchFamily="2" charset="2"/>
              <a:buNone/>
            </a:pPr>
            <a:endParaRPr lang="en-GB" altLang="en-US" sz="1800" smtClean="0"/>
          </a:p>
          <a:p>
            <a:pPr eaLnBrk="1" hangingPunct="1">
              <a:lnSpc>
                <a:spcPct val="80000"/>
              </a:lnSpc>
            </a:pPr>
            <a:r>
              <a:rPr lang="en-GB" altLang="en-US" sz="1800" b="1" i="1" smtClean="0"/>
              <a:t>Explain </a:t>
            </a:r>
            <a:r>
              <a:rPr lang="en-GB" altLang="en-US" sz="1800" smtClean="0"/>
              <a:t>the subject to other people.</a:t>
            </a:r>
          </a:p>
          <a:p>
            <a:pPr eaLnBrk="1" hangingPunct="1">
              <a:lnSpc>
                <a:spcPct val="80000"/>
              </a:lnSpc>
              <a:buFont typeface="Wingdings" pitchFamily="2" charset="2"/>
              <a:buNone/>
            </a:pPr>
            <a:endParaRPr lang="en-GB" altLang="en-US" sz="1800" smtClean="0"/>
          </a:p>
          <a:p>
            <a:pPr eaLnBrk="1" hangingPunct="1">
              <a:lnSpc>
                <a:spcPct val="80000"/>
              </a:lnSpc>
            </a:pPr>
            <a:r>
              <a:rPr lang="en-GB" altLang="en-US" sz="1800" smtClean="0"/>
              <a:t>Put the information to a famous tune and </a:t>
            </a:r>
            <a:r>
              <a:rPr lang="en-GB" altLang="en-US" sz="1800" b="1" i="1" smtClean="0"/>
              <a:t>sing it</a:t>
            </a:r>
            <a:r>
              <a:rPr lang="en-GB" altLang="en-US" sz="1800" smtClean="0"/>
              <a:t> back yourself.</a:t>
            </a:r>
          </a:p>
          <a:p>
            <a:pPr eaLnBrk="1" hangingPunct="1">
              <a:lnSpc>
                <a:spcPct val="80000"/>
              </a:lnSpc>
            </a:pPr>
            <a:endParaRPr lang="en-GB" altLang="en-US" sz="1800" i="1" smtClean="0"/>
          </a:p>
        </p:txBody>
      </p:sp>
      <p:pic>
        <p:nvPicPr>
          <p:cNvPr id="58371" name="Picture 3" descr="j021148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276475"/>
            <a:ext cx="1547813" cy="249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Picture 2" descr="C:\Users\bplayer\AppData\Local\Microsoft\Windows\Temporary Internet Files\Content.IE5\69V2JMM5\MC900442122[1].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4500" y="5957888"/>
            <a:ext cx="9048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225917" y="188640"/>
            <a:ext cx="8686800" cy="838200"/>
          </a:xfrm>
        </p:spPr>
        <p:txBody>
          <a:bodyPr/>
          <a:lstStyle/>
          <a:p>
            <a:pPr eaLnBrk="1" fontAlgn="auto" hangingPunct="1">
              <a:spcAft>
                <a:spcPts val="0"/>
              </a:spcAft>
              <a:defRPr/>
            </a:pPr>
            <a:r>
              <a:rPr lang="en-GB" dirty="0"/>
              <a:t>Kinaesthetic Learners</a:t>
            </a:r>
          </a:p>
        </p:txBody>
      </p:sp>
      <p:sp>
        <p:nvSpPr>
          <p:cNvPr id="59395" name="Rectangle 3"/>
          <p:cNvSpPr>
            <a:spLocks noGrp="1" noChangeArrowheads="1"/>
          </p:cNvSpPr>
          <p:nvPr>
            <p:ph idx="1"/>
          </p:nvPr>
        </p:nvSpPr>
        <p:spPr>
          <a:xfrm>
            <a:off x="1979613" y="1592263"/>
            <a:ext cx="6935787" cy="4932362"/>
          </a:xfrm>
        </p:spPr>
        <p:txBody>
          <a:bodyPr/>
          <a:lstStyle/>
          <a:p>
            <a:pPr eaLnBrk="1" hangingPunct="1">
              <a:lnSpc>
                <a:spcPct val="80000"/>
              </a:lnSpc>
              <a:buFont typeface="Wingdings" pitchFamily="2" charset="2"/>
              <a:buNone/>
            </a:pPr>
            <a:r>
              <a:rPr lang="en-GB" altLang="en-US" sz="2000" smtClean="0"/>
              <a:t>If you are a kinaesthetic learner, try these techniques:</a:t>
            </a:r>
          </a:p>
          <a:p>
            <a:pPr eaLnBrk="1" hangingPunct="1">
              <a:lnSpc>
                <a:spcPct val="80000"/>
              </a:lnSpc>
              <a:buFont typeface="Wingdings" pitchFamily="2" charset="2"/>
              <a:buNone/>
            </a:pPr>
            <a:endParaRPr lang="en-GB" altLang="en-US" sz="2000" smtClean="0"/>
          </a:p>
          <a:p>
            <a:pPr eaLnBrk="1" hangingPunct="1">
              <a:lnSpc>
                <a:spcPct val="80000"/>
              </a:lnSpc>
            </a:pPr>
            <a:r>
              <a:rPr lang="en-GB" altLang="en-US" sz="2000" b="1" i="1" smtClean="0"/>
              <a:t>Move around as you learn</a:t>
            </a:r>
            <a:r>
              <a:rPr lang="en-GB" altLang="en-US" sz="2000" smtClean="0"/>
              <a:t>. This could be something simple like pacing up and down in your room. </a:t>
            </a:r>
          </a:p>
          <a:p>
            <a:pPr eaLnBrk="1" hangingPunct="1">
              <a:lnSpc>
                <a:spcPct val="80000"/>
              </a:lnSpc>
              <a:buFont typeface="Wingdings" pitchFamily="2" charset="2"/>
              <a:buNone/>
            </a:pPr>
            <a:endParaRPr lang="en-GB" altLang="en-US" sz="2000" smtClean="0"/>
          </a:p>
          <a:p>
            <a:pPr eaLnBrk="1" hangingPunct="1">
              <a:lnSpc>
                <a:spcPct val="80000"/>
              </a:lnSpc>
            </a:pPr>
            <a:r>
              <a:rPr lang="en-GB" altLang="en-US" sz="2000" b="1" i="1" smtClean="0"/>
              <a:t>Retype </a:t>
            </a:r>
            <a:r>
              <a:rPr lang="en-GB" altLang="en-US" sz="2000" smtClean="0"/>
              <a:t>the information on a computer into a colour, font and print size that you like.</a:t>
            </a:r>
          </a:p>
          <a:p>
            <a:pPr eaLnBrk="1" hangingPunct="1">
              <a:lnSpc>
                <a:spcPct val="80000"/>
              </a:lnSpc>
              <a:buFont typeface="Wingdings" pitchFamily="2" charset="2"/>
              <a:buNone/>
            </a:pPr>
            <a:endParaRPr lang="en-GB" altLang="en-US" sz="2000" smtClean="0"/>
          </a:p>
          <a:p>
            <a:pPr eaLnBrk="1" hangingPunct="1">
              <a:lnSpc>
                <a:spcPct val="80000"/>
              </a:lnSpc>
            </a:pPr>
            <a:r>
              <a:rPr lang="en-GB" altLang="en-US" sz="2000" smtClean="0"/>
              <a:t>Write down the facts on to </a:t>
            </a:r>
            <a:r>
              <a:rPr lang="en-GB" altLang="en-US" sz="2000" b="1" i="1" smtClean="0"/>
              <a:t>key facts cards</a:t>
            </a:r>
            <a:r>
              <a:rPr lang="en-GB" altLang="en-US" sz="2000" smtClean="0"/>
              <a:t>. You can </a:t>
            </a:r>
            <a:r>
              <a:rPr lang="en-GB" altLang="en-US" sz="2000" b="1" i="1" smtClean="0"/>
              <a:t>shuffle them</a:t>
            </a:r>
            <a:r>
              <a:rPr lang="en-GB" altLang="en-US" sz="2000" smtClean="0"/>
              <a:t> like a pack of cards and keep reading them.</a:t>
            </a:r>
          </a:p>
          <a:p>
            <a:pPr eaLnBrk="1" hangingPunct="1">
              <a:lnSpc>
                <a:spcPct val="80000"/>
              </a:lnSpc>
              <a:buFont typeface="Wingdings" pitchFamily="2" charset="2"/>
              <a:buNone/>
            </a:pPr>
            <a:endParaRPr lang="en-GB" altLang="en-US" sz="2000" smtClean="0"/>
          </a:p>
          <a:p>
            <a:pPr eaLnBrk="1" hangingPunct="1">
              <a:lnSpc>
                <a:spcPct val="80000"/>
              </a:lnSpc>
            </a:pPr>
            <a:r>
              <a:rPr lang="en-GB" altLang="en-US" sz="2000" smtClean="0"/>
              <a:t>When you are working at home give yourself </a:t>
            </a:r>
            <a:r>
              <a:rPr lang="en-GB" altLang="en-US" sz="2000" b="1" i="1" smtClean="0"/>
              <a:t>‘kinaesthetic breaks’,</a:t>
            </a:r>
            <a:r>
              <a:rPr lang="en-GB" altLang="en-US" sz="2000" smtClean="0"/>
              <a:t> e.g. jogging, cooking.</a:t>
            </a:r>
          </a:p>
          <a:p>
            <a:pPr eaLnBrk="1" hangingPunct="1">
              <a:lnSpc>
                <a:spcPct val="80000"/>
              </a:lnSpc>
              <a:buFont typeface="Wingdings" pitchFamily="2" charset="2"/>
              <a:buNone/>
            </a:pPr>
            <a:endParaRPr lang="en-GB" altLang="en-US" sz="2000" smtClean="0"/>
          </a:p>
          <a:p>
            <a:pPr eaLnBrk="1" hangingPunct="1">
              <a:lnSpc>
                <a:spcPct val="80000"/>
              </a:lnSpc>
            </a:pPr>
            <a:r>
              <a:rPr lang="en-GB" altLang="en-US" sz="2000" smtClean="0"/>
              <a:t>Create </a:t>
            </a:r>
            <a:r>
              <a:rPr lang="en-GB" altLang="en-US" sz="2000" b="1" i="1" smtClean="0"/>
              <a:t>big bold mind maps</a:t>
            </a:r>
            <a:r>
              <a:rPr lang="en-GB" altLang="en-US" sz="2000" smtClean="0"/>
              <a:t> that allow you to express the information freely.</a:t>
            </a:r>
          </a:p>
        </p:txBody>
      </p:sp>
      <p:pic>
        <p:nvPicPr>
          <p:cNvPr id="59396" name="Picture 4" descr="j019818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 y="2384425"/>
            <a:ext cx="1749425"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Picture 2" descr="C:\Users\bplayer\AppData\Local\Microsoft\Windows\Temporary Internet Files\Content.IE5\69V2JMM5\MC900442122[1].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4500" y="5957888"/>
            <a:ext cx="9048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467544" y="116632"/>
            <a:ext cx="8135937" cy="1143000"/>
          </a:xfrm>
        </p:spPr>
        <p:txBody>
          <a:bodyPr/>
          <a:lstStyle/>
          <a:p>
            <a:pPr eaLnBrk="1" fontAlgn="auto" hangingPunct="1">
              <a:spcAft>
                <a:spcPts val="0"/>
              </a:spcAft>
              <a:defRPr/>
            </a:pPr>
            <a:r>
              <a:rPr lang="en-GB" sz="5400" dirty="0"/>
              <a:t>The Rounded Learner</a:t>
            </a:r>
          </a:p>
        </p:txBody>
      </p:sp>
      <p:sp>
        <p:nvSpPr>
          <p:cNvPr id="60419" name="Rectangle 3"/>
          <p:cNvSpPr>
            <a:spLocks noGrp="1" noChangeArrowheads="1"/>
          </p:cNvSpPr>
          <p:nvPr>
            <p:ph idx="1"/>
          </p:nvPr>
        </p:nvSpPr>
        <p:spPr>
          <a:xfrm>
            <a:off x="792163" y="1981200"/>
            <a:ext cx="8123237" cy="4114800"/>
          </a:xfrm>
        </p:spPr>
        <p:txBody>
          <a:bodyPr/>
          <a:lstStyle/>
          <a:p>
            <a:pPr marL="0" indent="0" eaLnBrk="1" hangingPunct="1">
              <a:buFont typeface="Wingdings" pitchFamily="2" charset="2"/>
              <a:buNone/>
            </a:pPr>
            <a:r>
              <a:rPr lang="en-GB" altLang="en-US" smtClean="0"/>
              <a:t>It may help to choose techniques for revision according to your learning style.</a:t>
            </a:r>
          </a:p>
          <a:p>
            <a:pPr marL="0" indent="0" eaLnBrk="1" hangingPunct="1">
              <a:buFont typeface="Wingdings" pitchFamily="2" charset="2"/>
              <a:buNone/>
            </a:pPr>
            <a:endParaRPr lang="en-GB" altLang="en-US" smtClean="0"/>
          </a:p>
          <a:p>
            <a:pPr marL="0" indent="0" eaLnBrk="1" hangingPunct="1">
              <a:buFont typeface="Wingdings" pitchFamily="2" charset="2"/>
              <a:buNone/>
            </a:pPr>
            <a:r>
              <a:rPr lang="en-GB" altLang="en-US" smtClean="0"/>
              <a:t>The long term goal should be to develop the style(s) you are not so strong at.  </a:t>
            </a:r>
          </a:p>
          <a:p>
            <a:pPr marL="0" indent="0" eaLnBrk="1" hangingPunct="1">
              <a:buFont typeface="Wingdings" pitchFamily="2" charset="2"/>
              <a:buNone/>
            </a:pPr>
            <a:endParaRPr lang="en-GB" altLang="en-US" smtClean="0"/>
          </a:p>
          <a:p>
            <a:pPr marL="0" indent="0" eaLnBrk="1" hangingPunct="1">
              <a:buFont typeface="Wingdings" pitchFamily="2" charset="2"/>
              <a:buNone/>
            </a:pPr>
            <a:r>
              <a:rPr lang="en-GB" altLang="en-US" smtClean="0"/>
              <a:t>You will then become a rounded learner.  </a:t>
            </a:r>
          </a:p>
        </p:txBody>
      </p:sp>
      <p:pic>
        <p:nvPicPr>
          <p:cNvPr id="60420" name="Picture 2" descr="C:\Users\bplayer\AppData\Local\Microsoft\Windows\Temporary Internet Files\Content.IE5\69V2JMM5\MC900442122[1].pn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4500" y="5732463"/>
            <a:ext cx="9048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287524" y="1664804"/>
            <a:ext cx="8699500" cy="1143000"/>
          </a:xfrm>
        </p:spPr>
        <p:txBody>
          <a:bodyPr>
            <a:normAutofit fontScale="90000"/>
          </a:bodyPr>
          <a:lstStyle/>
          <a:p>
            <a:pPr eaLnBrk="1" fontAlgn="auto" hangingPunct="1">
              <a:spcAft>
                <a:spcPts val="0"/>
              </a:spcAft>
              <a:defRPr/>
            </a:pPr>
            <a:r>
              <a:rPr lang="en-GB" dirty="0"/>
              <a:t>Role of the Parent/ </a:t>
            </a:r>
            <a:r>
              <a:rPr lang="en-GB" dirty="0" smtClean="0"/>
              <a:t>Carer in supporting exam preparation</a:t>
            </a:r>
            <a:endParaRPr lang="en-GB" dirty="0"/>
          </a:p>
        </p:txBody>
      </p:sp>
      <p:sp>
        <p:nvSpPr>
          <p:cNvPr id="61443" name="Rectangle 3"/>
          <p:cNvSpPr>
            <a:spLocks noGrp="1" noChangeArrowheads="1"/>
          </p:cNvSpPr>
          <p:nvPr>
            <p:ph idx="1"/>
          </p:nvPr>
        </p:nvSpPr>
        <p:spPr>
          <a:xfrm>
            <a:off x="287338" y="2997200"/>
            <a:ext cx="8686800" cy="4525963"/>
          </a:xfrm>
        </p:spPr>
        <p:txBody>
          <a:bodyPr/>
          <a:lstStyle/>
          <a:p>
            <a:pPr algn="ctr" eaLnBrk="1" hangingPunct="1">
              <a:buFont typeface="Wingdings" pitchFamily="2" charset="2"/>
              <a:buNone/>
            </a:pPr>
            <a:endParaRPr lang="en-GB" altLang="en-US" smtClean="0"/>
          </a:p>
          <a:p>
            <a:pPr algn="ctr" eaLnBrk="1" hangingPunct="1">
              <a:buFont typeface="Wingdings" pitchFamily="2" charset="2"/>
              <a:buNone/>
            </a:pPr>
            <a:endParaRPr lang="en-GB" altLang="en-US" smtClean="0"/>
          </a:p>
          <a:p>
            <a:pPr algn="ctr" eaLnBrk="1" hangingPunct="1">
              <a:buFont typeface="Wingdings" pitchFamily="2" charset="2"/>
              <a:buNone/>
            </a:pPr>
            <a:r>
              <a:rPr lang="en-GB" altLang="en-US" sz="3600" smtClean="0"/>
              <a:t>Mr. VandenBergh – Assistant Headteacher</a:t>
            </a:r>
          </a:p>
        </p:txBody>
      </p:sp>
      <p:pic>
        <p:nvPicPr>
          <p:cNvPr id="61444" name="Picture 2" descr="C:\Users\bplayer\AppData\Local\Microsoft\Windows\Temporary Internet Files\Content.IE5\69V2JMM5\MC900442122[1].pn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4500" y="5732463"/>
            <a:ext cx="9048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437" y="237890"/>
            <a:ext cx="3380679" cy="1204306"/>
          </a:xfrm>
        </p:spPr>
        <p:txBody>
          <a:bodyPr>
            <a:normAutofit fontScale="90000"/>
          </a:bodyPr>
          <a:lstStyle/>
          <a:p>
            <a:pPr>
              <a:defRPr/>
            </a:pPr>
            <a:r>
              <a:rPr lang="en-GB" dirty="0" smtClean="0"/>
              <a:t/>
            </a:r>
            <a:br>
              <a:rPr lang="en-GB" dirty="0" smtClean="0"/>
            </a:br>
            <a:r>
              <a:rPr lang="en-GB" dirty="0" smtClean="0"/>
              <a:t>Support</a:t>
            </a:r>
            <a:br>
              <a:rPr lang="en-GB" dirty="0" smtClean="0"/>
            </a:br>
            <a:r>
              <a:rPr lang="en-GB" dirty="0"/>
              <a:t/>
            </a:r>
            <a:br>
              <a:rPr lang="en-GB" dirty="0"/>
            </a:br>
            <a:endParaRPr lang="en-GB" dirty="0"/>
          </a:p>
        </p:txBody>
      </p:sp>
      <p:sp>
        <p:nvSpPr>
          <p:cNvPr id="3" name="Subtitle 2"/>
          <p:cNvSpPr>
            <a:spLocks noGrp="1"/>
          </p:cNvSpPr>
          <p:nvPr>
            <p:ph type="subTitle" idx="1"/>
          </p:nvPr>
        </p:nvSpPr>
        <p:spPr>
          <a:xfrm>
            <a:off x="539750" y="1341438"/>
            <a:ext cx="8027988" cy="5135562"/>
          </a:xfrm>
        </p:spPr>
        <p:txBody>
          <a:bodyPr>
            <a:normAutofit lnSpcReduction="10000"/>
          </a:bodyPr>
          <a:lstStyle/>
          <a:p>
            <a:pPr marL="342900" indent="-342900">
              <a:buFont typeface="Arial" charset="0"/>
              <a:buChar char="•"/>
              <a:defRPr/>
            </a:pPr>
            <a:r>
              <a:rPr lang="en-GB" b="1" dirty="0" smtClean="0">
                <a:solidFill>
                  <a:srgbClr val="0070C0"/>
                </a:solidFill>
              </a:rPr>
              <a:t>Discussion</a:t>
            </a:r>
          </a:p>
          <a:p>
            <a:pPr>
              <a:defRPr/>
            </a:pPr>
            <a:endParaRPr lang="en-GB" b="1" dirty="0" smtClean="0">
              <a:solidFill>
                <a:srgbClr val="0070C0"/>
              </a:solidFill>
            </a:endParaRPr>
          </a:p>
          <a:p>
            <a:pPr marL="342900" indent="-342900">
              <a:buFont typeface="Arial" charset="0"/>
              <a:buChar char="•"/>
              <a:defRPr/>
            </a:pPr>
            <a:r>
              <a:rPr lang="en-GB" b="1" dirty="0" smtClean="0">
                <a:solidFill>
                  <a:srgbClr val="0070C0"/>
                </a:solidFill>
              </a:rPr>
              <a:t>Think of ways together you can relieve the pressure</a:t>
            </a:r>
          </a:p>
          <a:p>
            <a:pPr marL="342900" indent="-342900">
              <a:buFont typeface="Arial" charset="0"/>
              <a:buChar char="•"/>
              <a:defRPr/>
            </a:pPr>
            <a:endParaRPr lang="en-GB" b="1" dirty="0" smtClean="0">
              <a:solidFill>
                <a:srgbClr val="0070C0"/>
              </a:solidFill>
            </a:endParaRPr>
          </a:p>
          <a:p>
            <a:pPr marL="342900" indent="-342900">
              <a:buFont typeface="Arial" charset="0"/>
              <a:buChar char="•"/>
              <a:defRPr/>
            </a:pPr>
            <a:r>
              <a:rPr lang="en-GB" b="1" dirty="0" smtClean="0">
                <a:solidFill>
                  <a:srgbClr val="0070C0"/>
                </a:solidFill>
              </a:rPr>
              <a:t>Consider what currently gets in the way of their studies</a:t>
            </a:r>
          </a:p>
          <a:p>
            <a:pPr marL="342900" indent="-342900">
              <a:buFont typeface="Arial" charset="0"/>
              <a:buChar char="•"/>
              <a:defRPr/>
            </a:pPr>
            <a:endParaRPr lang="en-GB" b="1" dirty="0" smtClean="0">
              <a:solidFill>
                <a:srgbClr val="0070C0"/>
              </a:solidFill>
            </a:endParaRPr>
          </a:p>
          <a:p>
            <a:pPr marL="342900" indent="-342900">
              <a:buFont typeface="Arial" charset="0"/>
              <a:buChar char="•"/>
              <a:defRPr/>
            </a:pPr>
            <a:r>
              <a:rPr lang="en-GB" b="1" dirty="0" smtClean="0">
                <a:solidFill>
                  <a:srgbClr val="0070C0"/>
                </a:solidFill>
              </a:rPr>
              <a:t>Share the importance of this period with other family members</a:t>
            </a:r>
          </a:p>
          <a:p>
            <a:pPr marL="342900" indent="-342900">
              <a:buFont typeface="Arial" charset="0"/>
              <a:buChar char="•"/>
              <a:defRPr/>
            </a:pPr>
            <a:endParaRPr lang="en-GB" b="1" dirty="0" smtClean="0">
              <a:solidFill>
                <a:srgbClr val="0070C0"/>
              </a:solidFill>
            </a:endParaRPr>
          </a:p>
          <a:p>
            <a:pPr marL="342900" indent="-342900">
              <a:buFont typeface="Arial" charset="0"/>
              <a:buChar char="•"/>
              <a:defRPr/>
            </a:pPr>
            <a:r>
              <a:rPr lang="en-GB" b="1" dirty="0">
                <a:solidFill>
                  <a:srgbClr val="0070C0"/>
                </a:solidFill>
              </a:rPr>
              <a:t>Organise a quiet space</a:t>
            </a:r>
          </a:p>
          <a:p>
            <a:pPr>
              <a:defRPr/>
            </a:pPr>
            <a:endParaRPr lang="en-GB" b="1" dirty="0">
              <a:solidFill>
                <a:srgbClr val="0070C0"/>
              </a:solidFill>
            </a:endParaRPr>
          </a:p>
          <a:p>
            <a:pPr marL="342900" indent="-342900">
              <a:buFont typeface="Arial" charset="0"/>
              <a:buChar char="•"/>
              <a:defRPr/>
            </a:pPr>
            <a:r>
              <a:rPr lang="en-GB" b="1" dirty="0" smtClean="0">
                <a:solidFill>
                  <a:srgbClr val="0070C0"/>
                </a:solidFill>
              </a:rPr>
              <a:t>Low profile – but available</a:t>
            </a:r>
          </a:p>
        </p:txBody>
      </p:sp>
      <p:pic>
        <p:nvPicPr>
          <p:cNvPr id="62468" name="Picture 2" descr="C:\Users\bplayer\AppData\Local\Microsoft\Windows\Temporary Internet Files\Content.IE5\69V2JMM5\MC900442122[1].pn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4500" y="5732463"/>
            <a:ext cx="9048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32656"/>
            <a:ext cx="7772400" cy="1470025"/>
          </a:xfrm>
        </p:spPr>
        <p:txBody>
          <a:bodyPr/>
          <a:lstStyle/>
          <a:p>
            <a:pPr algn="ctr">
              <a:defRPr/>
            </a:pPr>
            <a:r>
              <a:rPr lang="en-GB" dirty="0"/>
              <a:t>To DO:</a:t>
            </a:r>
          </a:p>
        </p:txBody>
      </p:sp>
      <p:sp>
        <p:nvSpPr>
          <p:cNvPr id="3" name="Subtitle 2"/>
          <p:cNvSpPr>
            <a:spLocks noGrp="1"/>
          </p:cNvSpPr>
          <p:nvPr>
            <p:ph type="subTitle" idx="1"/>
          </p:nvPr>
        </p:nvSpPr>
        <p:spPr>
          <a:xfrm>
            <a:off x="539750" y="1557338"/>
            <a:ext cx="7777163" cy="4608512"/>
          </a:xfrm>
        </p:spPr>
        <p:txBody>
          <a:bodyPr>
            <a:normAutofit/>
          </a:bodyPr>
          <a:lstStyle/>
          <a:p>
            <a:pPr algn="ctr">
              <a:defRPr/>
            </a:pPr>
            <a:r>
              <a:rPr lang="en-GB" b="1" dirty="0" smtClean="0">
                <a:solidFill>
                  <a:schemeClr val="accent6">
                    <a:lumMod val="75000"/>
                  </a:schemeClr>
                </a:solidFill>
              </a:rPr>
              <a:t>Prepare together</a:t>
            </a:r>
          </a:p>
          <a:p>
            <a:pPr algn="ctr">
              <a:defRPr/>
            </a:pPr>
            <a:r>
              <a:rPr lang="en-GB" b="1" dirty="0" smtClean="0">
                <a:solidFill>
                  <a:schemeClr val="accent6">
                    <a:lumMod val="75000"/>
                  </a:schemeClr>
                </a:solidFill>
              </a:rPr>
              <a:t/>
            </a:r>
            <a:br>
              <a:rPr lang="en-GB" b="1" dirty="0" smtClean="0">
                <a:solidFill>
                  <a:schemeClr val="accent6">
                    <a:lumMod val="75000"/>
                  </a:schemeClr>
                </a:solidFill>
              </a:rPr>
            </a:br>
            <a:r>
              <a:rPr lang="en-GB" b="1" dirty="0">
                <a:solidFill>
                  <a:schemeClr val="accent6">
                    <a:lumMod val="75000"/>
                  </a:schemeClr>
                </a:solidFill>
              </a:rPr>
              <a:t>D</a:t>
            </a:r>
            <a:r>
              <a:rPr lang="en-GB" b="1" dirty="0" smtClean="0">
                <a:solidFill>
                  <a:schemeClr val="accent6">
                    <a:lumMod val="75000"/>
                  </a:schemeClr>
                </a:solidFill>
              </a:rPr>
              <a:t>isplay a copy of their timetable </a:t>
            </a:r>
          </a:p>
          <a:p>
            <a:pPr algn="ctr">
              <a:defRPr/>
            </a:pPr>
            <a:endParaRPr lang="en-GB" b="1" dirty="0" smtClean="0">
              <a:solidFill>
                <a:schemeClr val="accent6">
                  <a:lumMod val="75000"/>
                </a:schemeClr>
              </a:solidFill>
            </a:endParaRPr>
          </a:p>
          <a:p>
            <a:pPr algn="ctr">
              <a:defRPr/>
            </a:pPr>
            <a:r>
              <a:rPr lang="en-GB" b="1" dirty="0" smtClean="0">
                <a:solidFill>
                  <a:schemeClr val="accent6">
                    <a:lumMod val="75000"/>
                  </a:schemeClr>
                </a:solidFill>
              </a:rPr>
              <a:t>Encouragement </a:t>
            </a:r>
            <a:r>
              <a:rPr lang="en-GB" b="1" dirty="0">
                <a:solidFill>
                  <a:schemeClr val="accent6">
                    <a:lumMod val="75000"/>
                  </a:schemeClr>
                </a:solidFill>
              </a:rPr>
              <a:t>and compromise are key </a:t>
            </a:r>
            <a:r>
              <a:rPr lang="en-GB" b="1" dirty="0" smtClean="0">
                <a:solidFill>
                  <a:schemeClr val="accent6">
                    <a:lumMod val="75000"/>
                  </a:schemeClr>
                </a:solidFill>
              </a:rPr>
              <a:t>words</a:t>
            </a:r>
          </a:p>
          <a:p>
            <a:pPr algn="ctr">
              <a:defRPr/>
            </a:pPr>
            <a:endParaRPr lang="en-GB" b="1" dirty="0">
              <a:solidFill>
                <a:schemeClr val="accent6">
                  <a:lumMod val="75000"/>
                </a:schemeClr>
              </a:solidFill>
            </a:endParaRPr>
          </a:p>
          <a:p>
            <a:pPr>
              <a:defRPr/>
            </a:pPr>
            <a:r>
              <a:rPr lang="en-GB" b="1" dirty="0">
                <a:solidFill>
                  <a:schemeClr val="accent6">
                    <a:lumMod val="75000"/>
                  </a:schemeClr>
                </a:solidFill>
              </a:rPr>
              <a:t>Setting a suitable pattern now which you can agree on </a:t>
            </a:r>
            <a:r>
              <a:rPr lang="en-GB" b="1" dirty="0" smtClean="0">
                <a:solidFill>
                  <a:schemeClr val="accent6">
                    <a:lumMod val="75000"/>
                  </a:schemeClr>
                </a:solidFill>
              </a:rPr>
              <a:t>and support is </a:t>
            </a:r>
            <a:r>
              <a:rPr lang="en-GB" b="1" dirty="0">
                <a:solidFill>
                  <a:schemeClr val="accent6">
                    <a:lumMod val="75000"/>
                  </a:schemeClr>
                </a:solidFill>
              </a:rPr>
              <a:t>a good </a:t>
            </a:r>
            <a:r>
              <a:rPr lang="en-GB" b="1" dirty="0" smtClean="0">
                <a:solidFill>
                  <a:schemeClr val="accent6">
                    <a:lumMod val="75000"/>
                  </a:schemeClr>
                </a:solidFill>
              </a:rPr>
              <a:t>idea</a:t>
            </a:r>
            <a:br>
              <a:rPr lang="en-GB" b="1" dirty="0" smtClean="0">
                <a:solidFill>
                  <a:schemeClr val="accent6">
                    <a:lumMod val="75000"/>
                  </a:schemeClr>
                </a:solidFill>
              </a:rPr>
            </a:br>
            <a:endParaRPr lang="en-GB" sz="3200" b="1" i="1" dirty="0" smtClean="0">
              <a:solidFill>
                <a:schemeClr val="accent6">
                  <a:lumMod val="75000"/>
                </a:schemeClr>
              </a:solidFill>
            </a:endParaRPr>
          </a:p>
          <a:p>
            <a:pPr algn="ctr">
              <a:defRPr/>
            </a:pPr>
            <a:r>
              <a:rPr lang="en-GB" sz="3200" b="1" i="1" dirty="0" smtClean="0">
                <a:solidFill>
                  <a:schemeClr val="accent6">
                    <a:lumMod val="75000"/>
                  </a:schemeClr>
                </a:solidFill>
              </a:rPr>
              <a:t>Plan your work, work your plan</a:t>
            </a:r>
            <a:endParaRPr lang="en-GB" sz="3200" dirty="0" smtClean="0">
              <a:solidFill>
                <a:schemeClr val="accent6">
                  <a:lumMod val="75000"/>
                </a:schemeClr>
              </a:solidFill>
            </a:endParaRPr>
          </a:p>
        </p:txBody>
      </p:sp>
      <p:pic>
        <p:nvPicPr>
          <p:cNvPr id="63492" name="Picture 2" descr="C:\Users\bplayer\AppData\Local\Microsoft\Windows\Temporary Internet Files\Content.IE5\69V2JMM5\MC900442122[1].pn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4500" y="5732463"/>
            <a:ext cx="9048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4"/>
          <p:cNvSpPr>
            <a:spLocks noGrp="1" noChangeArrowheads="1"/>
          </p:cNvSpPr>
          <p:nvPr>
            <p:ph type="title"/>
          </p:nvPr>
        </p:nvSpPr>
        <p:spPr>
          <a:xfrm>
            <a:off x="309563" y="116632"/>
            <a:ext cx="8556625" cy="611187"/>
          </a:xfrm>
        </p:spPr>
        <p:txBody>
          <a:bodyPr>
            <a:normAutofit fontScale="90000"/>
          </a:bodyPr>
          <a:lstStyle/>
          <a:p>
            <a:pPr algn="ctr" eaLnBrk="1" fontAlgn="auto" hangingPunct="1">
              <a:spcAft>
                <a:spcPts val="0"/>
              </a:spcAft>
              <a:defRPr/>
            </a:pPr>
            <a:r>
              <a:rPr lang="en-GB"/>
              <a:t>Planning revision – all subjects</a:t>
            </a:r>
          </a:p>
        </p:txBody>
      </p:sp>
      <p:grpSp>
        <p:nvGrpSpPr>
          <p:cNvPr id="19459" name="Group 813"/>
          <p:cNvGrpSpPr>
            <a:grpSpLocks/>
          </p:cNvGrpSpPr>
          <p:nvPr/>
        </p:nvGrpSpPr>
        <p:grpSpPr bwMode="auto">
          <a:xfrm>
            <a:off x="636588" y="1098550"/>
            <a:ext cx="8077200" cy="4729163"/>
            <a:chOff x="384" y="480"/>
            <a:chExt cx="5088" cy="3456"/>
          </a:xfrm>
        </p:grpSpPr>
        <p:sp>
          <p:nvSpPr>
            <p:cNvPr id="19490" name="Rectangle 814"/>
            <p:cNvSpPr>
              <a:spLocks noChangeArrowheads="1"/>
            </p:cNvSpPr>
            <p:nvPr/>
          </p:nvSpPr>
          <p:spPr bwMode="auto">
            <a:xfrm>
              <a:off x="384" y="480"/>
              <a:ext cx="5088" cy="4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19491" name="Rectangle 815"/>
            <p:cNvSpPr>
              <a:spLocks noChangeArrowheads="1"/>
            </p:cNvSpPr>
            <p:nvPr/>
          </p:nvSpPr>
          <p:spPr bwMode="auto">
            <a:xfrm>
              <a:off x="384" y="912"/>
              <a:ext cx="5088" cy="30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19492" name="Line 816"/>
            <p:cNvSpPr>
              <a:spLocks noChangeShapeType="1"/>
            </p:cNvSpPr>
            <p:nvPr/>
          </p:nvSpPr>
          <p:spPr bwMode="auto">
            <a:xfrm>
              <a:off x="1296" y="480"/>
              <a:ext cx="0" cy="345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93" name="Line 817"/>
            <p:cNvSpPr>
              <a:spLocks noChangeShapeType="1"/>
            </p:cNvSpPr>
            <p:nvPr/>
          </p:nvSpPr>
          <p:spPr bwMode="auto">
            <a:xfrm>
              <a:off x="2160" y="480"/>
              <a:ext cx="0" cy="345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94" name="Line 818"/>
            <p:cNvSpPr>
              <a:spLocks noChangeShapeType="1"/>
            </p:cNvSpPr>
            <p:nvPr/>
          </p:nvSpPr>
          <p:spPr bwMode="auto">
            <a:xfrm>
              <a:off x="3216" y="480"/>
              <a:ext cx="0" cy="345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9460" name="Line 820"/>
          <p:cNvSpPr>
            <a:spLocks noChangeShapeType="1"/>
          </p:cNvSpPr>
          <p:nvPr/>
        </p:nvSpPr>
        <p:spPr bwMode="auto">
          <a:xfrm>
            <a:off x="636588" y="2541588"/>
            <a:ext cx="807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1" name="Line 821"/>
          <p:cNvSpPr>
            <a:spLocks noChangeShapeType="1"/>
          </p:cNvSpPr>
          <p:nvPr/>
        </p:nvSpPr>
        <p:spPr bwMode="auto">
          <a:xfrm>
            <a:off x="636588" y="3303588"/>
            <a:ext cx="807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2" name="Line 822"/>
          <p:cNvSpPr>
            <a:spLocks noChangeShapeType="1"/>
          </p:cNvSpPr>
          <p:nvPr/>
        </p:nvSpPr>
        <p:spPr bwMode="auto">
          <a:xfrm>
            <a:off x="636588" y="4141788"/>
            <a:ext cx="807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3" name="Text Box 823"/>
          <p:cNvSpPr txBox="1">
            <a:spLocks noChangeArrowheads="1"/>
          </p:cNvSpPr>
          <p:nvPr/>
        </p:nvSpPr>
        <p:spPr bwMode="auto">
          <a:xfrm>
            <a:off x="863600" y="1089025"/>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GB" altLang="en-US">
                <a:cs typeface="Times New Roman" pitchFamily="18" charset="0"/>
              </a:rPr>
              <a:t>Date</a:t>
            </a:r>
          </a:p>
        </p:txBody>
      </p:sp>
      <p:sp>
        <p:nvSpPr>
          <p:cNvPr id="19464" name="Text Box 824"/>
          <p:cNvSpPr txBox="1">
            <a:spLocks noChangeArrowheads="1"/>
          </p:cNvSpPr>
          <p:nvPr/>
        </p:nvSpPr>
        <p:spPr bwMode="auto">
          <a:xfrm>
            <a:off x="2312988" y="1093788"/>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GB" altLang="en-US" sz="2000">
                <a:cs typeface="Times New Roman" pitchFamily="18" charset="0"/>
              </a:rPr>
              <a:t>Session 1</a:t>
            </a:r>
          </a:p>
        </p:txBody>
      </p:sp>
      <p:sp>
        <p:nvSpPr>
          <p:cNvPr id="19465" name="Text Box 825"/>
          <p:cNvSpPr txBox="1">
            <a:spLocks noChangeArrowheads="1"/>
          </p:cNvSpPr>
          <p:nvPr/>
        </p:nvSpPr>
        <p:spPr bwMode="auto">
          <a:xfrm>
            <a:off x="3684588" y="1093788"/>
            <a:ext cx="144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GB" altLang="en-US" sz="2000">
                <a:cs typeface="Times New Roman" pitchFamily="18" charset="0"/>
              </a:rPr>
              <a:t>  Session 2</a:t>
            </a:r>
          </a:p>
        </p:txBody>
      </p:sp>
      <p:sp>
        <p:nvSpPr>
          <p:cNvPr id="19466" name="Text Box 826"/>
          <p:cNvSpPr txBox="1">
            <a:spLocks noChangeArrowheads="1"/>
          </p:cNvSpPr>
          <p:nvPr/>
        </p:nvSpPr>
        <p:spPr bwMode="auto">
          <a:xfrm>
            <a:off x="5437188" y="1093788"/>
            <a:ext cx="144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GB" altLang="en-US" sz="2000">
                <a:cs typeface="Times New Roman" pitchFamily="18" charset="0"/>
              </a:rPr>
              <a:t>  Session 3</a:t>
            </a:r>
          </a:p>
        </p:txBody>
      </p:sp>
      <p:sp>
        <p:nvSpPr>
          <p:cNvPr id="19467" name="Text Box 827"/>
          <p:cNvSpPr txBox="1">
            <a:spLocks noChangeArrowheads="1"/>
          </p:cNvSpPr>
          <p:nvPr/>
        </p:nvSpPr>
        <p:spPr bwMode="auto">
          <a:xfrm>
            <a:off x="7265988" y="1084263"/>
            <a:ext cx="144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GB" altLang="en-US" sz="2000">
                <a:cs typeface="Times New Roman" pitchFamily="18" charset="0"/>
              </a:rPr>
              <a:t>  Session 4</a:t>
            </a:r>
          </a:p>
        </p:txBody>
      </p:sp>
      <p:sp>
        <p:nvSpPr>
          <p:cNvPr id="19468" name="Text Box 828"/>
          <p:cNvSpPr txBox="1">
            <a:spLocks noChangeArrowheads="1"/>
          </p:cNvSpPr>
          <p:nvPr/>
        </p:nvSpPr>
        <p:spPr bwMode="auto">
          <a:xfrm>
            <a:off x="636588" y="1779588"/>
            <a:ext cx="15240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GB" altLang="en-US" sz="2000">
                <a:cs typeface="Times New Roman" pitchFamily="18" charset="0"/>
              </a:rPr>
              <a:t>Sunday 10</a:t>
            </a:r>
            <a:r>
              <a:rPr lang="en-GB" altLang="en-US" sz="2000" baseline="30000">
                <a:cs typeface="Times New Roman" pitchFamily="18" charset="0"/>
              </a:rPr>
              <a:t>th</a:t>
            </a:r>
            <a:r>
              <a:rPr lang="en-GB" altLang="en-US" sz="2000">
                <a:cs typeface="Times New Roman" pitchFamily="18" charset="0"/>
              </a:rPr>
              <a:t> November</a:t>
            </a:r>
          </a:p>
        </p:txBody>
      </p:sp>
      <p:sp>
        <p:nvSpPr>
          <p:cNvPr id="19469" name="Text Box 829"/>
          <p:cNvSpPr txBox="1">
            <a:spLocks noChangeArrowheads="1"/>
          </p:cNvSpPr>
          <p:nvPr/>
        </p:nvSpPr>
        <p:spPr bwMode="auto">
          <a:xfrm>
            <a:off x="1093788" y="2693988"/>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GB" altLang="en-US">
                <a:cs typeface="Times New Roman" pitchFamily="18" charset="0"/>
              </a:rPr>
              <a:t>Area</a:t>
            </a:r>
          </a:p>
        </p:txBody>
      </p:sp>
      <p:sp>
        <p:nvSpPr>
          <p:cNvPr id="19470" name="Text Box 830"/>
          <p:cNvSpPr txBox="1">
            <a:spLocks noChangeArrowheads="1"/>
          </p:cNvSpPr>
          <p:nvPr/>
        </p:nvSpPr>
        <p:spPr bwMode="auto">
          <a:xfrm>
            <a:off x="941388" y="3455988"/>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GB" altLang="en-US">
                <a:cs typeface="Times New Roman" pitchFamily="18" charset="0"/>
              </a:rPr>
              <a:t>Method</a:t>
            </a:r>
          </a:p>
        </p:txBody>
      </p:sp>
      <p:sp>
        <p:nvSpPr>
          <p:cNvPr id="19471" name="Text Box 831"/>
          <p:cNvSpPr txBox="1">
            <a:spLocks noChangeArrowheads="1"/>
          </p:cNvSpPr>
          <p:nvPr/>
        </p:nvSpPr>
        <p:spPr bwMode="auto">
          <a:xfrm>
            <a:off x="1093788" y="4370388"/>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GB" altLang="en-US">
                <a:cs typeface="Times New Roman" pitchFamily="18" charset="0"/>
              </a:rPr>
              <a:t>Aim-</a:t>
            </a:r>
          </a:p>
        </p:txBody>
      </p:sp>
      <p:sp>
        <p:nvSpPr>
          <p:cNvPr id="19472" name="Text Box 832"/>
          <p:cNvSpPr txBox="1">
            <a:spLocks noChangeArrowheads="1"/>
          </p:cNvSpPr>
          <p:nvPr/>
        </p:nvSpPr>
        <p:spPr bwMode="auto">
          <a:xfrm>
            <a:off x="2389188" y="1855788"/>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GB" altLang="en-US">
                <a:cs typeface="Times New Roman" pitchFamily="18" charset="0"/>
              </a:rPr>
              <a:t>Maths</a:t>
            </a:r>
          </a:p>
        </p:txBody>
      </p:sp>
      <p:sp>
        <p:nvSpPr>
          <p:cNvPr id="19473" name="Text Box 833"/>
          <p:cNvSpPr txBox="1">
            <a:spLocks noChangeArrowheads="1"/>
          </p:cNvSpPr>
          <p:nvPr/>
        </p:nvSpPr>
        <p:spPr bwMode="auto">
          <a:xfrm>
            <a:off x="2312988" y="2693988"/>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GB" altLang="en-US">
                <a:cs typeface="Times New Roman" pitchFamily="18" charset="0"/>
              </a:rPr>
              <a:t>Number</a:t>
            </a:r>
          </a:p>
        </p:txBody>
      </p:sp>
      <p:sp>
        <p:nvSpPr>
          <p:cNvPr id="19474" name="Text Box 834"/>
          <p:cNvSpPr txBox="1">
            <a:spLocks noChangeArrowheads="1"/>
          </p:cNvSpPr>
          <p:nvPr/>
        </p:nvSpPr>
        <p:spPr bwMode="auto">
          <a:xfrm>
            <a:off x="2312988" y="3251200"/>
            <a:ext cx="1295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GB" altLang="en-US" sz="2000">
                <a:cs typeface="Times New Roman" pitchFamily="18" charset="0"/>
              </a:rPr>
              <a:t>Mind Mapping</a:t>
            </a:r>
          </a:p>
        </p:txBody>
      </p:sp>
      <p:sp>
        <p:nvSpPr>
          <p:cNvPr id="19475" name="Text Box 835"/>
          <p:cNvSpPr txBox="1">
            <a:spLocks noChangeArrowheads="1"/>
          </p:cNvSpPr>
          <p:nvPr/>
        </p:nvSpPr>
        <p:spPr bwMode="auto">
          <a:xfrm>
            <a:off x="2312988" y="4294188"/>
            <a:ext cx="11430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GB" altLang="en-US" sz="1600">
                <a:cs typeface="Times New Roman" pitchFamily="18" charset="0"/>
              </a:rPr>
              <a:t>To understand…</a:t>
            </a:r>
          </a:p>
        </p:txBody>
      </p:sp>
      <p:sp>
        <p:nvSpPr>
          <p:cNvPr id="19476" name="Text Box 836"/>
          <p:cNvSpPr txBox="1">
            <a:spLocks noChangeArrowheads="1"/>
          </p:cNvSpPr>
          <p:nvPr/>
        </p:nvSpPr>
        <p:spPr bwMode="auto">
          <a:xfrm>
            <a:off x="3836988" y="1855788"/>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GB" altLang="en-US">
                <a:cs typeface="Times New Roman" pitchFamily="18" charset="0"/>
              </a:rPr>
              <a:t>Science</a:t>
            </a:r>
          </a:p>
        </p:txBody>
      </p:sp>
      <p:sp>
        <p:nvSpPr>
          <p:cNvPr id="19477" name="Text Box 837"/>
          <p:cNvSpPr txBox="1">
            <a:spLocks noChangeArrowheads="1"/>
          </p:cNvSpPr>
          <p:nvPr/>
        </p:nvSpPr>
        <p:spPr bwMode="auto">
          <a:xfrm>
            <a:off x="3684588" y="2770188"/>
            <a:ext cx="1600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GB" altLang="en-US" sz="2000">
                <a:cs typeface="Times New Roman" pitchFamily="18" charset="0"/>
              </a:rPr>
              <a:t>Human Body</a:t>
            </a:r>
          </a:p>
        </p:txBody>
      </p:sp>
      <p:sp>
        <p:nvSpPr>
          <p:cNvPr id="19478" name="Text Box 838"/>
          <p:cNvSpPr txBox="1">
            <a:spLocks noChangeArrowheads="1"/>
          </p:cNvSpPr>
          <p:nvPr/>
        </p:nvSpPr>
        <p:spPr bwMode="auto">
          <a:xfrm>
            <a:off x="3989388" y="3455988"/>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GB" altLang="en-US">
                <a:cs typeface="Times New Roman" pitchFamily="18" charset="0"/>
              </a:rPr>
              <a:t>Cards</a:t>
            </a:r>
          </a:p>
        </p:txBody>
      </p:sp>
      <p:sp>
        <p:nvSpPr>
          <p:cNvPr id="19479" name="Text Box 839"/>
          <p:cNvSpPr txBox="1">
            <a:spLocks noChangeArrowheads="1"/>
          </p:cNvSpPr>
          <p:nvPr/>
        </p:nvSpPr>
        <p:spPr bwMode="auto">
          <a:xfrm>
            <a:off x="3684588" y="4294188"/>
            <a:ext cx="1524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GB" altLang="en-US" sz="1800">
                <a:cs typeface="Times New Roman" pitchFamily="18" charset="0"/>
              </a:rPr>
              <a:t>To list the…</a:t>
            </a:r>
          </a:p>
        </p:txBody>
      </p:sp>
      <p:sp>
        <p:nvSpPr>
          <p:cNvPr id="19480" name="Text Box 840"/>
          <p:cNvSpPr txBox="1">
            <a:spLocks noChangeArrowheads="1"/>
          </p:cNvSpPr>
          <p:nvPr/>
        </p:nvSpPr>
        <p:spPr bwMode="auto">
          <a:xfrm>
            <a:off x="5589588" y="1855788"/>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GB" altLang="en-US">
                <a:cs typeface="Times New Roman" pitchFamily="18" charset="0"/>
              </a:rPr>
              <a:t>English</a:t>
            </a:r>
          </a:p>
        </p:txBody>
      </p:sp>
      <p:sp>
        <p:nvSpPr>
          <p:cNvPr id="19481" name="Text Box 841"/>
          <p:cNvSpPr txBox="1">
            <a:spLocks noChangeArrowheads="1"/>
          </p:cNvSpPr>
          <p:nvPr/>
        </p:nvSpPr>
        <p:spPr bwMode="auto">
          <a:xfrm>
            <a:off x="5360988" y="2693988"/>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GB" altLang="en-US">
                <a:cs typeface="Times New Roman" pitchFamily="18" charset="0"/>
              </a:rPr>
              <a:t>Anthology</a:t>
            </a:r>
          </a:p>
        </p:txBody>
      </p:sp>
      <p:sp>
        <p:nvSpPr>
          <p:cNvPr id="19482" name="Text Box 842"/>
          <p:cNvSpPr txBox="1">
            <a:spLocks noChangeArrowheads="1"/>
          </p:cNvSpPr>
          <p:nvPr/>
        </p:nvSpPr>
        <p:spPr bwMode="auto">
          <a:xfrm>
            <a:off x="5437188" y="3529013"/>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GB" altLang="en-US">
                <a:cs typeface="Times New Roman" pitchFamily="18" charset="0"/>
              </a:rPr>
              <a:t>Notes</a:t>
            </a:r>
          </a:p>
        </p:txBody>
      </p:sp>
      <p:sp>
        <p:nvSpPr>
          <p:cNvPr id="19483" name="Text Box 843"/>
          <p:cNvSpPr txBox="1">
            <a:spLocks noChangeArrowheads="1"/>
          </p:cNvSpPr>
          <p:nvPr/>
        </p:nvSpPr>
        <p:spPr bwMode="auto">
          <a:xfrm>
            <a:off x="5360988" y="4294188"/>
            <a:ext cx="1600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GB" altLang="en-US" sz="2000">
                <a:cs typeface="Times New Roman" pitchFamily="18" charset="0"/>
              </a:rPr>
              <a:t>To look for…</a:t>
            </a:r>
          </a:p>
        </p:txBody>
      </p:sp>
      <p:sp>
        <p:nvSpPr>
          <p:cNvPr id="19484" name="Text Box 844"/>
          <p:cNvSpPr txBox="1">
            <a:spLocks noChangeArrowheads="1"/>
          </p:cNvSpPr>
          <p:nvPr/>
        </p:nvSpPr>
        <p:spPr bwMode="auto">
          <a:xfrm>
            <a:off x="7418388" y="1855788"/>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GB" altLang="en-US">
                <a:cs typeface="Times New Roman" pitchFamily="18" charset="0"/>
              </a:rPr>
              <a:t>French</a:t>
            </a:r>
          </a:p>
        </p:txBody>
      </p:sp>
      <p:sp>
        <p:nvSpPr>
          <p:cNvPr id="19485" name="Text Box 845"/>
          <p:cNvSpPr txBox="1">
            <a:spLocks noChangeArrowheads="1"/>
          </p:cNvSpPr>
          <p:nvPr/>
        </p:nvSpPr>
        <p:spPr bwMode="auto">
          <a:xfrm>
            <a:off x="7391400" y="2709863"/>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GB" altLang="en-US">
                <a:cs typeface="Times New Roman" pitchFamily="18" charset="0"/>
              </a:rPr>
              <a:t>Oral</a:t>
            </a:r>
          </a:p>
        </p:txBody>
      </p:sp>
      <p:sp>
        <p:nvSpPr>
          <p:cNvPr id="19486" name="Text Box 846"/>
          <p:cNvSpPr txBox="1">
            <a:spLocks noChangeArrowheads="1"/>
          </p:cNvSpPr>
          <p:nvPr/>
        </p:nvSpPr>
        <p:spPr bwMode="auto">
          <a:xfrm>
            <a:off x="7418388" y="3455988"/>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GB" altLang="en-US">
                <a:cs typeface="Times New Roman" pitchFamily="18" charset="0"/>
              </a:rPr>
              <a:t>Cards</a:t>
            </a:r>
          </a:p>
        </p:txBody>
      </p:sp>
      <p:sp>
        <p:nvSpPr>
          <p:cNvPr id="19487" name="Text Box 847"/>
          <p:cNvSpPr txBox="1">
            <a:spLocks noChangeArrowheads="1"/>
          </p:cNvSpPr>
          <p:nvPr/>
        </p:nvSpPr>
        <p:spPr bwMode="auto">
          <a:xfrm>
            <a:off x="7113588" y="4294188"/>
            <a:ext cx="1600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GB" altLang="en-US" sz="2000">
                <a:cs typeface="Times New Roman" pitchFamily="18" charset="0"/>
              </a:rPr>
              <a:t>To prepare…</a:t>
            </a:r>
          </a:p>
        </p:txBody>
      </p:sp>
      <p:cxnSp>
        <p:nvCxnSpPr>
          <p:cNvPr id="3" name="Straight Connector 2"/>
          <p:cNvCxnSpPr/>
          <p:nvPr/>
        </p:nvCxnSpPr>
        <p:spPr>
          <a:xfrm>
            <a:off x="6961188" y="1098550"/>
            <a:ext cx="0" cy="4729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9489" name="Picture 2" descr="C:\Users\bplayer\AppData\Local\Microsoft\Windows\Temporary Internet Files\Content.IE5\69V2JMM5\MC900442122[1].pn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4500" y="5876925"/>
            <a:ext cx="904875"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524" y="296652"/>
            <a:ext cx="8686800" cy="838200"/>
          </a:xfrm>
        </p:spPr>
        <p:txBody>
          <a:bodyPr/>
          <a:lstStyle/>
          <a:p>
            <a:pPr>
              <a:defRPr/>
            </a:pPr>
            <a:r>
              <a:rPr lang="en-GB" dirty="0" smtClean="0"/>
              <a:t>Helpful tips:</a:t>
            </a:r>
            <a:endParaRPr lang="en-GB" dirty="0"/>
          </a:p>
        </p:txBody>
      </p:sp>
      <p:sp>
        <p:nvSpPr>
          <p:cNvPr id="3" name="Content Placeholder 2"/>
          <p:cNvSpPr>
            <a:spLocks noGrp="1"/>
          </p:cNvSpPr>
          <p:nvPr>
            <p:ph idx="1"/>
          </p:nvPr>
        </p:nvSpPr>
        <p:spPr/>
        <p:txBody>
          <a:bodyPr/>
          <a:lstStyle/>
          <a:p>
            <a:r>
              <a:rPr lang="en-GB" altLang="en-US" b="1" smtClean="0">
                <a:solidFill>
                  <a:srgbClr val="7030A0"/>
                </a:solidFill>
              </a:rPr>
              <a:t>Equipment check pre-exam period</a:t>
            </a:r>
          </a:p>
          <a:p>
            <a:r>
              <a:rPr lang="en-GB" altLang="en-US" b="1" smtClean="0">
                <a:solidFill>
                  <a:srgbClr val="7030A0"/>
                </a:solidFill>
              </a:rPr>
              <a:t>Revision in small time slots</a:t>
            </a:r>
          </a:p>
          <a:p>
            <a:r>
              <a:rPr lang="en-GB" altLang="en-US" b="1" smtClean="0">
                <a:solidFill>
                  <a:srgbClr val="7030A0"/>
                </a:solidFill>
              </a:rPr>
              <a:t>Exercise/relax between revision chunks</a:t>
            </a:r>
          </a:p>
          <a:p>
            <a:r>
              <a:rPr lang="en-GB" altLang="en-US" b="1" smtClean="0">
                <a:solidFill>
                  <a:srgbClr val="7030A0"/>
                </a:solidFill>
              </a:rPr>
              <a:t>Revision with your mate is not a good use of time</a:t>
            </a:r>
          </a:p>
          <a:p>
            <a:r>
              <a:rPr lang="en-GB" altLang="en-US" b="1" smtClean="0">
                <a:solidFill>
                  <a:srgbClr val="7030A0"/>
                </a:solidFill>
              </a:rPr>
              <a:t>Social networks – set time?</a:t>
            </a:r>
          </a:p>
          <a:p>
            <a:r>
              <a:rPr lang="en-GB" altLang="en-US" b="1" smtClean="0">
                <a:solidFill>
                  <a:srgbClr val="7030A0"/>
                </a:solidFill>
              </a:rPr>
              <a:t>Cut down their chores during busy times!</a:t>
            </a:r>
          </a:p>
          <a:p>
            <a:endParaRPr lang="en-GB" altLang="en-US" smtClean="0"/>
          </a:p>
          <a:p>
            <a:endParaRPr lang="en-GB" altLang="en-US" smtClean="0"/>
          </a:p>
        </p:txBody>
      </p:sp>
      <p:pic>
        <p:nvPicPr>
          <p:cNvPr id="64516" name="Picture 2" descr="C:\Users\bplayer\AppData\Local\Microsoft\Windows\Temporary Internet Files\Content.IE5\69V2JMM5\MC900442122[1].pn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4500" y="5732463"/>
            <a:ext cx="9048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pPr>
              <a:defRPr/>
            </a:pPr>
            <a:r>
              <a:rPr lang="en-GB" dirty="0" smtClean="0"/>
              <a:t>Recognise:</a:t>
            </a:r>
            <a:endParaRPr lang="en-GB" dirty="0"/>
          </a:p>
        </p:txBody>
      </p:sp>
      <p:sp>
        <p:nvSpPr>
          <p:cNvPr id="3" name="Content Placeholder 2"/>
          <p:cNvSpPr>
            <a:spLocks noGrp="1"/>
          </p:cNvSpPr>
          <p:nvPr>
            <p:ph idx="1"/>
          </p:nvPr>
        </p:nvSpPr>
        <p:spPr>
          <a:xfrm>
            <a:off x="457200" y="1600200"/>
            <a:ext cx="8229600" cy="4525963"/>
          </a:xfrm>
        </p:spPr>
        <p:txBody>
          <a:bodyPr>
            <a:normAutofit fontScale="92500" lnSpcReduction="10000"/>
          </a:bodyPr>
          <a:lstStyle/>
          <a:p>
            <a:pPr>
              <a:defRPr/>
            </a:pPr>
            <a:r>
              <a:rPr lang="en-GB" b="1" dirty="0" smtClean="0">
                <a:solidFill>
                  <a:schemeClr val="accent3">
                    <a:lumMod val="50000"/>
                  </a:schemeClr>
                </a:solidFill>
              </a:rPr>
              <a:t>They will be going over revision material in lessons</a:t>
            </a:r>
          </a:p>
          <a:p>
            <a:pPr>
              <a:defRPr/>
            </a:pPr>
            <a:endParaRPr lang="en-GB" b="1" dirty="0" smtClean="0">
              <a:solidFill>
                <a:schemeClr val="accent3">
                  <a:lumMod val="50000"/>
                </a:schemeClr>
              </a:solidFill>
            </a:endParaRPr>
          </a:p>
          <a:p>
            <a:pPr>
              <a:defRPr/>
            </a:pPr>
            <a:r>
              <a:rPr lang="en-GB" b="1" dirty="0" smtClean="0">
                <a:solidFill>
                  <a:schemeClr val="accent3">
                    <a:lumMod val="50000"/>
                  </a:schemeClr>
                </a:solidFill>
              </a:rPr>
              <a:t>They will all have different ways of preparing for exams</a:t>
            </a:r>
          </a:p>
          <a:p>
            <a:pPr>
              <a:defRPr/>
            </a:pPr>
            <a:endParaRPr lang="en-GB" b="1" dirty="0" smtClean="0">
              <a:solidFill>
                <a:schemeClr val="accent3">
                  <a:lumMod val="50000"/>
                </a:schemeClr>
              </a:solidFill>
            </a:endParaRPr>
          </a:p>
          <a:p>
            <a:pPr>
              <a:defRPr/>
            </a:pPr>
            <a:r>
              <a:rPr lang="en-GB" b="1" dirty="0" smtClean="0">
                <a:solidFill>
                  <a:schemeClr val="accent3">
                    <a:lumMod val="50000"/>
                  </a:schemeClr>
                </a:solidFill>
              </a:rPr>
              <a:t>They will  have different thresholds for revising</a:t>
            </a:r>
          </a:p>
          <a:p>
            <a:pPr>
              <a:defRPr/>
            </a:pPr>
            <a:endParaRPr lang="en-GB" b="1" dirty="0" smtClean="0">
              <a:solidFill>
                <a:schemeClr val="accent3">
                  <a:lumMod val="50000"/>
                </a:schemeClr>
              </a:solidFill>
            </a:endParaRPr>
          </a:p>
          <a:p>
            <a:pPr>
              <a:defRPr/>
            </a:pPr>
            <a:r>
              <a:rPr lang="en-GB" b="1" dirty="0" smtClean="0">
                <a:solidFill>
                  <a:schemeClr val="accent3">
                    <a:lumMod val="50000"/>
                  </a:schemeClr>
                </a:solidFill>
              </a:rPr>
              <a:t>Reduced homework during this period</a:t>
            </a:r>
          </a:p>
          <a:p>
            <a:pPr>
              <a:defRPr/>
            </a:pPr>
            <a:endParaRPr lang="en-GB" dirty="0"/>
          </a:p>
        </p:txBody>
      </p:sp>
      <p:pic>
        <p:nvPicPr>
          <p:cNvPr id="65540" name="Picture 2" descr="C:\Users\bplayer\AppData\Local\Microsoft\Windows\Temporary Internet Files\Content.IE5\69V2JMM5\MC900442122[1].pn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4500" y="5732463"/>
            <a:ext cx="9048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719138" y="296863"/>
            <a:ext cx="8208962" cy="468312"/>
          </a:xfrm>
        </p:spPr>
        <p:txBody>
          <a:bodyPr>
            <a:normAutofit fontScale="90000"/>
          </a:bodyPr>
          <a:lstStyle/>
          <a:p>
            <a:pPr algn="ctr" eaLnBrk="1" fontAlgn="auto" hangingPunct="1">
              <a:spcAft>
                <a:spcPts val="0"/>
              </a:spcAft>
              <a:defRPr/>
            </a:pPr>
            <a:r>
              <a:rPr lang="en-GB" sz="4400"/>
              <a:t>Timetable – subject specific</a:t>
            </a:r>
          </a:p>
        </p:txBody>
      </p:sp>
      <p:grpSp>
        <p:nvGrpSpPr>
          <p:cNvPr id="20483" name="Group 10"/>
          <p:cNvGrpSpPr>
            <a:grpSpLocks/>
          </p:cNvGrpSpPr>
          <p:nvPr/>
        </p:nvGrpSpPr>
        <p:grpSpPr bwMode="auto">
          <a:xfrm>
            <a:off x="788988" y="1474788"/>
            <a:ext cx="8077200" cy="5049837"/>
            <a:chOff x="384" y="480"/>
            <a:chExt cx="5088" cy="3456"/>
          </a:xfrm>
        </p:grpSpPr>
        <p:sp>
          <p:nvSpPr>
            <p:cNvPr id="20499" name="Rectangle 11"/>
            <p:cNvSpPr>
              <a:spLocks noChangeArrowheads="1"/>
            </p:cNvSpPr>
            <p:nvPr/>
          </p:nvSpPr>
          <p:spPr bwMode="auto">
            <a:xfrm>
              <a:off x="384" y="480"/>
              <a:ext cx="5088" cy="4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20500" name="Rectangle 12"/>
            <p:cNvSpPr>
              <a:spLocks noChangeArrowheads="1"/>
            </p:cNvSpPr>
            <p:nvPr/>
          </p:nvSpPr>
          <p:spPr bwMode="auto">
            <a:xfrm>
              <a:off x="384" y="912"/>
              <a:ext cx="5088" cy="30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20501" name="Line 13"/>
            <p:cNvSpPr>
              <a:spLocks noChangeShapeType="1"/>
            </p:cNvSpPr>
            <p:nvPr/>
          </p:nvSpPr>
          <p:spPr bwMode="auto">
            <a:xfrm>
              <a:off x="1296" y="480"/>
              <a:ext cx="0" cy="345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2" name="Line 14"/>
            <p:cNvSpPr>
              <a:spLocks noChangeShapeType="1"/>
            </p:cNvSpPr>
            <p:nvPr/>
          </p:nvSpPr>
          <p:spPr bwMode="auto">
            <a:xfrm>
              <a:off x="2160" y="480"/>
              <a:ext cx="0" cy="345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3" name="Line 15"/>
            <p:cNvSpPr>
              <a:spLocks noChangeShapeType="1"/>
            </p:cNvSpPr>
            <p:nvPr/>
          </p:nvSpPr>
          <p:spPr bwMode="auto">
            <a:xfrm>
              <a:off x="3216" y="480"/>
              <a:ext cx="0" cy="345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0484" name="Text Box 16"/>
          <p:cNvSpPr txBox="1">
            <a:spLocks noChangeArrowheads="1"/>
          </p:cNvSpPr>
          <p:nvPr/>
        </p:nvSpPr>
        <p:spPr bwMode="auto">
          <a:xfrm>
            <a:off x="850900" y="1703388"/>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GB" altLang="en-US">
                <a:cs typeface="Times New Roman" pitchFamily="18" charset="0"/>
              </a:rPr>
              <a:t>  Subject</a:t>
            </a:r>
          </a:p>
        </p:txBody>
      </p:sp>
      <p:sp>
        <p:nvSpPr>
          <p:cNvPr id="20485" name="Text Box 17"/>
          <p:cNvSpPr txBox="1">
            <a:spLocks noChangeArrowheads="1"/>
          </p:cNvSpPr>
          <p:nvPr/>
        </p:nvSpPr>
        <p:spPr bwMode="auto">
          <a:xfrm>
            <a:off x="2312988" y="1690688"/>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GB" altLang="en-US">
                <a:cs typeface="Times New Roman" pitchFamily="18" charset="0"/>
              </a:rPr>
              <a:t>   Area</a:t>
            </a:r>
          </a:p>
        </p:txBody>
      </p:sp>
      <p:sp>
        <p:nvSpPr>
          <p:cNvPr id="20486" name="Text Box 18"/>
          <p:cNvSpPr txBox="1">
            <a:spLocks noChangeArrowheads="1"/>
          </p:cNvSpPr>
          <p:nvPr/>
        </p:nvSpPr>
        <p:spPr bwMode="auto">
          <a:xfrm>
            <a:off x="3684588" y="1717675"/>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GB" altLang="en-US">
                <a:cs typeface="Times New Roman" pitchFamily="18" charset="0"/>
              </a:rPr>
              <a:t>    Topic</a:t>
            </a:r>
          </a:p>
        </p:txBody>
      </p:sp>
      <p:sp>
        <p:nvSpPr>
          <p:cNvPr id="20487" name="Text Box 19"/>
          <p:cNvSpPr txBox="1">
            <a:spLocks noChangeArrowheads="1"/>
          </p:cNvSpPr>
          <p:nvPr/>
        </p:nvSpPr>
        <p:spPr bwMode="auto">
          <a:xfrm>
            <a:off x="5437188" y="1677988"/>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GB" altLang="en-US">
                <a:cs typeface="Times New Roman" pitchFamily="18" charset="0"/>
              </a:rPr>
              <a:t>Resources</a:t>
            </a:r>
          </a:p>
        </p:txBody>
      </p:sp>
      <p:sp>
        <p:nvSpPr>
          <p:cNvPr id="20488" name="Text Box 20"/>
          <p:cNvSpPr txBox="1">
            <a:spLocks noChangeArrowheads="1"/>
          </p:cNvSpPr>
          <p:nvPr/>
        </p:nvSpPr>
        <p:spPr bwMode="auto">
          <a:xfrm>
            <a:off x="7680325" y="1717675"/>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GB" altLang="en-US">
                <a:cs typeface="Times New Roman" pitchFamily="18" charset="0"/>
              </a:rPr>
              <a:t>Priority</a:t>
            </a:r>
          </a:p>
        </p:txBody>
      </p:sp>
      <p:sp>
        <p:nvSpPr>
          <p:cNvPr id="20489" name="Text Box 21"/>
          <p:cNvSpPr txBox="1">
            <a:spLocks noChangeArrowheads="1"/>
          </p:cNvSpPr>
          <p:nvPr/>
        </p:nvSpPr>
        <p:spPr bwMode="auto">
          <a:xfrm>
            <a:off x="865188" y="2528888"/>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GB" altLang="en-US">
                <a:cs typeface="Times New Roman" pitchFamily="18" charset="0"/>
              </a:rPr>
              <a:t>  Maths</a:t>
            </a:r>
          </a:p>
        </p:txBody>
      </p:sp>
      <p:sp>
        <p:nvSpPr>
          <p:cNvPr id="20490" name="Text Box 22"/>
          <p:cNvSpPr txBox="1">
            <a:spLocks noChangeArrowheads="1"/>
          </p:cNvSpPr>
          <p:nvPr/>
        </p:nvSpPr>
        <p:spPr bwMode="auto">
          <a:xfrm>
            <a:off x="2274888" y="2528888"/>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GB" altLang="en-US">
                <a:cs typeface="Times New Roman" pitchFamily="18" charset="0"/>
              </a:rPr>
              <a:t>Numbers</a:t>
            </a:r>
          </a:p>
        </p:txBody>
      </p:sp>
      <p:sp>
        <p:nvSpPr>
          <p:cNvPr id="20491" name="Text Box 23"/>
          <p:cNvSpPr txBox="1">
            <a:spLocks noChangeArrowheads="1"/>
          </p:cNvSpPr>
          <p:nvPr/>
        </p:nvSpPr>
        <p:spPr bwMode="auto">
          <a:xfrm>
            <a:off x="2160588" y="4522788"/>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GB" altLang="en-US">
                <a:cs typeface="Times New Roman" pitchFamily="18" charset="0"/>
              </a:rPr>
              <a:t>   Graphs</a:t>
            </a:r>
          </a:p>
        </p:txBody>
      </p:sp>
      <p:sp>
        <p:nvSpPr>
          <p:cNvPr id="20492" name="Text Box 24"/>
          <p:cNvSpPr txBox="1">
            <a:spLocks noChangeArrowheads="1"/>
          </p:cNvSpPr>
          <p:nvPr/>
        </p:nvSpPr>
        <p:spPr bwMode="auto">
          <a:xfrm>
            <a:off x="3608388" y="2528888"/>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GB" altLang="en-US">
                <a:cs typeface="Times New Roman" pitchFamily="18" charset="0"/>
              </a:rPr>
              <a:t>  Equations</a:t>
            </a:r>
          </a:p>
        </p:txBody>
      </p:sp>
      <p:sp>
        <p:nvSpPr>
          <p:cNvPr id="20493" name="Text Box 25"/>
          <p:cNvSpPr txBox="1">
            <a:spLocks noChangeArrowheads="1"/>
          </p:cNvSpPr>
          <p:nvPr/>
        </p:nvSpPr>
        <p:spPr bwMode="auto">
          <a:xfrm>
            <a:off x="3684588" y="4522788"/>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GB" altLang="en-US">
                <a:cs typeface="Times New Roman" pitchFamily="18" charset="0"/>
              </a:rPr>
              <a:t> Pie Charts</a:t>
            </a:r>
          </a:p>
        </p:txBody>
      </p:sp>
      <p:sp>
        <p:nvSpPr>
          <p:cNvPr id="20494" name="Text Box 26"/>
          <p:cNvSpPr txBox="1">
            <a:spLocks noChangeArrowheads="1"/>
          </p:cNvSpPr>
          <p:nvPr/>
        </p:nvSpPr>
        <p:spPr bwMode="auto">
          <a:xfrm>
            <a:off x="5284788" y="2528888"/>
            <a:ext cx="2438400" cy="434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buFontTx/>
              <a:buChar char="•"/>
            </a:pPr>
            <a:r>
              <a:rPr lang="en-GB" altLang="en-US">
                <a:cs typeface="Times New Roman" pitchFamily="18" charset="0"/>
              </a:rPr>
              <a:t>Class Notes</a:t>
            </a:r>
          </a:p>
          <a:p>
            <a:pPr algn="l" eaLnBrk="1" hangingPunct="1">
              <a:spcBef>
                <a:spcPct val="50000"/>
              </a:spcBef>
              <a:buFontTx/>
              <a:buChar char="•"/>
            </a:pPr>
            <a:r>
              <a:rPr lang="en-GB" altLang="en-US">
                <a:cs typeface="Times New Roman" pitchFamily="18" charset="0"/>
              </a:rPr>
              <a:t>Past Paper</a:t>
            </a:r>
          </a:p>
          <a:p>
            <a:pPr algn="l" eaLnBrk="1" hangingPunct="1">
              <a:spcBef>
                <a:spcPct val="50000"/>
              </a:spcBef>
              <a:buFontTx/>
              <a:buChar char="•"/>
            </a:pPr>
            <a:endParaRPr lang="en-GB" altLang="en-US">
              <a:cs typeface="Times New Roman" pitchFamily="18" charset="0"/>
            </a:endParaRPr>
          </a:p>
          <a:p>
            <a:pPr algn="l" eaLnBrk="1" hangingPunct="1">
              <a:spcBef>
                <a:spcPct val="50000"/>
              </a:spcBef>
              <a:buFontTx/>
              <a:buChar char="•"/>
            </a:pPr>
            <a:r>
              <a:rPr lang="en-GB" altLang="en-US">
                <a:cs typeface="Times New Roman" pitchFamily="18" charset="0"/>
              </a:rPr>
              <a:t>Class Notes</a:t>
            </a:r>
          </a:p>
          <a:p>
            <a:pPr algn="l" eaLnBrk="1" hangingPunct="1">
              <a:spcBef>
                <a:spcPct val="50000"/>
              </a:spcBef>
            </a:pPr>
            <a:r>
              <a:rPr lang="en-GB" altLang="en-US">
                <a:cs typeface="Times New Roman" pitchFamily="18" charset="0"/>
              </a:rPr>
              <a:t>(some missing)</a:t>
            </a:r>
          </a:p>
          <a:p>
            <a:pPr algn="l" eaLnBrk="1" hangingPunct="1">
              <a:spcBef>
                <a:spcPct val="50000"/>
              </a:spcBef>
              <a:buFontTx/>
              <a:buChar char="•"/>
            </a:pPr>
            <a:r>
              <a:rPr lang="en-GB" altLang="en-US">
                <a:cs typeface="Times New Roman" pitchFamily="18" charset="0"/>
              </a:rPr>
              <a:t> Past Paper</a:t>
            </a:r>
          </a:p>
          <a:p>
            <a:pPr algn="l" eaLnBrk="1" hangingPunct="1">
              <a:spcBef>
                <a:spcPct val="50000"/>
              </a:spcBef>
              <a:buFontTx/>
              <a:buChar char="•"/>
            </a:pPr>
            <a:endParaRPr lang="en-GB" altLang="en-US">
              <a:cs typeface="Times New Roman" pitchFamily="18" charset="0"/>
            </a:endParaRPr>
          </a:p>
          <a:p>
            <a:pPr algn="l" eaLnBrk="1" hangingPunct="1">
              <a:spcBef>
                <a:spcPct val="50000"/>
              </a:spcBef>
            </a:pPr>
            <a:endParaRPr lang="en-GB" altLang="en-US">
              <a:cs typeface="Times New Roman" pitchFamily="18" charset="0"/>
            </a:endParaRPr>
          </a:p>
        </p:txBody>
      </p:sp>
      <p:sp>
        <p:nvSpPr>
          <p:cNvPr id="20495" name="Text Box 27"/>
          <p:cNvSpPr txBox="1">
            <a:spLocks noChangeArrowheads="1"/>
          </p:cNvSpPr>
          <p:nvPr/>
        </p:nvSpPr>
        <p:spPr bwMode="auto">
          <a:xfrm>
            <a:off x="7646988" y="2582863"/>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GB" altLang="en-US">
                <a:cs typeface="Times New Roman" pitchFamily="18" charset="0"/>
              </a:rPr>
              <a:t>Low</a:t>
            </a:r>
          </a:p>
        </p:txBody>
      </p:sp>
      <p:sp>
        <p:nvSpPr>
          <p:cNvPr id="20496" name="Text Box 28"/>
          <p:cNvSpPr txBox="1">
            <a:spLocks noChangeArrowheads="1"/>
          </p:cNvSpPr>
          <p:nvPr/>
        </p:nvSpPr>
        <p:spPr bwMode="auto">
          <a:xfrm>
            <a:off x="7646988" y="4522788"/>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GB" altLang="en-US">
                <a:cs typeface="Times New Roman" pitchFamily="18" charset="0"/>
              </a:rPr>
              <a:t>High</a:t>
            </a:r>
          </a:p>
        </p:txBody>
      </p:sp>
      <p:sp>
        <p:nvSpPr>
          <p:cNvPr id="20497" name="Line 29"/>
          <p:cNvSpPr>
            <a:spLocks noChangeShapeType="1"/>
          </p:cNvSpPr>
          <p:nvPr/>
        </p:nvSpPr>
        <p:spPr bwMode="auto">
          <a:xfrm>
            <a:off x="7308850" y="1474788"/>
            <a:ext cx="0" cy="54721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0498" name="Picture 2" descr="C:\Users\bplayer\AppData\Local\Microsoft\Windows\Temporary Internet Files\Content.IE5\69V2JMM5\MC900442122[1].pn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3" y="6051550"/>
            <a:ext cx="812801"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fontAlgn="auto" hangingPunct="1">
              <a:spcAft>
                <a:spcPts val="0"/>
              </a:spcAft>
              <a:defRPr/>
            </a:pPr>
            <a:r>
              <a:rPr lang="en-GB"/>
              <a:t>Intervention at Framingham Earl</a:t>
            </a:r>
          </a:p>
        </p:txBody>
      </p:sp>
      <p:pic>
        <p:nvPicPr>
          <p:cNvPr id="21507" name="Picture 7" descr="k38196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688" y="1341438"/>
            <a:ext cx="2411412" cy="241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9" descr="0511-0906-2212-2308_Black_and_White_Cartoon_of_a_Boy_with_an_F_on_His_History_Test_clipart_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4724400"/>
            <a:ext cx="331152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11" descr="welcom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138" y="2636838"/>
            <a:ext cx="3457575"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2" descr="C:\Users\bplayer\AppData\Local\Microsoft\Windows\Temporary Internet Files\Content.IE5\69V2JMM5\MC900442122[1].p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64500" y="5732463"/>
            <a:ext cx="9048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fontAlgn="auto" hangingPunct="1">
              <a:spcAft>
                <a:spcPts val="0"/>
              </a:spcAft>
              <a:defRPr/>
            </a:pPr>
            <a:r>
              <a:rPr lang="en-GB"/>
              <a:t>Intervention – The 3 “I”s</a:t>
            </a:r>
          </a:p>
        </p:txBody>
      </p:sp>
      <p:grpSp>
        <p:nvGrpSpPr>
          <p:cNvPr id="2" name="Diagram 2"/>
          <p:cNvGrpSpPr>
            <a:grpSpLocks noChangeAspect="1"/>
          </p:cNvGrpSpPr>
          <p:nvPr/>
        </p:nvGrpSpPr>
        <p:grpSpPr bwMode="auto">
          <a:xfrm>
            <a:off x="0" y="1125538"/>
            <a:ext cx="9001125" cy="4171950"/>
            <a:chOff x="266" y="709"/>
            <a:chExt cx="5184" cy="2851"/>
          </a:xfrm>
        </p:grpSpPr>
        <p:graphicFrame>
          <p:nvGraphicFramePr>
            <p:cNvPr id="4" name="Diagram 3"/>
            <p:cNvGraphicFramePr/>
            <p:nvPr/>
          </p:nvGraphicFramePr>
          <p:xfrm>
            <a:off x="266" y="709"/>
            <a:ext cx="5184" cy="28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Picture 10" descr="k3819626"/>
            <p:cNvSpPr>
              <a:spLocks noChangeAspect="1" noChangeArrowheads="1"/>
            </p:cNvSpPr>
            <p:nvPr/>
          </p:nvSpPr>
          <p:spPr bwMode="auto">
            <a:xfrm>
              <a:off x="369" y="807"/>
              <a:ext cx="1161" cy="137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1036" name="Picture 14" descr="welcom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2138" y="4900613"/>
            <a:ext cx="2808287" cy="195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5" descr="0511-0906-2212-2308_Black_and_White_Cartoon_of_a_Boy_with_an_F_on_His_History_Test_clipart_im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59563" y="2708275"/>
            <a:ext cx="2484437" cy="145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2" descr="C:\Users\bplayer\AppData\Local\Microsoft\Windows\Temporary Internet Files\Content.IE5\69V2JMM5\MC900442122[1].png">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64500" y="5732463"/>
            <a:ext cx="9048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fontAlgn="auto" hangingPunct="1">
              <a:spcAft>
                <a:spcPts val="0"/>
              </a:spcAft>
              <a:defRPr/>
            </a:pPr>
            <a:r>
              <a:rPr lang="en-GB"/>
              <a:t>Information</a:t>
            </a:r>
          </a:p>
        </p:txBody>
      </p:sp>
      <p:sp>
        <p:nvSpPr>
          <p:cNvPr id="22531" name="Rectangle 3"/>
          <p:cNvSpPr>
            <a:spLocks noGrp="1" noChangeArrowheads="1"/>
          </p:cNvSpPr>
          <p:nvPr>
            <p:ph type="body" idx="1"/>
          </p:nvPr>
        </p:nvSpPr>
        <p:spPr>
          <a:xfrm>
            <a:off x="468313" y="1989138"/>
            <a:ext cx="8229600" cy="3773487"/>
          </a:xfrm>
        </p:spPr>
        <p:txBody>
          <a:bodyPr/>
          <a:lstStyle/>
          <a:p>
            <a:pPr eaLnBrk="1" hangingPunct="1"/>
            <a:r>
              <a:rPr lang="en-GB" altLang="en-US" smtClean="0"/>
              <a:t>Throughout Key Stage 4 subject teachers enter data about students’ progress.</a:t>
            </a:r>
          </a:p>
          <a:p>
            <a:pPr eaLnBrk="1" hangingPunct="1"/>
            <a:r>
              <a:rPr lang="en-GB" altLang="en-US" smtClean="0"/>
              <a:t>This information is entered into our new tracking system “Go 4 Schools” which can then be used to analyse pupils’ progress.</a:t>
            </a:r>
          </a:p>
          <a:p>
            <a:pPr eaLnBrk="1" hangingPunct="1"/>
            <a:r>
              <a:rPr lang="en-GB" altLang="en-US" smtClean="0"/>
              <a:t>The Raising Attainment Group meets fortnightly to discuss the data and individuals progress in core subjects.</a:t>
            </a:r>
          </a:p>
        </p:txBody>
      </p:sp>
      <p:pic>
        <p:nvPicPr>
          <p:cNvPr id="22532" name="Picture 2" descr="C:\Users\bplayer\AppData\Local\Microsoft\Windows\Temporary Internet Files\Content.IE5\69V2JMM5\MC900442122[1].pn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4500" y="5732463"/>
            <a:ext cx="9048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9570</TotalTime>
  <Words>2252</Words>
  <Application>Microsoft Office PowerPoint</Application>
  <PresentationFormat>On-screen Show (4:3)</PresentationFormat>
  <Paragraphs>414</Paragraphs>
  <Slides>51</Slides>
  <Notes>4</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62" baseType="lpstr">
      <vt:lpstr>Times New Roman</vt:lpstr>
      <vt:lpstr>Arial</vt:lpstr>
      <vt:lpstr>Franklin Gothic Medium</vt:lpstr>
      <vt:lpstr>Franklin Gothic Book</vt:lpstr>
      <vt:lpstr>Wingdings 2</vt:lpstr>
      <vt:lpstr>Wingdings</vt:lpstr>
      <vt:lpstr>Verdana</vt:lpstr>
      <vt:lpstr>Arial Rounded MT Bold</vt:lpstr>
      <vt:lpstr>Arial Narrow</vt:lpstr>
      <vt:lpstr>Trek</vt:lpstr>
      <vt:lpstr>Chart</vt:lpstr>
      <vt:lpstr>Study Skills Evening</vt:lpstr>
      <vt:lpstr>Planning your revision  </vt:lpstr>
      <vt:lpstr>Preparation for Success</vt:lpstr>
      <vt:lpstr>Timetable overview </vt:lpstr>
      <vt:lpstr>Planning revision – all subjects</vt:lpstr>
      <vt:lpstr>Timetable – subject specific</vt:lpstr>
      <vt:lpstr>Intervention at Framingham Earl</vt:lpstr>
      <vt:lpstr>Intervention – The 3 “I”s</vt:lpstr>
      <vt:lpstr>Information</vt:lpstr>
      <vt:lpstr>Intervention</vt:lpstr>
      <vt:lpstr>Impact</vt:lpstr>
      <vt:lpstr>2013-2014</vt:lpstr>
      <vt:lpstr>English Revision</vt:lpstr>
      <vt:lpstr>GCSE English and English Literature</vt:lpstr>
      <vt:lpstr>GCSE English</vt:lpstr>
      <vt:lpstr>GCSE English Literature</vt:lpstr>
      <vt:lpstr>Controlled Assessment:</vt:lpstr>
      <vt:lpstr>Ideas to prepare:</vt:lpstr>
      <vt:lpstr>PowerPoint Presentation</vt:lpstr>
      <vt:lpstr>The Exams</vt:lpstr>
      <vt:lpstr>Poetry Across Time</vt:lpstr>
      <vt:lpstr>Study Guides</vt:lpstr>
      <vt:lpstr>PowerPoint Presentation</vt:lpstr>
      <vt:lpstr>If you would like to buy a study guide... </vt:lpstr>
      <vt:lpstr>Websites</vt:lpstr>
      <vt:lpstr>How else can you help?</vt:lpstr>
      <vt:lpstr>PowerPoint Presentation</vt:lpstr>
      <vt:lpstr>Science Revision</vt:lpstr>
      <vt:lpstr>Science preparation</vt:lpstr>
      <vt:lpstr>Exam preparation</vt:lpstr>
      <vt:lpstr>Physics equation sheet.</vt:lpstr>
      <vt:lpstr>Chemistry sheet.</vt:lpstr>
      <vt:lpstr>Any questions about Science preparation?</vt:lpstr>
      <vt:lpstr>Maths Revision</vt:lpstr>
      <vt:lpstr>Resources</vt:lpstr>
      <vt:lpstr>Maths is all about the method</vt:lpstr>
      <vt:lpstr>Learning How to Revise</vt:lpstr>
      <vt:lpstr>What are visual learners like?</vt:lpstr>
      <vt:lpstr>What are auditory learners like?</vt:lpstr>
      <vt:lpstr>What are kinaesthetic learners like?</vt:lpstr>
      <vt:lpstr> Learning Styles</vt:lpstr>
      <vt:lpstr>Using Your Test Profile</vt:lpstr>
      <vt:lpstr>PowerPoint Presentation</vt:lpstr>
      <vt:lpstr>PowerPoint Presentation</vt:lpstr>
      <vt:lpstr>Kinaesthetic Learners</vt:lpstr>
      <vt:lpstr>The Rounded Learner</vt:lpstr>
      <vt:lpstr>Role of the Parent/ Carer in supporting exam preparation</vt:lpstr>
      <vt:lpstr> Support  </vt:lpstr>
      <vt:lpstr>To DO:</vt:lpstr>
      <vt:lpstr>Helpful tips:</vt:lpstr>
      <vt:lpstr>Recognise: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Player B</dc:creator>
  <cp:lastModifiedBy>Teacher E-Solutions</cp:lastModifiedBy>
  <cp:revision>95</cp:revision>
  <cp:lastPrinted>1601-01-01T00:00:00Z</cp:lastPrinted>
  <dcterms:created xsi:type="dcterms:W3CDTF">1601-01-01T00:00:00Z</dcterms:created>
  <dcterms:modified xsi:type="dcterms:W3CDTF">2019-01-18T15:53:16Z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2</vt:i4>
  </property>
  <property fmtid="{D5CDD505-2E9C-101B-9397-08002B2CF9AE}" pid="3" name="LCID">
    <vt:i4>1033</vt:i4>
  </property>
</Properties>
</file>