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61" r:id="rId6"/>
    <p:sldId id="259" r:id="rId7"/>
    <p:sldId id="269" r:id="rId8"/>
    <p:sldId id="270" r:id="rId9"/>
    <p:sldId id="271" r:id="rId10"/>
    <p:sldId id="262" r:id="rId11"/>
    <p:sldId id="272" r:id="rId12"/>
    <p:sldId id="273" r:id="rId13"/>
    <p:sldId id="260" r:id="rId14"/>
    <p:sldId id="274" r:id="rId15"/>
    <p:sldId id="275" r:id="rId16"/>
    <p:sldId id="276" r:id="rId17"/>
    <p:sldId id="277" r:id="rId18"/>
    <p:sldId id="263" r:id="rId19"/>
    <p:sldId id="278" r:id="rId20"/>
    <p:sldId id="279" r:id="rId21"/>
    <p:sldId id="264" r:id="rId22"/>
    <p:sldId id="280" r:id="rId23"/>
    <p:sldId id="281" r:id="rId24"/>
    <p:sldId id="282" r:id="rId25"/>
    <p:sldId id="283" r:id="rId26"/>
    <p:sldId id="284" r:id="rId27"/>
    <p:sldId id="286" r:id="rId28"/>
    <p:sldId id="285" r:id="rId29"/>
    <p:sldId id="287" r:id="rId30"/>
    <p:sldId id="265" r:id="rId31"/>
    <p:sldId id="292" r:id="rId32"/>
    <p:sldId id="301" r:id="rId33"/>
    <p:sldId id="293" r:id="rId34"/>
    <p:sldId id="294" r:id="rId35"/>
    <p:sldId id="295" r:id="rId36"/>
    <p:sldId id="296" r:id="rId37"/>
    <p:sldId id="299" r:id="rId38"/>
    <p:sldId id="300" r:id="rId39"/>
    <p:sldId id="290" r:id="rId40"/>
    <p:sldId id="266" r:id="rId41"/>
    <p:sldId id="267"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9FC98F-594C-413F-B90D-E40B2D6744EE}" type="slidenum">
              <a:rPr lang="en-US"/>
              <a:pPr>
                <a:defRPr/>
              </a:pPr>
              <a:t>‹#›</a:t>
            </a:fld>
            <a:endParaRPr lang="en-US"/>
          </a:p>
        </p:txBody>
      </p:sp>
    </p:spTree>
    <p:extLst>
      <p:ext uri="{BB962C8B-B14F-4D97-AF65-F5344CB8AC3E}">
        <p14:creationId xmlns:p14="http://schemas.microsoft.com/office/powerpoint/2010/main" val="512592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3F3035-CCA7-4E79-9A2F-8817970516AF}" type="slidenum">
              <a:rPr lang="en-US"/>
              <a:pPr>
                <a:defRPr/>
              </a:pPr>
              <a:t>‹#›</a:t>
            </a:fld>
            <a:endParaRPr lang="en-US"/>
          </a:p>
        </p:txBody>
      </p:sp>
    </p:spTree>
    <p:extLst>
      <p:ext uri="{BB962C8B-B14F-4D97-AF65-F5344CB8AC3E}">
        <p14:creationId xmlns:p14="http://schemas.microsoft.com/office/powerpoint/2010/main" val="575843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C1DBF6-4207-4EBE-BBA7-FBBBF291AF3A}" type="slidenum">
              <a:rPr lang="en-US"/>
              <a:pPr>
                <a:defRPr/>
              </a:pPr>
              <a:t>‹#›</a:t>
            </a:fld>
            <a:endParaRPr lang="en-US"/>
          </a:p>
        </p:txBody>
      </p:sp>
    </p:spTree>
    <p:extLst>
      <p:ext uri="{BB962C8B-B14F-4D97-AF65-F5344CB8AC3E}">
        <p14:creationId xmlns:p14="http://schemas.microsoft.com/office/powerpoint/2010/main" val="1643176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AEF6DA-7C95-47E8-99EF-13480205C366}" type="slidenum">
              <a:rPr lang="en-US"/>
              <a:pPr>
                <a:defRPr/>
              </a:pPr>
              <a:t>‹#›</a:t>
            </a:fld>
            <a:endParaRPr lang="en-US"/>
          </a:p>
        </p:txBody>
      </p:sp>
    </p:spTree>
    <p:extLst>
      <p:ext uri="{BB962C8B-B14F-4D97-AF65-F5344CB8AC3E}">
        <p14:creationId xmlns:p14="http://schemas.microsoft.com/office/powerpoint/2010/main" val="2342347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B1B557-5151-43D4-94C9-9E991763D4B9}" type="slidenum">
              <a:rPr lang="en-US"/>
              <a:pPr>
                <a:defRPr/>
              </a:pPr>
              <a:t>‹#›</a:t>
            </a:fld>
            <a:endParaRPr lang="en-US"/>
          </a:p>
        </p:txBody>
      </p:sp>
    </p:spTree>
    <p:extLst>
      <p:ext uri="{BB962C8B-B14F-4D97-AF65-F5344CB8AC3E}">
        <p14:creationId xmlns:p14="http://schemas.microsoft.com/office/powerpoint/2010/main" val="23853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D8F51BB-8A39-465A-809E-DD72062BFFBF}" type="slidenum">
              <a:rPr lang="en-US"/>
              <a:pPr>
                <a:defRPr/>
              </a:pPr>
              <a:t>‹#›</a:t>
            </a:fld>
            <a:endParaRPr lang="en-US"/>
          </a:p>
        </p:txBody>
      </p:sp>
    </p:spTree>
    <p:extLst>
      <p:ext uri="{BB962C8B-B14F-4D97-AF65-F5344CB8AC3E}">
        <p14:creationId xmlns:p14="http://schemas.microsoft.com/office/powerpoint/2010/main" val="2513108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34F2502-D40E-44A1-AE17-CFD759D7BE7B}" type="slidenum">
              <a:rPr lang="en-US"/>
              <a:pPr>
                <a:defRPr/>
              </a:pPr>
              <a:t>‹#›</a:t>
            </a:fld>
            <a:endParaRPr lang="en-US"/>
          </a:p>
        </p:txBody>
      </p:sp>
    </p:spTree>
    <p:extLst>
      <p:ext uri="{BB962C8B-B14F-4D97-AF65-F5344CB8AC3E}">
        <p14:creationId xmlns:p14="http://schemas.microsoft.com/office/powerpoint/2010/main" val="2598859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954753E-70E2-40FD-8300-05722A48679A}" type="slidenum">
              <a:rPr lang="en-US"/>
              <a:pPr>
                <a:defRPr/>
              </a:pPr>
              <a:t>‹#›</a:t>
            </a:fld>
            <a:endParaRPr lang="en-US"/>
          </a:p>
        </p:txBody>
      </p:sp>
    </p:spTree>
    <p:extLst>
      <p:ext uri="{BB962C8B-B14F-4D97-AF65-F5344CB8AC3E}">
        <p14:creationId xmlns:p14="http://schemas.microsoft.com/office/powerpoint/2010/main" val="3492984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33D42A2-429F-47A6-8681-AD3DADA0DF7B}" type="slidenum">
              <a:rPr lang="en-US"/>
              <a:pPr>
                <a:defRPr/>
              </a:pPr>
              <a:t>‹#›</a:t>
            </a:fld>
            <a:endParaRPr lang="en-US"/>
          </a:p>
        </p:txBody>
      </p:sp>
    </p:spTree>
    <p:extLst>
      <p:ext uri="{BB962C8B-B14F-4D97-AF65-F5344CB8AC3E}">
        <p14:creationId xmlns:p14="http://schemas.microsoft.com/office/powerpoint/2010/main" val="1046304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3228AB-31EE-4801-9D23-26A4CE3F111C}" type="slidenum">
              <a:rPr lang="en-US"/>
              <a:pPr>
                <a:defRPr/>
              </a:pPr>
              <a:t>‹#›</a:t>
            </a:fld>
            <a:endParaRPr lang="en-US"/>
          </a:p>
        </p:txBody>
      </p:sp>
    </p:spTree>
    <p:extLst>
      <p:ext uri="{BB962C8B-B14F-4D97-AF65-F5344CB8AC3E}">
        <p14:creationId xmlns:p14="http://schemas.microsoft.com/office/powerpoint/2010/main" val="3963709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12B9DED-6721-46D4-B6F7-37D188C887BE}" type="slidenum">
              <a:rPr lang="en-US"/>
              <a:pPr>
                <a:defRPr/>
              </a:pPr>
              <a:t>‹#›</a:t>
            </a:fld>
            <a:endParaRPr lang="en-US"/>
          </a:p>
        </p:txBody>
      </p:sp>
    </p:spTree>
    <p:extLst>
      <p:ext uri="{BB962C8B-B14F-4D97-AF65-F5344CB8AC3E}">
        <p14:creationId xmlns:p14="http://schemas.microsoft.com/office/powerpoint/2010/main" val="61985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10144339-4930-4645-AF25-001CEA656A8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smtClean="0"/>
              <a:t>African Religions</a:t>
            </a:r>
          </a:p>
        </p:txBody>
      </p:sp>
      <p:sp>
        <p:nvSpPr>
          <p:cNvPr id="2051" name="Rectangle 3"/>
          <p:cNvSpPr>
            <a:spLocks noGrp="1" noChangeArrowheads="1"/>
          </p:cNvSpPr>
          <p:nvPr>
            <p:ph type="subTitle" idx="1"/>
          </p:nvPr>
        </p:nvSpPr>
        <p:spPr/>
        <p:txBody>
          <a:bodyPr/>
          <a:lstStyle/>
          <a:p>
            <a:pPr eaLnBrk="1" hangingPunct="1"/>
            <a:endParaRPr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The Lesser Spirits</a:t>
            </a:r>
          </a:p>
        </p:txBody>
      </p:sp>
      <p:sp>
        <p:nvSpPr>
          <p:cNvPr id="11267" name="Rectangle 3"/>
          <p:cNvSpPr>
            <a:spLocks noGrp="1" noChangeArrowheads="1"/>
          </p:cNvSpPr>
          <p:nvPr>
            <p:ph type="body" idx="1"/>
          </p:nvPr>
        </p:nvSpPr>
        <p:spPr>
          <a:xfrm>
            <a:off x="457200" y="1600200"/>
            <a:ext cx="8229600" cy="5257800"/>
          </a:xfrm>
        </p:spPr>
        <p:txBody>
          <a:bodyPr/>
          <a:lstStyle/>
          <a:p>
            <a:pPr eaLnBrk="1" hangingPunct="1"/>
            <a:r>
              <a:rPr lang="en-US" sz="2800" smtClean="0"/>
              <a:t>Earth, water, and sky contain spiritual life similar to human kind</a:t>
            </a:r>
          </a:p>
          <a:p>
            <a:pPr eaLnBrk="1" hangingPunct="1"/>
            <a:r>
              <a:rPr lang="en-US" sz="2800" smtClean="0"/>
              <a:t>Mountains, forest, rivers and streams, many plants and animals</a:t>
            </a:r>
          </a:p>
          <a:p>
            <a:pPr eaLnBrk="1" hangingPunct="1"/>
            <a:r>
              <a:rPr lang="en-US" sz="2800" smtClean="0"/>
              <a:t>Storms, lightening, thunder</a:t>
            </a:r>
          </a:p>
          <a:p>
            <a:pPr eaLnBrk="1" hangingPunct="1"/>
            <a:r>
              <a:rPr lang="en-US" sz="2800" smtClean="0"/>
              <a:t>Spirits can be beneficial or harmful</a:t>
            </a:r>
          </a:p>
          <a:p>
            <a:pPr eaLnBrk="1" hangingPunct="1"/>
            <a:r>
              <a:rPr lang="en-US" sz="2800" smtClean="0"/>
              <a:t>They are influenced by prayer, flattery, and sacrifice.</a:t>
            </a:r>
          </a:p>
          <a:p>
            <a:pPr eaLnBrk="1" hangingPunct="1"/>
            <a:r>
              <a:rPr lang="en-US" sz="2800" smtClean="0"/>
              <a:t>They have a direct influence on human life so Africans seek to understand them and seek their favor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Lesser Spirits Continued</a:t>
            </a:r>
          </a:p>
        </p:txBody>
      </p:sp>
      <p:sp>
        <p:nvSpPr>
          <p:cNvPr id="12291" name="Rectangle 3"/>
          <p:cNvSpPr>
            <a:spLocks noGrp="1" noChangeArrowheads="1"/>
          </p:cNvSpPr>
          <p:nvPr>
            <p:ph type="body" idx="1"/>
          </p:nvPr>
        </p:nvSpPr>
        <p:spPr/>
        <p:txBody>
          <a:bodyPr/>
          <a:lstStyle/>
          <a:p>
            <a:pPr eaLnBrk="1" hangingPunct="1">
              <a:lnSpc>
                <a:spcPct val="90000"/>
              </a:lnSpc>
            </a:pPr>
            <a:r>
              <a:rPr lang="en-US" smtClean="0"/>
              <a:t>They can be male or female. </a:t>
            </a:r>
          </a:p>
          <a:p>
            <a:pPr eaLnBrk="1" hangingPunct="1">
              <a:lnSpc>
                <a:spcPct val="90000"/>
              </a:lnSpc>
            </a:pPr>
            <a:r>
              <a:rPr lang="en-US" smtClean="0"/>
              <a:t>Earth is regarded as a mother goddess.</a:t>
            </a:r>
          </a:p>
          <a:p>
            <a:pPr eaLnBrk="1" hangingPunct="1">
              <a:lnSpc>
                <a:spcPct val="90000"/>
              </a:lnSpc>
            </a:pPr>
            <a:r>
              <a:rPr lang="en-US" smtClean="0"/>
              <a:t>Ex. Ashanti prayer for the Earth Mother:</a:t>
            </a:r>
          </a:p>
          <a:p>
            <a:pPr eaLnBrk="1" hangingPunct="1">
              <a:lnSpc>
                <a:spcPct val="90000"/>
              </a:lnSpc>
            </a:pPr>
            <a:r>
              <a:rPr lang="en-US" smtClean="0"/>
              <a:t>Earth, while I am yet alive,</a:t>
            </a:r>
          </a:p>
          <a:p>
            <a:pPr eaLnBrk="1" hangingPunct="1">
              <a:lnSpc>
                <a:spcPct val="90000"/>
              </a:lnSpc>
            </a:pPr>
            <a:r>
              <a:rPr lang="en-US" smtClean="0"/>
              <a:t>“It is upon you that I put my trust</a:t>
            </a:r>
          </a:p>
          <a:p>
            <a:pPr eaLnBrk="1" hangingPunct="1">
              <a:lnSpc>
                <a:spcPct val="90000"/>
              </a:lnSpc>
            </a:pPr>
            <a:r>
              <a:rPr lang="en-US" smtClean="0"/>
              <a:t>Earth who receives my body,</a:t>
            </a:r>
          </a:p>
          <a:p>
            <a:pPr eaLnBrk="1" hangingPunct="1">
              <a:lnSpc>
                <a:spcPct val="90000"/>
              </a:lnSpc>
            </a:pPr>
            <a:r>
              <a:rPr lang="en-US" smtClean="0"/>
              <a:t>We are addressing you,</a:t>
            </a:r>
          </a:p>
          <a:p>
            <a:pPr eaLnBrk="1" hangingPunct="1">
              <a:lnSpc>
                <a:spcPct val="90000"/>
              </a:lnSpc>
            </a:pPr>
            <a:r>
              <a:rPr lang="en-US" smtClean="0"/>
              <a:t>And you will understand.”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Water: A Sacred Element</a:t>
            </a:r>
          </a:p>
        </p:txBody>
      </p:sp>
      <p:sp>
        <p:nvSpPr>
          <p:cNvPr id="13315" name="Rectangle 3"/>
          <p:cNvSpPr>
            <a:spLocks noGrp="1" noChangeArrowheads="1"/>
          </p:cNvSpPr>
          <p:nvPr>
            <p:ph type="body" idx="1"/>
          </p:nvPr>
        </p:nvSpPr>
        <p:spPr>
          <a:xfrm>
            <a:off x="457200" y="1295400"/>
            <a:ext cx="8229600" cy="5257800"/>
          </a:xfrm>
        </p:spPr>
        <p:txBody>
          <a:bodyPr/>
          <a:lstStyle/>
          <a:p>
            <a:pPr eaLnBrk="1" hangingPunct="1"/>
            <a:r>
              <a:rPr lang="en-US" smtClean="0"/>
              <a:t>Water sacred to many cultures.</a:t>
            </a:r>
          </a:p>
          <a:p>
            <a:pPr eaLnBrk="1" hangingPunct="1"/>
            <a:r>
              <a:rPr lang="en-US" smtClean="0"/>
              <a:t>When life depends on water in the form of rainfall, rivers, and streams, water takes on a life of its own.</a:t>
            </a:r>
          </a:p>
          <a:p>
            <a:pPr eaLnBrk="1" hangingPunct="1"/>
            <a:r>
              <a:rPr lang="en-US" smtClean="0"/>
              <a:t>Africans use water for rituals such as the washing of the newborn and the dead. It must come from a source of sacred, living water. It must not be heated or boiled, or treated with chemicals as that would kill the spirit in 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Ancestors</a:t>
            </a:r>
          </a:p>
        </p:txBody>
      </p:sp>
      <p:sp>
        <p:nvSpPr>
          <p:cNvPr id="14339" name="Rectangle 3"/>
          <p:cNvSpPr>
            <a:spLocks noGrp="1" noChangeArrowheads="1"/>
          </p:cNvSpPr>
          <p:nvPr>
            <p:ph type="body" idx="1"/>
          </p:nvPr>
        </p:nvSpPr>
        <p:spPr>
          <a:xfrm>
            <a:off x="457200" y="1219200"/>
            <a:ext cx="8229600" cy="5257800"/>
          </a:xfrm>
        </p:spPr>
        <p:txBody>
          <a:bodyPr/>
          <a:lstStyle/>
          <a:p>
            <a:pPr eaLnBrk="1" hangingPunct="1"/>
            <a:r>
              <a:rPr lang="en-US" sz="2800" smtClean="0"/>
              <a:t>Most commonly recognized spiritual forces in Africa</a:t>
            </a:r>
          </a:p>
          <a:p>
            <a:pPr eaLnBrk="1" hangingPunct="1"/>
            <a:r>
              <a:rPr lang="en-US" sz="2800" smtClean="0"/>
              <a:t>Continue to live on in the spirit world and unlike the High God take an active interest in the well-being of those who live in the world.</a:t>
            </a:r>
          </a:p>
          <a:p>
            <a:pPr eaLnBrk="1" hangingPunct="1"/>
            <a:r>
              <a:rPr lang="en-US" sz="2800" smtClean="0"/>
              <a:t>Ancestors are consulted before the birth of a child, beginning of an agricultural season, prior to battle, or political conflicts.</a:t>
            </a:r>
          </a:p>
          <a:p>
            <a:pPr eaLnBrk="1" hangingPunct="1"/>
            <a:r>
              <a:rPr lang="en-US" sz="2800" smtClean="0"/>
              <a:t>In some tribes, no one may eat the first fruit of the harvest until it has been offered to the ancestors.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Ancestors Continued</a:t>
            </a:r>
          </a:p>
        </p:txBody>
      </p:sp>
      <p:sp>
        <p:nvSpPr>
          <p:cNvPr id="15363" name="Rectangle 3"/>
          <p:cNvSpPr>
            <a:spLocks noGrp="1" noChangeArrowheads="1"/>
          </p:cNvSpPr>
          <p:nvPr>
            <p:ph type="body" idx="1"/>
          </p:nvPr>
        </p:nvSpPr>
        <p:spPr>
          <a:xfrm>
            <a:off x="457200" y="1371600"/>
            <a:ext cx="8229600" cy="5257800"/>
          </a:xfrm>
        </p:spPr>
        <p:txBody>
          <a:bodyPr/>
          <a:lstStyle/>
          <a:p>
            <a:pPr eaLnBrk="1" hangingPunct="1"/>
            <a:r>
              <a:rPr lang="en-US" sz="2800" smtClean="0"/>
              <a:t>While in China and Japan ancestors are loved and respected, in Africa they are feared. </a:t>
            </a:r>
          </a:p>
          <a:p>
            <a:pPr eaLnBrk="1" hangingPunct="1"/>
            <a:r>
              <a:rPr lang="en-US" sz="2800" smtClean="0"/>
              <a:t>They can be capricious (do whatever they want, fickle) and unpredictable.</a:t>
            </a:r>
          </a:p>
          <a:p>
            <a:pPr eaLnBrk="1" hangingPunct="1"/>
            <a:r>
              <a:rPr lang="en-US" sz="2800" smtClean="0"/>
              <a:t>Ancestors can do whatever they want. </a:t>
            </a:r>
          </a:p>
          <a:p>
            <a:pPr eaLnBrk="1" hangingPunct="1"/>
            <a:r>
              <a:rPr lang="en-US" sz="2800" smtClean="0"/>
              <a:t>Despite many offerings, they can turn on you or the community.</a:t>
            </a:r>
          </a:p>
          <a:p>
            <a:pPr eaLnBrk="1" hangingPunct="1"/>
            <a:r>
              <a:rPr lang="en-US" sz="2800" smtClean="0"/>
              <a:t>May cause sickness, death, childlessness (a major curse)</a:t>
            </a:r>
          </a:p>
          <a:p>
            <a:pPr eaLnBrk="1" hangingPunct="1"/>
            <a:r>
              <a:rPr lang="en-US" sz="2800" smtClean="0"/>
              <a:t>Ancestors more than the gods are the enforcers of the moral codes of the tribe.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Ancestors Continued</a:t>
            </a:r>
          </a:p>
        </p:txBody>
      </p:sp>
      <p:sp>
        <p:nvSpPr>
          <p:cNvPr id="16387" name="Rectangle 3"/>
          <p:cNvSpPr>
            <a:spLocks noGrp="1" noChangeArrowheads="1"/>
          </p:cNvSpPr>
          <p:nvPr>
            <p:ph type="body" idx="1"/>
          </p:nvPr>
        </p:nvSpPr>
        <p:spPr/>
        <p:txBody>
          <a:bodyPr/>
          <a:lstStyle/>
          <a:p>
            <a:pPr eaLnBrk="1" hangingPunct="1">
              <a:lnSpc>
                <a:spcPct val="90000"/>
              </a:lnSpc>
            </a:pPr>
            <a:r>
              <a:rPr lang="en-US" smtClean="0"/>
              <a:t>Gifts and sacrifices offered to them</a:t>
            </a:r>
          </a:p>
          <a:p>
            <a:pPr eaLnBrk="1" hangingPunct="1">
              <a:lnSpc>
                <a:spcPct val="90000"/>
              </a:lnSpc>
            </a:pPr>
            <a:r>
              <a:rPr lang="en-US" smtClean="0"/>
              <a:t>Belief that ancestors own the land and its products</a:t>
            </a:r>
          </a:p>
          <a:p>
            <a:pPr eaLnBrk="1" hangingPunct="1">
              <a:lnSpc>
                <a:spcPct val="90000"/>
              </a:lnSpc>
            </a:pPr>
            <a:r>
              <a:rPr lang="en-US" smtClean="0"/>
              <a:t>Portion of harvest must be offered to them</a:t>
            </a:r>
          </a:p>
          <a:p>
            <a:pPr eaLnBrk="1" hangingPunct="1">
              <a:lnSpc>
                <a:spcPct val="90000"/>
              </a:lnSpc>
            </a:pPr>
            <a:r>
              <a:rPr lang="en-US" smtClean="0"/>
              <a:t>When animals are born, some must be slaughtered and offered to ancestors to ensure their blessings.</a:t>
            </a:r>
          </a:p>
          <a:p>
            <a:pPr eaLnBrk="1" hangingPunct="1">
              <a:lnSpc>
                <a:spcPct val="90000"/>
              </a:lnSpc>
            </a:pPr>
            <a:r>
              <a:rPr lang="en-US" smtClean="0"/>
              <a:t>Modern Africans living in cities, return to their native villages to offer sacrifices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Communication with Ancestors</a:t>
            </a:r>
          </a:p>
        </p:txBody>
      </p:sp>
      <p:sp>
        <p:nvSpPr>
          <p:cNvPr id="17411" name="Rectangle 3"/>
          <p:cNvSpPr>
            <a:spLocks noGrp="1" noChangeArrowheads="1"/>
          </p:cNvSpPr>
          <p:nvPr>
            <p:ph type="body" idx="1"/>
          </p:nvPr>
        </p:nvSpPr>
        <p:spPr/>
        <p:txBody>
          <a:bodyPr/>
          <a:lstStyle/>
          <a:p>
            <a:pPr eaLnBrk="1" hangingPunct="1"/>
            <a:r>
              <a:rPr lang="en-US" smtClean="0"/>
              <a:t>They can speak to you in dreams</a:t>
            </a:r>
          </a:p>
          <a:p>
            <a:pPr eaLnBrk="1" hangingPunct="1"/>
            <a:r>
              <a:rPr lang="en-US" smtClean="0"/>
              <a:t>They can send signs to you in nature that can be interpreted with the help of </a:t>
            </a:r>
            <a:r>
              <a:rPr lang="en-US" b="1" u="sng" smtClean="0"/>
              <a:t>diviners</a:t>
            </a:r>
            <a:r>
              <a:rPr lang="en-US" smtClean="0"/>
              <a:t>, spiritual specialists</a:t>
            </a:r>
          </a:p>
          <a:p>
            <a:pPr eaLnBrk="1" hangingPunct="1"/>
            <a:r>
              <a:rPr lang="en-US" smtClean="0"/>
              <a:t>Signs are sometimes interpreted by looking at the organs of sacrificed animals</a:t>
            </a:r>
          </a:p>
          <a:p>
            <a:pPr eaLnBrk="1" hangingPunct="1"/>
            <a:r>
              <a:rPr lang="en-US" smtClean="0"/>
              <a:t>Diviners can also contact ancestors for help with knowing the future.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4000" smtClean="0"/>
              <a:t>Tallensi Tribe: Example of Pleasing Ancestors</a:t>
            </a:r>
          </a:p>
        </p:txBody>
      </p:sp>
      <p:sp>
        <p:nvSpPr>
          <p:cNvPr id="18435" name="Rectangle 3"/>
          <p:cNvSpPr>
            <a:spLocks noGrp="1" noChangeArrowheads="1"/>
          </p:cNvSpPr>
          <p:nvPr>
            <p:ph type="body" idx="1"/>
          </p:nvPr>
        </p:nvSpPr>
        <p:spPr>
          <a:xfrm>
            <a:off x="457200" y="1600200"/>
            <a:ext cx="8229600" cy="5257800"/>
          </a:xfrm>
        </p:spPr>
        <p:txBody>
          <a:bodyPr/>
          <a:lstStyle/>
          <a:p>
            <a:pPr eaLnBrk="1" hangingPunct="1"/>
            <a:r>
              <a:rPr lang="en-US" sz="2800" smtClean="0"/>
              <a:t>Tallensi man named Pu-eng-yii left his family and settled with a rival group to earn more money.</a:t>
            </a:r>
          </a:p>
          <a:p>
            <a:pPr eaLnBrk="1" hangingPunct="1"/>
            <a:r>
              <a:rPr lang="en-US" sz="2800" smtClean="0"/>
              <a:t>Auto accident, serious leg injury</a:t>
            </a:r>
          </a:p>
          <a:p>
            <a:pPr eaLnBrk="1" hangingPunct="1"/>
            <a:r>
              <a:rPr lang="en-US" sz="2800" smtClean="0"/>
              <a:t>Diviner told him that ancestors were angry; told him that his ancestors had intended to kill him but failed to follow through on the plan.</a:t>
            </a:r>
          </a:p>
          <a:p>
            <a:pPr eaLnBrk="1" hangingPunct="1"/>
            <a:r>
              <a:rPr lang="en-US" sz="2800" smtClean="0"/>
              <a:t>Solution: He had to make restitution (monetary compensation) for leaving his family, severe ties with newly adopted family, and return home.</a:t>
            </a:r>
          </a:p>
          <a:p>
            <a:pPr eaLnBrk="1" hangingPunct="1"/>
            <a:endParaRPr lang="en-US" sz="28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Sacrifice</a:t>
            </a:r>
          </a:p>
        </p:txBody>
      </p:sp>
      <p:sp>
        <p:nvSpPr>
          <p:cNvPr id="19459" name="Rectangle 3"/>
          <p:cNvSpPr>
            <a:spLocks noGrp="1" noChangeArrowheads="1"/>
          </p:cNvSpPr>
          <p:nvPr>
            <p:ph type="body" idx="1"/>
          </p:nvPr>
        </p:nvSpPr>
        <p:spPr/>
        <p:txBody>
          <a:bodyPr/>
          <a:lstStyle/>
          <a:p>
            <a:pPr eaLnBrk="1" hangingPunct="1">
              <a:lnSpc>
                <a:spcPct val="90000"/>
              </a:lnSpc>
            </a:pPr>
            <a:r>
              <a:rPr lang="en-US" smtClean="0"/>
              <a:t>Pouring our a bit of their drinks or tossing away bits of their food (similar to when you drop a hot dog at a BBQ – an offering to the backyard gods).</a:t>
            </a:r>
          </a:p>
          <a:p>
            <a:pPr eaLnBrk="1" hangingPunct="1">
              <a:lnSpc>
                <a:spcPct val="90000"/>
              </a:lnSpc>
            </a:pPr>
            <a:r>
              <a:rPr lang="en-US" smtClean="0"/>
              <a:t>Simple act that pleases spirits and ancestors</a:t>
            </a:r>
          </a:p>
          <a:p>
            <a:pPr eaLnBrk="1" hangingPunct="1">
              <a:lnSpc>
                <a:spcPct val="90000"/>
              </a:lnSpc>
            </a:pPr>
            <a:r>
              <a:rPr lang="en-US" smtClean="0"/>
              <a:t>Sacrifice of animals for more serious occasions – dogs, birds, sheep, goats and cattle</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4000" smtClean="0"/>
              <a:t>Animal Sacrifice and Other Sacrifice to Appease Gods</a:t>
            </a:r>
          </a:p>
        </p:txBody>
      </p:sp>
      <p:sp>
        <p:nvSpPr>
          <p:cNvPr id="20483" name="Rectangle 3"/>
          <p:cNvSpPr>
            <a:spLocks noGrp="1" noChangeArrowheads="1"/>
          </p:cNvSpPr>
          <p:nvPr>
            <p:ph type="body" idx="1"/>
          </p:nvPr>
        </p:nvSpPr>
        <p:spPr>
          <a:xfrm>
            <a:off x="457200" y="1600200"/>
            <a:ext cx="8229600" cy="5029200"/>
          </a:xfrm>
        </p:spPr>
        <p:txBody>
          <a:bodyPr/>
          <a:lstStyle/>
          <a:p>
            <a:pPr eaLnBrk="1" hangingPunct="1">
              <a:lnSpc>
                <a:spcPct val="90000"/>
              </a:lnSpc>
            </a:pPr>
            <a:r>
              <a:rPr lang="en-US" smtClean="0"/>
              <a:t>Blood poured out on ground or altar </a:t>
            </a:r>
          </a:p>
          <a:p>
            <a:pPr eaLnBrk="1" hangingPunct="1">
              <a:lnSpc>
                <a:spcPct val="90000"/>
              </a:lnSpc>
            </a:pPr>
            <a:r>
              <a:rPr lang="en-US" smtClean="0"/>
              <a:t>Before a battle or election campaign or when there’s a serious drought or in times of illness</a:t>
            </a:r>
          </a:p>
          <a:p>
            <a:pPr eaLnBrk="1" hangingPunct="1">
              <a:lnSpc>
                <a:spcPct val="90000"/>
              </a:lnSpc>
            </a:pPr>
            <a:r>
              <a:rPr lang="en-US" smtClean="0"/>
              <a:t>Prior to engaging in a dangerous hunt</a:t>
            </a:r>
          </a:p>
          <a:p>
            <a:pPr eaLnBrk="1" hangingPunct="1">
              <a:lnSpc>
                <a:spcPct val="90000"/>
              </a:lnSpc>
            </a:pPr>
            <a:r>
              <a:rPr lang="en-US" smtClean="0"/>
              <a:t>Ogun – Yoruba god of iron. In modern day, he is a god of machinery.</a:t>
            </a:r>
          </a:p>
          <a:p>
            <a:pPr eaLnBrk="1" hangingPunct="1">
              <a:lnSpc>
                <a:spcPct val="90000"/>
              </a:lnSpc>
            </a:pPr>
            <a:r>
              <a:rPr lang="en-US" smtClean="0"/>
              <a:t>People who drive automobiles in dangerous streets decorate their cars with his symbols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t>Guiding Questions</a:t>
            </a:r>
          </a:p>
        </p:txBody>
      </p:sp>
      <p:sp>
        <p:nvSpPr>
          <p:cNvPr id="3075" name="Rectangle 3"/>
          <p:cNvSpPr>
            <a:spLocks noGrp="1" noChangeArrowheads="1"/>
          </p:cNvSpPr>
          <p:nvPr>
            <p:ph type="body" idx="1"/>
          </p:nvPr>
        </p:nvSpPr>
        <p:spPr/>
        <p:txBody>
          <a:bodyPr/>
          <a:lstStyle/>
          <a:p>
            <a:pPr eaLnBrk="1" hangingPunct="1"/>
            <a:r>
              <a:rPr lang="en-US" smtClean="0"/>
              <a:t>What type of religious beliefs do native Africans generally have? </a:t>
            </a:r>
          </a:p>
          <a:p>
            <a:pPr eaLnBrk="1" hangingPunct="1"/>
            <a:r>
              <a:rPr lang="en-US" smtClean="0"/>
              <a:t>In what types of gods and spirits do they believe?</a:t>
            </a:r>
          </a:p>
          <a:p>
            <a:pPr eaLnBrk="1" hangingPunct="1"/>
            <a:r>
              <a:rPr lang="en-US" smtClean="0"/>
              <a:t>What are some common rituals that native African religions include?</a:t>
            </a:r>
          </a:p>
          <a:p>
            <a:pPr eaLnBrk="1" hangingPunct="1"/>
            <a:r>
              <a:rPr lang="en-US" smtClean="0"/>
              <a:t>Why have some African Americans attempted to get back to these traditions?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000" smtClean="0"/>
              <a:t>Partaking in the Sacrifice: Communion with Spirits</a:t>
            </a:r>
          </a:p>
        </p:txBody>
      </p:sp>
      <p:sp>
        <p:nvSpPr>
          <p:cNvPr id="21507" name="Rectangle 3"/>
          <p:cNvSpPr>
            <a:spLocks noGrp="1" noChangeArrowheads="1"/>
          </p:cNvSpPr>
          <p:nvPr>
            <p:ph type="body" idx="1"/>
          </p:nvPr>
        </p:nvSpPr>
        <p:spPr/>
        <p:txBody>
          <a:bodyPr/>
          <a:lstStyle/>
          <a:p>
            <a:pPr eaLnBrk="1" hangingPunct="1">
              <a:lnSpc>
                <a:spcPct val="90000"/>
              </a:lnSpc>
            </a:pPr>
            <a:r>
              <a:rPr lang="en-US" smtClean="0"/>
              <a:t>After animal is sacrificed, a portion is cut and roasted or boiled and offered to the deity. A portion is consumed by those in the sacrifice. This unites them with the spirits. </a:t>
            </a:r>
          </a:p>
          <a:p>
            <a:pPr eaLnBrk="1" hangingPunct="1">
              <a:lnSpc>
                <a:spcPct val="90000"/>
              </a:lnSpc>
            </a:pPr>
            <a:r>
              <a:rPr lang="en-US" smtClean="0"/>
              <a:t>A long tradition with world religions to build spiritual bond</a:t>
            </a:r>
          </a:p>
          <a:p>
            <a:pPr eaLnBrk="1" hangingPunct="1">
              <a:lnSpc>
                <a:spcPct val="90000"/>
              </a:lnSpc>
            </a:pPr>
            <a:r>
              <a:rPr lang="en-US" smtClean="0"/>
              <a:t>Consider Christianity and Holy Communion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Rituals and Rites of Passage</a:t>
            </a:r>
          </a:p>
        </p:txBody>
      </p:sp>
      <p:sp>
        <p:nvSpPr>
          <p:cNvPr id="22531" name="Rectangle 3"/>
          <p:cNvSpPr>
            <a:spLocks noGrp="1" noChangeArrowheads="1"/>
          </p:cNvSpPr>
          <p:nvPr>
            <p:ph type="body" idx="1"/>
          </p:nvPr>
        </p:nvSpPr>
        <p:spPr/>
        <p:txBody>
          <a:bodyPr/>
          <a:lstStyle/>
          <a:p>
            <a:pPr eaLnBrk="1" hangingPunct="1">
              <a:lnSpc>
                <a:spcPct val="90000"/>
              </a:lnSpc>
            </a:pPr>
            <a:r>
              <a:rPr lang="en-US" smtClean="0"/>
              <a:t>Important parts of life marked with rituals</a:t>
            </a:r>
          </a:p>
          <a:p>
            <a:pPr eaLnBrk="1" hangingPunct="1">
              <a:lnSpc>
                <a:spcPct val="90000"/>
              </a:lnSpc>
            </a:pPr>
            <a:r>
              <a:rPr lang="en-US" smtClean="0"/>
              <a:t>Rites of passage regulated by religious functionaries </a:t>
            </a:r>
          </a:p>
          <a:p>
            <a:pPr eaLnBrk="1" hangingPunct="1">
              <a:lnSpc>
                <a:spcPct val="90000"/>
              </a:lnSpc>
            </a:pPr>
            <a:r>
              <a:rPr lang="en-US" smtClean="0"/>
              <a:t>Birth of child – time for great rejoicing; great blessing from the world of the spirits</a:t>
            </a:r>
          </a:p>
          <a:p>
            <a:pPr eaLnBrk="1" hangingPunct="1">
              <a:lnSpc>
                <a:spcPct val="90000"/>
              </a:lnSpc>
            </a:pPr>
            <a:r>
              <a:rPr lang="en-US" smtClean="0"/>
              <a:t>Twins – not a blessing, dangerous and evil. Sometimes, regarded that women had two men and each were the fathers</a:t>
            </a:r>
          </a:p>
          <a:p>
            <a:pPr eaLnBrk="1" hangingPunct="1">
              <a:lnSpc>
                <a:spcPct val="90000"/>
              </a:lnSpc>
            </a:pPr>
            <a:r>
              <a:rPr lang="en-US" smtClean="0"/>
              <a:t>Occasionally, one or both are killed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4000" smtClean="0"/>
              <a:t>Rituals and Rites of Passage continued</a:t>
            </a:r>
          </a:p>
        </p:txBody>
      </p:sp>
      <p:sp>
        <p:nvSpPr>
          <p:cNvPr id="23555" name="Rectangle 3"/>
          <p:cNvSpPr>
            <a:spLocks noGrp="1" noChangeArrowheads="1"/>
          </p:cNvSpPr>
          <p:nvPr>
            <p:ph type="body" idx="1"/>
          </p:nvPr>
        </p:nvSpPr>
        <p:spPr/>
        <p:txBody>
          <a:bodyPr/>
          <a:lstStyle/>
          <a:p>
            <a:pPr eaLnBrk="1" hangingPunct="1">
              <a:lnSpc>
                <a:spcPct val="90000"/>
              </a:lnSpc>
            </a:pPr>
            <a:r>
              <a:rPr lang="en-US" smtClean="0"/>
              <a:t>In many African societies, including the Ashanti, children are not named for the first week of life.</a:t>
            </a:r>
          </a:p>
          <a:p>
            <a:pPr eaLnBrk="1" hangingPunct="1">
              <a:lnSpc>
                <a:spcPct val="90000"/>
              </a:lnSpc>
            </a:pPr>
            <a:r>
              <a:rPr lang="en-US" smtClean="0"/>
              <a:t>Because of high infant mortality, African tribes believe that it may be a trickster god who wants to trick people into loving it only to leave them</a:t>
            </a:r>
          </a:p>
          <a:p>
            <a:pPr eaLnBrk="1" hangingPunct="1">
              <a:lnSpc>
                <a:spcPct val="90000"/>
              </a:lnSpc>
            </a:pPr>
            <a:r>
              <a:rPr lang="en-US" smtClean="0"/>
              <a:t>After they make it through a week, then much love is lavished on the child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Rituals and Rites of Passage</a:t>
            </a:r>
          </a:p>
        </p:txBody>
      </p:sp>
      <p:sp>
        <p:nvSpPr>
          <p:cNvPr id="24579" name="Rectangle 3"/>
          <p:cNvSpPr>
            <a:spLocks noGrp="1" noChangeArrowheads="1"/>
          </p:cNvSpPr>
          <p:nvPr>
            <p:ph type="body" idx="1"/>
          </p:nvPr>
        </p:nvSpPr>
        <p:spPr/>
        <p:txBody>
          <a:bodyPr/>
          <a:lstStyle/>
          <a:p>
            <a:pPr eaLnBrk="1" hangingPunct="1">
              <a:lnSpc>
                <a:spcPct val="90000"/>
              </a:lnSpc>
            </a:pPr>
            <a:r>
              <a:rPr lang="en-US" smtClean="0"/>
              <a:t>After naming the child, there is a ceremony of gently throwing the child in the air and introducing it to the moon, which is deity (The Gu of the Benin)</a:t>
            </a:r>
          </a:p>
          <a:p>
            <a:pPr eaLnBrk="1" hangingPunct="1">
              <a:lnSpc>
                <a:spcPct val="90000"/>
              </a:lnSpc>
            </a:pPr>
            <a:r>
              <a:rPr lang="en-US" smtClean="0"/>
              <a:t>The Basuto of South Africa say: “There is your father’s sister.”</a:t>
            </a:r>
          </a:p>
          <a:p>
            <a:pPr eaLnBrk="1" hangingPunct="1">
              <a:lnSpc>
                <a:spcPct val="90000"/>
              </a:lnSpc>
            </a:pPr>
            <a:r>
              <a:rPr lang="en-US" smtClean="0"/>
              <a:t>Circumcision is sometimes done after child birth</a:t>
            </a:r>
          </a:p>
          <a:p>
            <a:pPr eaLnBrk="1" hangingPunct="1">
              <a:lnSpc>
                <a:spcPct val="90000"/>
              </a:lnSpc>
            </a:pPr>
            <a:r>
              <a:rPr lang="en-US" smtClean="0"/>
              <a:t>Most of the time, it is reserved for puberty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Circumcision</a:t>
            </a:r>
          </a:p>
        </p:txBody>
      </p:sp>
      <p:sp>
        <p:nvSpPr>
          <p:cNvPr id="25603" name="Rectangle 3"/>
          <p:cNvSpPr>
            <a:spLocks noGrp="1" noChangeArrowheads="1"/>
          </p:cNvSpPr>
          <p:nvPr>
            <p:ph type="body" idx="1"/>
          </p:nvPr>
        </p:nvSpPr>
        <p:spPr/>
        <p:txBody>
          <a:bodyPr/>
          <a:lstStyle/>
          <a:p>
            <a:pPr eaLnBrk="1" hangingPunct="1">
              <a:lnSpc>
                <a:spcPct val="90000"/>
              </a:lnSpc>
            </a:pPr>
            <a:r>
              <a:rPr lang="en-US" smtClean="0"/>
              <a:t>Circumcision is a religious requirement for Jews and Muslims and is significant to many Christians</a:t>
            </a:r>
          </a:p>
          <a:p>
            <a:pPr eaLnBrk="1" hangingPunct="1">
              <a:lnSpc>
                <a:spcPct val="90000"/>
              </a:lnSpc>
            </a:pPr>
            <a:r>
              <a:rPr lang="en-US" smtClean="0"/>
              <a:t>For Africans, circumcision is reserved for when young men reach puberty</a:t>
            </a:r>
          </a:p>
          <a:p>
            <a:pPr eaLnBrk="1" hangingPunct="1">
              <a:lnSpc>
                <a:spcPct val="90000"/>
              </a:lnSpc>
            </a:pPr>
            <a:r>
              <a:rPr lang="en-US" smtClean="0"/>
              <a:t>Severity can vary from a minor cuts that have no major threat to genital mutilation which can be life threatening</a:t>
            </a:r>
          </a:p>
          <a:p>
            <a:pPr eaLnBrk="1" hangingPunct="1">
              <a:lnSpc>
                <a:spcPct val="90000"/>
              </a:lnSpc>
            </a:pPr>
            <a:r>
              <a:rPr lang="en-US" smtClean="0"/>
              <a:t>Usually no anesthetic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Circumcision</a:t>
            </a:r>
          </a:p>
        </p:txBody>
      </p:sp>
      <p:sp>
        <p:nvSpPr>
          <p:cNvPr id="26627" name="Rectangle 3"/>
          <p:cNvSpPr>
            <a:spLocks noGrp="1" noChangeArrowheads="1"/>
          </p:cNvSpPr>
          <p:nvPr>
            <p:ph type="body" idx="1"/>
          </p:nvPr>
        </p:nvSpPr>
        <p:spPr>
          <a:xfrm>
            <a:off x="457200" y="1600200"/>
            <a:ext cx="8229600" cy="4953000"/>
          </a:xfrm>
        </p:spPr>
        <p:txBody>
          <a:bodyPr/>
          <a:lstStyle/>
          <a:p>
            <a:pPr eaLnBrk="1" hangingPunct="1"/>
            <a:r>
              <a:rPr lang="en-US" sz="2800" smtClean="0"/>
              <a:t>The man who performs the ceremony may wear a mask representing the ancestors. Represents passage into adulthood</a:t>
            </a:r>
          </a:p>
          <a:p>
            <a:pPr eaLnBrk="1" hangingPunct="1"/>
            <a:r>
              <a:rPr lang="en-US" sz="2800" smtClean="0"/>
              <a:t>Initiate is expected not to flinch or cry out in pain</a:t>
            </a:r>
          </a:p>
          <a:p>
            <a:pPr eaLnBrk="1" hangingPunct="1"/>
            <a:r>
              <a:rPr lang="en-US" sz="2800" smtClean="0"/>
              <a:t>Female circumcision is practiced in some African societies although there is growing opposition around the world</a:t>
            </a:r>
          </a:p>
          <a:p>
            <a:pPr eaLnBrk="1" hangingPunct="1"/>
            <a:r>
              <a:rPr lang="en-US" sz="2800" smtClean="0"/>
              <a:t>As with male circumcision, no major medical reason for doing it but supposed to control their erotic desire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Rituals and Rites of Passage</a:t>
            </a:r>
          </a:p>
        </p:txBody>
      </p:sp>
      <p:sp>
        <p:nvSpPr>
          <p:cNvPr id="27651" name="Rectangle 3"/>
          <p:cNvSpPr>
            <a:spLocks noGrp="1" noChangeArrowheads="1"/>
          </p:cNvSpPr>
          <p:nvPr>
            <p:ph type="body" idx="1"/>
          </p:nvPr>
        </p:nvSpPr>
        <p:spPr>
          <a:xfrm>
            <a:off x="457200" y="1600200"/>
            <a:ext cx="8229600" cy="4953000"/>
          </a:xfrm>
        </p:spPr>
        <p:txBody>
          <a:bodyPr/>
          <a:lstStyle/>
          <a:p>
            <a:pPr eaLnBrk="1" hangingPunct="1"/>
            <a:r>
              <a:rPr lang="en-US" sz="2800" smtClean="0"/>
              <a:t>Adulthood – responsibilities and privileges</a:t>
            </a:r>
          </a:p>
          <a:p>
            <a:pPr eaLnBrk="1" hangingPunct="1"/>
            <a:r>
              <a:rPr lang="en-US" sz="2800" smtClean="0"/>
              <a:t>Leaving the family home</a:t>
            </a:r>
          </a:p>
          <a:p>
            <a:pPr eaLnBrk="1" hangingPunct="1"/>
            <a:r>
              <a:rPr lang="en-US" sz="2800" smtClean="0"/>
              <a:t>Marriage is very important; so is bearing children; a childless couple will go to great lengths to discover why they are childless with the help of a diviner</a:t>
            </a:r>
          </a:p>
          <a:p>
            <a:pPr eaLnBrk="1" hangingPunct="1"/>
            <a:r>
              <a:rPr lang="en-US" sz="2800" smtClean="0"/>
              <a:t>Death – rituals to make the deceased comfortable; fear that their ghosts will return to haunt the living; widows fear that husbands will return to cause their wombs to die</a:t>
            </a:r>
          </a:p>
          <a:p>
            <a:pPr eaLnBrk="1" hangingPunct="1"/>
            <a:endParaRPr lang="en-US" sz="28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Marriage Rituals</a:t>
            </a:r>
          </a:p>
        </p:txBody>
      </p:sp>
      <p:sp>
        <p:nvSpPr>
          <p:cNvPr id="28675" name="Rectangle 3"/>
          <p:cNvSpPr>
            <a:spLocks noGrp="1" noChangeArrowheads="1"/>
          </p:cNvSpPr>
          <p:nvPr>
            <p:ph type="body" idx="1"/>
          </p:nvPr>
        </p:nvSpPr>
        <p:spPr/>
        <p:txBody>
          <a:bodyPr/>
          <a:lstStyle/>
          <a:p>
            <a:pPr eaLnBrk="1" hangingPunct="1">
              <a:lnSpc>
                <a:spcPct val="90000"/>
              </a:lnSpc>
            </a:pPr>
            <a:r>
              <a:rPr lang="en-US" sz="2800" smtClean="0"/>
              <a:t>Virginity is highly prized especially among young women</a:t>
            </a:r>
          </a:p>
          <a:p>
            <a:pPr eaLnBrk="1" hangingPunct="1">
              <a:lnSpc>
                <a:spcPct val="90000"/>
              </a:lnSpc>
            </a:pPr>
            <a:r>
              <a:rPr lang="en-US" sz="2800" smtClean="0"/>
              <a:t>Some tribes sew part of the female genitalia when the girls are small for the future husband</a:t>
            </a:r>
          </a:p>
          <a:p>
            <a:pPr eaLnBrk="1" hangingPunct="1">
              <a:lnSpc>
                <a:spcPct val="90000"/>
              </a:lnSpc>
            </a:pPr>
            <a:r>
              <a:rPr lang="en-US" sz="2800" smtClean="0"/>
              <a:t>Frequently, husband may not have sexual relations with wife while she is pregnant and nursing, which altogether may be two years.</a:t>
            </a:r>
          </a:p>
          <a:p>
            <a:pPr eaLnBrk="1" hangingPunct="1">
              <a:lnSpc>
                <a:spcPct val="90000"/>
              </a:lnSpc>
            </a:pPr>
            <a:r>
              <a:rPr lang="en-US" sz="2800" smtClean="0"/>
              <a:t>Polygamy is practiced by elites of many traditional African tribes. Several wives and separate houses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381000"/>
            <a:ext cx="8229600" cy="1417638"/>
          </a:xfrm>
        </p:spPr>
        <p:txBody>
          <a:bodyPr/>
          <a:lstStyle/>
          <a:p>
            <a:pPr eaLnBrk="1" hangingPunct="1"/>
            <a:r>
              <a:rPr lang="en-US" smtClean="0"/>
              <a:t>Rituals for the Dead</a:t>
            </a:r>
          </a:p>
        </p:txBody>
      </p:sp>
      <p:sp>
        <p:nvSpPr>
          <p:cNvPr id="29699" name="Rectangle 3"/>
          <p:cNvSpPr>
            <a:spLocks noGrp="1" noChangeArrowheads="1"/>
          </p:cNvSpPr>
          <p:nvPr>
            <p:ph type="body" idx="1"/>
          </p:nvPr>
        </p:nvSpPr>
        <p:spPr>
          <a:xfrm>
            <a:off x="457200" y="685800"/>
            <a:ext cx="8229600" cy="6172200"/>
          </a:xfrm>
        </p:spPr>
        <p:txBody>
          <a:bodyPr/>
          <a:lstStyle/>
          <a:p>
            <a:pPr eaLnBrk="1" hangingPunct="1"/>
            <a:r>
              <a:rPr lang="en-US" sz="2800" smtClean="0"/>
              <a:t>Africa’s warm climate ---dead buried quickly</a:t>
            </a:r>
          </a:p>
          <a:p>
            <a:pPr eaLnBrk="1" hangingPunct="1"/>
            <a:r>
              <a:rPr lang="en-US" sz="2800" smtClean="0"/>
              <a:t>Sometimes embalming and mummification; occasionally offered to hyenas</a:t>
            </a:r>
          </a:p>
          <a:p>
            <a:pPr eaLnBrk="1" hangingPunct="1"/>
            <a:r>
              <a:rPr lang="en-US" sz="2800" smtClean="0"/>
              <a:t>Burial with objects that will make their time in spirit world more enjoyable</a:t>
            </a:r>
          </a:p>
          <a:p>
            <a:pPr eaLnBrk="1" hangingPunct="1"/>
            <a:r>
              <a:rPr lang="en-US" sz="2800" smtClean="0"/>
              <a:t>In some African societies, illness, misfortune, death don’t just happen. Often the result of witchcraft or foul play</a:t>
            </a:r>
          </a:p>
          <a:p>
            <a:pPr eaLnBrk="1" hangingPunct="1"/>
            <a:r>
              <a:rPr lang="en-US" sz="2800" smtClean="0"/>
              <a:t>In past, dead were allowed to identify their killers. If their hands, dropped as they passed someone in the community or if they fell near someone as they were being carried, that person would have to defend his/her innocence.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1143000"/>
          </a:xfrm>
        </p:spPr>
        <p:txBody>
          <a:bodyPr/>
          <a:lstStyle/>
          <a:p>
            <a:pPr eaLnBrk="1" hangingPunct="1"/>
            <a:r>
              <a:rPr lang="en-US" smtClean="0"/>
              <a:t>Death and World of Spirits</a:t>
            </a:r>
          </a:p>
        </p:txBody>
      </p:sp>
      <p:sp>
        <p:nvSpPr>
          <p:cNvPr id="30723" name="Rectangle 3"/>
          <p:cNvSpPr>
            <a:spLocks noGrp="1" noChangeArrowheads="1"/>
          </p:cNvSpPr>
          <p:nvPr>
            <p:ph type="body" idx="1"/>
          </p:nvPr>
        </p:nvSpPr>
        <p:spPr>
          <a:xfrm>
            <a:off x="457200" y="1066800"/>
            <a:ext cx="8229600" cy="5791200"/>
          </a:xfrm>
        </p:spPr>
        <p:txBody>
          <a:bodyPr/>
          <a:lstStyle/>
          <a:p>
            <a:pPr eaLnBrk="1" hangingPunct="1">
              <a:lnSpc>
                <a:spcPct val="90000"/>
              </a:lnSpc>
            </a:pPr>
            <a:r>
              <a:rPr lang="en-US" smtClean="0"/>
              <a:t>Most tribes do not have a system of eschatology or concepts of judgment and retribution after death.</a:t>
            </a:r>
          </a:p>
          <a:p>
            <a:pPr eaLnBrk="1" hangingPunct="1">
              <a:lnSpc>
                <a:spcPct val="90000"/>
              </a:lnSpc>
            </a:pPr>
            <a:r>
              <a:rPr lang="en-US" smtClean="0"/>
              <a:t>Dead simply move into the world of the spirits and continue to be interested in the world of the living.</a:t>
            </a:r>
          </a:p>
          <a:p>
            <a:pPr eaLnBrk="1" hangingPunct="1">
              <a:lnSpc>
                <a:spcPct val="90000"/>
              </a:lnSpc>
            </a:pPr>
            <a:r>
              <a:rPr lang="en-US" smtClean="0"/>
              <a:t>LoDagaa people of Ghana – exception</a:t>
            </a:r>
          </a:p>
          <a:p>
            <a:pPr eaLnBrk="1" hangingPunct="1">
              <a:lnSpc>
                <a:spcPct val="90000"/>
              </a:lnSpc>
            </a:pPr>
            <a:r>
              <a:rPr lang="en-US" smtClean="0"/>
              <a:t>Crossing a river with a ferryman (similar to Greek idea of River Styx and Hades), easy if you were good, difficult and up to three years if you were bad, making up for your evil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Background</a:t>
            </a:r>
          </a:p>
        </p:txBody>
      </p:sp>
      <p:sp>
        <p:nvSpPr>
          <p:cNvPr id="4099" name="Rectangle 3"/>
          <p:cNvSpPr>
            <a:spLocks noGrp="1" noChangeArrowheads="1"/>
          </p:cNvSpPr>
          <p:nvPr>
            <p:ph type="body" idx="1"/>
          </p:nvPr>
        </p:nvSpPr>
        <p:spPr/>
        <p:txBody>
          <a:bodyPr/>
          <a:lstStyle/>
          <a:p>
            <a:pPr eaLnBrk="1" hangingPunct="1"/>
            <a:r>
              <a:rPr lang="en-US" smtClean="0"/>
              <a:t>Second largest continent</a:t>
            </a:r>
          </a:p>
          <a:p>
            <a:pPr eaLnBrk="1" hangingPunct="1"/>
            <a:r>
              <a:rPr lang="en-US" smtClean="0"/>
              <a:t>3,000 ethnic and linguistic groups</a:t>
            </a:r>
          </a:p>
          <a:p>
            <a:pPr eaLnBrk="1" hangingPunct="1"/>
            <a:r>
              <a:rPr lang="en-US" smtClean="0"/>
              <a:t>Over 700 million people</a:t>
            </a:r>
          </a:p>
          <a:p>
            <a:pPr eaLnBrk="1" hangingPunct="1"/>
            <a:r>
              <a:rPr lang="en-US" smtClean="0"/>
              <a:t>19</a:t>
            </a:r>
            <a:r>
              <a:rPr lang="en-US" baseline="30000" smtClean="0"/>
              <a:t>th</a:t>
            </a:r>
            <a:r>
              <a:rPr lang="en-US" smtClean="0"/>
              <a:t> and early 20</a:t>
            </a:r>
            <a:r>
              <a:rPr lang="en-US" baseline="30000" smtClean="0"/>
              <a:t>th</a:t>
            </a:r>
            <a:r>
              <a:rPr lang="en-US" smtClean="0"/>
              <a:t> centuries --- carved into colonies (Age of Imperialism)</a:t>
            </a:r>
          </a:p>
          <a:p>
            <a:pPr eaLnBrk="1" hangingPunct="1"/>
            <a:r>
              <a:rPr lang="en-US" smtClean="0"/>
              <a:t>Last 50 years, colonialism has nearly vanished</a:t>
            </a:r>
          </a:p>
          <a:p>
            <a:pPr eaLnBrk="1" hangingPunct="1"/>
            <a:endParaRPr 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Religious Leaders</a:t>
            </a:r>
          </a:p>
        </p:txBody>
      </p:sp>
      <p:sp>
        <p:nvSpPr>
          <p:cNvPr id="31747" name="Rectangle 3"/>
          <p:cNvSpPr>
            <a:spLocks noGrp="1" noChangeArrowheads="1"/>
          </p:cNvSpPr>
          <p:nvPr>
            <p:ph type="body" idx="1"/>
          </p:nvPr>
        </p:nvSpPr>
        <p:spPr>
          <a:xfrm>
            <a:off x="457200" y="1600200"/>
            <a:ext cx="8229600" cy="5562600"/>
          </a:xfrm>
        </p:spPr>
        <p:txBody>
          <a:bodyPr/>
          <a:lstStyle/>
          <a:p>
            <a:pPr eaLnBrk="1" hangingPunct="1"/>
            <a:r>
              <a:rPr lang="en-US" sz="2800" smtClean="0"/>
              <a:t>Not a major need for religious leaders; many activities can be performed by individuals – offerings of food and drinks to ancestors</a:t>
            </a:r>
          </a:p>
          <a:p>
            <a:pPr eaLnBrk="1" hangingPunct="1"/>
            <a:r>
              <a:rPr lang="en-US" sz="2800" smtClean="0"/>
              <a:t>No complex theology or rituals like in Hinduism, Judaism, or Christianity</a:t>
            </a:r>
          </a:p>
          <a:p>
            <a:pPr eaLnBrk="1" hangingPunct="1"/>
            <a:r>
              <a:rPr lang="en-US" sz="2800" smtClean="0"/>
              <a:t>No requirement of a priesthood and temples are very rare</a:t>
            </a:r>
          </a:p>
          <a:p>
            <a:pPr eaLnBrk="1" hangingPunct="1"/>
            <a:r>
              <a:rPr lang="en-US" sz="2800" smtClean="0"/>
              <a:t>Some communities in West Africa do have temples and altars; people trained in African mythology, taboos, and rituals to prepare them</a:t>
            </a:r>
          </a:p>
          <a:p>
            <a:pPr eaLnBrk="1" hangingPunct="1"/>
            <a:endParaRPr lang="en-US" sz="28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Mother and Child</a:t>
            </a:r>
          </a:p>
        </p:txBody>
      </p:sp>
      <p:sp>
        <p:nvSpPr>
          <p:cNvPr id="32771" name="Rectangle 3"/>
          <p:cNvSpPr>
            <a:spLocks noGrp="1" noChangeArrowheads="1"/>
          </p:cNvSpPr>
          <p:nvPr>
            <p:ph type="body" idx="1"/>
          </p:nvPr>
        </p:nvSpPr>
        <p:spPr/>
        <p:txBody>
          <a:bodyPr/>
          <a:lstStyle/>
          <a:p>
            <a:pPr eaLnBrk="1" hangingPunct="1"/>
            <a:endParaRPr lang="en-US" smtClean="0"/>
          </a:p>
        </p:txBody>
      </p:sp>
      <p:pic>
        <p:nvPicPr>
          <p:cNvPr id="32772" name="Picture 4" descr="38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9144000" cy="7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Text Box 5"/>
          <p:cNvSpPr txBox="1">
            <a:spLocks noChangeArrowheads="1"/>
          </p:cNvSpPr>
          <p:nvPr/>
        </p:nvSpPr>
        <p:spPr bwMode="auto">
          <a:xfrm>
            <a:off x="304800" y="914400"/>
            <a:ext cx="259080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600">
                <a:solidFill>
                  <a:schemeClr val="bg1"/>
                </a:solidFill>
              </a:rPr>
              <a:t>Mother and Child</a:t>
            </a:r>
          </a:p>
          <a:p>
            <a:pPr eaLnBrk="1" hangingPunct="1">
              <a:spcBef>
                <a:spcPct val="50000"/>
              </a:spcBef>
            </a:pPr>
            <a:r>
              <a:rPr lang="en-US" sz="3600">
                <a:solidFill>
                  <a:schemeClr val="bg1"/>
                </a:solidFill>
              </a:rPr>
              <a:t>Kongo people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smtClean="0"/>
          </a:p>
        </p:txBody>
      </p:sp>
      <p:sp>
        <p:nvSpPr>
          <p:cNvPr id="33795" name="Rectangle 3"/>
          <p:cNvSpPr>
            <a:spLocks noGrp="1" noChangeArrowheads="1"/>
          </p:cNvSpPr>
          <p:nvPr>
            <p:ph type="body" idx="1"/>
          </p:nvPr>
        </p:nvSpPr>
        <p:spPr>
          <a:xfrm>
            <a:off x="457200" y="1600200"/>
            <a:ext cx="3581400" cy="4525963"/>
          </a:xfrm>
        </p:spPr>
        <p:txBody>
          <a:bodyPr/>
          <a:lstStyle/>
          <a:p>
            <a:pPr eaLnBrk="1" hangingPunct="1"/>
            <a:r>
              <a:rPr lang="en-US" smtClean="0"/>
              <a:t>What does this represent?</a:t>
            </a:r>
          </a:p>
          <a:p>
            <a:pPr eaLnBrk="1" hangingPunct="1"/>
            <a:r>
              <a:rPr lang="en-US" smtClean="0"/>
              <a:t>Why is it significant?</a:t>
            </a:r>
          </a:p>
        </p:txBody>
      </p:sp>
      <p:pic>
        <p:nvPicPr>
          <p:cNvPr id="33796" name="Picture 5" descr="D20000195_1_-290x44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0"/>
            <a:ext cx="462915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0"/>
            <a:ext cx="8229600" cy="1143000"/>
          </a:xfrm>
        </p:spPr>
        <p:txBody>
          <a:bodyPr/>
          <a:lstStyle/>
          <a:p>
            <a:pPr eaLnBrk="1" hangingPunct="1"/>
            <a:r>
              <a:rPr lang="en-US" smtClean="0">
                <a:solidFill>
                  <a:schemeClr val="bg1"/>
                </a:solidFill>
              </a:rPr>
              <a:t>Nail Figure (</a:t>
            </a:r>
            <a:r>
              <a:rPr lang="en-US" i="1" smtClean="0">
                <a:solidFill>
                  <a:schemeClr val="bg1"/>
                </a:solidFill>
              </a:rPr>
              <a:t>Nkisi N’Kondi)</a:t>
            </a:r>
          </a:p>
        </p:txBody>
      </p:sp>
      <p:sp>
        <p:nvSpPr>
          <p:cNvPr id="34819" name="Rectangle 3"/>
          <p:cNvSpPr>
            <a:spLocks noGrp="1" noChangeArrowheads="1"/>
          </p:cNvSpPr>
          <p:nvPr>
            <p:ph type="body" idx="1"/>
          </p:nvPr>
        </p:nvSpPr>
        <p:spPr/>
        <p:txBody>
          <a:bodyPr/>
          <a:lstStyle/>
          <a:p>
            <a:pPr eaLnBrk="1" hangingPunct="1"/>
            <a:endParaRPr lang="en-US" smtClean="0"/>
          </a:p>
        </p:txBody>
      </p:sp>
      <p:pic>
        <p:nvPicPr>
          <p:cNvPr id="34820" name="Picture 4"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1104900"/>
            <a:ext cx="2857500" cy="575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828800" y="228600"/>
            <a:ext cx="8229600" cy="1143000"/>
          </a:xfrm>
        </p:spPr>
        <p:txBody>
          <a:bodyPr/>
          <a:lstStyle/>
          <a:p>
            <a:pPr eaLnBrk="1" hangingPunct="1"/>
            <a:r>
              <a:rPr lang="en-US" smtClean="0"/>
              <a:t>Nkisi Nkondi</a:t>
            </a:r>
          </a:p>
        </p:txBody>
      </p:sp>
      <p:sp>
        <p:nvSpPr>
          <p:cNvPr id="35843" name="Rectangle 3"/>
          <p:cNvSpPr>
            <a:spLocks noGrp="1" noChangeArrowheads="1"/>
          </p:cNvSpPr>
          <p:nvPr>
            <p:ph type="body" idx="1"/>
          </p:nvPr>
        </p:nvSpPr>
        <p:spPr>
          <a:xfrm>
            <a:off x="457200" y="1295400"/>
            <a:ext cx="5257800" cy="5257800"/>
          </a:xfrm>
        </p:spPr>
        <p:txBody>
          <a:bodyPr/>
          <a:lstStyle/>
          <a:p>
            <a:pPr eaLnBrk="1" hangingPunct="1"/>
            <a:r>
              <a:rPr lang="en-US" smtClean="0"/>
              <a:t>Nkisi – spirit</a:t>
            </a:r>
          </a:p>
          <a:p>
            <a:pPr eaLnBrk="1" hangingPunct="1"/>
            <a:r>
              <a:rPr lang="en-US" smtClean="0"/>
              <a:t>Nkondi – the figure itself, derived from the the word konda “to hunt”</a:t>
            </a:r>
          </a:p>
          <a:p>
            <a:pPr eaLnBrk="1" hangingPunct="1"/>
            <a:r>
              <a:rPr lang="en-US" smtClean="0"/>
              <a:t>Maintains the well-being of a Kongo village</a:t>
            </a:r>
          </a:p>
          <a:p>
            <a:pPr eaLnBrk="1" hangingPunct="1"/>
            <a:r>
              <a:rPr lang="en-US" smtClean="0"/>
              <a:t>Curing illnesses, protecting villages, sealing agreements, destroying enemies.</a:t>
            </a:r>
          </a:p>
          <a:p>
            <a:pPr eaLnBrk="1" hangingPunct="1"/>
            <a:endParaRPr lang="en-US" smtClean="0"/>
          </a:p>
          <a:p>
            <a:pPr eaLnBrk="1" hangingPunct="1"/>
            <a:endParaRPr lang="en-US" smtClean="0"/>
          </a:p>
        </p:txBody>
      </p:sp>
      <p:pic>
        <p:nvPicPr>
          <p:cNvPr id="35844" name="Picture 4" descr="Map of Africa, Zai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9113" y="457200"/>
            <a:ext cx="3544887" cy="431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Nkisi Nkondi</a:t>
            </a:r>
          </a:p>
        </p:txBody>
      </p:sp>
      <p:sp>
        <p:nvSpPr>
          <p:cNvPr id="36867" name="Rectangle 3"/>
          <p:cNvSpPr>
            <a:spLocks noGrp="1" noChangeArrowheads="1"/>
          </p:cNvSpPr>
          <p:nvPr>
            <p:ph type="body" idx="1"/>
          </p:nvPr>
        </p:nvSpPr>
        <p:spPr/>
        <p:txBody>
          <a:bodyPr/>
          <a:lstStyle/>
          <a:p>
            <a:pPr eaLnBrk="1" hangingPunct="1">
              <a:lnSpc>
                <a:spcPct val="90000"/>
              </a:lnSpc>
            </a:pPr>
            <a:r>
              <a:rPr lang="en-US" smtClean="0"/>
              <a:t>Opening in the mouth or stomach for sacred objects (herbs, animal fur, bones, etc.)</a:t>
            </a:r>
          </a:p>
          <a:p>
            <a:pPr eaLnBrk="1" hangingPunct="1">
              <a:lnSpc>
                <a:spcPct val="90000"/>
              </a:lnSpc>
            </a:pPr>
            <a:r>
              <a:rPr lang="en-US" smtClean="0"/>
              <a:t>Spiritual specialist determines what to put in</a:t>
            </a:r>
          </a:p>
          <a:p>
            <a:pPr eaLnBrk="1" hangingPunct="1">
              <a:lnSpc>
                <a:spcPct val="90000"/>
              </a:lnSpc>
            </a:pPr>
            <a:r>
              <a:rPr lang="en-US" smtClean="0"/>
              <a:t>Inserting nail or blade like signing agreement</a:t>
            </a:r>
          </a:p>
          <a:p>
            <a:pPr eaLnBrk="1" hangingPunct="1">
              <a:lnSpc>
                <a:spcPct val="90000"/>
              </a:lnSpc>
            </a:pPr>
            <a:r>
              <a:rPr lang="en-US" smtClean="0"/>
              <a:t>Mirrors for eyes and to cover opening – reflects the person before it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endParaRPr lang="en-US" smtClean="0"/>
          </a:p>
        </p:txBody>
      </p:sp>
      <p:sp>
        <p:nvSpPr>
          <p:cNvPr id="37891" name="Rectangle 3"/>
          <p:cNvSpPr>
            <a:spLocks noGrp="1" noChangeArrowheads="1"/>
          </p:cNvSpPr>
          <p:nvPr>
            <p:ph type="body" idx="1"/>
          </p:nvPr>
        </p:nvSpPr>
        <p:spPr/>
        <p:txBody>
          <a:bodyPr/>
          <a:lstStyle/>
          <a:p>
            <a:pPr eaLnBrk="1" hangingPunct="1"/>
            <a:endParaRPr lang="en-US" smtClean="0"/>
          </a:p>
        </p:txBody>
      </p:sp>
      <p:pic>
        <p:nvPicPr>
          <p:cNvPr id="37892" name="Picture 4" descr="img-2-small46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447800"/>
            <a:ext cx="407352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5" descr="nkisi-nkondi-con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371600"/>
            <a:ext cx="3913188"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eaLnBrk="1" hangingPunct="1"/>
            <a:r>
              <a:rPr lang="en-US" smtClean="0"/>
              <a:t>Akua’ba</a:t>
            </a:r>
          </a:p>
        </p:txBody>
      </p:sp>
      <p:sp>
        <p:nvSpPr>
          <p:cNvPr id="38915" name="Rectangle 3"/>
          <p:cNvSpPr>
            <a:spLocks noGrp="1" noChangeArrowheads="1"/>
          </p:cNvSpPr>
          <p:nvPr>
            <p:ph type="body" idx="1"/>
          </p:nvPr>
        </p:nvSpPr>
        <p:spPr>
          <a:xfrm>
            <a:off x="228600" y="1143000"/>
            <a:ext cx="2590800" cy="4525963"/>
          </a:xfrm>
        </p:spPr>
        <p:txBody>
          <a:bodyPr/>
          <a:lstStyle/>
          <a:p>
            <a:pPr eaLnBrk="1" hangingPunct="1">
              <a:lnSpc>
                <a:spcPct val="90000"/>
              </a:lnSpc>
            </a:pPr>
            <a:r>
              <a:rPr lang="en-US" smtClean="0"/>
              <a:t>By Osei Buson</a:t>
            </a:r>
          </a:p>
          <a:p>
            <a:pPr eaLnBrk="1" hangingPunct="1">
              <a:lnSpc>
                <a:spcPct val="90000"/>
              </a:lnSpc>
            </a:pPr>
            <a:r>
              <a:rPr lang="en-US" smtClean="0"/>
              <a:t>Used to help women who are having difficulty conceiving</a:t>
            </a:r>
          </a:p>
        </p:txBody>
      </p:sp>
      <p:pic>
        <p:nvPicPr>
          <p:cNvPr id="38916" name="Picture 4" descr="akua'ba by Osei Bosu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4025" y="0"/>
            <a:ext cx="61499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28600" y="0"/>
            <a:ext cx="8229600" cy="1143000"/>
          </a:xfrm>
        </p:spPr>
        <p:txBody>
          <a:bodyPr/>
          <a:lstStyle/>
          <a:p>
            <a:pPr algn="l" eaLnBrk="1" hangingPunct="1"/>
            <a:r>
              <a:rPr lang="en-US" smtClean="0"/>
              <a:t>Senufo masks</a:t>
            </a:r>
          </a:p>
        </p:txBody>
      </p:sp>
      <p:sp>
        <p:nvSpPr>
          <p:cNvPr id="49155" name="Rectangle 3"/>
          <p:cNvSpPr>
            <a:spLocks noGrp="1" noChangeArrowheads="1"/>
          </p:cNvSpPr>
          <p:nvPr>
            <p:ph type="body" idx="1"/>
          </p:nvPr>
        </p:nvSpPr>
        <p:spPr>
          <a:xfrm>
            <a:off x="533400" y="990600"/>
            <a:ext cx="3200400" cy="5257800"/>
          </a:xfrm>
        </p:spPr>
        <p:txBody>
          <a:bodyPr/>
          <a:lstStyle/>
          <a:p>
            <a:pPr eaLnBrk="1" hangingPunct="1"/>
            <a:r>
              <a:rPr lang="en-US" sz="2800" smtClean="0"/>
              <a:t>Used by masqueraders during funeral processions</a:t>
            </a:r>
          </a:p>
          <a:p>
            <a:pPr eaLnBrk="1" hangingPunct="1"/>
            <a:r>
              <a:rPr lang="en-US" sz="2800" smtClean="0"/>
              <a:t>Guide the spirit of the deceased toward the land of the spirits</a:t>
            </a:r>
          </a:p>
          <a:p>
            <a:pPr eaLnBrk="1" hangingPunct="1"/>
            <a:r>
              <a:rPr lang="en-US" sz="2800" smtClean="0"/>
              <a:t>What animal images can you see?</a:t>
            </a:r>
          </a:p>
        </p:txBody>
      </p:sp>
      <p:pic>
        <p:nvPicPr>
          <p:cNvPr id="39940" name="Picture 4" descr="UVA_AM_Afric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228600"/>
            <a:ext cx="4899025"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checkerboard(across)">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checkerboard(across)">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checkerboard(across)">
                                      <p:cBhvr>
                                        <p:cTn id="17" dur="500"/>
                                        <p:tgtEl>
                                          <p:spTgt spid="49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Guiding Questions</a:t>
            </a:r>
          </a:p>
        </p:txBody>
      </p:sp>
      <p:sp>
        <p:nvSpPr>
          <p:cNvPr id="40963" name="Rectangle 3"/>
          <p:cNvSpPr>
            <a:spLocks noGrp="1" noChangeArrowheads="1"/>
          </p:cNvSpPr>
          <p:nvPr>
            <p:ph type="body" idx="1"/>
          </p:nvPr>
        </p:nvSpPr>
        <p:spPr/>
        <p:txBody>
          <a:bodyPr/>
          <a:lstStyle/>
          <a:p>
            <a:pPr eaLnBrk="1" hangingPunct="1"/>
            <a:r>
              <a:rPr lang="en-US" smtClean="0"/>
              <a:t>What type of religious beliefs do native Africans generally have? </a:t>
            </a:r>
          </a:p>
          <a:p>
            <a:pPr eaLnBrk="1" hangingPunct="1"/>
            <a:r>
              <a:rPr lang="en-US" smtClean="0"/>
              <a:t>In what types of gods and spirits do they believe?</a:t>
            </a:r>
          </a:p>
          <a:p>
            <a:pPr eaLnBrk="1" hangingPunct="1"/>
            <a:r>
              <a:rPr lang="en-US" smtClean="0"/>
              <a:t>What are some common rituals that native African religions include?</a:t>
            </a:r>
          </a:p>
          <a:p>
            <a:pPr eaLnBrk="1" hangingPunct="1"/>
            <a:r>
              <a:rPr lang="en-US" smtClean="0"/>
              <a:t>Why have some African Americans attempted to get back to these traditions?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Significance</a:t>
            </a:r>
          </a:p>
        </p:txBody>
      </p:sp>
      <p:sp>
        <p:nvSpPr>
          <p:cNvPr id="5123" name="Rectangle 3"/>
          <p:cNvSpPr>
            <a:spLocks noGrp="1" noChangeArrowheads="1"/>
          </p:cNvSpPr>
          <p:nvPr>
            <p:ph type="body" idx="1"/>
          </p:nvPr>
        </p:nvSpPr>
        <p:spPr/>
        <p:txBody>
          <a:bodyPr/>
          <a:lstStyle/>
          <a:p>
            <a:pPr eaLnBrk="1" hangingPunct="1"/>
            <a:r>
              <a:rPr lang="en-US" sz="2800" smtClean="0"/>
              <a:t>African nations control many valuable natural resources that industrialized nations need.</a:t>
            </a:r>
          </a:p>
          <a:p>
            <a:pPr eaLnBrk="1" hangingPunct="1"/>
            <a:r>
              <a:rPr lang="en-US" sz="2800" smtClean="0"/>
              <a:t>Leaders of industrialized nations must learn to understand and work with Africans on political and business levels if there are to be peace and prosperity in the world.</a:t>
            </a:r>
          </a:p>
          <a:p>
            <a:pPr eaLnBrk="1" hangingPunct="1"/>
            <a:r>
              <a:rPr lang="en-US" sz="2800" smtClean="0"/>
              <a:t>African Americans have acquired powerful voices in their own societies.</a:t>
            </a:r>
          </a:p>
          <a:p>
            <a:pPr eaLnBrk="1" hangingPunct="1"/>
            <a:r>
              <a:rPr lang="en-US" sz="2800" smtClean="0"/>
              <a:t>Increasing interested in their African heritage.</a:t>
            </a:r>
          </a:p>
          <a:p>
            <a:pPr eaLnBrk="1" hangingPunct="1"/>
            <a:endParaRPr lang="en-US" sz="28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Non-Native African Religions</a:t>
            </a:r>
          </a:p>
        </p:txBody>
      </p:sp>
      <p:sp>
        <p:nvSpPr>
          <p:cNvPr id="41987" name="Rectangle 3"/>
          <p:cNvSpPr>
            <a:spLocks noGrp="1" noChangeArrowheads="1"/>
          </p:cNvSpPr>
          <p:nvPr>
            <p:ph type="body" idx="1"/>
          </p:nvPr>
        </p:nvSpPr>
        <p:spPr/>
        <p:txBody>
          <a:bodyPr/>
          <a:lstStyle/>
          <a:p>
            <a:pPr eaLnBrk="1" hangingPunct="1"/>
            <a:endParaRPr 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African Religions Today</a:t>
            </a:r>
          </a:p>
        </p:txBody>
      </p:sp>
      <p:sp>
        <p:nvSpPr>
          <p:cNvPr id="43011" name="Rectangle 3"/>
          <p:cNvSpPr>
            <a:spLocks noGrp="1" noChangeArrowheads="1"/>
          </p:cNvSpPr>
          <p:nvPr>
            <p:ph type="body" idx="1"/>
          </p:nvPr>
        </p:nvSpPr>
        <p:spPr/>
        <p:txBody>
          <a:bodyPr/>
          <a:lstStyle/>
          <a:p>
            <a:pPr eaLnBrk="1" hangingPunct="1"/>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Native Religions of Africa</a:t>
            </a:r>
          </a:p>
        </p:txBody>
      </p:sp>
      <p:sp>
        <p:nvSpPr>
          <p:cNvPr id="6147" name="Rectangle 3"/>
          <p:cNvSpPr>
            <a:spLocks noGrp="1" noChangeArrowheads="1"/>
          </p:cNvSpPr>
          <p:nvPr>
            <p:ph type="body" idx="1"/>
          </p:nvPr>
        </p:nvSpPr>
        <p:spPr/>
        <p:txBody>
          <a:bodyPr/>
          <a:lstStyle/>
          <a:p>
            <a:pPr eaLnBrk="1" hangingPunct="1"/>
            <a:r>
              <a:rPr lang="en-US" smtClean="0"/>
              <a:t>Not able to speak with authority about a single religion, theology, or ritual system.</a:t>
            </a:r>
          </a:p>
          <a:p>
            <a:pPr eaLnBrk="1" hangingPunct="1"/>
            <a:r>
              <a:rPr lang="en-US" smtClean="0"/>
              <a:t>Few written records; oral tradition passed on by griots (singing, story tellers).</a:t>
            </a:r>
          </a:p>
          <a:p>
            <a:pPr eaLnBrk="1" hangingPunct="1"/>
            <a:r>
              <a:rPr lang="en-US" smtClean="0"/>
              <a:t>The religious beliefs and customs of one group are not universally shared by others.</a:t>
            </a:r>
          </a:p>
          <a:p>
            <a:pPr eaLnBrk="1" hangingPunct="1"/>
            <a:r>
              <a:rPr lang="en-US" smtClean="0"/>
              <a:t>Great variety of beliefs and practices in African tradition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The High God</a:t>
            </a:r>
          </a:p>
        </p:txBody>
      </p:sp>
      <p:sp>
        <p:nvSpPr>
          <p:cNvPr id="7171" name="Rectangle 3"/>
          <p:cNvSpPr>
            <a:spLocks noGrp="1" noChangeArrowheads="1"/>
          </p:cNvSpPr>
          <p:nvPr>
            <p:ph type="body" idx="1"/>
          </p:nvPr>
        </p:nvSpPr>
        <p:spPr>
          <a:xfrm>
            <a:off x="457200" y="1295400"/>
            <a:ext cx="8229600" cy="5257800"/>
          </a:xfrm>
        </p:spPr>
        <p:txBody>
          <a:bodyPr/>
          <a:lstStyle/>
          <a:p>
            <a:pPr eaLnBrk="1" hangingPunct="1">
              <a:lnSpc>
                <a:spcPct val="90000"/>
              </a:lnSpc>
            </a:pPr>
            <a:r>
              <a:rPr lang="en-US" smtClean="0"/>
              <a:t>Belief in a Supreme High God who created the world and then withdrew from active participation in it is common in polytheistic religions around the world</a:t>
            </a:r>
          </a:p>
          <a:p>
            <a:pPr eaLnBrk="1" hangingPunct="1">
              <a:lnSpc>
                <a:spcPct val="90000"/>
              </a:lnSpc>
            </a:pPr>
            <a:r>
              <a:rPr lang="en-US" smtClean="0"/>
              <a:t>Belief shared by many African people</a:t>
            </a:r>
          </a:p>
          <a:p>
            <a:pPr eaLnBrk="1" hangingPunct="1">
              <a:lnSpc>
                <a:spcPct val="90000"/>
              </a:lnSpc>
            </a:pPr>
            <a:r>
              <a:rPr lang="en-US" smtClean="0"/>
              <a:t>Most African religions are polytheistic in day-to-day practice</a:t>
            </a:r>
          </a:p>
          <a:p>
            <a:pPr eaLnBrk="1" hangingPunct="1">
              <a:lnSpc>
                <a:spcPct val="90000"/>
              </a:lnSpc>
            </a:pPr>
            <a:r>
              <a:rPr lang="en-US" smtClean="0"/>
              <a:t>Beyond all minor gods, goddesses, spirits and ancestors, exists one High God, who created and in some sense still governs the universe.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High God Continued</a:t>
            </a:r>
          </a:p>
        </p:txBody>
      </p:sp>
      <p:sp>
        <p:nvSpPr>
          <p:cNvPr id="8195" name="Rectangle 3"/>
          <p:cNvSpPr>
            <a:spLocks noGrp="1" noChangeArrowheads="1"/>
          </p:cNvSpPr>
          <p:nvPr>
            <p:ph type="body" idx="1"/>
          </p:nvPr>
        </p:nvSpPr>
        <p:spPr>
          <a:xfrm>
            <a:off x="457200" y="1219200"/>
            <a:ext cx="8229600" cy="5638800"/>
          </a:xfrm>
        </p:spPr>
        <p:txBody>
          <a:bodyPr/>
          <a:lstStyle/>
          <a:p>
            <a:pPr eaLnBrk="1" hangingPunct="1"/>
            <a:r>
              <a:rPr lang="en-US" sz="2800" smtClean="0"/>
              <a:t>Most believe that this God is too distant and has limited contact with daily operation of human life</a:t>
            </a:r>
          </a:p>
          <a:p>
            <a:pPr eaLnBrk="1" hangingPunct="1"/>
            <a:r>
              <a:rPr lang="en-US" sz="2800" smtClean="0"/>
              <a:t>Can be appealed to in times of great crisis</a:t>
            </a:r>
          </a:p>
          <a:p>
            <a:pPr eaLnBrk="1" hangingPunct="1"/>
            <a:r>
              <a:rPr lang="en-US" sz="2800" smtClean="0"/>
              <a:t>Yoruba tribe of West Africa – </a:t>
            </a:r>
            <a:r>
              <a:rPr lang="en-US" sz="2800" b="1" smtClean="0"/>
              <a:t>Olorun (High God)</a:t>
            </a:r>
            <a:r>
              <a:rPr lang="en-US" sz="2800" smtClean="0"/>
              <a:t> – He assigned creation to his eldest son Obatala, who failed to complete the task. Olorun passed it on to Odudua, but he failed too. Olorun oversaw creation himself by assigning smaller tasks to various orisha, lesser deities. Olorun then retired to the heavens and has little contact with people.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4000" smtClean="0"/>
              <a:t>Nuer Tribe of Sudan: Exception with the High God</a:t>
            </a:r>
          </a:p>
        </p:txBody>
      </p:sp>
      <p:sp>
        <p:nvSpPr>
          <p:cNvPr id="9219" name="Rectangle 3"/>
          <p:cNvSpPr>
            <a:spLocks noGrp="1" noChangeArrowheads="1"/>
          </p:cNvSpPr>
          <p:nvPr>
            <p:ph type="body" idx="1"/>
          </p:nvPr>
        </p:nvSpPr>
        <p:spPr/>
        <p:txBody>
          <a:bodyPr/>
          <a:lstStyle/>
          <a:p>
            <a:pPr eaLnBrk="1" hangingPunct="1"/>
            <a:r>
              <a:rPr lang="en-US" smtClean="0"/>
              <a:t>Kwoth Nhial (High God) continues to play an active role in the lives of humans</a:t>
            </a:r>
          </a:p>
          <a:p>
            <a:pPr eaLnBrk="1" hangingPunct="1"/>
            <a:r>
              <a:rPr lang="en-US" smtClean="0"/>
              <a:t>He rewards the just, punishes the wicked, and blesses those who uphold the moral values of the Nuer people</a:t>
            </a:r>
          </a:p>
          <a:p>
            <a:pPr eaLnBrk="1" hangingPunct="1"/>
            <a:r>
              <a:rPr lang="en-US" smtClean="0"/>
              <a:t>He loves and cares for His creation and is asked for blessing and assistance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High God</a:t>
            </a:r>
          </a:p>
        </p:txBody>
      </p:sp>
      <p:sp>
        <p:nvSpPr>
          <p:cNvPr id="10243" name="Rectangle 3"/>
          <p:cNvSpPr>
            <a:spLocks noGrp="1" noChangeArrowheads="1"/>
          </p:cNvSpPr>
          <p:nvPr>
            <p:ph type="body" idx="1"/>
          </p:nvPr>
        </p:nvSpPr>
        <p:spPr/>
        <p:txBody>
          <a:bodyPr/>
          <a:lstStyle/>
          <a:p>
            <a:pPr eaLnBrk="1" hangingPunct="1"/>
            <a:r>
              <a:rPr lang="en-US" smtClean="0"/>
              <a:t>Most Africans believe the High God is too powerful to be appealed to for daily problems. He really isn’t interested.</a:t>
            </a:r>
          </a:p>
          <a:p>
            <a:pPr eaLnBrk="1" hangingPunct="1"/>
            <a:r>
              <a:rPr lang="en-US" smtClean="0"/>
              <a:t>Lesser deities or orishas control day-to-day occurrences</a:t>
            </a:r>
          </a:p>
          <a:p>
            <a:pPr eaLnBrk="1" hangingPunct="1"/>
            <a:r>
              <a:rPr lang="en-US" smtClean="0"/>
              <a:t>Even Nuer have a host of lesser deities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257</TotalTime>
  <Words>2169</Words>
  <Application>Microsoft Office PowerPoint</Application>
  <PresentationFormat>On-screen Show (4:3)</PresentationFormat>
  <Paragraphs>182</Paragraphs>
  <Slides>41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Calibri</vt:lpstr>
      <vt:lpstr>Default Design</vt:lpstr>
      <vt:lpstr>African Religions</vt:lpstr>
      <vt:lpstr>Guiding Questions</vt:lpstr>
      <vt:lpstr>Background</vt:lpstr>
      <vt:lpstr>Significance</vt:lpstr>
      <vt:lpstr>Native Religions of Africa</vt:lpstr>
      <vt:lpstr>The High God</vt:lpstr>
      <vt:lpstr>High God Continued</vt:lpstr>
      <vt:lpstr>Nuer Tribe of Sudan: Exception with the High God</vt:lpstr>
      <vt:lpstr>High God</vt:lpstr>
      <vt:lpstr>The Lesser Spirits</vt:lpstr>
      <vt:lpstr>Lesser Spirits Continued</vt:lpstr>
      <vt:lpstr>Water: A Sacred Element</vt:lpstr>
      <vt:lpstr>Ancestors</vt:lpstr>
      <vt:lpstr>Ancestors Continued</vt:lpstr>
      <vt:lpstr>Ancestors Continued</vt:lpstr>
      <vt:lpstr>Communication with Ancestors</vt:lpstr>
      <vt:lpstr>Tallensi Tribe: Example of Pleasing Ancestors</vt:lpstr>
      <vt:lpstr>Sacrifice</vt:lpstr>
      <vt:lpstr>Animal Sacrifice and Other Sacrifice to Appease Gods</vt:lpstr>
      <vt:lpstr>Partaking in the Sacrifice: Communion with Spirits</vt:lpstr>
      <vt:lpstr>Rituals and Rites of Passage</vt:lpstr>
      <vt:lpstr>Rituals and Rites of Passage continued</vt:lpstr>
      <vt:lpstr>Rituals and Rites of Passage</vt:lpstr>
      <vt:lpstr>Circumcision</vt:lpstr>
      <vt:lpstr>Circumcision</vt:lpstr>
      <vt:lpstr>Rituals and Rites of Passage</vt:lpstr>
      <vt:lpstr>Marriage Rituals</vt:lpstr>
      <vt:lpstr>Rituals for the Dead</vt:lpstr>
      <vt:lpstr>Death and World of Spirits</vt:lpstr>
      <vt:lpstr>Religious Leaders</vt:lpstr>
      <vt:lpstr>Mother and Child</vt:lpstr>
      <vt:lpstr>PowerPoint Presentation</vt:lpstr>
      <vt:lpstr>Nail Figure (Nkisi N’Kondi)</vt:lpstr>
      <vt:lpstr>Nkisi Nkondi</vt:lpstr>
      <vt:lpstr>Nkisi Nkondi</vt:lpstr>
      <vt:lpstr>PowerPoint Presentation</vt:lpstr>
      <vt:lpstr>Akua’ba</vt:lpstr>
      <vt:lpstr>Senufo masks</vt:lpstr>
      <vt:lpstr>Guiding Questions</vt:lpstr>
      <vt:lpstr>Non-Native African Religions</vt:lpstr>
      <vt:lpstr>African Religions Today</vt:lpstr>
    </vt:vector>
  </TitlesOfParts>
  <Company>mtsd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Religions</dc:title>
  <dc:creator>teacher</dc:creator>
  <cp:lastModifiedBy>Teacher E-Solutions</cp:lastModifiedBy>
  <cp:revision>11</cp:revision>
  <dcterms:created xsi:type="dcterms:W3CDTF">2011-01-12T22:01:42Z</dcterms:created>
  <dcterms:modified xsi:type="dcterms:W3CDTF">2019-01-15T07:28:20Z</dcterms:modified>
</cp:coreProperties>
</file>