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6" r:id="rId3"/>
    <p:sldId id="287" r:id="rId4"/>
    <p:sldId id="288" r:id="rId5"/>
    <p:sldId id="280" r:id="rId6"/>
    <p:sldId id="281" r:id="rId7"/>
    <p:sldId id="267" r:id="rId8"/>
    <p:sldId id="270" r:id="rId9"/>
    <p:sldId id="285" r:id="rId10"/>
    <p:sldId id="263" r:id="rId11"/>
    <p:sldId id="271" r:id="rId12"/>
    <p:sldId id="258" r:id="rId13"/>
    <p:sldId id="274" r:id="rId14"/>
    <p:sldId id="260" r:id="rId15"/>
    <p:sldId id="282" r:id="rId16"/>
    <p:sldId id="272" r:id="rId17"/>
    <p:sldId id="279" r:id="rId18"/>
    <p:sldId id="261" r:id="rId19"/>
    <p:sldId id="284" r:id="rId20"/>
    <p:sldId id="264" r:id="rId21"/>
    <p:sldId id="283" r:id="rId22"/>
    <p:sldId id="275" r:id="rId23"/>
    <p:sldId id="273"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Georgia" charset="0"/>
        <a:ea typeface="ＭＳ Ｐゴシック" charset="-128"/>
        <a:cs typeface="+mn-cs"/>
      </a:defRPr>
    </a:lvl1pPr>
    <a:lvl2pPr marL="457200" algn="l" rtl="0" fontAlgn="base">
      <a:spcBef>
        <a:spcPct val="0"/>
      </a:spcBef>
      <a:spcAft>
        <a:spcPct val="0"/>
      </a:spcAft>
      <a:defRPr kern="1200">
        <a:solidFill>
          <a:schemeClr val="tx1"/>
        </a:solidFill>
        <a:latin typeface="Georgia" charset="0"/>
        <a:ea typeface="ＭＳ Ｐゴシック" charset="-128"/>
        <a:cs typeface="+mn-cs"/>
      </a:defRPr>
    </a:lvl2pPr>
    <a:lvl3pPr marL="914400" algn="l" rtl="0" fontAlgn="base">
      <a:spcBef>
        <a:spcPct val="0"/>
      </a:spcBef>
      <a:spcAft>
        <a:spcPct val="0"/>
      </a:spcAft>
      <a:defRPr kern="1200">
        <a:solidFill>
          <a:schemeClr val="tx1"/>
        </a:solidFill>
        <a:latin typeface="Georgia" charset="0"/>
        <a:ea typeface="ＭＳ Ｐゴシック" charset="-128"/>
        <a:cs typeface="+mn-cs"/>
      </a:defRPr>
    </a:lvl3pPr>
    <a:lvl4pPr marL="1371600" algn="l" rtl="0" fontAlgn="base">
      <a:spcBef>
        <a:spcPct val="0"/>
      </a:spcBef>
      <a:spcAft>
        <a:spcPct val="0"/>
      </a:spcAft>
      <a:defRPr kern="1200">
        <a:solidFill>
          <a:schemeClr val="tx1"/>
        </a:solidFill>
        <a:latin typeface="Georgia" charset="0"/>
        <a:ea typeface="ＭＳ Ｐゴシック" charset="-128"/>
        <a:cs typeface="+mn-cs"/>
      </a:defRPr>
    </a:lvl4pPr>
    <a:lvl5pPr marL="1828800" algn="l" rtl="0" fontAlgn="base">
      <a:spcBef>
        <a:spcPct val="0"/>
      </a:spcBef>
      <a:spcAft>
        <a:spcPct val="0"/>
      </a:spcAft>
      <a:defRPr kern="1200">
        <a:solidFill>
          <a:schemeClr val="tx1"/>
        </a:solidFill>
        <a:latin typeface="Georgia" charset="0"/>
        <a:ea typeface="ＭＳ Ｐゴシック" charset="-128"/>
        <a:cs typeface="+mn-cs"/>
      </a:defRPr>
    </a:lvl5pPr>
    <a:lvl6pPr marL="2286000" algn="l" defTabSz="914400" rtl="0" eaLnBrk="1" latinLnBrk="0" hangingPunct="1">
      <a:defRPr kern="1200">
        <a:solidFill>
          <a:schemeClr val="tx1"/>
        </a:solidFill>
        <a:latin typeface="Georgia" charset="0"/>
        <a:ea typeface="ＭＳ Ｐゴシック" charset="-128"/>
        <a:cs typeface="+mn-cs"/>
      </a:defRPr>
    </a:lvl6pPr>
    <a:lvl7pPr marL="2743200" algn="l" defTabSz="914400" rtl="0" eaLnBrk="1" latinLnBrk="0" hangingPunct="1">
      <a:defRPr kern="1200">
        <a:solidFill>
          <a:schemeClr val="tx1"/>
        </a:solidFill>
        <a:latin typeface="Georgia" charset="0"/>
        <a:ea typeface="ＭＳ Ｐゴシック" charset="-128"/>
        <a:cs typeface="+mn-cs"/>
      </a:defRPr>
    </a:lvl7pPr>
    <a:lvl8pPr marL="3200400" algn="l" defTabSz="914400" rtl="0" eaLnBrk="1" latinLnBrk="0" hangingPunct="1">
      <a:defRPr kern="1200">
        <a:solidFill>
          <a:schemeClr val="tx1"/>
        </a:solidFill>
        <a:latin typeface="Georgia" charset="0"/>
        <a:ea typeface="ＭＳ Ｐゴシック" charset="-128"/>
        <a:cs typeface="+mn-cs"/>
      </a:defRPr>
    </a:lvl8pPr>
    <a:lvl9pPr marL="3657600" algn="l" defTabSz="914400" rtl="0" eaLnBrk="1" latinLnBrk="0" hangingPunct="1">
      <a:defRPr kern="1200">
        <a:solidFill>
          <a:schemeClr val="tx1"/>
        </a:solidFill>
        <a:latin typeface="Georgia"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58" y="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385089-4EB8-4A0D-BB91-9BA91A0AEA0D}" type="slidenum">
              <a:rPr lang="en-US"/>
              <a:pPr>
                <a:defRPr/>
              </a:pPr>
              <a:t>‹#›</a:t>
            </a:fld>
            <a:endParaRPr lang="en-US"/>
          </a:p>
        </p:txBody>
      </p:sp>
    </p:spTree>
    <p:extLst>
      <p:ext uri="{BB962C8B-B14F-4D97-AF65-F5344CB8AC3E}">
        <p14:creationId xmlns:p14="http://schemas.microsoft.com/office/powerpoint/2010/main" val="3333006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EA626D-1AFE-434C-818E-FC5757271A05}" type="slidenum">
              <a:rPr lang="en-US"/>
              <a:pPr>
                <a:defRPr/>
              </a:pPr>
              <a:t>‹#›</a:t>
            </a:fld>
            <a:endParaRPr lang="en-US"/>
          </a:p>
        </p:txBody>
      </p:sp>
    </p:spTree>
    <p:extLst>
      <p:ext uri="{BB962C8B-B14F-4D97-AF65-F5344CB8AC3E}">
        <p14:creationId xmlns:p14="http://schemas.microsoft.com/office/powerpoint/2010/main" val="97888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F683CB-F785-4542-9F8A-BD7E7886CF0C}" type="slidenum">
              <a:rPr lang="en-US"/>
              <a:pPr>
                <a:defRPr/>
              </a:pPr>
              <a:t>‹#›</a:t>
            </a:fld>
            <a:endParaRPr lang="en-US"/>
          </a:p>
        </p:txBody>
      </p:sp>
    </p:spTree>
    <p:extLst>
      <p:ext uri="{BB962C8B-B14F-4D97-AF65-F5344CB8AC3E}">
        <p14:creationId xmlns:p14="http://schemas.microsoft.com/office/powerpoint/2010/main" val="347825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2AE92A-3340-4269-9604-23C738F54BF1}" type="slidenum">
              <a:rPr lang="en-US"/>
              <a:pPr>
                <a:defRPr/>
              </a:pPr>
              <a:t>‹#›</a:t>
            </a:fld>
            <a:endParaRPr lang="en-US"/>
          </a:p>
        </p:txBody>
      </p:sp>
    </p:spTree>
    <p:extLst>
      <p:ext uri="{BB962C8B-B14F-4D97-AF65-F5344CB8AC3E}">
        <p14:creationId xmlns:p14="http://schemas.microsoft.com/office/powerpoint/2010/main" val="2221185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C22580-78BE-4240-9CBA-BBB9389DC7C7}" type="slidenum">
              <a:rPr lang="en-US"/>
              <a:pPr>
                <a:defRPr/>
              </a:pPr>
              <a:t>‹#›</a:t>
            </a:fld>
            <a:endParaRPr lang="en-US"/>
          </a:p>
        </p:txBody>
      </p:sp>
    </p:spTree>
    <p:extLst>
      <p:ext uri="{BB962C8B-B14F-4D97-AF65-F5344CB8AC3E}">
        <p14:creationId xmlns:p14="http://schemas.microsoft.com/office/powerpoint/2010/main" val="3754988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D5B79C-F4B5-42C1-83E9-64051B811B54}" type="slidenum">
              <a:rPr lang="en-US"/>
              <a:pPr>
                <a:defRPr/>
              </a:pPr>
              <a:t>‹#›</a:t>
            </a:fld>
            <a:endParaRPr lang="en-US"/>
          </a:p>
        </p:txBody>
      </p:sp>
    </p:spTree>
    <p:extLst>
      <p:ext uri="{BB962C8B-B14F-4D97-AF65-F5344CB8AC3E}">
        <p14:creationId xmlns:p14="http://schemas.microsoft.com/office/powerpoint/2010/main" val="2465277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6282FD3-088A-4DDE-952E-DD320730C3DA}" type="slidenum">
              <a:rPr lang="en-US"/>
              <a:pPr>
                <a:defRPr/>
              </a:pPr>
              <a:t>‹#›</a:t>
            </a:fld>
            <a:endParaRPr lang="en-US"/>
          </a:p>
        </p:txBody>
      </p:sp>
    </p:spTree>
    <p:extLst>
      <p:ext uri="{BB962C8B-B14F-4D97-AF65-F5344CB8AC3E}">
        <p14:creationId xmlns:p14="http://schemas.microsoft.com/office/powerpoint/2010/main" val="2100287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B6743B4-70A8-4E8B-80FD-2116A6ABF64E}" type="slidenum">
              <a:rPr lang="en-US"/>
              <a:pPr>
                <a:defRPr/>
              </a:pPr>
              <a:t>‹#›</a:t>
            </a:fld>
            <a:endParaRPr lang="en-US"/>
          </a:p>
        </p:txBody>
      </p:sp>
    </p:spTree>
    <p:extLst>
      <p:ext uri="{BB962C8B-B14F-4D97-AF65-F5344CB8AC3E}">
        <p14:creationId xmlns:p14="http://schemas.microsoft.com/office/powerpoint/2010/main" val="1528400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1C7A8BF-1139-467C-9197-C748FBC67213}" type="slidenum">
              <a:rPr lang="en-US"/>
              <a:pPr>
                <a:defRPr/>
              </a:pPr>
              <a:t>‹#›</a:t>
            </a:fld>
            <a:endParaRPr lang="en-US"/>
          </a:p>
        </p:txBody>
      </p:sp>
    </p:spTree>
    <p:extLst>
      <p:ext uri="{BB962C8B-B14F-4D97-AF65-F5344CB8AC3E}">
        <p14:creationId xmlns:p14="http://schemas.microsoft.com/office/powerpoint/2010/main" val="3067799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411286-DEAF-432A-B7A5-E9342E6244B1}" type="slidenum">
              <a:rPr lang="en-US"/>
              <a:pPr>
                <a:defRPr/>
              </a:pPr>
              <a:t>‹#›</a:t>
            </a:fld>
            <a:endParaRPr lang="en-US"/>
          </a:p>
        </p:txBody>
      </p:sp>
    </p:spTree>
    <p:extLst>
      <p:ext uri="{BB962C8B-B14F-4D97-AF65-F5344CB8AC3E}">
        <p14:creationId xmlns:p14="http://schemas.microsoft.com/office/powerpoint/2010/main" val="1654933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E9B00D-6839-49C5-9B5C-873230B5E8D4}" type="slidenum">
              <a:rPr lang="en-US"/>
              <a:pPr>
                <a:defRPr/>
              </a:pPr>
              <a:t>‹#›</a:t>
            </a:fld>
            <a:endParaRPr lang="en-US"/>
          </a:p>
        </p:txBody>
      </p:sp>
    </p:spTree>
    <p:extLst>
      <p:ext uri="{BB962C8B-B14F-4D97-AF65-F5344CB8AC3E}">
        <p14:creationId xmlns:p14="http://schemas.microsoft.com/office/powerpoint/2010/main" val="3705980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a:defRPr/>
            </a:pPr>
            <a:fld id="{9D8B647B-355D-4368-B1CE-C618C57AAF5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Arial" pitchFamily="-109"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Arial" pitchFamily="-109"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Arial" pitchFamily="-109"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Arial" pitchFamily="-109"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09" charset="0"/>
        </a:defRPr>
      </a:lvl6pPr>
      <a:lvl7pPr marL="914400" algn="ctr" rtl="0" fontAlgn="base">
        <a:spcBef>
          <a:spcPct val="0"/>
        </a:spcBef>
        <a:spcAft>
          <a:spcPct val="0"/>
        </a:spcAft>
        <a:defRPr sz="4400">
          <a:solidFill>
            <a:schemeClr val="tx2"/>
          </a:solidFill>
          <a:latin typeface="Arial" pitchFamily="-109" charset="0"/>
        </a:defRPr>
      </a:lvl7pPr>
      <a:lvl8pPr marL="1371600" algn="ctr" rtl="0" fontAlgn="base">
        <a:spcBef>
          <a:spcPct val="0"/>
        </a:spcBef>
        <a:spcAft>
          <a:spcPct val="0"/>
        </a:spcAft>
        <a:defRPr sz="4400">
          <a:solidFill>
            <a:schemeClr val="tx2"/>
          </a:solidFill>
          <a:latin typeface="Arial" pitchFamily="-109" charset="0"/>
        </a:defRPr>
      </a:lvl8pPr>
      <a:lvl9pPr marL="1828800" algn="ctr" rtl="0" fontAlgn="base">
        <a:spcBef>
          <a:spcPct val="0"/>
        </a:spcBef>
        <a:spcAft>
          <a:spcPct val="0"/>
        </a:spcAft>
        <a:defRPr sz="4400">
          <a:solidFill>
            <a:schemeClr val="tx2"/>
          </a:solidFill>
          <a:latin typeface="Arial"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9"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9"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9"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rome98-creation-of-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81200"/>
            <a:ext cx="609600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685800" y="381000"/>
            <a:ext cx="7772400" cy="1470025"/>
          </a:xfrm>
        </p:spPr>
        <p:txBody>
          <a:bodyPr/>
          <a:lstStyle/>
          <a:p>
            <a:pPr eaLnBrk="1" hangingPunct="1"/>
            <a:r>
              <a:rPr lang="en-US" smtClean="0">
                <a:latin typeface="Castellar" pitchFamily="18" charset="0"/>
              </a:rPr>
              <a:t>Creation and The Creation and Fall of Man</a:t>
            </a:r>
            <a:r>
              <a:rPr lang="en-US" smtClean="0"/>
              <a:t> </a:t>
            </a:r>
          </a:p>
        </p:txBody>
      </p:sp>
      <p:sp>
        <p:nvSpPr>
          <p:cNvPr id="2052" name="Rectangle 3"/>
          <p:cNvSpPr>
            <a:spLocks noGrp="1" noChangeArrowheads="1"/>
          </p:cNvSpPr>
          <p:nvPr>
            <p:ph type="subTitle" idx="1"/>
          </p:nvPr>
        </p:nvSpPr>
        <p:spPr>
          <a:xfrm>
            <a:off x="1371600" y="5867400"/>
            <a:ext cx="6248400" cy="685800"/>
          </a:xfrm>
        </p:spPr>
        <p:txBody>
          <a:bodyPr/>
          <a:lstStyle/>
          <a:p>
            <a:pPr eaLnBrk="1" hangingPunct="1"/>
            <a:r>
              <a:rPr lang="en-US" b="1" smtClean="0">
                <a:latin typeface="Georgia" charset="0"/>
              </a:rPr>
              <a:t>Foundations for Life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Adam before the Fall</a:t>
            </a:r>
          </a:p>
        </p:txBody>
      </p:sp>
      <p:sp>
        <p:nvSpPr>
          <p:cNvPr id="11267" name="Rectangle 3"/>
          <p:cNvSpPr>
            <a:spLocks noGrp="1" noChangeArrowheads="1"/>
          </p:cNvSpPr>
          <p:nvPr>
            <p:ph type="body" idx="1"/>
          </p:nvPr>
        </p:nvSpPr>
        <p:spPr/>
        <p:txBody>
          <a:bodyPr/>
          <a:lstStyle/>
          <a:p>
            <a:pPr eaLnBrk="1" hangingPunct="1"/>
            <a:r>
              <a:rPr lang="en-US" smtClean="0"/>
              <a:t>Created in the image of God </a:t>
            </a:r>
            <a:r>
              <a:rPr lang="en-US" sz="2800" smtClean="0"/>
              <a:t>(Gen 1:26-27)</a:t>
            </a:r>
          </a:p>
          <a:p>
            <a:pPr eaLnBrk="1" hangingPunct="1"/>
            <a:r>
              <a:rPr lang="en-US" smtClean="0"/>
              <a:t>Abundant Life (Gen 1:7-9)</a:t>
            </a:r>
          </a:p>
          <a:p>
            <a:pPr eaLnBrk="1" hangingPunct="1"/>
            <a:r>
              <a:rPr lang="en-US" smtClean="0"/>
              <a:t>Sinless (Gen 1:28-31)</a:t>
            </a:r>
          </a:p>
          <a:p>
            <a:pPr eaLnBrk="1" hangingPunct="1"/>
            <a:r>
              <a:rPr lang="en-US" smtClean="0"/>
              <a:t>Glorified God and Enjoyed Fellowship with Him (Genesis 2:15)</a:t>
            </a:r>
          </a:p>
          <a:p>
            <a:pPr eaLnBrk="1" hangingPunct="1"/>
            <a:r>
              <a:rPr lang="en-US" smtClean="0"/>
              <a:t>Freedom of choice (Gen 2:16-17)</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adam-and-eve2hi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81000"/>
            <a:ext cx="5257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The Fall of Man</a:t>
            </a:r>
          </a:p>
        </p:txBody>
      </p:sp>
      <p:sp>
        <p:nvSpPr>
          <p:cNvPr id="4099" name="Rectangle 3"/>
          <p:cNvSpPr>
            <a:spLocks noGrp="1" noChangeArrowheads="1"/>
          </p:cNvSpPr>
          <p:nvPr>
            <p:ph type="body" idx="1"/>
          </p:nvPr>
        </p:nvSpPr>
        <p:spPr/>
        <p:txBody>
          <a:bodyPr/>
          <a:lstStyle/>
          <a:p>
            <a:pPr eaLnBrk="1" hangingPunct="1"/>
            <a:r>
              <a:rPr lang="en-US" sz="2800" smtClean="0"/>
              <a:t>Genesis 2:16-17 </a:t>
            </a:r>
          </a:p>
          <a:p>
            <a:pPr eaLnBrk="1" hangingPunct="1">
              <a:buFontTx/>
              <a:buNone/>
            </a:pPr>
            <a:r>
              <a:rPr lang="en-US" sz="2800" smtClean="0"/>
              <a:t>	And the LORD God commanded the man, saying, "You may surely eat of every tree of the garden, but of the tree of the knowledge of good and evil you shall not eat, for in the day that you eat of it you shall surely die." </a:t>
            </a:r>
          </a:p>
          <a:p>
            <a:pPr eaLnBrk="1" hangingPunct="1"/>
            <a:r>
              <a:rPr lang="en-US" sz="2800" smtClean="0"/>
              <a:t>Genesis 3 tells the story of Adam’s Sin</a:t>
            </a:r>
          </a:p>
          <a:p>
            <a:pPr eaLnBrk="1" hangingPunct="1"/>
            <a:r>
              <a:rPr lang="en-US" sz="2800" smtClean="0"/>
              <a:t>Romans 5:12-21 explains the implications of Adam’s Sin for all mankind!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2000"/>
                                        <p:tgtEl>
                                          <p:spTgt spid="409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fade">
                                      <p:cBhvr>
                                        <p:cTn id="10" dur="2000"/>
                                        <p:tgtEl>
                                          <p:spTgt spid="409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Effect transition="in" filter="fade">
                                      <p:cBhvr>
                                        <p:cTn id="15" dur="2000"/>
                                        <p:tgtEl>
                                          <p:spTgt spid="409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4099">
                                            <p:txEl>
                                              <p:pRg st="3" end="3"/>
                                            </p:txEl>
                                          </p:spTgt>
                                        </p:tgtEl>
                                        <p:attrNameLst>
                                          <p:attrName>style.visibility</p:attrName>
                                        </p:attrNameLst>
                                      </p:cBhvr>
                                      <p:to>
                                        <p:strVal val="visible"/>
                                      </p:to>
                                    </p:set>
                                    <p:animEffect transition="in" filter="fade">
                                      <p:cBhvr>
                                        <p:cTn id="20" dur="20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Sin and its Consequences</a:t>
            </a:r>
          </a:p>
        </p:txBody>
      </p:sp>
      <p:sp>
        <p:nvSpPr>
          <p:cNvPr id="14339" name="Rectangle 3"/>
          <p:cNvSpPr>
            <a:spLocks noGrp="1" noChangeArrowheads="1"/>
          </p:cNvSpPr>
          <p:nvPr>
            <p:ph type="body" idx="1"/>
          </p:nvPr>
        </p:nvSpPr>
        <p:spPr/>
        <p:txBody>
          <a:bodyPr/>
          <a:lstStyle/>
          <a:p>
            <a:pPr eaLnBrk="1" hangingPunct="1">
              <a:lnSpc>
                <a:spcPct val="90000"/>
              </a:lnSpc>
            </a:pPr>
            <a:r>
              <a:rPr lang="en-US" sz="2800" smtClean="0"/>
              <a:t>Passed on from Adam to all his descendents</a:t>
            </a:r>
          </a:p>
          <a:p>
            <a:pPr eaLnBrk="1" hangingPunct="1">
              <a:lnSpc>
                <a:spcPct val="90000"/>
              </a:lnSpc>
            </a:pPr>
            <a:r>
              <a:rPr lang="en-US" sz="2800" smtClean="0"/>
              <a:t>Adamic nature, inborn sin, original sin, old man</a:t>
            </a:r>
          </a:p>
          <a:p>
            <a:pPr eaLnBrk="1" hangingPunct="1">
              <a:lnSpc>
                <a:spcPct val="90000"/>
              </a:lnSpc>
            </a:pPr>
            <a:r>
              <a:rPr lang="en-US" sz="2800" smtClean="0"/>
              <a:t>Genesis 4:6-7</a:t>
            </a:r>
          </a:p>
          <a:p>
            <a:pPr eaLnBrk="1" hangingPunct="1">
              <a:lnSpc>
                <a:spcPct val="90000"/>
              </a:lnSpc>
              <a:buFontTx/>
              <a:buNone/>
            </a:pPr>
            <a:r>
              <a:rPr lang="en-US" sz="2800" smtClean="0"/>
              <a:t>	The LORD said to Cain, "Why are you angry, and why has your face fallen? If you do well, will you not be accepted? And if you do not do well, </a:t>
            </a:r>
            <a:r>
              <a:rPr lang="en-US" sz="2800" b="1" smtClean="0"/>
              <a:t>sin is crouching at the door. Its desire is for you</a:t>
            </a:r>
            <a:r>
              <a:rPr lang="en-US" sz="2800" smtClean="0"/>
              <a:t>, but you must rule over it."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Total Depravity</a:t>
            </a:r>
          </a:p>
        </p:txBody>
      </p:sp>
      <p:sp>
        <p:nvSpPr>
          <p:cNvPr id="15363" name="Rectangle 3"/>
          <p:cNvSpPr>
            <a:spLocks noGrp="1" noChangeArrowheads="1"/>
          </p:cNvSpPr>
          <p:nvPr>
            <p:ph type="body" idx="1"/>
          </p:nvPr>
        </p:nvSpPr>
        <p:spPr/>
        <p:txBody>
          <a:bodyPr/>
          <a:lstStyle/>
          <a:p>
            <a:pPr eaLnBrk="1" hangingPunct="1"/>
            <a:r>
              <a:rPr lang="en-US" smtClean="0"/>
              <a:t>Total: it affects EVERY human being</a:t>
            </a:r>
          </a:p>
          <a:p>
            <a:pPr lvl="1" eaLnBrk="1" hangingPunct="1"/>
            <a:r>
              <a:rPr lang="en-US" smtClean="0">
                <a:ea typeface="ＭＳ Ｐゴシック" charset="-128"/>
              </a:rPr>
              <a:t> it affects every part of our nature</a:t>
            </a:r>
          </a:p>
          <a:p>
            <a:pPr eaLnBrk="1" hangingPunct="1"/>
            <a:r>
              <a:rPr lang="en-US" smtClean="0"/>
              <a:t>Depravity: without merit in the site of God</a:t>
            </a:r>
          </a:p>
          <a:p>
            <a:pPr lvl="1" eaLnBrk="1" hangingPunct="1"/>
            <a:r>
              <a:rPr lang="en-US" smtClean="0">
                <a:ea typeface="ＭＳ Ｐゴシック" charset="-128"/>
              </a:rPr>
              <a:t>guilty and corrupt/polluted</a:t>
            </a:r>
          </a:p>
          <a:p>
            <a:pPr eaLnBrk="1" hangingPunct="1"/>
            <a:r>
              <a:rPr lang="en-US" smtClean="0"/>
              <a:t>Does not mean: People are unable to do things that are morally right or good sometimes</a:t>
            </a:r>
          </a:p>
          <a:p>
            <a:pPr eaLnBrk="1" hangingPunct="1"/>
            <a:endParaRPr lang="en-US" smtClean="0"/>
          </a:p>
          <a:p>
            <a:pPr lvl="1" eaLnBrk="1" hangingPunct="1">
              <a:buFontTx/>
              <a:buNone/>
            </a:pPr>
            <a:endParaRPr lang="en-US" sz="3200" smtClean="0">
              <a:ea typeface="ＭＳ Ｐゴシック" charset="-128"/>
            </a:endParaRP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Total Depravity</a:t>
            </a:r>
          </a:p>
        </p:txBody>
      </p:sp>
      <p:sp>
        <p:nvSpPr>
          <p:cNvPr id="16387" name="Content Placeholder 2"/>
          <p:cNvSpPr>
            <a:spLocks noGrp="1"/>
          </p:cNvSpPr>
          <p:nvPr>
            <p:ph idx="1"/>
          </p:nvPr>
        </p:nvSpPr>
        <p:spPr/>
        <p:txBody>
          <a:bodyPr/>
          <a:lstStyle/>
          <a:p>
            <a:r>
              <a:rPr lang="en-US" smtClean="0"/>
              <a:t>“In our nature, we totally lack Spiritual good before God.  In our Actions, we are totally unable to do Spiritual good before God”  </a:t>
            </a:r>
            <a:r>
              <a:rPr lang="en-US" sz="2400" smtClean="0"/>
              <a:t>Wayne Grudem, Systematic Theology</a:t>
            </a:r>
          </a:p>
          <a:p>
            <a:pPr lvl="1"/>
            <a:r>
              <a:rPr lang="en-US" sz="2000" smtClean="0">
                <a:ea typeface="ＭＳ Ｐゴシック" charset="-128"/>
              </a:rPr>
              <a:t>1 Kings 8:46 – for there is no one who does not sin</a:t>
            </a:r>
          </a:p>
          <a:p>
            <a:pPr lvl="1"/>
            <a:r>
              <a:rPr lang="en-US" sz="2000" smtClean="0">
                <a:ea typeface="ＭＳ Ｐゴシック" charset="-128"/>
              </a:rPr>
              <a:t>Romans 3:9 – What Then? Are we Jews any better off?  No, not at all.  For we have already charged that all, both Jews and Greeks, are under sin.</a:t>
            </a:r>
          </a:p>
          <a:p>
            <a:pPr lvl="1"/>
            <a:r>
              <a:rPr lang="en-US" sz="2000" smtClean="0">
                <a:ea typeface="ＭＳ Ｐゴシック" charset="-128"/>
              </a:rPr>
              <a:t>1 John 1:8 – If we say we have no sin, we deceive ourselves and the truth is not in us.</a:t>
            </a:r>
            <a:endParaRPr lang="en-US" sz="2400" smtClean="0">
              <a:ea typeface="ＭＳ Ｐゴシック"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Still not Convinced?</a:t>
            </a:r>
          </a:p>
        </p:txBody>
      </p:sp>
      <p:sp>
        <p:nvSpPr>
          <p:cNvPr id="22531" name="Rectangle 3"/>
          <p:cNvSpPr>
            <a:spLocks noGrp="1" noChangeArrowheads="1"/>
          </p:cNvSpPr>
          <p:nvPr>
            <p:ph type="body" idx="1"/>
          </p:nvPr>
        </p:nvSpPr>
        <p:spPr/>
        <p:txBody>
          <a:bodyPr/>
          <a:lstStyle/>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r>
              <a:rPr lang="en-US" smtClean="0"/>
              <a:t>Do you believe now?</a:t>
            </a:r>
          </a:p>
        </p:txBody>
      </p:sp>
      <p:pic>
        <p:nvPicPr>
          <p:cNvPr id="22532" name="Picture 4" descr="not_so_sweet_kids_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35814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050930_brats_vm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905000"/>
            <a:ext cx="283845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fade">
                                      <p:cBhvr>
                                        <p:cTn id="7" dur="3000"/>
                                        <p:tgtEl>
                                          <p:spTgt spid="225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2532"/>
                                        </p:tgtEl>
                                        <p:attrNameLst>
                                          <p:attrName>style.visibility</p:attrName>
                                        </p:attrNameLst>
                                      </p:cBhvr>
                                      <p:to>
                                        <p:strVal val="visible"/>
                                      </p:to>
                                    </p:set>
                                    <p:animEffect transition="in" filter="fade">
                                      <p:cBhvr>
                                        <p:cTn id="12" dur="2000"/>
                                        <p:tgtEl>
                                          <p:spTgt spid="225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2531">
                                            <p:txEl>
                                              <p:pRg st="5" end="5"/>
                                            </p:txEl>
                                          </p:spTgt>
                                        </p:tgtEl>
                                        <p:attrNameLst>
                                          <p:attrName>style.visibility</p:attrName>
                                        </p:attrNameLst>
                                      </p:cBhvr>
                                      <p:to>
                                        <p:strVal val="visible"/>
                                      </p:to>
                                    </p:set>
                                    <p:animEffect transition="in" filter="fade">
                                      <p:cBhvr>
                                        <p:cTn id="17" dur="2000"/>
                                        <p:tgtEl>
                                          <p:spTgt spid="225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The Deaths of Adam</a:t>
            </a:r>
          </a:p>
        </p:txBody>
      </p:sp>
      <p:sp>
        <p:nvSpPr>
          <p:cNvPr id="30723" name="Rectangle 3"/>
          <p:cNvSpPr>
            <a:spLocks noGrp="1" noChangeArrowheads="1"/>
          </p:cNvSpPr>
          <p:nvPr>
            <p:ph type="body" idx="1"/>
          </p:nvPr>
        </p:nvSpPr>
        <p:spPr/>
        <p:txBody>
          <a:bodyPr/>
          <a:lstStyle/>
          <a:p>
            <a:pPr algn="ctr" eaLnBrk="1" hangingPunct="1">
              <a:buFontTx/>
              <a:buNone/>
            </a:pPr>
            <a:r>
              <a:rPr lang="en-US" sz="3600" smtClean="0"/>
              <a:t>Spiritual Death and Physical Death</a:t>
            </a:r>
          </a:p>
        </p:txBody>
      </p:sp>
      <p:pic>
        <p:nvPicPr>
          <p:cNvPr id="30727" name="Picture 7" descr="MPj0443084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438400"/>
            <a:ext cx="6477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descr="MPj0433339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438400"/>
            <a:ext cx="6477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2000"/>
                                        <p:tgtEl>
                                          <p:spTgt spid="30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0727"/>
                                        </p:tgtEl>
                                        <p:attrNameLst>
                                          <p:attrName>style.visibility</p:attrName>
                                        </p:attrNameLst>
                                      </p:cBhvr>
                                      <p:to>
                                        <p:strVal val="visible"/>
                                      </p:to>
                                    </p:set>
                                    <p:animEffect transition="in" filter="fade">
                                      <p:cBhvr>
                                        <p:cTn id="12" dur="2000"/>
                                        <p:tgtEl>
                                          <p:spTgt spid="307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0725"/>
                                        </p:tgtEl>
                                        <p:attrNameLst>
                                          <p:attrName>style.visibility</p:attrName>
                                        </p:attrNameLst>
                                      </p:cBhvr>
                                      <p:to>
                                        <p:strVal val="visible"/>
                                      </p:to>
                                    </p:set>
                                    <p:animEffect transition="in" filter="fade">
                                      <p:cBhvr>
                                        <p:cTn id="17" dur="20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Spiritual Death</a:t>
            </a:r>
          </a:p>
        </p:txBody>
      </p:sp>
      <p:sp>
        <p:nvSpPr>
          <p:cNvPr id="19459" name="Rectangle 3"/>
          <p:cNvSpPr>
            <a:spLocks noGrp="1" noChangeArrowheads="1"/>
          </p:cNvSpPr>
          <p:nvPr>
            <p:ph type="body" idx="1"/>
          </p:nvPr>
        </p:nvSpPr>
        <p:spPr/>
        <p:txBody>
          <a:bodyPr/>
          <a:lstStyle/>
          <a:p>
            <a:pPr eaLnBrk="1" hangingPunct="1"/>
            <a:r>
              <a:rPr lang="en-US" sz="2800" b="1" smtClean="0"/>
              <a:t>Ephesians 2:1-3 </a:t>
            </a:r>
            <a:r>
              <a:rPr lang="en-US" sz="2800" smtClean="0"/>
              <a:t> </a:t>
            </a:r>
          </a:p>
          <a:p>
            <a:pPr eaLnBrk="1" hangingPunct="1">
              <a:buFontTx/>
              <a:buNone/>
            </a:pPr>
            <a:r>
              <a:rPr lang="en-US" sz="2800" smtClean="0"/>
              <a:t>	And you were dead in the trespasses and sins in which you once walked, following the course of this world, following the prince of the power of the air, the spirit that is now at work in the sons of disobedience— among whom we all once lived in the passions of our flesh, carrying out the desires of the body and the mind, and were by nature children of wrath, like the rest of mankind.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Spiritual Death</a:t>
            </a:r>
          </a:p>
        </p:txBody>
      </p:sp>
      <p:sp>
        <p:nvSpPr>
          <p:cNvPr id="20483" name="Content Placeholder 2"/>
          <p:cNvSpPr>
            <a:spLocks noGrp="1"/>
          </p:cNvSpPr>
          <p:nvPr>
            <p:ph idx="1"/>
          </p:nvPr>
        </p:nvSpPr>
        <p:spPr>
          <a:xfrm>
            <a:off x="457200" y="1600200"/>
            <a:ext cx="8229600" cy="5105400"/>
          </a:xfrm>
        </p:spPr>
        <p:txBody>
          <a:bodyPr/>
          <a:lstStyle/>
          <a:p>
            <a:r>
              <a:rPr lang="en-US" smtClean="0"/>
              <a:t>Man developed within himself a fallen nature which is contrary to God and is ever prone to evil. </a:t>
            </a:r>
          </a:p>
          <a:p>
            <a:r>
              <a:rPr lang="en-US" smtClean="0"/>
              <a:t>Those in Christ are saved from Spiritual death. Those who die physically and are spiritually dead merge into unending second death. </a:t>
            </a:r>
          </a:p>
          <a:p>
            <a:pPr lvl="1"/>
            <a:r>
              <a:rPr lang="en-US" smtClean="0">
                <a:ea typeface="ＭＳ Ｐゴシック" charset="-128"/>
              </a:rPr>
              <a:t>“There are two categories of people, those who are under Adam and those who are under Jesus, that’s it.” – Mark Driscoll</a:t>
            </a:r>
          </a:p>
          <a:p>
            <a:pPr lvl="1"/>
            <a:endParaRPr lang="en-US" smtClean="0">
              <a:ea typeface="ＭＳ Ｐゴシック"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The Creation of the Earth</a:t>
            </a:r>
          </a:p>
        </p:txBody>
      </p:sp>
      <p:sp>
        <p:nvSpPr>
          <p:cNvPr id="3075" name="Content Placeholder 2"/>
          <p:cNvSpPr>
            <a:spLocks noGrp="1"/>
          </p:cNvSpPr>
          <p:nvPr>
            <p:ph idx="1"/>
          </p:nvPr>
        </p:nvSpPr>
        <p:spPr/>
        <p:txBody>
          <a:bodyPr/>
          <a:lstStyle/>
          <a:p>
            <a:r>
              <a:rPr lang="en-US" smtClean="0"/>
              <a:t>Scripture does not define this clearly</a:t>
            </a:r>
          </a:p>
          <a:p>
            <a:r>
              <a:rPr lang="en-US" smtClean="0"/>
              <a:t>Gen 1:1-3 contains the record</a:t>
            </a:r>
          </a:p>
          <a:p>
            <a:r>
              <a:rPr lang="en-US" smtClean="0"/>
              <a:t>We know that God was the creator</a:t>
            </a:r>
          </a:p>
          <a:p>
            <a:r>
              <a:rPr lang="en-US" smtClean="0"/>
              <a:t>We know that Man is the focus of His creation</a:t>
            </a:r>
          </a:p>
          <a:p>
            <a:r>
              <a:rPr lang="en-US" smtClean="0"/>
              <a:t>Several views of the creation event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Physical Death</a:t>
            </a:r>
          </a:p>
        </p:txBody>
      </p:sp>
      <p:sp>
        <p:nvSpPr>
          <p:cNvPr id="21507" name="Rectangle 3"/>
          <p:cNvSpPr>
            <a:spLocks noGrp="1" noChangeArrowheads="1"/>
          </p:cNvSpPr>
          <p:nvPr>
            <p:ph type="body" idx="1"/>
          </p:nvPr>
        </p:nvSpPr>
        <p:spPr/>
        <p:txBody>
          <a:bodyPr/>
          <a:lstStyle/>
          <a:p>
            <a:pPr eaLnBrk="1" hangingPunct="1">
              <a:lnSpc>
                <a:spcPct val="90000"/>
              </a:lnSpc>
            </a:pPr>
            <a:r>
              <a:rPr lang="en-US" sz="2800" smtClean="0"/>
              <a:t>Genesis 3:22-24 </a:t>
            </a:r>
          </a:p>
          <a:p>
            <a:pPr eaLnBrk="1" hangingPunct="1">
              <a:lnSpc>
                <a:spcPct val="90000"/>
              </a:lnSpc>
              <a:buFontTx/>
              <a:buNone/>
            </a:pPr>
            <a:r>
              <a:rPr lang="en-US" sz="2800" smtClean="0"/>
              <a:t>	Then the LORD God said, "Behold, the man has become like one of us in knowing good and evil. Now, lest he reach out his hand and take also of the tree of life and eat, and live forever—" therefore the LORD God sent him out from the garden of Eden to work the ground from which he was taken. He drove out the man, and at the east of the garden of Eden he placed the cherubim and a flaming sword that turned every way to guard the way to the tree of life.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Physical Death</a:t>
            </a:r>
          </a:p>
        </p:txBody>
      </p:sp>
      <p:sp>
        <p:nvSpPr>
          <p:cNvPr id="22531" name="Content Placeholder 2"/>
          <p:cNvSpPr>
            <a:spLocks noGrp="1"/>
          </p:cNvSpPr>
          <p:nvPr>
            <p:ph idx="1"/>
          </p:nvPr>
        </p:nvSpPr>
        <p:spPr/>
        <p:txBody>
          <a:bodyPr/>
          <a:lstStyle/>
          <a:p>
            <a:r>
              <a:rPr lang="en-US" smtClean="0"/>
              <a:t>Separation of soul and spirit from the body</a:t>
            </a:r>
          </a:p>
          <a:p>
            <a:r>
              <a:rPr lang="en-US" smtClean="0"/>
              <a:t>One can be alive spiritually and dead physically.</a:t>
            </a:r>
          </a:p>
          <a:p>
            <a:r>
              <a:rPr lang="en-US" smtClean="0"/>
              <a:t>One can also be dead spiritually and alive physically.</a:t>
            </a:r>
          </a:p>
          <a:p>
            <a:r>
              <a:rPr lang="en-US" smtClean="0"/>
              <a:t>In the end, spiritual death in this life, if not healed by redeeming grace, merges into unending second death (1 Cor 15:26)</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Activity Part 1</a:t>
            </a:r>
          </a:p>
        </p:txBody>
      </p:sp>
      <p:sp>
        <p:nvSpPr>
          <p:cNvPr id="23555" name="Rectangle 3"/>
          <p:cNvSpPr>
            <a:spLocks noGrp="1" noChangeArrowheads="1"/>
          </p:cNvSpPr>
          <p:nvPr>
            <p:ph type="body" idx="1"/>
          </p:nvPr>
        </p:nvSpPr>
        <p:spPr/>
        <p:txBody>
          <a:bodyPr/>
          <a:lstStyle/>
          <a:p>
            <a:pPr eaLnBrk="1" hangingPunct="1"/>
            <a:r>
              <a:rPr lang="en-US" smtClean="0"/>
              <a:t>Get in Groups of 7-8</a:t>
            </a:r>
          </a:p>
          <a:p>
            <a:pPr eaLnBrk="1" hangingPunct="1"/>
            <a:endParaRPr lang="en-US" smtClean="0"/>
          </a:p>
          <a:p>
            <a:pPr eaLnBrk="1" hangingPunct="1"/>
            <a:r>
              <a:rPr lang="en-US" smtClean="0"/>
              <a:t>As a group come up with 3 objections people might have to Original Sin and Total Depravity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Activity Part 2</a:t>
            </a:r>
          </a:p>
        </p:txBody>
      </p:sp>
      <p:sp>
        <p:nvSpPr>
          <p:cNvPr id="24579" name="Rectangle 3"/>
          <p:cNvSpPr>
            <a:spLocks noGrp="1" noChangeArrowheads="1"/>
          </p:cNvSpPr>
          <p:nvPr>
            <p:ph type="body" idx="1"/>
          </p:nvPr>
        </p:nvSpPr>
        <p:spPr/>
        <p:txBody>
          <a:bodyPr/>
          <a:lstStyle/>
          <a:p>
            <a:pPr eaLnBrk="1" hangingPunct="1"/>
            <a:r>
              <a:rPr lang="en-US" smtClean="0"/>
              <a:t>Find at least 3 verses other than the ones already used in the power point to support original sin and total depravity </a:t>
            </a:r>
          </a:p>
          <a:p>
            <a:pPr eaLnBrk="1" hangingPunct="1"/>
            <a:endParaRPr lang="en-US" smtClean="0"/>
          </a:p>
          <a:p>
            <a:pPr eaLnBrk="1" hangingPunct="1"/>
            <a:r>
              <a:rPr lang="en-US" smtClean="0"/>
              <a:t>Use these verses to answer the objections you came up with in part 1</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Views of Creation</a:t>
            </a:r>
          </a:p>
        </p:txBody>
      </p:sp>
      <p:sp>
        <p:nvSpPr>
          <p:cNvPr id="4099" name="Content Placeholder 2"/>
          <p:cNvSpPr>
            <a:spLocks noGrp="1"/>
          </p:cNvSpPr>
          <p:nvPr>
            <p:ph idx="1"/>
          </p:nvPr>
        </p:nvSpPr>
        <p:spPr/>
        <p:txBody>
          <a:bodyPr/>
          <a:lstStyle/>
          <a:p>
            <a:r>
              <a:rPr lang="en-US" smtClean="0"/>
              <a:t>Historic Creation – God created world, then waited, then continued.</a:t>
            </a:r>
          </a:p>
          <a:p>
            <a:r>
              <a:rPr lang="en-US" smtClean="0"/>
              <a:t>Young-Earth Creation – 6 24-hour days</a:t>
            </a:r>
          </a:p>
          <a:p>
            <a:r>
              <a:rPr lang="en-US" smtClean="0"/>
              <a:t>Gap Theory – Created, destroyed, then rebuilt later.</a:t>
            </a:r>
          </a:p>
          <a:p>
            <a:r>
              <a:rPr lang="en-US" smtClean="0"/>
              <a:t>Day-Age Theory – Days represent ages</a:t>
            </a:r>
          </a:p>
          <a:p>
            <a:r>
              <a:rPr lang="en-US" smtClean="0"/>
              <a:t>Theistic Evolution – God started the process, then allowed natural process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Views of Creation</a:t>
            </a:r>
          </a:p>
        </p:txBody>
      </p:sp>
      <p:sp>
        <p:nvSpPr>
          <p:cNvPr id="5123" name="Content Placeholder 2"/>
          <p:cNvSpPr>
            <a:spLocks noGrp="1"/>
          </p:cNvSpPr>
          <p:nvPr>
            <p:ph idx="1"/>
          </p:nvPr>
        </p:nvSpPr>
        <p:spPr/>
        <p:txBody>
          <a:bodyPr/>
          <a:lstStyle/>
          <a:p>
            <a:r>
              <a:rPr lang="en-US" smtClean="0"/>
              <a:t>Problem for most is to account for scientific findings</a:t>
            </a:r>
          </a:p>
          <a:p>
            <a:r>
              <a:rPr lang="en-US" smtClean="0"/>
              <a:t>Safest to stick with the natural reading of the text – Young Earth Creation</a:t>
            </a:r>
          </a:p>
          <a:p>
            <a:r>
              <a:rPr lang="en-US" smtClean="0"/>
              <a:t>Recognize that we do not know all that we want, only what God wants us to know.</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The Creation of Man</a:t>
            </a:r>
          </a:p>
        </p:txBody>
      </p:sp>
      <p:sp>
        <p:nvSpPr>
          <p:cNvPr id="6147" name="Content Placeholder 2"/>
          <p:cNvSpPr>
            <a:spLocks noGrp="1"/>
          </p:cNvSpPr>
          <p:nvPr>
            <p:ph idx="1"/>
          </p:nvPr>
        </p:nvSpPr>
        <p:spPr/>
        <p:txBody>
          <a:bodyPr/>
          <a:lstStyle/>
          <a:p>
            <a:r>
              <a:rPr lang="en-US" smtClean="0"/>
              <a:t>How was man created?</a:t>
            </a:r>
          </a:p>
          <a:p>
            <a:pPr lvl="1"/>
            <a:r>
              <a:rPr lang="en-US" smtClean="0">
                <a:ea typeface="ＭＳ Ｐゴシック" charset="-128"/>
              </a:rPr>
              <a:t>By the immediate, special, creative and formative act of God. Gen 1:26-27, Gen 2:7, 21-22</a:t>
            </a:r>
          </a:p>
          <a:p>
            <a:r>
              <a:rPr lang="en-US" smtClean="0"/>
              <a:t>Not Evolution</a:t>
            </a:r>
          </a:p>
          <a:p>
            <a:endParaRPr lang="en-US" smtClean="0"/>
          </a:p>
        </p:txBody>
      </p:sp>
      <p:pic>
        <p:nvPicPr>
          <p:cNvPr id="4" name="Picture 8" descr="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276600"/>
            <a:ext cx="4648200"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Why was Man Created?</a:t>
            </a:r>
          </a:p>
        </p:txBody>
      </p:sp>
      <p:sp>
        <p:nvSpPr>
          <p:cNvPr id="7171" name="Content Placeholder 2"/>
          <p:cNvSpPr>
            <a:spLocks noGrp="1"/>
          </p:cNvSpPr>
          <p:nvPr>
            <p:ph idx="1"/>
          </p:nvPr>
        </p:nvSpPr>
        <p:spPr/>
        <p:txBody>
          <a:bodyPr/>
          <a:lstStyle/>
          <a:p>
            <a:r>
              <a:rPr lang="en-US" smtClean="0"/>
              <a:t>To Glorify God</a:t>
            </a:r>
          </a:p>
          <a:p>
            <a:pPr lvl="1"/>
            <a:r>
              <a:rPr lang="en-US" smtClean="0">
                <a:ea typeface="ＭＳ Ｐゴシック" charset="-128"/>
              </a:rPr>
              <a:t>Isaiah 43:7</a:t>
            </a:r>
          </a:p>
          <a:p>
            <a:pPr lvl="1"/>
            <a:r>
              <a:rPr lang="en-US" smtClean="0">
                <a:ea typeface="ＭＳ Ｐゴシック" charset="-128"/>
              </a:rPr>
              <a:t>Ephesians 1:11-12</a:t>
            </a:r>
          </a:p>
          <a:p>
            <a:r>
              <a:rPr lang="en-US" smtClean="0"/>
              <a:t>To Enjoy Fellowship with God</a:t>
            </a:r>
          </a:p>
          <a:p>
            <a:pPr lvl="1"/>
            <a:r>
              <a:rPr lang="en-US" smtClean="0">
                <a:ea typeface="ＭＳ Ｐゴシック" charset="-128"/>
              </a:rPr>
              <a:t>Exodus 29:46</a:t>
            </a:r>
          </a:p>
          <a:p>
            <a:pPr lvl="1"/>
            <a:r>
              <a:rPr lang="en-US" smtClean="0">
                <a:ea typeface="ＭＳ Ｐゴシック" charset="-128"/>
              </a:rPr>
              <a:t>1 Corinthians 1:9</a:t>
            </a:r>
          </a:p>
          <a:p>
            <a:pPr lvl="1"/>
            <a:r>
              <a:rPr lang="en-US" smtClean="0">
                <a:ea typeface="ＭＳ Ｐゴシック" charset="-128"/>
              </a:rPr>
              <a:t>1 John 1:3</a:t>
            </a:r>
          </a:p>
          <a:p>
            <a:pPr lvl="1"/>
            <a:endParaRPr lang="en-US" smtClean="0">
              <a:ea typeface="ＭＳ Ｐゴシック" charset="-128"/>
            </a:endParaRPr>
          </a:p>
          <a:p>
            <a:pPr lvl="1"/>
            <a:endParaRPr lang="en-US" smtClean="0">
              <a:ea typeface="ＭＳ Ｐゴシック" charset="-128"/>
            </a:endParaRPr>
          </a:p>
          <a:p>
            <a:endParaRPr lang="en-US" smtClean="0"/>
          </a:p>
          <a:p>
            <a:endParaRPr lang="en-US" smtClean="0"/>
          </a:p>
        </p:txBody>
      </p:sp>
      <p:pic>
        <p:nvPicPr>
          <p:cNvPr id="7172" name="Picture 4" descr="worsh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857625"/>
            <a:ext cx="48006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God Glorifying Fellowship</a:t>
            </a:r>
          </a:p>
        </p:txBody>
      </p:sp>
      <p:sp>
        <p:nvSpPr>
          <p:cNvPr id="8195" name="Rectangle 3"/>
          <p:cNvSpPr>
            <a:spLocks noGrp="1" noChangeArrowheads="1"/>
          </p:cNvSpPr>
          <p:nvPr>
            <p:ph type="body" idx="1"/>
          </p:nvPr>
        </p:nvSpPr>
        <p:spPr/>
        <p:txBody>
          <a:bodyPr/>
          <a:lstStyle/>
          <a:p>
            <a:pPr eaLnBrk="1" hangingPunct="1"/>
            <a:r>
              <a:rPr lang="en-US" smtClean="0"/>
              <a:t>'God is most glorified in us when we are most satisfied in Him' - </a:t>
            </a:r>
            <a:r>
              <a:rPr lang="en-US" i="1" smtClean="0"/>
              <a:t>John Piper</a:t>
            </a:r>
          </a:p>
          <a:p>
            <a:pPr eaLnBrk="1" hangingPunct="1"/>
            <a:endParaRPr lang="en-US" i="1" smtClean="0"/>
          </a:p>
          <a:p>
            <a:pPr eaLnBrk="1" hangingPunct="1"/>
            <a:r>
              <a:rPr lang="en-US" smtClean="0"/>
              <a:t>Throughout the Psalms we see the expressions of a God glorifying Fellowship</a:t>
            </a:r>
          </a:p>
          <a:p>
            <a:pPr eaLnBrk="1" hangingPunct="1"/>
            <a:endParaRPr lang="en-US" i="1" smtClean="0"/>
          </a:p>
          <a:p>
            <a:pPr eaLnBrk="1" hangingPunct="1"/>
            <a:r>
              <a:rPr lang="en-US" smtClean="0"/>
              <a:t>In John 17 Jesus’ prayer describes his God glorifying Fellowship</a:t>
            </a:r>
          </a:p>
          <a:p>
            <a:pPr eaLnBrk="1" hangingPunct="1"/>
            <a:endParaRPr lang="en-US" smtClean="0"/>
          </a:p>
          <a:p>
            <a:pPr eaLnBrk="1" hangingPunct="1"/>
            <a:endParaRPr lang="en-US" i="1"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2006-208-god-created-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706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Imago Dei: Image of God</a:t>
            </a:r>
          </a:p>
        </p:txBody>
      </p:sp>
      <p:sp>
        <p:nvSpPr>
          <p:cNvPr id="10243" name="Content Placeholder 2"/>
          <p:cNvSpPr>
            <a:spLocks noGrp="1"/>
          </p:cNvSpPr>
          <p:nvPr>
            <p:ph idx="1"/>
          </p:nvPr>
        </p:nvSpPr>
        <p:spPr>
          <a:xfrm>
            <a:off x="457200" y="1600200"/>
            <a:ext cx="8229600" cy="5105400"/>
          </a:xfrm>
        </p:spPr>
        <p:txBody>
          <a:bodyPr/>
          <a:lstStyle/>
          <a:p>
            <a:pPr eaLnBrk="1" hangingPunct="1">
              <a:lnSpc>
                <a:spcPct val="90000"/>
              </a:lnSpc>
            </a:pPr>
            <a:r>
              <a:rPr lang="en-US" smtClean="0"/>
              <a:t>Then God said, "Let us make man in our image, after our likeness.” Genesis 1:26 (Genesis  9:6)</a:t>
            </a:r>
            <a:endParaRPr lang="en-US" sz="2800" smtClean="0"/>
          </a:p>
          <a:p>
            <a:pPr eaLnBrk="1" hangingPunct="1">
              <a:lnSpc>
                <a:spcPct val="90000"/>
              </a:lnSpc>
            </a:pPr>
            <a:r>
              <a:rPr lang="en-US" smtClean="0"/>
              <a:t>Can be understood: “Let us make man to be </a:t>
            </a:r>
            <a:r>
              <a:rPr lang="en-US" i="1" u="sng" smtClean="0"/>
              <a:t>like</a:t>
            </a:r>
            <a:r>
              <a:rPr lang="en-US" smtClean="0"/>
              <a:t> us and to </a:t>
            </a:r>
            <a:r>
              <a:rPr lang="en-US" i="1" u="sng" smtClean="0"/>
              <a:t>represent</a:t>
            </a:r>
            <a:r>
              <a:rPr lang="en-US" u="sng" smtClean="0"/>
              <a:t> </a:t>
            </a:r>
            <a:r>
              <a:rPr lang="en-US" smtClean="0"/>
              <a:t>us.”</a:t>
            </a:r>
            <a:endParaRPr lang="en-US" sz="2800" smtClean="0"/>
          </a:p>
          <a:p>
            <a:pPr eaLnBrk="1" hangingPunct="1">
              <a:lnSpc>
                <a:spcPct val="90000"/>
              </a:lnSpc>
            </a:pPr>
            <a:r>
              <a:rPr lang="en-US" smtClean="0"/>
              <a:t>Not physical appearance: God is Spirit</a:t>
            </a:r>
            <a:endParaRPr lang="en-US" sz="2800" smtClean="0"/>
          </a:p>
          <a:p>
            <a:pPr eaLnBrk="1" hangingPunct="1">
              <a:lnSpc>
                <a:spcPct val="90000"/>
              </a:lnSpc>
            </a:pPr>
            <a:r>
              <a:rPr lang="en-US" smtClean="0"/>
              <a:t>Like God in Capacities and Characteristics (intellectual, moral, etc).</a:t>
            </a:r>
            <a:endParaRPr lang="en-US" sz="2800" smtClean="0"/>
          </a:p>
          <a:p>
            <a:pPr eaLnBrk="1" hangingPunct="1">
              <a:lnSpc>
                <a:spcPct val="90000"/>
              </a:lnSpc>
            </a:pPr>
            <a:r>
              <a:rPr lang="en-US" smtClean="0"/>
              <a:t>Reinforces the idea that our created purpose is to bring glory to God.</a:t>
            </a:r>
          </a:p>
        </p:txBody>
      </p:sp>
    </p:spTree>
  </p:cSld>
  <p:clrMapOvr>
    <a:masterClrMapping/>
  </p:clrMapOvr>
</p:sld>
</file>

<file path=ppt/theme/theme1.xml><?xml version="1.0" encoding="utf-8"?>
<a:theme xmlns:a="http://schemas.openxmlformats.org/drawingml/2006/main" name="Default Design">
  <a:themeElements>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924</TotalTime>
  <Words>713</Words>
  <Application>Microsoft Office PowerPoint</Application>
  <PresentationFormat>On-screen Show (4:3)</PresentationFormat>
  <Paragraphs>104</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Georgia</vt:lpstr>
      <vt:lpstr>ＭＳ Ｐゴシック</vt:lpstr>
      <vt:lpstr>Arial</vt:lpstr>
      <vt:lpstr>Calibri</vt:lpstr>
      <vt:lpstr>Castellar</vt:lpstr>
      <vt:lpstr>Default Design</vt:lpstr>
      <vt:lpstr>Creation and The Creation and Fall of Man </vt:lpstr>
      <vt:lpstr>The Creation of the Earth</vt:lpstr>
      <vt:lpstr>Views of Creation</vt:lpstr>
      <vt:lpstr>Views of Creation</vt:lpstr>
      <vt:lpstr>The Creation of Man</vt:lpstr>
      <vt:lpstr>Why was Man Created?</vt:lpstr>
      <vt:lpstr>God Glorifying Fellowship</vt:lpstr>
      <vt:lpstr>PowerPoint Presentation</vt:lpstr>
      <vt:lpstr>Imago Dei: Image of God</vt:lpstr>
      <vt:lpstr>Adam before the Fall</vt:lpstr>
      <vt:lpstr>PowerPoint Presentation</vt:lpstr>
      <vt:lpstr>The Fall of Man</vt:lpstr>
      <vt:lpstr>Sin and its Consequences</vt:lpstr>
      <vt:lpstr>Total Depravity</vt:lpstr>
      <vt:lpstr>Total Depravity</vt:lpstr>
      <vt:lpstr>Still not Convinced?</vt:lpstr>
      <vt:lpstr>The Deaths of Adam</vt:lpstr>
      <vt:lpstr>Spiritual Death</vt:lpstr>
      <vt:lpstr>Spiritual Death</vt:lpstr>
      <vt:lpstr>Physical Death</vt:lpstr>
      <vt:lpstr>Physical Death</vt:lpstr>
      <vt:lpstr>Activity Part 1</vt:lpstr>
      <vt:lpstr>Activity Part 2</vt:lpstr>
    </vt:vector>
  </TitlesOfParts>
  <Company>Gabe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Creation and Fall of Man</dc:title>
  <dc:creator>Gabriel Forsyth</dc:creator>
  <cp:lastModifiedBy>Teacher E-Solutions</cp:lastModifiedBy>
  <cp:revision>15</cp:revision>
  <dcterms:created xsi:type="dcterms:W3CDTF">2011-09-23T18:38:50Z</dcterms:created>
  <dcterms:modified xsi:type="dcterms:W3CDTF">2019-01-15T07:28:04Z</dcterms:modified>
</cp:coreProperties>
</file>