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0" r:id="rId3"/>
    <p:sldId id="286" r:id="rId4"/>
    <p:sldId id="261" r:id="rId5"/>
    <p:sldId id="320" r:id="rId6"/>
    <p:sldId id="287" r:id="rId7"/>
    <p:sldId id="319" r:id="rId8"/>
    <p:sldId id="288" r:id="rId9"/>
    <p:sldId id="289" r:id="rId10"/>
    <p:sldId id="290" r:id="rId11"/>
    <p:sldId id="291" r:id="rId12"/>
    <p:sldId id="292" r:id="rId13"/>
    <p:sldId id="293" r:id="rId14"/>
    <p:sldId id="294" r:id="rId15"/>
    <p:sldId id="306" r:id="rId16"/>
    <p:sldId id="262" r:id="rId17"/>
    <p:sldId id="311" r:id="rId18"/>
    <p:sldId id="264" r:id="rId19"/>
    <p:sldId id="295" r:id="rId20"/>
    <p:sldId id="296" r:id="rId21"/>
    <p:sldId id="265" r:id="rId22"/>
    <p:sldId id="301" r:id="rId23"/>
    <p:sldId id="266" r:id="rId24"/>
    <p:sldId id="300" r:id="rId25"/>
    <p:sldId id="267" r:id="rId26"/>
    <p:sldId id="308" r:id="rId27"/>
    <p:sldId id="297" r:id="rId28"/>
    <p:sldId id="268" r:id="rId29"/>
    <p:sldId id="309" r:id="rId30"/>
    <p:sldId id="304" r:id="rId31"/>
    <p:sldId id="269" r:id="rId32"/>
    <p:sldId id="303" r:id="rId33"/>
    <p:sldId id="298" r:id="rId34"/>
    <p:sldId id="270" r:id="rId35"/>
    <p:sldId id="313" r:id="rId36"/>
    <p:sldId id="314" r:id="rId37"/>
    <p:sldId id="299" r:id="rId38"/>
    <p:sldId id="271" r:id="rId39"/>
    <p:sldId id="315" r:id="rId40"/>
    <p:sldId id="316" r:id="rId41"/>
    <p:sldId id="317" r:id="rId42"/>
    <p:sldId id="272" r:id="rId43"/>
    <p:sldId id="318" r:id="rId44"/>
    <p:sldId id="273" r:id="rId45"/>
    <p:sldId id="274"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E4E2E3"/>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DBFAAA6-1165-44D5-B023-357A88FDA0DF}" type="datetimeFigureOut">
              <a:rPr lang="en-US"/>
              <a:pPr>
                <a:defRPr/>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DE83BA2-F760-49D2-BE48-6EE3CAD400A0}" type="slidenum">
              <a:rPr lang="en-US"/>
              <a:pPr>
                <a:defRPr/>
              </a:pPr>
              <a:t>‹#›</a:t>
            </a:fld>
            <a:endParaRPr lang="en-US"/>
          </a:p>
        </p:txBody>
      </p:sp>
    </p:spTree>
    <p:extLst>
      <p:ext uri="{BB962C8B-B14F-4D97-AF65-F5344CB8AC3E}">
        <p14:creationId xmlns:p14="http://schemas.microsoft.com/office/powerpoint/2010/main" val="1677363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3BC09E-7B1E-4F5D-9900-E98520BC7B92}" type="slidenum">
              <a:rPr lang="en-US" smtClean="0"/>
              <a:pPr eaLnBrk="1" hangingPunct="1"/>
              <a:t>44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7D7188-5341-4971-A214-0A0BB1F67816}"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DA834F-584D-4225-9DAF-35F9E682CF06}" type="slidenum">
              <a:rPr lang="en-US"/>
              <a:pPr>
                <a:defRPr/>
              </a:pPr>
              <a:t>‹#›</a:t>
            </a:fld>
            <a:endParaRPr lang="en-US"/>
          </a:p>
        </p:txBody>
      </p:sp>
    </p:spTree>
    <p:extLst>
      <p:ext uri="{BB962C8B-B14F-4D97-AF65-F5344CB8AC3E}">
        <p14:creationId xmlns:p14="http://schemas.microsoft.com/office/powerpoint/2010/main" val="94678585"/>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7720EA-1523-4F37-9F08-23AF679A0221}"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DAE65A-A063-4D6C-8109-AEAB12792BB3}" type="slidenum">
              <a:rPr lang="en-US"/>
              <a:pPr>
                <a:defRPr/>
              </a:pPr>
              <a:t>‹#›</a:t>
            </a:fld>
            <a:endParaRPr lang="en-US"/>
          </a:p>
        </p:txBody>
      </p:sp>
    </p:spTree>
    <p:extLst>
      <p:ext uri="{BB962C8B-B14F-4D97-AF65-F5344CB8AC3E}">
        <p14:creationId xmlns:p14="http://schemas.microsoft.com/office/powerpoint/2010/main" val="3423728772"/>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FA6F10-7727-454F-ABDA-9E30AD220931}"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8A9BA-91C7-41D2-8BEB-DE2F96094BBF}" type="slidenum">
              <a:rPr lang="en-US"/>
              <a:pPr>
                <a:defRPr/>
              </a:pPr>
              <a:t>‹#›</a:t>
            </a:fld>
            <a:endParaRPr lang="en-US"/>
          </a:p>
        </p:txBody>
      </p:sp>
    </p:spTree>
    <p:extLst>
      <p:ext uri="{BB962C8B-B14F-4D97-AF65-F5344CB8AC3E}">
        <p14:creationId xmlns:p14="http://schemas.microsoft.com/office/powerpoint/2010/main" val="2286135823"/>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5C2268-B81C-481E-89B9-A66A572FAA42}"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58F8B1-9590-4C19-A09F-155AB0FC53B1}" type="slidenum">
              <a:rPr lang="en-US"/>
              <a:pPr>
                <a:defRPr/>
              </a:pPr>
              <a:t>‹#›</a:t>
            </a:fld>
            <a:endParaRPr lang="en-US"/>
          </a:p>
        </p:txBody>
      </p:sp>
    </p:spTree>
    <p:extLst>
      <p:ext uri="{BB962C8B-B14F-4D97-AF65-F5344CB8AC3E}">
        <p14:creationId xmlns:p14="http://schemas.microsoft.com/office/powerpoint/2010/main" val="3801318698"/>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7CD083-554C-4420-B399-57D0AF5CA305}" type="datetimeFigureOut">
              <a:rPr lang="en-US"/>
              <a:pPr>
                <a:defRPr/>
              </a:pPr>
              <a:t>1/15/2019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6651FA-12A1-4C67-9EE2-B5B5C6891FFE}" type="slidenum">
              <a:rPr lang="en-US"/>
              <a:pPr>
                <a:defRPr/>
              </a:pPr>
              <a:t>‹#›</a:t>
            </a:fld>
            <a:endParaRPr lang="en-US"/>
          </a:p>
        </p:txBody>
      </p:sp>
    </p:spTree>
    <p:extLst>
      <p:ext uri="{BB962C8B-B14F-4D97-AF65-F5344CB8AC3E}">
        <p14:creationId xmlns:p14="http://schemas.microsoft.com/office/powerpoint/2010/main" val="3255391071"/>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954EF3-F894-4F83-A140-70C29B76E154}"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98897B-EAC0-4F96-9888-B85F15A145CB}" type="slidenum">
              <a:rPr lang="en-US"/>
              <a:pPr>
                <a:defRPr/>
              </a:pPr>
              <a:t>‹#›</a:t>
            </a:fld>
            <a:endParaRPr lang="en-US"/>
          </a:p>
        </p:txBody>
      </p:sp>
    </p:spTree>
    <p:extLst>
      <p:ext uri="{BB962C8B-B14F-4D97-AF65-F5344CB8AC3E}">
        <p14:creationId xmlns:p14="http://schemas.microsoft.com/office/powerpoint/2010/main" val="1944709184"/>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31F3C1-3E0C-4597-B42C-039D3B11BA71}" type="datetimeFigureOut">
              <a:rPr lang="en-US"/>
              <a:pPr>
                <a:defRPr/>
              </a:pPr>
              <a:t>1/15/2019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F808A6-67EF-4164-8AEB-A1DA4734FE1C}" type="slidenum">
              <a:rPr lang="en-US"/>
              <a:pPr>
                <a:defRPr/>
              </a:pPr>
              <a:t>‹#›</a:t>
            </a:fld>
            <a:endParaRPr lang="en-US"/>
          </a:p>
        </p:txBody>
      </p:sp>
    </p:spTree>
    <p:extLst>
      <p:ext uri="{BB962C8B-B14F-4D97-AF65-F5344CB8AC3E}">
        <p14:creationId xmlns:p14="http://schemas.microsoft.com/office/powerpoint/2010/main" val="1043287178"/>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FA735D-F56D-434A-ABAE-06E1C132310F}" type="datetimeFigureOut">
              <a:rPr lang="en-US"/>
              <a:pPr>
                <a:defRPr/>
              </a:pPr>
              <a:t>1/15/2019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1D49B5-5CB9-4061-8C1C-7733CFAEF463}" type="slidenum">
              <a:rPr lang="en-US"/>
              <a:pPr>
                <a:defRPr/>
              </a:pPr>
              <a:t>‹#›</a:t>
            </a:fld>
            <a:endParaRPr lang="en-US"/>
          </a:p>
        </p:txBody>
      </p:sp>
    </p:spTree>
    <p:extLst>
      <p:ext uri="{BB962C8B-B14F-4D97-AF65-F5344CB8AC3E}">
        <p14:creationId xmlns:p14="http://schemas.microsoft.com/office/powerpoint/2010/main" val="1248151412"/>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6F90F3-DC9B-4548-AFC9-48D9C506DA36}" type="datetimeFigureOut">
              <a:rPr lang="en-US"/>
              <a:pPr>
                <a:defRPr/>
              </a:pPr>
              <a:t>1/15/2019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526BD5-E49A-4DFE-9C4A-762E2796E136}" type="slidenum">
              <a:rPr lang="en-US"/>
              <a:pPr>
                <a:defRPr/>
              </a:pPr>
              <a:t>‹#›</a:t>
            </a:fld>
            <a:endParaRPr lang="en-US"/>
          </a:p>
        </p:txBody>
      </p:sp>
    </p:spTree>
    <p:extLst>
      <p:ext uri="{BB962C8B-B14F-4D97-AF65-F5344CB8AC3E}">
        <p14:creationId xmlns:p14="http://schemas.microsoft.com/office/powerpoint/2010/main" val="3468881018"/>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00C34C-6121-4ABB-B953-FAC739694E3B}"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52C57D-C8B1-46A1-8B06-B9DF09C4922C}" type="slidenum">
              <a:rPr lang="en-US"/>
              <a:pPr>
                <a:defRPr/>
              </a:pPr>
              <a:t>‹#›</a:t>
            </a:fld>
            <a:endParaRPr lang="en-US"/>
          </a:p>
        </p:txBody>
      </p:sp>
    </p:spTree>
    <p:extLst>
      <p:ext uri="{BB962C8B-B14F-4D97-AF65-F5344CB8AC3E}">
        <p14:creationId xmlns:p14="http://schemas.microsoft.com/office/powerpoint/2010/main" val="4273381295"/>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470FDF-5C03-4339-AF59-96F30724EE62}" type="datetimeFigureOut">
              <a:rPr lang="en-US"/>
              <a:pPr>
                <a:defRPr/>
              </a:pPr>
              <a:t>1/15/2019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EEBBA1-A92F-44D3-9B9D-A36188AB80FB}" type="slidenum">
              <a:rPr lang="en-US"/>
              <a:pPr>
                <a:defRPr/>
              </a:pPr>
              <a:t>‹#›</a:t>
            </a:fld>
            <a:endParaRPr lang="en-US"/>
          </a:p>
        </p:txBody>
      </p:sp>
    </p:spTree>
    <p:extLst>
      <p:ext uri="{BB962C8B-B14F-4D97-AF65-F5344CB8AC3E}">
        <p14:creationId xmlns:p14="http://schemas.microsoft.com/office/powerpoint/2010/main" val="535354130"/>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6821758-E6E8-4093-BCCA-23D90283C863}" type="datetimeFigureOut">
              <a:rPr lang="en-US"/>
              <a:pPr>
                <a:defRPr/>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8E23DAD-4B26-45C7-8F69-961FBA8C51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Documents%20and%20Settings\The%20Covalt%20Family\Local%20Settings\Temporary%20Internet%20Files\Content.IE5\NXCKGMSB\MS900388287%5b1%5d.wav"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nortonsimon.org/collections/art.php?id=F.1972.05.P&amp;title=David+Slaying+Goliat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Documents%20and%20Settings\The%20Covalt%20Family\My%20Documents\My%20Music\hymns\dare%20to%20do%20right.mp3" TargetMode="Externa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www.sugardoodle.net/sdclipart/wp-content/uploads/2010/04/dandgg.jpg"/>
          <p:cNvPicPr>
            <a:picLocks noChangeAspect="1" noChangeArrowheads="1"/>
          </p:cNvPicPr>
          <p:nvPr/>
        </p:nvPicPr>
        <p:blipFill>
          <a:blip r:embed="rId2"/>
          <a:srcRect/>
          <a:stretch>
            <a:fillRect/>
          </a:stretch>
        </p:blipFill>
        <p:spPr bwMode="auto">
          <a:xfrm>
            <a:off x="3733800" y="685800"/>
            <a:ext cx="4495800" cy="51054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85800" y="1676400"/>
            <a:ext cx="3048000" cy="3416320"/>
          </a:xfrm>
          <a:prstGeom prst="rect">
            <a:avLst/>
          </a:prstGeom>
          <a:noFill/>
        </p:spPr>
        <p:txBody>
          <a:bodyPr>
            <a:spAutoFit/>
          </a:bodyPr>
          <a:lstStyle/>
          <a:p>
            <a:pPr algn="ctr">
              <a:defRPr/>
            </a:pPr>
            <a:r>
              <a:rPr lang="en-US" sz="7200" dirty="0">
                <a:ln w="12700">
                  <a:solidFill>
                    <a:schemeClr val="tx2">
                      <a:satMod val="155000"/>
                    </a:schemeClr>
                  </a:solidFill>
                  <a:prstDash val="solid"/>
                </a:ln>
                <a:solidFill>
                  <a:schemeClr val="bg2">
                    <a:tint val="85000"/>
                    <a:satMod val="155000"/>
                  </a:schemeClr>
                </a:solidFill>
                <a:effectLst>
                  <a:outerShdw blurRad="139700" dist="101600" dir="3000000" algn="tl" rotWithShape="0">
                    <a:srgbClr val="000000">
                      <a:alpha val="40000"/>
                    </a:srgbClr>
                  </a:outerShdw>
                </a:effectLst>
                <a:latin typeface="Berlin Sans FB" pitchFamily="34" charset="0"/>
              </a:rPr>
              <a:t>David and Goliath</a:t>
            </a:r>
          </a:p>
        </p:txBody>
      </p:sp>
      <p:sp>
        <p:nvSpPr>
          <p:cNvPr id="2" name="Subtitle 1"/>
          <p:cNvSpPr>
            <a:spLocks noGrp="1"/>
          </p:cNvSpPr>
          <p:nvPr>
            <p:ph type="subTitle" idx="1"/>
          </p:nvPr>
        </p:nvSpPr>
        <p:spPr/>
        <p:txBody>
          <a:bodyPr/>
          <a:lstStyle/>
          <a:p>
            <a:pPr>
              <a:defRPr/>
            </a:pPr>
            <a:endParaRPr lang="en-US"/>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400"/>
                            </p:stCondLst>
                            <p:childTnLst>
                              <p:par>
                                <p:cTn id="11" presetID="18" presetClass="entr" presetSubtype="3"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upRight)">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57200" y="457200"/>
            <a:ext cx="5334000" cy="3505200"/>
          </a:xfrm>
        </p:spPr>
        <p:txBody>
          <a:bodyPr/>
          <a:lstStyle/>
          <a:p>
            <a:pPr eaLnBrk="1" hangingPunct="1">
              <a:defRPr/>
            </a:pPr>
            <a:r>
              <a:rPr lang="en-US" sz="3600" b="1" dirty="0" smtClean="0">
                <a:effectLst>
                  <a:outerShdw blurRad="38100" dist="38100" dir="2700000" algn="tl">
                    <a:srgbClr val="000000">
                      <a:alpha val="43137"/>
                    </a:srgbClr>
                  </a:outerShdw>
                </a:effectLst>
                <a:latin typeface="Maiandra GD" pitchFamily="34" charset="0"/>
              </a:rPr>
              <a:t>David was taking care of the sheep. </a:t>
            </a:r>
          </a:p>
          <a:p>
            <a:pPr eaLnBrk="1" hangingPunct="1">
              <a:defRPr/>
            </a:pPr>
            <a:r>
              <a:rPr lang="en-US" sz="3600" b="1" dirty="0" smtClean="0">
                <a:effectLst>
                  <a:outerShdw blurRad="38100" dist="38100" dir="2700000" algn="tl">
                    <a:srgbClr val="000000">
                      <a:alpha val="43137"/>
                    </a:srgbClr>
                  </a:outerShdw>
                </a:effectLst>
                <a:latin typeface="Maiandra GD" pitchFamily="34" charset="0"/>
              </a:rPr>
              <a:t>David came to Samuel. David was a good boy. God said he had chosen David to be king. </a:t>
            </a:r>
          </a:p>
        </p:txBody>
      </p:sp>
      <p:pic>
        <p:nvPicPr>
          <p:cNvPr id="12295" name="Picture 7" descr="Image"/>
          <p:cNvPicPr>
            <a:picLocks noChangeAspect="1" noChangeArrowheads="1"/>
          </p:cNvPicPr>
          <p:nvPr/>
        </p:nvPicPr>
        <p:blipFill>
          <a:blip r:embed="rId2"/>
          <a:srcRect l="23630" r="29210"/>
          <a:stretch>
            <a:fillRect/>
          </a:stretch>
        </p:blipFill>
        <p:spPr bwMode="auto">
          <a:xfrm>
            <a:off x="3429000" y="3956050"/>
            <a:ext cx="2411413" cy="2220913"/>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381000" y="3962400"/>
            <a:ext cx="3429000" cy="19812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600" b="1" dirty="0">
                <a:effectLst>
                  <a:outerShdw blurRad="38100" dist="38100" dir="2700000" algn="tl">
                    <a:srgbClr val="000000">
                      <a:alpha val="43137"/>
                    </a:srgbClr>
                  </a:outerShdw>
                </a:effectLst>
                <a:latin typeface="Maiandra GD" pitchFamily="34" charset="0"/>
              </a:rPr>
              <a:t>Samuel anointed David and blessed him. </a:t>
            </a:r>
          </a:p>
        </p:txBody>
      </p:sp>
      <p:pic>
        <p:nvPicPr>
          <p:cNvPr id="7" name="Picture 2"/>
          <p:cNvPicPr>
            <a:picLocks noChangeAspect="1" noChangeArrowheads="1"/>
          </p:cNvPicPr>
          <p:nvPr/>
        </p:nvPicPr>
        <p:blipFill>
          <a:blip r:embed="rId3"/>
          <a:srcRect r="43610"/>
          <a:stretch>
            <a:fillRect/>
          </a:stretch>
        </p:blipFill>
        <p:spPr bwMode="auto">
          <a:xfrm>
            <a:off x="5954713" y="685800"/>
            <a:ext cx="2408237" cy="548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29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2291">
                                            <p:txEl>
                                              <p:pRg st="1" end="1"/>
                                            </p:txEl>
                                          </p:spTgt>
                                        </p:tgtEl>
                                        <p:attrNameLst>
                                          <p:attrName>style.visibility</p:attrName>
                                        </p:attrNameLst>
                                      </p:cBhvr>
                                      <p:to>
                                        <p:strVal val="visible"/>
                                      </p:to>
                                    </p:set>
                                    <p:anim calcmode="lin" valueType="num">
                                      <p:cBhvr>
                                        <p:cTn id="20" dur="10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12291">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122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229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1000"/>
                            </p:stCondLst>
                            <p:childTnLst>
                              <p:par>
                                <p:cTn id="33" presetID="17" presetClass="entr" presetSubtype="10" fill="hold" nodeType="afterEffect">
                                  <p:stCondLst>
                                    <p:cond delay="0"/>
                                  </p:stCondLst>
                                  <p:childTnLst>
                                    <p:set>
                                      <p:cBhvr>
                                        <p:cTn id="34" dur="1" fill="hold">
                                          <p:stCondLst>
                                            <p:cond delay="0"/>
                                          </p:stCondLst>
                                        </p:cTn>
                                        <p:tgtEl>
                                          <p:spTgt spid="12295"/>
                                        </p:tgtEl>
                                        <p:attrNameLst>
                                          <p:attrName>style.visibility</p:attrName>
                                        </p:attrNameLst>
                                      </p:cBhvr>
                                      <p:to>
                                        <p:strVal val="visible"/>
                                      </p:to>
                                    </p:set>
                                    <p:anim calcmode="lin" valueType="num">
                                      <p:cBhvr>
                                        <p:cTn id="35" dur="500" fill="hold"/>
                                        <p:tgtEl>
                                          <p:spTgt spid="12295"/>
                                        </p:tgtEl>
                                        <p:attrNameLst>
                                          <p:attrName>ppt_w</p:attrName>
                                        </p:attrNameLst>
                                      </p:cBhvr>
                                      <p:tavLst>
                                        <p:tav tm="0">
                                          <p:val>
                                            <p:fltVal val="0"/>
                                          </p:val>
                                        </p:tav>
                                        <p:tav tm="100000">
                                          <p:val>
                                            <p:strVal val="#ppt_w"/>
                                          </p:val>
                                        </p:tav>
                                      </p:tavLst>
                                    </p:anim>
                                    <p:anim calcmode="lin" valueType="num">
                                      <p:cBhvr>
                                        <p:cTn id="36"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457200" y="685800"/>
            <a:ext cx="8229600" cy="2438400"/>
          </a:xfrm>
        </p:spPr>
        <p:txBody>
          <a:bodyPr/>
          <a:lstStyle/>
          <a:p>
            <a:pPr eaLnBrk="1" hangingPunct="1">
              <a:defRPr/>
            </a:pPr>
            <a:r>
              <a:rPr lang="en-US" sz="3600" b="1" dirty="0" smtClean="0">
                <a:effectLst>
                  <a:outerShdw blurRad="38100" dist="38100" dir="2700000" algn="tl">
                    <a:srgbClr val="000000">
                      <a:alpha val="43137"/>
                    </a:srgbClr>
                  </a:outerShdw>
                </a:effectLst>
                <a:latin typeface="Maiandra GD" pitchFamily="34" charset="0"/>
              </a:rPr>
              <a:t>David was filled with the Holy Ghost. </a:t>
            </a:r>
          </a:p>
          <a:p>
            <a:pPr eaLnBrk="1" hangingPunct="1">
              <a:defRPr/>
            </a:pPr>
            <a:r>
              <a:rPr lang="en-US" sz="3600" b="1" dirty="0" smtClean="0">
                <a:effectLst>
                  <a:outerShdw blurRad="38100" dist="38100" dir="2700000" algn="tl">
                    <a:srgbClr val="000000">
                      <a:alpha val="43137"/>
                    </a:srgbClr>
                  </a:outerShdw>
                </a:effectLst>
                <a:latin typeface="Maiandra GD" pitchFamily="34" charset="0"/>
              </a:rPr>
              <a:t>David was anointed to become the next king. Someday he would be the king of Israel. </a:t>
            </a:r>
          </a:p>
          <a:p>
            <a:pPr eaLnBrk="1" hangingPunct="1">
              <a:defRPr/>
            </a:pPr>
            <a:endParaRPr lang="en-US" dirty="0" smtClean="0"/>
          </a:p>
        </p:txBody>
      </p:sp>
      <p:pic>
        <p:nvPicPr>
          <p:cNvPr id="13317" name="Picture 5" descr="Image"/>
          <p:cNvPicPr>
            <a:picLocks noChangeAspect="1" noChangeArrowheads="1"/>
          </p:cNvPicPr>
          <p:nvPr/>
        </p:nvPicPr>
        <p:blipFill>
          <a:blip r:embed="rId2"/>
          <a:srcRect/>
          <a:stretch>
            <a:fillRect/>
          </a:stretch>
        </p:blipFill>
        <p:spPr bwMode="auto">
          <a:xfrm>
            <a:off x="1143000" y="3200400"/>
            <a:ext cx="6843713"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317"/>
                                        </p:tgtEl>
                                        <p:attrNameLst>
                                          <p:attrName>style.visibility</p:attrName>
                                        </p:attrNameLst>
                                      </p:cBhvr>
                                      <p:to>
                                        <p:strVal val="visible"/>
                                      </p:to>
                                    </p:set>
                                    <p:animEffect transition="in" filter="fade">
                                      <p:cBhvr>
                                        <p:cTn id="13" dur="1000"/>
                                        <p:tgtEl>
                                          <p:spTgt spid="133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 calcmode="lin" valueType="num">
                                      <p:cBhvr>
                                        <p:cTn id="18" dur="1000" fill="hold"/>
                                        <p:tgtEl>
                                          <p:spTgt spid="1331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1331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9200" y="1295400"/>
            <a:ext cx="3124200" cy="4154984"/>
          </a:xfrm>
          <a:prstGeom prst="rect">
            <a:avLst/>
          </a:prstGeom>
          <a:noFill/>
        </p:spPr>
        <p:txBody>
          <a:bodyPr>
            <a:spAutoFit/>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lgn="ctr">
              <a:defRPr/>
            </a:pPr>
            <a:r>
              <a:rPr lang="en-US" sz="6600" dirty="0">
                <a:ln w="11430"/>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5400000" scaled="1"/>
                  <a:tileRect/>
                </a:gradFill>
                <a:effectLst>
                  <a:outerShdw blurRad="165100" dist="101600" dir="2700000" algn="tl" rotWithShape="0">
                    <a:prstClr val="black">
                      <a:alpha val="40000"/>
                    </a:prstClr>
                  </a:outerShdw>
                </a:effectLst>
                <a:latin typeface="Berlin Sans FB" pitchFamily="34" charset="0"/>
              </a:rPr>
              <a:t>The Story of David &amp; Goliath</a:t>
            </a:r>
          </a:p>
        </p:txBody>
      </p:sp>
      <p:pic>
        <p:nvPicPr>
          <p:cNvPr id="6" name="Picture 4" descr="http://www.sugardoodle.net/sdclipart/wp-content/uploads/2010/04/img03149.jpg"/>
          <p:cNvPicPr>
            <a:picLocks noChangeAspect="1" noChangeArrowheads="1"/>
          </p:cNvPicPr>
          <p:nvPr/>
        </p:nvPicPr>
        <p:blipFill>
          <a:blip r:embed="rId2" cstate="print">
            <a:duotone>
              <a:prstClr val="black"/>
              <a:srgbClr val="E4E2E3">
                <a:tint val="45000"/>
                <a:satMod val="400000"/>
              </a:srgbClr>
            </a:duotone>
          </a:blip>
          <a:srcRect/>
          <a:stretch>
            <a:fillRect/>
          </a:stretch>
        </p:blipFill>
        <p:spPr bwMode="auto">
          <a:xfrm>
            <a:off x="914400" y="838200"/>
            <a:ext cx="3870587" cy="5029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57200" y="457200"/>
            <a:ext cx="5791200" cy="2438400"/>
          </a:xfrm>
        </p:spPr>
        <p:txBody>
          <a:bodyPr/>
          <a:lstStyle/>
          <a:p>
            <a:pPr eaLnBrk="1" hangingPunct="1">
              <a:defRPr/>
            </a:pPr>
            <a:r>
              <a:rPr lang="en-US" sz="3600" b="1" dirty="0" smtClean="0">
                <a:effectLst>
                  <a:outerShdw blurRad="38100" dist="38100" dir="2700000" algn="tl">
                    <a:srgbClr val="000000">
                      <a:alpha val="43137"/>
                    </a:srgbClr>
                  </a:outerShdw>
                </a:effectLst>
                <a:latin typeface="Maiandra GD" pitchFamily="34" charset="0"/>
              </a:rPr>
              <a:t>King Saul and the Israelites were at war with the Philistines. David was King Saul’s armor bearer.</a:t>
            </a:r>
          </a:p>
        </p:txBody>
      </p:sp>
      <p:pic>
        <p:nvPicPr>
          <p:cNvPr id="14341" name="Picture 5" descr="http://researcher.hrw.com/../media/images/content/hr03onbiopic069p.jpg"/>
          <p:cNvPicPr>
            <a:picLocks noChangeAspect="1" noChangeArrowheads="1"/>
          </p:cNvPicPr>
          <p:nvPr/>
        </p:nvPicPr>
        <p:blipFill>
          <a:blip r:embed="rId2">
            <a:lum bright="10000"/>
          </a:blip>
          <a:srcRect/>
          <a:stretch>
            <a:fillRect/>
          </a:stretch>
        </p:blipFill>
        <p:spPr bwMode="auto">
          <a:xfrm>
            <a:off x="6248400" y="609600"/>
            <a:ext cx="1995488" cy="2743200"/>
          </a:xfrm>
          <a:prstGeom prst="rect">
            <a:avLst/>
          </a:prstGeom>
          <a:ln>
            <a:noFill/>
          </a:ln>
          <a:effectLst>
            <a:outerShdw blurRad="292100" dist="139700" dir="2700000" algn="tl" rotWithShape="0">
              <a:srgbClr val="333333">
                <a:alpha val="65000"/>
              </a:srgbClr>
            </a:outerShdw>
          </a:effectLst>
        </p:spPr>
      </p:pic>
      <p:pic>
        <p:nvPicPr>
          <p:cNvPr id="6" name="Picture 6" descr="http://www.sugardoodle.net/sdclipart/wp-content/uploads/2009/01/sept02-01.jpg"/>
          <p:cNvPicPr>
            <a:picLocks noChangeAspect="1" noChangeArrowheads="1"/>
          </p:cNvPicPr>
          <p:nvPr/>
        </p:nvPicPr>
        <p:blipFill>
          <a:blip r:embed="rId3"/>
          <a:stretch>
            <a:fillRect/>
          </a:stretch>
        </p:blipFill>
        <p:spPr bwMode="auto">
          <a:xfrm>
            <a:off x="838200" y="2765425"/>
            <a:ext cx="1981200" cy="3367088"/>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2895600" y="3429000"/>
            <a:ext cx="5638800" cy="26971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600" b="1" dirty="0">
                <a:effectLst>
                  <a:outerShdw blurRad="38100" dist="38100" dir="2700000" algn="tl">
                    <a:srgbClr val="000000">
                      <a:alpha val="43137"/>
                    </a:srgbClr>
                  </a:outerShdw>
                </a:effectLst>
                <a:latin typeface="Maiandra GD" pitchFamily="34" charset="0"/>
              </a:rPr>
              <a:t>One of the Philistines was a giant named Goliath. He was very big and strong. The Israelites were afraid of him.</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Scale>
                                      <p:cBhvr>
                                        <p:cTn id="7" dur="1000" decel="50000" fill="hold">
                                          <p:stCondLst>
                                            <p:cond delay="0"/>
                                          </p:stCondLst>
                                        </p:cTn>
                                        <p:tgtEl>
                                          <p:spTgt spid="153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3">
                                            <p:txEl>
                                              <p:pRg st="0" end="0"/>
                                            </p:txEl>
                                          </p:spTgt>
                                        </p:tgtEl>
                                        <p:attrNameLst>
                                          <p:attrName>ppt_x</p:attrName>
                                          <p:attrName>ppt_y</p:attrName>
                                        </p:attrNameLst>
                                      </p:cBhvr>
                                    </p:animMotion>
                                    <p:animEffect transition="in" filter="fade">
                                      <p:cBhvr>
                                        <p:cTn id="9" dur="1000"/>
                                        <p:tgtEl>
                                          <p:spTgt spid="15363">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fade">
                                      <p:cBhvr>
                                        <p:cTn id="13" dur="1000"/>
                                        <p:tgtEl>
                                          <p:spTgt spid="14341"/>
                                        </p:tgtEl>
                                      </p:cBhvr>
                                    </p:animEffect>
                                    <p:anim calcmode="lin" valueType="num">
                                      <p:cBhvr>
                                        <p:cTn id="14" dur="1000" fill="hold"/>
                                        <p:tgtEl>
                                          <p:spTgt spid="14341"/>
                                        </p:tgtEl>
                                        <p:attrNameLst>
                                          <p:attrName>ppt_x</p:attrName>
                                        </p:attrNameLst>
                                      </p:cBhvr>
                                      <p:tavLst>
                                        <p:tav tm="0">
                                          <p:val>
                                            <p:strVal val="#ppt_x"/>
                                          </p:val>
                                        </p:tav>
                                        <p:tav tm="100000">
                                          <p:val>
                                            <p:strVal val="#ppt_x"/>
                                          </p:val>
                                        </p:tav>
                                      </p:tavLst>
                                    </p:anim>
                                    <p:anim calcmode="lin" valueType="num">
                                      <p:cBhvr>
                                        <p:cTn id="15" dur="900" decel="100000" fill="hold"/>
                                        <p:tgtEl>
                                          <p:spTgt spid="1434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341"/>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childTnLst>
                          </p:cTn>
                        </p:par>
                        <p:par>
                          <p:cTn id="24" fill="hold" nodeType="afterGroup">
                            <p:stCondLst>
                              <p:cond delay="1000"/>
                            </p:stCondLst>
                            <p:childTnLst>
                              <p:par>
                                <p:cTn id="25" presetID="37"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581400" y="685800"/>
            <a:ext cx="4800600" cy="5440363"/>
          </a:xfrm>
        </p:spPr>
        <p:txBody>
          <a:bodyPr/>
          <a:lstStyle/>
          <a:p>
            <a:pPr eaLnBrk="1" hangingPunct="1">
              <a:defRPr/>
            </a:pPr>
            <a:r>
              <a:rPr lang="en-US" sz="3800" b="1" dirty="0" smtClean="0">
                <a:effectLst>
                  <a:outerShdw blurRad="38100" dist="38100" dir="2700000" algn="tl">
                    <a:srgbClr val="000000">
                      <a:alpha val="43137"/>
                    </a:srgbClr>
                  </a:outerShdw>
                </a:effectLst>
                <a:latin typeface="Maiandra GD" pitchFamily="34" charset="0"/>
              </a:rPr>
              <a:t>Goliath shouted to the Israelites every morning and every night for forty days. </a:t>
            </a:r>
          </a:p>
          <a:p>
            <a:pPr eaLnBrk="1" hangingPunct="1">
              <a:defRPr/>
            </a:pPr>
            <a:r>
              <a:rPr lang="en-US" sz="3800" b="1" dirty="0" smtClean="0">
                <a:effectLst>
                  <a:outerShdw blurRad="38100" dist="38100" dir="2700000" algn="tl">
                    <a:srgbClr val="000000">
                      <a:alpha val="43137"/>
                    </a:srgbClr>
                  </a:outerShdw>
                </a:effectLst>
                <a:latin typeface="Maiandra GD" pitchFamily="34" charset="0"/>
              </a:rPr>
              <a:t>He told them to choose a man to fight him. None of the Israelites would fight him. </a:t>
            </a:r>
          </a:p>
        </p:txBody>
      </p:sp>
      <p:pic>
        <p:nvPicPr>
          <p:cNvPr id="16389" name="Picture 5" descr="Image"/>
          <p:cNvPicPr>
            <a:picLocks noChangeAspect="1" noChangeArrowheads="1"/>
          </p:cNvPicPr>
          <p:nvPr/>
        </p:nvPicPr>
        <p:blipFill>
          <a:blip r:embed="rId2">
            <a:lum bright="20000"/>
          </a:blip>
          <a:srcRect/>
          <a:stretch>
            <a:fillRect/>
          </a:stretch>
        </p:blipFill>
        <p:spPr bwMode="auto">
          <a:xfrm>
            <a:off x="762000" y="685800"/>
            <a:ext cx="2794000" cy="2514600"/>
          </a:xfrm>
          <a:prstGeom prst="rect">
            <a:avLst/>
          </a:prstGeom>
          <a:ln>
            <a:noFill/>
          </a:ln>
          <a:effectLst>
            <a:outerShdw blurRad="292100" dist="139700" dir="2700000" algn="tl" rotWithShape="0">
              <a:srgbClr val="333333">
                <a:alpha val="65000"/>
              </a:srgbClr>
            </a:outerShdw>
          </a:effectLst>
        </p:spPr>
      </p:pic>
      <p:pic>
        <p:nvPicPr>
          <p:cNvPr id="16390" name="Picture 6" descr="http://courses.cit.cornell.edu/nes263/student2007/lps24/Goliath.jpg"/>
          <p:cNvPicPr>
            <a:picLocks noChangeAspect="1" noChangeArrowheads="1"/>
          </p:cNvPicPr>
          <p:nvPr/>
        </p:nvPicPr>
        <p:blipFill>
          <a:blip r:embed="rId3"/>
          <a:srcRect l="2667" t="4494" r="4000" b="16854"/>
          <a:stretch>
            <a:fillRect/>
          </a:stretch>
        </p:blipFill>
        <p:spPr bwMode="auto">
          <a:xfrm>
            <a:off x="762000" y="3352800"/>
            <a:ext cx="2819400"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1000"/>
                                        <p:tgtEl>
                                          <p:spTgt spid="16387">
                                            <p:txEl>
                                              <p:pRg st="0" end="0"/>
                                            </p:txEl>
                                          </p:spTgt>
                                        </p:tgtEl>
                                      </p:cBhvr>
                                    </p:animEffect>
                                  </p:childTnLst>
                                </p:cTn>
                              </p:par>
                            </p:childTnLst>
                          </p:cTn>
                        </p:par>
                        <p:par>
                          <p:cTn id="8" fill="hold" nodeType="afterGroup">
                            <p:stCondLst>
                              <p:cond delay="1000"/>
                            </p:stCondLst>
                            <p:childTnLst>
                              <p:par>
                                <p:cTn id="9" presetID="3" presetClass="entr" presetSubtype="5" fill="hold"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blinds(vertical)">
                                      <p:cBhvr>
                                        <p:cTn id="11" dur="500"/>
                                        <p:tgtEl>
                                          <p:spTgt spid="163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6" dur="1000"/>
                                        <p:tgtEl>
                                          <p:spTgt spid="16387">
                                            <p:txEl>
                                              <p:pRg st="1" end="1"/>
                                            </p:txEl>
                                          </p:spTgt>
                                        </p:tgtEl>
                                      </p:cBhvr>
                                    </p:animEffect>
                                  </p:childTnLst>
                                </p:cTn>
                              </p:par>
                            </p:childTnLst>
                          </p:cTn>
                        </p:par>
                        <p:par>
                          <p:cTn id="17" fill="hold" nodeType="afterGroup">
                            <p:stCondLst>
                              <p:cond delay="1000"/>
                            </p:stCondLst>
                            <p:childTnLst>
                              <p:par>
                                <p:cTn id="18" presetID="3" presetClass="entr" presetSubtype="5" fill="hold" nodeType="afterEffect">
                                  <p:stCondLst>
                                    <p:cond delay="0"/>
                                  </p:stCondLst>
                                  <p:childTnLst>
                                    <p:set>
                                      <p:cBhvr>
                                        <p:cTn id="19" dur="1" fill="hold">
                                          <p:stCondLst>
                                            <p:cond delay="0"/>
                                          </p:stCondLst>
                                        </p:cTn>
                                        <p:tgtEl>
                                          <p:spTgt spid="16390"/>
                                        </p:tgtEl>
                                        <p:attrNameLst>
                                          <p:attrName>style.visibility</p:attrName>
                                        </p:attrNameLst>
                                      </p:cBhvr>
                                      <p:to>
                                        <p:strVal val="visible"/>
                                      </p:to>
                                    </p:set>
                                    <p:animEffect transition="in" filter="blinds(vertical)">
                                      <p:cBhvr>
                                        <p:cTn id="20"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5105400" cy="5745163"/>
          </a:xfrm>
        </p:spPr>
        <p:txBody>
          <a:bodyPr/>
          <a:lstStyle/>
          <a:p>
            <a:pPr>
              <a:defRPr/>
            </a:pPr>
            <a:r>
              <a:rPr lang="en-US" sz="3800" b="1" dirty="0" smtClean="0">
                <a:effectLst>
                  <a:outerShdw blurRad="38100" dist="38100" dir="2700000" algn="tl">
                    <a:srgbClr val="000000">
                      <a:alpha val="43137"/>
                    </a:srgbClr>
                  </a:outerShdw>
                </a:effectLst>
                <a:latin typeface="Maiandra GD" pitchFamily="34" charset="0"/>
              </a:rPr>
              <a:t>David’s brothers were in the Israelite army. Jesse sent David to take some food to them.</a:t>
            </a:r>
          </a:p>
          <a:p>
            <a:pPr>
              <a:defRPr/>
            </a:pPr>
            <a:r>
              <a:rPr lang="en-US" sz="3800" b="1" dirty="0" smtClean="0">
                <a:effectLst>
                  <a:outerShdw blurRad="38100" dist="38100" dir="2700000" algn="tl">
                    <a:srgbClr val="000000">
                      <a:alpha val="43137"/>
                    </a:srgbClr>
                  </a:outerShdw>
                </a:effectLst>
                <a:latin typeface="Maiandra GD" pitchFamily="34" charset="0"/>
              </a:rPr>
              <a:t>David saw the giant. He heard Goliath shouting. He saw that the men were afraid of Goliath. </a:t>
            </a:r>
          </a:p>
          <a:p>
            <a:pPr>
              <a:defRPr/>
            </a:pPr>
            <a:endParaRPr lang="en-US" b="1" dirty="0">
              <a:latin typeface="Maiandra GD" pitchFamily="34" charset="0"/>
            </a:endParaRPr>
          </a:p>
        </p:txBody>
      </p:sp>
      <p:pic>
        <p:nvPicPr>
          <p:cNvPr id="4" name="Picture 7" descr="Image"/>
          <p:cNvPicPr>
            <a:picLocks noChangeAspect="1" noChangeArrowheads="1"/>
          </p:cNvPicPr>
          <p:nvPr/>
        </p:nvPicPr>
        <p:blipFill>
          <a:blip r:embed="rId2"/>
          <a:srcRect/>
          <a:stretch>
            <a:fillRect/>
          </a:stretch>
        </p:blipFill>
        <p:spPr bwMode="auto">
          <a:xfrm>
            <a:off x="5486400" y="685800"/>
            <a:ext cx="2843213" cy="2560638"/>
          </a:xfrm>
          <a:prstGeom prst="rect">
            <a:avLst/>
          </a:prstGeom>
          <a:ln>
            <a:noFill/>
          </a:ln>
          <a:effectLst>
            <a:outerShdw blurRad="292100" dist="139700" dir="2700000" algn="tl" rotWithShape="0">
              <a:srgbClr val="333333">
                <a:alpha val="65000"/>
              </a:srgbClr>
            </a:outerShdw>
          </a:effectLst>
        </p:spPr>
      </p:pic>
      <p:pic>
        <p:nvPicPr>
          <p:cNvPr id="6" name="Picture 5" descr="Image"/>
          <p:cNvPicPr>
            <a:picLocks noChangeAspect="1" noChangeArrowheads="1"/>
          </p:cNvPicPr>
          <p:nvPr/>
        </p:nvPicPr>
        <p:blipFill>
          <a:blip r:embed="rId3"/>
          <a:srcRect/>
          <a:stretch>
            <a:fillRect/>
          </a:stretch>
        </p:blipFill>
        <p:spPr bwMode="auto">
          <a:xfrm>
            <a:off x="5486400" y="3573463"/>
            <a:ext cx="2827338" cy="2546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4" presetClass="entr" presetSubtype="0" ac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1000" fill="hold"/>
                                        <p:tgtEl>
                                          <p:spTgt spid="4"/>
                                        </p:tgtEl>
                                        <p:attrNameLst>
                                          <p:attrName>ppt_x</p:attrName>
                                        </p:attrNameLst>
                                      </p:cBhvr>
                                      <p:tavLst>
                                        <p:tav tm="0">
                                          <p:val>
                                            <p:strVal val="#ppt_x-.2"/>
                                          </p:val>
                                        </p:tav>
                                        <p:tav tm="100000">
                                          <p:val>
                                            <p:strVal val="#ppt_x"/>
                                          </p:val>
                                        </p:tav>
                                      </p:tavLst>
                                    </p:anim>
                                    <p:anim calcmode="lin" valueType="num">
                                      <p:cBhvr>
                                        <p:cTn id="19" dur="1000" fill="hold"/>
                                        <p:tgtEl>
                                          <p:spTgt spid="4"/>
                                        </p:tgtEl>
                                        <p:attrNameLst>
                                          <p:attrName>ppt_y</p:attrName>
                                        </p:attrNameLst>
                                      </p:cBhvr>
                                      <p:tavLst>
                                        <p:tav tm="0">
                                          <p:val>
                                            <p:strVal val="#ppt_y"/>
                                          </p:val>
                                        </p:tav>
                                        <p:tav tm="100000">
                                          <p:val>
                                            <p:strVal val="#ppt_y"/>
                                          </p:val>
                                        </p:tav>
                                      </p:tavLst>
                                    </p:anim>
                                    <p:animEffect transition="in" filter="fade">
                                      <p:cBhvr>
                                        <p:cTn id="20" dur="10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1000"/>
                            </p:stCondLst>
                            <p:childTnLst>
                              <p:par>
                                <p:cTn id="32" presetID="54" presetClass="entr" presetSubtype="0" accel="10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strVal val="#ppt_w*0.05"/>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anim calcmode="lin" valueType="num">
                                      <p:cBhvr>
                                        <p:cTn id="36" dur="1000" fill="hold"/>
                                        <p:tgtEl>
                                          <p:spTgt spid="6"/>
                                        </p:tgtEl>
                                        <p:attrNameLst>
                                          <p:attrName>ppt_x</p:attrName>
                                        </p:attrNameLst>
                                      </p:cBhvr>
                                      <p:tavLst>
                                        <p:tav tm="0">
                                          <p:val>
                                            <p:strVal val="#ppt_x-.2"/>
                                          </p:val>
                                        </p:tav>
                                        <p:tav tm="100000">
                                          <p:val>
                                            <p:strVal val="#ppt_x"/>
                                          </p:val>
                                        </p:tav>
                                      </p:tavLst>
                                    </p:anim>
                                    <p:anim calcmode="lin" valueType="num">
                                      <p:cBhvr>
                                        <p:cTn id="37" dur="1000" fill="hold"/>
                                        <p:tgtEl>
                                          <p:spTgt spid="6"/>
                                        </p:tgtEl>
                                        <p:attrNameLst>
                                          <p:attrName>ppt_y</p:attrName>
                                        </p:attrNameLst>
                                      </p:cBhvr>
                                      <p:tavLst>
                                        <p:tav tm="0">
                                          <p:val>
                                            <p:strVal val="#ppt_y"/>
                                          </p:val>
                                        </p:tav>
                                        <p:tav tm="100000">
                                          <p:val>
                                            <p:strVal val="#ppt_y"/>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581400" y="457200"/>
            <a:ext cx="4648200" cy="5668963"/>
          </a:xfrm>
        </p:spPr>
        <p:txBody>
          <a:bodyPr/>
          <a:lstStyle/>
          <a:p>
            <a:pPr eaLnBrk="1" hangingPunct="1">
              <a:defRPr/>
            </a:pPr>
            <a:r>
              <a:rPr lang="en-US" sz="4000" dirty="0" smtClean="0">
                <a:effectLst>
                  <a:outerShdw blurRad="38100" dist="38100" dir="2700000" algn="tl">
                    <a:srgbClr val="000000">
                      <a:alpha val="43137"/>
                    </a:srgbClr>
                  </a:outerShdw>
                </a:effectLst>
              </a:rPr>
              <a:t>What could the Israelites gain or lose in the fight with Goliath? </a:t>
            </a:r>
          </a:p>
          <a:p>
            <a:pPr algn="r" eaLnBrk="1" hangingPunct="1">
              <a:defRPr/>
            </a:pPr>
            <a:r>
              <a:rPr lang="en-US" sz="4000" b="1" dirty="0" smtClean="0">
                <a:effectLst>
                  <a:outerShdw blurRad="38100" dist="38100" dir="2700000" algn="tl">
                    <a:srgbClr val="000000">
                      <a:alpha val="43137"/>
                    </a:srgbClr>
                  </a:outerShdw>
                </a:effectLst>
                <a:latin typeface="Papyrus" pitchFamily="66" charset="0"/>
              </a:rPr>
              <a:t>Let’s read 1 Samuel 17:8–9</a:t>
            </a:r>
          </a:p>
          <a:p>
            <a:pPr eaLnBrk="1" hangingPunct="1">
              <a:defRPr/>
            </a:pPr>
            <a:r>
              <a:rPr lang="en-US" sz="4000" b="1" dirty="0" smtClean="0">
                <a:effectLst>
                  <a:outerShdw blurRad="38100" dist="38100" dir="2700000" algn="tl">
                    <a:srgbClr val="000000">
                      <a:alpha val="43137"/>
                    </a:srgbClr>
                  </a:outerShdw>
                </a:effectLst>
                <a:latin typeface="Papyrus" pitchFamily="66" charset="0"/>
              </a:rPr>
              <a:t>They were fighting to preserve their freedom. </a:t>
            </a:r>
          </a:p>
        </p:txBody>
      </p:sp>
      <p:pic>
        <p:nvPicPr>
          <p:cNvPr id="18435" name="Picture 3" descr="C:\Documents and Settings\The Covalt Family\Local Settings\Temporary Internet Files\Content.IE5\XABSLV77\MC900078622[1].wmf"/>
          <p:cNvPicPr>
            <a:picLocks noChangeAspect="1" noChangeArrowheads="1"/>
          </p:cNvPicPr>
          <p:nvPr/>
        </p:nvPicPr>
        <p:blipFill>
          <a:blip r:embed="rId2"/>
          <a:srcRect/>
          <a:stretch>
            <a:fillRect/>
          </a:stretch>
        </p:blipFill>
        <p:spPr bwMode="auto">
          <a:xfrm>
            <a:off x="1066800" y="762000"/>
            <a:ext cx="2514600" cy="541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
                                        <p:tgtEl>
                                          <p:spTgt spid="17411">
                                            <p:txEl>
                                              <p:pRg st="0" end="0"/>
                                            </p:txEl>
                                          </p:spTgt>
                                        </p:tgtEl>
                                      </p:cBhvr>
                                    </p:animEffect>
                                    <p:anim calcmode="lin" valueType="num">
                                      <p:cBhvr>
                                        <p:cTn id="8" dur="4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7411">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411">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411">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strips(upRight)">
                                      <p:cBhvr>
                                        <p:cTn id="15" dur="1000"/>
                                        <p:tgtEl>
                                          <p:spTgt spid="18435"/>
                                        </p:tgtEl>
                                      </p:cBhvr>
                                    </p:animEffect>
                                  </p:childTnLst>
                                </p:cTn>
                              </p:par>
                            </p:childTnLst>
                          </p:cTn>
                        </p:par>
                        <p:par>
                          <p:cTn id="16" fill="hold" nodeType="afterGroup">
                            <p:stCondLst>
                              <p:cond delay="2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411">
                                            <p:txEl>
                                              <p:pRg st="1" end="1"/>
                                            </p:txEl>
                                          </p:spTgt>
                                        </p:tgtEl>
                                        <p:attrNameLst>
                                          <p:attrName>style.visibility</p:attrName>
                                        </p:attrNameLst>
                                      </p:cBhvr>
                                      <p:to>
                                        <p:strVal val="visible"/>
                                      </p:to>
                                    </p:set>
                                    <p:anim calcmode="discrete" valueType="clr">
                                      <p:cBhvr override="childStyle">
                                        <p:cTn id="19" dur="80"/>
                                        <p:tgtEl>
                                          <p:spTgt spid="174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411">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17411">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fade">
                                      <p:cBhvr>
                                        <p:cTn id="26" dur="100"/>
                                        <p:tgtEl>
                                          <p:spTgt spid="17411">
                                            <p:txEl>
                                              <p:pRg st="2" end="2"/>
                                            </p:txEl>
                                          </p:spTgt>
                                        </p:tgtEl>
                                      </p:cBhvr>
                                    </p:animEffect>
                                    <p:anim calcmode="lin" valueType="num">
                                      <p:cBhvr>
                                        <p:cTn id="27" dur="4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8" dur="400" fill="hold"/>
                                        <p:tgtEl>
                                          <p:spTgt spid="17411">
                                            <p:txEl>
                                              <p:pRg st="2" end="2"/>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74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74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362200" y="457200"/>
            <a:ext cx="6172200" cy="2590800"/>
          </a:xfrm>
        </p:spPr>
        <p:txBody>
          <a:bodyPr/>
          <a:lstStyle/>
          <a:p>
            <a:pPr eaLnBrk="1" hangingPunct="1">
              <a:defRPr/>
            </a:pPr>
            <a:r>
              <a:rPr lang="en-US" sz="3700" dirty="0" smtClean="0">
                <a:effectLst>
                  <a:outerShdw blurRad="38100" dist="38100" dir="2700000" algn="tl">
                    <a:srgbClr val="000000">
                      <a:alpha val="43137"/>
                    </a:srgbClr>
                  </a:outerShdw>
                </a:effectLst>
              </a:rPr>
              <a:t>Why didn’t any of the Israelites want to fight Goliath? </a:t>
            </a:r>
          </a:p>
          <a:p>
            <a:pPr eaLnBrk="1" hangingPunct="1">
              <a:defRPr/>
            </a:pPr>
            <a:r>
              <a:rPr lang="en-US" sz="3700" b="1" dirty="0" smtClean="0">
                <a:effectLst>
                  <a:outerShdw blurRad="38100" dist="38100" dir="2700000" algn="tl">
                    <a:srgbClr val="000000">
                      <a:alpha val="43137"/>
                    </a:srgbClr>
                  </a:outerShdw>
                </a:effectLst>
                <a:latin typeface="Papyrus" pitchFamily="66" charset="0"/>
              </a:rPr>
              <a:t>Let’s read 1 Samuel 17:4–7</a:t>
            </a:r>
          </a:p>
        </p:txBody>
      </p:sp>
      <p:pic>
        <p:nvPicPr>
          <p:cNvPr id="18435" name="Picture 3" descr="C:\Documents and Settings\The Covalt Family\Local Settings\Temporary Internet Files\Content.IE5\TTIW2KCV\MC90043381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C:\Documents and Settings\The Covalt Family\Local Settings\Temporary Internet Files\Content.IE5\XABSLV77\MC900078704[1].wmf"/>
          <p:cNvPicPr>
            <a:picLocks noChangeAspect="1" noChangeArrowheads="1"/>
          </p:cNvPicPr>
          <p:nvPr/>
        </p:nvPicPr>
        <p:blipFill>
          <a:blip r:embed="rId3"/>
          <a:srcRect/>
          <a:stretch>
            <a:fillRect/>
          </a:stretch>
        </p:blipFill>
        <p:spPr bwMode="auto">
          <a:xfrm>
            <a:off x="6400800" y="2786063"/>
            <a:ext cx="1550988" cy="3433762"/>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457200" y="3200400"/>
            <a:ext cx="6172200" cy="29718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700" dirty="0">
                <a:effectLst>
                  <a:outerShdw blurRad="38100" dist="38100" dir="2700000" algn="tl">
                    <a:srgbClr val="000000">
                      <a:alpha val="43137"/>
                    </a:srgbClr>
                  </a:outerShdw>
                </a:effectLst>
                <a:latin typeface="+mn-lt"/>
              </a:rPr>
              <a:t>Goliath was approximately 9 feet 9 inches tall (3 meters), and it is estimated that his armor weighed 150 pounds (67.5 kilos).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41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1">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6" presetClass="entr" presetSubtype="32" fill="hold" nodeType="after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circle(out)">
                                      <p:cBhvr>
                                        <p:cTn id="14" dur="2000"/>
                                        <p:tgtEl>
                                          <p:spTgt spid="18435"/>
                                        </p:tgtEl>
                                      </p:cBhvr>
                                    </p:animEffect>
                                  </p:childTnLst>
                                </p:cTn>
                              </p:par>
                            </p:childTnLst>
                          </p:cTn>
                        </p:par>
                        <p:par>
                          <p:cTn id="15" fill="hold" nodeType="afterGroup">
                            <p:stCondLst>
                              <p:cond delay="3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7411">
                                            <p:txEl>
                                              <p:pRg st="1" end="1"/>
                                            </p:txEl>
                                          </p:spTgt>
                                        </p:tgtEl>
                                        <p:attrNameLst>
                                          <p:attrName>style.visibility</p:attrName>
                                        </p:attrNameLst>
                                      </p:cBhvr>
                                      <p:to>
                                        <p:strVal val="visible"/>
                                      </p:to>
                                    </p:set>
                                    <p:anim calcmode="discrete" valueType="clr">
                                      <p:cBhvr override="childStyle">
                                        <p:cTn id="18" dur="80"/>
                                        <p:tgtEl>
                                          <p:spTgt spid="174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411">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17411">
                                            <p:txEl>
                                              <p:pRg st="1" end="1"/>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1000"/>
                            </p:stCondLst>
                            <p:childTnLst>
                              <p:par>
                                <p:cTn id="30" presetID="17" presetClass="entr" presetSubtype="4" fill="hold" nodeType="afterEffect">
                                  <p:stCondLst>
                                    <p:cond delay="0"/>
                                  </p:stCondLst>
                                  <p:childTnLst>
                                    <p:set>
                                      <p:cBhvr>
                                        <p:cTn id="31" dur="1" fill="hold">
                                          <p:stCondLst>
                                            <p:cond delay="0"/>
                                          </p:stCondLst>
                                        </p:cTn>
                                        <p:tgtEl>
                                          <p:spTgt spid="18436"/>
                                        </p:tgtEl>
                                        <p:attrNameLst>
                                          <p:attrName>style.visibility</p:attrName>
                                        </p:attrNameLst>
                                      </p:cBhvr>
                                      <p:to>
                                        <p:strVal val="visible"/>
                                      </p:to>
                                    </p:set>
                                    <p:anim calcmode="lin" valueType="num">
                                      <p:cBhvr>
                                        <p:cTn id="32" dur="500" fill="hold"/>
                                        <p:tgtEl>
                                          <p:spTgt spid="18436"/>
                                        </p:tgtEl>
                                        <p:attrNameLst>
                                          <p:attrName>ppt_x</p:attrName>
                                        </p:attrNameLst>
                                      </p:cBhvr>
                                      <p:tavLst>
                                        <p:tav tm="0">
                                          <p:val>
                                            <p:strVal val="#ppt_x"/>
                                          </p:val>
                                        </p:tav>
                                        <p:tav tm="100000">
                                          <p:val>
                                            <p:strVal val="#ppt_x"/>
                                          </p:val>
                                        </p:tav>
                                      </p:tavLst>
                                    </p:anim>
                                    <p:anim calcmode="lin" valueType="num">
                                      <p:cBhvr>
                                        <p:cTn id="33" dur="500" fill="hold"/>
                                        <p:tgtEl>
                                          <p:spTgt spid="18436"/>
                                        </p:tgtEl>
                                        <p:attrNameLst>
                                          <p:attrName>ppt_y</p:attrName>
                                        </p:attrNameLst>
                                      </p:cBhvr>
                                      <p:tavLst>
                                        <p:tav tm="0">
                                          <p:val>
                                            <p:strVal val="#ppt_y+#ppt_h/2"/>
                                          </p:val>
                                        </p:tav>
                                        <p:tav tm="100000">
                                          <p:val>
                                            <p:strVal val="#ppt_y"/>
                                          </p:val>
                                        </p:tav>
                                      </p:tavLst>
                                    </p:anim>
                                    <p:anim calcmode="lin" valueType="num">
                                      <p:cBhvr>
                                        <p:cTn id="34" dur="500" fill="hold"/>
                                        <p:tgtEl>
                                          <p:spTgt spid="18436"/>
                                        </p:tgtEl>
                                        <p:attrNameLst>
                                          <p:attrName>ppt_w</p:attrName>
                                        </p:attrNameLst>
                                      </p:cBhvr>
                                      <p:tavLst>
                                        <p:tav tm="0">
                                          <p:val>
                                            <p:strVal val="#ppt_w"/>
                                          </p:val>
                                        </p:tav>
                                        <p:tav tm="100000">
                                          <p:val>
                                            <p:strVal val="#ppt_w"/>
                                          </p:val>
                                        </p:tav>
                                      </p:tavLst>
                                    </p:anim>
                                    <p:anim calcmode="lin" valueType="num">
                                      <p:cBhvr>
                                        <p:cTn id="35" dur="500" fill="hold"/>
                                        <p:tgtEl>
                                          <p:spTgt spid="184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371600"/>
            <a:ext cx="7696200" cy="1371600"/>
          </a:xfrm>
        </p:spPr>
        <p:txBody>
          <a:bodyPr/>
          <a:lstStyle/>
          <a:p>
            <a:pPr eaLnBrk="1" hangingPunct="1">
              <a:defRPr/>
            </a:pPr>
            <a:r>
              <a:rPr lang="en-US" sz="4100" dirty="0" smtClean="0">
                <a:effectLst>
                  <a:outerShdw blurRad="38100" dist="38100" dir="2700000" algn="tl">
                    <a:srgbClr val="000000">
                      <a:alpha val="43137"/>
                    </a:srgbClr>
                  </a:outerShdw>
                </a:effectLst>
              </a:rPr>
              <a:t>I’ve cut this yarn to 9 feet 9 inches (3 meters) long. </a:t>
            </a:r>
          </a:p>
        </p:txBody>
      </p:sp>
      <p:sp>
        <p:nvSpPr>
          <p:cNvPr id="19459"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#1</a:t>
            </a:r>
          </a:p>
        </p:txBody>
      </p:sp>
      <p:sp>
        <p:nvSpPr>
          <p:cNvPr id="6" name="Rectangle 5"/>
          <p:cNvSpPr/>
          <p:nvPr/>
        </p:nvSpPr>
        <p:spPr>
          <a:xfrm>
            <a:off x="1066800" y="457200"/>
            <a:ext cx="6945217" cy="830997"/>
          </a:xfrm>
          <a:prstGeom prst="rect">
            <a:avLst/>
          </a:prstGeom>
          <a:noFill/>
        </p:spPr>
        <p:txBody>
          <a:bodyPr>
            <a:spAutoFit/>
          </a:bodyPr>
          <a:lstStyle/>
          <a:p>
            <a:pPr algn="ctr">
              <a:defRPr/>
            </a:pPr>
            <a:r>
              <a:rPr lang="en-US" sz="4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How tall is 9 feet 9 inches?</a:t>
            </a:r>
          </a:p>
        </p:txBody>
      </p:sp>
      <p:pic>
        <p:nvPicPr>
          <p:cNvPr id="18438" name="Picture 6" descr="C:\Documents and Settings\The Covalt Family\Local Settings\Temporary Internet Files\Content.IE5\504JAXT5\MC900439242[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67200" y="1676400"/>
            <a:ext cx="4038600" cy="40386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457200" y="2667000"/>
            <a:ext cx="4572000" cy="36877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4100" dirty="0">
                <a:effectLst>
                  <a:outerShdw blurRad="38100" dist="38100" dir="2700000" algn="tl">
                    <a:srgbClr val="000000">
                      <a:alpha val="43137"/>
                    </a:srgbClr>
                  </a:outerShdw>
                </a:effectLst>
                <a:latin typeface="+mn-lt"/>
              </a:rPr>
              <a:t>Let’s attach this to the wall or ceiling so we can see how tall Goliath was.</a:t>
            </a:r>
          </a:p>
          <a:p>
            <a:pPr marL="342900" indent="-342900">
              <a:spcBef>
                <a:spcPct val="20000"/>
              </a:spcBef>
              <a:buFont typeface="Arial" charset="0"/>
              <a:buChar char="•"/>
              <a:defRPr/>
            </a:pPr>
            <a:r>
              <a:rPr lang="en-US" sz="4100" dirty="0">
                <a:effectLst>
                  <a:outerShdw blurRad="38100" dist="38100" dir="2700000" algn="tl">
                    <a:srgbClr val="000000">
                      <a:alpha val="43137"/>
                    </a:srgbClr>
                  </a:outerShdw>
                </a:effectLst>
                <a:latin typeface="+mn-lt"/>
              </a:rPr>
              <a:t>Wow!!! That’s tall!</a:t>
            </a:r>
          </a:p>
        </p:txBody>
      </p:sp>
      <p:pic>
        <p:nvPicPr>
          <p:cNvPr id="8" name="MS901617.wav">
            <a:hlinkClick r:id="" action="ppaction://media"/>
          </p:cNvPr>
          <p:cNvPicPr>
            <a:picLocks noRot="1" noChangeAspect="1"/>
          </p:cNvPicPr>
          <p:nvPr>
            <a:wavAudioFile r:embed="rId1" name="MS900388381[1].wav"/>
          </p:nvPr>
        </p:nvPicPr>
        <p:blipFill>
          <a:blip r:embed="rId4">
            <a:extLst>
              <a:ext uri="{28A0092B-C50C-407E-A947-70E740481C1C}">
                <a14:useLocalDpi xmlns:a14="http://schemas.microsoft.com/office/drawing/2010/main" val="0"/>
              </a:ext>
            </a:extLst>
          </a:blip>
          <a:srcRect/>
          <a:stretch>
            <a:fillRect/>
          </a:stretch>
        </p:blipFill>
        <p:spPr bwMode="auto">
          <a:xfrm>
            <a:off x="8229600" y="5867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ppt_y+#ppt_h/2"/>
                                          </p:val>
                                        </p:tav>
                                        <p:tav tm="100000">
                                          <p:val>
                                            <p:strVal val="#ppt_y"/>
                                          </p:val>
                                        </p:tav>
                                      </p:tavLst>
                                    </p:anim>
                                    <p:anim calcmode="lin" valueType="num">
                                      <p:cBhvr>
                                        <p:cTn id="9" dur="1000" fill="hold"/>
                                        <p:tgtEl>
                                          <p:spTgt spid="6"/>
                                        </p:tgtEl>
                                        <p:attrNameLst>
                                          <p:attrName>ppt_w</p:attrName>
                                        </p:attrNameLst>
                                      </p:cBhvr>
                                      <p:tavLst>
                                        <p:tav tm="0">
                                          <p:val>
                                            <p:strVal val="#ppt_w"/>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8434">
                                            <p:txEl>
                                              <p:pRg st="0" end="0"/>
                                            </p:txEl>
                                          </p:spTgt>
                                        </p:tgtEl>
                                        <p:attrNameLst>
                                          <p:attrName>style.visibility</p:attrName>
                                        </p:attrNameLst>
                                      </p:cBhvr>
                                      <p:to>
                                        <p:strVal val="visible"/>
                                      </p:to>
                                    </p:set>
                                    <p:anim calcmode="lin" valueType="num">
                                      <p:cBhvr>
                                        <p:cTn id="15" dur="500" fill="hold"/>
                                        <p:tgtEl>
                                          <p:spTgt spid="18434">
                                            <p:txEl>
                                              <p:pRg st="0" end="0"/>
                                            </p:txEl>
                                          </p:spTgt>
                                        </p:tgtEl>
                                        <p:attrNameLst>
                                          <p:attrName>ppt_x</p:attrName>
                                        </p:attrNameLst>
                                      </p:cBhvr>
                                      <p:tavLst>
                                        <p:tav tm="0">
                                          <p:val>
                                            <p:strVal val="#ppt_x-#ppt_w/2"/>
                                          </p:val>
                                        </p:tav>
                                        <p:tav tm="100000">
                                          <p:val>
                                            <p:strVal val="#ppt_x"/>
                                          </p:val>
                                        </p:tav>
                                      </p:tavLst>
                                    </p:anim>
                                    <p:anim calcmode="lin" valueType="num">
                                      <p:cBhvr>
                                        <p:cTn id="16" dur="500" fill="hold"/>
                                        <p:tgtEl>
                                          <p:spTgt spid="18434">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8434">
                                            <p:txEl>
                                              <p:pRg st="0" end="0"/>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18" presetClass="entr" presetSubtype="12" fill="hold" nodeType="after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strips(downLeft)">
                                      <p:cBhvr>
                                        <p:cTn id="22" dur="1000"/>
                                        <p:tgtEl>
                                          <p:spTgt spid="18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7">
                                            <p:txEl>
                                              <p:pRg st="0" end="0"/>
                                            </p:txEl>
                                          </p:spTgt>
                                        </p:tgtEl>
                                        <p:attrNameLst>
                                          <p:attrName>ppt_y</p:attrName>
                                        </p:attrNameLst>
                                      </p:cBhvr>
                                      <p:tavLst>
                                        <p:tav tm="0">
                                          <p:val>
                                            <p:strVal val="#ppt_y-#ppt_h/2"/>
                                          </p:val>
                                        </p:tav>
                                        <p:tav tm="100000">
                                          <p:val>
                                            <p:strVal val="#ppt_y"/>
                                          </p:val>
                                        </p:tav>
                                      </p:tavLst>
                                    </p:anim>
                                    <p:anim calcmode="lin" valueType="num">
                                      <p:cBhvr>
                                        <p:cTn id="29" dur="500" fill="hold"/>
                                        <p:tgtEl>
                                          <p:spTgt spid="7">
                                            <p:txEl>
                                              <p:pRg st="0" end="0"/>
                                            </p:txEl>
                                          </p:spTgt>
                                        </p:tgtEl>
                                        <p:attrNameLst>
                                          <p:attrName>ppt_w</p:attrName>
                                        </p:attrNameLst>
                                      </p:cBhvr>
                                      <p:tavLst>
                                        <p:tav tm="0">
                                          <p:val>
                                            <p:strVal val="#ppt_w"/>
                                          </p:val>
                                        </p:tav>
                                        <p:tav tm="100000">
                                          <p:val>
                                            <p:strVal val="#ppt_w"/>
                                          </p:val>
                                        </p:tav>
                                      </p:tavLst>
                                    </p:anim>
                                    <p:anim calcmode="lin" valueType="num">
                                      <p:cBhvr>
                                        <p:cTn id="30"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1" presetClass="mediacall" presetSubtype="0" fill="hold" nodeType="afterEffect">
                                  <p:stCondLst>
                                    <p:cond delay="0"/>
                                  </p:stCondLst>
                                  <p:childTnLst>
                                    <p:cmd type="call" cmd="playFrom(0.0)">
                                      <p:cBhvr>
                                        <p:cTn id="33" dur="2169" fill="hold"/>
                                        <p:tgtEl>
                                          <p:spTgt spid="8"/>
                                        </p:tgtEl>
                                      </p:cBhvr>
                                    </p:cmd>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4" fill="hold" grpId="0"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 calcmode="lin" valueType="num">
                                      <p:cBhvr>
                                        <p:cTn id="3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9" dur="500" fill="hold"/>
                                        <p:tgtEl>
                                          <p:spTgt spid="7">
                                            <p:txEl>
                                              <p:pRg st="1" end="1"/>
                                            </p:txEl>
                                          </p:spTgt>
                                        </p:tgtEl>
                                        <p:attrNameLst>
                                          <p:attrName>ppt_y</p:attrName>
                                        </p:attrNameLst>
                                      </p:cBhvr>
                                      <p:tavLst>
                                        <p:tav tm="0">
                                          <p:val>
                                            <p:strVal val="#ppt_y+#ppt_h/2"/>
                                          </p:val>
                                        </p:tav>
                                        <p:tav tm="100000">
                                          <p:val>
                                            <p:strVal val="#ppt_y"/>
                                          </p:val>
                                        </p:tav>
                                      </p:tavLst>
                                    </p:anim>
                                    <p:anim calcmode="lin" valueType="num">
                                      <p:cBhvr>
                                        <p:cTn id="40" dur="500" fill="hold"/>
                                        <p:tgtEl>
                                          <p:spTgt spid="7">
                                            <p:txEl>
                                              <p:pRg st="1" end="1"/>
                                            </p:txEl>
                                          </p:spTgt>
                                        </p:tgtEl>
                                        <p:attrNameLst>
                                          <p:attrName>ppt_w</p:attrName>
                                        </p:attrNameLst>
                                      </p:cBhvr>
                                      <p:tavLst>
                                        <p:tav tm="0">
                                          <p:val>
                                            <p:strVal val="#ppt_w"/>
                                          </p:val>
                                        </p:tav>
                                        <p:tav tm="100000">
                                          <p:val>
                                            <p:strVal val="#ppt_w"/>
                                          </p:val>
                                        </p:tav>
                                      </p:tavLst>
                                    </p:anim>
                                    <p:anim calcmode="lin" valueType="num">
                                      <p:cBhvr>
                                        <p:cTn id="41"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8434" grpId="0" build="p"/>
      <p:bldP spid="7"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429000" y="1066800"/>
            <a:ext cx="5029200" cy="4038600"/>
          </a:xfrm>
        </p:spPr>
        <p:txBody>
          <a:bodyPr/>
          <a:lstStyle/>
          <a:p>
            <a:pPr>
              <a:defRPr/>
            </a:pPr>
            <a:r>
              <a:rPr lang="en-US" sz="3600" dirty="0" smtClean="0">
                <a:effectLst>
                  <a:outerShdw blurRad="38100" dist="38100" dir="2700000" algn="tl">
                    <a:srgbClr val="000000">
                      <a:alpha val="43137"/>
                    </a:srgbClr>
                  </a:outerShdw>
                </a:effectLst>
              </a:rPr>
              <a:t>Goliath’s armor weighed approximately 150 pounds (67.5 kilos). </a:t>
            </a:r>
          </a:p>
          <a:p>
            <a:pPr>
              <a:defRPr/>
            </a:pPr>
            <a:r>
              <a:rPr lang="en-US" sz="3600" dirty="0" smtClean="0">
                <a:effectLst>
                  <a:outerShdw blurRad="38100" dist="38100" dir="2700000" algn="tl">
                    <a:srgbClr val="000000">
                      <a:alpha val="43137"/>
                    </a:srgbClr>
                  </a:outerShdw>
                </a:effectLst>
              </a:rPr>
              <a:t>That would be about the same about as two or three of you would weigh together. </a:t>
            </a:r>
          </a:p>
        </p:txBody>
      </p:sp>
      <p:sp>
        <p:nvSpPr>
          <p:cNvPr id="6" name="Rectangle 5"/>
          <p:cNvSpPr/>
          <p:nvPr/>
        </p:nvSpPr>
        <p:spPr>
          <a:xfrm>
            <a:off x="1066800" y="381000"/>
            <a:ext cx="6945217" cy="830997"/>
          </a:xfrm>
          <a:prstGeom prst="rect">
            <a:avLst/>
          </a:prstGeom>
          <a:noFill/>
        </p:spPr>
        <p:txBody>
          <a:bodyPr>
            <a:spAutoFit/>
          </a:bodyPr>
          <a:lstStyle/>
          <a:p>
            <a:pPr algn="ctr">
              <a:defRPr/>
            </a:pPr>
            <a:r>
              <a:rPr lang="en-US" sz="4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How heavy is 150 pounds?</a:t>
            </a:r>
          </a:p>
        </p:txBody>
      </p:sp>
      <p:sp>
        <p:nvSpPr>
          <p:cNvPr id="7" name="Content Placeholder 2"/>
          <p:cNvSpPr txBox="1">
            <a:spLocks/>
          </p:cNvSpPr>
          <p:nvPr/>
        </p:nvSpPr>
        <p:spPr bwMode="auto">
          <a:xfrm>
            <a:off x="457200" y="5105400"/>
            <a:ext cx="7924800" cy="17526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700" dirty="0">
                <a:effectLst>
                  <a:outerShdw blurRad="38100" dist="38100" dir="2700000" algn="tl">
                    <a:srgbClr val="000000">
                      <a:alpha val="43137"/>
                    </a:srgbClr>
                  </a:outerShdw>
                </a:effectLst>
                <a:latin typeface="+mn-lt"/>
              </a:rPr>
              <a:t>How would you feel if you had to fight such an opponent?</a:t>
            </a:r>
          </a:p>
          <a:p>
            <a:pPr marL="342900" indent="-342900" eaLnBrk="0" hangingPunct="0">
              <a:spcBef>
                <a:spcPct val="20000"/>
              </a:spcBef>
              <a:buFont typeface="Arial" charset="0"/>
              <a:buChar char="•"/>
              <a:defRPr/>
            </a:pPr>
            <a:endParaRPr lang="en-US" sz="3200" dirty="0">
              <a:latin typeface="+mn-lt"/>
            </a:endParaRPr>
          </a:p>
        </p:txBody>
      </p:sp>
      <p:sp>
        <p:nvSpPr>
          <p:cNvPr id="20485"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#1</a:t>
            </a:r>
          </a:p>
        </p:txBody>
      </p:sp>
      <p:pic>
        <p:nvPicPr>
          <p:cNvPr id="9" name="MS901632.wav">
            <a:hlinkClick r:id="" action="ppaction://media"/>
          </p:cNvPr>
          <p:cNvPicPr>
            <a:picLocks noRot="1" noChangeAspect="1"/>
          </p:cNvPicPr>
          <p:nvPr>
            <a:wavAudioFile r:embed="rId1" name="MS900388323[1].wav"/>
          </p:nvPr>
        </p:nvPicPr>
        <p:blipFill>
          <a:blip r:embed="rId3">
            <a:extLst>
              <a:ext uri="{28A0092B-C50C-407E-A947-70E740481C1C}">
                <a14:useLocalDpi xmlns:a14="http://schemas.microsoft.com/office/drawing/2010/main" val="0"/>
              </a:ext>
            </a:extLst>
          </a:blip>
          <a:srcRect/>
          <a:stretch>
            <a:fillRect/>
          </a:stretch>
        </p:blipFill>
        <p:spPr bwMode="auto">
          <a:xfrm>
            <a:off x="83820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courses.cit.cornell.edu/nes263/student2007/lps24/Goliath.jpg"/>
          <p:cNvPicPr>
            <a:picLocks noChangeAspect="1" noChangeArrowheads="1"/>
          </p:cNvPicPr>
          <p:nvPr/>
        </p:nvPicPr>
        <p:blipFill>
          <a:blip r:embed="rId4"/>
          <a:srcRect l="2667" t="4494" r="41838" b="16854"/>
          <a:stretch>
            <a:fillRect/>
          </a:stretch>
        </p:blipFill>
        <p:spPr bwMode="auto">
          <a:xfrm>
            <a:off x="990600" y="1219200"/>
            <a:ext cx="2362200" cy="39735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1" presetClass="mediacall" presetSubtype="0" fill="hold" nodeType="withEffect">
                                  <p:stCondLst>
                                    <p:cond delay="0"/>
                                  </p:stCondLst>
                                  <p:childTnLst>
                                    <p:cmd type="call" cmd="playFrom(0.0)">
                                      <p:cBhvr>
                                        <p:cTn id="22" dur="3253" fill="hold"/>
                                        <p:tgtEl>
                                          <p:spTgt spid="9"/>
                                        </p:tgtEl>
                                      </p:cBhvr>
                                    </p:cmd>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459">
                                            <p:txEl>
                                              <p:pRg st="0" end="0"/>
                                            </p:txEl>
                                          </p:spTgt>
                                        </p:tgtEl>
                                        <p:attrNameLst>
                                          <p:attrName>style.visibility</p:attrName>
                                        </p:attrNameLst>
                                      </p:cBhvr>
                                      <p:to>
                                        <p:strVal val="visible"/>
                                      </p:to>
                                    </p:set>
                                    <p:anim calcmode="lin" valueType="num">
                                      <p:cBhvr additive="base">
                                        <p:cTn id="2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3" presetClass="entr" presetSubtype="5"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vertical)">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1" end="1"/>
                                            </p:txEl>
                                          </p:spTgt>
                                        </p:tgtEl>
                                        <p:attrNameLst>
                                          <p:attrName>style.visibility</p:attrName>
                                        </p:attrNameLst>
                                      </p:cBhvr>
                                      <p:to>
                                        <p:strVal val="visible"/>
                                      </p:to>
                                    </p:set>
                                    <p:anim calcmode="lin" valueType="num">
                                      <p:cBhvr additive="base">
                                        <p:cTn id="37"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9459"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5791200" cy="4267200"/>
          </a:xfrm>
        </p:spPr>
        <p:txBody>
          <a:bodyPr/>
          <a:lstStyle/>
          <a:p>
            <a:pPr eaLnBrk="1" hangingPunct="1">
              <a:defRPr/>
            </a:pPr>
            <a:r>
              <a:rPr lang="en-US" sz="3600" dirty="0" smtClean="0">
                <a:effectLst>
                  <a:outerShdw blurRad="38100" dist="38100" dir="2700000" algn="tl">
                    <a:srgbClr val="000000">
                      <a:alpha val="43137"/>
                    </a:srgbClr>
                  </a:outerShdw>
                </a:effectLst>
              </a:rPr>
              <a:t>Have you ever used stepping-stones to cross a stream or puddle? </a:t>
            </a:r>
          </a:p>
          <a:p>
            <a:pPr eaLnBrk="1" hangingPunct="1">
              <a:defRPr/>
            </a:pPr>
            <a:r>
              <a:rPr lang="en-US" sz="3600" dirty="0" smtClean="0">
                <a:effectLst>
                  <a:outerShdw blurRad="38100" dist="38100" dir="2700000" algn="tl">
                    <a:srgbClr val="000000">
                      <a:alpha val="43137"/>
                    </a:srgbClr>
                  </a:outerShdw>
                </a:effectLst>
              </a:rPr>
              <a:t>I need a volunteer to demonstrate how this is done using the three flat “rocks” that are on the floor. </a:t>
            </a:r>
          </a:p>
        </p:txBody>
      </p:sp>
      <p:sp>
        <p:nvSpPr>
          <p:cNvPr id="7" name="Content Placeholder 2"/>
          <p:cNvSpPr txBox="1">
            <a:spLocks/>
          </p:cNvSpPr>
          <p:nvPr/>
        </p:nvSpPr>
        <p:spPr bwMode="auto">
          <a:xfrm>
            <a:off x="457200" y="4876800"/>
            <a:ext cx="8001000" cy="14017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Stones can help us, but they can also cause us to stumble and fall if we aren’t careful. </a:t>
            </a:r>
            <a:endParaRPr lang="en-US" sz="3200" dirty="0">
              <a:latin typeface="+mn-lt"/>
            </a:endParaRPr>
          </a:p>
        </p:txBody>
      </p:sp>
      <p:pic>
        <p:nvPicPr>
          <p:cNvPr id="5" name="Picture 7" descr="http://moblog.net/media/h/e/l/helen/stepping-stones-3.jpg"/>
          <p:cNvPicPr>
            <a:picLocks noChangeAspect="1" noChangeArrowheads="1"/>
          </p:cNvPicPr>
          <p:nvPr/>
        </p:nvPicPr>
        <p:blipFill>
          <a:blip r:embed="rId3"/>
          <a:srcRect l="23198" r="8152"/>
          <a:stretch>
            <a:fillRect/>
          </a:stretch>
        </p:blipFill>
        <p:spPr bwMode="auto">
          <a:xfrm>
            <a:off x="6232525" y="685800"/>
            <a:ext cx="2165350" cy="4114800"/>
          </a:xfrm>
          <a:prstGeom prst="rect">
            <a:avLst/>
          </a:prstGeom>
          <a:ln>
            <a:noFill/>
          </a:ln>
          <a:effectLst>
            <a:outerShdw blurRad="292100" dist="139700" dir="2700000" algn="tl" rotWithShape="0">
              <a:srgbClr val="333333">
                <a:alpha val="65000"/>
              </a:srgbClr>
            </a:outerShdw>
          </a:effectLst>
        </p:spPr>
      </p:pic>
      <p:pic>
        <p:nvPicPr>
          <p:cNvPr id="6" name="MS900388287[1].wav">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0010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 presetClass="mediacall" presetSubtype="0" fill="hold" nodeType="afterEffect">
                                  <p:stCondLst>
                                    <p:cond delay="0"/>
                                  </p:stCondLst>
                                  <p:childTnLst>
                                    <p:cmd type="call" cmd="playFrom(0.0)">
                                      <p:cBhvr>
                                        <p:cTn id="13" dur="34968" fill="hold"/>
                                        <p:tgtEl>
                                          <p:spTgt spid="6"/>
                                        </p:tgtEl>
                                      </p:cBhvr>
                                    </p:cmd>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2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533400"/>
            <a:ext cx="8077200" cy="1676400"/>
          </a:xfrm>
        </p:spPr>
        <p:txBody>
          <a:bodyPr/>
          <a:lstStyle/>
          <a:p>
            <a:pPr>
              <a:defRPr/>
            </a:pPr>
            <a:r>
              <a:rPr lang="en-US" sz="3600" b="1" dirty="0" smtClean="0">
                <a:effectLst>
                  <a:outerShdw blurRad="38100" dist="38100" dir="2700000" algn="tl">
                    <a:srgbClr val="000000">
                      <a:alpha val="43137"/>
                    </a:srgbClr>
                  </a:outerShdw>
                </a:effectLst>
                <a:latin typeface="Maiandra GD" pitchFamily="34" charset="0"/>
              </a:rPr>
              <a:t>David said he would fight the giant. His brothers were angry and said he should be taking care of the sheep.</a:t>
            </a:r>
          </a:p>
        </p:txBody>
      </p:sp>
      <p:pic>
        <p:nvPicPr>
          <p:cNvPr id="20487" name="Picture 7" descr="Image"/>
          <p:cNvPicPr>
            <a:picLocks noChangeAspect="1" noChangeArrowheads="1"/>
          </p:cNvPicPr>
          <p:nvPr/>
        </p:nvPicPr>
        <p:blipFill>
          <a:blip r:embed="rId2"/>
          <a:srcRect/>
          <a:stretch>
            <a:fillRect/>
          </a:stretch>
        </p:blipFill>
        <p:spPr bwMode="auto">
          <a:xfrm>
            <a:off x="5867400" y="2286000"/>
            <a:ext cx="2495550" cy="2247900"/>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457200" y="2209800"/>
            <a:ext cx="5791200" cy="22098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600" b="1" dirty="0">
                <a:effectLst>
                  <a:outerShdw blurRad="38100" dist="38100" dir="2700000" algn="tl">
                    <a:srgbClr val="000000">
                      <a:alpha val="43137"/>
                    </a:srgbClr>
                  </a:outerShdw>
                </a:effectLst>
                <a:latin typeface="Maiandra GD" pitchFamily="34" charset="0"/>
              </a:rPr>
              <a:t>King Saul heard what David said and David persuaded him to be allowed to fight Goliath.</a:t>
            </a:r>
          </a:p>
        </p:txBody>
      </p:sp>
      <p:sp>
        <p:nvSpPr>
          <p:cNvPr id="5" name="Content Placeholder 2"/>
          <p:cNvSpPr txBox="1">
            <a:spLocks/>
          </p:cNvSpPr>
          <p:nvPr/>
        </p:nvSpPr>
        <p:spPr bwMode="auto">
          <a:xfrm>
            <a:off x="457200" y="4495800"/>
            <a:ext cx="7924800" cy="193516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600" b="1" dirty="0">
                <a:effectLst>
                  <a:outerShdw blurRad="38100" dist="38100" dir="2700000" algn="tl">
                    <a:srgbClr val="000000">
                      <a:alpha val="43137"/>
                    </a:srgbClr>
                  </a:outerShdw>
                </a:effectLst>
                <a:latin typeface="Maiandra GD" pitchFamily="34" charset="0"/>
              </a:rPr>
              <a:t>David had killed a lion and a bear with his slingshot to protect his father’s sheep.</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0483">
                                            <p:txEl>
                                              <p:pRg st="0" end="0"/>
                                            </p:txEl>
                                          </p:spTgt>
                                        </p:tgtEl>
                                        <p:attrNameLst>
                                          <p:attrName>ppt_w</p:attrName>
                                        </p:attrNameLst>
                                      </p:cBhvr>
                                    </p:anim>
                                    <p:anim by="(#ppt_w*0.50)" calcmode="lin" valueType="num">
                                      <p:cBhvr>
                                        <p:cTn id="8" dur="250" decel="50000" autoRev="1" fill="hold">
                                          <p:stCondLst>
                                            <p:cond delay="0"/>
                                          </p:stCondLst>
                                        </p:cTn>
                                        <p:tgtEl>
                                          <p:spTgt spid="20483">
                                            <p:txEl>
                                              <p:pRg st="0" end="0"/>
                                            </p:txEl>
                                          </p:spTgt>
                                        </p:tgtEl>
                                        <p:attrNameLst>
                                          <p:attrName>ppt_x</p:attrName>
                                        </p:attrNameLst>
                                      </p:cBhvr>
                                    </p:anim>
                                    <p:anim from="(-#ppt_h/2)" to="(#ppt_y)" calcmode="lin" valueType="num">
                                      <p:cBhvr>
                                        <p:cTn id="9" dur="500" fill="hold">
                                          <p:stCondLst>
                                            <p:cond delay="0"/>
                                          </p:stCondLst>
                                        </p:cTn>
                                        <p:tgtEl>
                                          <p:spTgt spid="20483">
                                            <p:txEl>
                                              <p:pRg st="0" end="0"/>
                                            </p:txEl>
                                          </p:spTgt>
                                        </p:tgtEl>
                                        <p:attrNameLst>
                                          <p:attrName>ppt_y</p:attrName>
                                        </p:attrNameLst>
                                      </p:cBhvr>
                                    </p:anim>
                                    <p:animRot by="21600000">
                                      <p:cBhvr>
                                        <p:cTn id="10" dur="500" fill="hold">
                                          <p:stCondLst>
                                            <p:cond delay="0"/>
                                          </p:stCondLst>
                                        </p:cTn>
                                        <p:tgtEl>
                                          <p:spTgt spid="20483">
                                            <p:txEl>
                                              <p:pRg st="0" end="0"/>
                                            </p:txEl>
                                          </p:spTgt>
                                        </p:tgtEl>
                                        <p:attrNameLst>
                                          <p:attrName>r</p:attrName>
                                        </p:attrNameLst>
                                      </p:cBhvr>
                                    </p:animRot>
                                  </p:childTnLst>
                                </p:cTn>
                              </p:par>
                            </p:childTnLst>
                          </p:cTn>
                        </p:par>
                        <p:par>
                          <p:cTn id="11" fill="hold" nodeType="afterGroup">
                            <p:stCondLst>
                              <p:cond delay="4850"/>
                            </p:stCondLst>
                            <p:childTnLst>
                              <p:par>
                                <p:cTn id="12" presetID="29" presetClass="entr" presetSubtype="0" fill="hold" nodeType="afterEffect">
                                  <p:stCondLst>
                                    <p:cond delay="0"/>
                                  </p:stCondLst>
                                  <p:childTnLst>
                                    <p:set>
                                      <p:cBhvr>
                                        <p:cTn id="13" dur="1" fill="hold">
                                          <p:stCondLst>
                                            <p:cond delay="0"/>
                                          </p:stCondLst>
                                        </p:cTn>
                                        <p:tgtEl>
                                          <p:spTgt spid="20487"/>
                                        </p:tgtEl>
                                        <p:attrNameLst>
                                          <p:attrName>style.visibility</p:attrName>
                                        </p:attrNameLst>
                                      </p:cBhvr>
                                      <p:to>
                                        <p:strVal val="visible"/>
                                      </p:to>
                                    </p:set>
                                    <p:anim calcmode="lin" valueType="num">
                                      <p:cBhvr>
                                        <p:cTn id="14" dur="1000" fill="hold"/>
                                        <p:tgtEl>
                                          <p:spTgt spid="20487"/>
                                        </p:tgtEl>
                                        <p:attrNameLst>
                                          <p:attrName>ppt_x</p:attrName>
                                        </p:attrNameLst>
                                      </p:cBhvr>
                                      <p:tavLst>
                                        <p:tav tm="0">
                                          <p:val>
                                            <p:strVal val="#ppt_x-.2"/>
                                          </p:val>
                                        </p:tav>
                                        <p:tav tm="100000">
                                          <p:val>
                                            <p:strVal val="#ppt_x"/>
                                          </p:val>
                                        </p:tav>
                                      </p:tavLst>
                                    </p:anim>
                                    <p:anim calcmode="lin" valueType="num">
                                      <p:cBhvr>
                                        <p:cTn id="15" dur="1000" fill="hold"/>
                                        <p:tgtEl>
                                          <p:spTgt spid="2048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4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4">
                                            <p:txEl>
                                              <p:pRg st="0" end="0"/>
                                            </p:txEl>
                                          </p:spTgt>
                                        </p:tgtEl>
                                        <p:attrNameLst>
                                          <p:attrName>style.visibility</p:attrName>
                                        </p:attrNameLst>
                                      </p:cBhvr>
                                      <p:to>
                                        <p:strVal val="visible"/>
                                      </p:to>
                                    </p:set>
                                    <p:anim by="(-#ppt_w*2)" calcmode="lin" valueType="num">
                                      <p:cBhvr rctx="PPT">
                                        <p:cTn id="21" dur="250" autoRev="1" fill="hold">
                                          <p:stCondLst>
                                            <p:cond delay="0"/>
                                          </p:stCondLst>
                                        </p:cTn>
                                        <p:tgtEl>
                                          <p:spTgt spid="4">
                                            <p:txEl>
                                              <p:pRg st="0" end="0"/>
                                            </p:txEl>
                                          </p:spTgt>
                                        </p:tgtEl>
                                        <p:attrNameLst>
                                          <p:attrName>ppt_w</p:attrName>
                                        </p:attrNameLst>
                                      </p:cBhvr>
                                    </p:anim>
                                    <p:anim by="(#ppt_w*0.50)" calcmode="lin" valueType="num">
                                      <p:cBhvr>
                                        <p:cTn id="22" dur="250" decel="50000" autoRev="1" fill="hold">
                                          <p:stCondLst>
                                            <p:cond delay="0"/>
                                          </p:stCondLst>
                                        </p:cTn>
                                        <p:tgtEl>
                                          <p:spTgt spid="4">
                                            <p:txEl>
                                              <p:pRg st="0" end="0"/>
                                            </p:txEl>
                                          </p:spTgt>
                                        </p:tgtEl>
                                        <p:attrNameLst>
                                          <p:attrName>ppt_x</p:attrName>
                                        </p:attrNameLst>
                                      </p:cBhvr>
                                    </p:anim>
                                    <p:anim from="(-#ppt_h/2)" to="(#ppt_y)" calcmode="lin" valueType="num">
                                      <p:cBhvr>
                                        <p:cTn id="23" dur="500" fill="hold">
                                          <p:stCondLst>
                                            <p:cond delay="0"/>
                                          </p:stCondLst>
                                        </p:cTn>
                                        <p:tgtEl>
                                          <p:spTgt spid="4">
                                            <p:txEl>
                                              <p:pRg st="0" end="0"/>
                                            </p:txEl>
                                          </p:spTgt>
                                        </p:tgtEl>
                                        <p:attrNameLst>
                                          <p:attrName>ppt_y</p:attrName>
                                        </p:attrNameLst>
                                      </p:cBhvr>
                                    </p:anim>
                                    <p:animRot by="21600000">
                                      <p:cBhvr>
                                        <p:cTn id="24" dur="500" fill="hold">
                                          <p:stCondLst>
                                            <p:cond delay="0"/>
                                          </p:stCondLst>
                                        </p:cTn>
                                        <p:tgtEl>
                                          <p:spTgt spid="4">
                                            <p:txEl>
                                              <p:pRg st="0" end="0"/>
                                            </p:txEl>
                                          </p:spTgt>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by="(-#ppt_w*2)" calcmode="lin" valueType="num">
                                      <p:cBhvr rctx="PPT">
                                        <p:cTn id="29" dur="250" autoRev="1" fill="hold">
                                          <p:stCondLst>
                                            <p:cond delay="0"/>
                                          </p:stCondLst>
                                        </p:cTn>
                                        <p:tgtEl>
                                          <p:spTgt spid="5">
                                            <p:txEl>
                                              <p:pRg st="0" end="0"/>
                                            </p:txEl>
                                          </p:spTgt>
                                        </p:tgtEl>
                                        <p:attrNameLst>
                                          <p:attrName>ppt_w</p:attrName>
                                        </p:attrNameLst>
                                      </p:cBhvr>
                                    </p:anim>
                                    <p:anim by="(#ppt_w*0.50)" calcmode="lin" valueType="num">
                                      <p:cBhvr>
                                        <p:cTn id="30" dur="250" decel="50000" autoRev="1" fill="hold">
                                          <p:stCondLst>
                                            <p:cond delay="0"/>
                                          </p:stCondLst>
                                        </p:cTn>
                                        <p:tgtEl>
                                          <p:spTgt spid="5">
                                            <p:txEl>
                                              <p:pRg st="0" end="0"/>
                                            </p:txEl>
                                          </p:spTgt>
                                        </p:tgtEl>
                                        <p:attrNameLst>
                                          <p:attrName>ppt_x</p:attrName>
                                        </p:attrNameLst>
                                      </p:cBhvr>
                                    </p:anim>
                                    <p:anim from="(-#ppt_h/2)" to="(#ppt_y)" calcmode="lin" valueType="num">
                                      <p:cBhvr>
                                        <p:cTn id="31" dur="500" fill="hold">
                                          <p:stCondLst>
                                            <p:cond delay="0"/>
                                          </p:stCondLst>
                                        </p:cTn>
                                        <p:tgtEl>
                                          <p:spTgt spid="5">
                                            <p:txEl>
                                              <p:pRg st="0" end="0"/>
                                            </p:txEl>
                                          </p:spTgt>
                                        </p:tgtEl>
                                        <p:attrNameLst>
                                          <p:attrName>ppt_y</p:attrName>
                                        </p:attrNameLst>
                                      </p:cBhvr>
                                    </p:anim>
                                    <p:animRot by="21600000">
                                      <p:cBhvr>
                                        <p:cTn id="32" dur="5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4" grpId="0" build="allAtOnce"/>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3581400" y="914400"/>
            <a:ext cx="4648200" cy="2667000"/>
          </a:xfrm>
        </p:spPr>
        <p:txBody>
          <a:bodyPr/>
          <a:lstStyle/>
          <a:p>
            <a:pPr eaLnBrk="1" hangingPunct="1">
              <a:defRPr/>
            </a:pPr>
            <a:r>
              <a:rPr lang="en-US" sz="4000" dirty="0" smtClean="0">
                <a:effectLst>
                  <a:outerShdw blurRad="38100" dist="38100" dir="2700000" algn="tl">
                    <a:srgbClr val="000000">
                      <a:alpha val="43137"/>
                    </a:srgbClr>
                  </a:outerShdw>
                </a:effectLst>
              </a:rPr>
              <a:t>Why was David at the battlefield? </a:t>
            </a:r>
          </a:p>
          <a:p>
            <a:pPr algn="r" eaLnBrk="1" hangingPunct="1">
              <a:defRPr/>
            </a:pPr>
            <a:r>
              <a:rPr lang="en-US" sz="4000" b="1" dirty="0" smtClean="0">
                <a:effectLst>
                  <a:outerShdw blurRad="38100" dist="38100" dir="2700000" algn="tl">
                    <a:srgbClr val="000000">
                      <a:alpha val="43137"/>
                    </a:srgbClr>
                  </a:outerShdw>
                </a:effectLst>
                <a:latin typeface="Papyrus" pitchFamily="66" charset="0"/>
              </a:rPr>
              <a:t>Let’s read 1 Samuel 17:17–18</a:t>
            </a:r>
          </a:p>
        </p:txBody>
      </p:sp>
      <p:pic>
        <p:nvPicPr>
          <p:cNvPr id="22531" name="Picture 5" descr="http://www.gutenberg.org/files/25486/25486-h/images/illus-17.png"/>
          <p:cNvPicPr>
            <a:picLocks noChangeAspect="1" noChangeArrowheads="1"/>
          </p:cNvPicPr>
          <p:nvPr/>
        </p:nvPicPr>
        <p:blipFill>
          <a:blip r:embed="rId2"/>
          <a:srcRect/>
          <a:stretch>
            <a:fillRect/>
          </a:stretch>
        </p:blipFill>
        <p:spPr bwMode="auto">
          <a:xfrm>
            <a:off x="838200" y="685800"/>
            <a:ext cx="2590800" cy="2749550"/>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457200" y="3505200"/>
            <a:ext cx="7772400" cy="28956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4000" dirty="0">
                <a:effectLst>
                  <a:outerShdw blurRad="38100" dist="38100" dir="2700000" algn="tl">
                    <a:srgbClr val="000000">
                      <a:alpha val="43137"/>
                    </a:srgbClr>
                  </a:outerShdw>
                </a:effectLst>
                <a:latin typeface="+mn-lt"/>
              </a:rPr>
              <a:t>Why was David’s oldest brother angry with him when he heard David asking about Goliath? </a:t>
            </a:r>
          </a:p>
          <a:p>
            <a:pPr marL="342900" indent="-342900" algn="r">
              <a:spcBef>
                <a:spcPct val="20000"/>
              </a:spcBef>
              <a:buFont typeface="Arial" charset="0"/>
              <a:buChar char="•"/>
              <a:defRPr/>
            </a:pPr>
            <a:r>
              <a:rPr lang="en-US" sz="4000" b="1" dirty="0">
                <a:effectLst>
                  <a:outerShdw blurRad="38100" dist="38100" dir="2700000" algn="tl">
                    <a:srgbClr val="000000">
                      <a:alpha val="43137"/>
                    </a:srgbClr>
                  </a:outerShdw>
                </a:effectLst>
                <a:latin typeface="Papyrus" pitchFamily="66" charset="0"/>
              </a:rPr>
              <a:t>Let’s read 1 Samuel 17:26–28</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Bottom)">
                                      <p:cBhvr>
                                        <p:cTn id="7" dur="1000"/>
                                        <p:tgtEl>
                                          <p:spTgt spid="25603">
                                            <p:txEl>
                                              <p:pRg st="0" end="0"/>
                                            </p:txEl>
                                          </p:spTgt>
                                        </p:tgtEl>
                                      </p:cBhvr>
                                    </p:animEffect>
                                  </p:childTnLst>
                                </p:cTn>
                              </p:par>
                            </p:childTnLst>
                          </p:cTn>
                        </p:par>
                        <p:par>
                          <p:cTn id="8" fill="hold" nodeType="afterGroup">
                            <p:stCondLst>
                              <p:cond delay="1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5603">
                                            <p:txEl>
                                              <p:pRg st="1" end="1"/>
                                            </p:txEl>
                                          </p:spTgt>
                                        </p:tgtEl>
                                        <p:attrNameLst>
                                          <p:attrName>style.visibility</p:attrName>
                                        </p:attrNameLst>
                                      </p:cBhvr>
                                      <p:to>
                                        <p:strVal val="visible"/>
                                      </p:to>
                                    </p:set>
                                    <p:anim calcmode="discrete" valueType="clr">
                                      <p:cBhvr override="childStyle">
                                        <p:cTn id="11" dur="80"/>
                                        <p:tgtEl>
                                          <p:spTgt spid="256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5603">
                                            <p:txEl>
                                              <p:pRg st="1" end="1"/>
                                            </p:txEl>
                                          </p:spTgt>
                                        </p:tgtEl>
                                        <p:attrNameLst>
                                          <p:attrName>fillcolor</p:attrName>
                                        </p:attrNameLst>
                                      </p:cBhvr>
                                      <p:tavLst>
                                        <p:tav tm="0">
                                          <p:val>
                                            <p:clrVal>
                                              <a:schemeClr val="accent2"/>
                                            </p:clrVal>
                                          </p:val>
                                        </p:tav>
                                        <p:tav tm="50000">
                                          <p:val>
                                            <p:clrVal>
                                              <a:schemeClr val="hlink"/>
                                            </p:clrVal>
                                          </p:val>
                                        </p:tav>
                                      </p:tavLst>
                                    </p:anim>
                                    <p:set>
                                      <p:cBhvr>
                                        <p:cTn id="13" dur="80"/>
                                        <p:tgtEl>
                                          <p:spTgt spid="25603">
                                            <p:txEl>
                                              <p:pRg st="1" end="1"/>
                                            </p:txEl>
                                          </p:spTgt>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dissolve">
                                      <p:cBhvr>
                                        <p:cTn id="18" dur="500"/>
                                        <p:tgtEl>
                                          <p:spTgt spid="22531"/>
                                        </p:tgtEl>
                                      </p:cBhvr>
                                    </p:animEffect>
                                  </p:childTnLst>
                                </p:cTn>
                              </p:par>
                            </p:childTnLst>
                          </p:cTn>
                        </p:par>
                        <p:par>
                          <p:cTn id="19" fill="hold" nodeType="afterGroup">
                            <p:stCondLst>
                              <p:cond delay="500"/>
                            </p:stCondLst>
                            <p:childTnLst>
                              <p:par>
                                <p:cTn id="20" presetID="12" presetClass="entr" presetSubtype="4" fill="hold" grpId="0"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slide(fromBottom)">
                                      <p:cBhvr>
                                        <p:cTn id="22" dur="500"/>
                                        <p:tgtEl>
                                          <p:spTgt spid="4">
                                            <p:txEl>
                                              <p:pRg st="0" end="0"/>
                                            </p:txEl>
                                          </p:spTgt>
                                        </p:tgtEl>
                                      </p:cBhvr>
                                    </p:animEffect>
                                  </p:childTnLst>
                                </p:cTn>
                              </p:par>
                            </p:childTnLst>
                          </p:cTn>
                        </p:par>
                        <p:par>
                          <p:cTn id="23" fill="hold" nodeType="afterGroup">
                            <p:stCondLst>
                              <p:cond delay="10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6"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772400" cy="1447800"/>
          </a:xfrm>
        </p:spPr>
        <p:txBody>
          <a:bodyPr/>
          <a:lstStyle/>
          <a:p>
            <a:pPr eaLnBrk="1" hangingPunct="1">
              <a:defRPr/>
            </a:pPr>
            <a:r>
              <a:rPr lang="en-US" sz="4400" dirty="0" smtClean="0">
                <a:effectLst>
                  <a:outerShdw blurRad="38100" dist="38100" dir="2700000" algn="tl">
                    <a:srgbClr val="000000">
                      <a:alpha val="43137"/>
                    </a:srgbClr>
                  </a:outerShdw>
                </a:effectLst>
              </a:rPr>
              <a:t>How did David’s brother misjudge him? </a:t>
            </a:r>
          </a:p>
        </p:txBody>
      </p:sp>
      <p:pic>
        <p:nvPicPr>
          <p:cNvPr id="2" name="Picture 4" descr="C:\Documents and Settings\The Covalt Family\Local Settings\Temporary Internet Files\Content.IE5\YEH7M45Y\MC900434395[1].wmf"/>
          <p:cNvPicPr>
            <a:picLocks noChangeAspect="1" noChangeArrowheads="1"/>
          </p:cNvPicPr>
          <p:nvPr/>
        </p:nvPicPr>
        <p:blipFill>
          <a:blip r:embed="rId2"/>
          <a:srcRect/>
          <a:stretch>
            <a:fillRect/>
          </a:stretch>
        </p:blipFill>
        <p:spPr bwMode="auto">
          <a:xfrm>
            <a:off x="4876800" y="1371600"/>
            <a:ext cx="3308350" cy="32766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457200" y="1905000"/>
            <a:ext cx="4419600" cy="28194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4400" dirty="0">
                <a:effectLst>
                  <a:outerShdw blurRad="38100" dist="38100" dir="2700000" algn="tl">
                    <a:srgbClr val="000000">
                      <a:alpha val="43137"/>
                    </a:srgbClr>
                  </a:outerShdw>
                </a:effectLst>
                <a:latin typeface="+mn-lt"/>
              </a:rPr>
              <a:t>How can we avoid misjudging our brothers or sisters? </a:t>
            </a:r>
          </a:p>
        </p:txBody>
      </p:sp>
      <p:sp>
        <p:nvSpPr>
          <p:cNvPr id="6" name="Content Placeholder 2"/>
          <p:cNvSpPr txBox="1">
            <a:spLocks/>
          </p:cNvSpPr>
          <p:nvPr/>
        </p:nvSpPr>
        <p:spPr bwMode="auto">
          <a:xfrm>
            <a:off x="457200" y="4724400"/>
            <a:ext cx="8001000" cy="15240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4400" dirty="0">
                <a:effectLst>
                  <a:outerShdw blurRad="38100" dist="38100" dir="2700000" algn="tl">
                    <a:srgbClr val="000000">
                      <a:alpha val="43137"/>
                    </a:srgbClr>
                  </a:outerShdw>
                </a:effectLst>
                <a:latin typeface="+mn-lt"/>
              </a:rPr>
              <a:t>How can we overcome jealousy of others’ strengths or abilities?</a:t>
            </a:r>
          </a:p>
          <a:p>
            <a:pPr marL="342900" indent="-342900" eaLnBrk="0" hangingPunct="0">
              <a:spcBef>
                <a:spcPct val="20000"/>
              </a:spcBef>
              <a:buFont typeface="Arial" charset="0"/>
              <a:buChar char="•"/>
              <a:defRPr/>
            </a:pPr>
            <a:endParaRPr lang="en-US" sz="3200" dirty="0">
              <a:latin typeface="+mn-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par>
                          <p:cTn id="17" fill="hold" nodeType="afterGroup">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438400" y="609600"/>
            <a:ext cx="6019800" cy="2971800"/>
          </a:xfrm>
        </p:spPr>
        <p:txBody>
          <a:bodyPr/>
          <a:lstStyle/>
          <a:p>
            <a:pPr eaLnBrk="1" hangingPunct="1">
              <a:defRPr/>
            </a:pPr>
            <a:r>
              <a:rPr lang="en-US" sz="3700" dirty="0" smtClean="0">
                <a:effectLst>
                  <a:outerShdw blurRad="38100" dist="38100" dir="2700000" algn="tl">
                    <a:srgbClr val="000000">
                      <a:alpha val="43137"/>
                    </a:srgbClr>
                  </a:outerShdw>
                </a:effectLst>
              </a:rPr>
              <a:t>What does David’s question, “Is there not a cause?” tell us about him? </a:t>
            </a:r>
          </a:p>
          <a:p>
            <a:pPr eaLnBrk="1" hangingPunct="1">
              <a:defRPr/>
            </a:pPr>
            <a:r>
              <a:rPr lang="en-US" sz="3700" b="1" dirty="0" smtClean="0">
                <a:effectLst>
                  <a:outerShdw blurRad="38100" dist="38100" dir="2700000" algn="tl">
                    <a:srgbClr val="000000">
                      <a:alpha val="43137"/>
                    </a:srgbClr>
                  </a:outerShdw>
                </a:effectLst>
                <a:latin typeface="Papyrus" pitchFamily="66" charset="0"/>
              </a:rPr>
              <a:t>Let’s read 1 Samuel 17:29</a:t>
            </a:r>
          </a:p>
        </p:txBody>
      </p:sp>
      <p:sp>
        <p:nvSpPr>
          <p:cNvPr id="3" name="Content Placeholder 2"/>
          <p:cNvSpPr txBox="1">
            <a:spLocks/>
          </p:cNvSpPr>
          <p:nvPr/>
        </p:nvSpPr>
        <p:spPr bwMode="auto">
          <a:xfrm>
            <a:off x="838200" y="3352800"/>
            <a:ext cx="7467600" cy="30781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700" b="1" dirty="0">
                <a:effectLst>
                  <a:outerShdw blurRad="38100" dist="38100" dir="2700000" algn="tl">
                    <a:srgbClr val="000000">
                      <a:alpha val="43137"/>
                    </a:srgbClr>
                  </a:outerShdw>
                </a:effectLst>
                <a:latin typeface="Papyrus" pitchFamily="66" charset="0"/>
              </a:rPr>
              <a:t>A cause is a situation that can be resolved or made better by people getting involved in a positive way. </a:t>
            </a:r>
          </a:p>
          <a:p>
            <a:pPr marL="342900" indent="-342900">
              <a:spcBef>
                <a:spcPct val="20000"/>
              </a:spcBef>
              <a:buFont typeface="Arial" charset="0"/>
              <a:buChar char="•"/>
              <a:defRPr/>
            </a:pPr>
            <a:r>
              <a:rPr lang="en-US" sz="3700" dirty="0">
                <a:effectLst>
                  <a:outerShdw blurRad="38100" dist="38100" dir="2700000" algn="tl">
                    <a:srgbClr val="000000">
                      <a:alpha val="43137"/>
                    </a:srgbClr>
                  </a:outerShdw>
                </a:effectLst>
                <a:latin typeface="+mn-lt"/>
              </a:rPr>
              <a:t>What was the cause David was referring to? </a:t>
            </a:r>
          </a:p>
        </p:txBody>
      </p:sp>
      <p:pic>
        <p:nvPicPr>
          <p:cNvPr id="24579" name="Picture 3" descr="C:\Documents and Settings\The Covalt Family\Local Settings\Temporary Internet Files\Content.IE5\DD3KY30F\MC900434411[1].wmf"/>
          <p:cNvPicPr>
            <a:picLocks noChangeAspect="1" noChangeArrowheads="1"/>
          </p:cNvPicPr>
          <p:nvPr/>
        </p:nvPicPr>
        <p:blipFill>
          <a:blip r:embed="rId3"/>
          <a:srcRect/>
          <a:stretch>
            <a:fillRect/>
          </a:stretch>
        </p:blipFill>
        <p:spPr bwMode="auto">
          <a:xfrm>
            <a:off x="838200" y="685800"/>
            <a:ext cx="1828800" cy="2400300"/>
          </a:xfrm>
          <a:prstGeom prst="rect">
            <a:avLst/>
          </a:prstGeom>
          <a:ln>
            <a:noFill/>
          </a:ln>
          <a:effectLst>
            <a:outerShdw blurRad="292100" dist="139700" dir="2700000" algn="tl" rotWithShape="0">
              <a:srgbClr val="333333">
                <a:alpha val="65000"/>
              </a:srgbClr>
            </a:outerShdw>
          </a:effectLst>
        </p:spPr>
      </p:pic>
      <p:pic>
        <p:nvPicPr>
          <p:cNvPr id="5" name="MS901679.wav">
            <a:hlinkClick r:id="" action="ppaction://media"/>
          </p:cNvPr>
          <p:cNvPicPr>
            <a:picLocks noRot="1" noChangeAspect="1"/>
          </p:cNvPicPr>
          <p:nvPr>
            <a:wavAudioFile r:embed="rId1" name="MS900097493[1].wav"/>
          </p:nvPr>
        </p:nvPicPr>
        <p:blipFill>
          <a:blip r:embed="rId4">
            <a:extLst>
              <a:ext uri="{28A0092B-C50C-407E-A947-70E740481C1C}">
                <a14:useLocalDpi xmlns:a14="http://schemas.microsoft.com/office/drawing/2010/main" val="0"/>
              </a:ext>
            </a:extLst>
          </a:blip>
          <a:srcRect/>
          <a:stretch>
            <a:fillRect/>
          </a:stretch>
        </p:blipFill>
        <p:spPr bwMode="auto">
          <a:xfrm>
            <a:off x="80010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Scale>
                                      <p:cBhvr>
                                        <p:cTn id="7" dur="1000" decel="50000" fill="hold">
                                          <p:stCondLst>
                                            <p:cond delay="0"/>
                                          </p:stCondLst>
                                        </p:cTn>
                                        <p:tgtEl>
                                          <p:spTgt spid="266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627">
                                            <p:txEl>
                                              <p:pRg st="0" end="0"/>
                                            </p:txEl>
                                          </p:spTgt>
                                        </p:tgtEl>
                                        <p:attrNameLst>
                                          <p:attrName>ppt_x</p:attrName>
                                          <p:attrName>ppt_y</p:attrName>
                                        </p:attrNameLst>
                                      </p:cBhvr>
                                    </p:animMotion>
                                    <p:animEffect transition="in" filter="fade">
                                      <p:cBhvr>
                                        <p:cTn id="9" dur="1000"/>
                                        <p:tgtEl>
                                          <p:spTgt spid="26627">
                                            <p:txEl>
                                              <p:pRg st="0" end="0"/>
                                            </p:txEl>
                                          </p:spTgt>
                                        </p:tgtEl>
                                      </p:cBhvr>
                                    </p:animEffect>
                                  </p:childTnLst>
                                </p:cTn>
                              </p:par>
                            </p:childTnLst>
                          </p:cTn>
                        </p:par>
                        <p:par>
                          <p:cTn id="10" fill="hold" nodeType="afterGroup">
                            <p:stCondLst>
                              <p:cond delay="1000"/>
                            </p:stCondLst>
                            <p:childTnLst>
                              <p:par>
                                <p:cTn id="11" presetID="1" presetClass="mediacall" presetSubtype="0" fill="hold" nodeType="afterEffect">
                                  <p:stCondLst>
                                    <p:cond delay="0"/>
                                  </p:stCondLst>
                                  <p:childTnLst>
                                    <p:cmd type="call" cmd="playFrom(0.0)">
                                      <p:cBhvr>
                                        <p:cTn id="12" dur="1271" fill="hold"/>
                                        <p:tgtEl>
                                          <p:spTgt spid="5"/>
                                        </p:tgtEl>
                                      </p:cBhvr>
                                    </p:cmd>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26627">
                                            <p:txEl>
                                              <p:pRg st="1" end="1"/>
                                            </p:txEl>
                                          </p:spTgt>
                                        </p:tgtEl>
                                        <p:attrNameLst>
                                          <p:attrName>style.visibility</p:attrName>
                                        </p:attrNameLst>
                                      </p:cBhvr>
                                      <p:to>
                                        <p:strVal val="visible"/>
                                      </p:to>
                                    </p:set>
                                    <p:anim calcmode="discrete" valueType="clr">
                                      <p:cBhvr override="childStyle">
                                        <p:cTn id="15" dur="80"/>
                                        <p:tgtEl>
                                          <p:spTgt spid="2662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6627">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26627">
                                            <p:txEl>
                                              <p:pRg st="1" end="1"/>
                                            </p:txEl>
                                          </p:spTgt>
                                        </p:tgtEl>
                                        <p:attrNameLst>
                                          <p:attrName>fill.type</p:attrName>
                                        </p:attrNameLst>
                                      </p:cBhvr>
                                      <p:to>
                                        <p:strVal val="solid"/>
                                      </p:to>
                                    </p:set>
                                  </p:childTnLst>
                                </p:cTn>
                              </p:par>
                            </p:childTnLst>
                          </p:cTn>
                        </p:par>
                        <p:par>
                          <p:cTn id="18" fill="hold" nodeType="afterGroup">
                            <p:stCondLst>
                              <p:cond delay="2271"/>
                            </p:stCondLst>
                            <p:childTnLst>
                              <p:par>
                                <p:cTn id="19" presetID="18" presetClass="entr" presetSubtype="6" fill="hold" nodeType="afterEffect">
                                  <p:stCondLst>
                                    <p:cond delay="0"/>
                                  </p:stCondLst>
                                  <p:childTnLst>
                                    <p:set>
                                      <p:cBhvr>
                                        <p:cTn id="20" dur="1" fill="hold">
                                          <p:stCondLst>
                                            <p:cond delay="0"/>
                                          </p:stCondLst>
                                        </p:cTn>
                                        <p:tgtEl>
                                          <p:spTgt spid="24579"/>
                                        </p:tgtEl>
                                        <p:attrNameLst>
                                          <p:attrName>style.visibility</p:attrName>
                                        </p:attrNameLst>
                                      </p:cBhvr>
                                      <p:to>
                                        <p:strVal val="visible"/>
                                      </p:to>
                                    </p:set>
                                    <p:animEffect transition="in" filter="strips(downRight)">
                                      <p:cBhvr>
                                        <p:cTn id="21" dur="500"/>
                                        <p:tgtEl>
                                          <p:spTgt spid="2457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Scale>
                                      <p:cBhvr>
                                        <p:cTn id="26"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0" end="0"/>
                                            </p:txEl>
                                          </p:spTgt>
                                        </p:tgtEl>
                                        <p:attrNameLst>
                                          <p:attrName>ppt_x</p:attrName>
                                          <p:attrName>ppt_y</p:attrName>
                                        </p:attrNameLst>
                                      </p:cBhvr>
                                    </p:animMotion>
                                    <p:animEffect transition="in" filter="fade">
                                      <p:cBhvr>
                                        <p:cTn id="28" dur="1000"/>
                                        <p:tgtEl>
                                          <p:spTgt spid="3">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Scale>
                                      <p:cBhvr>
                                        <p:cTn id="3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
                                            <p:txEl>
                                              <p:pRg st="1" end="1"/>
                                            </p:txEl>
                                          </p:spTgt>
                                        </p:tgtEl>
                                        <p:attrNameLst>
                                          <p:attrName>ppt_x</p:attrName>
                                          <p:attrName>ppt_y</p:attrName>
                                        </p:attrNameLst>
                                      </p:cBhvr>
                                    </p:animMotion>
                                    <p:animEffect transition="in" filter="fade">
                                      <p:cBhvr>
                                        <p:cTn id="3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26627" grpId="0" build="p"/>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533400"/>
            <a:ext cx="5791200" cy="1676400"/>
          </a:xfrm>
        </p:spPr>
        <p:txBody>
          <a:bodyPr/>
          <a:lstStyle/>
          <a:p>
            <a:pPr>
              <a:defRPr/>
            </a:pPr>
            <a:r>
              <a:rPr lang="en-US" sz="4000" dirty="0" smtClean="0">
                <a:effectLst>
                  <a:outerShdw blurRad="38100" dist="38100" dir="2700000" algn="tl">
                    <a:srgbClr val="000000">
                      <a:alpha val="43137"/>
                    </a:srgbClr>
                  </a:outerShdw>
                </a:effectLst>
              </a:rPr>
              <a:t>What righteous causes do young members of the Church have today? </a:t>
            </a:r>
          </a:p>
        </p:txBody>
      </p:sp>
      <p:pic>
        <p:nvPicPr>
          <p:cNvPr id="25603" name="Picture 3" descr="C:\Documents and Settings\The Covalt Family\Local Settings\Temporary Internet Files\Content.IE5\AGZHNEQT\MC900434389[1].wmf"/>
          <p:cNvPicPr>
            <a:picLocks noChangeAspect="1" noChangeArrowheads="1"/>
          </p:cNvPicPr>
          <p:nvPr/>
        </p:nvPicPr>
        <p:blipFill>
          <a:blip r:embed="rId2"/>
          <a:srcRect/>
          <a:stretch>
            <a:fillRect/>
          </a:stretch>
        </p:blipFill>
        <p:spPr bwMode="auto">
          <a:xfrm rot="388875" flipH="1">
            <a:off x="5932488" y="539750"/>
            <a:ext cx="2154237" cy="2735263"/>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457200" y="2438400"/>
            <a:ext cx="7696200" cy="3810000"/>
          </a:xfrm>
          <a:prstGeom prst="rect">
            <a:avLst/>
          </a:prstGeom>
          <a:noFill/>
          <a:ln w="9525">
            <a:noFill/>
            <a:miter lim="800000"/>
            <a:headEnd/>
            <a:tailEnd/>
          </a:ln>
        </p:spPr>
        <p:txBody>
          <a:bodyPr/>
          <a:lstStyle/>
          <a:p>
            <a:pPr marL="742950" lvl="1" indent="-285750" eaLnBrk="0" hangingPunct="0">
              <a:spcBef>
                <a:spcPct val="20000"/>
              </a:spcBef>
              <a:buFont typeface="Arial" charset="0"/>
              <a:buChar char="–"/>
              <a:defRPr/>
            </a:pPr>
            <a:r>
              <a:rPr lang="en-US" sz="4000" dirty="0">
                <a:effectLst>
                  <a:outerShdw blurRad="38100" dist="38100" dir="2700000" algn="tl">
                    <a:srgbClr val="000000">
                      <a:alpha val="43137"/>
                    </a:srgbClr>
                  </a:outerShdw>
                </a:effectLst>
                <a:latin typeface="+mn-lt"/>
              </a:rPr>
              <a:t>Sharing the gospel</a:t>
            </a:r>
          </a:p>
          <a:p>
            <a:pPr marL="742950" lvl="1" indent="-285750" eaLnBrk="0" hangingPunct="0">
              <a:spcBef>
                <a:spcPct val="20000"/>
              </a:spcBef>
              <a:buFont typeface="Arial" charset="0"/>
              <a:buChar char="–"/>
              <a:defRPr/>
            </a:pPr>
            <a:r>
              <a:rPr lang="en-US" sz="4000" dirty="0">
                <a:effectLst>
                  <a:outerShdw blurRad="38100" dist="38100" dir="2700000" algn="tl">
                    <a:srgbClr val="000000">
                      <a:alpha val="43137"/>
                    </a:srgbClr>
                  </a:outerShdw>
                </a:effectLst>
                <a:latin typeface="+mn-lt"/>
              </a:rPr>
              <a:t>Obeying the Word of Wisdom</a:t>
            </a:r>
          </a:p>
          <a:p>
            <a:pPr marL="742950" lvl="1" indent="-285750" eaLnBrk="0" hangingPunct="0">
              <a:spcBef>
                <a:spcPct val="20000"/>
              </a:spcBef>
              <a:buFont typeface="Arial" charset="0"/>
              <a:buChar char="–"/>
              <a:defRPr/>
            </a:pPr>
            <a:r>
              <a:rPr lang="en-US" sz="4000" dirty="0">
                <a:effectLst>
                  <a:outerShdw blurRad="38100" dist="38100" dir="2700000" algn="tl">
                    <a:srgbClr val="000000">
                      <a:alpha val="43137"/>
                    </a:srgbClr>
                  </a:outerShdw>
                </a:effectLst>
                <a:latin typeface="+mn-lt"/>
              </a:rPr>
              <a:t>Keeping a clean mind</a:t>
            </a:r>
          </a:p>
          <a:p>
            <a:pPr marL="742950" lvl="1" indent="-285750" eaLnBrk="0" hangingPunct="0">
              <a:spcBef>
                <a:spcPct val="20000"/>
              </a:spcBef>
              <a:buFont typeface="Arial" charset="0"/>
              <a:buChar char="–"/>
              <a:defRPr/>
            </a:pPr>
            <a:r>
              <a:rPr lang="en-US" sz="4000" dirty="0">
                <a:effectLst>
                  <a:outerShdw blurRad="38100" dist="38100" dir="2700000" algn="tl">
                    <a:srgbClr val="000000">
                      <a:alpha val="43137"/>
                    </a:srgbClr>
                  </a:outerShdw>
                </a:effectLst>
                <a:latin typeface="+mn-lt"/>
              </a:rPr>
              <a:t>Being a good example</a:t>
            </a:r>
          </a:p>
          <a:p>
            <a:pPr marL="742950" lvl="1" indent="-285750" eaLnBrk="0" hangingPunct="0">
              <a:spcBef>
                <a:spcPct val="20000"/>
              </a:spcBef>
              <a:buFont typeface="Arial" charset="0"/>
              <a:buChar char="–"/>
              <a:defRPr/>
            </a:pPr>
            <a:r>
              <a:rPr lang="en-US" sz="4000" dirty="0">
                <a:effectLst>
                  <a:outerShdw blurRad="38100" dist="38100" dir="2700000" algn="tl">
                    <a:srgbClr val="000000">
                      <a:alpha val="43137"/>
                    </a:srgbClr>
                  </a:outerShdw>
                </a:effectLst>
                <a:latin typeface="+mn-lt"/>
              </a:rPr>
              <a:t>Giving service to those in need</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1" presetClass="entr" presetSubtype="4" fill="hold" nodeType="after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wheel(4)">
                                      <p:cBhvr>
                                        <p:cTn id="12" dur="2000"/>
                                        <p:tgtEl>
                                          <p:spTgt spid="256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4">
                                            <p:txEl>
                                              <p:pRg st="0" end="0"/>
                                            </p:txEl>
                                          </p:spTgt>
                                        </p:tgtEl>
                                        <p:attrNameLst>
                                          <p:attrName>fill.type</p:attrName>
                                        </p:attrNameLst>
                                      </p:cBhvr>
                                      <p:to>
                                        <p:strVal val="solid"/>
                                      </p:to>
                                    </p:set>
                                  </p:childTnLst>
                                </p:cTn>
                              </p:par>
                            </p:childTnLst>
                          </p:cTn>
                        </p:par>
                        <p:par>
                          <p:cTn id="20" fill="hold" nodeType="afterGroup">
                            <p:stCondLst>
                              <p:cond delay="68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3"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4">
                                            <p:txEl>
                                              <p:pRg st="1" end="1"/>
                                            </p:txEl>
                                          </p:spTgt>
                                        </p:tgtEl>
                                        <p:attrNameLst>
                                          <p:attrName>fill.type</p:attrName>
                                        </p:attrNameLst>
                                      </p:cBhvr>
                                      <p:to>
                                        <p:strVal val="solid"/>
                                      </p:to>
                                    </p:set>
                                  </p:childTnLst>
                                </p:cTn>
                              </p:par>
                            </p:childTnLst>
                          </p:cTn>
                        </p:par>
                        <p:par>
                          <p:cTn id="26" fill="hold" nodeType="afterGroup">
                            <p:stCondLst>
                              <p:cond delay="16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9"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4">
                                            <p:txEl>
                                              <p:pRg st="2" end="2"/>
                                            </p:txEl>
                                          </p:spTgt>
                                        </p:tgtEl>
                                        <p:attrNameLst>
                                          <p:attrName>fill.type</p:attrName>
                                        </p:attrNameLst>
                                      </p:cBhvr>
                                      <p:to>
                                        <p:strVal val="solid"/>
                                      </p:to>
                                    </p:set>
                                  </p:childTnLst>
                                </p:cTn>
                              </p:par>
                            </p:childTnLst>
                          </p:cTn>
                        </p:par>
                        <p:par>
                          <p:cTn id="32" fill="hold" nodeType="afterGroup">
                            <p:stCondLst>
                              <p:cond delay="232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35"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3" end="3"/>
                                            </p:txEl>
                                          </p:spTgt>
                                        </p:tgtEl>
                                        <p:attrNameLst>
                                          <p:attrName>fill.type</p:attrName>
                                        </p:attrNameLst>
                                      </p:cBhvr>
                                      <p:to>
                                        <p:strVal val="solid"/>
                                      </p:to>
                                    </p:set>
                                  </p:childTnLst>
                                </p:cTn>
                              </p:par>
                            </p:childTnLst>
                          </p:cTn>
                        </p:par>
                        <p:par>
                          <p:cTn id="38" fill="hold" nodeType="afterGroup">
                            <p:stCondLst>
                              <p:cond delay="304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41"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43" dur="80"/>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457200" y="762000"/>
            <a:ext cx="7848600" cy="5364163"/>
          </a:xfrm>
        </p:spPr>
        <p:txBody>
          <a:bodyPr/>
          <a:lstStyle/>
          <a:p>
            <a:pPr eaLnBrk="1" hangingPunct="1">
              <a:defRPr/>
            </a:pPr>
            <a:r>
              <a:rPr lang="en-US" sz="3600" dirty="0" smtClean="0">
                <a:effectLst>
                  <a:outerShdw blurRad="38100" dist="38100" dir="2700000" algn="tl">
                    <a:srgbClr val="000000">
                      <a:alpha val="43137"/>
                    </a:srgbClr>
                  </a:outerShdw>
                </a:effectLst>
              </a:rPr>
              <a:t>What did David tell King Saul to convince him that he could kill Goliath? </a:t>
            </a:r>
          </a:p>
          <a:p>
            <a:pPr algn="r" eaLnBrk="1" hangingPunct="1">
              <a:defRPr/>
            </a:pPr>
            <a:r>
              <a:rPr lang="en-US" sz="3600" b="1" dirty="0" smtClean="0">
                <a:effectLst>
                  <a:outerShdw blurRad="38100" dist="38100" dir="2700000" algn="tl">
                    <a:srgbClr val="000000">
                      <a:alpha val="43137"/>
                    </a:srgbClr>
                  </a:outerShdw>
                </a:effectLst>
                <a:latin typeface="Papyrus" pitchFamily="66" charset="0"/>
              </a:rPr>
              <a:t>Let’s read 1 Samuel 17:34–37</a:t>
            </a:r>
          </a:p>
          <a:p>
            <a:pPr eaLnBrk="1" hangingPunct="1">
              <a:defRPr/>
            </a:pPr>
            <a:r>
              <a:rPr lang="en-US" sz="3600" dirty="0" smtClean="0">
                <a:effectLst>
                  <a:outerShdw blurRad="38100" dist="38100" dir="2700000" algn="tl">
                    <a:srgbClr val="000000">
                      <a:alpha val="43137"/>
                    </a:srgbClr>
                  </a:outerShdw>
                </a:effectLst>
              </a:rPr>
              <a:t>Whom did David give credit to for delivering him from the bear and lion? </a:t>
            </a:r>
          </a:p>
          <a:p>
            <a:pPr algn="r" eaLnBrk="1" hangingPunct="1">
              <a:defRPr/>
            </a:pPr>
            <a:r>
              <a:rPr lang="en-US" sz="3600" b="1" dirty="0" smtClean="0">
                <a:effectLst>
                  <a:outerShdw blurRad="38100" dist="38100" dir="2700000" algn="tl">
                    <a:srgbClr val="000000">
                      <a:alpha val="43137"/>
                    </a:srgbClr>
                  </a:outerShdw>
                </a:effectLst>
                <a:latin typeface="Papyrus" pitchFamily="66" charset="0"/>
              </a:rPr>
              <a:t>Let’s read 1 Samuel 17:37</a:t>
            </a:r>
          </a:p>
          <a:p>
            <a:pPr eaLnBrk="1" hangingPunct="1">
              <a:defRPr/>
            </a:pPr>
            <a:r>
              <a:rPr lang="en-US" sz="3600" dirty="0" smtClean="0">
                <a:effectLst>
                  <a:outerShdw blurRad="38100" dist="38100" dir="2700000" algn="tl">
                    <a:srgbClr val="000000">
                      <a:alpha val="43137"/>
                    </a:srgbClr>
                  </a:outerShdw>
                </a:effectLst>
              </a:rPr>
              <a:t>Whom should we give credit to when we succeed in overcoming a stumbling block?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800" decel="100000"/>
                                        <p:tgtEl>
                                          <p:spTgt spid="27651">
                                            <p:txEl>
                                              <p:pRg st="0" end="0"/>
                                            </p:txEl>
                                          </p:spTgt>
                                        </p:tgtEl>
                                      </p:cBhvr>
                                    </p:animEffect>
                                    <p:anim calcmode="lin" valueType="num">
                                      <p:cBhvr>
                                        <p:cTn id="8" dur="800" decel="100000" fill="hold"/>
                                        <p:tgtEl>
                                          <p:spTgt spid="2765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765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765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5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51">
                                            <p:txEl>
                                              <p:pRg st="0" end="0"/>
                                            </p:txEl>
                                          </p:spTgt>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7651">
                                            <p:txEl>
                                              <p:pRg st="1" end="1"/>
                                            </p:txEl>
                                          </p:spTgt>
                                        </p:tgtEl>
                                        <p:attrNameLst>
                                          <p:attrName>style.visibility</p:attrName>
                                        </p:attrNameLst>
                                      </p:cBhvr>
                                      <p:to>
                                        <p:strVal val="visible"/>
                                      </p:to>
                                    </p:set>
                                    <p:anim calcmode="discrete" valueType="clr">
                                      <p:cBhvr override="childStyle">
                                        <p:cTn id="16" dur="80"/>
                                        <p:tgtEl>
                                          <p:spTgt spid="2765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7651">
                                            <p:txEl>
                                              <p:pRg st="1" end="1"/>
                                            </p:txEl>
                                          </p:spTgt>
                                        </p:tgtEl>
                                        <p:attrNameLst>
                                          <p:attrName>fillcolor</p:attrName>
                                        </p:attrNameLst>
                                      </p:cBhvr>
                                      <p:tavLst>
                                        <p:tav tm="0">
                                          <p:val>
                                            <p:clrVal>
                                              <a:schemeClr val="accent2"/>
                                            </p:clrVal>
                                          </p:val>
                                        </p:tav>
                                        <p:tav tm="50000">
                                          <p:val>
                                            <p:clrVal>
                                              <a:schemeClr val="hlink"/>
                                            </p:clrVal>
                                          </p:val>
                                        </p:tav>
                                      </p:tavLst>
                                    </p:anim>
                                    <p:set>
                                      <p:cBhvr>
                                        <p:cTn id="18" dur="80"/>
                                        <p:tgtEl>
                                          <p:spTgt spid="27651">
                                            <p:txEl>
                                              <p:pRg st="1" end="1"/>
                                            </p:txEl>
                                          </p:spTgt>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27651">
                                            <p:txEl>
                                              <p:pRg st="2" end="2"/>
                                            </p:txEl>
                                          </p:spTgt>
                                        </p:tgtEl>
                                        <p:attrNameLst>
                                          <p:attrName>style.visibility</p:attrName>
                                        </p:attrNameLst>
                                      </p:cBhvr>
                                      <p:to>
                                        <p:strVal val="visible"/>
                                      </p:to>
                                    </p:set>
                                    <p:animEffect transition="in" filter="fade">
                                      <p:cBhvr>
                                        <p:cTn id="23" dur="800" decel="100000"/>
                                        <p:tgtEl>
                                          <p:spTgt spid="27651">
                                            <p:txEl>
                                              <p:pRg st="2" end="2"/>
                                            </p:txEl>
                                          </p:spTgt>
                                        </p:tgtEl>
                                      </p:cBhvr>
                                    </p:animEffect>
                                    <p:anim calcmode="lin" valueType="num">
                                      <p:cBhvr>
                                        <p:cTn id="24" dur="800" decel="100000" fill="hold"/>
                                        <p:tgtEl>
                                          <p:spTgt spid="27651">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27651">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27651">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7651">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7651">
                                            <p:txEl>
                                              <p:pRg st="2" end="2"/>
                                            </p:txEl>
                                          </p:spTgt>
                                        </p:tgtEl>
                                        <p:attrNameLst>
                                          <p:attrName>ppt_y</p:attrName>
                                        </p:attrNameLst>
                                      </p:cBhvr>
                                      <p:tavLst>
                                        <p:tav tm="0">
                                          <p:val>
                                            <p:strVal val="#ppt_y+0.1"/>
                                          </p:val>
                                        </p:tav>
                                        <p:tav tm="100000">
                                          <p:val>
                                            <p:strVal val="#ppt_y"/>
                                          </p:val>
                                        </p:tav>
                                      </p:tavLst>
                                    </p:anim>
                                  </p:childTnLst>
                                </p:cTn>
                              </p:par>
                            </p:childTnLst>
                          </p:cTn>
                        </p:par>
                        <p:par>
                          <p:cTn id="29" fill="hold" nodeType="afterGroup">
                            <p:stCondLst>
                              <p:cond delay="10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27651">
                                            <p:txEl>
                                              <p:pRg st="3" end="3"/>
                                            </p:txEl>
                                          </p:spTgt>
                                        </p:tgtEl>
                                        <p:attrNameLst>
                                          <p:attrName>style.visibility</p:attrName>
                                        </p:attrNameLst>
                                      </p:cBhvr>
                                      <p:to>
                                        <p:strVal val="visible"/>
                                      </p:to>
                                    </p:set>
                                    <p:anim calcmode="discrete" valueType="clr">
                                      <p:cBhvr override="childStyle">
                                        <p:cTn id="32" dur="80"/>
                                        <p:tgtEl>
                                          <p:spTgt spid="2765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7651">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27651">
                                            <p:txEl>
                                              <p:pRg st="3" end="3"/>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27651">
                                            <p:txEl>
                                              <p:pRg st="4" end="4"/>
                                            </p:txEl>
                                          </p:spTgt>
                                        </p:tgtEl>
                                        <p:attrNameLst>
                                          <p:attrName>style.visibility</p:attrName>
                                        </p:attrNameLst>
                                      </p:cBhvr>
                                      <p:to>
                                        <p:strVal val="visible"/>
                                      </p:to>
                                    </p:set>
                                    <p:animEffect transition="in" filter="fade">
                                      <p:cBhvr>
                                        <p:cTn id="39" dur="800" decel="100000"/>
                                        <p:tgtEl>
                                          <p:spTgt spid="27651">
                                            <p:txEl>
                                              <p:pRg st="4" end="4"/>
                                            </p:txEl>
                                          </p:spTgt>
                                        </p:tgtEl>
                                      </p:cBhvr>
                                    </p:animEffect>
                                    <p:anim calcmode="lin" valueType="num">
                                      <p:cBhvr>
                                        <p:cTn id="40" dur="800" decel="100000" fill="hold"/>
                                        <p:tgtEl>
                                          <p:spTgt spid="27651">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27651">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27651">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7651">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765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457200"/>
            <a:ext cx="5410200" cy="2286000"/>
          </a:xfrm>
        </p:spPr>
        <p:txBody>
          <a:bodyPr/>
          <a:lstStyle/>
          <a:p>
            <a:pPr>
              <a:defRPr/>
            </a:pPr>
            <a:r>
              <a:rPr lang="en-US" sz="3500" b="1" dirty="0" smtClean="0">
                <a:effectLst>
                  <a:outerShdw blurRad="38100" dist="38100" dir="2700000" algn="tl">
                    <a:srgbClr val="000000">
                      <a:alpha val="43137"/>
                    </a:srgbClr>
                  </a:outerShdw>
                </a:effectLst>
                <a:latin typeface="Maiandra GD" pitchFamily="34" charset="0"/>
              </a:rPr>
              <a:t>King Saul wanted David to wear armor and carry a sword, but David didn’t want to wear it.  </a:t>
            </a:r>
          </a:p>
        </p:txBody>
      </p:sp>
      <p:pic>
        <p:nvPicPr>
          <p:cNvPr id="66562" name="Picture 2" descr="http://wwwdelivery.superstock.com/WI/223/999/PreviewComp/SuperStock_999-230.jpg"/>
          <p:cNvPicPr>
            <a:picLocks noChangeAspect="1" noChangeArrowheads="1"/>
          </p:cNvPicPr>
          <p:nvPr/>
        </p:nvPicPr>
        <p:blipFill>
          <a:blip r:embed="rId2"/>
          <a:srcRect/>
          <a:stretch>
            <a:fillRect/>
          </a:stretch>
        </p:blipFill>
        <p:spPr bwMode="auto">
          <a:xfrm>
            <a:off x="838200" y="685800"/>
            <a:ext cx="2133600" cy="196215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457200" y="2667000"/>
            <a:ext cx="7848600" cy="14478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500" b="1" dirty="0">
                <a:effectLst>
                  <a:outerShdw blurRad="38100" dist="38100" dir="2700000" algn="tl">
                    <a:srgbClr val="000000">
                      <a:alpha val="43137"/>
                    </a:srgbClr>
                  </a:outerShdw>
                </a:effectLst>
                <a:latin typeface="Maiandra GD" pitchFamily="34" charset="0"/>
              </a:rPr>
              <a:t>He said he could not because he had never used them before. </a:t>
            </a:r>
          </a:p>
        </p:txBody>
      </p:sp>
      <p:sp>
        <p:nvSpPr>
          <p:cNvPr id="6" name="Content Placeholder 2"/>
          <p:cNvSpPr txBox="1">
            <a:spLocks/>
          </p:cNvSpPr>
          <p:nvPr/>
        </p:nvSpPr>
        <p:spPr bwMode="auto">
          <a:xfrm>
            <a:off x="457200" y="3733800"/>
            <a:ext cx="5943600" cy="25908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500" b="1" dirty="0">
                <a:effectLst>
                  <a:outerShdw blurRad="38100" dist="38100" dir="2700000" algn="tl">
                    <a:srgbClr val="000000">
                      <a:alpha val="43137"/>
                    </a:srgbClr>
                  </a:outerShdw>
                </a:effectLst>
                <a:latin typeface="Maiandra GD" pitchFamily="34" charset="0"/>
              </a:rPr>
              <a:t>David knew God would help him. He picked up five stones. He took his sling and went to fight Goliath. </a:t>
            </a:r>
          </a:p>
          <a:p>
            <a:pPr marL="342900" indent="-342900" eaLnBrk="0" hangingPunct="0">
              <a:spcBef>
                <a:spcPct val="20000"/>
              </a:spcBef>
              <a:buFont typeface="Arial" charset="0"/>
              <a:buChar char="•"/>
              <a:defRPr/>
            </a:pPr>
            <a:endParaRPr lang="en-US" sz="3600" dirty="0">
              <a:effectLst>
                <a:outerShdw blurRad="38100" dist="38100" dir="2700000" algn="tl">
                  <a:srgbClr val="000000">
                    <a:alpha val="43137"/>
                  </a:srgbClr>
                </a:outerShdw>
              </a:effectLst>
              <a:latin typeface="+mn-lt"/>
            </a:endParaRPr>
          </a:p>
        </p:txBody>
      </p:sp>
      <p:pic>
        <p:nvPicPr>
          <p:cNvPr id="7" name="Picture 11" descr="http://downloads.sugardoodle.net/sdclipart/2007/10/sling.jpg"/>
          <p:cNvPicPr>
            <a:picLocks noChangeAspect="1" noChangeArrowheads="1"/>
          </p:cNvPicPr>
          <p:nvPr/>
        </p:nvPicPr>
        <p:blipFill>
          <a:blip r:embed="rId3"/>
          <a:srcRect/>
          <a:stretch>
            <a:fillRect/>
          </a:stretch>
        </p:blipFill>
        <p:spPr bwMode="auto">
          <a:xfrm>
            <a:off x="6400800" y="4191000"/>
            <a:ext cx="1828800" cy="16970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66562"/>
                                        </p:tgtEl>
                                        <p:attrNameLst>
                                          <p:attrName>style.visibility</p:attrName>
                                        </p:attrNameLst>
                                      </p:cBhvr>
                                      <p:to>
                                        <p:strVal val="visible"/>
                                      </p:to>
                                    </p:set>
                                    <p:anim calcmode="lin" valueType="num">
                                      <p:cBhvr>
                                        <p:cTn id="14" dur="1000" fill="hold"/>
                                        <p:tgtEl>
                                          <p:spTgt spid="66562"/>
                                        </p:tgtEl>
                                        <p:attrNameLst>
                                          <p:attrName>ppt_w</p:attrName>
                                        </p:attrNameLst>
                                      </p:cBhvr>
                                      <p:tavLst>
                                        <p:tav tm="0">
                                          <p:val>
                                            <p:fltVal val="0"/>
                                          </p:val>
                                        </p:tav>
                                        <p:tav tm="100000">
                                          <p:val>
                                            <p:strVal val="#ppt_w"/>
                                          </p:val>
                                        </p:tav>
                                      </p:tavLst>
                                    </p:anim>
                                    <p:anim calcmode="lin" valueType="num">
                                      <p:cBhvr>
                                        <p:cTn id="15" dur="1000" fill="hold"/>
                                        <p:tgtEl>
                                          <p:spTgt spid="66562"/>
                                        </p:tgtEl>
                                        <p:attrNameLst>
                                          <p:attrName>ppt_h</p:attrName>
                                        </p:attrNameLst>
                                      </p:cBhvr>
                                      <p:tavLst>
                                        <p:tav tm="0">
                                          <p:val>
                                            <p:fltVal val="0"/>
                                          </p:val>
                                        </p:tav>
                                        <p:tav tm="100000">
                                          <p:val>
                                            <p:strVal val="#ppt_h"/>
                                          </p:val>
                                        </p:tav>
                                      </p:tavLst>
                                    </p:anim>
                                    <p:anim calcmode="lin" valueType="num">
                                      <p:cBhvr>
                                        <p:cTn id="16" dur="1000" fill="hold"/>
                                        <p:tgtEl>
                                          <p:spTgt spid="66562"/>
                                        </p:tgtEl>
                                        <p:attrNameLst>
                                          <p:attrName>style.rotation</p:attrName>
                                        </p:attrNameLst>
                                      </p:cBhvr>
                                      <p:tavLst>
                                        <p:tav tm="0">
                                          <p:val>
                                            <p:fltVal val="90"/>
                                          </p:val>
                                        </p:tav>
                                        <p:tav tm="100000">
                                          <p:val>
                                            <p:fltVal val="0"/>
                                          </p:val>
                                        </p:tav>
                                      </p:tavLst>
                                    </p:anim>
                                    <p:animEffect transition="in" filter="fade">
                                      <p:cBhvr>
                                        <p:cTn id="17" dur="1000"/>
                                        <p:tgtEl>
                                          <p:spTgt spid="665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100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81000" y="609600"/>
            <a:ext cx="5181600" cy="5410200"/>
          </a:xfrm>
        </p:spPr>
        <p:txBody>
          <a:bodyPr/>
          <a:lstStyle/>
          <a:p>
            <a:pPr>
              <a:defRPr/>
            </a:pPr>
            <a:r>
              <a:rPr lang="en-US" sz="3800" b="1" dirty="0" smtClean="0">
                <a:effectLst>
                  <a:outerShdw blurRad="38100" dist="38100" dir="2700000" algn="tl">
                    <a:srgbClr val="000000">
                      <a:alpha val="43137"/>
                    </a:srgbClr>
                  </a:outerShdw>
                </a:effectLst>
                <a:latin typeface="Maiandra GD" pitchFamily="34" charset="0"/>
              </a:rPr>
              <a:t>Goliath saw that David was very young and became angry. </a:t>
            </a:r>
          </a:p>
          <a:p>
            <a:pPr>
              <a:defRPr/>
            </a:pPr>
            <a:r>
              <a:rPr lang="en-US" sz="3800" b="1" dirty="0" smtClean="0">
                <a:effectLst>
                  <a:outerShdw blurRad="38100" dist="38100" dir="2700000" algn="tl">
                    <a:srgbClr val="000000">
                      <a:alpha val="43137"/>
                    </a:srgbClr>
                  </a:outerShdw>
                </a:effectLst>
                <a:latin typeface="Maiandra GD" pitchFamily="34" charset="0"/>
              </a:rPr>
              <a:t>He shouted at David and made fun of him. </a:t>
            </a:r>
          </a:p>
          <a:p>
            <a:pPr>
              <a:defRPr/>
            </a:pPr>
            <a:r>
              <a:rPr lang="en-US" sz="3800" b="1" dirty="0" smtClean="0">
                <a:effectLst>
                  <a:outerShdw blurRad="38100" dist="38100" dir="2700000" algn="tl">
                    <a:srgbClr val="000000">
                      <a:alpha val="43137"/>
                    </a:srgbClr>
                  </a:outerShdw>
                </a:effectLst>
                <a:latin typeface="Maiandra GD" pitchFamily="34" charset="0"/>
              </a:rPr>
              <a:t>David shouted back. He said God would help him kill Goliath.</a:t>
            </a:r>
          </a:p>
        </p:txBody>
      </p:sp>
      <p:pic>
        <p:nvPicPr>
          <p:cNvPr id="29700" name="Picture 6" descr="http://www.reformation.org/en-david-goliath.jpg"/>
          <p:cNvPicPr>
            <a:picLocks noChangeAspect="1" noChangeArrowheads="1"/>
          </p:cNvPicPr>
          <p:nvPr/>
        </p:nvPicPr>
        <p:blipFill>
          <a:blip r:embed="rId2"/>
          <a:srcRect/>
          <a:stretch>
            <a:fillRect/>
          </a:stretch>
        </p:blipFill>
        <p:spPr bwMode="auto">
          <a:xfrm>
            <a:off x="5638800" y="685800"/>
            <a:ext cx="2565400" cy="1849438"/>
          </a:xfrm>
          <a:prstGeom prst="rect">
            <a:avLst/>
          </a:prstGeom>
          <a:ln>
            <a:noFill/>
          </a:ln>
          <a:effectLst>
            <a:outerShdw blurRad="292100" dist="139700" dir="2700000" algn="tl" rotWithShape="0">
              <a:srgbClr val="333333">
                <a:alpha val="65000"/>
              </a:srgbClr>
            </a:outerShdw>
          </a:effectLst>
        </p:spPr>
      </p:pic>
      <p:pic>
        <p:nvPicPr>
          <p:cNvPr id="6" name="Picture 7" descr="http://clipart.christiansunite.com/1279190461/Bible_Characters_Clipart/David_Clipart/David022.jpg"/>
          <p:cNvPicPr>
            <a:picLocks noChangeAspect="1" noChangeArrowheads="1"/>
          </p:cNvPicPr>
          <p:nvPr/>
        </p:nvPicPr>
        <p:blipFill>
          <a:blip r:embed="rId3">
            <a:lum bright="4000"/>
          </a:blip>
          <a:srcRect/>
          <a:stretch>
            <a:fillRect/>
          </a:stretch>
        </p:blipFill>
        <p:spPr bwMode="auto">
          <a:xfrm>
            <a:off x="5638800" y="2667000"/>
            <a:ext cx="2555875" cy="34718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15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07">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12" presetClass="entr" presetSubtype="4" fill="hold" nodeType="afterEffect">
                                  <p:stCondLst>
                                    <p:cond delay="0"/>
                                  </p:stCondLst>
                                  <p:childTnLst>
                                    <p:set>
                                      <p:cBhvr>
                                        <p:cTn id="13" dur="1" fill="hold">
                                          <p:stCondLst>
                                            <p:cond delay="0"/>
                                          </p:stCondLst>
                                        </p:cTn>
                                        <p:tgtEl>
                                          <p:spTgt spid="29700"/>
                                        </p:tgtEl>
                                        <p:attrNameLst>
                                          <p:attrName>style.visibility</p:attrName>
                                        </p:attrNameLst>
                                      </p:cBhvr>
                                      <p:to>
                                        <p:strVal val="visible"/>
                                      </p:to>
                                    </p:set>
                                    <p:animEffect transition="in" filter="slide(fromBottom)">
                                      <p:cBhvr>
                                        <p:cTn id="14" dur="500"/>
                                        <p:tgtEl>
                                          <p:spTgt spid="2970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Effect transition="in" filter="fade">
                                      <p:cBhvr>
                                        <p:cTn id="19" dur="1000"/>
                                        <p:tgtEl>
                                          <p:spTgt spid="21507">
                                            <p:txEl>
                                              <p:pRg st="1" end="1"/>
                                            </p:txEl>
                                          </p:spTgt>
                                        </p:tgtEl>
                                      </p:cBhvr>
                                    </p:animEffect>
                                    <p:anim calcmode="lin" valueType="num">
                                      <p:cBhvr>
                                        <p:cTn id="20"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1507">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50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21507">
                                            <p:txEl>
                                              <p:pRg st="2" end="2"/>
                                            </p:txEl>
                                          </p:spTgt>
                                        </p:tgtEl>
                                        <p:attrNameLst>
                                          <p:attrName>style.visibility</p:attrName>
                                        </p:attrNameLst>
                                      </p:cBhvr>
                                      <p:to>
                                        <p:strVal val="visible"/>
                                      </p:to>
                                    </p:set>
                                    <p:animEffect transition="in" filter="fade">
                                      <p:cBhvr>
                                        <p:cTn id="27" dur="1000"/>
                                        <p:tgtEl>
                                          <p:spTgt spid="21507">
                                            <p:txEl>
                                              <p:pRg st="2" end="2"/>
                                            </p:txEl>
                                          </p:spTgt>
                                        </p:tgtEl>
                                      </p:cBhvr>
                                    </p:animEffect>
                                    <p:anim calcmode="lin" valueType="num">
                                      <p:cBhvr>
                                        <p:cTn id="28"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150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507">
                                            <p:txEl>
                                              <p:pRg st="2" end="2"/>
                                            </p:txEl>
                                          </p:spTgt>
                                        </p:tgtEl>
                                        <p:attrNameLst>
                                          <p:attrName>ppt_y</p:attrName>
                                        </p:attrNameLst>
                                      </p:cBhvr>
                                      <p:tavLst>
                                        <p:tav tm="0">
                                          <p:val>
                                            <p:strVal val="#ppt_y-.03"/>
                                          </p:val>
                                        </p:tav>
                                        <p:tav tm="100000">
                                          <p:val>
                                            <p:strVal val="#ppt_y"/>
                                          </p:val>
                                        </p:tav>
                                      </p:tavLst>
                                    </p:anim>
                                  </p:childTnLst>
                                </p:cTn>
                              </p:par>
                            </p:childTnLst>
                          </p:cTn>
                        </p:par>
                        <p:par>
                          <p:cTn id="31" fill="hold" nodeType="afterGroup">
                            <p:stCondLst>
                              <p:cond delay="1000"/>
                            </p:stCondLst>
                            <p:childTnLst>
                              <p:par>
                                <p:cTn id="32" presetID="1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Bottom)">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2971800" y="838200"/>
            <a:ext cx="5410200" cy="5440363"/>
          </a:xfrm>
        </p:spPr>
        <p:txBody>
          <a:bodyPr/>
          <a:lstStyle/>
          <a:p>
            <a:pPr eaLnBrk="1" hangingPunct="1">
              <a:defRPr/>
            </a:pPr>
            <a:r>
              <a:rPr lang="en-US" sz="4100" dirty="0" smtClean="0">
                <a:effectLst>
                  <a:outerShdw blurRad="38100" dist="38100" dir="2700000" algn="tl">
                    <a:srgbClr val="000000">
                      <a:alpha val="43137"/>
                    </a:srgbClr>
                  </a:outerShdw>
                </a:effectLst>
              </a:rPr>
              <a:t>How did Goliath prepare for the battle? </a:t>
            </a:r>
          </a:p>
          <a:p>
            <a:pPr algn="r" eaLnBrk="1" hangingPunct="1">
              <a:defRPr/>
            </a:pPr>
            <a:r>
              <a:rPr lang="en-US" sz="4100" b="1" dirty="0" smtClean="0">
                <a:effectLst>
                  <a:outerShdw blurRad="38100" dist="38100" dir="2700000" algn="tl">
                    <a:srgbClr val="000000">
                      <a:alpha val="43137"/>
                    </a:srgbClr>
                  </a:outerShdw>
                </a:effectLst>
                <a:latin typeface="Papyrus" pitchFamily="66" charset="0"/>
              </a:rPr>
              <a:t>Let’s read 1 Samuel 17:5–7</a:t>
            </a:r>
          </a:p>
          <a:p>
            <a:pPr eaLnBrk="1" hangingPunct="1">
              <a:defRPr/>
            </a:pPr>
            <a:r>
              <a:rPr lang="en-US" sz="4100" dirty="0" smtClean="0">
                <a:effectLst>
                  <a:outerShdw blurRad="38100" dist="38100" dir="2700000" algn="tl">
                    <a:srgbClr val="000000">
                      <a:alpha val="43137"/>
                    </a:srgbClr>
                  </a:outerShdw>
                </a:effectLst>
              </a:rPr>
              <a:t>What weapons did David use? </a:t>
            </a:r>
          </a:p>
          <a:p>
            <a:pPr algn="r" eaLnBrk="1" hangingPunct="1">
              <a:defRPr/>
            </a:pPr>
            <a:r>
              <a:rPr lang="en-US" sz="4100" b="1" dirty="0" smtClean="0">
                <a:effectLst>
                  <a:outerShdw blurRad="38100" dist="38100" dir="2700000" algn="tl">
                    <a:srgbClr val="000000">
                      <a:alpha val="43137"/>
                    </a:srgbClr>
                  </a:outerShdw>
                </a:effectLst>
                <a:latin typeface="Papyrus" pitchFamily="66" charset="0"/>
              </a:rPr>
              <a:t>Let’s read 1 Samuel 17:38–40</a:t>
            </a:r>
          </a:p>
        </p:txBody>
      </p:sp>
      <p:pic>
        <p:nvPicPr>
          <p:cNvPr id="29699" name="Picture 4" descr="http://www.sugardoodle.net/sdclipart/wp-content/uploads/2008/06/gol1.jpg"/>
          <p:cNvPicPr>
            <a:picLocks noChangeAspect="1" noChangeArrowheads="1"/>
          </p:cNvPicPr>
          <p:nvPr/>
        </p:nvPicPr>
        <p:blipFill>
          <a:blip r:embed="rId2"/>
          <a:srcRect/>
          <a:stretch>
            <a:fillRect/>
          </a:stretch>
        </p:blipFill>
        <p:spPr bwMode="auto">
          <a:xfrm>
            <a:off x="914400" y="3581400"/>
            <a:ext cx="2014538" cy="2590800"/>
          </a:xfrm>
          <a:prstGeom prst="rect">
            <a:avLst/>
          </a:prstGeom>
          <a:ln>
            <a:noFill/>
          </a:ln>
          <a:effectLst>
            <a:outerShdw blurRad="292100" dist="139700" dir="2700000" algn="tl" rotWithShape="0">
              <a:srgbClr val="333333">
                <a:alpha val="65000"/>
              </a:srgbClr>
            </a:outerShdw>
          </a:effectLst>
        </p:spPr>
      </p:pic>
      <p:pic>
        <p:nvPicPr>
          <p:cNvPr id="29700" name="Picture 6" descr="http://unitedcats.files.wordpress.com/2009/05/osmar_schindler_david_und_goliath.jpg"/>
          <p:cNvPicPr>
            <a:picLocks noChangeAspect="1" noChangeArrowheads="1"/>
          </p:cNvPicPr>
          <p:nvPr/>
        </p:nvPicPr>
        <p:blipFill>
          <a:blip r:embed="rId3"/>
          <a:srcRect/>
          <a:stretch>
            <a:fillRect/>
          </a:stretch>
        </p:blipFill>
        <p:spPr bwMode="auto">
          <a:xfrm>
            <a:off x="914400" y="609600"/>
            <a:ext cx="20066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8675">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8675">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8675">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8675">
                                            <p:txEl>
                                              <p:pRg st="0" end="0"/>
                                            </p:txEl>
                                          </p:spTgt>
                                        </p:tgtEl>
                                      </p:cBhvr>
                                    </p:animEffect>
                                  </p:childTnLst>
                                </p:cTn>
                              </p:par>
                            </p:childTnLst>
                          </p:cTn>
                        </p:par>
                        <p:par>
                          <p:cTn id="12" fill="hold" nodeType="afterGroup">
                            <p:stCondLst>
                              <p:cond delay="5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28675">
                                            <p:txEl>
                                              <p:pRg st="1" end="1"/>
                                            </p:txEl>
                                          </p:spTgt>
                                        </p:tgtEl>
                                        <p:attrNameLst>
                                          <p:attrName>style.visibility</p:attrName>
                                        </p:attrNameLst>
                                      </p:cBhvr>
                                      <p:to>
                                        <p:strVal val="visible"/>
                                      </p:to>
                                    </p:set>
                                    <p:anim calcmode="discrete" valueType="clr">
                                      <p:cBhvr override="childStyle">
                                        <p:cTn id="15" dur="80"/>
                                        <p:tgtEl>
                                          <p:spTgt spid="286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8675">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28675">
                                            <p:txEl>
                                              <p:pRg st="1" end="1"/>
                                            </p:txEl>
                                          </p:spTgt>
                                        </p:tgtEl>
                                        <p:attrNameLst>
                                          <p:attrName>fill.type</p:attrName>
                                        </p:attrNameLst>
                                      </p:cBhvr>
                                      <p:to>
                                        <p:strVal val="solid"/>
                                      </p:to>
                                    </p:set>
                                  </p:childTnLst>
                                </p:cTn>
                              </p:par>
                            </p:childTnLst>
                          </p:cTn>
                        </p:par>
                        <p:par>
                          <p:cTn id="18" fill="hold" nodeType="afterGroup">
                            <p:stCondLst>
                              <p:cond delay="1420"/>
                            </p:stCondLst>
                            <p:childTnLst>
                              <p:par>
                                <p:cTn id="19" presetID="47" presetClass="entr" presetSubtype="0" fill="hold" nodeType="afterEffect">
                                  <p:stCondLst>
                                    <p:cond delay="0"/>
                                  </p:stCondLst>
                                  <p:childTnLst>
                                    <p:set>
                                      <p:cBhvr>
                                        <p:cTn id="20" dur="1" fill="hold">
                                          <p:stCondLst>
                                            <p:cond delay="0"/>
                                          </p:stCondLst>
                                        </p:cTn>
                                        <p:tgtEl>
                                          <p:spTgt spid="29700"/>
                                        </p:tgtEl>
                                        <p:attrNameLst>
                                          <p:attrName>style.visibility</p:attrName>
                                        </p:attrNameLst>
                                      </p:cBhvr>
                                      <p:to>
                                        <p:strVal val="visible"/>
                                      </p:to>
                                    </p:set>
                                    <p:animEffect transition="in" filter="fade">
                                      <p:cBhvr>
                                        <p:cTn id="21" dur="1000"/>
                                        <p:tgtEl>
                                          <p:spTgt spid="29700"/>
                                        </p:tgtEl>
                                      </p:cBhvr>
                                    </p:animEffect>
                                    <p:anim calcmode="lin" valueType="num">
                                      <p:cBhvr>
                                        <p:cTn id="22" dur="1000" fill="hold"/>
                                        <p:tgtEl>
                                          <p:spTgt spid="29700"/>
                                        </p:tgtEl>
                                        <p:attrNameLst>
                                          <p:attrName>ppt_x</p:attrName>
                                        </p:attrNameLst>
                                      </p:cBhvr>
                                      <p:tavLst>
                                        <p:tav tm="0">
                                          <p:val>
                                            <p:strVal val="#ppt_x"/>
                                          </p:val>
                                        </p:tav>
                                        <p:tav tm="100000">
                                          <p:val>
                                            <p:strVal val="#ppt_x"/>
                                          </p:val>
                                        </p:tav>
                                      </p:tavLst>
                                    </p:anim>
                                    <p:anim calcmode="lin" valueType="num">
                                      <p:cBhvr>
                                        <p:cTn id="23" dur="1000" fill="hold"/>
                                        <p:tgtEl>
                                          <p:spTgt spid="2970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4" presetClass="entr" presetSubtype="0" accel="100000" fill="hold" grpId="0" nodeType="clickEffect">
                                  <p:stCondLst>
                                    <p:cond delay="0"/>
                                  </p:stCondLst>
                                  <p:childTnLst>
                                    <p:set>
                                      <p:cBhvr>
                                        <p:cTn id="27" dur="1" fill="hold">
                                          <p:stCondLst>
                                            <p:cond delay="0"/>
                                          </p:stCondLst>
                                        </p:cTn>
                                        <p:tgtEl>
                                          <p:spTgt spid="28675">
                                            <p:txEl>
                                              <p:pRg st="2" end="2"/>
                                            </p:txEl>
                                          </p:spTgt>
                                        </p:tgtEl>
                                        <p:attrNameLst>
                                          <p:attrName>style.visibility</p:attrName>
                                        </p:attrNameLst>
                                      </p:cBhvr>
                                      <p:to>
                                        <p:strVal val="visible"/>
                                      </p:to>
                                    </p:set>
                                    <p:anim calcmode="lin" valueType="num">
                                      <p:cBhvr>
                                        <p:cTn id="28" dur="500" fill="hold"/>
                                        <p:tgtEl>
                                          <p:spTgt spid="28675">
                                            <p:txEl>
                                              <p:pRg st="2" end="2"/>
                                            </p:txEl>
                                          </p:spTgt>
                                        </p:tgtEl>
                                        <p:attrNameLst>
                                          <p:attrName>ppt_w</p:attrName>
                                        </p:attrNameLst>
                                      </p:cBhvr>
                                      <p:tavLst>
                                        <p:tav tm="0">
                                          <p:val>
                                            <p:strVal val="#ppt_w*0.05"/>
                                          </p:val>
                                        </p:tav>
                                        <p:tav tm="100000">
                                          <p:val>
                                            <p:strVal val="#ppt_w"/>
                                          </p:val>
                                        </p:tav>
                                      </p:tavLst>
                                    </p:anim>
                                    <p:anim calcmode="lin" valueType="num">
                                      <p:cBhvr>
                                        <p:cTn id="29" dur="500" fill="hold"/>
                                        <p:tgtEl>
                                          <p:spTgt spid="28675">
                                            <p:txEl>
                                              <p:pRg st="2" end="2"/>
                                            </p:txEl>
                                          </p:spTgt>
                                        </p:tgtEl>
                                        <p:attrNameLst>
                                          <p:attrName>ppt_h</p:attrName>
                                        </p:attrNameLst>
                                      </p:cBhvr>
                                      <p:tavLst>
                                        <p:tav tm="0">
                                          <p:val>
                                            <p:strVal val="#ppt_h"/>
                                          </p:val>
                                        </p:tav>
                                        <p:tav tm="100000">
                                          <p:val>
                                            <p:strVal val="#ppt_h"/>
                                          </p:val>
                                        </p:tav>
                                      </p:tavLst>
                                    </p:anim>
                                    <p:anim calcmode="lin" valueType="num">
                                      <p:cBhvr>
                                        <p:cTn id="30" dur="500" fill="hold"/>
                                        <p:tgtEl>
                                          <p:spTgt spid="28675">
                                            <p:txEl>
                                              <p:pRg st="2" end="2"/>
                                            </p:txEl>
                                          </p:spTgt>
                                        </p:tgtEl>
                                        <p:attrNameLst>
                                          <p:attrName>ppt_x</p:attrName>
                                        </p:attrNameLst>
                                      </p:cBhvr>
                                      <p:tavLst>
                                        <p:tav tm="0">
                                          <p:val>
                                            <p:strVal val="#ppt_x-.2"/>
                                          </p:val>
                                        </p:tav>
                                        <p:tav tm="100000">
                                          <p:val>
                                            <p:strVal val="#ppt_x"/>
                                          </p:val>
                                        </p:tav>
                                      </p:tavLst>
                                    </p:anim>
                                    <p:anim calcmode="lin" valueType="num">
                                      <p:cBhvr>
                                        <p:cTn id="31" dur="500" fill="hold"/>
                                        <p:tgtEl>
                                          <p:spTgt spid="28675">
                                            <p:txEl>
                                              <p:pRg st="2" end="2"/>
                                            </p:txEl>
                                          </p:spTgt>
                                        </p:tgtEl>
                                        <p:attrNameLst>
                                          <p:attrName>ppt_y</p:attrName>
                                        </p:attrNameLst>
                                      </p:cBhvr>
                                      <p:tavLst>
                                        <p:tav tm="0">
                                          <p:val>
                                            <p:strVal val="#ppt_y"/>
                                          </p:val>
                                        </p:tav>
                                        <p:tav tm="100000">
                                          <p:val>
                                            <p:strVal val="#ppt_y"/>
                                          </p:val>
                                        </p:tav>
                                      </p:tavLst>
                                    </p:anim>
                                    <p:animEffect transition="in" filter="fade">
                                      <p:cBhvr>
                                        <p:cTn id="32" dur="500"/>
                                        <p:tgtEl>
                                          <p:spTgt spid="28675">
                                            <p:txEl>
                                              <p:pRg st="2" end="2"/>
                                            </p:txEl>
                                          </p:spTgt>
                                        </p:tgtEl>
                                      </p:cBhvr>
                                    </p:animEffect>
                                  </p:childTnLst>
                                </p:cTn>
                              </p:par>
                            </p:childTnLst>
                          </p:cTn>
                        </p:par>
                        <p:par>
                          <p:cTn id="33" fill="hold" nodeType="afterGroup">
                            <p:stCondLst>
                              <p:cond delay="5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28675">
                                            <p:txEl>
                                              <p:pRg st="3" end="3"/>
                                            </p:txEl>
                                          </p:spTgt>
                                        </p:tgtEl>
                                        <p:attrNameLst>
                                          <p:attrName>style.visibility</p:attrName>
                                        </p:attrNameLst>
                                      </p:cBhvr>
                                      <p:to>
                                        <p:strVal val="visible"/>
                                      </p:to>
                                    </p:set>
                                    <p:anim calcmode="discrete" valueType="clr">
                                      <p:cBhvr override="childStyle">
                                        <p:cTn id="36" dur="80"/>
                                        <p:tgtEl>
                                          <p:spTgt spid="286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8675">
                                            <p:txEl>
                                              <p:pRg st="3" end="3"/>
                                            </p:txEl>
                                          </p:spTgt>
                                        </p:tgtEl>
                                        <p:attrNameLst>
                                          <p:attrName>fillcolor</p:attrName>
                                        </p:attrNameLst>
                                      </p:cBhvr>
                                      <p:tavLst>
                                        <p:tav tm="0">
                                          <p:val>
                                            <p:clrVal>
                                              <a:schemeClr val="accent2"/>
                                            </p:clrVal>
                                          </p:val>
                                        </p:tav>
                                        <p:tav tm="50000">
                                          <p:val>
                                            <p:clrVal>
                                              <a:schemeClr val="hlink"/>
                                            </p:clrVal>
                                          </p:val>
                                        </p:tav>
                                      </p:tavLst>
                                    </p:anim>
                                    <p:set>
                                      <p:cBhvr>
                                        <p:cTn id="38" dur="80"/>
                                        <p:tgtEl>
                                          <p:spTgt spid="28675">
                                            <p:txEl>
                                              <p:pRg st="3" end="3"/>
                                            </p:txEl>
                                          </p:spTgt>
                                        </p:tgtEl>
                                        <p:attrNameLst>
                                          <p:attrName>fill.type</p:attrName>
                                        </p:attrNameLst>
                                      </p:cBhvr>
                                      <p:to>
                                        <p:strVal val="solid"/>
                                      </p:to>
                                    </p:set>
                                  </p:childTnLst>
                                </p:cTn>
                              </p:par>
                            </p:childTnLst>
                          </p:cTn>
                        </p:par>
                        <p:par>
                          <p:cTn id="39" fill="hold" nodeType="afterGroup">
                            <p:stCondLst>
                              <p:cond delay="1500"/>
                            </p:stCondLst>
                            <p:childTnLst>
                              <p:par>
                                <p:cTn id="40" presetID="47" presetClass="entr" presetSubtype="0" fill="hold" nodeType="afterEffect">
                                  <p:stCondLst>
                                    <p:cond delay="0"/>
                                  </p:stCondLst>
                                  <p:childTnLst>
                                    <p:set>
                                      <p:cBhvr>
                                        <p:cTn id="41" dur="1" fill="hold">
                                          <p:stCondLst>
                                            <p:cond delay="0"/>
                                          </p:stCondLst>
                                        </p:cTn>
                                        <p:tgtEl>
                                          <p:spTgt spid="29699"/>
                                        </p:tgtEl>
                                        <p:attrNameLst>
                                          <p:attrName>style.visibility</p:attrName>
                                        </p:attrNameLst>
                                      </p:cBhvr>
                                      <p:to>
                                        <p:strVal val="visible"/>
                                      </p:to>
                                    </p:set>
                                    <p:animEffect transition="in" filter="fade">
                                      <p:cBhvr>
                                        <p:cTn id="42" dur="1000"/>
                                        <p:tgtEl>
                                          <p:spTgt spid="29699"/>
                                        </p:tgtEl>
                                      </p:cBhvr>
                                    </p:animEffect>
                                    <p:anim calcmode="lin" valueType="num">
                                      <p:cBhvr>
                                        <p:cTn id="43" dur="1000" fill="hold"/>
                                        <p:tgtEl>
                                          <p:spTgt spid="29699"/>
                                        </p:tgtEl>
                                        <p:attrNameLst>
                                          <p:attrName>ppt_x</p:attrName>
                                        </p:attrNameLst>
                                      </p:cBhvr>
                                      <p:tavLst>
                                        <p:tav tm="0">
                                          <p:val>
                                            <p:strVal val="#ppt_x"/>
                                          </p:val>
                                        </p:tav>
                                        <p:tav tm="100000">
                                          <p:val>
                                            <p:strVal val="#ppt_x"/>
                                          </p:val>
                                        </p:tav>
                                      </p:tavLst>
                                    </p:anim>
                                    <p:anim calcmode="lin" valueType="num">
                                      <p:cBhvr>
                                        <p:cTn id="44"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457200"/>
            <a:ext cx="7924800" cy="2514600"/>
          </a:xfrm>
        </p:spPr>
        <p:txBody>
          <a:bodyPr/>
          <a:lstStyle/>
          <a:p>
            <a:pPr eaLnBrk="1" hangingPunct="1">
              <a:defRPr/>
            </a:pPr>
            <a:r>
              <a:rPr lang="en-US" sz="4400" dirty="0" smtClean="0">
                <a:effectLst>
                  <a:outerShdw blurRad="38100" dist="38100" dir="2700000" algn="tl">
                    <a:srgbClr val="000000">
                      <a:alpha val="43137"/>
                    </a:srgbClr>
                  </a:outerShdw>
                </a:effectLst>
              </a:rPr>
              <a:t>What did David have that Goliath did not? </a:t>
            </a:r>
          </a:p>
          <a:p>
            <a:pPr eaLnBrk="1" hangingPunct="1">
              <a:defRPr/>
            </a:pPr>
            <a:r>
              <a:rPr lang="en-US" sz="4400" b="1" dirty="0" smtClean="0">
                <a:effectLst>
                  <a:outerShdw blurRad="38100" dist="38100" dir="2700000" algn="tl">
                    <a:srgbClr val="000000">
                      <a:alpha val="43137"/>
                    </a:srgbClr>
                  </a:outerShdw>
                </a:effectLst>
                <a:latin typeface="Papyrus" pitchFamily="66" charset="0"/>
              </a:rPr>
              <a:t>Let’s read 1 Samuel 17:45–47</a:t>
            </a:r>
          </a:p>
          <a:p>
            <a:pPr eaLnBrk="1" hangingPunct="1">
              <a:defRPr/>
            </a:pPr>
            <a:endParaRPr lang="en-US" sz="4400" dirty="0" smtClean="0">
              <a:effectLst>
                <a:outerShdw blurRad="38100" dist="38100" dir="2700000" algn="tl">
                  <a:srgbClr val="000000">
                    <a:alpha val="43137"/>
                  </a:srgbClr>
                </a:outerShdw>
              </a:effectLst>
            </a:endParaRPr>
          </a:p>
        </p:txBody>
      </p:sp>
      <p:pic>
        <p:nvPicPr>
          <p:cNvPr id="5" name="Picture 7" descr="[david.JPG]"/>
          <p:cNvPicPr>
            <a:picLocks noChangeAspect="1" noChangeArrowheads="1"/>
          </p:cNvPicPr>
          <p:nvPr/>
        </p:nvPicPr>
        <p:blipFill>
          <a:blip r:embed="rId2"/>
          <a:srcRect/>
          <a:stretch>
            <a:fillRect/>
          </a:stretch>
        </p:blipFill>
        <p:spPr bwMode="auto">
          <a:xfrm>
            <a:off x="4800600" y="2651125"/>
            <a:ext cx="3402013" cy="3521075"/>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457200" y="2819400"/>
            <a:ext cx="4267200" cy="36877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4400" b="1" dirty="0">
                <a:effectLst>
                  <a:outerShdw blurRad="38100" dist="38100" dir="2700000" algn="tl">
                    <a:srgbClr val="000000">
                      <a:alpha val="43137"/>
                    </a:srgbClr>
                  </a:outerShdw>
                </a:effectLst>
                <a:latin typeface="Papyrus" pitchFamily="66" charset="0"/>
              </a:rPr>
              <a:t>David’s real weapon against Goliath was help from the Lord.</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1" dur="500"/>
                                        <p:tgtEl>
                                          <p:spTgt spid="28675">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heckerboard(across)">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5867400" cy="4343400"/>
          </a:xfrm>
        </p:spPr>
        <p:txBody>
          <a:bodyPr/>
          <a:lstStyle/>
          <a:p>
            <a:pPr eaLnBrk="1" hangingPunct="1">
              <a:defRPr/>
            </a:pPr>
            <a:r>
              <a:rPr lang="en-US" sz="3800" dirty="0" smtClean="0">
                <a:effectLst>
                  <a:outerShdw blurRad="38100" dist="38100" dir="2700000" algn="tl">
                    <a:srgbClr val="000000">
                      <a:alpha val="43137"/>
                    </a:srgbClr>
                  </a:outerShdw>
                </a:effectLst>
              </a:rPr>
              <a:t>I need a volunteer to read the label by the first stone. </a:t>
            </a:r>
          </a:p>
          <a:p>
            <a:pPr eaLnBrk="1" hangingPunct="1">
              <a:defRPr/>
            </a:pPr>
            <a:r>
              <a:rPr lang="en-US" sz="3800" dirty="0" smtClean="0">
                <a:effectLst>
                  <a:outerShdw blurRad="38100" dist="38100" dir="2700000" algn="tl">
                    <a:srgbClr val="000000">
                      <a:alpha val="43137"/>
                    </a:srgbClr>
                  </a:outerShdw>
                </a:effectLst>
              </a:rPr>
              <a:t>How could this challenge be a stumbling block?</a:t>
            </a:r>
          </a:p>
          <a:p>
            <a:pPr eaLnBrk="1" hangingPunct="1">
              <a:defRPr/>
            </a:pPr>
            <a:r>
              <a:rPr lang="en-US" sz="3800" dirty="0" smtClean="0">
                <a:effectLst>
                  <a:outerShdw blurRad="38100" dist="38100" dir="2700000" algn="tl">
                    <a:srgbClr val="000000">
                      <a:alpha val="43137"/>
                    </a:srgbClr>
                  </a:outerShdw>
                </a:effectLst>
              </a:rPr>
              <a:t>How could this challenge become a stepping-stone to make us better people?</a:t>
            </a:r>
          </a:p>
        </p:txBody>
      </p:sp>
      <p:pic>
        <p:nvPicPr>
          <p:cNvPr id="6" name="Picture 7" descr="http://moblog.net/media/h/e/l/helen/stepping-stones-3.jpg"/>
          <p:cNvPicPr>
            <a:picLocks noChangeAspect="1" noChangeArrowheads="1"/>
          </p:cNvPicPr>
          <p:nvPr/>
        </p:nvPicPr>
        <p:blipFill>
          <a:blip r:embed="rId2"/>
          <a:srcRect l="23198" r="8152"/>
          <a:stretch>
            <a:fillRect/>
          </a:stretch>
        </p:blipFill>
        <p:spPr bwMode="auto">
          <a:xfrm>
            <a:off x="6232525" y="685800"/>
            <a:ext cx="2165350" cy="41148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457200" y="4876800"/>
            <a:ext cx="7924800" cy="13255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800" dirty="0">
                <a:effectLst>
                  <a:outerShdw blurRad="38100" dist="38100" dir="2700000" algn="tl">
                    <a:srgbClr val="000000">
                      <a:alpha val="43137"/>
                    </a:srgbClr>
                  </a:outerShdw>
                </a:effectLst>
                <a:latin typeface="+mn-lt"/>
              </a:rPr>
              <a:t>Now, let’s read and discuss the labels by the other two stones.</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ppt_h/2"/>
                                          </p:val>
                                        </p:tav>
                                        <p:tav tm="100000">
                                          <p:val>
                                            <p:strVal val="#ppt_y"/>
                                          </p:val>
                                        </p:tav>
                                      </p:tavLst>
                                    </p:anim>
                                    <p:anim calcmode="lin" valueType="num">
                                      <p:cBhvr>
                                        <p:cTn id="33" dur="500" fill="hold"/>
                                        <p:tgtEl>
                                          <p:spTgt spid="7"/>
                                        </p:tgtEl>
                                        <p:attrNameLst>
                                          <p:attrName>ppt_w</p:attrName>
                                        </p:attrNameLst>
                                      </p:cBhvr>
                                      <p:tavLst>
                                        <p:tav tm="0">
                                          <p:val>
                                            <p:strVal val="#ppt_w"/>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828800"/>
            <a:ext cx="4038600" cy="4144963"/>
          </a:xfrm>
        </p:spPr>
        <p:txBody>
          <a:bodyPr/>
          <a:lstStyle/>
          <a:p>
            <a:pPr>
              <a:defRPr/>
            </a:pPr>
            <a:r>
              <a:rPr lang="en-US" sz="3800" dirty="0" smtClean="0">
                <a:effectLst>
                  <a:outerShdw blurRad="38100" dist="38100" dir="2700000" algn="tl">
                    <a:srgbClr val="000000">
                      <a:alpha val="43137"/>
                    </a:srgbClr>
                  </a:outerShdw>
                </a:effectLst>
              </a:rPr>
              <a:t>Let’s act out the parts of David and Goliath by reading </a:t>
            </a:r>
            <a:r>
              <a:rPr lang="en-US" sz="3800" b="1" dirty="0" smtClean="0">
                <a:effectLst>
                  <a:outerShdw blurRad="38100" dist="38100" dir="2700000" algn="tl">
                    <a:srgbClr val="000000">
                      <a:alpha val="43137"/>
                    </a:srgbClr>
                  </a:outerShdw>
                </a:effectLst>
                <a:latin typeface="Papyrus" pitchFamily="66" charset="0"/>
              </a:rPr>
              <a:t>1 Samuel 17:44 </a:t>
            </a:r>
            <a:r>
              <a:rPr lang="en-US" sz="3800" dirty="0" smtClean="0">
                <a:effectLst>
                  <a:outerShdw blurRad="38100" dist="38100" dir="2700000" algn="tl">
                    <a:srgbClr val="000000">
                      <a:alpha val="43137"/>
                    </a:srgbClr>
                  </a:outerShdw>
                </a:effectLst>
              </a:rPr>
              <a:t>and </a:t>
            </a:r>
            <a:r>
              <a:rPr lang="en-US" sz="3800" b="1" dirty="0" smtClean="0">
                <a:effectLst>
                  <a:outerShdw blurRad="38100" dist="38100" dir="2700000" algn="tl">
                    <a:srgbClr val="000000">
                      <a:alpha val="43137"/>
                    </a:srgbClr>
                  </a:outerShdw>
                </a:effectLst>
                <a:latin typeface="Papyrus" pitchFamily="66" charset="0"/>
              </a:rPr>
              <a:t>1 Samuel 17:45. </a:t>
            </a:r>
          </a:p>
          <a:p>
            <a:pPr>
              <a:defRPr/>
            </a:pPr>
            <a:endParaRPr lang="en-US" dirty="0"/>
          </a:p>
        </p:txBody>
      </p:sp>
      <p:sp>
        <p:nvSpPr>
          <p:cNvPr id="4" name="Rectangle 3"/>
          <p:cNvSpPr/>
          <p:nvPr/>
        </p:nvSpPr>
        <p:spPr>
          <a:xfrm>
            <a:off x="2514600" y="838200"/>
            <a:ext cx="4147546"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Time to Act!</a:t>
            </a:r>
          </a:p>
        </p:txBody>
      </p:sp>
      <p:sp>
        <p:nvSpPr>
          <p:cNvPr id="31748"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#3</a:t>
            </a:r>
          </a:p>
        </p:txBody>
      </p:sp>
      <p:pic>
        <p:nvPicPr>
          <p:cNvPr id="6" name="Picture 10" descr="http://www.sugardoodle.net/sdclipart/wp-content/uploads/2010/07/davagol.jpg"/>
          <p:cNvPicPr>
            <a:picLocks noChangeAspect="1" noChangeArrowheads="1"/>
          </p:cNvPicPr>
          <p:nvPr/>
        </p:nvPicPr>
        <p:blipFill>
          <a:blip r:embed="rId2"/>
          <a:srcRect/>
          <a:stretch>
            <a:fillRect/>
          </a:stretch>
        </p:blipFill>
        <p:spPr bwMode="auto">
          <a:xfrm>
            <a:off x="914400" y="2286000"/>
            <a:ext cx="3506788" cy="3535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2750"/>
                            </p:stCondLst>
                            <p:childTnLst>
                              <p:par>
                                <p:cTn id="13" presetID="2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par>
                          <p:cTn id="23" fill="hold" nodeType="afterGroup">
                            <p:stCondLst>
                              <p:cond delay="3750"/>
                            </p:stCondLst>
                            <p:childTnLst>
                              <p:par>
                                <p:cTn id="24" presetID="25"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1676400"/>
            <a:ext cx="5105400" cy="4449763"/>
          </a:xfrm>
        </p:spPr>
        <p:txBody>
          <a:bodyPr/>
          <a:lstStyle/>
          <a:p>
            <a:pPr eaLnBrk="1" hangingPunct="1">
              <a:defRPr/>
            </a:pPr>
            <a:r>
              <a:rPr lang="en-US" sz="3800" dirty="0" smtClean="0">
                <a:effectLst>
                  <a:outerShdw blurRad="38100" dist="38100" dir="2700000" algn="tl">
                    <a:srgbClr val="000000">
                      <a:alpha val="43137"/>
                    </a:srgbClr>
                  </a:outerShdw>
                </a:effectLst>
              </a:rPr>
              <a:t>We all have obstacles, or “Goliaths,” in our lives. They can block our way to peace and happiness, as Goliath tried to block the way for peace and freedom of the Israelites. </a:t>
            </a:r>
          </a:p>
        </p:txBody>
      </p:sp>
      <p:sp>
        <p:nvSpPr>
          <p:cNvPr id="32771"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#3</a:t>
            </a:r>
          </a:p>
        </p:txBody>
      </p:sp>
      <p:sp>
        <p:nvSpPr>
          <p:cNvPr id="5" name="Content Placeholder 2"/>
          <p:cNvSpPr txBox="1">
            <a:spLocks/>
          </p:cNvSpPr>
          <p:nvPr/>
        </p:nvSpPr>
        <p:spPr bwMode="auto">
          <a:xfrm>
            <a:off x="457200" y="533400"/>
            <a:ext cx="7848600" cy="13716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800" dirty="0">
                <a:effectLst>
                  <a:outerShdw blurRad="38100" dist="38100" dir="2700000" algn="tl">
                    <a:srgbClr val="000000">
                      <a:alpha val="43137"/>
                    </a:srgbClr>
                  </a:outerShdw>
                </a:effectLst>
                <a:latin typeface="+mn-lt"/>
              </a:rPr>
              <a:t>David’s courage came from his faith in the Lord. </a:t>
            </a:r>
          </a:p>
        </p:txBody>
      </p:sp>
      <p:pic>
        <p:nvPicPr>
          <p:cNvPr id="32777" name="Picture 9" descr="http://3.bp.blogspot.com/_7aolyDs4tmo/Sc6fJVWFKqI/AAAAAAAAA8M/VW9YEe3L0pY/s320/David+and+Goliath.jpg"/>
          <p:cNvPicPr>
            <a:picLocks noChangeAspect="1" noChangeArrowheads="1"/>
          </p:cNvPicPr>
          <p:nvPr/>
        </p:nvPicPr>
        <p:blipFill>
          <a:blip r:embed="rId2"/>
          <a:srcRect/>
          <a:stretch>
            <a:fillRect/>
          </a:stretch>
        </p:blipFill>
        <p:spPr bwMode="auto">
          <a:xfrm>
            <a:off x="5486400" y="1981200"/>
            <a:ext cx="2800350" cy="3962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32777"/>
                                        </p:tgtEl>
                                        <p:attrNameLst>
                                          <p:attrName>style.visibility</p:attrName>
                                        </p:attrNameLst>
                                      </p:cBhvr>
                                      <p:to>
                                        <p:strVal val="visible"/>
                                      </p:to>
                                    </p:set>
                                    <p:anim calcmode="lin" valueType="num">
                                      <p:cBhvr>
                                        <p:cTn id="13" dur="1000" fill="hold"/>
                                        <p:tgtEl>
                                          <p:spTgt spid="32777"/>
                                        </p:tgtEl>
                                        <p:attrNameLst>
                                          <p:attrName>ppt_w</p:attrName>
                                        </p:attrNameLst>
                                      </p:cBhvr>
                                      <p:tavLst>
                                        <p:tav tm="0">
                                          <p:val>
                                            <p:strVal val="#ppt_w*0.70"/>
                                          </p:val>
                                        </p:tav>
                                        <p:tav tm="100000">
                                          <p:val>
                                            <p:strVal val="#ppt_w"/>
                                          </p:val>
                                        </p:tav>
                                      </p:tavLst>
                                    </p:anim>
                                    <p:anim calcmode="lin" valueType="num">
                                      <p:cBhvr>
                                        <p:cTn id="14" dur="1000" fill="hold"/>
                                        <p:tgtEl>
                                          <p:spTgt spid="32777"/>
                                        </p:tgtEl>
                                        <p:attrNameLst>
                                          <p:attrName>ppt_h</p:attrName>
                                        </p:attrNameLst>
                                      </p:cBhvr>
                                      <p:tavLst>
                                        <p:tav tm="0">
                                          <p:val>
                                            <p:strVal val="#ppt_h"/>
                                          </p:val>
                                        </p:tav>
                                        <p:tav tm="100000">
                                          <p:val>
                                            <p:strVal val="#ppt_h"/>
                                          </p:val>
                                        </p:tav>
                                      </p:tavLst>
                                    </p:anim>
                                    <p:animEffect transition="in" filter="fade">
                                      <p:cBhvr>
                                        <p:cTn id="15" dur="1000"/>
                                        <p:tgtEl>
                                          <p:spTgt spid="327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1746">
                                            <p:txEl>
                                              <p:pRg st="0" end="0"/>
                                            </p:txEl>
                                          </p:spTgt>
                                        </p:tgtEl>
                                        <p:attrNameLst>
                                          <p:attrName>style.visibility</p:attrName>
                                        </p:attrNameLst>
                                      </p:cBhvr>
                                      <p:to>
                                        <p:strVal val="visible"/>
                                      </p:to>
                                    </p:set>
                                    <p:anim calcmode="lin" valueType="num">
                                      <p:cBhvr>
                                        <p:cTn id="20" dur="1000" fill="hold"/>
                                        <p:tgtEl>
                                          <p:spTgt spid="31746">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31746">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1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924800" cy="5211763"/>
          </a:xfrm>
        </p:spPr>
        <p:txBody>
          <a:bodyPr/>
          <a:lstStyle/>
          <a:p>
            <a:pPr>
              <a:defRPr/>
            </a:pPr>
            <a:r>
              <a:rPr lang="en-US" sz="4100" dirty="0" smtClean="0">
                <a:effectLst>
                  <a:outerShdw blurRad="38100" dist="38100" dir="2700000" algn="tl">
                    <a:srgbClr val="000000">
                      <a:alpha val="43137"/>
                    </a:srgbClr>
                  </a:outerShdw>
                </a:effectLst>
              </a:rPr>
              <a:t>Whom should we depend on when we face challenges? </a:t>
            </a:r>
          </a:p>
          <a:p>
            <a:pPr>
              <a:defRPr/>
            </a:pPr>
            <a:r>
              <a:rPr lang="en-US" sz="4100" dirty="0" smtClean="0">
                <a:effectLst>
                  <a:outerShdw blurRad="38100" dist="38100" dir="2700000" algn="tl">
                    <a:srgbClr val="000000">
                      <a:alpha val="43137"/>
                    </a:srgbClr>
                  </a:outerShdw>
                </a:effectLst>
              </a:rPr>
              <a:t>What do we have to do to be worthy of that help?</a:t>
            </a:r>
          </a:p>
          <a:p>
            <a:pPr>
              <a:defRPr/>
            </a:pPr>
            <a:r>
              <a:rPr lang="en-US" sz="4100" b="1" dirty="0" smtClean="0">
                <a:effectLst>
                  <a:outerShdw blurRad="38100" dist="38100" dir="2700000" algn="tl">
                    <a:srgbClr val="000000">
                      <a:alpha val="43137"/>
                    </a:srgbClr>
                  </a:outerShdw>
                </a:effectLst>
                <a:latin typeface="Papyrus" pitchFamily="66" charset="0"/>
              </a:rPr>
              <a:t>The Lord helps us if our desires, like David’s, are righteous and if it is the Lord’s will that what we want to do should be done. </a:t>
            </a:r>
          </a:p>
          <a:p>
            <a:pPr>
              <a:defRPr/>
            </a:pPr>
            <a:endParaRPr lang="en-US"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57200" y="2590800"/>
            <a:ext cx="5257800" cy="3535363"/>
          </a:xfrm>
        </p:spPr>
        <p:txBody>
          <a:bodyPr/>
          <a:lstStyle/>
          <a:p>
            <a:pPr>
              <a:defRPr/>
            </a:pPr>
            <a:r>
              <a:rPr lang="en-US" sz="3700" b="1" dirty="0" smtClean="0">
                <a:effectLst>
                  <a:outerShdw blurRad="38100" dist="38100" dir="2700000" algn="tl">
                    <a:srgbClr val="000000">
                      <a:alpha val="43137"/>
                    </a:srgbClr>
                  </a:outerShdw>
                </a:effectLst>
                <a:latin typeface="Maiandra GD" pitchFamily="34" charset="0"/>
              </a:rPr>
              <a:t>Then David put a stone in his sling and threw the stone. </a:t>
            </a:r>
          </a:p>
          <a:p>
            <a:pPr>
              <a:defRPr/>
            </a:pPr>
            <a:r>
              <a:rPr lang="en-US" sz="3700" b="1" dirty="0" smtClean="0">
                <a:effectLst>
                  <a:outerShdw blurRad="38100" dist="38100" dir="2700000" algn="tl">
                    <a:srgbClr val="000000">
                      <a:alpha val="43137"/>
                    </a:srgbClr>
                  </a:outerShdw>
                </a:effectLst>
                <a:latin typeface="Maiandra GD" pitchFamily="34" charset="0"/>
              </a:rPr>
              <a:t>The stone hit Goliath in the head and he fell to the ground dead. </a:t>
            </a:r>
          </a:p>
        </p:txBody>
      </p:sp>
      <p:pic>
        <p:nvPicPr>
          <p:cNvPr id="5" name="Picture 7" descr="[david.JPG]"/>
          <p:cNvPicPr>
            <a:picLocks noChangeAspect="1" noChangeArrowheads="1"/>
          </p:cNvPicPr>
          <p:nvPr/>
        </p:nvPicPr>
        <p:blipFill>
          <a:blip r:embed="rId2"/>
          <a:srcRect/>
          <a:stretch>
            <a:fillRect/>
          </a:stretch>
        </p:blipFill>
        <p:spPr bwMode="auto">
          <a:xfrm>
            <a:off x="914400" y="685800"/>
            <a:ext cx="1828800" cy="1893888"/>
          </a:xfrm>
          <a:prstGeom prst="rect">
            <a:avLst/>
          </a:prstGeom>
          <a:ln>
            <a:noFill/>
          </a:ln>
          <a:effectLst>
            <a:outerShdw blurRad="292100" dist="139700" dir="2700000" algn="tl" rotWithShape="0">
              <a:srgbClr val="333333">
                <a:alpha val="65000"/>
              </a:srgbClr>
            </a:outerShdw>
          </a:effectLst>
        </p:spPr>
      </p:pic>
      <p:pic>
        <p:nvPicPr>
          <p:cNvPr id="6" name="Picture 9" descr="[goliath.JPG]"/>
          <p:cNvPicPr>
            <a:picLocks noChangeAspect="1" noChangeArrowheads="1"/>
          </p:cNvPicPr>
          <p:nvPr/>
        </p:nvPicPr>
        <p:blipFill>
          <a:blip r:embed="rId3"/>
          <a:srcRect/>
          <a:stretch>
            <a:fillRect/>
          </a:stretch>
        </p:blipFill>
        <p:spPr bwMode="auto">
          <a:xfrm>
            <a:off x="5592763" y="2438400"/>
            <a:ext cx="2598737" cy="3700463"/>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2895600" y="914400"/>
            <a:ext cx="5562600" cy="1295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3700" b="1" dirty="0">
                <a:effectLst>
                  <a:outerShdw blurRad="38100" dist="38100" dir="2700000" algn="tl">
                    <a:srgbClr val="000000">
                      <a:alpha val="43137"/>
                    </a:srgbClr>
                  </a:outerShdw>
                </a:effectLst>
                <a:latin typeface="Maiandra GD" pitchFamily="34" charset="0"/>
              </a:rPr>
              <a:t>Goliath came at David to fight.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arn(inHorizontal)">
                                      <p:cBhvr>
                                        <p:cTn id="12" dur="500"/>
                                        <p:tgtEl>
                                          <p:spTgt spid="22531">
                                            <p:txEl>
                                              <p:pRg st="0" end="0"/>
                                            </p:txEl>
                                          </p:spTgt>
                                        </p:tgtEl>
                                      </p:cBhvr>
                                    </p:animEffect>
                                  </p:childTnLst>
                                </p:cTn>
                              </p:par>
                            </p:childTnLst>
                          </p:cTn>
                        </p:par>
                        <p:par>
                          <p:cTn id="13" fill="hold" nodeType="afterGroup">
                            <p:stCondLst>
                              <p:cond delay="500"/>
                            </p:stCondLst>
                            <p:childTnLst>
                              <p:par>
                                <p:cTn id="14" presetID="18" presetClass="entr" presetSubtype="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22531">
                                            <p:txEl>
                                              <p:pRg st="1" end="1"/>
                                            </p:txEl>
                                          </p:spTgt>
                                        </p:tgtEl>
                                        <p:attrNameLst>
                                          <p:attrName>style.visibility</p:attrName>
                                        </p:attrNameLst>
                                      </p:cBhvr>
                                      <p:to>
                                        <p:strVal val="visible"/>
                                      </p:to>
                                    </p:set>
                                    <p:animEffect transition="in" filter="barn(inHorizontal)">
                                      <p:cBhvr>
                                        <p:cTn id="21" dur="500"/>
                                        <p:tgtEl>
                                          <p:spTgt spid="22531">
                                            <p:txEl>
                                              <p:pRg st="1" end="1"/>
                                            </p:txEl>
                                          </p:spTgt>
                                        </p:tgtEl>
                                      </p:cBhvr>
                                    </p:animEffect>
                                  </p:childTnLst>
                                </p:cTn>
                              </p:par>
                            </p:childTnLst>
                          </p:cTn>
                        </p:par>
                        <p:par>
                          <p:cTn id="22" fill="hold" nodeType="afterGroup">
                            <p:stCondLst>
                              <p:cond delay="500"/>
                            </p:stCondLst>
                            <p:childTnLst>
                              <p:par>
                                <p:cTn id="23" presetID="18" presetClass="entr" presetSubtype="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3962400" y="457200"/>
            <a:ext cx="4267200" cy="2667000"/>
          </a:xfrm>
        </p:spPr>
        <p:txBody>
          <a:bodyPr/>
          <a:lstStyle/>
          <a:p>
            <a:pPr eaLnBrk="1" hangingPunct="1">
              <a:defRPr/>
            </a:pPr>
            <a:r>
              <a:rPr lang="en-US" sz="4000" dirty="0" smtClean="0">
                <a:effectLst>
                  <a:outerShdw blurRad="38100" dist="38100" dir="2700000" algn="tl">
                    <a:srgbClr val="000000">
                      <a:alpha val="43137"/>
                    </a:srgbClr>
                  </a:outerShdw>
                </a:effectLst>
              </a:rPr>
              <a:t>How did Goliath react when he saw David coming to fight him? </a:t>
            </a:r>
          </a:p>
        </p:txBody>
      </p:sp>
      <p:pic>
        <p:nvPicPr>
          <p:cNvPr id="3" name="Picture 6" descr="http://www.reformation.org/en-david-goliath.jpg"/>
          <p:cNvPicPr>
            <a:picLocks noChangeAspect="1" noChangeArrowheads="1"/>
          </p:cNvPicPr>
          <p:nvPr/>
        </p:nvPicPr>
        <p:blipFill>
          <a:blip r:embed="rId2">
            <a:lum bright="4000"/>
          </a:blip>
          <a:srcRect/>
          <a:stretch>
            <a:fillRect/>
          </a:stretch>
        </p:blipFill>
        <p:spPr bwMode="auto">
          <a:xfrm>
            <a:off x="762000" y="609600"/>
            <a:ext cx="3170238" cy="2286000"/>
          </a:xfrm>
          <a:prstGeom prst="rect">
            <a:avLst/>
          </a:prstGeom>
          <a:ln>
            <a:noFill/>
          </a:ln>
          <a:effectLst>
            <a:outerShdw blurRad="292100" dist="139700" dir="2700000" algn="tl" rotWithShape="0">
              <a:srgbClr val="333333">
                <a:alpha val="65000"/>
              </a:srgbClr>
            </a:outerShdw>
          </a:effectLst>
        </p:spPr>
      </p:pic>
      <p:sp>
        <p:nvSpPr>
          <p:cNvPr id="4" name="Content Placeholder 2"/>
          <p:cNvSpPr txBox="1">
            <a:spLocks/>
          </p:cNvSpPr>
          <p:nvPr/>
        </p:nvSpPr>
        <p:spPr bwMode="auto">
          <a:xfrm>
            <a:off x="457200" y="3048000"/>
            <a:ext cx="7848600" cy="3230563"/>
          </a:xfrm>
          <a:prstGeom prst="rect">
            <a:avLst/>
          </a:prstGeom>
          <a:noFill/>
          <a:ln w="9525">
            <a:noFill/>
            <a:miter lim="800000"/>
            <a:headEnd/>
            <a:tailEnd/>
          </a:ln>
        </p:spPr>
        <p:txBody>
          <a:bodyPr/>
          <a:lstStyle/>
          <a:p>
            <a:pPr marL="342900" indent="-342900" algn="r">
              <a:spcBef>
                <a:spcPct val="20000"/>
              </a:spcBef>
              <a:buFont typeface="Arial" charset="0"/>
              <a:buChar char="•"/>
              <a:defRPr/>
            </a:pPr>
            <a:r>
              <a:rPr lang="en-US" sz="4000" b="1" dirty="0">
                <a:effectLst>
                  <a:outerShdw blurRad="38100" dist="38100" dir="2700000" algn="tl">
                    <a:srgbClr val="000000">
                      <a:alpha val="43137"/>
                    </a:srgbClr>
                  </a:outerShdw>
                </a:effectLst>
                <a:latin typeface="Papyrus" pitchFamily="66" charset="0"/>
              </a:rPr>
              <a:t>Let’s read 1 Samuel 17:42–44 </a:t>
            </a:r>
          </a:p>
          <a:p>
            <a:pPr marL="342900" indent="-342900">
              <a:spcBef>
                <a:spcPct val="20000"/>
              </a:spcBef>
              <a:buFont typeface="Arial" charset="0"/>
              <a:buChar char="•"/>
              <a:defRPr/>
            </a:pPr>
            <a:r>
              <a:rPr lang="en-US" sz="4000" dirty="0">
                <a:effectLst>
                  <a:outerShdw blurRad="38100" dist="38100" dir="2700000" algn="tl">
                    <a:srgbClr val="000000">
                      <a:alpha val="43137"/>
                    </a:srgbClr>
                  </a:outerShdw>
                </a:effectLst>
                <a:latin typeface="+mn-lt"/>
              </a:rPr>
              <a:t>How did David kill Goliath in spite of all the armor that Goliath was wearing? </a:t>
            </a:r>
          </a:p>
          <a:p>
            <a:pPr marL="342900" indent="-342900" algn="r">
              <a:spcBef>
                <a:spcPct val="20000"/>
              </a:spcBef>
              <a:buFont typeface="Arial" charset="0"/>
              <a:buChar char="•"/>
              <a:defRPr/>
            </a:pPr>
            <a:r>
              <a:rPr lang="en-US" sz="4000" b="1" dirty="0">
                <a:effectLst>
                  <a:outerShdw blurRad="38100" dist="38100" dir="2700000" algn="tl">
                    <a:srgbClr val="000000">
                      <a:alpha val="43137"/>
                    </a:srgbClr>
                  </a:outerShdw>
                </a:effectLst>
                <a:latin typeface="Papyrus" pitchFamily="66" charset="0"/>
              </a:rPr>
              <a:t>Let’s read 1 Samuel 17:45–50</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7">
                                            <p:txEl>
                                              <p:pRg st="0" end="0"/>
                                            </p:txEl>
                                          </p:spTgt>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par>
                          <p:cTn id="13" fill="hold" nodeType="afterGroup">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6"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4">
                                            <p:txEl>
                                              <p:pRg st="0" end="0"/>
                                            </p:txEl>
                                          </p:spTgt>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iterate type="lt">
                                    <p:tmPct val="0"/>
                                  </p:iterate>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8"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4"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762000"/>
            <a:ext cx="7772400" cy="5364163"/>
          </a:xfrm>
        </p:spPr>
        <p:txBody>
          <a:bodyPr/>
          <a:lstStyle/>
          <a:p>
            <a:pPr eaLnBrk="1" hangingPunct="1">
              <a:defRPr/>
            </a:pPr>
            <a:r>
              <a:rPr lang="en-US" sz="4200" dirty="0" smtClean="0">
                <a:effectLst>
                  <a:outerShdw blurRad="38100" dist="38100" dir="2700000" algn="tl">
                    <a:srgbClr val="000000">
                      <a:alpha val="43137"/>
                    </a:srgbClr>
                  </a:outerShdw>
                </a:effectLst>
              </a:rPr>
              <a:t>While Goliath tried to protect himself physically, David protected himself spiritually. </a:t>
            </a:r>
          </a:p>
          <a:p>
            <a:pPr eaLnBrk="1" hangingPunct="1">
              <a:defRPr/>
            </a:pPr>
            <a:r>
              <a:rPr lang="en-US" sz="4200" dirty="0" smtClean="0">
                <a:effectLst>
                  <a:outerShdw blurRad="38100" dist="38100" dir="2700000" algn="tl">
                    <a:srgbClr val="000000">
                      <a:alpha val="43137"/>
                    </a:srgbClr>
                  </a:outerShdw>
                </a:effectLst>
              </a:rPr>
              <a:t>Most of Goliath’s body was covered with armor, but since his forehead was unprotected, his physical armor was not enough to save him.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10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10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686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609600" y="533400"/>
            <a:ext cx="4953000" cy="5592763"/>
          </a:xfrm>
        </p:spPr>
        <p:txBody>
          <a:bodyPr/>
          <a:lstStyle/>
          <a:p>
            <a:pPr eaLnBrk="1" hangingPunct="1">
              <a:defRPr/>
            </a:pPr>
            <a:r>
              <a:rPr lang="en-US" sz="4200" dirty="0" smtClean="0">
                <a:effectLst>
                  <a:outerShdw blurRad="38100" dist="38100" dir="2700000" algn="tl">
                    <a:srgbClr val="000000">
                      <a:alpha val="43137"/>
                    </a:srgbClr>
                  </a:outerShdw>
                </a:effectLst>
              </a:rPr>
              <a:t>What can happen to us if our spiritual armor leaves us unprotected in some area? </a:t>
            </a:r>
          </a:p>
          <a:p>
            <a:pPr eaLnBrk="1" hangingPunct="1">
              <a:defRPr/>
            </a:pPr>
            <a:r>
              <a:rPr lang="en-US" sz="4200" dirty="0" smtClean="0">
                <a:effectLst>
                  <a:outerShdw blurRad="38100" dist="38100" dir="2700000" algn="tl">
                    <a:srgbClr val="000000">
                      <a:alpha val="43137"/>
                    </a:srgbClr>
                  </a:outerShdw>
                </a:effectLst>
              </a:rPr>
              <a:t>How can we better protect ourselves spiritually? </a:t>
            </a:r>
          </a:p>
        </p:txBody>
      </p:sp>
      <p:pic>
        <p:nvPicPr>
          <p:cNvPr id="3" name="Picture 3" descr="C:\Documents and Settings\The Covalt Family\Local Settings\Temporary Internet Files\Content.IE5\AGZHNEQT\MC900434389[1].wmf"/>
          <p:cNvPicPr>
            <a:picLocks noChangeAspect="1" noChangeArrowheads="1"/>
          </p:cNvPicPr>
          <p:nvPr/>
        </p:nvPicPr>
        <p:blipFill>
          <a:blip r:embed="rId2"/>
          <a:srcRect/>
          <a:stretch>
            <a:fillRect/>
          </a:stretch>
        </p:blipFill>
        <p:spPr bwMode="auto">
          <a:xfrm>
            <a:off x="5218113" y="762000"/>
            <a:ext cx="3009900"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1000"/>
                                        <p:tgtEl>
                                          <p:spTgt spid="36867">
                                            <p:txEl>
                                              <p:pRg st="0" end="0"/>
                                            </p:txEl>
                                          </p:spTgt>
                                        </p:tgtEl>
                                      </p:cBhvr>
                                    </p:animEffect>
                                  </p:childTnLst>
                                </p:cTn>
                              </p:par>
                            </p:childTnLst>
                          </p:cTn>
                        </p:par>
                        <p:par>
                          <p:cTn id="8" fill="hold" nodeType="afterGroup">
                            <p:stCondLst>
                              <p:cond delay="1000"/>
                            </p:stCondLst>
                            <p:childTnLst>
                              <p:par>
                                <p:cTn id="9" presetID="39" presetClass="entr" presetSubtype="0" accel="10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2"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3"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5"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Effect transition="in" filter="blinds(vertical)">
                                      <p:cBhvr>
                                        <p:cTn id="19" dur="1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724400" y="762000"/>
            <a:ext cx="3657600" cy="5486400"/>
          </a:xfrm>
        </p:spPr>
        <p:txBody>
          <a:bodyPr/>
          <a:lstStyle/>
          <a:p>
            <a:pPr>
              <a:defRPr/>
            </a:pPr>
            <a:r>
              <a:rPr lang="en-US" sz="3600" b="1" dirty="0" smtClean="0">
                <a:effectLst>
                  <a:outerShdw blurRad="38100" dist="38100" dir="2700000" algn="tl">
                    <a:srgbClr val="000000">
                      <a:alpha val="43137"/>
                    </a:srgbClr>
                  </a:outerShdw>
                </a:effectLst>
                <a:latin typeface="Maiandra GD" pitchFamily="34" charset="0"/>
              </a:rPr>
              <a:t>David took Goliath’s sword and cut off his head. </a:t>
            </a:r>
          </a:p>
          <a:p>
            <a:pPr>
              <a:defRPr/>
            </a:pPr>
            <a:r>
              <a:rPr lang="en-US" sz="3600" b="1" dirty="0" smtClean="0">
                <a:effectLst>
                  <a:outerShdw blurRad="38100" dist="38100" dir="2700000" algn="tl">
                    <a:srgbClr val="000000">
                      <a:alpha val="43137"/>
                    </a:srgbClr>
                  </a:outerShdw>
                </a:effectLst>
                <a:latin typeface="Maiandra GD" pitchFamily="34" charset="0"/>
              </a:rPr>
              <a:t>The Philistines were afraid and ran away. God had helped David kill the giant. </a:t>
            </a:r>
          </a:p>
        </p:txBody>
      </p:sp>
      <p:pic>
        <p:nvPicPr>
          <p:cNvPr id="41989" name="Picture 5" descr="http://images.nortonsimon.org/erez4/erez?src=Norton%20Simon%20Images/F197205P.fpx&amp;tmp=Norton%20Collection%20Image">
            <a:hlinkClick r:id="rId2"/>
          </p:cNvPr>
          <p:cNvPicPr>
            <a:picLocks noChangeAspect="1" noChangeArrowheads="1"/>
          </p:cNvPicPr>
          <p:nvPr/>
        </p:nvPicPr>
        <p:blipFill>
          <a:blip r:embed="rId3">
            <a:lum bright="16000"/>
          </a:blip>
          <a:srcRect/>
          <a:stretch>
            <a:fillRect/>
          </a:stretch>
        </p:blipFill>
        <p:spPr bwMode="auto">
          <a:xfrm>
            <a:off x="914400" y="1066800"/>
            <a:ext cx="3779838" cy="4711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edge">
                                      <p:cBhvr>
                                        <p:cTn id="7" dur="500"/>
                                        <p:tgtEl>
                                          <p:spTgt spid="23555">
                                            <p:txEl>
                                              <p:pRg st="0" end="0"/>
                                            </p:txEl>
                                          </p:spTgt>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41989"/>
                                        </p:tgtEl>
                                        <p:attrNameLst>
                                          <p:attrName>style.visibility</p:attrName>
                                        </p:attrNameLst>
                                      </p:cBhvr>
                                      <p:to>
                                        <p:strVal val="visible"/>
                                      </p:to>
                                    </p:set>
                                    <p:anim calcmode="lin" valueType="num">
                                      <p:cBhvr>
                                        <p:cTn id="11" dur="1000" fill="hold"/>
                                        <p:tgtEl>
                                          <p:spTgt spid="41989"/>
                                        </p:tgtEl>
                                        <p:attrNameLst>
                                          <p:attrName>ppt_w</p:attrName>
                                        </p:attrNameLst>
                                      </p:cBhvr>
                                      <p:tavLst>
                                        <p:tav tm="0">
                                          <p:val>
                                            <p:fltVal val="0"/>
                                          </p:val>
                                        </p:tav>
                                        <p:tav tm="100000">
                                          <p:val>
                                            <p:strVal val="#ppt_w"/>
                                          </p:val>
                                        </p:tav>
                                      </p:tavLst>
                                    </p:anim>
                                    <p:anim calcmode="lin" valueType="num">
                                      <p:cBhvr>
                                        <p:cTn id="12" dur="1000" fill="hold"/>
                                        <p:tgtEl>
                                          <p:spTgt spid="41989"/>
                                        </p:tgtEl>
                                        <p:attrNameLst>
                                          <p:attrName>ppt_h</p:attrName>
                                        </p:attrNameLst>
                                      </p:cBhvr>
                                      <p:tavLst>
                                        <p:tav tm="0">
                                          <p:val>
                                            <p:fltVal val="0"/>
                                          </p:val>
                                        </p:tav>
                                        <p:tav tm="100000">
                                          <p:val>
                                            <p:strVal val="#ppt_h"/>
                                          </p:val>
                                        </p:tav>
                                      </p:tavLst>
                                    </p:anim>
                                    <p:anim calcmode="lin" valueType="num">
                                      <p:cBhvr>
                                        <p:cTn id="13" dur="1000" fill="hold"/>
                                        <p:tgtEl>
                                          <p:spTgt spid="4198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9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Effect transition="in" filter="wedge">
                                      <p:cBhvr>
                                        <p:cTn id="19"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4648200" y="685800"/>
            <a:ext cx="3581400" cy="2362200"/>
          </a:xfrm>
        </p:spPr>
        <p:txBody>
          <a:bodyPr/>
          <a:lstStyle/>
          <a:p>
            <a:pPr eaLnBrk="1" hangingPunct="1">
              <a:defRPr/>
            </a:pPr>
            <a:r>
              <a:rPr lang="en-US" sz="3600" dirty="0" smtClean="0">
                <a:effectLst>
                  <a:outerShdw blurRad="38100" dist="38100" dir="2700000" algn="tl">
                    <a:srgbClr val="000000">
                      <a:alpha val="43137"/>
                    </a:srgbClr>
                  </a:outerShdw>
                </a:effectLst>
              </a:rPr>
              <a:t>Please put your chairs in a circle while I stand in the middle. </a:t>
            </a:r>
          </a:p>
        </p:txBody>
      </p:sp>
      <p:pic>
        <p:nvPicPr>
          <p:cNvPr id="4" name="Picture 5" descr="[rock.JPG]"/>
          <p:cNvPicPr>
            <a:picLocks noChangeAspect="1" noChangeArrowheads="1"/>
          </p:cNvPicPr>
          <p:nvPr/>
        </p:nvPicPr>
        <p:blipFill>
          <a:blip r:embed="rId2"/>
          <a:srcRect/>
          <a:stretch>
            <a:fillRect/>
          </a:stretch>
        </p:blipFill>
        <p:spPr bwMode="auto">
          <a:xfrm>
            <a:off x="5791200" y="3048000"/>
            <a:ext cx="2373313" cy="1905000"/>
          </a:xfrm>
          <a:prstGeom prst="rect">
            <a:avLst/>
          </a:prstGeom>
          <a:ln>
            <a:noFill/>
          </a:ln>
          <a:effectLst>
            <a:outerShdw blurRad="292100" dist="139700" dir="2700000" algn="tl" rotWithShape="0">
              <a:srgbClr val="333333">
                <a:alpha val="65000"/>
              </a:srgbClr>
            </a:outerShdw>
          </a:effectLst>
        </p:spPr>
      </p:pic>
      <p:sp>
        <p:nvSpPr>
          <p:cNvPr id="39940"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#2</a:t>
            </a:r>
          </a:p>
        </p:txBody>
      </p:sp>
      <p:sp>
        <p:nvSpPr>
          <p:cNvPr id="6" name="Content Placeholder 2"/>
          <p:cNvSpPr txBox="1">
            <a:spLocks/>
          </p:cNvSpPr>
          <p:nvPr/>
        </p:nvSpPr>
        <p:spPr bwMode="auto">
          <a:xfrm>
            <a:off x="838200" y="3276600"/>
            <a:ext cx="5562600" cy="17526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I want you to pass this stone around the circle while I hum a song. </a:t>
            </a:r>
          </a:p>
        </p:txBody>
      </p:sp>
      <p:pic>
        <p:nvPicPr>
          <p:cNvPr id="44038" name="Picture 4" descr="C:\Documents and Settings\The Covalt Family\Local Settings\Temporary Internet Files\Content.IE5\YEH7M45Y\MP900439373[1].jpg"/>
          <p:cNvPicPr>
            <a:picLocks noChangeAspect="1" noChangeArrowheads="1"/>
          </p:cNvPicPr>
          <p:nvPr/>
        </p:nvPicPr>
        <p:blipFill>
          <a:blip r:embed="rId3"/>
          <a:srcRect t="30952" b="20238"/>
          <a:stretch>
            <a:fillRect/>
          </a:stretch>
        </p:blipFill>
        <p:spPr bwMode="auto">
          <a:xfrm>
            <a:off x="914400" y="685800"/>
            <a:ext cx="3581400" cy="2617788"/>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838200" y="5029200"/>
            <a:ext cx="7315200" cy="13255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When I stop humming please stop passing the stone.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up)">
                                      <p:cBhvr>
                                        <p:cTn id="7" dur="500"/>
                                        <p:tgtEl>
                                          <p:spTgt spid="40963">
                                            <p:txEl>
                                              <p:pRg st="0" end="0"/>
                                            </p:txEl>
                                          </p:spTgt>
                                        </p:tgtEl>
                                      </p:cBhvr>
                                    </p:animEffect>
                                  </p:childTnLst>
                                </p:cTn>
                              </p:par>
                            </p:childTnLst>
                          </p:cTn>
                        </p:par>
                        <p:par>
                          <p:cTn id="8" fill="hold" nodeType="afterGroup">
                            <p:stCondLst>
                              <p:cond delay="500"/>
                            </p:stCondLst>
                            <p:childTnLst>
                              <p:par>
                                <p:cTn id="9" presetID="21" presetClass="entr" presetSubtype="2"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wheel(2)">
                                      <p:cBhvr>
                                        <p:cTn id="11" dur="500"/>
                                        <p:tgtEl>
                                          <p:spTgt spid="440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nodeType="afterGroup">
                            <p:stCondLst>
                              <p:cond delay="500"/>
                            </p:stCondLst>
                            <p:childTnLst>
                              <p:par>
                                <p:cTn id="18" presetID="21"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2)">
                                      <p:cBhvr>
                                        <p:cTn id="20" dur="500"/>
                                        <p:tgtEl>
                                          <p:spTgt spid="4"/>
                                        </p:tgtEl>
                                      </p:cBhvr>
                                    </p:animEffect>
                                  </p:childTnLst>
                                </p:cTn>
                              </p:par>
                            </p:childTnLst>
                          </p:cTn>
                        </p:par>
                        <p:par>
                          <p:cTn id="21" fill="hold" nodeType="afterGroup">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advAuto="0"/>
      <p:bldP spid="6" grpId="0" autoUpdateAnimBg="0"/>
      <p:bldP spid="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#2</a:t>
            </a:r>
          </a:p>
        </p:txBody>
      </p:sp>
      <p:sp>
        <p:nvSpPr>
          <p:cNvPr id="6" name="Content Placeholder 2"/>
          <p:cNvSpPr txBox="1">
            <a:spLocks/>
          </p:cNvSpPr>
          <p:nvPr/>
        </p:nvSpPr>
        <p:spPr bwMode="auto">
          <a:xfrm>
            <a:off x="457200" y="533400"/>
            <a:ext cx="6934200" cy="57451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I am Goliath and will tell you a  challenge. </a:t>
            </a:r>
          </a:p>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The person who ended up with the stone must respond with a positive solution to the challenge.</a:t>
            </a:r>
          </a:p>
          <a:p>
            <a:pPr marL="342900" indent="-342900">
              <a:spcBef>
                <a:spcPct val="20000"/>
              </a:spcBef>
              <a:defRPr/>
            </a:pPr>
            <a:r>
              <a:rPr lang="en-US" sz="3600" dirty="0">
                <a:latin typeface="Impact" pitchFamily="34" charset="0"/>
              </a:rPr>
              <a:t>a. You have a younger brother or sister who seems to get all the attention. It makes you so angry that you feel like hitting him or her. </a:t>
            </a:r>
          </a:p>
        </p:txBody>
      </p:sp>
      <p:pic>
        <p:nvPicPr>
          <p:cNvPr id="80901" name="Picture 5" descr="C:\Documents and Settings\The Covalt Family\Local Settings\Temporary Internet Files\Content.IE5\VUUT8KUI\MC900078710[1].wmf"/>
          <p:cNvPicPr>
            <a:picLocks noChangeAspect="1" noChangeArrowheads="1"/>
          </p:cNvPicPr>
          <p:nvPr/>
        </p:nvPicPr>
        <p:blipFill>
          <a:blip r:embed="rId2"/>
          <a:srcRect/>
          <a:stretch>
            <a:fillRect/>
          </a:stretch>
        </p:blipFill>
        <p:spPr bwMode="auto">
          <a:xfrm flipH="1">
            <a:off x="5638800" y="685800"/>
            <a:ext cx="2713038" cy="3311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6">
                                            <p:txEl>
                                              <p:pRg st="0" end="0"/>
                                            </p:txEl>
                                          </p:spTgt>
                                        </p:tgtEl>
                                        <p:attrNameLst>
                                          <p:attrName>ppt_w</p:attrName>
                                        </p:attrNameLst>
                                      </p:cBhvr>
                                    </p:anim>
                                    <p:anim by="(#ppt_w*0.50)" calcmode="lin" valueType="num">
                                      <p:cBhvr>
                                        <p:cTn id="8" dur="250" decel="50000" autoRev="1" fill="hold">
                                          <p:stCondLst>
                                            <p:cond delay="0"/>
                                          </p:stCondLst>
                                        </p:cTn>
                                        <p:tgtEl>
                                          <p:spTgt spid="6">
                                            <p:txEl>
                                              <p:pRg st="0" end="0"/>
                                            </p:txEl>
                                          </p:spTgt>
                                        </p:tgtEl>
                                        <p:attrNameLst>
                                          <p:attrName>ppt_x</p:attrName>
                                        </p:attrNameLst>
                                      </p:cBhvr>
                                    </p:anim>
                                    <p:anim from="(-#ppt_h/2)" to="(#ppt_y)" calcmode="lin" valueType="num">
                                      <p:cBhvr>
                                        <p:cTn id="9" dur="500" fill="hold">
                                          <p:stCondLst>
                                            <p:cond delay="0"/>
                                          </p:stCondLst>
                                        </p:cTn>
                                        <p:tgtEl>
                                          <p:spTgt spid="6">
                                            <p:txEl>
                                              <p:pRg st="0" end="0"/>
                                            </p:txEl>
                                          </p:spTgt>
                                        </p:tgtEl>
                                        <p:attrNameLst>
                                          <p:attrName>ppt_y</p:attrName>
                                        </p:attrNameLst>
                                      </p:cBhvr>
                                    </p:anim>
                                    <p:animRot by="21600000">
                                      <p:cBhvr>
                                        <p:cTn id="10" dur="500" fill="hold">
                                          <p:stCondLst>
                                            <p:cond delay="0"/>
                                          </p:stCondLst>
                                        </p:cTn>
                                        <p:tgtEl>
                                          <p:spTgt spid="6">
                                            <p:txEl>
                                              <p:pRg st="0" end="0"/>
                                            </p:txEl>
                                          </p:spTgt>
                                        </p:tgtEl>
                                        <p:attrNameLst>
                                          <p:attrName>r</p:attrName>
                                        </p:attrNameLst>
                                      </p:cBhvr>
                                    </p:animRot>
                                  </p:childTnLst>
                                </p:cTn>
                              </p:par>
                            </p:childTnLst>
                          </p:cTn>
                        </p:par>
                        <p:par>
                          <p:cTn id="11" fill="hold" nodeType="afterGroup">
                            <p:stCondLst>
                              <p:cond delay="2200"/>
                            </p:stCondLst>
                            <p:childTnLst>
                              <p:par>
                                <p:cTn id="12" presetID="34" presetClass="entr" presetSubtype="0" fill="hold" nodeType="afterEffect">
                                  <p:stCondLst>
                                    <p:cond delay="0"/>
                                  </p:stCondLst>
                                  <p:childTnLst>
                                    <p:set>
                                      <p:cBhvr>
                                        <p:cTn id="13" dur="1" fill="hold">
                                          <p:stCondLst>
                                            <p:cond delay="0"/>
                                          </p:stCondLst>
                                        </p:cTn>
                                        <p:tgtEl>
                                          <p:spTgt spid="80901"/>
                                        </p:tgtEl>
                                        <p:attrNameLst>
                                          <p:attrName>style.visibility</p:attrName>
                                        </p:attrNameLst>
                                      </p:cBhvr>
                                      <p:to>
                                        <p:strVal val="visible"/>
                                      </p:to>
                                    </p:set>
                                    <p:anim from="(-#ppt_w/2)" to="(#ppt_x)" calcmode="lin" valueType="num">
                                      <p:cBhvr>
                                        <p:cTn id="14" dur="600" fill="hold">
                                          <p:stCondLst>
                                            <p:cond delay="0"/>
                                          </p:stCondLst>
                                        </p:cTn>
                                        <p:tgtEl>
                                          <p:spTgt spid="80901"/>
                                        </p:tgtEl>
                                        <p:attrNameLst>
                                          <p:attrName>ppt_x</p:attrName>
                                        </p:attrNameLst>
                                      </p:cBhvr>
                                    </p:anim>
                                    <p:anim from="0" to="-1.0" calcmode="lin" valueType="num">
                                      <p:cBhvr>
                                        <p:cTn id="15" dur="200" decel="50000" autoRev="1" fill="hold">
                                          <p:stCondLst>
                                            <p:cond delay="600"/>
                                          </p:stCondLst>
                                        </p:cTn>
                                        <p:tgtEl>
                                          <p:spTgt spid="80901"/>
                                        </p:tgtEl>
                                        <p:attrNameLst>
                                          <p:attrName>xshear</p:attrName>
                                        </p:attrNameLst>
                                      </p:cBhvr>
                                    </p:anim>
                                    <p:animScale>
                                      <p:cBhvr>
                                        <p:cTn id="16" dur="200" decel="100000" autoRev="1" fill="hold">
                                          <p:stCondLst>
                                            <p:cond delay="600"/>
                                          </p:stCondLst>
                                        </p:cTn>
                                        <p:tgtEl>
                                          <p:spTgt spid="80901"/>
                                        </p:tgtEl>
                                      </p:cBhvr>
                                      <p:from x="100000" y="100000"/>
                                      <p:to x="80000" y="100000"/>
                                    </p:animScale>
                                    <p:anim by="(#ppt_h/3+#ppt_w*0.1)" calcmode="lin" valueType="num">
                                      <p:cBhvr additive="sum">
                                        <p:cTn id="17" dur="200" decel="100000" autoRev="1" fill="hold">
                                          <p:stCondLst>
                                            <p:cond delay="600"/>
                                          </p:stCondLst>
                                        </p:cTn>
                                        <p:tgtEl>
                                          <p:spTgt spid="80901"/>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6">
                                            <p:txEl>
                                              <p:pRg st="1" end="1"/>
                                            </p:txEl>
                                          </p:spTgt>
                                        </p:tgtEl>
                                        <p:attrNameLst>
                                          <p:attrName>style.visibility</p:attrName>
                                        </p:attrNameLst>
                                      </p:cBhvr>
                                      <p:to>
                                        <p:strVal val="visible"/>
                                      </p:to>
                                    </p:set>
                                    <p:anim by="(-#ppt_w*2)" calcmode="lin" valueType="num">
                                      <p:cBhvr rctx="PPT">
                                        <p:cTn id="22" dur="250" autoRev="1" fill="hold">
                                          <p:stCondLst>
                                            <p:cond delay="0"/>
                                          </p:stCondLst>
                                        </p:cTn>
                                        <p:tgtEl>
                                          <p:spTgt spid="6">
                                            <p:txEl>
                                              <p:pRg st="1" end="1"/>
                                            </p:txEl>
                                          </p:spTgt>
                                        </p:tgtEl>
                                        <p:attrNameLst>
                                          <p:attrName>ppt_w</p:attrName>
                                        </p:attrNameLst>
                                      </p:cBhvr>
                                    </p:anim>
                                    <p:anim by="(#ppt_w*0.50)" calcmode="lin" valueType="num">
                                      <p:cBhvr>
                                        <p:cTn id="23" dur="250" decel="50000" autoRev="1" fill="hold">
                                          <p:stCondLst>
                                            <p:cond delay="0"/>
                                          </p:stCondLst>
                                        </p:cTn>
                                        <p:tgtEl>
                                          <p:spTgt spid="6">
                                            <p:txEl>
                                              <p:pRg st="1" end="1"/>
                                            </p:txEl>
                                          </p:spTgt>
                                        </p:tgtEl>
                                        <p:attrNameLst>
                                          <p:attrName>ppt_x</p:attrName>
                                        </p:attrNameLst>
                                      </p:cBhvr>
                                    </p:anim>
                                    <p:anim from="(-#ppt_h/2)" to="(#ppt_y)" calcmode="lin" valueType="num">
                                      <p:cBhvr>
                                        <p:cTn id="24" dur="500" fill="hold">
                                          <p:stCondLst>
                                            <p:cond delay="0"/>
                                          </p:stCondLst>
                                        </p:cTn>
                                        <p:tgtEl>
                                          <p:spTgt spid="6">
                                            <p:txEl>
                                              <p:pRg st="1" end="1"/>
                                            </p:txEl>
                                          </p:spTgt>
                                        </p:tgtEl>
                                        <p:attrNameLst>
                                          <p:attrName>ppt_y</p:attrName>
                                        </p:attrNameLst>
                                      </p:cBhvr>
                                    </p:anim>
                                    <p:animRot by="21600000">
                                      <p:cBhvr>
                                        <p:cTn id="25" dur="500" fill="hold">
                                          <p:stCondLst>
                                            <p:cond delay="0"/>
                                          </p:stCondLst>
                                        </p:cTn>
                                        <p:tgtEl>
                                          <p:spTgt spid="6">
                                            <p:txEl>
                                              <p:pRg st="1" end="1"/>
                                            </p:txEl>
                                          </p:spTgt>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strips(downRight)">
                                      <p:cBhvr>
                                        <p:cTn id="3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5791200" cy="5592763"/>
          </a:xfrm>
        </p:spPr>
        <p:txBody>
          <a:bodyPr/>
          <a:lstStyle/>
          <a:p>
            <a:pPr eaLnBrk="1" hangingPunct="1">
              <a:defRPr/>
            </a:pPr>
            <a:r>
              <a:rPr lang="en-US" sz="3800" dirty="0" smtClean="0">
                <a:effectLst>
                  <a:outerShdw blurRad="38100" dist="38100" dir="2700000" algn="tl">
                    <a:srgbClr val="000000">
                      <a:alpha val="43137"/>
                    </a:srgbClr>
                  </a:outerShdw>
                </a:effectLst>
              </a:rPr>
              <a:t>The challenges in our lives can be stumbling blocks or stepping-stones depending on how we handle them. </a:t>
            </a:r>
          </a:p>
          <a:p>
            <a:pPr eaLnBrk="1" hangingPunct="1">
              <a:defRPr/>
            </a:pPr>
            <a:r>
              <a:rPr lang="en-US" sz="3800" dirty="0" smtClean="0">
                <a:effectLst>
                  <a:outerShdw blurRad="38100" dist="38100" dir="2700000" algn="tl">
                    <a:srgbClr val="000000">
                      <a:alpha val="43137"/>
                    </a:srgbClr>
                  </a:outerShdw>
                </a:effectLst>
              </a:rPr>
              <a:t>If we become unhappy and angry because of the difficulties we face in life, they are stumbling blocks to us. </a:t>
            </a:r>
          </a:p>
        </p:txBody>
      </p:sp>
      <p:pic>
        <p:nvPicPr>
          <p:cNvPr id="4" name="Picture 7" descr="http://moblog.net/media/h/e/l/helen/stepping-stones-3.jpg"/>
          <p:cNvPicPr>
            <a:picLocks noChangeAspect="1" noChangeArrowheads="1"/>
          </p:cNvPicPr>
          <p:nvPr/>
        </p:nvPicPr>
        <p:blipFill>
          <a:blip r:embed="rId2"/>
          <a:srcRect l="23198" r="8152"/>
          <a:stretch>
            <a:fillRect/>
          </a:stretch>
        </p:blipFill>
        <p:spPr bwMode="auto">
          <a:xfrm>
            <a:off x="6232525" y="685800"/>
            <a:ext cx="2165350"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#2</a:t>
            </a:r>
          </a:p>
        </p:txBody>
      </p:sp>
      <p:sp>
        <p:nvSpPr>
          <p:cNvPr id="6" name="Content Placeholder 2"/>
          <p:cNvSpPr txBox="1">
            <a:spLocks/>
          </p:cNvSpPr>
          <p:nvPr/>
        </p:nvSpPr>
        <p:spPr bwMode="auto">
          <a:xfrm>
            <a:off x="457200" y="533400"/>
            <a:ext cx="6934200" cy="57451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I am Goliath and will tell you a  challenge. </a:t>
            </a:r>
          </a:p>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The person who ended up with the stone must respond with a positive solution to the challenge.</a:t>
            </a:r>
          </a:p>
          <a:p>
            <a:pPr marL="342900" indent="-342900">
              <a:spcBef>
                <a:spcPct val="20000"/>
              </a:spcBef>
              <a:defRPr/>
            </a:pPr>
            <a:r>
              <a:rPr lang="en-US" sz="3600" dirty="0">
                <a:latin typeface="Impact" pitchFamily="34" charset="0"/>
              </a:rPr>
              <a:t>b. Your best friends are starting to swear and they make fun of you because you do not swear. You want to be accepted by them, but you know it is wrong to swear. </a:t>
            </a:r>
          </a:p>
        </p:txBody>
      </p:sp>
      <p:pic>
        <p:nvPicPr>
          <p:cNvPr id="80901" name="Picture 5" descr="C:\Documents and Settings\The Covalt Family\Local Settings\Temporary Internet Files\Content.IE5\VUUT8KUI\MC900078710[1].wmf"/>
          <p:cNvPicPr>
            <a:picLocks noChangeAspect="1" noChangeArrowheads="1"/>
          </p:cNvPicPr>
          <p:nvPr/>
        </p:nvPicPr>
        <p:blipFill>
          <a:blip r:embed="rId2"/>
          <a:srcRect/>
          <a:stretch>
            <a:fillRect/>
          </a:stretch>
        </p:blipFill>
        <p:spPr bwMode="auto">
          <a:xfrm flipH="1">
            <a:off x="5638800" y="685800"/>
            <a:ext cx="2713038" cy="3311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strips(downRight)">
                                      <p:cBhvr>
                                        <p:cTn id="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#2</a:t>
            </a:r>
          </a:p>
        </p:txBody>
      </p:sp>
      <p:sp>
        <p:nvSpPr>
          <p:cNvPr id="6" name="Content Placeholder 2"/>
          <p:cNvSpPr txBox="1">
            <a:spLocks/>
          </p:cNvSpPr>
          <p:nvPr/>
        </p:nvSpPr>
        <p:spPr bwMode="auto">
          <a:xfrm>
            <a:off x="457200" y="533400"/>
            <a:ext cx="6934200" cy="57451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I am Goliath and will tell you a  challenge. </a:t>
            </a:r>
          </a:p>
          <a:p>
            <a:pPr marL="342900" indent="-342900">
              <a:spcBef>
                <a:spcPct val="20000"/>
              </a:spcBef>
              <a:buFont typeface="Arial" charset="0"/>
              <a:buChar char="•"/>
              <a:defRPr/>
            </a:pPr>
            <a:r>
              <a:rPr lang="en-US" sz="3600" dirty="0">
                <a:effectLst>
                  <a:outerShdw blurRad="38100" dist="38100" dir="2700000" algn="tl">
                    <a:srgbClr val="000000">
                      <a:alpha val="43137"/>
                    </a:srgbClr>
                  </a:outerShdw>
                </a:effectLst>
                <a:latin typeface="+mn-lt"/>
              </a:rPr>
              <a:t>The person who ended up with the stone must respond with a positive solution to the challenge.</a:t>
            </a:r>
          </a:p>
          <a:p>
            <a:pPr marL="342900" indent="-342900">
              <a:spcBef>
                <a:spcPct val="20000"/>
              </a:spcBef>
              <a:defRPr/>
            </a:pPr>
            <a:endParaRPr lang="en-US" sz="3600" dirty="0">
              <a:latin typeface="Impact" pitchFamily="34" charset="0"/>
            </a:endParaRPr>
          </a:p>
          <a:p>
            <a:pPr marL="342900" indent="-342900">
              <a:spcBef>
                <a:spcPct val="20000"/>
              </a:spcBef>
              <a:defRPr/>
            </a:pPr>
            <a:r>
              <a:rPr lang="en-US" sz="3600" dirty="0">
                <a:latin typeface="Impact" pitchFamily="34" charset="0"/>
              </a:rPr>
              <a:t>c. You have a very difficult time doing well in school. </a:t>
            </a:r>
          </a:p>
        </p:txBody>
      </p:sp>
      <p:pic>
        <p:nvPicPr>
          <p:cNvPr id="80901" name="Picture 5" descr="C:\Documents and Settings\The Covalt Family\Local Settings\Temporary Internet Files\Content.IE5\VUUT8KUI\MC900078710[1].wmf"/>
          <p:cNvPicPr>
            <a:picLocks noChangeAspect="1" noChangeArrowheads="1"/>
          </p:cNvPicPr>
          <p:nvPr/>
        </p:nvPicPr>
        <p:blipFill>
          <a:blip r:embed="rId2"/>
          <a:srcRect/>
          <a:stretch>
            <a:fillRect/>
          </a:stretch>
        </p:blipFill>
        <p:spPr bwMode="auto">
          <a:xfrm flipH="1">
            <a:off x="5638800" y="685800"/>
            <a:ext cx="2713038" cy="3311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strips(downRight)">
                                      <p:cBhvr>
                                        <p:cTn id="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3810000" y="609600"/>
            <a:ext cx="4495800" cy="5516563"/>
          </a:xfrm>
        </p:spPr>
        <p:txBody>
          <a:bodyPr/>
          <a:lstStyle/>
          <a:p>
            <a:pPr eaLnBrk="1" hangingPunct="1">
              <a:defRPr/>
            </a:pPr>
            <a:r>
              <a:rPr lang="en-US" sz="3600" dirty="0" smtClean="0">
                <a:effectLst>
                  <a:outerShdw blurRad="38100" dist="38100" dir="2700000" algn="tl">
                    <a:srgbClr val="000000">
                      <a:alpha val="43137"/>
                    </a:srgbClr>
                  </a:outerShdw>
                </a:effectLst>
              </a:rPr>
              <a:t>Choose “Goliaths,” or challenges, in your life you would  like to overcome and write them on the giant. </a:t>
            </a:r>
          </a:p>
          <a:p>
            <a:pPr eaLnBrk="1" hangingPunct="1">
              <a:defRPr/>
            </a:pPr>
            <a:r>
              <a:rPr lang="en-US" sz="3600" dirty="0" smtClean="0">
                <a:effectLst>
                  <a:outerShdw blurRad="38100" dist="38100" dir="2700000" algn="tl">
                    <a:srgbClr val="000000">
                      <a:alpha val="43137"/>
                    </a:srgbClr>
                  </a:outerShdw>
                </a:effectLst>
              </a:rPr>
              <a:t>Now, think of ways to overcome your challenges and write them on the paper stones. </a:t>
            </a:r>
          </a:p>
        </p:txBody>
      </p:sp>
      <p:pic>
        <p:nvPicPr>
          <p:cNvPr id="47107" name="Picture 2" descr="Imag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781" t="7317" r="11630" b="7318"/>
          <a:stretch>
            <a:fillRect/>
          </a:stretch>
        </p:blipFill>
        <p:spPr bwMode="auto">
          <a:xfrm>
            <a:off x="838200" y="685800"/>
            <a:ext cx="3505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#4</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p:cTn id="7" dur="1000" fill="hold"/>
                                        <p:tgtEl>
                                          <p:spTgt spid="471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71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7106">
                                            <p:txEl>
                                              <p:pRg st="0" end="0"/>
                                            </p:txEl>
                                          </p:spTgt>
                                        </p:tgtEl>
                                      </p:cBhvr>
                                    </p:animEffect>
                                  </p:childTnLst>
                                </p:cTn>
                              </p:par>
                            </p:childTnLst>
                          </p:cTn>
                        </p:par>
                        <p:par>
                          <p:cTn id="10" fill="hold" nodeType="afterGroup">
                            <p:stCondLst>
                              <p:cond delay="1000"/>
                            </p:stCondLst>
                            <p:childTnLst>
                              <p:par>
                                <p:cTn id="11" presetID="37" presetClass="entr" presetSubtype="0" fill="hold" nodeType="after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fade">
                                      <p:cBhvr>
                                        <p:cTn id="13" dur="1000"/>
                                        <p:tgtEl>
                                          <p:spTgt spid="47107"/>
                                        </p:tgtEl>
                                      </p:cBhvr>
                                    </p:animEffect>
                                    <p:anim calcmode="lin" valueType="num">
                                      <p:cBhvr>
                                        <p:cTn id="14" dur="1000" fill="hold"/>
                                        <p:tgtEl>
                                          <p:spTgt spid="47107"/>
                                        </p:tgtEl>
                                        <p:attrNameLst>
                                          <p:attrName>ppt_x</p:attrName>
                                        </p:attrNameLst>
                                      </p:cBhvr>
                                      <p:tavLst>
                                        <p:tav tm="0">
                                          <p:val>
                                            <p:strVal val="#ppt_x"/>
                                          </p:val>
                                        </p:tav>
                                        <p:tav tm="100000">
                                          <p:val>
                                            <p:strVal val="#ppt_x"/>
                                          </p:val>
                                        </p:tav>
                                      </p:tavLst>
                                    </p:anim>
                                    <p:anim calcmode="lin" valueType="num">
                                      <p:cBhvr>
                                        <p:cTn id="15" dur="900" decel="100000" fill="hold"/>
                                        <p:tgtEl>
                                          <p:spTgt spid="4710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7107"/>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7106">
                                            <p:txEl>
                                              <p:pRg st="1" end="1"/>
                                            </p:txEl>
                                          </p:spTgt>
                                        </p:tgtEl>
                                        <p:attrNameLst>
                                          <p:attrName>style.visibility</p:attrName>
                                        </p:attrNameLst>
                                      </p:cBhvr>
                                      <p:to>
                                        <p:strVal val="visible"/>
                                      </p:to>
                                    </p:set>
                                    <p:anim calcmode="lin" valueType="num">
                                      <p:cBhvr>
                                        <p:cTn id="21" dur="1000" fill="hold"/>
                                        <p:tgtEl>
                                          <p:spTgt spid="47106">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47106">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71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533400"/>
            <a:ext cx="4419600" cy="4038600"/>
          </a:xfrm>
        </p:spPr>
        <p:txBody>
          <a:bodyPr/>
          <a:lstStyle/>
          <a:p>
            <a:pPr eaLnBrk="1" hangingPunct="1">
              <a:defRPr/>
            </a:pPr>
            <a:r>
              <a:rPr lang="en-US" sz="3700" dirty="0" smtClean="0">
                <a:effectLst>
                  <a:outerShdw blurRad="38100" dist="38100" dir="2700000" algn="tl">
                    <a:srgbClr val="000000">
                      <a:alpha val="43137"/>
                    </a:srgbClr>
                  </a:outerShdw>
                </a:effectLst>
              </a:rPr>
              <a:t>Not all challenges can be overcome, but if we ask Heavenly Father for his help, he will give us strength to cope with them. </a:t>
            </a:r>
          </a:p>
        </p:txBody>
      </p:sp>
      <p:sp>
        <p:nvSpPr>
          <p:cNvPr id="45059" name="TextBox 3"/>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#4</a:t>
            </a:r>
          </a:p>
        </p:txBody>
      </p:sp>
      <p:pic>
        <p:nvPicPr>
          <p:cNvPr id="5" name="Picture 5" descr="jan10_05"/>
          <p:cNvPicPr>
            <a:picLocks noChangeAspect="1" noChangeArrowheads="1"/>
          </p:cNvPicPr>
          <p:nvPr/>
        </p:nvPicPr>
        <p:blipFill>
          <a:blip r:embed="rId2"/>
          <a:srcRect/>
          <a:stretch>
            <a:fillRect/>
          </a:stretch>
        </p:blipFill>
        <p:spPr bwMode="auto">
          <a:xfrm>
            <a:off x="5029200" y="457200"/>
            <a:ext cx="3160713" cy="4159250"/>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457200" y="4572000"/>
            <a:ext cx="7848600" cy="1706563"/>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3700" dirty="0">
                <a:effectLst>
                  <a:outerShdw blurRad="38100" dist="38100" dir="2700000" algn="tl">
                    <a:srgbClr val="000000">
                      <a:alpha val="43137"/>
                    </a:srgbClr>
                  </a:outerShdw>
                </a:effectLst>
                <a:latin typeface="+mn-lt"/>
              </a:rPr>
              <a:t>Choose a challenge that you can work on and include faith and prayer as part of the solution. </a:t>
            </a:r>
          </a:p>
          <a:p>
            <a:pPr marL="342900" indent="-342900">
              <a:spcBef>
                <a:spcPct val="20000"/>
              </a:spcBef>
              <a:buFont typeface="Arial" charset="0"/>
              <a:buChar char="•"/>
              <a:defRPr/>
            </a:pPr>
            <a:endParaRPr lang="en-US" sz="3200" dirty="0">
              <a:latin typeface="+mn-l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1000"/>
                                        <p:tgtEl>
                                          <p:spTgt spid="47106">
                                            <p:txEl>
                                              <p:pRg st="0" end="0"/>
                                            </p:txEl>
                                          </p:spTgt>
                                        </p:tgtEl>
                                      </p:cBhvr>
                                    </p:animEffect>
                                    <p:anim calcmode="lin" valueType="num">
                                      <p:cBhvr>
                                        <p:cTn id="8" dur="10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6">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457200" y="1066800"/>
            <a:ext cx="8229600" cy="5059363"/>
          </a:xfrm>
        </p:spPr>
        <p:txBody>
          <a:bodyPr/>
          <a:lstStyle/>
          <a:p>
            <a:pPr>
              <a:defRPr/>
            </a:pPr>
            <a:r>
              <a:rPr lang="en-US" sz="2800" dirty="0" smtClean="0">
                <a:effectLst>
                  <a:outerShdw blurRad="38100" dist="38100" dir="2700000" algn="tl">
                    <a:srgbClr val="000000">
                      <a:alpha val="43137"/>
                    </a:srgbClr>
                  </a:outerShdw>
                </a:effectLst>
              </a:rPr>
              <a:t>1. Dare to do right! Dare to be true!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You have a work that no other can do;</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Do it so bravely, so kindly, so well,</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Angels will hasten the story to tell.</a:t>
            </a:r>
          </a:p>
          <a:p>
            <a:pPr>
              <a:defRPr/>
            </a:pPr>
            <a:r>
              <a:rPr lang="en-US" sz="2800" i="1" dirty="0" smtClean="0">
                <a:effectLst>
                  <a:outerShdw blurRad="38100" dist="38100" dir="2700000" algn="tl">
                    <a:srgbClr val="000000">
                      <a:alpha val="43137"/>
                    </a:srgbClr>
                  </a:outerShdw>
                </a:effectLst>
              </a:rPr>
              <a:t>Chorus</a:t>
            </a:r>
            <a:br>
              <a:rPr lang="en-US" sz="2800" i="1"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Dare, dare, dare to do right;</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Dare, dare, dare to be true,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Dare to be true, dare to be true.</a:t>
            </a:r>
          </a:p>
          <a:p>
            <a:pPr>
              <a:defRPr/>
            </a:pPr>
            <a:r>
              <a:rPr lang="en-US" sz="2800" dirty="0" smtClean="0">
                <a:effectLst>
                  <a:outerShdw blurRad="38100" dist="38100" dir="2700000" algn="tl">
                    <a:srgbClr val="000000">
                      <a:alpha val="43137"/>
                    </a:srgbClr>
                  </a:outerShdw>
                </a:effectLst>
              </a:rPr>
              <a:t>2. Dare to do right! Dare to be true!</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Other men’s failures can never save you.</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Stand by your conscience, your honor, your faith;</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Stand like a hero and battle till death.</a:t>
            </a:r>
          </a:p>
          <a:p>
            <a:pPr>
              <a:defRPr/>
            </a:pPr>
            <a:r>
              <a:rPr lang="en-US" sz="1400" i="1" dirty="0" smtClean="0"/>
              <a:t>Words:</a:t>
            </a:r>
            <a:r>
              <a:rPr lang="en-US" sz="1400" dirty="0" smtClean="0"/>
              <a:t> George L. Taylor, b. 1835 </a:t>
            </a:r>
            <a:r>
              <a:rPr lang="en-US" sz="1400" i="1" dirty="0" smtClean="0"/>
              <a:t>Music:</a:t>
            </a:r>
            <a:r>
              <a:rPr lang="en-US" sz="1400" dirty="0" smtClean="0"/>
              <a:t> Arr. by A. C. Smyth, 1840–1909</a:t>
            </a:r>
          </a:p>
          <a:p>
            <a:pPr eaLnBrk="1" hangingPunct="1">
              <a:defRPr/>
            </a:pPr>
            <a:endParaRPr lang="en-US" dirty="0" smtClean="0"/>
          </a:p>
        </p:txBody>
      </p:sp>
      <p:sp>
        <p:nvSpPr>
          <p:cNvPr id="4" name="Rectangle 3"/>
          <p:cNvSpPr/>
          <p:nvPr/>
        </p:nvSpPr>
        <p:spPr>
          <a:xfrm>
            <a:off x="838200" y="457200"/>
            <a:ext cx="5502327" cy="707886"/>
          </a:xfrm>
          <a:prstGeom prst="rect">
            <a:avLst/>
          </a:prstGeom>
          <a:noFill/>
        </p:spPr>
        <p:txBody>
          <a:bodyPr>
            <a:spAutoFit/>
          </a:bodyPr>
          <a:lstStyle/>
          <a:p>
            <a:pPr>
              <a:defRPr/>
            </a:pP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Dare to Do Right</a:t>
            </a:r>
          </a:p>
        </p:txBody>
      </p:sp>
      <p:pic>
        <p:nvPicPr>
          <p:cNvPr id="5" name="dare to do right.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4770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5"/>
          <p:cNvSpPr txBox="1">
            <a:spLocks noChangeArrowheads="1"/>
          </p:cNvSpPr>
          <p:nvPr/>
        </p:nvSpPr>
        <p:spPr bwMode="auto">
          <a:xfrm>
            <a:off x="6705600" y="617220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Enrichment Activity #5</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par>
                                <p:cTn id="10" presetID="1" presetClass="mediacall" presetSubtype="0" fill="hold" nodeType="withEffect">
                                  <p:stCondLst>
                                    <p:cond delay="0"/>
                                  </p:stCondLst>
                                  <p:childTnLst>
                                    <p:cmd type="call" cmd="playFrom(0.0)">
                                      <p:cBhvr>
                                        <p:cTn id="11" dur="92683" fill="hold"/>
                                        <p:tgtEl>
                                          <p:spTgt spid="5"/>
                                        </p:tgtEl>
                                      </p:cBhvr>
                                    </p:cmd>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48131">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48131">
                                            <p:txEl>
                                              <p:pRg st="0" end="0"/>
                                            </p:txEl>
                                          </p:spTgt>
                                        </p:tgtEl>
                                        <p:attrNameLst>
                                          <p:attrName>ppt_w</p:attrName>
                                        </p:attrNameLst>
                                      </p:cBhvr>
                                    </p:anim>
                                    <p:anim by="(#ppt_w*0.50)" calcmode="lin" valueType="num">
                                      <p:cBhvr>
                                        <p:cTn id="15" dur="250" decel="50000" autoRev="1" fill="hold">
                                          <p:stCondLst>
                                            <p:cond delay="0"/>
                                          </p:stCondLst>
                                        </p:cTn>
                                        <p:tgtEl>
                                          <p:spTgt spid="48131">
                                            <p:txEl>
                                              <p:pRg st="0" end="0"/>
                                            </p:txEl>
                                          </p:spTgt>
                                        </p:tgtEl>
                                        <p:attrNameLst>
                                          <p:attrName>ppt_x</p:attrName>
                                        </p:attrNameLst>
                                      </p:cBhvr>
                                    </p:anim>
                                    <p:anim from="(-#ppt_h/2)" to="(#ppt_y)" calcmode="lin" valueType="num">
                                      <p:cBhvr>
                                        <p:cTn id="16" dur="500" fill="hold">
                                          <p:stCondLst>
                                            <p:cond delay="0"/>
                                          </p:stCondLst>
                                        </p:cTn>
                                        <p:tgtEl>
                                          <p:spTgt spid="48131">
                                            <p:txEl>
                                              <p:pRg st="0" end="0"/>
                                            </p:txEl>
                                          </p:spTgt>
                                        </p:tgtEl>
                                        <p:attrNameLst>
                                          <p:attrName>ppt_y</p:attrName>
                                        </p:attrNameLst>
                                      </p:cBhvr>
                                    </p:anim>
                                    <p:animRot by="21600000">
                                      <p:cBhvr>
                                        <p:cTn id="17" dur="500" fill="hold">
                                          <p:stCondLst>
                                            <p:cond delay="0"/>
                                          </p:stCondLst>
                                        </p:cTn>
                                        <p:tgtEl>
                                          <p:spTgt spid="48131">
                                            <p:txEl>
                                              <p:pRg st="0" end="0"/>
                                            </p:txEl>
                                          </p:spTgt>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48131">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48131">
                                            <p:txEl>
                                              <p:pRg st="1" end="1"/>
                                            </p:txEl>
                                          </p:spTgt>
                                        </p:tgtEl>
                                        <p:attrNameLst>
                                          <p:attrName>ppt_w</p:attrName>
                                        </p:attrNameLst>
                                      </p:cBhvr>
                                    </p:anim>
                                    <p:anim by="(#ppt_w*0.50)" calcmode="lin" valueType="num">
                                      <p:cBhvr>
                                        <p:cTn id="21" dur="500" decel="50000" autoRev="1" fill="hold">
                                          <p:stCondLst>
                                            <p:cond delay="0"/>
                                          </p:stCondLst>
                                        </p:cTn>
                                        <p:tgtEl>
                                          <p:spTgt spid="48131">
                                            <p:txEl>
                                              <p:pRg st="1" end="1"/>
                                            </p:txEl>
                                          </p:spTgt>
                                        </p:tgtEl>
                                        <p:attrNameLst>
                                          <p:attrName>ppt_x</p:attrName>
                                        </p:attrNameLst>
                                      </p:cBhvr>
                                    </p:anim>
                                    <p:anim from="(-#ppt_h/2)" to="(#ppt_y)" calcmode="lin" valueType="num">
                                      <p:cBhvr>
                                        <p:cTn id="22" dur="1000" fill="hold">
                                          <p:stCondLst>
                                            <p:cond delay="0"/>
                                          </p:stCondLst>
                                        </p:cTn>
                                        <p:tgtEl>
                                          <p:spTgt spid="48131">
                                            <p:txEl>
                                              <p:pRg st="1" end="1"/>
                                            </p:txEl>
                                          </p:spTgt>
                                        </p:tgtEl>
                                        <p:attrNameLst>
                                          <p:attrName>ppt_y</p:attrName>
                                        </p:attrNameLst>
                                      </p:cBhvr>
                                    </p:anim>
                                    <p:animRot by="21600000">
                                      <p:cBhvr>
                                        <p:cTn id="23" dur="1000" fill="hold">
                                          <p:stCondLst>
                                            <p:cond delay="0"/>
                                          </p:stCondLst>
                                        </p:cTn>
                                        <p:tgtEl>
                                          <p:spTgt spid="48131">
                                            <p:txEl>
                                              <p:pRg st="1" end="1"/>
                                            </p:txEl>
                                          </p:spTgt>
                                        </p:tgtEl>
                                        <p:attrNameLst>
                                          <p:attrName>r</p:attrName>
                                        </p:attrNameLst>
                                      </p:cBhvr>
                                    </p:animRot>
                                  </p:childTnLst>
                                </p:cTn>
                              </p:par>
                              <p:par>
                                <p:cTn id="24" presetID="56" presetClass="entr" presetSubtype="0" fill="hold" grpId="0" nodeType="withEffect">
                                  <p:stCondLst>
                                    <p:cond delay="0"/>
                                  </p:stCondLst>
                                  <p:iterate type="lt">
                                    <p:tmPct val="10000"/>
                                  </p:iterate>
                                  <p:childTnLst>
                                    <p:set>
                                      <p:cBhvr>
                                        <p:cTn id="25" dur="1" fill="hold">
                                          <p:stCondLst>
                                            <p:cond delay="0"/>
                                          </p:stCondLst>
                                        </p:cTn>
                                        <p:tgtEl>
                                          <p:spTgt spid="48131">
                                            <p:txEl>
                                              <p:pRg st="2" end="2"/>
                                            </p:txEl>
                                          </p:spTgt>
                                        </p:tgtEl>
                                        <p:attrNameLst>
                                          <p:attrName>style.visibility</p:attrName>
                                        </p:attrNameLst>
                                      </p:cBhvr>
                                      <p:to>
                                        <p:strVal val="visible"/>
                                      </p:to>
                                    </p:set>
                                    <p:anim by="(-#ppt_w*2)" calcmode="lin" valueType="num">
                                      <p:cBhvr rctx="PPT">
                                        <p:cTn id="26" dur="1000" autoRev="1" fill="hold">
                                          <p:stCondLst>
                                            <p:cond delay="0"/>
                                          </p:stCondLst>
                                        </p:cTn>
                                        <p:tgtEl>
                                          <p:spTgt spid="48131">
                                            <p:txEl>
                                              <p:pRg st="2" end="2"/>
                                            </p:txEl>
                                          </p:spTgt>
                                        </p:tgtEl>
                                        <p:attrNameLst>
                                          <p:attrName>ppt_w</p:attrName>
                                        </p:attrNameLst>
                                      </p:cBhvr>
                                    </p:anim>
                                    <p:anim by="(#ppt_w*0.50)" calcmode="lin" valueType="num">
                                      <p:cBhvr>
                                        <p:cTn id="27" dur="1000" decel="50000" autoRev="1" fill="hold">
                                          <p:stCondLst>
                                            <p:cond delay="0"/>
                                          </p:stCondLst>
                                        </p:cTn>
                                        <p:tgtEl>
                                          <p:spTgt spid="48131">
                                            <p:txEl>
                                              <p:pRg st="2" end="2"/>
                                            </p:txEl>
                                          </p:spTgt>
                                        </p:tgtEl>
                                        <p:attrNameLst>
                                          <p:attrName>ppt_x</p:attrName>
                                        </p:attrNameLst>
                                      </p:cBhvr>
                                    </p:anim>
                                    <p:anim from="(-#ppt_h/2)" to="(#ppt_y)" calcmode="lin" valueType="num">
                                      <p:cBhvr>
                                        <p:cTn id="28" dur="2000" fill="hold">
                                          <p:stCondLst>
                                            <p:cond delay="0"/>
                                          </p:stCondLst>
                                        </p:cTn>
                                        <p:tgtEl>
                                          <p:spTgt spid="48131">
                                            <p:txEl>
                                              <p:pRg st="2" end="2"/>
                                            </p:txEl>
                                          </p:spTgt>
                                        </p:tgtEl>
                                        <p:attrNameLst>
                                          <p:attrName>ppt_y</p:attrName>
                                        </p:attrNameLst>
                                      </p:cBhvr>
                                    </p:anim>
                                    <p:animRot by="21600000">
                                      <p:cBhvr>
                                        <p:cTn id="29" dur="2000" fill="hold">
                                          <p:stCondLst>
                                            <p:cond delay="0"/>
                                          </p:stCondLst>
                                        </p:cTn>
                                        <p:tgtEl>
                                          <p:spTgt spid="48131">
                                            <p:txEl>
                                              <p:pRg st="2" end="2"/>
                                            </p:txEl>
                                          </p:spTgt>
                                        </p:tgtEl>
                                        <p:attrNameLst>
                                          <p:attrName>r</p:attrName>
                                        </p:attrNameLst>
                                      </p:cBhvr>
                                    </p:animRot>
                                  </p:childTnLst>
                                </p:cTn>
                              </p:par>
                              <p:par>
                                <p:cTn id="30" presetID="10" presetClass="entr" presetSubtype="0" fill="hold" grpId="0" nodeType="withEffect">
                                  <p:stCondLst>
                                    <p:cond delay="0"/>
                                  </p:stCondLst>
                                  <p:childTnLst>
                                    <p:set>
                                      <p:cBhvr>
                                        <p:cTn id="31" dur="1" fill="hold">
                                          <p:stCondLst>
                                            <p:cond delay="0"/>
                                          </p:stCondLst>
                                        </p:cTn>
                                        <p:tgtEl>
                                          <p:spTgt spid="48131">
                                            <p:txEl>
                                              <p:pRg st="3" end="3"/>
                                            </p:txEl>
                                          </p:spTgt>
                                        </p:tgtEl>
                                        <p:attrNameLst>
                                          <p:attrName>style.visibility</p:attrName>
                                        </p:attrNameLst>
                                      </p:cBhvr>
                                      <p:to>
                                        <p:strVal val="visible"/>
                                      </p:to>
                                    </p:set>
                                    <p:animEffect transition="in" filter="fade">
                                      <p:cBhvr>
                                        <p:cTn id="32" dur="20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481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3886200" y="838200"/>
            <a:ext cx="4572000" cy="5059363"/>
          </a:xfrm>
        </p:spPr>
        <p:txBody>
          <a:bodyPr/>
          <a:lstStyle/>
          <a:p>
            <a:pPr eaLnBrk="1" hangingPunct="1">
              <a:defRPr/>
            </a:pPr>
            <a:r>
              <a:rPr lang="en-US" sz="3600" dirty="0" smtClean="0">
                <a:effectLst>
                  <a:outerShdw blurRad="38100" dist="38100" dir="2700000" algn="tl">
                    <a:srgbClr val="000000">
                      <a:alpha val="43137"/>
                    </a:srgbClr>
                  </a:outerShdw>
                </a:effectLst>
              </a:rPr>
              <a:t>I appreciate Heavenly Father for the help I have received in overcoming my personal “Goliaths”. </a:t>
            </a:r>
          </a:p>
          <a:p>
            <a:pPr eaLnBrk="1" hangingPunct="1">
              <a:defRPr/>
            </a:pPr>
            <a:r>
              <a:rPr lang="en-US" sz="3600" dirty="0" smtClean="0">
                <a:effectLst>
                  <a:outerShdw blurRad="38100" dist="38100" dir="2700000" algn="tl">
                    <a:srgbClr val="000000">
                      <a:alpha val="43137"/>
                    </a:srgbClr>
                  </a:outerShdw>
                </a:effectLst>
              </a:rPr>
              <a:t>I testify that if we will pray, have faith, and do our part, Heavenly Father will help us. </a:t>
            </a:r>
          </a:p>
        </p:txBody>
      </p:sp>
      <p:pic>
        <p:nvPicPr>
          <p:cNvPr id="50181" name="Picture 5" descr="jan10_05"/>
          <p:cNvPicPr>
            <a:picLocks noChangeAspect="1" noChangeArrowheads="1"/>
          </p:cNvPicPr>
          <p:nvPr/>
        </p:nvPicPr>
        <p:blipFill>
          <a:blip r:embed="rId2"/>
          <a:srcRect/>
          <a:stretch>
            <a:fillRect/>
          </a:stretch>
        </p:blipFill>
        <p:spPr bwMode="auto">
          <a:xfrm>
            <a:off x="838200" y="1371600"/>
            <a:ext cx="3068638"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1000" fill="hold"/>
                                        <p:tgtEl>
                                          <p:spTgt spid="49155">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49155">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49155">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9155">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49155">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181"/>
                                        </p:tgtEl>
                                        <p:attrNameLst>
                                          <p:attrName>style.visibility</p:attrName>
                                        </p:attrNameLst>
                                      </p:cBhvr>
                                      <p:to>
                                        <p:strVal val="visible"/>
                                      </p:to>
                                    </p:set>
                                    <p:animEffect transition="in" filter="fade">
                                      <p:cBhvr>
                                        <p:cTn id="15" dur="2000"/>
                                        <p:tgtEl>
                                          <p:spTgt spid="501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49155">
                                            <p:txEl>
                                              <p:pRg st="1" end="1"/>
                                            </p:txEl>
                                          </p:spTgt>
                                        </p:tgtEl>
                                        <p:attrNameLst>
                                          <p:attrName>style.visibility</p:attrName>
                                        </p:attrNameLst>
                                      </p:cBhvr>
                                      <p:to>
                                        <p:strVal val="visible"/>
                                      </p:to>
                                    </p:set>
                                    <p:anim calcmode="lin" valueType="num">
                                      <p:cBhvr>
                                        <p:cTn id="20" dur="1000" fill="hold"/>
                                        <p:tgtEl>
                                          <p:spTgt spid="49155">
                                            <p:txEl>
                                              <p:pRg st="1" end="1"/>
                                            </p:txEl>
                                          </p:spTgt>
                                        </p:tgtEl>
                                        <p:attrNameLst>
                                          <p:attrName>ppt_w</p:attrName>
                                        </p:attrNameLst>
                                      </p:cBhvr>
                                      <p:tavLst>
                                        <p:tav tm="0">
                                          <p:val>
                                            <p:strVal val="#ppt_w*0.05"/>
                                          </p:val>
                                        </p:tav>
                                        <p:tav tm="100000">
                                          <p:val>
                                            <p:strVal val="#ppt_w"/>
                                          </p:val>
                                        </p:tav>
                                      </p:tavLst>
                                    </p:anim>
                                    <p:anim calcmode="lin" valueType="num">
                                      <p:cBhvr>
                                        <p:cTn id="21" dur="1000" fill="hold"/>
                                        <p:tgtEl>
                                          <p:spTgt spid="49155">
                                            <p:txEl>
                                              <p:pRg st="1" end="1"/>
                                            </p:txEl>
                                          </p:spTgt>
                                        </p:tgtEl>
                                        <p:attrNameLst>
                                          <p:attrName>ppt_h</p:attrName>
                                        </p:attrNameLst>
                                      </p:cBhvr>
                                      <p:tavLst>
                                        <p:tav tm="0">
                                          <p:val>
                                            <p:strVal val="#ppt_h"/>
                                          </p:val>
                                        </p:tav>
                                        <p:tav tm="100000">
                                          <p:val>
                                            <p:strVal val="#ppt_h"/>
                                          </p:val>
                                        </p:tav>
                                      </p:tavLst>
                                    </p:anim>
                                    <p:anim calcmode="lin" valueType="num">
                                      <p:cBhvr>
                                        <p:cTn id="22" dur="1000" fill="hold"/>
                                        <p:tgtEl>
                                          <p:spTgt spid="49155">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49155">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5715000" cy="5592763"/>
          </a:xfrm>
        </p:spPr>
        <p:txBody>
          <a:bodyPr/>
          <a:lstStyle/>
          <a:p>
            <a:pPr eaLnBrk="1" hangingPunct="1">
              <a:defRPr/>
            </a:pPr>
            <a:r>
              <a:rPr lang="en-US" sz="4200" dirty="0" smtClean="0">
                <a:effectLst>
                  <a:outerShdw blurRad="38100" dist="38100" dir="2700000" algn="tl">
                    <a:srgbClr val="000000">
                      <a:alpha val="43137"/>
                    </a:srgbClr>
                  </a:outerShdw>
                </a:effectLst>
              </a:rPr>
              <a:t>If we handle our difficulties with a positive attitude and learn from them, then we become better people and our challenges are like stepping-stones to us. </a:t>
            </a:r>
          </a:p>
          <a:p>
            <a:pPr eaLnBrk="1" hangingPunct="1">
              <a:defRPr/>
            </a:pPr>
            <a:endParaRPr lang="en-US" dirty="0"/>
          </a:p>
        </p:txBody>
      </p:sp>
      <p:pic>
        <p:nvPicPr>
          <p:cNvPr id="4" name="Picture 7" descr="http://moblog.net/media/h/e/l/helen/stepping-stones-3.jpg"/>
          <p:cNvPicPr>
            <a:picLocks noChangeAspect="1" noChangeArrowheads="1"/>
          </p:cNvPicPr>
          <p:nvPr/>
        </p:nvPicPr>
        <p:blipFill>
          <a:blip r:embed="rId2"/>
          <a:srcRect l="23198" r="8152"/>
          <a:stretch>
            <a:fillRect/>
          </a:stretch>
        </p:blipFill>
        <p:spPr bwMode="auto">
          <a:xfrm>
            <a:off x="6232525" y="685800"/>
            <a:ext cx="2165350"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533400"/>
            <a:ext cx="5029200" cy="3733800"/>
          </a:xfrm>
        </p:spPr>
        <p:txBody>
          <a:bodyPr/>
          <a:lstStyle/>
          <a:p>
            <a:pPr eaLnBrk="1" hangingPunct="1">
              <a:defRPr/>
            </a:pPr>
            <a:r>
              <a:rPr lang="en-US" sz="4000" b="1" dirty="0" smtClean="0">
                <a:effectLst>
                  <a:outerShdw blurRad="38100" dist="38100" dir="2700000" algn="tl">
                    <a:srgbClr val="000000">
                      <a:alpha val="43137"/>
                    </a:srgbClr>
                  </a:outerShdw>
                </a:effectLst>
                <a:latin typeface="Maiandra GD" pitchFamily="34" charset="0"/>
              </a:rPr>
              <a:t>Our lesson today is about a boy named David who turned a difficult challenge into a stepping-stone. </a:t>
            </a:r>
          </a:p>
          <a:p>
            <a:pPr eaLnBrk="1" hangingPunct="1">
              <a:defRPr/>
            </a:pPr>
            <a:endParaRPr lang="en-US" dirty="0"/>
          </a:p>
        </p:txBody>
      </p:sp>
      <p:pic>
        <p:nvPicPr>
          <p:cNvPr id="5" name="Picture 2"/>
          <p:cNvPicPr>
            <a:picLocks noChangeAspect="1" noChangeArrowheads="1"/>
          </p:cNvPicPr>
          <p:nvPr/>
        </p:nvPicPr>
        <p:blipFill>
          <a:blip r:embed="rId2"/>
          <a:srcRect r="43610"/>
          <a:stretch>
            <a:fillRect/>
          </a:stretch>
        </p:blipFill>
        <p:spPr bwMode="auto">
          <a:xfrm>
            <a:off x="914400" y="685800"/>
            <a:ext cx="2341563"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nodeType="afterGroup">
                            <p:stCondLst>
                              <p:cond delay="1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0" y="4038600"/>
            <a:ext cx="4953001" cy="2123658"/>
          </a:xfrm>
          <a:prstGeom prst="rect">
            <a:avLst/>
          </a:prstGeom>
          <a:noFill/>
        </p:spPr>
        <p:txBody>
          <a:bodyPr>
            <a:spAutoFit/>
            <a:scene3d>
              <a:camera prst="orthographicFront"/>
              <a:lightRig rig="flat" dir="tl">
                <a:rot lat="0" lon="0" rev="6600000"/>
              </a:lightRig>
            </a:scene3d>
            <a:sp3d extrusionH="25400" contourW="8890">
              <a:bevelT w="38100" h="31750" prst="relaxedInset"/>
              <a:contourClr>
                <a:schemeClr val="accent2">
                  <a:shade val="75000"/>
                </a:schemeClr>
              </a:contourClr>
            </a:sp3d>
          </a:bodyPr>
          <a:lstStyle/>
          <a:p>
            <a:pPr algn="ctr">
              <a:defRPr/>
            </a:pPr>
            <a:r>
              <a:rPr lang="en-US" sz="6600" dirty="0">
                <a:ln w="11430"/>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5400000" scaled="1"/>
                  <a:tileRect/>
                </a:gradFill>
                <a:effectLst>
                  <a:outerShdw blurRad="114300" dist="88900" dir="2700000" algn="tl">
                    <a:srgbClr val="000000">
                      <a:alpha val="43137"/>
                    </a:srgbClr>
                  </a:outerShdw>
                </a:effectLst>
                <a:latin typeface="Berlin Sans FB" pitchFamily="34" charset="0"/>
              </a:rPr>
              <a:t>The Story of Young David</a:t>
            </a:r>
          </a:p>
        </p:txBody>
      </p:sp>
      <p:pic>
        <p:nvPicPr>
          <p:cNvPr id="5" name="Picture 2"/>
          <p:cNvPicPr>
            <a:picLocks noChangeAspect="1" noChangeArrowheads="1"/>
          </p:cNvPicPr>
          <p:nvPr/>
        </p:nvPicPr>
        <p:blipFill>
          <a:blip r:embed="rId2"/>
          <a:srcRect r="43610"/>
          <a:stretch>
            <a:fillRect/>
          </a:stretch>
        </p:blipFill>
        <p:spPr bwMode="auto">
          <a:xfrm>
            <a:off x="914400" y="685800"/>
            <a:ext cx="2341563"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5486400" cy="5592763"/>
          </a:xfrm>
        </p:spPr>
        <p:txBody>
          <a:bodyPr/>
          <a:lstStyle/>
          <a:p>
            <a:pPr eaLnBrk="1" hangingPunct="1">
              <a:defRPr/>
            </a:pPr>
            <a:r>
              <a:rPr lang="en-US" sz="3700" b="1" dirty="0" smtClean="0">
                <a:effectLst>
                  <a:outerShdw blurRad="38100" dist="38100" dir="2700000" algn="tl">
                    <a:srgbClr val="000000">
                      <a:alpha val="43137"/>
                    </a:srgbClr>
                  </a:outerShdw>
                </a:effectLst>
                <a:latin typeface="Maiandra GD" pitchFamily="34" charset="0"/>
              </a:rPr>
              <a:t>God told Samuel to go to Bethlehem. A man named Jesse lived there. One of Jesse’s sons would be the next king of Israel. </a:t>
            </a:r>
          </a:p>
          <a:p>
            <a:pPr eaLnBrk="1" hangingPunct="1">
              <a:defRPr/>
            </a:pPr>
            <a:r>
              <a:rPr lang="en-US" sz="3700" b="1" dirty="0" smtClean="0">
                <a:effectLst>
                  <a:outerShdw blurRad="38100" dist="38100" dir="2700000" algn="tl">
                    <a:srgbClr val="000000">
                      <a:alpha val="43137"/>
                    </a:srgbClr>
                  </a:outerShdw>
                </a:effectLst>
                <a:latin typeface="Maiandra GD" pitchFamily="34" charset="0"/>
              </a:rPr>
              <a:t>Samuel went to Bethlehem and asked Jesse to bring his sons to him. </a:t>
            </a:r>
            <a:endParaRPr lang="en-US" sz="3700" b="1" dirty="0">
              <a:effectLst>
                <a:outerShdw blurRad="38100" dist="38100" dir="2700000" algn="tl">
                  <a:srgbClr val="000000">
                    <a:alpha val="43137"/>
                  </a:srgbClr>
                </a:outerShdw>
              </a:effectLst>
              <a:latin typeface="Maiandra GD" pitchFamily="34" charset="0"/>
            </a:endParaRPr>
          </a:p>
        </p:txBody>
      </p:sp>
      <p:pic>
        <p:nvPicPr>
          <p:cNvPr id="10243" name="Picture 2" descr="Image"/>
          <p:cNvPicPr>
            <a:picLocks noChangeAspect="1" noChangeArrowheads="1"/>
          </p:cNvPicPr>
          <p:nvPr/>
        </p:nvPicPr>
        <p:blipFill>
          <a:blip r:embed="rId2">
            <a:lum bright="20000"/>
          </a:blip>
          <a:srcRect r="12886"/>
          <a:stretch>
            <a:fillRect/>
          </a:stretch>
        </p:blipFill>
        <p:spPr bwMode="auto">
          <a:xfrm>
            <a:off x="5943600" y="685800"/>
            <a:ext cx="2438400" cy="2519363"/>
          </a:xfrm>
          <a:prstGeom prst="rect">
            <a:avLst/>
          </a:prstGeom>
          <a:ln>
            <a:noFill/>
          </a:ln>
          <a:effectLst>
            <a:outerShdw blurRad="292100" dist="139700" dir="2700000" algn="tl" rotWithShape="0">
              <a:srgbClr val="333333">
                <a:alpha val="65000"/>
              </a:srgbClr>
            </a:outerShdw>
          </a:effectLst>
        </p:spPr>
      </p:pic>
      <p:pic>
        <p:nvPicPr>
          <p:cNvPr id="10245" name="Picture 5" descr="Image"/>
          <p:cNvPicPr>
            <a:picLocks noChangeAspect="1" noChangeArrowheads="1"/>
          </p:cNvPicPr>
          <p:nvPr/>
        </p:nvPicPr>
        <p:blipFill>
          <a:blip r:embed="rId3">
            <a:lum bright="10000"/>
          </a:blip>
          <a:srcRect l="5735" r="8244"/>
          <a:stretch>
            <a:fillRect/>
          </a:stretch>
        </p:blipFill>
        <p:spPr bwMode="auto">
          <a:xfrm>
            <a:off x="5943600" y="3581400"/>
            <a:ext cx="2438400" cy="25511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down)">
                                      <p:cBhvr>
                                        <p:cTn id="11" dur="10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1000"/>
                                        <p:tgtEl>
                                          <p:spTgt spid="3">
                                            <p:txEl>
                                              <p:pRg st="1" end="1"/>
                                            </p:txEl>
                                          </p:spTgt>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245"/>
                                        </p:tgtEl>
                                        <p:attrNameLst>
                                          <p:attrName>style.visibility</p:attrName>
                                        </p:attrNameLst>
                                      </p:cBhvr>
                                      <p:to>
                                        <p:strVal val="visible"/>
                                      </p:to>
                                    </p:set>
                                    <p:animEffect transition="in" filter="wipe(down)">
                                      <p:cBhvr>
                                        <p:cTn id="20"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2971800" y="457200"/>
            <a:ext cx="5562600" cy="5668963"/>
          </a:xfrm>
        </p:spPr>
        <p:txBody>
          <a:bodyPr/>
          <a:lstStyle/>
          <a:p>
            <a:pPr eaLnBrk="1" hangingPunct="1">
              <a:defRPr/>
            </a:pPr>
            <a:r>
              <a:rPr lang="en-US" sz="3700" b="1" dirty="0" smtClean="0">
                <a:effectLst>
                  <a:outerShdw blurRad="38100" dist="38100" dir="2700000" algn="tl">
                    <a:srgbClr val="000000">
                      <a:alpha val="43137"/>
                    </a:srgbClr>
                  </a:outerShdw>
                </a:effectLst>
                <a:latin typeface="Maiandra GD" pitchFamily="34" charset="0"/>
              </a:rPr>
              <a:t>Jesse and his sons came to Samuel. God had not chosen any of them to be king. Samuel asked if Jesse had any more sons. </a:t>
            </a:r>
          </a:p>
          <a:p>
            <a:pPr eaLnBrk="1" hangingPunct="1">
              <a:defRPr/>
            </a:pPr>
            <a:r>
              <a:rPr lang="en-US" sz="3700" b="1" dirty="0" smtClean="0">
                <a:effectLst>
                  <a:outerShdw blurRad="38100" dist="38100" dir="2700000" algn="tl">
                    <a:srgbClr val="000000">
                      <a:alpha val="43137"/>
                    </a:srgbClr>
                  </a:outerShdw>
                </a:effectLst>
                <a:latin typeface="Maiandra GD" pitchFamily="34" charset="0"/>
              </a:rPr>
              <a:t>Jesse said his youngest son, David, was not there. Samuel told Jesse to send for David.</a:t>
            </a:r>
          </a:p>
        </p:txBody>
      </p:sp>
      <p:pic>
        <p:nvPicPr>
          <p:cNvPr id="11269" name="Picture 5" descr="Image"/>
          <p:cNvPicPr>
            <a:picLocks noChangeAspect="1" noChangeArrowheads="1"/>
          </p:cNvPicPr>
          <p:nvPr/>
        </p:nvPicPr>
        <p:blipFill>
          <a:blip r:embed="rId2">
            <a:lum bright="10000"/>
          </a:blip>
          <a:srcRect/>
          <a:stretch>
            <a:fillRect/>
          </a:stretch>
        </p:blipFill>
        <p:spPr bwMode="auto">
          <a:xfrm>
            <a:off x="762000" y="1066800"/>
            <a:ext cx="2454275" cy="2209800"/>
          </a:xfrm>
          <a:prstGeom prst="rect">
            <a:avLst/>
          </a:prstGeom>
          <a:ln>
            <a:noFill/>
          </a:ln>
          <a:effectLst>
            <a:outerShdw blurRad="292100" dist="139700" dir="2700000" algn="tl" rotWithShape="0">
              <a:srgbClr val="333333">
                <a:alpha val="65000"/>
              </a:srgbClr>
            </a:outerShdw>
          </a:effectLst>
        </p:spPr>
      </p:pic>
      <p:pic>
        <p:nvPicPr>
          <p:cNvPr id="11271" name="Picture 7" descr="Image"/>
          <p:cNvPicPr>
            <a:picLocks noChangeAspect="1" noChangeArrowheads="1"/>
          </p:cNvPicPr>
          <p:nvPr/>
        </p:nvPicPr>
        <p:blipFill>
          <a:blip r:embed="rId3">
            <a:lum bright="10000"/>
          </a:blip>
          <a:srcRect/>
          <a:stretch>
            <a:fillRect/>
          </a:stretch>
        </p:blipFill>
        <p:spPr bwMode="auto">
          <a:xfrm>
            <a:off x="762000" y="3962400"/>
            <a:ext cx="2454275"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1000"/>
                                        <p:tgtEl>
                                          <p:spTgt spid="11267">
                                            <p:txEl>
                                              <p:pRg st="0" end="0"/>
                                            </p:txEl>
                                          </p:spTgt>
                                        </p:tgtEl>
                                      </p:cBhvr>
                                    </p:animEffect>
                                  </p:childTnLst>
                                </p:cTn>
                              </p:par>
                            </p:childTnLst>
                          </p:cTn>
                        </p:par>
                        <p:par>
                          <p:cTn id="8" fill="hold" nodeType="afterGroup">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11269"/>
                                        </p:tgtEl>
                                        <p:attrNameLst>
                                          <p:attrName>style.visibility</p:attrName>
                                        </p:attrNameLst>
                                      </p:cBhvr>
                                      <p:to>
                                        <p:strVal val="visible"/>
                                      </p:to>
                                    </p:set>
                                    <p:anim calcmode="lin" valueType="num">
                                      <p:cBhvr>
                                        <p:cTn id="11" dur="1000" fill="hold"/>
                                        <p:tgtEl>
                                          <p:spTgt spid="11269"/>
                                        </p:tgtEl>
                                        <p:attrNameLst>
                                          <p:attrName>ppt_w</p:attrName>
                                        </p:attrNameLst>
                                      </p:cBhvr>
                                      <p:tavLst>
                                        <p:tav tm="0">
                                          <p:val>
                                            <p:fltVal val="0"/>
                                          </p:val>
                                        </p:tav>
                                        <p:tav tm="100000">
                                          <p:val>
                                            <p:strVal val="#ppt_w"/>
                                          </p:val>
                                        </p:tav>
                                      </p:tavLst>
                                    </p:anim>
                                    <p:anim calcmode="lin" valueType="num">
                                      <p:cBhvr>
                                        <p:cTn id="12" dur="1000" fill="hold"/>
                                        <p:tgtEl>
                                          <p:spTgt spid="11269"/>
                                        </p:tgtEl>
                                        <p:attrNameLst>
                                          <p:attrName>ppt_h</p:attrName>
                                        </p:attrNameLst>
                                      </p:cBhvr>
                                      <p:tavLst>
                                        <p:tav tm="0">
                                          <p:val>
                                            <p:fltVal val="0"/>
                                          </p:val>
                                        </p:tav>
                                        <p:tav tm="100000">
                                          <p:val>
                                            <p:strVal val="#ppt_h"/>
                                          </p:val>
                                        </p:tav>
                                      </p:tavLst>
                                    </p:anim>
                                    <p:anim calcmode="lin" valueType="num">
                                      <p:cBhvr>
                                        <p:cTn id="13" dur="1000" fill="hold"/>
                                        <p:tgtEl>
                                          <p:spTgt spid="11269"/>
                                        </p:tgtEl>
                                        <p:attrNameLst>
                                          <p:attrName>style.rotation</p:attrName>
                                        </p:attrNameLst>
                                      </p:cBhvr>
                                      <p:tavLst>
                                        <p:tav tm="0">
                                          <p:val>
                                            <p:fltVal val="90"/>
                                          </p:val>
                                        </p:tav>
                                        <p:tav tm="100000">
                                          <p:val>
                                            <p:fltVal val="0"/>
                                          </p:val>
                                        </p:tav>
                                      </p:tavLst>
                                    </p:anim>
                                    <p:animEffect transition="in" filter="fade">
                                      <p:cBhvr>
                                        <p:cTn id="14" dur="1000"/>
                                        <p:tgtEl>
                                          <p:spTgt spid="11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9" dur="1000"/>
                                        <p:tgtEl>
                                          <p:spTgt spid="11267">
                                            <p:txEl>
                                              <p:pRg st="1" end="1"/>
                                            </p:txEl>
                                          </p:spTgt>
                                        </p:tgtEl>
                                      </p:cBhvr>
                                    </p:animEffect>
                                  </p:childTnLst>
                                </p:cTn>
                              </p:par>
                            </p:childTnLst>
                          </p:cTn>
                        </p:par>
                        <p:par>
                          <p:cTn id="20" fill="hold" nodeType="afterGroup">
                            <p:stCondLst>
                              <p:cond delay="100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11271"/>
                                        </p:tgtEl>
                                        <p:attrNameLst>
                                          <p:attrName>style.visibility</p:attrName>
                                        </p:attrNameLst>
                                      </p:cBhvr>
                                      <p:to>
                                        <p:strVal val="visible"/>
                                      </p:to>
                                    </p:set>
                                    <p:anim calcmode="lin" valueType="num">
                                      <p:cBhvr>
                                        <p:cTn id="23" dur="1000" fill="hold"/>
                                        <p:tgtEl>
                                          <p:spTgt spid="11271"/>
                                        </p:tgtEl>
                                        <p:attrNameLst>
                                          <p:attrName>ppt_w</p:attrName>
                                        </p:attrNameLst>
                                      </p:cBhvr>
                                      <p:tavLst>
                                        <p:tav tm="0">
                                          <p:val>
                                            <p:fltVal val="0"/>
                                          </p:val>
                                        </p:tav>
                                        <p:tav tm="100000">
                                          <p:val>
                                            <p:strVal val="#ppt_w"/>
                                          </p:val>
                                        </p:tav>
                                      </p:tavLst>
                                    </p:anim>
                                    <p:anim calcmode="lin" valueType="num">
                                      <p:cBhvr>
                                        <p:cTn id="24" dur="1000" fill="hold"/>
                                        <p:tgtEl>
                                          <p:spTgt spid="11271"/>
                                        </p:tgtEl>
                                        <p:attrNameLst>
                                          <p:attrName>ppt_h</p:attrName>
                                        </p:attrNameLst>
                                      </p:cBhvr>
                                      <p:tavLst>
                                        <p:tav tm="0">
                                          <p:val>
                                            <p:fltVal val="0"/>
                                          </p:val>
                                        </p:tav>
                                        <p:tav tm="100000">
                                          <p:val>
                                            <p:strVal val="#ppt_h"/>
                                          </p:val>
                                        </p:tav>
                                      </p:tavLst>
                                    </p:anim>
                                    <p:anim calcmode="lin" valueType="num">
                                      <p:cBhvr>
                                        <p:cTn id="25" dur="1000" fill="hold"/>
                                        <p:tgtEl>
                                          <p:spTgt spid="11271"/>
                                        </p:tgtEl>
                                        <p:attrNameLst>
                                          <p:attrName>style.rotation</p:attrName>
                                        </p:attrNameLst>
                                      </p:cBhvr>
                                      <p:tavLst>
                                        <p:tav tm="0">
                                          <p:val>
                                            <p:fltVal val="90"/>
                                          </p:val>
                                        </p:tav>
                                        <p:tav tm="100000">
                                          <p:val>
                                            <p:fltVal val="0"/>
                                          </p:val>
                                        </p:tav>
                                      </p:tavLst>
                                    </p:anim>
                                    <p:animEffect transition="in" filter="fade">
                                      <p:cBhvr>
                                        <p:cTn id="26" dur="10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1631</TotalTime>
  <Words>1705</Words>
  <Application>Microsoft Office PowerPoint</Application>
  <PresentationFormat>On-screen Show (4:3)</PresentationFormat>
  <Paragraphs>137</Paragraphs>
  <Slides>45</Slides>
  <Notes>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Maiandra GD</vt:lpstr>
      <vt:lpstr>Papyrus</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 Covalt Family</dc:creator>
  <cp:lastModifiedBy>Teacher E-Solutions</cp:lastModifiedBy>
  <cp:revision>157</cp:revision>
  <dcterms:created xsi:type="dcterms:W3CDTF">2010-07-13T17:11:31Z</dcterms:created>
  <dcterms:modified xsi:type="dcterms:W3CDTF">2019-01-15T07:28:13Z</dcterms:modified>
</cp:coreProperties>
</file>