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9" r:id="rId3"/>
  </p:sldMasterIdLst>
  <p:sldIdLst>
    <p:sldId id="256" r:id="rId4"/>
    <p:sldId id="287" r:id="rId5"/>
    <p:sldId id="28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9" r:id="rId36"/>
    <p:sldId id="286"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lgerian" pitchFamily="82" charset="0"/>
        <a:ea typeface="+mn-ea"/>
        <a:cs typeface="Arial" charset="0"/>
      </a:defRPr>
    </a:lvl1pPr>
    <a:lvl2pPr marL="457200" algn="l" rtl="0" fontAlgn="base">
      <a:spcBef>
        <a:spcPct val="0"/>
      </a:spcBef>
      <a:spcAft>
        <a:spcPct val="0"/>
      </a:spcAft>
      <a:defRPr kern="1200">
        <a:solidFill>
          <a:schemeClr val="tx1"/>
        </a:solidFill>
        <a:latin typeface="Algerian" pitchFamily="82" charset="0"/>
        <a:ea typeface="+mn-ea"/>
        <a:cs typeface="Arial" charset="0"/>
      </a:defRPr>
    </a:lvl2pPr>
    <a:lvl3pPr marL="914400" algn="l" rtl="0" fontAlgn="base">
      <a:spcBef>
        <a:spcPct val="0"/>
      </a:spcBef>
      <a:spcAft>
        <a:spcPct val="0"/>
      </a:spcAft>
      <a:defRPr kern="1200">
        <a:solidFill>
          <a:schemeClr val="tx1"/>
        </a:solidFill>
        <a:latin typeface="Algerian" pitchFamily="82" charset="0"/>
        <a:ea typeface="+mn-ea"/>
        <a:cs typeface="Arial" charset="0"/>
      </a:defRPr>
    </a:lvl3pPr>
    <a:lvl4pPr marL="1371600" algn="l" rtl="0" fontAlgn="base">
      <a:spcBef>
        <a:spcPct val="0"/>
      </a:spcBef>
      <a:spcAft>
        <a:spcPct val="0"/>
      </a:spcAft>
      <a:defRPr kern="1200">
        <a:solidFill>
          <a:schemeClr val="tx1"/>
        </a:solidFill>
        <a:latin typeface="Algerian" pitchFamily="82" charset="0"/>
        <a:ea typeface="+mn-ea"/>
        <a:cs typeface="Arial" charset="0"/>
      </a:defRPr>
    </a:lvl4pPr>
    <a:lvl5pPr marL="1828800" algn="l" rtl="0" fontAlgn="base">
      <a:spcBef>
        <a:spcPct val="0"/>
      </a:spcBef>
      <a:spcAft>
        <a:spcPct val="0"/>
      </a:spcAft>
      <a:defRPr kern="1200">
        <a:solidFill>
          <a:schemeClr val="tx1"/>
        </a:solidFill>
        <a:latin typeface="Algerian" pitchFamily="82" charset="0"/>
        <a:ea typeface="+mn-ea"/>
        <a:cs typeface="Arial" charset="0"/>
      </a:defRPr>
    </a:lvl5pPr>
    <a:lvl6pPr marL="2286000" algn="l" defTabSz="914400" rtl="0" eaLnBrk="1" latinLnBrk="0" hangingPunct="1">
      <a:defRPr kern="1200">
        <a:solidFill>
          <a:schemeClr val="tx1"/>
        </a:solidFill>
        <a:latin typeface="Algerian" pitchFamily="82" charset="0"/>
        <a:ea typeface="+mn-ea"/>
        <a:cs typeface="Arial" charset="0"/>
      </a:defRPr>
    </a:lvl6pPr>
    <a:lvl7pPr marL="2743200" algn="l" defTabSz="914400" rtl="0" eaLnBrk="1" latinLnBrk="0" hangingPunct="1">
      <a:defRPr kern="1200">
        <a:solidFill>
          <a:schemeClr val="tx1"/>
        </a:solidFill>
        <a:latin typeface="Algerian" pitchFamily="82" charset="0"/>
        <a:ea typeface="+mn-ea"/>
        <a:cs typeface="Arial" charset="0"/>
      </a:defRPr>
    </a:lvl7pPr>
    <a:lvl8pPr marL="3200400" algn="l" defTabSz="914400" rtl="0" eaLnBrk="1" latinLnBrk="0" hangingPunct="1">
      <a:defRPr kern="1200">
        <a:solidFill>
          <a:schemeClr val="tx1"/>
        </a:solidFill>
        <a:latin typeface="Algerian" pitchFamily="82" charset="0"/>
        <a:ea typeface="+mn-ea"/>
        <a:cs typeface="Arial" charset="0"/>
      </a:defRPr>
    </a:lvl8pPr>
    <a:lvl9pPr marL="3657600" algn="l" defTabSz="914400" rtl="0" eaLnBrk="1" latinLnBrk="0" hangingPunct="1">
      <a:defRPr kern="1200">
        <a:solidFill>
          <a:schemeClr val="tx1"/>
        </a:solidFill>
        <a:latin typeface="Algerian"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93" autoAdjust="0"/>
  </p:normalViewPr>
  <p:slideViewPr>
    <p:cSldViewPr>
      <p:cViewPr>
        <p:scale>
          <a:sx n="77" d="100"/>
          <a:sy n="77" d="100"/>
        </p:scale>
        <p:origin x="-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1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379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8FBF66FA-4C70-4DA6-8582-503E395029E3}"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133494632"/>
      </p:ext>
    </p:extLst>
  </p:cSld>
  <p:clrMapOvr>
    <a:masterClrMapping/>
  </p:clrMapOvr>
  <p:transition advTm="15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356AC6C-486B-4022-957B-CDEA01EE5F9B}" type="slidenum">
              <a:rPr lang="en-US"/>
              <a:pPr>
                <a:defRPr/>
              </a:pPr>
              <a:t>‹#›</a:t>
            </a:fld>
            <a:endParaRPr lang="en-US"/>
          </a:p>
        </p:txBody>
      </p:sp>
    </p:spTree>
    <p:extLst>
      <p:ext uri="{BB962C8B-B14F-4D97-AF65-F5344CB8AC3E}">
        <p14:creationId xmlns:p14="http://schemas.microsoft.com/office/powerpoint/2010/main" val="1546124706"/>
      </p:ext>
    </p:extLst>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A36917C-F36C-4C42-9692-A8A4CA992CDD}" type="slidenum">
              <a:rPr lang="en-US"/>
              <a:pPr>
                <a:defRPr/>
              </a:pPr>
              <a:t>‹#›</a:t>
            </a:fld>
            <a:endParaRPr lang="en-US"/>
          </a:p>
        </p:txBody>
      </p:sp>
    </p:spTree>
    <p:extLst>
      <p:ext uri="{BB962C8B-B14F-4D97-AF65-F5344CB8AC3E}">
        <p14:creationId xmlns:p14="http://schemas.microsoft.com/office/powerpoint/2010/main" val="318763221"/>
      </p:ext>
    </p:extLst>
  </p:cSld>
  <p:clrMapOvr>
    <a:masterClrMapping/>
  </p:clrMapOvr>
  <p:transition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1B1672C-8C1F-4D83-8877-6E8FF4F8796F}" type="slidenum">
              <a:rPr lang="en-US"/>
              <a:pPr>
                <a:defRPr/>
              </a:pPr>
              <a:t>‹#›</a:t>
            </a:fld>
            <a:endParaRPr lang="en-US"/>
          </a:p>
        </p:txBody>
      </p:sp>
    </p:spTree>
    <p:extLst>
      <p:ext uri="{BB962C8B-B14F-4D97-AF65-F5344CB8AC3E}">
        <p14:creationId xmlns:p14="http://schemas.microsoft.com/office/powerpoint/2010/main" val="594908086"/>
      </p:ext>
    </p:extLst>
  </p:cSld>
  <p:clrMapOvr>
    <a:masterClrMapping/>
  </p:clrMapOvr>
  <p:transition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p>
          </p:txBody>
        </p:sp>
      </p:grpSp>
      <p:sp>
        <p:nvSpPr>
          <p:cNvPr id="89112"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891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21E74313-B53C-4333-827B-0E79CB17D251}" type="slidenum">
              <a:rPr lang="en-US"/>
              <a:pPr>
                <a:defRPr/>
              </a:pPr>
              <a:t>‹#›</a:t>
            </a:fld>
            <a:endParaRPr lang="en-US"/>
          </a:p>
        </p:txBody>
      </p:sp>
    </p:spTree>
    <p:extLst>
      <p:ext uri="{BB962C8B-B14F-4D97-AF65-F5344CB8AC3E}">
        <p14:creationId xmlns:p14="http://schemas.microsoft.com/office/powerpoint/2010/main" val="1338237451"/>
      </p:ext>
    </p:extLst>
  </p:cSld>
  <p:clrMapOvr>
    <a:masterClrMapping/>
  </p:clrMapOvr>
  <p:transition advTm="1500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34D79C8-3CCE-4AF3-8163-867DEEC7BA17}"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9103666"/>
      </p:ext>
    </p:extLst>
  </p:cSld>
  <p:clrMapOvr>
    <a:masterClrMapping/>
  </p:clrMapOvr>
  <p:transition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F3614F-D3B8-46FF-A8F5-2C43E9A45B7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9587304"/>
      </p:ext>
    </p:extLst>
  </p:cSld>
  <p:clrMapOvr>
    <a:masterClrMapping/>
  </p:clrMapOvr>
  <p:transition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FA8E6EF-EB4E-41FE-BF7C-DF26E9DAF8D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1510645"/>
      </p:ext>
    </p:extLst>
  </p:cSld>
  <p:clrMapOvr>
    <a:masterClrMapping/>
  </p:clrMapOvr>
  <p:transition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A2D5CDB6-1EED-478C-8670-8169EA7B04B1}"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3637509"/>
      </p:ext>
    </p:extLst>
  </p:cSld>
  <p:clrMapOvr>
    <a:masterClrMapping/>
  </p:clrMapOvr>
  <p:transition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D45AA90F-14DD-4D77-83E2-92041DF422A3}"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0885099"/>
      </p:ext>
    </p:extLst>
  </p:cSld>
  <p:clrMapOvr>
    <a:masterClrMapping/>
  </p:clrMapOvr>
  <p:transition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4F86CD18-83AC-4DD3-B537-65C19D2B685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3836865"/>
      </p:ext>
    </p:extLst>
  </p:cSld>
  <p:clrMapOvr>
    <a:masterClrMapping/>
  </p:clrMapOvr>
  <p:transition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A2E4B9B-1C3E-48EF-8249-F07E74A39710}" type="slidenum">
              <a:rPr lang="en-US"/>
              <a:pPr>
                <a:defRPr/>
              </a:pPr>
              <a:t>‹#›</a:t>
            </a:fld>
            <a:endParaRPr lang="en-US"/>
          </a:p>
        </p:txBody>
      </p:sp>
    </p:spTree>
    <p:extLst>
      <p:ext uri="{BB962C8B-B14F-4D97-AF65-F5344CB8AC3E}">
        <p14:creationId xmlns:p14="http://schemas.microsoft.com/office/powerpoint/2010/main" val="1794851508"/>
      </p:ext>
    </p:extLst>
  </p:cSld>
  <p:clrMapOvr>
    <a:masterClrMapping/>
  </p:clrMapOvr>
  <p:transition advTm="15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371B60FE-EA20-4A66-B1EA-D430096007B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0829046"/>
      </p:ext>
    </p:extLst>
  </p:cSld>
  <p:clrMapOvr>
    <a:masterClrMapping/>
  </p:clrMapOvr>
  <p:transition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BFE1EF4-9761-48F2-84A2-9B6671839D21}"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2657216"/>
      </p:ext>
    </p:extLst>
  </p:cSld>
  <p:clrMapOvr>
    <a:masterClrMapping/>
  </p:clrMapOvr>
  <p:transition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8F429410-EE12-4A0E-B1F9-BA25EB23F1B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9138724"/>
      </p:ext>
    </p:extLst>
  </p:cSld>
  <p:clrMapOvr>
    <a:masterClrMapping/>
  </p:clrMapOvr>
  <p:transition advTm="15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1C1F4AF-4A93-42F6-A2F6-84E6B2BC83A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5634546"/>
      </p:ext>
    </p:extLst>
  </p:cSld>
  <p:clrMapOvr>
    <a:masterClrMapping/>
  </p:clrMapOvr>
  <p:transition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D5BD580-1953-40A9-95BE-79CA99BEF07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4200259"/>
      </p:ext>
    </p:extLst>
  </p:cSld>
  <p:clrMapOvr>
    <a:masterClrMapping/>
  </p:clrMapOvr>
  <p:transition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en-US">
                <a:latin typeface="Arial"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97337"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9733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59"/>
          <p:cNvSpPr>
            <a:spLocks noGrp="1" noChangeArrowheads="1"/>
          </p:cNvSpPr>
          <p:nvPr>
            <p:ph type="dt" sz="quarter" idx="10"/>
          </p:nvPr>
        </p:nvSpPr>
        <p:spPr/>
        <p:txBody>
          <a:bodyPr/>
          <a:lstStyle>
            <a:lvl1pPr>
              <a:defRPr smtClean="0"/>
            </a:lvl1pPr>
          </a:lstStyle>
          <a:p>
            <a:pPr>
              <a:defRPr/>
            </a:pPr>
            <a:endParaRPr lang="en-US"/>
          </a:p>
        </p:txBody>
      </p:sp>
      <p:sp>
        <p:nvSpPr>
          <p:cNvPr id="60" name="Rectangle 60"/>
          <p:cNvSpPr>
            <a:spLocks noGrp="1" noChangeArrowheads="1"/>
          </p:cNvSpPr>
          <p:nvPr>
            <p:ph type="ftr" sz="quarter" idx="11"/>
          </p:nvPr>
        </p:nvSpPr>
        <p:spPr/>
        <p:txBody>
          <a:bodyPr/>
          <a:lstStyle>
            <a:lvl1pPr>
              <a:defRPr smtClean="0"/>
            </a:lvl1pPr>
          </a:lstStyle>
          <a:p>
            <a:pPr>
              <a:defRPr/>
            </a:pPr>
            <a:endParaRPr lang="en-US"/>
          </a:p>
        </p:txBody>
      </p:sp>
      <p:sp>
        <p:nvSpPr>
          <p:cNvPr id="61" name="Rectangle 61"/>
          <p:cNvSpPr>
            <a:spLocks noGrp="1" noChangeArrowheads="1"/>
          </p:cNvSpPr>
          <p:nvPr>
            <p:ph type="sldNum" sz="quarter" idx="12"/>
          </p:nvPr>
        </p:nvSpPr>
        <p:spPr/>
        <p:txBody>
          <a:bodyPr/>
          <a:lstStyle>
            <a:lvl1pPr>
              <a:defRPr smtClean="0"/>
            </a:lvl1pPr>
          </a:lstStyle>
          <a:p>
            <a:pPr>
              <a:defRPr/>
            </a:pPr>
            <a:fld id="{072FAB5F-4D56-4707-B19F-F3FF550191AC}" type="slidenum">
              <a:rPr lang="en-US"/>
              <a:pPr>
                <a:defRPr/>
              </a:pPr>
              <a:t>‹#›</a:t>
            </a:fld>
            <a:endParaRPr lang="en-US"/>
          </a:p>
        </p:txBody>
      </p:sp>
    </p:spTree>
    <p:extLst>
      <p:ext uri="{BB962C8B-B14F-4D97-AF65-F5344CB8AC3E}">
        <p14:creationId xmlns:p14="http://schemas.microsoft.com/office/powerpoint/2010/main" val="102877316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ABFBDAAF-8A12-4BB8-93A9-2DA255E7FF90}" type="slidenum">
              <a:rPr lang="en-US"/>
              <a:pPr>
                <a:defRPr/>
              </a:pPr>
              <a:t>‹#›</a:t>
            </a:fld>
            <a:endParaRPr lang="en-US"/>
          </a:p>
        </p:txBody>
      </p:sp>
    </p:spTree>
    <p:extLst>
      <p:ext uri="{BB962C8B-B14F-4D97-AF65-F5344CB8AC3E}">
        <p14:creationId xmlns:p14="http://schemas.microsoft.com/office/powerpoint/2010/main" val="1760887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3C3E02B9-6901-4520-9E62-252E65600A7F}" type="slidenum">
              <a:rPr lang="en-US"/>
              <a:pPr>
                <a:defRPr/>
              </a:pPr>
              <a:t>‹#›</a:t>
            </a:fld>
            <a:endParaRPr lang="en-US"/>
          </a:p>
        </p:txBody>
      </p:sp>
    </p:spTree>
    <p:extLst>
      <p:ext uri="{BB962C8B-B14F-4D97-AF65-F5344CB8AC3E}">
        <p14:creationId xmlns:p14="http://schemas.microsoft.com/office/powerpoint/2010/main" val="20846902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937A6EF0-EAB9-4F0D-B46B-1B920757624F}" type="slidenum">
              <a:rPr lang="en-US"/>
              <a:pPr>
                <a:defRPr/>
              </a:pPr>
              <a:t>‹#›</a:t>
            </a:fld>
            <a:endParaRPr lang="en-US"/>
          </a:p>
        </p:txBody>
      </p:sp>
    </p:spTree>
    <p:extLst>
      <p:ext uri="{BB962C8B-B14F-4D97-AF65-F5344CB8AC3E}">
        <p14:creationId xmlns:p14="http://schemas.microsoft.com/office/powerpoint/2010/main" val="41135677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5809095B-143A-4FF7-9AB5-5C054CB3C2DE}" type="slidenum">
              <a:rPr lang="en-US"/>
              <a:pPr>
                <a:defRPr/>
              </a:pPr>
              <a:t>‹#›</a:t>
            </a:fld>
            <a:endParaRPr lang="en-US"/>
          </a:p>
        </p:txBody>
      </p:sp>
    </p:spTree>
    <p:extLst>
      <p:ext uri="{BB962C8B-B14F-4D97-AF65-F5344CB8AC3E}">
        <p14:creationId xmlns:p14="http://schemas.microsoft.com/office/powerpoint/2010/main" val="23593555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C0FB52F-2EC4-42ED-B141-8BB884D960AF}" type="slidenum">
              <a:rPr lang="en-US"/>
              <a:pPr>
                <a:defRPr/>
              </a:pPr>
              <a:t>‹#›</a:t>
            </a:fld>
            <a:endParaRPr lang="en-US"/>
          </a:p>
        </p:txBody>
      </p:sp>
    </p:spTree>
    <p:extLst>
      <p:ext uri="{BB962C8B-B14F-4D97-AF65-F5344CB8AC3E}">
        <p14:creationId xmlns:p14="http://schemas.microsoft.com/office/powerpoint/2010/main" val="3511825068"/>
      </p:ext>
    </p:extLst>
  </p:cSld>
  <p:clrMapOvr>
    <a:masterClrMapping/>
  </p:clrMapOvr>
  <p:transition advTm="1500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D761B69B-18B3-4660-9F49-F869A1E802AA}" type="slidenum">
              <a:rPr lang="en-US"/>
              <a:pPr>
                <a:defRPr/>
              </a:pPr>
              <a:t>‹#›</a:t>
            </a:fld>
            <a:endParaRPr lang="en-US"/>
          </a:p>
        </p:txBody>
      </p:sp>
    </p:spTree>
    <p:extLst>
      <p:ext uri="{BB962C8B-B14F-4D97-AF65-F5344CB8AC3E}">
        <p14:creationId xmlns:p14="http://schemas.microsoft.com/office/powerpoint/2010/main" val="26606841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6EE30A19-F509-4C24-879C-15AD5301A02E}" type="slidenum">
              <a:rPr lang="en-US"/>
              <a:pPr>
                <a:defRPr/>
              </a:pPr>
              <a:t>‹#›</a:t>
            </a:fld>
            <a:endParaRPr lang="en-US"/>
          </a:p>
        </p:txBody>
      </p:sp>
    </p:spTree>
    <p:extLst>
      <p:ext uri="{BB962C8B-B14F-4D97-AF65-F5344CB8AC3E}">
        <p14:creationId xmlns:p14="http://schemas.microsoft.com/office/powerpoint/2010/main" val="42929151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9CA0788A-4660-42BF-853E-30C4AA994A51}" type="slidenum">
              <a:rPr lang="en-US"/>
              <a:pPr>
                <a:defRPr/>
              </a:pPr>
              <a:t>‹#›</a:t>
            </a:fld>
            <a:endParaRPr lang="en-US"/>
          </a:p>
        </p:txBody>
      </p:sp>
    </p:spTree>
    <p:extLst>
      <p:ext uri="{BB962C8B-B14F-4D97-AF65-F5344CB8AC3E}">
        <p14:creationId xmlns:p14="http://schemas.microsoft.com/office/powerpoint/2010/main" val="302429537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9D53E2C6-CF63-4BCA-A0C0-1AA5FB765AC9}" type="slidenum">
              <a:rPr lang="en-US"/>
              <a:pPr>
                <a:defRPr/>
              </a:pPr>
              <a:t>‹#›</a:t>
            </a:fld>
            <a:endParaRPr lang="en-US"/>
          </a:p>
        </p:txBody>
      </p:sp>
    </p:spTree>
    <p:extLst>
      <p:ext uri="{BB962C8B-B14F-4D97-AF65-F5344CB8AC3E}">
        <p14:creationId xmlns:p14="http://schemas.microsoft.com/office/powerpoint/2010/main" val="15126796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E6BC255C-CBD0-42EE-AC74-4C6105964BE6}" type="slidenum">
              <a:rPr lang="en-US"/>
              <a:pPr>
                <a:defRPr/>
              </a:pPr>
              <a:t>‹#›</a:t>
            </a:fld>
            <a:endParaRPr lang="en-US"/>
          </a:p>
        </p:txBody>
      </p:sp>
    </p:spTree>
    <p:extLst>
      <p:ext uri="{BB962C8B-B14F-4D97-AF65-F5344CB8AC3E}">
        <p14:creationId xmlns:p14="http://schemas.microsoft.com/office/powerpoint/2010/main" val="42218723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3812D2F6-6822-4EAA-B1AE-98C468836470}" type="slidenum">
              <a:rPr lang="en-US"/>
              <a:pPr>
                <a:defRPr/>
              </a:pPr>
              <a:t>‹#›</a:t>
            </a:fld>
            <a:endParaRPr lang="en-US"/>
          </a:p>
        </p:txBody>
      </p:sp>
    </p:spTree>
    <p:extLst>
      <p:ext uri="{BB962C8B-B14F-4D97-AF65-F5344CB8AC3E}">
        <p14:creationId xmlns:p14="http://schemas.microsoft.com/office/powerpoint/2010/main" val="14134162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9"/>
          <p:cNvSpPr>
            <a:spLocks noGrp="1" noChangeArrowheads="1"/>
          </p:cNvSpPr>
          <p:nvPr>
            <p:ph type="dt" sz="half" idx="10"/>
          </p:nvPr>
        </p:nvSpPr>
        <p:spPr>
          <a:ln/>
        </p:spPr>
        <p:txBody>
          <a:bodyPr/>
          <a:lstStyle>
            <a:lvl1pPr>
              <a:defRPr/>
            </a:lvl1pPr>
          </a:lstStyle>
          <a:p>
            <a:pPr>
              <a:defRPr/>
            </a:pPr>
            <a:endParaRPr lang="en-US"/>
          </a:p>
        </p:txBody>
      </p:sp>
      <p:sp>
        <p:nvSpPr>
          <p:cNvPr id="7" name="Rectangle 60"/>
          <p:cNvSpPr>
            <a:spLocks noGrp="1" noChangeArrowheads="1"/>
          </p:cNvSpPr>
          <p:nvPr>
            <p:ph type="ftr" sz="quarter" idx="11"/>
          </p:nvPr>
        </p:nvSpPr>
        <p:spPr>
          <a:ln/>
        </p:spPr>
        <p:txBody>
          <a:bodyPr/>
          <a:lstStyle>
            <a:lvl1pPr>
              <a:defRPr/>
            </a:lvl1pPr>
          </a:lstStyle>
          <a:p>
            <a:pPr>
              <a:defRPr/>
            </a:pPr>
            <a:endParaRPr lang="en-US"/>
          </a:p>
        </p:txBody>
      </p:sp>
      <p:sp>
        <p:nvSpPr>
          <p:cNvPr id="8" name="Rectangle 61"/>
          <p:cNvSpPr>
            <a:spLocks noGrp="1" noChangeArrowheads="1"/>
          </p:cNvSpPr>
          <p:nvPr>
            <p:ph type="sldNum" sz="quarter" idx="12"/>
          </p:nvPr>
        </p:nvSpPr>
        <p:spPr>
          <a:ln/>
        </p:spPr>
        <p:txBody>
          <a:bodyPr/>
          <a:lstStyle>
            <a:lvl1pPr>
              <a:defRPr/>
            </a:lvl1pPr>
          </a:lstStyle>
          <a:p>
            <a:pPr>
              <a:defRPr/>
            </a:pPr>
            <a:fld id="{101FFE4F-8AA5-4FC4-BA8B-EFA87A92DA5D}" type="slidenum">
              <a:rPr lang="en-US"/>
              <a:pPr>
                <a:defRPr/>
              </a:pPr>
              <a:t>‹#›</a:t>
            </a:fld>
            <a:endParaRPr lang="en-US"/>
          </a:p>
        </p:txBody>
      </p:sp>
    </p:spTree>
    <p:extLst>
      <p:ext uri="{BB962C8B-B14F-4D97-AF65-F5344CB8AC3E}">
        <p14:creationId xmlns:p14="http://schemas.microsoft.com/office/powerpoint/2010/main" val="17725689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5250E84-C541-4A16-8714-C70DE062DB62}" type="slidenum">
              <a:rPr lang="en-US"/>
              <a:pPr>
                <a:defRPr/>
              </a:pPr>
              <a:t>‹#›</a:t>
            </a:fld>
            <a:endParaRPr lang="en-US"/>
          </a:p>
        </p:txBody>
      </p:sp>
    </p:spTree>
    <p:extLst>
      <p:ext uri="{BB962C8B-B14F-4D97-AF65-F5344CB8AC3E}">
        <p14:creationId xmlns:p14="http://schemas.microsoft.com/office/powerpoint/2010/main" val="4165234379"/>
      </p:ext>
    </p:extLst>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EC9E94AF-0B2A-48AF-8C67-8B84B5821650}" type="slidenum">
              <a:rPr lang="en-US"/>
              <a:pPr>
                <a:defRPr/>
              </a:pPr>
              <a:t>‹#›</a:t>
            </a:fld>
            <a:endParaRPr lang="en-US"/>
          </a:p>
        </p:txBody>
      </p:sp>
    </p:spTree>
    <p:extLst>
      <p:ext uri="{BB962C8B-B14F-4D97-AF65-F5344CB8AC3E}">
        <p14:creationId xmlns:p14="http://schemas.microsoft.com/office/powerpoint/2010/main" val="2719224097"/>
      </p:ext>
    </p:extLst>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36901C3B-D033-4A42-A86E-8AD492845E2E}" type="slidenum">
              <a:rPr lang="en-US"/>
              <a:pPr>
                <a:defRPr/>
              </a:pPr>
              <a:t>‹#›</a:t>
            </a:fld>
            <a:endParaRPr lang="en-US"/>
          </a:p>
        </p:txBody>
      </p:sp>
    </p:spTree>
    <p:extLst>
      <p:ext uri="{BB962C8B-B14F-4D97-AF65-F5344CB8AC3E}">
        <p14:creationId xmlns:p14="http://schemas.microsoft.com/office/powerpoint/2010/main" val="4042348171"/>
      </p:ext>
    </p:extLst>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DD7792F-E040-4AEC-A6B2-EF68674E74EF}" type="slidenum">
              <a:rPr lang="en-US"/>
              <a:pPr>
                <a:defRPr/>
              </a:pPr>
              <a:t>‹#›</a:t>
            </a:fld>
            <a:endParaRPr lang="en-US"/>
          </a:p>
        </p:txBody>
      </p:sp>
    </p:spTree>
    <p:extLst>
      <p:ext uri="{BB962C8B-B14F-4D97-AF65-F5344CB8AC3E}">
        <p14:creationId xmlns:p14="http://schemas.microsoft.com/office/powerpoint/2010/main" val="1126626077"/>
      </p:ext>
    </p:extLst>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89F26E6-0EDC-475B-8E7E-CB80F00FE772}" type="slidenum">
              <a:rPr lang="en-US"/>
              <a:pPr>
                <a:defRPr/>
              </a:pPr>
              <a:t>‹#›</a:t>
            </a:fld>
            <a:endParaRPr lang="en-US"/>
          </a:p>
        </p:txBody>
      </p:sp>
    </p:spTree>
    <p:extLst>
      <p:ext uri="{BB962C8B-B14F-4D97-AF65-F5344CB8AC3E}">
        <p14:creationId xmlns:p14="http://schemas.microsoft.com/office/powerpoint/2010/main" val="2367711341"/>
      </p:ext>
    </p:extLst>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BE2B361-7DD1-4949-B6E1-E670093B535C}" type="slidenum">
              <a:rPr lang="en-US"/>
              <a:pPr>
                <a:defRPr/>
              </a:pPr>
              <a:t>‹#›</a:t>
            </a:fld>
            <a:endParaRPr lang="en-US"/>
          </a:p>
        </p:txBody>
      </p:sp>
    </p:spTree>
    <p:extLst>
      <p:ext uri="{BB962C8B-B14F-4D97-AF65-F5344CB8AC3E}">
        <p14:creationId xmlns:p14="http://schemas.microsoft.com/office/powerpoint/2010/main" val="3391796576"/>
      </p:ext>
    </p:extLst>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3687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8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C0C0C0"/>
                  </a:outerShdw>
                </a:effectLst>
                <a:latin typeface="+mn-lt"/>
              </a:defRPr>
            </a:lvl1pPr>
          </a:lstStyle>
          <a:p>
            <a:pPr>
              <a:defRPr/>
            </a:pPr>
            <a:endParaRPr lang="en-US"/>
          </a:p>
        </p:txBody>
      </p:sp>
      <p:sp>
        <p:nvSpPr>
          <p:cNvPr id="3688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C0C0C0"/>
                  </a:outerShdw>
                </a:effectLst>
                <a:latin typeface="+mn-lt"/>
              </a:defRPr>
            </a:lvl1pPr>
          </a:lstStyle>
          <a:p>
            <a:pPr>
              <a:defRPr/>
            </a:pPr>
            <a:endParaRPr lang="en-US"/>
          </a:p>
        </p:txBody>
      </p:sp>
      <p:sp>
        <p:nvSpPr>
          <p:cNvPr id="3689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latin typeface="+mn-lt"/>
              </a:defRPr>
            </a:lvl1pPr>
          </a:lstStyle>
          <a:p>
            <a:pPr>
              <a:defRPr/>
            </a:pPr>
            <a:fld id="{907205F2-42BB-473F-83FF-4D7DADBB3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86"/>
                                        </p:tgtEl>
                                        <p:attrNameLst>
                                          <p:attrName>style.visibility</p:attrName>
                                        </p:attrNameLst>
                                      </p:cBhvr>
                                      <p:to>
                                        <p:strVal val="visible"/>
                                      </p:to>
                                    </p:set>
                                    <p:anim calcmode="lin" valueType="num">
                                      <p:cBhvr>
                                        <p:cTn id="7" dur="500" fill="hold"/>
                                        <p:tgtEl>
                                          <p:spTgt spid="36886"/>
                                        </p:tgtEl>
                                        <p:attrNameLst>
                                          <p:attrName>ppt_w</p:attrName>
                                        </p:attrNameLst>
                                      </p:cBhvr>
                                      <p:tavLst>
                                        <p:tav tm="0">
                                          <p:val>
                                            <p:fltVal val="0"/>
                                          </p:val>
                                        </p:tav>
                                        <p:tav tm="100000">
                                          <p:val>
                                            <p:strVal val="#ppt_w"/>
                                          </p:val>
                                        </p:tav>
                                      </p:tavLst>
                                    </p:anim>
                                    <p:anim calcmode="lin" valueType="num">
                                      <p:cBhvr>
                                        <p:cTn id="8" dur="500" fill="hold"/>
                                        <p:tgtEl>
                                          <p:spTgt spid="36886"/>
                                        </p:tgtEl>
                                        <p:attrNameLst>
                                          <p:attrName>ppt_h</p:attrName>
                                        </p:attrNameLst>
                                      </p:cBhvr>
                                      <p:tavLst>
                                        <p:tav tm="0">
                                          <p:val>
                                            <p:fltVal val="0"/>
                                          </p:val>
                                        </p:tav>
                                        <p:tav tm="100000">
                                          <p:val>
                                            <p:strVal val="#ppt_h"/>
                                          </p:val>
                                        </p:tav>
                                      </p:tavLst>
                                    </p:anim>
                                    <p:animEffect transition="in" filter="fade">
                                      <p:cBhvr>
                                        <p:cTn id="9" dur="500"/>
                                        <p:tgtEl>
                                          <p:spTgt spid="368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887">
                                            <p:txEl>
                                              <p:pRg st="0" end="0"/>
                                            </p:txEl>
                                          </p:spTgt>
                                        </p:tgtEl>
                                        <p:attrNameLst>
                                          <p:attrName>style.visibility</p:attrName>
                                        </p:attrNameLst>
                                      </p:cBhvr>
                                      <p:to>
                                        <p:strVal val="visible"/>
                                      </p:to>
                                    </p:set>
                                    <p:animEffect transition="in" filter="fade">
                                      <p:cBhvr>
                                        <p:cTn id="14" dur="1000">
                                          <p:stCondLst>
                                            <p:cond delay="0"/>
                                          </p:stCondLst>
                                        </p:cTn>
                                        <p:tgtEl>
                                          <p:spTgt spid="3688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887">
                                            <p:txEl>
                                              <p:pRg st="1" end="1"/>
                                            </p:txEl>
                                          </p:spTgt>
                                        </p:tgtEl>
                                        <p:attrNameLst>
                                          <p:attrName>style.visibility</p:attrName>
                                        </p:attrNameLst>
                                      </p:cBhvr>
                                      <p:to>
                                        <p:strVal val="visible"/>
                                      </p:to>
                                    </p:set>
                                    <p:animEffect transition="in" filter="fade">
                                      <p:cBhvr>
                                        <p:cTn id="17" dur="1000">
                                          <p:stCondLst>
                                            <p:cond delay="0"/>
                                          </p:stCondLst>
                                        </p:cTn>
                                        <p:tgtEl>
                                          <p:spTgt spid="3688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887">
                                            <p:txEl>
                                              <p:pRg st="2" end="2"/>
                                            </p:txEl>
                                          </p:spTgt>
                                        </p:tgtEl>
                                        <p:attrNameLst>
                                          <p:attrName>style.visibility</p:attrName>
                                        </p:attrNameLst>
                                      </p:cBhvr>
                                      <p:to>
                                        <p:strVal val="visible"/>
                                      </p:to>
                                    </p:set>
                                    <p:animEffect transition="in" filter="fade">
                                      <p:cBhvr>
                                        <p:cTn id="20" dur="1000">
                                          <p:stCondLst>
                                            <p:cond delay="0"/>
                                          </p:stCondLst>
                                        </p:cTn>
                                        <p:tgtEl>
                                          <p:spTgt spid="3688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87">
                                            <p:txEl>
                                              <p:pRg st="3" end="3"/>
                                            </p:txEl>
                                          </p:spTgt>
                                        </p:tgtEl>
                                        <p:attrNameLst>
                                          <p:attrName>style.visibility</p:attrName>
                                        </p:attrNameLst>
                                      </p:cBhvr>
                                      <p:to>
                                        <p:strVal val="visible"/>
                                      </p:to>
                                    </p:set>
                                    <p:animEffect transition="in" filter="fade">
                                      <p:cBhvr>
                                        <p:cTn id="23" dur="1000">
                                          <p:stCondLst>
                                            <p:cond delay="0"/>
                                          </p:stCondLst>
                                        </p:cTn>
                                        <p:tgtEl>
                                          <p:spTgt spid="3688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887">
                                            <p:txEl>
                                              <p:pRg st="4" end="4"/>
                                            </p:txEl>
                                          </p:spTgt>
                                        </p:tgtEl>
                                        <p:attrNameLst>
                                          <p:attrName>style.visibility</p:attrName>
                                        </p:attrNameLst>
                                      </p:cBhvr>
                                      <p:to>
                                        <p:strVal val="visible"/>
                                      </p:to>
                                    </p:set>
                                    <p:animEffect transition="in" filter="fade">
                                      <p:cBhvr>
                                        <p:cTn id="26" dur="1000">
                                          <p:stCondLst>
                                            <p:cond delay="0"/>
                                          </p:stCondLst>
                                        </p:cTn>
                                        <p:tgtEl>
                                          <p:spTgt spid="368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6" grpId="0"/>
      <p:bldP spid="36887" grpId="0" build="p">
        <p:tmplLst>
          <p:tmpl lvl="1">
            <p:tnLst>
              <p:par>
                <p:cTn presetID="10" presetClass="entr" presetSubtype="0" fill="hold" nodeType="clickEffect">
                  <p:stCondLst>
                    <p:cond delay="0"/>
                  </p:stCondLst>
                  <p:childTnLst>
                    <p:set>
                      <p:cBhvr>
                        <p:cTn dur="1" fill="hold">
                          <p:stCondLst>
                            <p:cond delay="0"/>
                          </p:stCondLst>
                        </p:cTn>
                        <p:tgtEl>
                          <p:spTgt spid="36887"/>
                        </p:tgtEl>
                        <p:attrNameLst>
                          <p:attrName>style.visibility</p:attrName>
                        </p:attrNameLst>
                      </p:cBhvr>
                      <p:to>
                        <p:strVal val="visible"/>
                      </p:to>
                    </p:set>
                    <p:animEffect transition="in" filter="fade">
                      <p:cBhvr>
                        <p:cTn dur="1000">
                          <p:stCondLst>
                            <p:cond delay="0"/>
                          </p:stCondLst>
                        </p:cTn>
                        <p:tgtEl>
                          <p:spTgt spid="3688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6887"/>
                        </p:tgtEl>
                        <p:attrNameLst>
                          <p:attrName>style.visibility</p:attrName>
                        </p:attrNameLst>
                      </p:cBhvr>
                      <p:to>
                        <p:strVal val="visible"/>
                      </p:to>
                    </p:set>
                    <p:animEffect transition="in" filter="fade">
                      <p:cBhvr>
                        <p:cTn dur="1000">
                          <p:stCondLst>
                            <p:cond delay="0"/>
                          </p:stCondLst>
                        </p:cTn>
                        <p:tgtEl>
                          <p:spTgt spid="3688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6887"/>
                        </p:tgtEl>
                        <p:attrNameLst>
                          <p:attrName>style.visibility</p:attrName>
                        </p:attrNameLst>
                      </p:cBhvr>
                      <p:to>
                        <p:strVal val="visible"/>
                      </p:to>
                    </p:set>
                    <p:animEffect transition="in" filter="fade">
                      <p:cBhvr>
                        <p:cTn dur="1000">
                          <p:stCondLst>
                            <p:cond delay="0"/>
                          </p:stCondLst>
                        </p:cTn>
                        <p:tgtEl>
                          <p:spTgt spid="3688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6887"/>
                        </p:tgtEl>
                        <p:attrNameLst>
                          <p:attrName>style.visibility</p:attrName>
                        </p:attrNameLst>
                      </p:cBhvr>
                      <p:to>
                        <p:strVal val="visible"/>
                      </p:to>
                    </p:set>
                    <p:animEffect transition="in" filter="fade">
                      <p:cBhvr>
                        <p:cTn dur="1000">
                          <p:stCondLst>
                            <p:cond delay="0"/>
                          </p:stCondLst>
                        </p:cTn>
                        <p:tgtEl>
                          <p:spTgt spid="3688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6887"/>
                        </p:tgtEl>
                        <p:attrNameLst>
                          <p:attrName>style.visibility</p:attrName>
                        </p:attrNameLst>
                      </p:cBhvr>
                      <p:to>
                        <p:strVal val="visible"/>
                      </p:to>
                    </p:set>
                    <p:animEffect transition="in" filter="fade">
                      <p:cBhvr>
                        <p:cTn dur="1000">
                          <p:stCondLst>
                            <p:cond delay="0"/>
                          </p:stCondLst>
                        </p:cTn>
                        <p:tgtEl>
                          <p:spTgt spid="3688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58000"/>
            <a:chOff x="0" y="0"/>
            <a:chExt cx="5770" cy="4320"/>
          </a:xfrm>
        </p:grpSpPr>
        <p:sp>
          <p:nvSpPr>
            <p:cNvPr id="880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5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880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6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6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7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7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8808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p>
          </p:txBody>
        </p:sp>
      </p:grpSp>
      <p:sp>
        <p:nvSpPr>
          <p:cNvPr id="88088"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8089"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90"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en-US"/>
          </a:p>
        </p:txBody>
      </p:sp>
      <p:sp>
        <p:nvSpPr>
          <p:cNvPr id="88091"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CA4A54DF-2A0A-4288-A61F-201219450B3B}" type="slidenum">
              <a:rPr lang="en-US"/>
              <a:pPr>
                <a:defRPr/>
              </a:pPr>
              <a:t>‹#›</a:t>
            </a:fld>
            <a:endParaRPr lang="en-US"/>
          </a:p>
        </p:txBody>
      </p:sp>
      <p:sp>
        <p:nvSpPr>
          <p:cNvPr id="88092"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31"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88"/>
                                        </p:tgtEl>
                                        <p:attrNameLst>
                                          <p:attrName>style.visibility</p:attrName>
                                        </p:attrNameLst>
                                      </p:cBhvr>
                                      <p:to>
                                        <p:strVal val="visible"/>
                                      </p:to>
                                    </p:set>
                                    <p:anim calcmode="lin" valueType="num">
                                      <p:cBhvr>
                                        <p:cTn id="7" dur="500" fill="hold"/>
                                        <p:tgtEl>
                                          <p:spTgt spid="88088"/>
                                        </p:tgtEl>
                                        <p:attrNameLst>
                                          <p:attrName>ppt_w</p:attrName>
                                        </p:attrNameLst>
                                      </p:cBhvr>
                                      <p:tavLst>
                                        <p:tav tm="0">
                                          <p:val>
                                            <p:fltVal val="0"/>
                                          </p:val>
                                        </p:tav>
                                        <p:tav tm="100000">
                                          <p:val>
                                            <p:strVal val="#ppt_w"/>
                                          </p:val>
                                        </p:tav>
                                      </p:tavLst>
                                    </p:anim>
                                    <p:anim calcmode="lin" valueType="num">
                                      <p:cBhvr>
                                        <p:cTn id="8" dur="500" fill="hold"/>
                                        <p:tgtEl>
                                          <p:spTgt spid="88088"/>
                                        </p:tgtEl>
                                        <p:attrNameLst>
                                          <p:attrName>ppt_h</p:attrName>
                                        </p:attrNameLst>
                                      </p:cBhvr>
                                      <p:tavLst>
                                        <p:tav tm="0">
                                          <p:val>
                                            <p:fltVal val="0"/>
                                          </p:val>
                                        </p:tav>
                                        <p:tav tm="100000">
                                          <p:val>
                                            <p:strVal val="#ppt_h"/>
                                          </p:val>
                                        </p:tav>
                                      </p:tavLst>
                                    </p:anim>
                                    <p:animEffect transition="in" filter="fade">
                                      <p:cBhvr>
                                        <p:cTn id="9" dur="500"/>
                                        <p:tgtEl>
                                          <p:spTgt spid="880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8089">
                                            <p:txEl>
                                              <p:pRg st="0" end="0"/>
                                            </p:txEl>
                                          </p:spTgt>
                                        </p:tgtEl>
                                        <p:attrNameLst>
                                          <p:attrName>style.visibility</p:attrName>
                                        </p:attrNameLst>
                                      </p:cBhvr>
                                      <p:to>
                                        <p:strVal val="visible"/>
                                      </p:to>
                                    </p:set>
                                    <p:animEffect transition="in" filter="fade">
                                      <p:cBhvr>
                                        <p:cTn id="14" dur="1000">
                                          <p:stCondLst>
                                            <p:cond delay="0"/>
                                          </p:stCondLst>
                                        </p:cTn>
                                        <p:tgtEl>
                                          <p:spTgt spid="8808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8089">
                                            <p:txEl>
                                              <p:pRg st="1" end="1"/>
                                            </p:txEl>
                                          </p:spTgt>
                                        </p:tgtEl>
                                        <p:attrNameLst>
                                          <p:attrName>style.visibility</p:attrName>
                                        </p:attrNameLst>
                                      </p:cBhvr>
                                      <p:to>
                                        <p:strVal val="visible"/>
                                      </p:to>
                                    </p:set>
                                    <p:animEffect transition="in" filter="fade">
                                      <p:cBhvr>
                                        <p:cTn id="17" dur="1000">
                                          <p:stCondLst>
                                            <p:cond delay="0"/>
                                          </p:stCondLst>
                                        </p:cTn>
                                        <p:tgtEl>
                                          <p:spTgt spid="8808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8089">
                                            <p:txEl>
                                              <p:pRg st="2" end="2"/>
                                            </p:txEl>
                                          </p:spTgt>
                                        </p:tgtEl>
                                        <p:attrNameLst>
                                          <p:attrName>style.visibility</p:attrName>
                                        </p:attrNameLst>
                                      </p:cBhvr>
                                      <p:to>
                                        <p:strVal val="visible"/>
                                      </p:to>
                                    </p:set>
                                    <p:animEffect transition="in" filter="fade">
                                      <p:cBhvr>
                                        <p:cTn id="20" dur="1000">
                                          <p:stCondLst>
                                            <p:cond delay="0"/>
                                          </p:stCondLst>
                                        </p:cTn>
                                        <p:tgtEl>
                                          <p:spTgt spid="8808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8089">
                                            <p:txEl>
                                              <p:pRg st="3" end="3"/>
                                            </p:txEl>
                                          </p:spTgt>
                                        </p:tgtEl>
                                        <p:attrNameLst>
                                          <p:attrName>style.visibility</p:attrName>
                                        </p:attrNameLst>
                                      </p:cBhvr>
                                      <p:to>
                                        <p:strVal val="visible"/>
                                      </p:to>
                                    </p:set>
                                    <p:animEffect transition="in" filter="fade">
                                      <p:cBhvr>
                                        <p:cTn id="23" dur="1000">
                                          <p:stCondLst>
                                            <p:cond delay="0"/>
                                          </p:stCondLst>
                                        </p:cTn>
                                        <p:tgtEl>
                                          <p:spTgt spid="8808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089">
                                            <p:txEl>
                                              <p:pRg st="4" end="4"/>
                                            </p:txEl>
                                          </p:spTgt>
                                        </p:tgtEl>
                                        <p:attrNameLst>
                                          <p:attrName>style.visibility</p:attrName>
                                        </p:attrNameLst>
                                      </p:cBhvr>
                                      <p:to>
                                        <p:strVal val="visible"/>
                                      </p:to>
                                    </p:set>
                                    <p:animEffect transition="in" filter="fade">
                                      <p:cBhvr>
                                        <p:cTn id="26" dur="1000">
                                          <p:stCondLst>
                                            <p:cond delay="0"/>
                                          </p:stCondLst>
                                        </p:cTn>
                                        <p:tgtEl>
                                          <p:spTgt spid="880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8" grpId="0"/>
      <p:bldP spid="88089" grpId="0" build="p">
        <p:tmplLst>
          <p:tmpl lvl="1">
            <p:tnLst>
              <p:par>
                <p:cTn presetID="10" presetClass="entr" presetSubtype="0" fill="hold" nodeType="clickEffect">
                  <p:stCondLst>
                    <p:cond delay="0"/>
                  </p:stCondLst>
                  <p:childTnLst>
                    <p:set>
                      <p:cBhvr>
                        <p:cTn dur="1" fill="hold">
                          <p:stCondLst>
                            <p:cond delay="0"/>
                          </p:stCondLst>
                        </p:cTn>
                        <p:tgtEl>
                          <p:spTgt spid="88089"/>
                        </p:tgtEl>
                        <p:attrNameLst>
                          <p:attrName>style.visibility</p:attrName>
                        </p:attrNameLst>
                      </p:cBhvr>
                      <p:to>
                        <p:strVal val="visible"/>
                      </p:to>
                    </p:set>
                    <p:animEffect transition="in" filter="fade">
                      <p:cBhvr>
                        <p:cTn dur="1000">
                          <p:stCondLst>
                            <p:cond delay="0"/>
                          </p:stCondLst>
                        </p:cTn>
                        <p:tgtEl>
                          <p:spTgt spid="8808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8089"/>
                        </p:tgtEl>
                        <p:attrNameLst>
                          <p:attrName>style.visibility</p:attrName>
                        </p:attrNameLst>
                      </p:cBhvr>
                      <p:to>
                        <p:strVal val="visible"/>
                      </p:to>
                    </p:set>
                    <p:animEffect transition="in" filter="fade">
                      <p:cBhvr>
                        <p:cTn dur="1000">
                          <p:stCondLst>
                            <p:cond delay="0"/>
                          </p:stCondLst>
                        </p:cTn>
                        <p:tgtEl>
                          <p:spTgt spid="8808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8089"/>
                        </p:tgtEl>
                        <p:attrNameLst>
                          <p:attrName>style.visibility</p:attrName>
                        </p:attrNameLst>
                      </p:cBhvr>
                      <p:to>
                        <p:strVal val="visible"/>
                      </p:to>
                    </p:set>
                    <p:animEffect transition="in" filter="fade">
                      <p:cBhvr>
                        <p:cTn dur="1000">
                          <p:stCondLst>
                            <p:cond delay="0"/>
                          </p:stCondLst>
                        </p:cTn>
                        <p:tgtEl>
                          <p:spTgt spid="8808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8089"/>
                        </p:tgtEl>
                        <p:attrNameLst>
                          <p:attrName>style.visibility</p:attrName>
                        </p:attrNameLst>
                      </p:cBhvr>
                      <p:to>
                        <p:strVal val="visible"/>
                      </p:to>
                    </p:set>
                    <p:animEffect transition="in" filter="fade">
                      <p:cBhvr>
                        <p:cTn dur="1000">
                          <p:stCondLst>
                            <p:cond delay="0"/>
                          </p:stCondLst>
                        </p:cTn>
                        <p:tgtEl>
                          <p:spTgt spid="8808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8089"/>
                        </p:tgtEl>
                        <p:attrNameLst>
                          <p:attrName>style.visibility</p:attrName>
                        </p:attrNameLst>
                      </p:cBhvr>
                      <p:to>
                        <p:strVal val="visible"/>
                      </p:to>
                    </p:set>
                    <p:animEffect transition="in" filter="fade">
                      <p:cBhvr>
                        <p:cTn dur="1000">
                          <p:stCondLst>
                            <p:cond delay="0"/>
                          </p:stCondLst>
                        </p:cTn>
                        <p:tgtEl>
                          <p:spTgt spid="88089"/>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59875" cy="6870700"/>
            <a:chOff x="0" y="0"/>
            <a:chExt cx="5770" cy="4328"/>
          </a:xfrm>
        </p:grpSpPr>
        <p:sp>
          <p:nvSpPr>
            <p:cNvPr id="308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308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962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en-US">
                <a:latin typeface="Arial" charset="0"/>
              </a:endParaRPr>
            </a:p>
          </p:txBody>
        </p:sp>
        <p:grpSp>
          <p:nvGrpSpPr>
            <p:cNvPr id="3083" name="Group 6"/>
            <p:cNvGrpSpPr>
              <a:grpSpLocks/>
            </p:cNvGrpSpPr>
            <p:nvPr/>
          </p:nvGrpSpPr>
          <p:grpSpPr bwMode="auto">
            <a:xfrm>
              <a:off x="4944" y="1"/>
              <a:ext cx="816" cy="3974"/>
              <a:chOff x="4944" y="1"/>
              <a:chExt cx="816" cy="3974"/>
            </a:xfrm>
          </p:grpSpPr>
          <p:grpSp>
            <p:nvGrpSpPr>
              <p:cNvPr id="3095" name="Group 7"/>
              <p:cNvGrpSpPr>
                <a:grpSpLocks/>
              </p:cNvGrpSpPr>
              <p:nvPr userDrawn="1"/>
            </p:nvGrpSpPr>
            <p:grpSpPr bwMode="auto">
              <a:xfrm>
                <a:off x="5280" y="1"/>
                <a:ext cx="480" cy="1430"/>
                <a:chOff x="5280" y="1"/>
                <a:chExt cx="480" cy="1430"/>
              </a:xfrm>
            </p:grpSpPr>
            <p:grpSp>
              <p:nvGrpSpPr>
                <p:cNvPr id="3116" name="Group 8"/>
                <p:cNvGrpSpPr>
                  <a:grpSpLocks/>
                </p:cNvGrpSpPr>
                <p:nvPr userDrawn="1"/>
              </p:nvGrpSpPr>
              <p:grpSpPr bwMode="auto">
                <a:xfrm rot="-5400000">
                  <a:off x="5484" y="0"/>
                  <a:ext cx="174" cy="176"/>
                  <a:chOff x="1657" y="323"/>
                  <a:chExt cx="1691" cy="2560"/>
                </a:xfrm>
              </p:grpSpPr>
              <p:grpSp>
                <p:nvGrpSpPr>
                  <p:cNvPr id="3125" name="Group 9"/>
                  <p:cNvGrpSpPr>
                    <a:grpSpLocks/>
                  </p:cNvGrpSpPr>
                  <p:nvPr/>
                </p:nvGrpSpPr>
                <p:grpSpPr bwMode="auto">
                  <a:xfrm>
                    <a:off x="1657" y="323"/>
                    <a:ext cx="1691" cy="2560"/>
                    <a:chOff x="1657" y="323"/>
                    <a:chExt cx="1691" cy="2560"/>
                  </a:xfrm>
                </p:grpSpPr>
                <p:sp>
                  <p:nvSpPr>
                    <p:cNvPr id="3132"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6"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7"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0"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117" name="Picture 1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8"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9" name="Picture 2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0" name="Picture 2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1"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2"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3" name="Picture 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4" name="Picture 2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96" name="Group 26"/>
              <p:cNvGrpSpPr>
                <a:grpSpLocks/>
              </p:cNvGrpSpPr>
              <p:nvPr userDrawn="1"/>
            </p:nvGrpSpPr>
            <p:grpSpPr bwMode="auto">
              <a:xfrm>
                <a:off x="4944" y="1008"/>
                <a:ext cx="522" cy="2967"/>
                <a:chOff x="4944" y="1008"/>
                <a:chExt cx="522" cy="2967"/>
              </a:xfrm>
            </p:grpSpPr>
            <p:pic>
              <p:nvPicPr>
                <p:cNvPr id="3097" name="Picture 2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2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3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3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 name="Picture 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3" name="Picture 3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4" name="Picture 3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5" name="Picture 3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6" name="Picture 3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7" name="Picture 3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8" name="Picture 3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9" name="Picture 3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0" name="Picture 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1" name="Picture 4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2" name="Picture 4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3" name="Picture 4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4" name="Picture 4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5" name="Picture 4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08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630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8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0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9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atin typeface="Arial" charset="0"/>
              </a:endParaRPr>
            </a:p>
          </p:txBody>
        </p:sp>
        <p:sp>
          <p:nvSpPr>
            <p:cNvPr id="9631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94"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96313"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314"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31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en-US"/>
          </a:p>
        </p:txBody>
      </p:sp>
      <p:sp>
        <p:nvSpPr>
          <p:cNvPr id="9631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en-US"/>
          </a:p>
        </p:txBody>
      </p:sp>
      <p:sp>
        <p:nvSpPr>
          <p:cNvPr id="9631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BDF4AD5F-9AFB-4BE1-8E05-0B003DA1D6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313"/>
                                        </p:tgtEl>
                                        <p:attrNameLst>
                                          <p:attrName>style.visibility</p:attrName>
                                        </p:attrNameLst>
                                      </p:cBhvr>
                                      <p:to>
                                        <p:strVal val="visible"/>
                                      </p:to>
                                    </p:set>
                                    <p:anim calcmode="lin" valueType="num">
                                      <p:cBhvr>
                                        <p:cTn id="7" dur="500" fill="hold"/>
                                        <p:tgtEl>
                                          <p:spTgt spid="96313"/>
                                        </p:tgtEl>
                                        <p:attrNameLst>
                                          <p:attrName>ppt_w</p:attrName>
                                        </p:attrNameLst>
                                      </p:cBhvr>
                                      <p:tavLst>
                                        <p:tav tm="0">
                                          <p:val>
                                            <p:fltVal val="0"/>
                                          </p:val>
                                        </p:tav>
                                        <p:tav tm="100000">
                                          <p:val>
                                            <p:strVal val="#ppt_w"/>
                                          </p:val>
                                        </p:tav>
                                      </p:tavLst>
                                    </p:anim>
                                    <p:anim calcmode="lin" valueType="num">
                                      <p:cBhvr>
                                        <p:cTn id="8" dur="500" fill="hold"/>
                                        <p:tgtEl>
                                          <p:spTgt spid="96313"/>
                                        </p:tgtEl>
                                        <p:attrNameLst>
                                          <p:attrName>ppt_h</p:attrName>
                                        </p:attrNameLst>
                                      </p:cBhvr>
                                      <p:tavLst>
                                        <p:tav tm="0">
                                          <p:val>
                                            <p:fltVal val="0"/>
                                          </p:val>
                                        </p:tav>
                                        <p:tav tm="100000">
                                          <p:val>
                                            <p:strVal val="#ppt_h"/>
                                          </p:val>
                                        </p:tav>
                                      </p:tavLst>
                                    </p:anim>
                                    <p:animEffect transition="in" filter="fade">
                                      <p:cBhvr>
                                        <p:cTn id="9" dur="500"/>
                                        <p:tgtEl>
                                          <p:spTgt spid="963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314">
                                            <p:txEl>
                                              <p:pRg st="0" end="0"/>
                                            </p:txEl>
                                          </p:spTgt>
                                        </p:tgtEl>
                                        <p:attrNameLst>
                                          <p:attrName>style.visibility</p:attrName>
                                        </p:attrNameLst>
                                      </p:cBhvr>
                                      <p:to>
                                        <p:strVal val="visible"/>
                                      </p:to>
                                    </p:set>
                                    <p:animEffect transition="in" filter="fade">
                                      <p:cBhvr>
                                        <p:cTn id="14" dur="1000">
                                          <p:stCondLst>
                                            <p:cond delay="0"/>
                                          </p:stCondLst>
                                        </p:cTn>
                                        <p:tgtEl>
                                          <p:spTgt spid="9631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314">
                                            <p:txEl>
                                              <p:pRg st="1" end="1"/>
                                            </p:txEl>
                                          </p:spTgt>
                                        </p:tgtEl>
                                        <p:attrNameLst>
                                          <p:attrName>style.visibility</p:attrName>
                                        </p:attrNameLst>
                                      </p:cBhvr>
                                      <p:to>
                                        <p:strVal val="visible"/>
                                      </p:to>
                                    </p:set>
                                    <p:animEffect transition="in" filter="fade">
                                      <p:cBhvr>
                                        <p:cTn id="17" dur="1000">
                                          <p:stCondLst>
                                            <p:cond delay="0"/>
                                          </p:stCondLst>
                                        </p:cTn>
                                        <p:tgtEl>
                                          <p:spTgt spid="963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6314">
                                            <p:txEl>
                                              <p:pRg st="2" end="2"/>
                                            </p:txEl>
                                          </p:spTgt>
                                        </p:tgtEl>
                                        <p:attrNameLst>
                                          <p:attrName>style.visibility</p:attrName>
                                        </p:attrNameLst>
                                      </p:cBhvr>
                                      <p:to>
                                        <p:strVal val="visible"/>
                                      </p:to>
                                    </p:set>
                                    <p:animEffect transition="in" filter="fade">
                                      <p:cBhvr>
                                        <p:cTn id="20" dur="1000">
                                          <p:stCondLst>
                                            <p:cond delay="0"/>
                                          </p:stCondLst>
                                        </p:cTn>
                                        <p:tgtEl>
                                          <p:spTgt spid="9631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6314">
                                            <p:txEl>
                                              <p:pRg st="3" end="3"/>
                                            </p:txEl>
                                          </p:spTgt>
                                        </p:tgtEl>
                                        <p:attrNameLst>
                                          <p:attrName>style.visibility</p:attrName>
                                        </p:attrNameLst>
                                      </p:cBhvr>
                                      <p:to>
                                        <p:strVal val="visible"/>
                                      </p:to>
                                    </p:set>
                                    <p:animEffect transition="in" filter="fade">
                                      <p:cBhvr>
                                        <p:cTn id="23" dur="1000">
                                          <p:stCondLst>
                                            <p:cond delay="0"/>
                                          </p:stCondLst>
                                        </p:cTn>
                                        <p:tgtEl>
                                          <p:spTgt spid="9631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314">
                                            <p:txEl>
                                              <p:pRg st="4" end="4"/>
                                            </p:txEl>
                                          </p:spTgt>
                                        </p:tgtEl>
                                        <p:attrNameLst>
                                          <p:attrName>style.visibility</p:attrName>
                                        </p:attrNameLst>
                                      </p:cBhvr>
                                      <p:to>
                                        <p:strVal val="visible"/>
                                      </p:to>
                                    </p:set>
                                    <p:animEffect transition="in" filter="fade">
                                      <p:cBhvr>
                                        <p:cTn id="26" dur="1000">
                                          <p:stCondLst>
                                            <p:cond delay="0"/>
                                          </p:stCondLst>
                                        </p:cTn>
                                        <p:tgtEl>
                                          <p:spTgt spid="96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13" grpId="0"/>
      <p:bldP spid="96314" grpId="0" build="p">
        <p:tmplLst>
          <p:tmpl lvl="1">
            <p:tnLst>
              <p:par>
                <p:cTn presetID="10" presetClass="entr" presetSubtype="0" fill="hold" nodeType="clickEffect">
                  <p:stCondLst>
                    <p:cond delay="0"/>
                  </p:stCondLst>
                  <p:childTnLst>
                    <p:set>
                      <p:cBhvr>
                        <p:cTn dur="1" fill="hold">
                          <p:stCondLst>
                            <p:cond delay="0"/>
                          </p:stCondLst>
                        </p:cTn>
                        <p:tgtEl>
                          <p:spTgt spid="96314"/>
                        </p:tgtEl>
                        <p:attrNameLst>
                          <p:attrName>style.visibility</p:attrName>
                        </p:attrNameLst>
                      </p:cBhvr>
                      <p:to>
                        <p:strVal val="visible"/>
                      </p:to>
                    </p:set>
                    <p:animEffect transition="in" filter="fade">
                      <p:cBhvr>
                        <p:cTn dur="1000">
                          <p:stCondLst>
                            <p:cond delay="0"/>
                          </p:stCondLst>
                        </p:cTn>
                        <p:tgtEl>
                          <p:spTgt spid="963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6314"/>
                        </p:tgtEl>
                        <p:attrNameLst>
                          <p:attrName>style.visibility</p:attrName>
                        </p:attrNameLst>
                      </p:cBhvr>
                      <p:to>
                        <p:strVal val="visible"/>
                      </p:to>
                    </p:set>
                    <p:animEffect transition="in" filter="fade">
                      <p:cBhvr>
                        <p:cTn dur="1000">
                          <p:stCondLst>
                            <p:cond delay="0"/>
                          </p:stCondLst>
                        </p:cTn>
                        <p:tgtEl>
                          <p:spTgt spid="963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6314"/>
                        </p:tgtEl>
                        <p:attrNameLst>
                          <p:attrName>style.visibility</p:attrName>
                        </p:attrNameLst>
                      </p:cBhvr>
                      <p:to>
                        <p:strVal val="visible"/>
                      </p:to>
                    </p:set>
                    <p:animEffect transition="in" filter="fade">
                      <p:cBhvr>
                        <p:cTn dur="1000">
                          <p:stCondLst>
                            <p:cond delay="0"/>
                          </p:stCondLst>
                        </p:cTn>
                        <p:tgtEl>
                          <p:spTgt spid="963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6314"/>
                        </p:tgtEl>
                        <p:attrNameLst>
                          <p:attrName>style.visibility</p:attrName>
                        </p:attrNameLst>
                      </p:cBhvr>
                      <p:to>
                        <p:strVal val="visible"/>
                      </p:to>
                    </p:set>
                    <p:animEffect transition="in" filter="fade">
                      <p:cBhvr>
                        <p:cTn dur="1000">
                          <p:stCondLst>
                            <p:cond delay="0"/>
                          </p:stCondLst>
                        </p:cTn>
                        <p:tgtEl>
                          <p:spTgt spid="963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6314"/>
                        </p:tgtEl>
                        <p:attrNameLst>
                          <p:attrName>style.visibility</p:attrName>
                        </p:attrNameLst>
                      </p:cBhvr>
                      <p:to>
                        <p:strVal val="visible"/>
                      </p:to>
                    </p:set>
                    <p:animEffect transition="in" filter="fade">
                      <p:cBhvr>
                        <p:cTn dur="1000">
                          <p:stCondLst>
                            <p:cond delay="0"/>
                          </p:stCondLst>
                        </p:cTn>
                        <p:tgtEl>
                          <p:spTgt spid="96314"/>
                        </p:tgtEl>
                      </p:cBhvr>
                    </p:animEffect>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7"/>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18"/>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762000" y="685800"/>
            <a:ext cx="7772400" cy="4114800"/>
          </a:xfrm>
        </p:spPr>
        <p:txBody>
          <a:bodyPr/>
          <a:lstStyle/>
          <a:p>
            <a:pPr algn="ctr" eaLnBrk="1" hangingPunct="1">
              <a:lnSpc>
                <a:spcPct val="90000"/>
              </a:lnSpc>
              <a:buFontTx/>
              <a:buNone/>
            </a:pPr>
            <a:r>
              <a:rPr lang="en-GB" sz="5400" smtClean="0">
                <a:latin typeface="Forte" pitchFamily="66" charset="0"/>
              </a:rPr>
              <a:t>HARMFUL TRADITIONAL PRACTICES AFFECTING THE HEALTH OF CHILDREN</a:t>
            </a:r>
          </a:p>
          <a:p>
            <a:pPr algn="ctr" eaLnBrk="1" hangingPunct="1">
              <a:lnSpc>
                <a:spcPct val="90000"/>
              </a:lnSpc>
              <a:buFontTx/>
              <a:buNone/>
            </a:pPr>
            <a:r>
              <a:rPr lang="en-GB" sz="5400" smtClean="0">
                <a:solidFill>
                  <a:srgbClr val="33CC33"/>
                </a:solidFill>
                <a:latin typeface="Forte" pitchFamily="66" charset="0"/>
              </a:rPr>
              <a:t>a GROUP E PRESENTATION.</a:t>
            </a:r>
          </a:p>
        </p:txBody>
      </p:sp>
    </p:spTree>
  </p:cSld>
  <p:clrMapOvr>
    <a:masterClrMapping/>
  </p:clrMapOvr>
  <p:transition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i="1" smtClean="0">
                <a:latin typeface="Algerian" pitchFamily="82" charset="0"/>
              </a:rPr>
              <a:t>REASONS FOR FGC</a:t>
            </a:r>
          </a:p>
        </p:txBody>
      </p:sp>
      <p:sp>
        <p:nvSpPr>
          <p:cNvPr id="16387" name="Rectangle 3"/>
          <p:cNvSpPr>
            <a:spLocks noGrp="1" noChangeArrowheads="1"/>
          </p:cNvSpPr>
          <p:nvPr>
            <p:ph type="body" idx="1"/>
          </p:nvPr>
        </p:nvSpPr>
        <p:spPr/>
        <p:txBody>
          <a:bodyPr/>
          <a:lstStyle/>
          <a:p>
            <a:pPr marL="609600" indent="-609600" eaLnBrk="1" hangingPunct="1">
              <a:buFontTx/>
              <a:buNone/>
            </a:pPr>
            <a:r>
              <a:rPr lang="en-US" sz="4000" smtClean="0">
                <a:solidFill>
                  <a:srgbClr val="990033"/>
                </a:solidFill>
              </a:rPr>
              <a:t>“Coming of age” of the girl child</a:t>
            </a:r>
          </a:p>
          <a:p>
            <a:pPr marL="609600" indent="-609600" eaLnBrk="1" hangingPunct="1"/>
            <a:endParaRPr lang="en-US" sz="4000" smtClean="0">
              <a:solidFill>
                <a:srgbClr val="990033"/>
              </a:solidFill>
            </a:endParaRPr>
          </a:p>
          <a:p>
            <a:pPr marL="609600" indent="-609600" eaLnBrk="1" hangingPunct="1">
              <a:buFontTx/>
              <a:buNone/>
            </a:pPr>
            <a:r>
              <a:rPr lang="en-US" sz="4000" smtClean="0">
                <a:solidFill>
                  <a:srgbClr val="990033"/>
                </a:solidFill>
              </a:rPr>
              <a:t>Controlling of female sexuality ensuring virginity before; and chastity after marriage</a:t>
            </a:r>
          </a:p>
        </p:txBody>
      </p:sp>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PUBLIC HEALTH BURDEN</a:t>
            </a:r>
          </a:p>
        </p:txBody>
      </p:sp>
      <p:sp>
        <p:nvSpPr>
          <p:cNvPr id="17411" name="Rectangle 3"/>
          <p:cNvSpPr>
            <a:spLocks noGrp="1" noChangeArrowheads="1"/>
          </p:cNvSpPr>
          <p:nvPr>
            <p:ph type="body" idx="1"/>
          </p:nvPr>
        </p:nvSpPr>
        <p:spPr/>
        <p:txBody>
          <a:bodyPr/>
          <a:lstStyle/>
          <a:p>
            <a:pPr eaLnBrk="1" hangingPunct="1">
              <a:buClr>
                <a:srgbClr val="FF5050"/>
              </a:buClr>
              <a:buFont typeface="Wingdings" pitchFamily="2" charset="2"/>
              <a:buChar char="ü"/>
            </a:pPr>
            <a:r>
              <a:rPr lang="en-US" sz="2800" smtClean="0"/>
              <a:t>2 Million girls estimated to be at risk annually.</a:t>
            </a:r>
          </a:p>
          <a:p>
            <a:pPr eaLnBrk="1" hangingPunct="1">
              <a:buClr>
                <a:srgbClr val="FF5050"/>
              </a:buClr>
              <a:buFont typeface="Wingdings" pitchFamily="2" charset="2"/>
              <a:buChar char="ü"/>
            </a:pPr>
            <a:r>
              <a:rPr lang="en-US" sz="2800" smtClean="0"/>
              <a:t>Practiced in at least 28 of 43 African countries + ethnic groups in Arabian peninsula, Malaysia and immigrant populations in Australia, Canada, England, France…</a:t>
            </a:r>
          </a:p>
          <a:p>
            <a:pPr eaLnBrk="1" hangingPunct="1">
              <a:buClr>
                <a:srgbClr val="FF5050"/>
              </a:buClr>
              <a:buFont typeface="Wingdings" pitchFamily="2" charset="2"/>
              <a:buChar char="ü"/>
            </a:pPr>
            <a:r>
              <a:rPr lang="en-US" sz="2800" smtClean="0"/>
              <a:t>Prevalence varies from 98% in Somalia to 5% in Uganda</a:t>
            </a:r>
          </a:p>
          <a:p>
            <a:pPr eaLnBrk="1" hangingPunct="1">
              <a:buClr>
                <a:srgbClr val="FF5050"/>
              </a:buClr>
              <a:buFont typeface="Wingdings" pitchFamily="2" charset="2"/>
              <a:buChar char="ü"/>
            </a:pPr>
            <a:r>
              <a:rPr lang="en-US" sz="2800" smtClean="0"/>
              <a:t>Risk of HIV/AIDS Amplified.</a:t>
            </a:r>
          </a:p>
          <a:p>
            <a:pPr eaLnBrk="1" hangingPunct="1">
              <a:buClr>
                <a:srgbClr val="FF5050"/>
              </a:buClr>
              <a:buFont typeface="Wingdings" pitchFamily="2" charset="2"/>
              <a:buChar char="ü"/>
            </a:pPr>
            <a:endParaRPr lang="en-US" sz="2800" smtClean="0"/>
          </a:p>
          <a:p>
            <a:pPr eaLnBrk="1" hangingPunct="1"/>
            <a:endParaRPr lang="en-US" sz="2800" smtClean="0"/>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latin typeface="Algerian" pitchFamily="82" charset="0"/>
              </a:rPr>
              <a:t>FORMS OF FGC</a:t>
            </a:r>
          </a:p>
        </p:txBody>
      </p:sp>
      <p:sp>
        <p:nvSpPr>
          <p:cNvPr id="18435" name="Rectangle 3"/>
          <p:cNvSpPr>
            <a:spLocks noGrp="1" noChangeArrowheads="1"/>
          </p:cNvSpPr>
          <p:nvPr>
            <p:ph type="body" idx="1"/>
          </p:nvPr>
        </p:nvSpPr>
        <p:spPr/>
        <p:txBody>
          <a:bodyPr/>
          <a:lstStyle/>
          <a:p>
            <a:pPr eaLnBrk="1" hangingPunct="1">
              <a:buFontTx/>
              <a:buBlip>
                <a:blip r:embed="rId2"/>
              </a:buBlip>
            </a:pPr>
            <a:r>
              <a:rPr lang="en-US" sz="4000" b="1" i="1" smtClean="0"/>
              <a:t>CIRCUMSICION OR SUNNA</a:t>
            </a:r>
          </a:p>
          <a:p>
            <a:pPr eaLnBrk="1" hangingPunct="1">
              <a:buFontTx/>
              <a:buBlip>
                <a:blip r:embed="rId2"/>
              </a:buBlip>
            </a:pPr>
            <a:r>
              <a:rPr lang="en-US" sz="4000" b="1" i="1" smtClean="0"/>
              <a:t>EXCISION / CLITORIDECTOMY</a:t>
            </a:r>
          </a:p>
          <a:p>
            <a:pPr eaLnBrk="1" hangingPunct="1">
              <a:buFontTx/>
              <a:buBlip>
                <a:blip r:embed="rId2"/>
              </a:buBlip>
            </a:pPr>
            <a:r>
              <a:rPr lang="en-US" sz="4000" b="1" i="1" smtClean="0"/>
              <a:t>INFIBULATION/PHARAONIC CIRCUMCISION</a:t>
            </a:r>
          </a:p>
          <a:p>
            <a:pPr eaLnBrk="1" hangingPunct="1">
              <a:buFontTx/>
              <a:buBlip>
                <a:blip r:embed="rId2"/>
              </a:buBlip>
            </a:pPr>
            <a:r>
              <a:rPr lang="en-US" sz="4000" b="1" i="1" smtClean="0"/>
              <a:t>VARIANT – PITTA PATTA ABORIGENES</a:t>
            </a:r>
          </a:p>
          <a:p>
            <a:pPr eaLnBrk="1" hangingPunct="1"/>
            <a:endParaRPr lang="en-US" sz="4000" b="1" i="1" smtClean="0"/>
          </a:p>
        </p:txBody>
      </p:sp>
    </p:spTree>
  </p:cSld>
  <p:clrMapOvr>
    <a:masterClrMapping/>
  </p:clrMapOvr>
  <p:transition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latin typeface="Algerian" pitchFamily="82" charset="0"/>
              </a:rPr>
              <a:t>WHO 1995 CLASSIFICATION</a:t>
            </a:r>
          </a:p>
        </p:txBody>
      </p:sp>
      <p:graphicFrame>
        <p:nvGraphicFramePr>
          <p:cNvPr id="50217" name="Group 41"/>
          <p:cNvGraphicFramePr>
            <a:graphicFrameLocks noGrp="1"/>
          </p:cNvGraphicFramePr>
          <p:nvPr>
            <p:ph idx="1"/>
          </p:nvPr>
        </p:nvGraphicFramePr>
        <p:xfrm>
          <a:off x="685800" y="1371600"/>
          <a:ext cx="7848600" cy="5478463"/>
        </p:xfrm>
        <a:graphic>
          <a:graphicData uri="http://schemas.openxmlformats.org/drawingml/2006/table">
            <a:tbl>
              <a:tblPr/>
              <a:tblGrid>
                <a:gridCol w="3924300"/>
                <a:gridCol w="3924300"/>
              </a:tblGrid>
              <a:tr h="112388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TYPE 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Excision of clitoral hood with/without removal of part/all of clitoris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88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TYPE II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Removal of clitoris + part/ all of the labia minora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TYPE III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Infibulation – removal of part/all of the external genitalia + stitching or narrowing of vaginal opening leaving small hole for urine &amp; menstrual flow</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3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TYPE IV</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smtClean="0">
                          <a:ln>
                            <a:noFill/>
                          </a:ln>
                          <a:solidFill>
                            <a:schemeClr val="tx1"/>
                          </a:solidFill>
                          <a:effectLst/>
                          <a:latin typeface="Arial" charset="0"/>
                          <a:cs typeface="Arial" charset="0"/>
                        </a:rPr>
                        <a:t>Unclassified: all other operations in the female genitalia including pricking, piercing, stretching, cauterization, scraping (angurya cut), gishiri cut…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latin typeface="Algerian" pitchFamily="82" charset="0"/>
              </a:rPr>
              <a:t>PROCEDURE</a:t>
            </a:r>
          </a:p>
        </p:txBody>
      </p:sp>
      <p:sp>
        <p:nvSpPr>
          <p:cNvPr id="20483" name="Rectangle 3"/>
          <p:cNvSpPr>
            <a:spLocks noGrp="1" noChangeArrowheads="1"/>
          </p:cNvSpPr>
          <p:nvPr>
            <p:ph type="body" idx="1"/>
          </p:nvPr>
        </p:nvSpPr>
        <p:spPr>
          <a:xfrm>
            <a:off x="457200" y="1295400"/>
            <a:ext cx="8229600" cy="4495800"/>
          </a:xfrm>
        </p:spPr>
        <p:txBody>
          <a:bodyPr/>
          <a:lstStyle/>
          <a:p>
            <a:pPr eaLnBrk="1" hangingPunct="1">
              <a:lnSpc>
                <a:spcPct val="80000"/>
              </a:lnSpc>
              <a:buFontTx/>
              <a:buBlip>
                <a:blip r:embed="rId2"/>
              </a:buBlip>
            </a:pPr>
            <a:r>
              <a:rPr lang="en-US" smtClean="0">
                <a:latin typeface="Agency FB" pitchFamily="34" charset="0"/>
              </a:rPr>
              <a:t>Payment prior in cash/kind to excisor</a:t>
            </a:r>
          </a:p>
          <a:p>
            <a:pPr eaLnBrk="1" hangingPunct="1">
              <a:lnSpc>
                <a:spcPct val="80000"/>
              </a:lnSpc>
              <a:buFontTx/>
              <a:buBlip>
                <a:blip r:embed="rId2"/>
              </a:buBlip>
            </a:pPr>
            <a:r>
              <a:rPr lang="en-US" smtClean="0">
                <a:latin typeface="Agency FB" pitchFamily="34" charset="0"/>
              </a:rPr>
              <a:t>Typically lasts 10-30mins depending on type</a:t>
            </a:r>
          </a:p>
          <a:p>
            <a:pPr eaLnBrk="1" hangingPunct="1">
              <a:lnSpc>
                <a:spcPct val="80000"/>
              </a:lnSpc>
              <a:buFontTx/>
              <a:buBlip>
                <a:blip r:embed="rId2"/>
              </a:buBlip>
            </a:pPr>
            <a:r>
              <a:rPr lang="en-US" smtClean="0">
                <a:latin typeface="Agency FB" pitchFamily="34" charset="0"/>
              </a:rPr>
              <a:t>No anaesthetic administered</a:t>
            </a:r>
          </a:p>
          <a:p>
            <a:pPr eaLnBrk="1" hangingPunct="1">
              <a:lnSpc>
                <a:spcPct val="80000"/>
              </a:lnSpc>
              <a:buFontTx/>
              <a:buBlip>
                <a:blip r:embed="rId2"/>
              </a:buBlip>
            </a:pPr>
            <a:r>
              <a:rPr lang="en-US" smtClean="0">
                <a:latin typeface="Agency FB" pitchFamily="34" charset="0"/>
              </a:rPr>
              <a:t>Child is held down by 3-4 women</a:t>
            </a:r>
          </a:p>
          <a:p>
            <a:pPr eaLnBrk="1" hangingPunct="1">
              <a:lnSpc>
                <a:spcPct val="80000"/>
              </a:lnSpc>
              <a:buFontTx/>
              <a:buBlip>
                <a:blip r:embed="rId2"/>
              </a:buBlip>
            </a:pPr>
            <a:r>
              <a:rPr lang="en-US" smtClean="0">
                <a:latin typeface="Agency FB" pitchFamily="34" charset="0"/>
              </a:rPr>
              <a:t>Wound is treated by applying mixtures of local herbs, earth, cow dung, ash or shea butter</a:t>
            </a:r>
          </a:p>
          <a:p>
            <a:pPr eaLnBrk="1" hangingPunct="1">
              <a:lnSpc>
                <a:spcPct val="80000"/>
              </a:lnSpc>
              <a:buFontTx/>
              <a:buBlip>
                <a:blip r:embed="rId2"/>
              </a:buBlip>
            </a:pPr>
            <a:r>
              <a:rPr lang="en-US" smtClean="0">
                <a:latin typeface="Agency FB" pitchFamily="34" charset="0"/>
              </a:rPr>
              <a:t>In infibulation, child’s legs are bound together for up to 40 days in some cases</a:t>
            </a:r>
          </a:p>
          <a:p>
            <a:pPr eaLnBrk="1" hangingPunct="1">
              <a:lnSpc>
                <a:spcPct val="80000"/>
              </a:lnSpc>
              <a:buFontTx/>
              <a:buNone/>
            </a:pPr>
            <a:r>
              <a:rPr lang="en-US" u="sng" smtClean="0">
                <a:latin typeface="Agency FB" pitchFamily="34" charset="0"/>
              </a:rPr>
              <a:t>THE PARADOX OF FGC</a:t>
            </a:r>
          </a:p>
          <a:p>
            <a:pPr eaLnBrk="1" hangingPunct="1">
              <a:lnSpc>
                <a:spcPct val="80000"/>
              </a:lnSpc>
              <a:buFontTx/>
              <a:buNone/>
            </a:pPr>
            <a:r>
              <a:rPr lang="en-US" smtClean="0">
                <a:latin typeface="Agency FB" pitchFamily="34" charset="0"/>
              </a:rPr>
              <a:t>Any complications arising from the procedure (including death) is attributed to evil spirits, the child’s ill fate etc – NOT THE EXCISORS RESPONSIBILITY!!!</a:t>
            </a:r>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Rectangle 10"/>
          <p:cNvSpPr>
            <a:spLocks noGrp="1" noChangeArrowheads="1"/>
          </p:cNvSpPr>
          <p:nvPr>
            <p:ph type="title"/>
          </p:nvPr>
        </p:nvSpPr>
        <p:spPr/>
        <p:txBody>
          <a:bodyPr/>
          <a:lstStyle/>
          <a:p>
            <a:pPr eaLnBrk="1" hangingPunct="1">
              <a:defRPr/>
            </a:pPr>
            <a:r>
              <a:rPr lang="en-US" smtClean="0">
                <a:latin typeface="Algerian" pitchFamily="82" charset="0"/>
              </a:rPr>
              <a:t>EARLY MARRIAGE &amp; DOWRY</a:t>
            </a:r>
          </a:p>
        </p:txBody>
      </p:sp>
      <p:sp>
        <p:nvSpPr>
          <p:cNvPr id="21507" name="Rectangle 8"/>
          <p:cNvSpPr>
            <a:spLocks noGrp="1" noChangeArrowheads="1"/>
          </p:cNvSpPr>
          <p:nvPr>
            <p:ph type="body" idx="1"/>
          </p:nvPr>
        </p:nvSpPr>
        <p:spPr/>
        <p:txBody>
          <a:bodyPr/>
          <a:lstStyle/>
          <a:p>
            <a:pPr eaLnBrk="1" hangingPunct="1">
              <a:buFontTx/>
              <a:buNone/>
            </a:pPr>
            <a:endParaRPr lang="en-US" smtClean="0"/>
          </a:p>
          <a:p>
            <a:pPr eaLnBrk="1" hangingPunct="1">
              <a:buFontTx/>
              <a:buBlip>
                <a:blip r:embed="rId2"/>
              </a:buBlip>
            </a:pPr>
            <a:r>
              <a:rPr lang="en-US" sz="3600" smtClean="0">
                <a:latin typeface="Agency FB" pitchFamily="34" charset="0"/>
              </a:rPr>
              <a:t>Many begin from betrothal at birth</a:t>
            </a:r>
          </a:p>
          <a:p>
            <a:pPr eaLnBrk="1" hangingPunct="1">
              <a:buFontTx/>
              <a:buBlip>
                <a:blip r:embed="rId2"/>
              </a:buBlip>
            </a:pPr>
            <a:r>
              <a:rPr lang="en-US" sz="3600" smtClean="0">
                <a:latin typeface="Agency FB" pitchFamily="34" charset="0"/>
              </a:rPr>
              <a:t>As young as 9-12 yr olds given in marriage</a:t>
            </a:r>
          </a:p>
          <a:p>
            <a:pPr eaLnBrk="1" hangingPunct="1">
              <a:buFontTx/>
              <a:buBlip>
                <a:blip r:embed="rId2"/>
              </a:buBlip>
            </a:pPr>
            <a:r>
              <a:rPr lang="en-US" sz="3600" smtClean="0">
                <a:latin typeface="Agency FB" pitchFamily="34" charset="0"/>
              </a:rPr>
              <a:t>Dowry price is child’s exchange value in cash, kind or any other agreed form.</a:t>
            </a:r>
          </a:p>
        </p:txBody>
      </p:sp>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latin typeface="Algerian" pitchFamily="82" charset="0"/>
              </a:rPr>
              <a:t>SON PREFERENCE</a:t>
            </a:r>
          </a:p>
        </p:txBody>
      </p:sp>
      <p:sp>
        <p:nvSpPr>
          <p:cNvPr id="22531" name="Rectangle 3"/>
          <p:cNvSpPr>
            <a:spLocks noGrp="1" noChangeArrowheads="1"/>
          </p:cNvSpPr>
          <p:nvPr>
            <p:ph type="body" idx="1"/>
          </p:nvPr>
        </p:nvSpPr>
        <p:spPr/>
        <p:txBody>
          <a:bodyPr/>
          <a:lstStyle/>
          <a:p>
            <a:pPr eaLnBrk="1" hangingPunct="1">
              <a:buFontTx/>
              <a:buBlip>
                <a:blip r:embed="rId2"/>
              </a:buBlip>
            </a:pPr>
            <a:r>
              <a:rPr lang="en-US" sz="3600" smtClean="0">
                <a:latin typeface="Agency FB" pitchFamily="34" charset="0"/>
              </a:rPr>
              <a:t>Values and attitudes manifested with major features being preference for the male child with concomitant daughter neglect/discrimination</a:t>
            </a:r>
          </a:p>
          <a:p>
            <a:pPr eaLnBrk="1" hangingPunct="1">
              <a:buFontTx/>
              <a:buBlip>
                <a:blip r:embed="rId2"/>
              </a:buBlip>
            </a:pPr>
            <a:r>
              <a:rPr lang="en-US" sz="3600" smtClean="0">
                <a:latin typeface="Agency FB" pitchFamily="34" charset="0"/>
              </a:rPr>
              <a:t>Influences extent of involvement in girl child’s development</a:t>
            </a:r>
          </a:p>
          <a:p>
            <a:pPr eaLnBrk="1" hangingPunct="1">
              <a:buFontTx/>
              <a:buBlip>
                <a:blip r:embed="rId2"/>
              </a:buBlip>
            </a:pPr>
            <a:r>
              <a:rPr lang="en-US" sz="3600" smtClean="0">
                <a:latin typeface="Agency FB" pitchFamily="34" charset="0"/>
              </a:rPr>
              <a:t>Perpetrated to preserve family lineage, certain TPs, religious functions.</a:t>
            </a:r>
          </a:p>
        </p:txBody>
      </p:sp>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latin typeface="Algerian" pitchFamily="82" charset="0"/>
              </a:rPr>
              <a:t>NUTRITIONAL TABOOS</a:t>
            </a:r>
          </a:p>
        </p:txBody>
      </p:sp>
      <p:sp>
        <p:nvSpPr>
          <p:cNvPr id="23555" name="Rectangle 3"/>
          <p:cNvSpPr>
            <a:spLocks noGrp="1" noChangeArrowheads="1"/>
          </p:cNvSpPr>
          <p:nvPr>
            <p:ph type="body" idx="1"/>
          </p:nvPr>
        </p:nvSpPr>
        <p:spPr/>
        <p:txBody>
          <a:bodyPr/>
          <a:lstStyle/>
          <a:p>
            <a:pPr eaLnBrk="1" hangingPunct="1">
              <a:buFontTx/>
              <a:buBlip>
                <a:blip r:embed="rId2"/>
              </a:buBlip>
            </a:pPr>
            <a:r>
              <a:rPr lang="en-US" sz="3600" smtClean="0">
                <a:latin typeface="Agency FB" pitchFamily="34" charset="0"/>
              </a:rPr>
              <a:t>Deprivation of essential nutrients</a:t>
            </a:r>
          </a:p>
          <a:p>
            <a:pPr eaLnBrk="1" hangingPunct="1">
              <a:buFontTx/>
              <a:buBlip>
                <a:blip r:embed="rId2"/>
              </a:buBlip>
            </a:pPr>
            <a:r>
              <a:rPr lang="en-US" sz="3600" smtClean="0">
                <a:latin typeface="Agency FB" pitchFamily="34" charset="0"/>
              </a:rPr>
              <a:t>Children on receiving end commonly suffer from Fe &amp; protein deficiency</a:t>
            </a:r>
          </a:p>
          <a:p>
            <a:pPr eaLnBrk="1" hangingPunct="1">
              <a:buFontTx/>
              <a:buBlip>
                <a:blip r:embed="rId2"/>
              </a:buBlip>
            </a:pPr>
            <a:r>
              <a:rPr lang="en-US" sz="3600" smtClean="0">
                <a:latin typeface="Agency FB" pitchFamily="34" charset="0"/>
              </a:rPr>
              <a:t>Steeped mainly in superstition</a:t>
            </a:r>
          </a:p>
        </p:txBody>
      </p:sp>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4000" smtClean="0">
                <a:latin typeface="Algerian" pitchFamily="82" charset="0"/>
              </a:rPr>
              <a:t>VIOLENCE AGAINST THE GIRL CHILD</a:t>
            </a:r>
          </a:p>
        </p:txBody>
      </p:sp>
      <p:sp>
        <p:nvSpPr>
          <p:cNvPr id="24579" name="Rectangle 3"/>
          <p:cNvSpPr>
            <a:spLocks noGrp="1" noChangeArrowheads="1"/>
          </p:cNvSpPr>
          <p:nvPr>
            <p:ph type="body" idx="1"/>
          </p:nvPr>
        </p:nvSpPr>
        <p:spPr/>
        <p:txBody>
          <a:bodyPr/>
          <a:lstStyle/>
          <a:p>
            <a:pPr eaLnBrk="1" hangingPunct="1">
              <a:buFontTx/>
              <a:buBlip>
                <a:blip r:embed="rId2"/>
              </a:buBlip>
            </a:pPr>
            <a:r>
              <a:rPr lang="en-US" sz="3600" smtClean="0">
                <a:latin typeface="Agency FB" pitchFamily="34" charset="0"/>
              </a:rPr>
              <a:t>Global phenomenon</a:t>
            </a:r>
          </a:p>
          <a:p>
            <a:pPr eaLnBrk="1" hangingPunct="1">
              <a:buFontTx/>
              <a:buBlip>
                <a:blip r:embed="rId2"/>
              </a:buBlip>
            </a:pPr>
            <a:r>
              <a:rPr lang="en-US" sz="3600" smtClean="0">
                <a:latin typeface="Agency FB" pitchFamily="34" charset="0"/>
              </a:rPr>
              <a:t>Takes covert &amp; overt forms [physical &amp; mental abuse]</a:t>
            </a:r>
          </a:p>
          <a:p>
            <a:pPr eaLnBrk="1" hangingPunct="1">
              <a:buFontTx/>
              <a:buBlip>
                <a:blip r:embed="rId2"/>
              </a:buBlip>
            </a:pPr>
            <a:r>
              <a:rPr lang="en-US" sz="3600" smtClean="0">
                <a:latin typeface="Agency FB" pitchFamily="34" charset="0"/>
              </a:rPr>
              <a:t>Entails FGC, wife burning, dowry related violence, rape, incest, wife battering, female feticide, infanticide, female trafficking and prostitution</a:t>
            </a:r>
          </a:p>
          <a:p>
            <a:pPr eaLnBrk="1" hangingPunct="1">
              <a:buFontTx/>
              <a:buBlip>
                <a:blip r:embed="rId2"/>
              </a:buBlip>
            </a:pPr>
            <a:r>
              <a:rPr lang="en-US" sz="3600" smtClean="0">
                <a:latin typeface="Agency FB" pitchFamily="34" charset="0"/>
              </a:rPr>
              <a:t>Violates article 6 of CRC</a:t>
            </a:r>
          </a:p>
        </p:txBody>
      </p:sp>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4000" smtClean="0">
                <a:latin typeface="Algerian" pitchFamily="82" charset="0"/>
              </a:rPr>
              <a:t>TRADITIONAL BIRTH PRACTICES</a:t>
            </a:r>
          </a:p>
        </p:txBody>
      </p:sp>
      <p:sp>
        <p:nvSpPr>
          <p:cNvPr id="25603" name="Rectangle 3"/>
          <p:cNvSpPr>
            <a:spLocks noGrp="1" noChangeArrowheads="1"/>
          </p:cNvSpPr>
          <p:nvPr>
            <p:ph type="body" idx="1"/>
          </p:nvPr>
        </p:nvSpPr>
        <p:spPr/>
        <p:txBody>
          <a:bodyPr/>
          <a:lstStyle/>
          <a:p>
            <a:pPr eaLnBrk="1" hangingPunct="1">
              <a:lnSpc>
                <a:spcPct val="90000"/>
              </a:lnSpc>
              <a:buFontTx/>
              <a:buBlip>
                <a:blip r:embed="rId2"/>
              </a:buBlip>
            </a:pPr>
            <a:r>
              <a:rPr lang="en-US" sz="2800" smtClean="0"/>
              <a:t>Mainly occurs in developing countries</a:t>
            </a:r>
          </a:p>
          <a:p>
            <a:pPr eaLnBrk="1" hangingPunct="1">
              <a:lnSpc>
                <a:spcPct val="90000"/>
              </a:lnSpc>
              <a:buFontTx/>
              <a:buBlip>
                <a:blip r:embed="rId2"/>
              </a:buBlip>
            </a:pPr>
            <a:r>
              <a:rPr lang="en-US" sz="2800" smtClean="0"/>
              <a:t>Delivery supervised by TBAs who learn by apprenticeship backed by generational knowledge</a:t>
            </a:r>
          </a:p>
          <a:p>
            <a:pPr eaLnBrk="1" hangingPunct="1">
              <a:lnSpc>
                <a:spcPct val="90000"/>
              </a:lnSpc>
              <a:buFontTx/>
              <a:buBlip>
                <a:blip r:embed="rId2"/>
              </a:buBlip>
            </a:pPr>
            <a:r>
              <a:rPr lang="en-US" sz="2800" smtClean="0"/>
              <a:t>Laboring female expected to deliver by herself if she has been faithful</a:t>
            </a:r>
          </a:p>
          <a:p>
            <a:pPr eaLnBrk="1" hangingPunct="1">
              <a:lnSpc>
                <a:spcPct val="90000"/>
              </a:lnSpc>
              <a:buFontTx/>
              <a:buBlip>
                <a:blip r:embed="rId2"/>
              </a:buBlip>
            </a:pPr>
            <a:r>
              <a:rPr lang="en-US" sz="2800" smtClean="0"/>
              <a:t>Forceful massage/ human pressure</a:t>
            </a:r>
          </a:p>
          <a:p>
            <a:pPr eaLnBrk="1" hangingPunct="1">
              <a:lnSpc>
                <a:spcPct val="90000"/>
              </a:lnSpc>
              <a:buFontTx/>
              <a:buBlip>
                <a:blip r:embed="rId2"/>
              </a:buBlip>
            </a:pPr>
            <a:r>
              <a:rPr lang="en-US" sz="2800" smtClean="0"/>
              <a:t>Gishiri cut</a:t>
            </a:r>
          </a:p>
          <a:p>
            <a:pPr eaLnBrk="1" hangingPunct="1">
              <a:lnSpc>
                <a:spcPct val="90000"/>
              </a:lnSpc>
              <a:buFontTx/>
              <a:buBlip>
                <a:blip r:embed="rId2"/>
              </a:buBlip>
            </a:pPr>
            <a:r>
              <a:rPr lang="en-US" sz="2800" smtClean="0"/>
              <a:t>Zurzur</a:t>
            </a:r>
          </a:p>
          <a:p>
            <a:pPr eaLnBrk="1" hangingPunct="1">
              <a:lnSpc>
                <a:spcPct val="90000"/>
              </a:lnSpc>
              <a:buFontTx/>
              <a:buBlip>
                <a:blip r:embed="rId2"/>
              </a:buBlip>
            </a:pPr>
            <a:r>
              <a:rPr lang="en-US" sz="2800" smtClean="0"/>
              <a:t>Use of herbal mixture</a:t>
            </a:r>
          </a:p>
        </p:txBody>
      </p:sp>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latin typeface="Algerian" pitchFamily="82" charset="0"/>
              </a:rPr>
              <a:t>The african child</a:t>
            </a:r>
          </a:p>
        </p:txBody>
      </p:sp>
      <p:sp>
        <p:nvSpPr>
          <p:cNvPr id="100355"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en-US" sz="2800" smtClean="0">
                <a:latin typeface="Blackadder ITC" pitchFamily="82" charset="0"/>
              </a:rPr>
              <a:t>Who will save the African child</a:t>
            </a:r>
          </a:p>
          <a:p>
            <a:pPr eaLnBrk="1" hangingPunct="1">
              <a:lnSpc>
                <a:spcPct val="80000"/>
              </a:lnSpc>
              <a:buFont typeface="Wingdings" pitchFamily="2" charset="2"/>
              <a:buNone/>
              <a:defRPr/>
            </a:pPr>
            <a:r>
              <a:rPr lang="en-US" sz="2800" smtClean="0">
                <a:latin typeface="Blackadder ITC" pitchFamily="82" charset="0"/>
              </a:rPr>
              <a:t>When tradition raises its head to ensnare</a:t>
            </a:r>
          </a:p>
          <a:p>
            <a:pPr eaLnBrk="1" hangingPunct="1">
              <a:lnSpc>
                <a:spcPct val="80000"/>
              </a:lnSpc>
              <a:buFont typeface="Wingdings" pitchFamily="2" charset="2"/>
              <a:buNone/>
              <a:defRPr/>
            </a:pPr>
            <a:r>
              <a:rPr lang="en-US" sz="2800" smtClean="0">
                <a:latin typeface="Blackadder ITC" pitchFamily="82" charset="0"/>
              </a:rPr>
              <a:t>Who will save the African child</a:t>
            </a:r>
          </a:p>
          <a:p>
            <a:pPr eaLnBrk="1" hangingPunct="1">
              <a:lnSpc>
                <a:spcPct val="80000"/>
              </a:lnSpc>
              <a:buFont typeface="Wingdings" pitchFamily="2" charset="2"/>
              <a:buNone/>
              <a:defRPr/>
            </a:pPr>
            <a:r>
              <a:rPr lang="en-US" sz="2800" smtClean="0">
                <a:latin typeface="Blackadder ITC" pitchFamily="82" charset="0"/>
              </a:rPr>
              <a:t>Since culture dictates what is right &amp; wrong</a:t>
            </a:r>
          </a:p>
          <a:p>
            <a:pPr eaLnBrk="1" hangingPunct="1">
              <a:lnSpc>
                <a:spcPct val="80000"/>
              </a:lnSpc>
              <a:buFont typeface="Wingdings" pitchFamily="2" charset="2"/>
              <a:buNone/>
              <a:defRPr/>
            </a:pPr>
            <a:r>
              <a:rPr lang="en-US" sz="2800" smtClean="0">
                <a:latin typeface="Blackadder ITC" pitchFamily="82" charset="0"/>
              </a:rPr>
              <a:t>Who will save the African child</a:t>
            </a:r>
          </a:p>
          <a:p>
            <a:pPr eaLnBrk="1" hangingPunct="1">
              <a:lnSpc>
                <a:spcPct val="80000"/>
              </a:lnSpc>
              <a:buFont typeface="Wingdings" pitchFamily="2" charset="2"/>
              <a:buNone/>
              <a:defRPr/>
            </a:pPr>
            <a:r>
              <a:rPr lang="en-US" sz="2800" smtClean="0">
                <a:latin typeface="Blackadder ITC" pitchFamily="82" charset="0"/>
              </a:rPr>
              <a:t>When even mother cannot save herself</a:t>
            </a:r>
          </a:p>
          <a:p>
            <a:pPr eaLnBrk="1" hangingPunct="1">
              <a:lnSpc>
                <a:spcPct val="80000"/>
              </a:lnSpc>
              <a:buFont typeface="Wingdings" pitchFamily="2" charset="2"/>
              <a:buNone/>
              <a:defRPr/>
            </a:pPr>
            <a:r>
              <a:rPr lang="en-US" sz="2800" smtClean="0">
                <a:latin typeface="Blackadder ITC" pitchFamily="82" charset="0"/>
              </a:rPr>
              <a:t>Who will save the African child….</a:t>
            </a:r>
          </a:p>
          <a:p>
            <a:pPr eaLnBrk="1" hangingPunct="1">
              <a:lnSpc>
                <a:spcPct val="80000"/>
              </a:lnSpc>
              <a:buFont typeface="Wingdings" pitchFamily="2" charset="2"/>
              <a:buNone/>
              <a:defRPr/>
            </a:pPr>
            <a:r>
              <a:rPr lang="en-US" sz="2800" smtClean="0">
                <a:latin typeface="Blackadder ITC" pitchFamily="82" charset="0"/>
              </a:rPr>
              <a:t>                                                                Atoyebi Dolapo [2005]</a:t>
            </a:r>
          </a:p>
        </p:txBody>
      </p:sp>
      <p:pic>
        <p:nvPicPr>
          <p:cNvPr id="8196" name="Picture 5" descr="Grp E 01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16694934">
            <a:off x="4648200" y="2351088"/>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4000" smtClean="0">
                <a:latin typeface="Algerian" pitchFamily="82" charset="0"/>
              </a:rPr>
              <a:t>IMPLICATIONS/CONSEQUENCES OF HTPs</a:t>
            </a:r>
          </a:p>
        </p:txBody>
      </p:sp>
      <p:sp>
        <p:nvSpPr>
          <p:cNvPr id="26627" name="Rectangle 3"/>
          <p:cNvSpPr>
            <a:spLocks noGrp="1" noChangeArrowheads="1"/>
          </p:cNvSpPr>
          <p:nvPr>
            <p:ph type="body" idx="1"/>
          </p:nvPr>
        </p:nvSpPr>
        <p:spPr/>
        <p:txBody>
          <a:bodyPr/>
          <a:lstStyle/>
          <a:p>
            <a:pPr eaLnBrk="1" hangingPunct="1">
              <a:buFontTx/>
              <a:buNone/>
            </a:pPr>
            <a:r>
              <a:rPr lang="en-US" smtClean="0"/>
              <a:t>   </a:t>
            </a:r>
            <a:r>
              <a:rPr lang="en-US" sz="4000" smtClean="0">
                <a:latin typeface="Aharoni" pitchFamily="2" charset="-79"/>
              </a:rPr>
              <a:t>Multifaceted with grave consequences bordering on health, psychological, socioeconomic problems in the immediate time frame or long term</a:t>
            </a:r>
          </a:p>
        </p:txBody>
      </p:sp>
    </p:spTree>
  </p:cSld>
  <p:clrMapOvr>
    <a:masterClrMapping/>
  </p:clrMapOvr>
  <p:transition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latin typeface="Algerian" pitchFamily="82" charset="0"/>
              </a:rPr>
              <a:t>HEALTH	</a:t>
            </a:r>
          </a:p>
        </p:txBody>
      </p:sp>
      <p:sp>
        <p:nvSpPr>
          <p:cNvPr id="27651" name="Rectangle 3"/>
          <p:cNvSpPr>
            <a:spLocks noGrp="1" noChangeArrowheads="1"/>
          </p:cNvSpPr>
          <p:nvPr>
            <p:ph type="body" idx="1"/>
          </p:nvPr>
        </p:nvSpPr>
        <p:spPr/>
        <p:txBody>
          <a:bodyPr/>
          <a:lstStyle/>
          <a:p>
            <a:pPr eaLnBrk="1" hangingPunct="1">
              <a:lnSpc>
                <a:spcPct val="80000"/>
              </a:lnSpc>
              <a:buClr>
                <a:srgbClr val="990033"/>
              </a:buClr>
              <a:buFont typeface="Wingdings" pitchFamily="2" charset="2"/>
              <a:buBlip>
                <a:blip r:embed="rId2"/>
              </a:buBlip>
            </a:pPr>
            <a:r>
              <a:rPr lang="en-US" sz="2400" smtClean="0"/>
              <a:t>Hemorrhage</a:t>
            </a:r>
          </a:p>
          <a:p>
            <a:pPr eaLnBrk="1" hangingPunct="1">
              <a:lnSpc>
                <a:spcPct val="80000"/>
              </a:lnSpc>
              <a:buClr>
                <a:srgbClr val="990033"/>
              </a:buClr>
              <a:buFont typeface="Wingdings" pitchFamily="2" charset="2"/>
              <a:buBlip>
                <a:blip r:embed="rId2"/>
              </a:buBlip>
            </a:pPr>
            <a:r>
              <a:rPr lang="en-US" sz="2400" smtClean="0"/>
              <a:t>Infection</a:t>
            </a:r>
          </a:p>
          <a:p>
            <a:pPr eaLnBrk="1" hangingPunct="1">
              <a:lnSpc>
                <a:spcPct val="80000"/>
              </a:lnSpc>
              <a:buClr>
                <a:srgbClr val="990033"/>
              </a:buClr>
              <a:buFont typeface="Wingdings" pitchFamily="2" charset="2"/>
              <a:buBlip>
                <a:blip r:embed="rId2"/>
              </a:buBlip>
            </a:pPr>
            <a:r>
              <a:rPr lang="en-US" sz="2400" smtClean="0"/>
              <a:t>Tetanus</a:t>
            </a:r>
          </a:p>
          <a:p>
            <a:pPr eaLnBrk="1" hangingPunct="1">
              <a:lnSpc>
                <a:spcPct val="80000"/>
              </a:lnSpc>
              <a:buClr>
                <a:srgbClr val="990033"/>
              </a:buClr>
              <a:buFont typeface="Wingdings" pitchFamily="2" charset="2"/>
              <a:buBlip>
                <a:blip r:embed="rId2"/>
              </a:buBlip>
            </a:pPr>
            <a:r>
              <a:rPr lang="en-US" sz="2400" smtClean="0"/>
              <a:t>Death </a:t>
            </a:r>
          </a:p>
          <a:p>
            <a:pPr eaLnBrk="1" hangingPunct="1">
              <a:lnSpc>
                <a:spcPct val="80000"/>
              </a:lnSpc>
              <a:buClr>
                <a:srgbClr val="990033"/>
              </a:buClr>
              <a:buFont typeface="Wingdings" pitchFamily="2" charset="2"/>
              <a:buBlip>
                <a:blip r:embed="rId2"/>
              </a:buBlip>
            </a:pPr>
            <a:r>
              <a:rPr lang="en-US" sz="2400" smtClean="0"/>
              <a:t>Amplification of blood transmitted infections (HIV/AIDS)</a:t>
            </a:r>
          </a:p>
          <a:p>
            <a:pPr eaLnBrk="1" hangingPunct="1">
              <a:lnSpc>
                <a:spcPct val="80000"/>
              </a:lnSpc>
              <a:buClr>
                <a:srgbClr val="990033"/>
              </a:buClr>
              <a:buFont typeface="Wingdings" pitchFamily="2" charset="2"/>
              <a:buBlip>
                <a:blip r:embed="rId2"/>
              </a:buBlip>
            </a:pPr>
            <a:r>
              <a:rPr lang="en-US" sz="2400" smtClean="0"/>
              <a:t>Infertility</a:t>
            </a:r>
          </a:p>
          <a:p>
            <a:pPr eaLnBrk="1" hangingPunct="1">
              <a:lnSpc>
                <a:spcPct val="80000"/>
              </a:lnSpc>
              <a:buClr>
                <a:srgbClr val="990033"/>
              </a:buClr>
              <a:buFont typeface="Wingdings" pitchFamily="2" charset="2"/>
              <a:buBlip>
                <a:blip r:embed="rId2"/>
              </a:buBlip>
            </a:pPr>
            <a:r>
              <a:rPr lang="en-US" sz="2400" smtClean="0"/>
              <a:t>Anemia</a:t>
            </a:r>
          </a:p>
          <a:p>
            <a:pPr eaLnBrk="1" hangingPunct="1">
              <a:lnSpc>
                <a:spcPct val="80000"/>
              </a:lnSpc>
              <a:buClr>
                <a:srgbClr val="990033"/>
              </a:buClr>
              <a:buFont typeface="Wingdings" pitchFamily="2" charset="2"/>
              <a:buBlip>
                <a:blip r:embed="rId2"/>
              </a:buBlip>
            </a:pPr>
            <a:r>
              <a:rPr lang="en-US" sz="2400" smtClean="0"/>
              <a:t>PEM</a:t>
            </a:r>
          </a:p>
          <a:p>
            <a:pPr eaLnBrk="1" hangingPunct="1">
              <a:lnSpc>
                <a:spcPct val="80000"/>
              </a:lnSpc>
              <a:buClr>
                <a:srgbClr val="990033"/>
              </a:buClr>
              <a:buFont typeface="Wingdings" pitchFamily="2" charset="2"/>
              <a:buBlip>
                <a:blip r:embed="rId2"/>
              </a:buBlip>
            </a:pPr>
            <a:r>
              <a:rPr lang="en-US" sz="2400" smtClean="0"/>
              <a:t>Obstetric complications – fistulae, uterine rupture, risk of operative delivery</a:t>
            </a:r>
          </a:p>
          <a:p>
            <a:pPr eaLnBrk="1" hangingPunct="1">
              <a:lnSpc>
                <a:spcPct val="80000"/>
              </a:lnSpc>
              <a:buClr>
                <a:srgbClr val="990033"/>
              </a:buClr>
              <a:buFont typeface="Wingdings" pitchFamily="2" charset="2"/>
              <a:buBlip>
                <a:blip r:embed="rId2"/>
              </a:buBlip>
            </a:pPr>
            <a:r>
              <a:rPr lang="en-US" sz="2400" smtClean="0"/>
              <a:t>Keloid formation</a:t>
            </a:r>
          </a:p>
          <a:p>
            <a:pPr eaLnBrk="1" hangingPunct="1">
              <a:lnSpc>
                <a:spcPct val="80000"/>
              </a:lnSpc>
              <a:buClr>
                <a:srgbClr val="990033"/>
              </a:buClr>
              <a:buFont typeface="Wingdings" pitchFamily="2" charset="2"/>
              <a:buBlip>
                <a:blip r:embed="rId2"/>
              </a:buBlip>
            </a:pPr>
            <a:r>
              <a:rPr lang="en-US" sz="2400" smtClean="0"/>
              <a:t>Damage to contiguous genital/abdominal organs</a:t>
            </a:r>
          </a:p>
          <a:p>
            <a:pPr eaLnBrk="1" hangingPunct="1">
              <a:lnSpc>
                <a:spcPct val="80000"/>
              </a:lnSpc>
              <a:buClr>
                <a:srgbClr val="990033"/>
              </a:buClr>
              <a:buFont typeface="Wingdings" pitchFamily="2" charset="2"/>
              <a:buBlip>
                <a:blip r:embed="rId2"/>
              </a:buBlip>
            </a:pPr>
            <a:r>
              <a:rPr lang="en-US" sz="2400" smtClean="0"/>
              <a:t>Stunted physical growth</a:t>
            </a:r>
          </a:p>
          <a:p>
            <a:pPr eaLnBrk="1" hangingPunct="1">
              <a:lnSpc>
                <a:spcPct val="80000"/>
              </a:lnSpc>
              <a:buClr>
                <a:srgbClr val="990033"/>
              </a:buClr>
              <a:buFont typeface="Wingdings" pitchFamily="2" charset="2"/>
              <a:buBlip>
                <a:blip r:embed="rId2"/>
              </a:buBlip>
            </a:pPr>
            <a:r>
              <a:rPr lang="en-US" sz="2400" smtClean="0"/>
              <a:t>LBW</a:t>
            </a:r>
          </a:p>
          <a:p>
            <a:pPr eaLnBrk="1" hangingPunct="1">
              <a:lnSpc>
                <a:spcPct val="80000"/>
              </a:lnSpc>
              <a:buFontTx/>
              <a:buBlip>
                <a:blip r:embed="rId2"/>
              </a:buBlip>
            </a:pPr>
            <a:endParaRPr lang="en-US" sz="2400" smtClean="0"/>
          </a:p>
        </p:txBody>
      </p:sp>
    </p:spTree>
  </p:cSld>
  <p:clrMapOvr>
    <a:masterClrMapping/>
  </p:clrMapOvr>
  <p:transition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latin typeface="Algerian" pitchFamily="82" charset="0"/>
              </a:rPr>
              <a:t>PSYCHOLOGICAL</a:t>
            </a:r>
          </a:p>
        </p:txBody>
      </p:sp>
      <p:sp>
        <p:nvSpPr>
          <p:cNvPr id="28675" name="Rectangle 3"/>
          <p:cNvSpPr>
            <a:spLocks noGrp="1" noChangeArrowheads="1"/>
          </p:cNvSpPr>
          <p:nvPr>
            <p:ph type="body" idx="1"/>
          </p:nvPr>
        </p:nvSpPr>
        <p:spPr/>
        <p:txBody>
          <a:bodyPr/>
          <a:lstStyle/>
          <a:p>
            <a:pPr eaLnBrk="1" hangingPunct="1">
              <a:buClr>
                <a:srgbClr val="990033"/>
              </a:buClr>
              <a:buFont typeface="Wingdings" pitchFamily="2" charset="2"/>
              <a:buBlip>
                <a:blip r:embed="rId2"/>
              </a:buBlip>
            </a:pPr>
            <a:r>
              <a:rPr lang="en-US" smtClean="0"/>
              <a:t>Low self esteem</a:t>
            </a:r>
          </a:p>
          <a:p>
            <a:pPr eaLnBrk="1" hangingPunct="1">
              <a:buClr>
                <a:srgbClr val="990033"/>
              </a:buClr>
              <a:buFont typeface="Wingdings" pitchFamily="2" charset="2"/>
              <a:buBlip>
                <a:blip r:embed="rId2"/>
              </a:buBlip>
            </a:pPr>
            <a:r>
              <a:rPr lang="en-US" smtClean="0"/>
              <a:t>Infertility</a:t>
            </a:r>
          </a:p>
          <a:p>
            <a:pPr eaLnBrk="1" hangingPunct="1">
              <a:buClr>
                <a:srgbClr val="990033"/>
              </a:buClr>
              <a:buFont typeface="Wingdings" pitchFamily="2" charset="2"/>
              <a:buBlip>
                <a:blip r:embed="rId2"/>
              </a:buBlip>
            </a:pPr>
            <a:r>
              <a:rPr lang="en-US" smtClean="0"/>
              <a:t>Neglect &amp; discrimination</a:t>
            </a:r>
          </a:p>
          <a:p>
            <a:pPr eaLnBrk="1" hangingPunct="1">
              <a:buClr>
                <a:srgbClr val="990033"/>
              </a:buClr>
              <a:buFont typeface="Wingdings" pitchFamily="2" charset="2"/>
              <a:buBlip>
                <a:blip r:embed="rId2"/>
              </a:buBlip>
            </a:pPr>
            <a:r>
              <a:rPr lang="en-US" smtClean="0"/>
              <a:t>Social exclusion/ostracization</a:t>
            </a:r>
          </a:p>
          <a:p>
            <a:pPr eaLnBrk="1" hangingPunct="1">
              <a:buClr>
                <a:srgbClr val="990033"/>
              </a:buClr>
              <a:buFont typeface="Wingdings" pitchFamily="2" charset="2"/>
              <a:buBlip>
                <a:blip r:embed="rId2"/>
              </a:buBlip>
            </a:pPr>
            <a:r>
              <a:rPr lang="en-US" smtClean="0"/>
              <a:t>Conflict of values</a:t>
            </a:r>
          </a:p>
          <a:p>
            <a:pPr eaLnBrk="1" hangingPunct="1">
              <a:buClr>
                <a:srgbClr val="990033"/>
              </a:buClr>
              <a:buFont typeface="Wingdings" pitchFamily="2" charset="2"/>
              <a:buBlip>
                <a:blip r:embed="rId2"/>
              </a:buBlip>
            </a:pPr>
            <a:r>
              <a:rPr lang="en-US" smtClean="0"/>
              <a:t>Depression/anxiety/transference of inferiority complex to female child</a:t>
            </a:r>
          </a:p>
        </p:txBody>
      </p:sp>
    </p:spTree>
  </p:cSld>
  <p:clrMapOvr>
    <a:masterClrMapping/>
  </p:clrMapOvr>
  <p:transition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latin typeface="Algerian" pitchFamily="82" charset="0"/>
              </a:rPr>
              <a:t>SOCIOECONOMIC</a:t>
            </a:r>
          </a:p>
        </p:txBody>
      </p:sp>
      <p:sp>
        <p:nvSpPr>
          <p:cNvPr id="29699" name="Rectangle 3"/>
          <p:cNvSpPr>
            <a:spLocks noGrp="1" noChangeArrowheads="1"/>
          </p:cNvSpPr>
          <p:nvPr>
            <p:ph type="body" idx="1"/>
          </p:nvPr>
        </p:nvSpPr>
        <p:spPr/>
        <p:txBody>
          <a:bodyPr/>
          <a:lstStyle/>
          <a:p>
            <a:pPr eaLnBrk="1" hangingPunct="1">
              <a:buFontTx/>
              <a:buBlip>
                <a:blip r:embed="rId2"/>
              </a:buBlip>
            </a:pPr>
            <a:r>
              <a:rPr lang="en-US" sz="3600" smtClean="0"/>
              <a:t>Decreased levels of productivity</a:t>
            </a:r>
          </a:p>
          <a:p>
            <a:pPr eaLnBrk="1" hangingPunct="1">
              <a:buFontTx/>
              <a:buBlip>
                <a:blip r:embed="rId2"/>
              </a:buBlip>
            </a:pPr>
            <a:r>
              <a:rPr lang="en-US" sz="3600" smtClean="0"/>
              <a:t>Decreased access to education, health care, recreation, work opportunities</a:t>
            </a:r>
          </a:p>
          <a:p>
            <a:pPr eaLnBrk="1" hangingPunct="1">
              <a:buFontTx/>
              <a:buBlip>
                <a:blip r:embed="rId2"/>
              </a:buBlip>
            </a:pPr>
            <a:r>
              <a:rPr lang="en-US" sz="3600" smtClean="0"/>
              <a:t>Negative socioeconomic development of women and society</a:t>
            </a:r>
          </a:p>
        </p:txBody>
      </p:sp>
    </p:spTree>
  </p:cSld>
  <p:clrMapOvr>
    <a:masterClrMapping/>
  </p:clrMapOvr>
  <p:transition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latin typeface="Algerian" pitchFamily="82" charset="0"/>
              </a:rPr>
              <a:t>NIGERIAN SCENARIO</a:t>
            </a:r>
          </a:p>
        </p:txBody>
      </p:sp>
      <p:graphicFrame>
        <p:nvGraphicFramePr>
          <p:cNvPr id="30723" name="Object 8"/>
          <p:cNvGraphicFramePr>
            <a:graphicFrameLocks noChangeAspect="1"/>
          </p:cNvGraphicFramePr>
          <p:nvPr>
            <p:ph idx="1"/>
          </p:nvPr>
        </p:nvGraphicFramePr>
        <p:xfrm>
          <a:off x="457200" y="1295400"/>
          <a:ext cx="8229600" cy="4800600"/>
        </p:xfrm>
        <a:graphic>
          <a:graphicData uri="http://schemas.openxmlformats.org/presentationml/2006/ole">
            <mc:AlternateContent xmlns:mc="http://schemas.openxmlformats.org/markup-compatibility/2006">
              <mc:Choice xmlns:v="urn:schemas-microsoft-com:vml" Requires="v">
                <p:oleObj spid="_x0000_s30724" name="Chart" r:id="rId3" imgW="4667278" imgH="3247877" progId="Excel.Chart.8">
                  <p:embed/>
                </p:oleObj>
              </mc:Choice>
              <mc:Fallback>
                <p:oleObj name="Chart" r:id="rId3" imgW="4667278" imgH="3247877"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229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smtClean="0">
                <a:latin typeface="Algerian" pitchFamily="82" charset="0"/>
              </a:rPr>
              <a:t>NIGERIAN SCENARIO</a:t>
            </a:r>
          </a:p>
        </p:txBody>
      </p:sp>
      <p:graphicFrame>
        <p:nvGraphicFramePr>
          <p:cNvPr id="31747" name="Object 3"/>
          <p:cNvGraphicFramePr>
            <a:graphicFrameLocks noChangeAspect="1"/>
          </p:cNvGraphicFramePr>
          <p:nvPr>
            <p:ph idx="1"/>
          </p:nvPr>
        </p:nvGraphicFramePr>
        <p:xfrm>
          <a:off x="838200" y="1600200"/>
          <a:ext cx="7848600" cy="4495800"/>
        </p:xfrm>
        <a:graphic>
          <a:graphicData uri="http://schemas.openxmlformats.org/presentationml/2006/ole">
            <mc:AlternateContent xmlns:mc="http://schemas.openxmlformats.org/markup-compatibility/2006">
              <mc:Choice xmlns:v="urn:schemas-microsoft-com:vml" Requires="v">
                <p:oleObj spid="_x0000_s31748" name="Chart" r:id="rId3" imgW="6743711" imgH="6877009" progId="Excel.Chart.8">
                  <p:embed/>
                </p:oleObj>
              </mc:Choice>
              <mc:Fallback>
                <p:oleObj name="Chart" r:id="rId3" imgW="6743711" imgH="6877009"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848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Rectangle 9"/>
          <p:cNvSpPr>
            <a:spLocks noGrp="1" noChangeArrowheads="1"/>
          </p:cNvSpPr>
          <p:nvPr>
            <p:ph type="title"/>
          </p:nvPr>
        </p:nvSpPr>
        <p:spPr/>
        <p:txBody>
          <a:bodyPr/>
          <a:lstStyle/>
          <a:p>
            <a:pPr eaLnBrk="1" hangingPunct="1">
              <a:defRPr/>
            </a:pPr>
            <a:r>
              <a:rPr lang="en-US" smtClean="0">
                <a:latin typeface="Algerian" pitchFamily="82" charset="0"/>
              </a:rPr>
              <a:t>NIGERIAN SCENARIO</a:t>
            </a:r>
          </a:p>
        </p:txBody>
      </p:sp>
      <p:graphicFrame>
        <p:nvGraphicFramePr>
          <p:cNvPr id="32771" name="Object 8"/>
          <p:cNvGraphicFramePr>
            <a:graphicFrameLocks noChangeAspect="1"/>
          </p:cNvGraphicFramePr>
          <p:nvPr>
            <p:ph idx="1"/>
          </p:nvPr>
        </p:nvGraphicFramePr>
        <p:xfrm>
          <a:off x="0" y="1219200"/>
          <a:ext cx="9144000" cy="4800600"/>
        </p:xfrm>
        <a:graphic>
          <a:graphicData uri="http://schemas.openxmlformats.org/presentationml/2006/ole">
            <mc:AlternateContent xmlns:mc="http://schemas.openxmlformats.org/markup-compatibility/2006">
              <mc:Choice xmlns:v="urn:schemas-microsoft-com:vml" Requires="v">
                <p:oleObj spid="_x0000_s32772" name="Chart" r:id="rId3" imgW="7181901" imgH="6877009" progId="Excel.Chart.8">
                  <p:embed/>
                </p:oleObj>
              </mc:Choice>
              <mc:Fallback>
                <p:oleObj name="Chart" r:id="rId3" imgW="7181901" imgH="6877009"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latin typeface="Algerian" pitchFamily="82" charset="0"/>
              </a:rPr>
              <a:t>What has been done so fAr</a:t>
            </a:r>
          </a:p>
        </p:txBody>
      </p:sp>
      <p:sp>
        <p:nvSpPr>
          <p:cNvPr id="33795" name="Rectangle 3"/>
          <p:cNvSpPr>
            <a:spLocks noGrp="1" noChangeArrowheads="1"/>
          </p:cNvSpPr>
          <p:nvPr>
            <p:ph type="body" idx="1"/>
          </p:nvPr>
        </p:nvSpPr>
        <p:spPr/>
        <p:txBody>
          <a:bodyPr/>
          <a:lstStyle/>
          <a:p>
            <a:pPr eaLnBrk="1" hangingPunct="1">
              <a:buFontTx/>
              <a:buBlip>
                <a:blip r:embed="rId2"/>
              </a:buBlip>
            </a:pPr>
            <a:r>
              <a:rPr lang="en-US" smtClean="0">
                <a:latin typeface="Bernard MT Condensed" pitchFamily="18" charset="0"/>
              </a:rPr>
              <a:t>GLOBAL EFFORTS BY UN ORGANIZATIONS/AGENCIES i.e. ECOSOC, WHO, UNICEF</a:t>
            </a:r>
          </a:p>
          <a:p>
            <a:pPr eaLnBrk="1" hangingPunct="1">
              <a:buFontTx/>
              <a:buBlip>
                <a:blip r:embed="rId2"/>
              </a:buBlip>
            </a:pPr>
            <a:r>
              <a:rPr lang="en-US" smtClean="0">
                <a:latin typeface="Bernard MT Condensed" pitchFamily="18" charset="0"/>
              </a:rPr>
              <a:t>NATIONAL: Government formulation of legislation against FGC</a:t>
            </a:r>
          </a:p>
          <a:p>
            <a:pPr eaLnBrk="1" hangingPunct="1">
              <a:buFontTx/>
              <a:buBlip>
                <a:blip r:embed="rId2"/>
              </a:buBlip>
            </a:pPr>
            <a:r>
              <a:rPr lang="en-US" smtClean="0">
                <a:latin typeface="Bernard MT Condensed" pitchFamily="18" charset="0"/>
              </a:rPr>
              <a:t>NGOs: IAC, FORWARD Intl., CAMS, Babiker Babi scientific association, others</a:t>
            </a:r>
          </a:p>
          <a:p>
            <a:pPr eaLnBrk="1" hangingPunct="1">
              <a:buFontTx/>
              <a:buBlip>
                <a:blip r:embed="rId2"/>
              </a:buBlip>
            </a:pPr>
            <a:r>
              <a:rPr lang="en-US" smtClean="0">
                <a:latin typeface="Bernard MT Condensed" pitchFamily="18" charset="0"/>
              </a:rPr>
              <a:t>Local efforts</a:t>
            </a:r>
          </a:p>
          <a:p>
            <a:pPr eaLnBrk="1" hangingPunct="1">
              <a:buFontTx/>
              <a:buBlip>
                <a:blip r:embed="rId2"/>
              </a:buBlip>
            </a:pPr>
            <a:r>
              <a:rPr lang="en-US" smtClean="0">
                <a:latin typeface="Bernard MT Condensed" pitchFamily="18" charset="0"/>
              </a:rPr>
              <a:t>IAC [Nigeria] MWAN, FOMWAN</a:t>
            </a:r>
          </a:p>
        </p:txBody>
      </p:sp>
    </p:spTree>
  </p:cSld>
  <p:clrMapOvr>
    <a:masterClrMapping/>
  </p:clrMapOvr>
  <p:transition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latin typeface="Algerian" pitchFamily="82" charset="0"/>
              </a:rPr>
              <a:t>RECOMMENDATIONS</a:t>
            </a:r>
          </a:p>
        </p:txBody>
      </p:sp>
      <p:sp>
        <p:nvSpPr>
          <p:cNvPr id="34819" name="Rectangle 3"/>
          <p:cNvSpPr>
            <a:spLocks noGrp="1" noChangeArrowheads="1"/>
          </p:cNvSpPr>
          <p:nvPr>
            <p:ph type="body" idx="1"/>
          </p:nvPr>
        </p:nvSpPr>
        <p:spPr>
          <a:xfrm>
            <a:off x="533400" y="1143000"/>
            <a:ext cx="8229600" cy="4495800"/>
          </a:xfrm>
        </p:spPr>
        <p:txBody>
          <a:bodyPr/>
          <a:lstStyle/>
          <a:p>
            <a:pPr eaLnBrk="1" hangingPunct="1"/>
            <a:r>
              <a:rPr lang="en-US" smtClean="0">
                <a:latin typeface="Arial Black" pitchFamily="34" charset="0"/>
              </a:rPr>
              <a:t>More concerted efforts to promote alternatives to these HTPs [Kenya]</a:t>
            </a:r>
          </a:p>
          <a:p>
            <a:pPr eaLnBrk="1" hangingPunct="1"/>
            <a:r>
              <a:rPr lang="en-US" smtClean="0">
                <a:latin typeface="Arial Black" pitchFamily="34" charset="0"/>
              </a:rPr>
              <a:t>Prevention: using behavioral change communication to improve health</a:t>
            </a:r>
          </a:p>
          <a:p>
            <a:pPr eaLnBrk="1" hangingPunct="1"/>
            <a:r>
              <a:rPr lang="en-US" smtClean="0">
                <a:latin typeface="Arial Black" pitchFamily="34" charset="0"/>
              </a:rPr>
              <a:t>Integrating cultural based health systems with use of “cultural brokers”</a:t>
            </a:r>
          </a:p>
          <a:p>
            <a:pPr eaLnBrk="1" hangingPunct="1"/>
            <a:r>
              <a:rPr lang="en-US" smtClean="0">
                <a:latin typeface="Arial Black" pitchFamily="34" charset="0"/>
              </a:rPr>
              <a:t>Advocacy/policy oriented research/technical cooperation </a:t>
            </a:r>
          </a:p>
        </p:txBody>
      </p:sp>
    </p:spTree>
  </p:cSld>
  <p:clrMapOvr>
    <a:masterClrMapping/>
  </p:clrMapOvr>
  <p:transition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latin typeface="Algerian" pitchFamily="82" charset="0"/>
              </a:rPr>
              <a:t>RECOMMENDATIONS contd.</a:t>
            </a:r>
          </a:p>
        </p:txBody>
      </p:sp>
      <p:sp>
        <p:nvSpPr>
          <p:cNvPr id="35843" name="Rectangle 4"/>
          <p:cNvSpPr>
            <a:spLocks noGrp="1" noChangeArrowheads="1"/>
          </p:cNvSpPr>
          <p:nvPr>
            <p:ph type="body" sz="half" idx="1"/>
          </p:nvPr>
        </p:nvSpPr>
        <p:spPr/>
        <p:txBody>
          <a:bodyPr/>
          <a:lstStyle/>
          <a:p>
            <a:pPr eaLnBrk="1" hangingPunct="1">
              <a:lnSpc>
                <a:spcPct val="90000"/>
              </a:lnSpc>
              <a:buFontTx/>
              <a:buNone/>
            </a:pPr>
            <a:r>
              <a:rPr lang="en-US" sz="2000" smtClean="0">
                <a:latin typeface="Copperplate Gothic Bold" pitchFamily="34" charset="0"/>
              </a:rPr>
              <a:t>INTERNATIONAL LEVEL</a:t>
            </a:r>
          </a:p>
          <a:p>
            <a:pPr eaLnBrk="1" hangingPunct="1">
              <a:lnSpc>
                <a:spcPct val="90000"/>
              </a:lnSpc>
            </a:pPr>
            <a:r>
              <a:rPr lang="en-US" sz="2000" smtClean="0">
                <a:latin typeface="Copperplate Gothic Bold" pitchFamily="34" charset="0"/>
              </a:rPr>
              <a:t>Ratification and effective implementation of resolution addressing human rights standards</a:t>
            </a:r>
          </a:p>
        </p:txBody>
      </p:sp>
      <p:sp>
        <p:nvSpPr>
          <p:cNvPr id="35844" name="Rectangle 5"/>
          <p:cNvSpPr>
            <a:spLocks noGrp="1" noChangeArrowheads="1"/>
          </p:cNvSpPr>
          <p:nvPr>
            <p:ph type="body" sz="half" idx="2"/>
          </p:nvPr>
        </p:nvSpPr>
        <p:spPr/>
        <p:txBody>
          <a:bodyPr/>
          <a:lstStyle/>
          <a:p>
            <a:pPr eaLnBrk="1" hangingPunct="1">
              <a:lnSpc>
                <a:spcPct val="90000"/>
              </a:lnSpc>
              <a:buFontTx/>
              <a:buNone/>
            </a:pPr>
            <a:r>
              <a:rPr lang="en-US" sz="2000" smtClean="0">
                <a:latin typeface="Copperplate Gothic Bold" pitchFamily="34" charset="0"/>
              </a:rPr>
              <a:t>NGO LEVEL</a:t>
            </a:r>
          </a:p>
          <a:p>
            <a:pPr eaLnBrk="1" hangingPunct="1">
              <a:lnSpc>
                <a:spcPct val="90000"/>
              </a:lnSpc>
            </a:pPr>
            <a:r>
              <a:rPr lang="en-US" sz="2000" smtClean="0">
                <a:latin typeface="Copperplate Gothic Bold" pitchFamily="34" charset="0"/>
              </a:rPr>
              <a:t>Intensification of present efforts at eliminating HTPs, but additionally advocating a change in social attitude so that victims don’t suffer continuing disability, feelings of guilt and low self esteem</a:t>
            </a:r>
          </a:p>
          <a:p>
            <a:pPr eaLnBrk="1" hangingPunct="1">
              <a:lnSpc>
                <a:spcPct val="90000"/>
              </a:lnSpc>
            </a:pPr>
            <a:r>
              <a:rPr lang="en-US" sz="2000" smtClean="0">
                <a:latin typeface="Copperplate Gothic Bold" pitchFamily="34" charset="0"/>
              </a:rPr>
              <a:t>Community mobilization towards HTPs</a:t>
            </a:r>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latin typeface="Algerian" pitchFamily="82" charset="0"/>
              </a:rPr>
              <a:t>outline</a:t>
            </a:r>
          </a:p>
        </p:txBody>
      </p:sp>
      <p:sp>
        <p:nvSpPr>
          <p:cNvPr id="9219" name="Rectangle 3"/>
          <p:cNvSpPr>
            <a:spLocks noGrp="1" noChangeArrowheads="1"/>
          </p:cNvSpPr>
          <p:nvPr>
            <p:ph type="body" idx="1"/>
          </p:nvPr>
        </p:nvSpPr>
        <p:spPr/>
        <p:txBody>
          <a:bodyPr/>
          <a:lstStyle/>
          <a:p>
            <a:pPr eaLnBrk="1" hangingPunct="1">
              <a:lnSpc>
                <a:spcPct val="90000"/>
              </a:lnSpc>
              <a:buFontTx/>
              <a:buBlip>
                <a:blip r:embed="rId2"/>
              </a:buBlip>
            </a:pPr>
            <a:r>
              <a:rPr lang="en-US" smtClean="0">
                <a:latin typeface="Algerian" pitchFamily="82" charset="0"/>
              </a:rPr>
              <a:t>INTRODUCTION</a:t>
            </a:r>
          </a:p>
          <a:p>
            <a:pPr eaLnBrk="1" hangingPunct="1">
              <a:lnSpc>
                <a:spcPct val="90000"/>
              </a:lnSpc>
              <a:buFontTx/>
              <a:buBlip>
                <a:blip r:embed="rId2"/>
              </a:buBlip>
            </a:pPr>
            <a:r>
              <a:rPr lang="en-US" smtClean="0">
                <a:latin typeface="Algerian" pitchFamily="82" charset="0"/>
              </a:rPr>
              <a:t>TYPES OF HTPs</a:t>
            </a:r>
          </a:p>
          <a:p>
            <a:pPr eaLnBrk="1" hangingPunct="1">
              <a:lnSpc>
                <a:spcPct val="90000"/>
              </a:lnSpc>
              <a:buFontTx/>
              <a:buBlip>
                <a:blip r:embed="rId2"/>
              </a:buBlip>
            </a:pPr>
            <a:r>
              <a:rPr lang="en-US" smtClean="0">
                <a:latin typeface="Algerian" pitchFamily="82" charset="0"/>
              </a:rPr>
              <a:t>IMPLICATION</a:t>
            </a:r>
          </a:p>
          <a:p>
            <a:pPr eaLnBrk="1" hangingPunct="1">
              <a:lnSpc>
                <a:spcPct val="90000"/>
              </a:lnSpc>
              <a:buFontTx/>
              <a:buBlip>
                <a:blip r:embed="rId2"/>
              </a:buBlip>
            </a:pPr>
            <a:r>
              <a:rPr lang="en-US" smtClean="0">
                <a:latin typeface="Algerian" pitchFamily="82" charset="0"/>
              </a:rPr>
              <a:t>THE NIGERIAN SCENARIO</a:t>
            </a:r>
          </a:p>
          <a:p>
            <a:pPr eaLnBrk="1" hangingPunct="1">
              <a:lnSpc>
                <a:spcPct val="90000"/>
              </a:lnSpc>
              <a:buFontTx/>
              <a:buBlip>
                <a:blip r:embed="rId2"/>
              </a:buBlip>
            </a:pPr>
            <a:r>
              <a:rPr lang="en-US" smtClean="0">
                <a:latin typeface="Algerian" pitchFamily="82" charset="0"/>
              </a:rPr>
              <a:t>EFFORTS SO FAR</a:t>
            </a:r>
          </a:p>
          <a:p>
            <a:pPr eaLnBrk="1" hangingPunct="1">
              <a:lnSpc>
                <a:spcPct val="90000"/>
              </a:lnSpc>
              <a:buFontTx/>
              <a:buBlip>
                <a:blip r:embed="rId2"/>
              </a:buBlip>
            </a:pPr>
            <a:r>
              <a:rPr lang="en-US" smtClean="0">
                <a:latin typeface="Algerian" pitchFamily="82" charset="0"/>
              </a:rPr>
              <a:t>LESSONS LEARNED</a:t>
            </a:r>
          </a:p>
          <a:p>
            <a:pPr eaLnBrk="1" hangingPunct="1">
              <a:lnSpc>
                <a:spcPct val="90000"/>
              </a:lnSpc>
              <a:buFontTx/>
              <a:buBlip>
                <a:blip r:embed="rId2"/>
              </a:buBlip>
            </a:pPr>
            <a:r>
              <a:rPr lang="en-US" smtClean="0">
                <a:latin typeface="Algerian" pitchFamily="82" charset="0"/>
              </a:rPr>
              <a:t>RECOMMENDATIONS</a:t>
            </a:r>
          </a:p>
          <a:p>
            <a:pPr eaLnBrk="1" hangingPunct="1">
              <a:lnSpc>
                <a:spcPct val="90000"/>
              </a:lnSpc>
              <a:buFontTx/>
              <a:buBlip>
                <a:blip r:embed="rId2"/>
              </a:buBlip>
            </a:pPr>
            <a:r>
              <a:rPr lang="en-US" smtClean="0">
                <a:latin typeface="Algerian" pitchFamily="82" charset="0"/>
              </a:rPr>
              <a:t>CONCLUSION</a:t>
            </a:r>
          </a:p>
        </p:txBody>
      </p:sp>
    </p:spTree>
  </p:cSld>
  <p:clrMapOvr>
    <a:masterClrMapping/>
  </p:clrMapOvr>
  <p:transition advTm="1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latin typeface="Algerian" pitchFamily="82" charset="0"/>
              </a:rPr>
              <a:t>RECOMMENDATIONS contd.</a:t>
            </a:r>
          </a:p>
        </p:txBody>
      </p:sp>
      <p:sp>
        <p:nvSpPr>
          <p:cNvPr id="36867" name="Rectangle 3"/>
          <p:cNvSpPr>
            <a:spLocks noGrp="1" noChangeArrowheads="1"/>
          </p:cNvSpPr>
          <p:nvPr>
            <p:ph type="body" idx="1"/>
          </p:nvPr>
        </p:nvSpPr>
        <p:spPr/>
        <p:txBody>
          <a:bodyPr/>
          <a:lstStyle/>
          <a:p>
            <a:pPr eaLnBrk="1" hangingPunct="1">
              <a:lnSpc>
                <a:spcPct val="80000"/>
              </a:lnSpc>
              <a:buFontTx/>
              <a:buNone/>
            </a:pPr>
            <a:r>
              <a:rPr lang="en-US" sz="2800" smtClean="0">
                <a:latin typeface="Algerian" pitchFamily="82" charset="0"/>
              </a:rPr>
              <a:t>NATIONAL LEVEL</a:t>
            </a:r>
          </a:p>
          <a:p>
            <a:pPr eaLnBrk="1" hangingPunct="1">
              <a:lnSpc>
                <a:spcPct val="80000"/>
              </a:lnSpc>
              <a:buFontTx/>
              <a:buBlip>
                <a:blip r:embed="rId2"/>
              </a:buBlip>
            </a:pPr>
            <a:r>
              <a:rPr lang="en-US" sz="2800" smtClean="0">
                <a:solidFill>
                  <a:srgbClr val="990033"/>
                </a:solidFill>
              </a:rPr>
              <a:t>Legislation and programs prohibiting practices with adverse effects on health of children</a:t>
            </a:r>
          </a:p>
          <a:p>
            <a:pPr eaLnBrk="1" hangingPunct="1">
              <a:lnSpc>
                <a:spcPct val="80000"/>
              </a:lnSpc>
              <a:buFontTx/>
              <a:buBlip>
                <a:blip r:embed="rId2"/>
              </a:buBlip>
            </a:pPr>
            <a:r>
              <a:rPr lang="en-US" sz="2800" smtClean="0">
                <a:solidFill>
                  <a:srgbClr val="990033"/>
                </a:solidFill>
              </a:rPr>
              <a:t>Formal training for TBAs and community members to promote attitudinal change</a:t>
            </a:r>
          </a:p>
          <a:p>
            <a:pPr eaLnBrk="1" hangingPunct="1">
              <a:lnSpc>
                <a:spcPct val="80000"/>
              </a:lnSpc>
              <a:buFontTx/>
              <a:buBlip>
                <a:blip r:embed="rId2"/>
              </a:buBlip>
            </a:pPr>
            <a:r>
              <a:rPr lang="en-US" sz="2800" smtClean="0">
                <a:solidFill>
                  <a:srgbClr val="990033"/>
                </a:solidFill>
              </a:rPr>
              <a:t>Nutrition education programs to address special needs of the child</a:t>
            </a:r>
          </a:p>
          <a:p>
            <a:pPr eaLnBrk="1" hangingPunct="1">
              <a:lnSpc>
                <a:spcPct val="80000"/>
              </a:lnSpc>
              <a:buFontTx/>
              <a:buBlip>
                <a:blip r:embed="rId2"/>
              </a:buBlip>
            </a:pPr>
            <a:r>
              <a:rPr lang="en-US" sz="2800" smtClean="0">
                <a:solidFill>
                  <a:srgbClr val="990033"/>
                </a:solidFill>
              </a:rPr>
              <a:t>Promotion of positive image of girl child</a:t>
            </a:r>
          </a:p>
          <a:p>
            <a:pPr eaLnBrk="1" hangingPunct="1">
              <a:lnSpc>
                <a:spcPct val="80000"/>
              </a:lnSpc>
              <a:buFontTx/>
              <a:buBlip>
                <a:blip r:embed="rId2"/>
              </a:buBlip>
            </a:pPr>
            <a:r>
              <a:rPr lang="en-US" sz="2800" smtClean="0">
                <a:solidFill>
                  <a:srgbClr val="990033"/>
                </a:solidFill>
              </a:rPr>
              <a:t>Implementation of universal basic education to further aid gender equality</a:t>
            </a:r>
          </a:p>
          <a:p>
            <a:pPr eaLnBrk="1" hangingPunct="1">
              <a:lnSpc>
                <a:spcPct val="80000"/>
              </a:lnSpc>
              <a:buFontTx/>
              <a:buBlip>
                <a:blip r:embed="rId2"/>
              </a:buBlip>
            </a:pPr>
            <a:r>
              <a:rPr lang="en-US" sz="2800" smtClean="0">
                <a:solidFill>
                  <a:srgbClr val="990033"/>
                </a:solidFill>
              </a:rPr>
              <a:t>Introduction of social security system</a:t>
            </a:r>
            <a:r>
              <a:rPr lang="en-US" sz="2800" smtClean="0"/>
              <a:t> </a:t>
            </a:r>
          </a:p>
        </p:txBody>
      </p:sp>
    </p:spTree>
  </p:cSld>
  <p:clrMapOvr>
    <a:masterClrMapping/>
  </p:clrMapOvr>
  <p:transition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latin typeface="Algerian" pitchFamily="82" charset="0"/>
              </a:rPr>
              <a:t>CONCLUSION</a:t>
            </a:r>
          </a:p>
        </p:txBody>
      </p:sp>
      <p:sp>
        <p:nvSpPr>
          <p:cNvPr id="37891" name="Rectangle 3"/>
          <p:cNvSpPr>
            <a:spLocks noGrp="1" noChangeArrowheads="1"/>
          </p:cNvSpPr>
          <p:nvPr>
            <p:ph type="body" idx="1"/>
          </p:nvPr>
        </p:nvSpPr>
        <p:spPr/>
        <p:txBody>
          <a:bodyPr/>
          <a:lstStyle/>
          <a:p>
            <a:pPr eaLnBrk="1" hangingPunct="1">
              <a:buFontTx/>
              <a:buNone/>
            </a:pPr>
            <a:r>
              <a:rPr lang="en-US" sz="2800" smtClean="0"/>
              <a:t>	</a:t>
            </a:r>
            <a:r>
              <a:rPr lang="en-US" sz="3600" b="1" i="1" smtClean="0">
                <a:latin typeface="Agency FB" pitchFamily="34" charset="0"/>
              </a:rPr>
              <a:t>HTPs in their entirety are largely seen as a violation of the girl child, perpetrated by females for the benefit of males. And as a result of ignorance of human rights, acceptance and consequently perpetration of such practices is ensured. Vital to any process of change, and to stamp out HTPs is - EMPOWERMENT of the girl child…life owes her that much!</a:t>
            </a:r>
          </a:p>
        </p:txBody>
      </p:sp>
    </p:spTree>
  </p:cSld>
  <p:clrMapOvr>
    <a:masterClrMapping/>
  </p:clrMapOvr>
  <p:transition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latin typeface="Algerian" pitchFamily="82" charset="0"/>
              </a:rPr>
              <a:t>A SURVIVOR’S STORY</a:t>
            </a:r>
          </a:p>
        </p:txBody>
      </p:sp>
      <p:sp>
        <p:nvSpPr>
          <p:cNvPr id="82947" name="Rectangle 3"/>
          <p:cNvSpPr>
            <a:spLocks noGrp="1" noChangeArrowheads="1"/>
          </p:cNvSpPr>
          <p:nvPr>
            <p:ph type="body" idx="1"/>
          </p:nvPr>
        </p:nvSpPr>
        <p:spPr/>
        <p:txBody>
          <a:bodyPr/>
          <a:lstStyle/>
          <a:p>
            <a:pPr algn="ctr" eaLnBrk="1" hangingPunct="1">
              <a:buFont typeface="Wingdings" pitchFamily="2" charset="2"/>
              <a:buNone/>
              <a:defRPr/>
            </a:pPr>
            <a:r>
              <a:rPr lang="en-US" sz="2800" i="1" smtClean="0"/>
              <a:t>“MYTHS OF FEMALE CIRCUMCISION”</a:t>
            </a:r>
          </a:p>
          <a:p>
            <a:pPr algn="ctr" eaLnBrk="1" hangingPunct="1">
              <a:buFont typeface="Wingdings" pitchFamily="2" charset="2"/>
              <a:buNone/>
              <a:defRPr/>
            </a:pPr>
            <a:r>
              <a:rPr lang="en-US" sz="2800" smtClean="0">
                <a:latin typeface="Batik Regular" pitchFamily="2" charset="0"/>
              </a:rPr>
              <a:t>Testimony cited in Raza 2001</a:t>
            </a:r>
          </a:p>
          <a:p>
            <a:pPr algn="ctr" eaLnBrk="1" hangingPunct="1">
              <a:buFont typeface="Wingdings" pitchFamily="2" charset="2"/>
              <a:buNone/>
              <a:defRPr/>
            </a:pPr>
            <a:r>
              <a:rPr lang="en-US" sz="2800" smtClean="0">
                <a:latin typeface="Batik Regular" pitchFamily="2" charset="0"/>
              </a:rPr>
              <a:t>Extracted from Children’s and Women’s Rights in Nigeria: A wake up call</a:t>
            </a:r>
          </a:p>
          <a:p>
            <a:pPr algn="ctr" eaLnBrk="1" hangingPunct="1">
              <a:buFont typeface="Wingdings" pitchFamily="2" charset="2"/>
              <a:buNone/>
              <a:defRPr/>
            </a:pPr>
            <a:r>
              <a:rPr lang="en-US" sz="2800" smtClean="0">
                <a:latin typeface="Batik Regular" pitchFamily="2" charset="0"/>
              </a:rPr>
              <a:t>Situation assessment analysis 2001</a:t>
            </a:r>
          </a:p>
          <a:p>
            <a:pPr eaLnBrk="1" hangingPunct="1">
              <a:buFont typeface="Wingdings" pitchFamily="2" charset="2"/>
              <a:buNone/>
              <a:defRPr/>
            </a:pPr>
            <a:endParaRPr lang="en-US" sz="2800" smtClean="0">
              <a:latin typeface="Batik Regular" pitchFamily="2" charset="0"/>
            </a:endParaRPr>
          </a:p>
          <a:p>
            <a:pPr eaLnBrk="1" hangingPunct="1">
              <a:buFont typeface="Wingdings" pitchFamily="2" charset="2"/>
              <a:buNone/>
              <a:defRPr/>
            </a:pPr>
            <a:r>
              <a:rPr lang="en-US" sz="3600" smtClean="0">
                <a:latin typeface="Blackadder ITC" pitchFamily="82" charset="0"/>
              </a:rPr>
              <a:t>“In my village circumcision for the girls takes place every…”</a:t>
            </a:r>
          </a:p>
        </p:txBody>
      </p:sp>
    </p:spTree>
  </p:cSld>
  <p:clrMapOvr>
    <a:masterClrMapping/>
  </p:clrMapOvr>
  <p:transition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Rectangle 12"/>
          <p:cNvSpPr>
            <a:spLocks noGrp="1" noChangeArrowheads="1"/>
          </p:cNvSpPr>
          <p:nvPr>
            <p:ph type="title"/>
          </p:nvPr>
        </p:nvSpPr>
        <p:spPr/>
        <p:txBody>
          <a:bodyPr/>
          <a:lstStyle/>
          <a:p>
            <a:pPr eaLnBrk="1" hangingPunct="1">
              <a:defRPr/>
            </a:pPr>
            <a:r>
              <a:rPr lang="en-US" smtClean="0"/>
              <a:t>Her story……</a:t>
            </a:r>
          </a:p>
        </p:txBody>
      </p:sp>
      <p:pic>
        <p:nvPicPr>
          <p:cNvPr id="39939" name="Picture 11" descr="Grp E 01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0437"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THANK YOU TO IAC NIGERIA</a:t>
            </a:r>
          </a:p>
        </p:txBody>
      </p:sp>
      <p:pic>
        <p:nvPicPr>
          <p:cNvPr id="40963" name="Picture 25" descr="Grp E 01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3525" y="1676400"/>
            <a:ext cx="361632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30" descr="Grp E 010"/>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11638" y="1598613"/>
            <a:ext cx="325755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31" descr="Grp E 009"/>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10050" y="3922713"/>
            <a:ext cx="3260725" cy="217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b="1" smtClean="0">
                <a:latin typeface="Algerian" pitchFamily="82" charset="0"/>
              </a:rPr>
              <a:t>INTRODUCTION</a:t>
            </a:r>
          </a:p>
        </p:txBody>
      </p:sp>
      <p:sp>
        <p:nvSpPr>
          <p:cNvPr id="10243" name="Rectangle 3"/>
          <p:cNvSpPr>
            <a:spLocks noGrp="1" noChangeArrowheads="1"/>
          </p:cNvSpPr>
          <p:nvPr>
            <p:ph type="body" idx="1"/>
          </p:nvPr>
        </p:nvSpPr>
        <p:spPr/>
        <p:txBody>
          <a:bodyPr/>
          <a:lstStyle/>
          <a:p>
            <a:pPr eaLnBrk="1" hangingPunct="1">
              <a:lnSpc>
                <a:spcPct val="90000"/>
              </a:lnSpc>
              <a:buFontTx/>
              <a:buNone/>
            </a:pPr>
            <a:r>
              <a:rPr lang="en-GB" smtClean="0"/>
              <a:t>   </a:t>
            </a:r>
            <a:r>
              <a:rPr lang="en-GB" i="1" smtClean="0">
                <a:latin typeface="Arial Unicode MS" pitchFamily="34" charset="-128"/>
              </a:rPr>
              <a:t>Harmful traditional practices are customary practices which are transgenerational, aimed at preserving cultural identity but which tend to have adverse consequences in terms of health and psychology of the recipient of such practices.</a:t>
            </a:r>
          </a:p>
          <a:p>
            <a:pPr eaLnBrk="1" hangingPunct="1">
              <a:lnSpc>
                <a:spcPct val="90000"/>
              </a:lnSpc>
            </a:pPr>
            <a:r>
              <a:rPr lang="en-GB" i="1" smtClean="0">
                <a:latin typeface="Arial Unicode MS" pitchFamily="34" charset="-128"/>
              </a:rPr>
              <a:t>Hx of HTPs predates religion</a:t>
            </a:r>
          </a:p>
          <a:p>
            <a:pPr eaLnBrk="1" hangingPunct="1">
              <a:lnSpc>
                <a:spcPct val="90000"/>
              </a:lnSpc>
            </a:pPr>
            <a:r>
              <a:rPr lang="en-GB" i="1" smtClean="0">
                <a:latin typeface="Arial Unicode MS" pitchFamily="34" charset="-128"/>
              </a:rPr>
              <a:t>Majority of cases in developing countries.</a:t>
            </a:r>
          </a:p>
          <a:p>
            <a:pPr eaLnBrk="1" hangingPunct="1">
              <a:lnSpc>
                <a:spcPct val="90000"/>
              </a:lnSpc>
            </a:pPr>
            <a:endParaRPr lang="en-GB" i="1" smtClean="0">
              <a:latin typeface="Arial Unicode MS" pitchFamily="34" charset="-128"/>
            </a:endParaRPr>
          </a:p>
          <a:p>
            <a:pPr eaLnBrk="1" hangingPunct="1">
              <a:lnSpc>
                <a:spcPct val="90000"/>
              </a:lnSpc>
              <a:buFontTx/>
              <a:buNone/>
            </a:pPr>
            <a:endParaRPr lang="en-GB" i="1" smtClean="0">
              <a:latin typeface="Arial Unicode MS" pitchFamily="34" charset="-128"/>
            </a:endParaRPr>
          </a:p>
        </p:txBody>
      </p:sp>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smtClean="0">
                <a:latin typeface="Algerian" pitchFamily="82" charset="0"/>
              </a:rPr>
              <a:t>REASONS FOR PERSISTENCE OF HTPs</a:t>
            </a:r>
          </a:p>
        </p:txBody>
      </p:sp>
      <p:sp>
        <p:nvSpPr>
          <p:cNvPr id="11267" name="Rectangle 1027"/>
          <p:cNvSpPr>
            <a:spLocks noGrp="1" noChangeArrowheads="1"/>
          </p:cNvSpPr>
          <p:nvPr>
            <p:ph type="body" idx="1"/>
          </p:nvPr>
        </p:nvSpPr>
        <p:spPr/>
        <p:txBody>
          <a:bodyPr/>
          <a:lstStyle/>
          <a:p>
            <a:pPr eaLnBrk="1" hangingPunct="1">
              <a:lnSpc>
                <a:spcPct val="90000"/>
              </a:lnSpc>
              <a:buFont typeface="Wingdings" pitchFamily="2" charset="2"/>
              <a:buChar char="ü"/>
            </a:pPr>
            <a:r>
              <a:rPr lang="en-US" i="1" smtClean="0">
                <a:solidFill>
                  <a:schemeClr val="accent1"/>
                </a:solidFill>
              </a:rPr>
              <a:t>So deeply rooted</a:t>
            </a:r>
          </a:p>
          <a:p>
            <a:pPr eaLnBrk="1" hangingPunct="1">
              <a:lnSpc>
                <a:spcPct val="90000"/>
              </a:lnSpc>
              <a:buFont typeface="Wingdings" pitchFamily="2" charset="2"/>
              <a:buChar char="ü"/>
            </a:pPr>
            <a:r>
              <a:rPr lang="en-US" i="1" smtClean="0">
                <a:solidFill>
                  <a:schemeClr val="accent1"/>
                </a:solidFill>
              </a:rPr>
              <a:t>Take an aura of morality</a:t>
            </a:r>
          </a:p>
          <a:p>
            <a:pPr eaLnBrk="1" hangingPunct="1">
              <a:lnSpc>
                <a:spcPct val="90000"/>
              </a:lnSpc>
              <a:buFont typeface="Wingdings" pitchFamily="2" charset="2"/>
              <a:buChar char="ü"/>
            </a:pPr>
            <a:r>
              <a:rPr lang="en-US" i="1" smtClean="0">
                <a:solidFill>
                  <a:schemeClr val="accent1"/>
                </a:solidFill>
              </a:rPr>
              <a:t>No knowledge and understanding about risks of practice</a:t>
            </a:r>
          </a:p>
          <a:p>
            <a:pPr eaLnBrk="1" hangingPunct="1">
              <a:lnSpc>
                <a:spcPct val="90000"/>
              </a:lnSpc>
              <a:buFont typeface="Wingdings" pitchFamily="2" charset="2"/>
              <a:buChar char="ü"/>
            </a:pPr>
            <a:r>
              <a:rPr lang="en-US" i="1" smtClean="0">
                <a:solidFill>
                  <a:schemeClr val="accent1"/>
                </a:solidFill>
              </a:rPr>
              <a:t>Near absent/total lack of concern by government</a:t>
            </a:r>
          </a:p>
          <a:p>
            <a:pPr eaLnBrk="1" hangingPunct="1">
              <a:lnSpc>
                <a:spcPct val="90000"/>
              </a:lnSpc>
              <a:buFont typeface="Wingdings" pitchFamily="2" charset="2"/>
              <a:buChar char="ü"/>
            </a:pPr>
            <a:r>
              <a:rPr lang="en-US" i="1" smtClean="0">
                <a:solidFill>
                  <a:schemeClr val="accent1"/>
                </a:solidFill>
              </a:rPr>
              <a:t>Further ingrains the economic and political subordination of women and their inferior status</a:t>
            </a:r>
          </a:p>
        </p:txBody>
      </p:sp>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4000" smtClean="0"/>
              <a:t>POSITIVELY IMPACTING TRADITIONAL PRACTICES</a:t>
            </a:r>
          </a:p>
        </p:txBody>
      </p:sp>
      <p:sp>
        <p:nvSpPr>
          <p:cNvPr id="12291" name="Rectangle 3"/>
          <p:cNvSpPr>
            <a:spLocks noGrp="1" noChangeArrowheads="1"/>
          </p:cNvSpPr>
          <p:nvPr>
            <p:ph type="body" idx="1"/>
          </p:nvPr>
        </p:nvSpPr>
        <p:spPr/>
        <p:txBody>
          <a:bodyPr/>
          <a:lstStyle/>
          <a:p>
            <a:pPr eaLnBrk="1" hangingPunct="1">
              <a:buClr>
                <a:srgbClr val="990033"/>
              </a:buClr>
            </a:pPr>
            <a:r>
              <a:rPr lang="en-US" sz="3600" smtClean="0">
                <a:solidFill>
                  <a:srgbClr val="990033"/>
                </a:solidFill>
                <a:latin typeface="Blackadder ITC" pitchFamily="82" charset="0"/>
              </a:rPr>
              <a:t>Healthy postpartum practices: </a:t>
            </a:r>
          </a:p>
          <a:p>
            <a:pPr eaLnBrk="1" hangingPunct="1">
              <a:buClr>
                <a:srgbClr val="990033"/>
              </a:buClr>
              <a:buFontTx/>
              <a:buNone/>
            </a:pPr>
            <a:r>
              <a:rPr lang="en-US" sz="3600" smtClean="0">
                <a:solidFill>
                  <a:srgbClr val="990033"/>
                </a:solidFill>
                <a:latin typeface="Blackadder ITC" pitchFamily="82" charset="0"/>
              </a:rPr>
              <a:t>	- Rest</a:t>
            </a:r>
          </a:p>
          <a:p>
            <a:pPr eaLnBrk="1" hangingPunct="1">
              <a:buClr>
                <a:srgbClr val="990033"/>
              </a:buClr>
              <a:buFontTx/>
              <a:buNone/>
            </a:pPr>
            <a:r>
              <a:rPr lang="en-US" sz="3600" smtClean="0">
                <a:solidFill>
                  <a:srgbClr val="990033"/>
                </a:solidFill>
                <a:latin typeface="Blackadder ITC" pitchFamily="82" charset="0"/>
              </a:rPr>
              <a:t>	- Cleanliness</a:t>
            </a:r>
          </a:p>
          <a:p>
            <a:pPr eaLnBrk="1" hangingPunct="1">
              <a:buClr>
                <a:srgbClr val="990033"/>
              </a:buClr>
              <a:buFontTx/>
              <a:buNone/>
            </a:pPr>
            <a:r>
              <a:rPr lang="en-US" sz="3600" smtClean="0">
                <a:solidFill>
                  <a:srgbClr val="990033"/>
                </a:solidFill>
                <a:latin typeface="Blackadder ITC" pitchFamily="82" charset="0"/>
              </a:rPr>
              <a:t>	- Love</a:t>
            </a:r>
          </a:p>
          <a:p>
            <a:pPr eaLnBrk="1" hangingPunct="1">
              <a:buClr>
                <a:srgbClr val="990033"/>
              </a:buClr>
              <a:buFontTx/>
              <a:buNone/>
            </a:pPr>
            <a:r>
              <a:rPr lang="en-US" sz="3600" smtClean="0">
                <a:solidFill>
                  <a:srgbClr val="990033"/>
                </a:solidFill>
                <a:latin typeface="Blackadder ITC" pitchFamily="82" charset="0"/>
              </a:rPr>
              <a:t>	- Good nutrition (Nigeria &amp; Korea)</a:t>
            </a:r>
          </a:p>
          <a:p>
            <a:pPr eaLnBrk="1" hangingPunct="1">
              <a:buClr>
                <a:srgbClr val="990033"/>
              </a:buClr>
            </a:pPr>
            <a:r>
              <a:rPr lang="en-US" sz="3600" smtClean="0">
                <a:solidFill>
                  <a:srgbClr val="990033"/>
                </a:solidFill>
                <a:latin typeface="Blackadder ITC" pitchFamily="82" charset="0"/>
              </a:rPr>
              <a:t>Long periods of breastfeeding in many parts of Africa, Latin America &amp; Asia</a:t>
            </a:r>
            <a:r>
              <a:rPr lang="en-US" sz="3600" smtClean="0">
                <a:solidFill>
                  <a:srgbClr val="990033"/>
                </a:solidFill>
                <a:latin typeface="Eurostile" pitchFamily="34" charset="0"/>
              </a:rPr>
              <a:t> </a:t>
            </a:r>
          </a:p>
        </p:txBody>
      </p:sp>
    </p:spTree>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latin typeface="Algerian" pitchFamily="82" charset="0"/>
              </a:rPr>
              <a:t>TYPES OF HTPs</a:t>
            </a:r>
          </a:p>
        </p:txBody>
      </p:sp>
      <p:sp>
        <p:nvSpPr>
          <p:cNvPr id="13315" name="Rectangle 4"/>
          <p:cNvSpPr>
            <a:spLocks noGrp="1" noChangeArrowheads="1"/>
          </p:cNvSpPr>
          <p:nvPr>
            <p:ph type="body" sz="half" idx="1"/>
          </p:nvPr>
        </p:nvSpPr>
        <p:spPr/>
        <p:txBody>
          <a:bodyPr/>
          <a:lstStyle/>
          <a:p>
            <a:pPr eaLnBrk="1" hangingPunct="1">
              <a:lnSpc>
                <a:spcPct val="90000"/>
              </a:lnSpc>
            </a:pPr>
            <a:r>
              <a:rPr lang="en-US" sz="2000" i="1" smtClean="0">
                <a:latin typeface="Cooper Black" pitchFamily="18" charset="0"/>
              </a:rPr>
              <a:t>Female genital cutting</a:t>
            </a:r>
          </a:p>
          <a:p>
            <a:pPr eaLnBrk="1" hangingPunct="1">
              <a:lnSpc>
                <a:spcPct val="90000"/>
              </a:lnSpc>
            </a:pPr>
            <a:r>
              <a:rPr lang="en-US" sz="2000" i="1" smtClean="0">
                <a:latin typeface="Cooper Black" pitchFamily="18" charset="0"/>
              </a:rPr>
              <a:t>Early marriage &amp; Dowry</a:t>
            </a:r>
          </a:p>
          <a:p>
            <a:pPr eaLnBrk="1" hangingPunct="1">
              <a:lnSpc>
                <a:spcPct val="90000"/>
              </a:lnSpc>
            </a:pPr>
            <a:r>
              <a:rPr lang="en-US" sz="2000" i="1" smtClean="0">
                <a:latin typeface="Cooper Black" pitchFamily="18" charset="0"/>
              </a:rPr>
              <a:t>Son preference</a:t>
            </a:r>
          </a:p>
          <a:p>
            <a:pPr eaLnBrk="1" hangingPunct="1">
              <a:lnSpc>
                <a:spcPct val="90000"/>
              </a:lnSpc>
            </a:pPr>
            <a:r>
              <a:rPr lang="en-US" sz="2000" i="1" smtClean="0">
                <a:latin typeface="Cooper Black" pitchFamily="18" charset="0"/>
              </a:rPr>
              <a:t>Withholding colostrum from newborn</a:t>
            </a:r>
          </a:p>
          <a:p>
            <a:pPr eaLnBrk="1" hangingPunct="1">
              <a:lnSpc>
                <a:spcPct val="90000"/>
              </a:lnSpc>
            </a:pPr>
            <a:r>
              <a:rPr lang="en-US" sz="2000" i="1" smtClean="0">
                <a:latin typeface="Cooper Black" pitchFamily="18" charset="0"/>
              </a:rPr>
              <a:t>Violence against the girl child</a:t>
            </a:r>
          </a:p>
          <a:p>
            <a:pPr eaLnBrk="1" hangingPunct="1">
              <a:lnSpc>
                <a:spcPct val="90000"/>
              </a:lnSpc>
            </a:pPr>
            <a:r>
              <a:rPr lang="en-US" sz="2000" i="1" smtClean="0">
                <a:latin typeface="Cooper Black" pitchFamily="18" charset="0"/>
              </a:rPr>
              <a:t>Nutritional taboos</a:t>
            </a:r>
          </a:p>
          <a:p>
            <a:pPr eaLnBrk="1" hangingPunct="1">
              <a:lnSpc>
                <a:spcPct val="90000"/>
              </a:lnSpc>
            </a:pPr>
            <a:r>
              <a:rPr lang="en-US" sz="2000" i="1" smtClean="0">
                <a:latin typeface="Cooper Black" pitchFamily="18" charset="0"/>
              </a:rPr>
              <a:t>Traditional birth practices</a:t>
            </a:r>
          </a:p>
          <a:p>
            <a:pPr eaLnBrk="1" hangingPunct="1">
              <a:lnSpc>
                <a:spcPct val="90000"/>
              </a:lnSpc>
            </a:pPr>
            <a:r>
              <a:rPr lang="en-US" sz="2000" i="1" smtClean="0">
                <a:latin typeface="Cooper Black" pitchFamily="18" charset="0"/>
              </a:rPr>
              <a:t>Severely restricted wt. gain in pregnancy</a:t>
            </a:r>
          </a:p>
        </p:txBody>
      </p:sp>
      <p:sp>
        <p:nvSpPr>
          <p:cNvPr id="13316" name="Rectangle 5"/>
          <p:cNvSpPr>
            <a:spLocks noGrp="1" noChangeArrowheads="1"/>
          </p:cNvSpPr>
          <p:nvPr>
            <p:ph type="body" sz="half" idx="2"/>
          </p:nvPr>
        </p:nvSpPr>
        <p:spPr/>
        <p:txBody>
          <a:bodyPr/>
          <a:lstStyle/>
          <a:p>
            <a:pPr eaLnBrk="1" hangingPunct="1">
              <a:lnSpc>
                <a:spcPct val="90000"/>
              </a:lnSpc>
              <a:buClr>
                <a:srgbClr val="FF5050"/>
              </a:buClr>
              <a:buFont typeface="Wingdings" pitchFamily="2" charset="2"/>
              <a:buChar char="Ø"/>
            </a:pPr>
            <a:r>
              <a:rPr lang="en-US" sz="2400" smtClean="0"/>
              <a:t>Primarily Africa</a:t>
            </a:r>
          </a:p>
          <a:p>
            <a:pPr eaLnBrk="1" hangingPunct="1">
              <a:lnSpc>
                <a:spcPct val="90000"/>
              </a:lnSpc>
              <a:buClr>
                <a:srgbClr val="FF5050"/>
              </a:buClr>
              <a:buFont typeface="Wingdings" pitchFamily="2" charset="2"/>
              <a:buChar char="Ø"/>
            </a:pPr>
            <a:r>
              <a:rPr lang="en-US" sz="2400" smtClean="0"/>
              <a:t>Africa, Asia, Middle East</a:t>
            </a:r>
          </a:p>
          <a:p>
            <a:pPr eaLnBrk="1" hangingPunct="1">
              <a:lnSpc>
                <a:spcPct val="90000"/>
              </a:lnSpc>
              <a:buClr>
                <a:srgbClr val="FF5050"/>
              </a:buClr>
              <a:buFont typeface="Wingdings" pitchFamily="2" charset="2"/>
              <a:buChar char="Ø"/>
            </a:pPr>
            <a:r>
              <a:rPr lang="en-US" sz="2400" smtClean="0"/>
              <a:t>Asia, Africa</a:t>
            </a:r>
          </a:p>
          <a:p>
            <a:pPr eaLnBrk="1" hangingPunct="1">
              <a:lnSpc>
                <a:spcPct val="90000"/>
              </a:lnSpc>
              <a:buClr>
                <a:srgbClr val="FF5050"/>
              </a:buClr>
              <a:buFont typeface="Wingdings" pitchFamily="2" charset="2"/>
              <a:buChar char="Ø"/>
            </a:pPr>
            <a:r>
              <a:rPr lang="en-US" sz="2400" smtClean="0"/>
              <a:t>China, Guinea Bissau</a:t>
            </a:r>
          </a:p>
          <a:p>
            <a:pPr eaLnBrk="1" hangingPunct="1">
              <a:lnSpc>
                <a:spcPct val="90000"/>
              </a:lnSpc>
              <a:buClr>
                <a:srgbClr val="FF5050"/>
              </a:buClr>
              <a:buFont typeface="Wingdings" pitchFamily="2" charset="2"/>
              <a:buChar char="Ø"/>
            </a:pPr>
            <a:endParaRPr lang="en-US" sz="2400" smtClean="0"/>
          </a:p>
          <a:p>
            <a:pPr eaLnBrk="1" hangingPunct="1">
              <a:lnSpc>
                <a:spcPct val="90000"/>
              </a:lnSpc>
              <a:buClr>
                <a:srgbClr val="FF5050"/>
              </a:buClr>
              <a:buFont typeface="Wingdings" pitchFamily="2" charset="2"/>
              <a:buChar char="Ø"/>
            </a:pPr>
            <a:r>
              <a:rPr lang="en-US" sz="2400" smtClean="0"/>
              <a:t>Africa, Asia</a:t>
            </a:r>
          </a:p>
          <a:p>
            <a:pPr eaLnBrk="1" hangingPunct="1">
              <a:lnSpc>
                <a:spcPct val="90000"/>
              </a:lnSpc>
              <a:buClr>
                <a:srgbClr val="FF5050"/>
              </a:buClr>
              <a:buFont typeface="Wingdings" pitchFamily="2" charset="2"/>
              <a:buChar char="Ø"/>
            </a:pPr>
            <a:endParaRPr lang="en-US" sz="2400" smtClean="0"/>
          </a:p>
          <a:p>
            <a:pPr eaLnBrk="1" hangingPunct="1">
              <a:lnSpc>
                <a:spcPct val="90000"/>
              </a:lnSpc>
              <a:buClr>
                <a:srgbClr val="FF5050"/>
              </a:buClr>
              <a:buFont typeface="Wingdings" pitchFamily="2" charset="2"/>
              <a:buChar char="Ø"/>
            </a:pPr>
            <a:r>
              <a:rPr lang="en-US" sz="2400" smtClean="0"/>
              <a:t>Africa </a:t>
            </a:r>
          </a:p>
          <a:p>
            <a:pPr eaLnBrk="1" hangingPunct="1">
              <a:lnSpc>
                <a:spcPct val="90000"/>
              </a:lnSpc>
              <a:buClr>
                <a:srgbClr val="FF5050"/>
              </a:buClr>
              <a:buFont typeface="Wingdings" pitchFamily="2" charset="2"/>
              <a:buChar char="Ø"/>
            </a:pPr>
            <a:r>
              <a:rPr lang="en-US" sz="2400" smtClean="0"/>
              <a:t>Africa </a:t>
            </a:r>
          </a:p>
          <a:p>
            <a:pPr eaLnBrk="1" hangingPunct="1">
              <a:lnSpc>
                <a:spcPct val="90000"/>
              </a:lnSpc>
              <a:buClr>
                <a:srgbClr val="FF5050"/>
              </a:buClr>
              <a:buFont typeface="Wingdings" pitchFamily="2" charset="2"/>
              <a:buChar char="Ø"/>
            </a:pPr>
            <a:r>
              <a:rPr lang="en-US" sz="2400" smtClean="0"/>
              <a:t>Philippines, France</a:t>
            </a:r>
          </a:p>
        </p:txBody>
      </p:sp>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latin typeface="Algerian" pitchFamily="82" charset="0"/>
              </a:rPr>
              <a:t>TYPES OF HTPs</a:t>
            </a:r>
          </a:p>
        </p:txBody>
      </p:sp>
      <p:sp>
        <p:nvSpPr>
          <p:cNvPr id="14339" name="Rectangle 4"/>
          <p:cNvSpPr>
            <a:spLocks noGrp="1" noChangeArrowheads="1"/>
          </p:cNvSpPr>
          <p:nvPr>
            <p:ph type="body" sz="half" idx="1"/>
          </p:nvPr>
        </p:nvSpPr>
        <p:spPr/>
        <p:txBody>
          <a:bodyPr/>
          <a:lstStyle/>
          <a:p>
            <a:pPr eaLnBrk="1" hangingPunct="1">
              <a:lnSpc>
                <a:spcPct val="90000"/>
              </a:lnSpc>
            </a:pPr>
            <a:r>
              <a:rPr lang="en-US" sz="2400" smtClean="0">
                <a:latin typeface="Cooper Black" pitchFamily="18" charset="0"/>
              </a:rPr>
              <a:t>Postpartum nutritional restrictions</a:t>
            </a:r>
          </a:p>
          <a:p>
            <a:pPr eaLnBrk="1" hangingPunct="1">
              <a:lnSpc>
                <a:spcPct val="90000"/>
              </a:lnSpc>
            </a:pPr>
            <a:r>
              <a:rPr lang="en-US" sz="2400" smtClean="0">
                <a:latin typeface="Cooper Black" pitchFamily="18" charset="0"/>
              </a:rPr>
              <a:t>Facial scarring</a:t>
            </a:r>
          </a:p>
          <a:p>
            <a:pPr eaLnBrk="1" hangingPunct="1">
              <a:lnSpc>
                <a:spcPct val="90000"/>
              </a:lnSpc>
            </a:pPr>
            <a:r>
              <a:rPr lang="en-US" sz="2400" smtClean="0">
                <a:latin typeface="Cooper Black" pitchFamily="18" charset="0"/>
              </a:rPr>
              <a:t>Low levels of breastfeeding</a:t>
            </a:r>
          </a:p>
          <a:p>
            <a:pPr eaLnBrk="1" hangingPunct="1">
              <a:lnSpc>
                <a:spcPct val="90000"/>
              </a:lnSpc>
            </a:pPr>
            <a:r>
              <a:rPr lang="en-US" sz="2400" smtClean="0">
                <a:latin typeface="Cooper Black" pitchFamily="18" charset="0"/>
              </a:rPr>
              <a:t>Unfair widowhood rites</a:t>
            </a:r>
          </a:p>
          <a:p>
            <a:pPr eaLnBrk="1" hangingPunct="1">
              <a:lnSpc>
                <a:spcPct val="90000"/>
              </a:lnSpc>
            </a:pPr>
            <a:r>
              <a:rPr lang="en-US" sz="2400" smtClean="0">
                <a:latin typeface="Cooper Black" pitchFamily="18" charset="0"/>
              </a:rPr>
              <a:t>Dry vaginal practices &amp; vaginal tightening</a:t>
            </a:r>
          </a:p>
          <a:p>
            <a:pPr eaLnBrk="1" hangingPunct="1">
              <a:lnSpc>
                <a:spcPct val="90000"/>
              </a:lnSpc>
            </a:pPr>
            <a:r>
              <a:rPr lang="en-US" sz="2400" smtClean="0">
                <a:latin typeface="Cooper Black" pitchFamily="18" charset="0"/>
              </a:rPr>
              <a:t>Stoning to death of abused child</a:t>
            </a:r>
          </a:p>
        </p:txBody>
      </p:sp>
      <p:sp>
        <p:nvSpPr>
          <p:cNvPr id="14340" name="Rectangle 5"/>
          <p:cNvSpPr>
            <a:spLocks noGrp="1" noChangeArrowheads="1"/>
          </p:cNvSpPr>
          <p:nvPr>
            <p:ph type="body" sz="half" idx="2"/>
          </p:nvPr>
        </p:nvSpPr>
        <p:spPr/>
        <p:txBody>
          <a:bodyPr/>
          <a:lstStyle/>
          <a:p>
            <a:pPr eaLnBrk="1" hangingPunct="1">
              <a:buClr>
                <a:srgbClr val="FF5050"/>
              </a:buClr>
              <a:buFont typeface="Wingdings" pitchFamily="2" charset="2"/>
              <a:buChar char="Ø"/>
            </a:pPr>
            <a:r>
              <a:rPr lang="en-US" sz="2400" smtClean="0"/>
              <a:t>Latin America</a:t>
            </a:r>
          </a:p>
          <a:p>
            <a:pPr eaLnBrk="1" hangingPunct="1">
              <a:buClr>
                <a:srgbClr val="FF5050"/>
              </a:buClr>
              <a:buFont typeface="Wingdings" pitchFamily="2" charset="2"/>
              <a:buChar char="Ø"/>
            </a:pPr>
            <a:endParaRPr lang="en-US" sz="2400" smtClean="0"/>
          </a:p>
          <a:p>
            <a:pPr eaLnBrk="1" hangingPunct="1">
              <a:buClr>
                <a:srgbClr val="FF5050"/>
              </a:buClr>
              <a:buFont typeface="Wingdings" pitchFamily="2" charset="2"/>
              <a:buChar char="Ø"/>
            </a:pPr>
            <a:r>
              <a:rPr lang="en-US" sz="2400" smtClean="0"/>
              <a:t>Africa</a:t>
            </a:r>
          </a:p>
          <a:p>
            <a:pPr eaLnBrk="1" hangingPunct="1">
              <a:buClr>
                <a:srgbClr val="FF5050"/>
              </a:buClr>
              <a:buFont typeface="Wingdings" pitchFamily="2" charset="2"/>
              <a:buChar char="Ø"/>
            </a:pPr>
            <a:r>
              <a:rPr lang="en-US" sz="2400" smtClean="0"/>
              <a:t>USA, France, other European countries</a:t>
            </a:r>
          </a:p>
          <a:p>
            <a:pPr eaLnBrk="1" hangingPunct="1">
              <a:buClr>
                <a:srgbClr val="FF5050"/>
              </a:buClr>
              <a:buFont typeface="Wingdings" pitchFamily="2" charset="2"/>
              <a:buChar char="Ø"/>
            </a:pPr>
            <a:endParaRPr lang="en-US" sz="2400" smtClean="0"/>
          </a:p>
          <a:p>
            <a:pPr eaLnBrk="1" hangingPunct="1">
              <a:buClr>
                <a:srgbClr val="FF5050"/>
              </a:buClr>
              <a:buFont typeface="Wingdings" pitchFamily="2" charset="2"/>
              <a:buChar char="Ø"/>
            </a:pPr>
            <a:endParaRPr lang="en-US" sz="2400" smtClean="0"/>
          </a:p>
          <a:p>
            <a:pPr eaLnBrk="1" hangingPunct="1">
              <a:buClr>
                <a:srgbClr val="FF5050"/>
              </a:buClr>
              <a:buFont typeface="Wingdings" pitchFamily="2" charset="2"/>
              <a:buChar char="Ø"/>
            </a:pPr>
            <a:endParaRPr lang="en-US" sz="2400" smtClean="0"/>
          </a:p>
          <a:p>
            <a:pPr eaLnBrk="1" hangingPunct="1">
              <a:buClr>
                <a:srgbClr val="FF5050"/>
              </a:buClr>
              <a:buFont typeface="Wingdings" pitchFamily="2" charset="2"/>
              <a:buChar char="Ø"/>
            </a:pPr>
            <a:r>
              <a:rPr lang="en-US" sz="2400" smtClean="0"/>
              <a:t>Kano (Nigeria)</a:t>
            </a:r>
          </a:p>
        </p:txBody>
      </p:sp>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FEMALE GENITAL CUTTING</a:t>
            </a:r>
          </a:p>
        </p:txBody>
      </p:sp>
      <p:sp>
        <p:nvSpPr>
          <p:cNvPr id="15363" name="Rectangle 3"/>
          <p:cNvSpPr>
            <a:spLocks noGrp="1" noChangeArrowheads="1"/>
          </p:cNvSpPr>
          <p:nvPr>
            <p:ph type="body" idx="1"/>
          </p:nvPr>
        </p:nvSpPr>
        <p:spPr/>
        <p:txBody>
          <a:bodyPr/>
          <a:lstStyle/>
          <a:p>
            <a:pPr eaLnBrk="1" hangingPunct="1"/>
            <a:r>
              <a:rPr lang="en-US" sz="4000" smtClean="0">
                <a:latin typeface="Aharoni" pitchFamily="2" charset="-79"/>
              </a:rPr>
              <a:t>All procedures (however crude) involving removal of part or all of the female external genitalia or other injury to the genital organs for cultural and non therapeutic reasons </a:t>
            </a:r>
          </a:p>
        </p:txBody>
      </p:sp>
    </p:spTree>
  </p:cSld>
  <p:clrMapOvr>
    <a:masterClrMapping/>
  </p:clrMapOvr>
  <p:transition advTm="15000"/>
  <p:timing>
    <p:tnLst>
      <p:par>
        <p:cTn id="1" dur="indefinite" restart="never" nodeType="tmRoot"/>
      </p:par>
    </p:tnLst>
  </p:timing>
</p:sld>
</file>

<file path=ppt/theme/theme1.xml><?xml version="1.0" encoding="utf-8"?>
<a:theme xmlns:a="http://schemas.openxmlformats.org/drawingml/2006/main" name="Mountain Top">
  <a:themeElements>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lgerian" pitchFamily="82" charset="0"/>
            <a:cs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379</TotalTime>
  <Words>1135</Words>
  <Application>Microsoft Office PowerPoint</Application>
  <PresentationFormat>On-screen Show (4:3)</PresentationFormat>
  <Paragraphs>197</Paragraphs>
  <Slides>34</Slides>
  <Notes>0</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54" baseType="lpstr">
      <vt:lpstr>Algerian</vt:lpstr>
      <vt:lpstr>Arial</vt:lpstr>
      <vt:lpstr>Calibri</vt:lpstr>
      <vt:lpstr>Wingdings</vt:lpstr>
      <vt:lpstr>Tahoma</vt:lpstr>
      <vt:lpstr>Forte</vt:lpstr>
      <vt:lpstr>Blackadder ITC</vt:lpstr>
      <vt:lpstr>Arial Unicode MS</vt:lpstr>
      <vt:lpstr>Eurostile</vt:lpstr>
      <vt:lpstr>Cooper Black</vt:lpstr>
      <vt:lpstr>Aharoni</vt:lpstr>
      <vt:lpstr>Agency FB</vt:lpstr>
      <vt:lpstr>Bernard MT Condensed</vt:lpstr>
      <vt:lpstr>Arial Black</vt:lpstr>
      <vt:lpstr>Copperplate Gothic Bold</vt:lpstr>
      <vt:lpstr>Batik Regular</vt:lpstr>
      <vt:lpstr>Mountain Top</vt:lpstr>
      <vt:lpstr>Curtain Call</vt:lpstr>
      <vt:lpstr>Kimono</vt:lpstr>
      <vt:lpstr>Microsoft Office Excel Chart</vt:lpstr>
      <vt:lpstr>PowerPoint Presentation</vt:lpstr>
      <vt:lpstr>The african child</vt:lpstr>
      <vt:lpstr>outline</vt:lpstr>
      <vt:lpstr>INTRODUCTION</vt:lpstr>
      <vt:lpstr>REASONS FOR PERSISTENCE OF HTPs</vt:lpstr>
      <vt:lpstr>POSITIVELY IMPACTING TRADITIONAL PRACTICES</vt:lpstr>
      <vt:lpstr>TYPES OF HTPs</vt:lpstr>
      <vt:lpstr>TYPES OF HTPs</vt:lpstr>
      <vt:lpstr>FEMALE GENITAL CUTTING</vt:lpstr>
      <vt:lpstr>REASONS FOR FGC</vt:lpstr>
      <vt:lpstr>PUBLIC HEALTH BURDEN</vt:lpstr>
      <vt:lpstr>FORMS OF FGC</vt:lpstr>
      <vt:lpstr>WHO 1995 CLASSIFICATION</vt:lpstr>
      <vt:lpstr>PROCEDURE</vt:lpstr>
      <vt:lpstr>EARLY MARRIAGE &amp; DOWRY</vt:lpstr>
      <vt:lpstr>SON PREFERENCE</vt:lpstr>
      <vt:lpstr>NUTRITIONAL TABOOS</vt:lpstr>
      <vt:lpstr>VIOLENCE AGAINST THE GIRL CHILD</vt:lpstr>
      <vt:lpstr>TRADITIONAL BIRTH PRACTICES</vt:lpstr>
      <vt:lpstr>IMPLICATIONS/CONSEQUENCES OF HTPs</vt:lpstr>
      <vt:lpstr>HEALTH </vt:lpstr>
      <vt:lpstr>PSYCHOLOGICAL</vt:lpstr>
      <vt:lpstr>SOCIOECONOMIC</vt:lpstr>
      <vt:lpstr>NIGERIAN SCENARIO</vt:lpstr>
      <vt:lpstr>NIGERIAN SCENARIO</vt:lpstr>
      <vt:lpstr>NIGERIAN SCENARIO</vt:lpstr>
      <vt:lpstr>What has been done so fAr</vt:lpstr>
      <vt:lpstr>RECOMMENDATIONS</vt:lpstr>
      <vt:lpstr>RECOMMENDATIONS contd.</vt:lpstr>
      <vt:lpstr>RECOMMENDATIONS contd.</vt:lpstr>
      <vt:lpstr>CONCLUSION</vt:lpstr>
      <vt:lpstr>A SURVIVOR’S STORY</vt:lpstr>
      <vt:lpstr>Her story……</vt:lpstr>
      <vt:lpstr>THANK YOU TO IAC NIGERIA</vt:lpstr>
    </vt:vector>
  </TitlesOfParts>
  <Company>nodescom solutionns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bernardo</dc:creator>
  <cp:lastModifiedBy>Teacher E-Solutions</cp:lastModifiedBy>
  <cp:revision>62</cp:revision>
  <cp:lastPrinted>1601-01-01T00:00:00Z</cp:lastPrinted>
  <dcterms:created xsi:type="dcterms:W3CDTF">2005-02-08T20:20:23Z</dcterms:created>
  <dcterms:modified xsi:type="dcterms:W3CDTF">2019-01-15T07:28:24Z</dcterms:modified>
</cp:coreProperties>
</file>