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25"/>
  </p:notesMasterIdLst>
  <p:sldIdLst>
    <p:sldId id="256" r:id="rId2"/>
    <p:sldId id="376" r:id="rId3"/>
    <p:sldId id="3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377" r:id="rId43"/>
    <p:sldId id="295" r:id="rId44"/>
    <p:sldId id="297" r:id="rId45"/>
    <p:sldId id="298" r:id="rId46"/>
    <p:sldId id="296" r:id="rId47"/>
    <p:sldId id="299" r:id="rId48"/>
    <p:sldId id="300" r:id="rId49"/>
    <p:sldId id="301" r:id="rId50"/>
    <p:sldId id="303" r:id="rId51"/>
    <p:sldId id="304" r:id="rId52"/>
    <p:sldId id="305" r:id="rId53"/>
    <p:sldId id="306" r:id="rId54"/>
    <p:sldId id="307" r:id="rId55"/>
    <p:sldId id="308" r:id="rId56"/>
    <p:sldId id="302" r:id="rId57"/>
    <p:sldId id="309" r:id="rId58"/>
    <p:sldId id="310" r:id="rId59"/>
    <p:sldId id="381" r:id="rId60"/>
    <p:sldId id="311" r:id="rId61"/>
    <p:sldId id="312" r:id="rId62"/>
    <p:sldId id="313" r:id="rId63"/>
    <p:sldId id="314" r:id="rId64"/>
    <p:sldId id="315" r:id="rId65"/>
    <p:sldId id="316" r:id="rId66"/>
    <p:sldId id="317" r:id="rId67"/>
    <p:sldId id="382" r:id="rId68"/>
    <p:sldId id="318" r:id="rId69"/>
    <p:sldId id="322" r:id="rId70"/>
    <p:sldId id="323" r:id="rId71"/>
    <p:sldId id="324" r:id="rId72"/>
    <p:sldId id="321" r:id="rId73"/>
    <p:sldId id="325" r:id="rId74"/>
    <p:sldId id="326" r:id="rId75"/>
    <p:sldId id="327" r:id="rId76"/>
    <p:sldId id="328" r:id="rId77"/>
    <p:sldId id="329" r:id="rId78"/>
    <p:sldId id="378" r:id="rId79"/>
    <p:sldId id="374" r:id="rId80"/>
    <p:sldId id="330" r:id="rId81"/>
    <p:sldId id="331" r:id="rId82"/>
    <p:sldId id="332" r:id="rId83"/>
    <p:sldId id="333" r:id="rId84"/>
    <p:sldId id="334" r:id="rId85"/>
    <p:sldId id="335" r:id="rId86"/>
    <p:sldId id="337" r:id="rId87"/>
    <p:sldId id="338" r:id="rId88"/>
    <p:sldId id="336" r:id="rId89"/>
    <p:sldId id="379" r:id="rId90"/>
    <p:sldId id="380" r:id="rId91"/>
    <p:sldId id="339" r:id="rId92"/>
    <p:sldId id="341" r:id="rId93"/>
    <p:sldId id="342" r:id="rId94"/>
    <p:sldId id="383"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40" r:id="rId114"/>
    <p:sldId id="364" r:id="rId115"/>
    <p:sldId id="365" r:id="rId116"/>
    <p:sldId id="366" r:id="rId117"/>
    <p:sldId id="367" r:id="rId118"/>
    <p:sldId id="368" r:id="rId119"/>
    <p:sldId id="373" r:id="rId120"/>
    <p:sldId id="371" r:id="rId121"/>
    <p:sldId id="372" r:id="rId122"/>
    <p:sldId id="370" r:id="rId123"/>
    <p:sldId id="362" r:id="rId1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99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5" autoAdjust="0"/>
    <p:restoredTop sz="77763" autoAdjust="0"/>
  </p:normalViewPr>
  <p:slideViewPr>
    <p:cSldViewPr>
      <p:cViewPr>
        <p:scale>
          <a:sx n="62" d="100"/>
          <a:sy n="62" d="100"/>
        </p:scale>
        <p:origin x="-5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2902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8544B27D-54F8-4147-8602-869A8A912C36}" type="slidenum">
              <a:rPr lang="en-US"/>
              <a:pPr>
                <a:defRPr/>
              </a:pPr>
              <a:t>‹#›</a:t>
            </a:fld>
            <a:endParaRPr lang="en-US"/>
          </a:p>
        </p:txBody>
      </p:sp>
    </p:spTree>
    <p:extLst>
      <p:ext uri="{BB962C8B-B14F-4D97-AF65-F5344CB8AC3E}">
        <p14:creationId xmlns:p14="http://schemas.microsoft.com/office/powerpoint/2010/main" val="2161305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http://www.biblestudy.org/maps/large-map-israel-wilderness-camp-after-leaving-egypt.html" TargetMode="External"/><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bcbsr.com/survey/jcal.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chrislanou.smugmug.com/"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en.wikipedia.org/wiki/Ten_Commandments"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www.opc.org/lc.html"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www.templebuilders.com/tabernacleimages/tabernacle2enlargement.jpg"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jesuswalk.com/names-god/images/tabernacle_model468x331.jpg" TargetMode="External"/><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backwoodspresbyterian.wordpress.com/2007/12/05/the-tabernacle-and-the-new-testament-church/" TargetMode="Externa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en.wikipedia.org/wiki/File:PLATE4DX.jpg" TargetMode="External"/><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http://calvarypslwomen.com/blog/wp-content/uploads/2008/02/ephod-with-chestpiece.thumbnail.jpg" TargetMode="Externa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46B65AE-A882-406E-9D93-581B4AA35193}" type="slidenum">
              <a:rPr lang="en-US">
                <a:latin typeface="Arial" charset="0"/>
              </a:rPr>
              <a:pPr/>
              <a:t>1</a:t>
            </a:fld>
            <a:endParaRPr lang="en-US">
              <a:latin typeface="Arial"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en-US" smtClean="0"/>
              <a:t>Looking back at the Book of Genesis:  Creation – the Fall of man – God’s punishment (the Flood) – man fills the earth – God’s call of Abraham to Canaan – “Blessed to be a Blessing” – the Chosen People – delivered from Famine by Joseph – Genesis 50:20 – “You intended to harm me, but God intended it for good to accomplish what is now being done, the saving of many lives.”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414F24A-C92B-4854-B3A0-1A95FBE97D58}" type="slidenum">
              <a:rPr lang="en-US">
                <a:latin typeface="Arial" charset="0"/>
              </a:rPr>
              <a:pPr/>
              <a:t>10</a:t>
            </a:fld>
            <a:endParaRPr lang="en-US">
              <a:latin typeface="Arial" charset="0"/>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US" b="1" smtClean="0"/>
              <a:t>Exodus 3:7-4:17</a:t>
            </a:r>
            <a:r>
              <a:rPr lang="en-US" smtClean="0"/>
              <a:t> – God revealed His plan to Moses, who was fearful to return to Egypt. God revealed his powers to Moses, who “had never been eloquent.”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9CD8D7B-25BA-4151-92CB-C755C8D0B503}" type="slidenum">
              <a:rPr lang="en-US">
                <a:latin typeface="Arial" charset="0"/>
              </a:rPr>
              <a:pPr/>
              <a:t>100</a:t>
            </a:fld>
            <a:endParaRPr lang="en-US">
              <a:latin typeface="Arial" charset="0"/>
            </a:endParaRPr>
          </a:p>
        </p:txBody>
      </p:sp>
      <p:sp>
        <p:nvSpPr>
          <p:cNvPr id="231427" name="Rectangle 2"/>
          <p:cNvSpPr>
            <a:spLocks noRo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r>
              <a:rPr lang="en-US" b="1" smtClean="0"/>
              <a:t>Exodus 31:18</a:t>
            </a:r>
            <a:r>
              <a:rPr lang="en-US" smtClean="0"/>
              <a:t> – When the LORD finished speaking to Moses on Mount Sinai, he gave him the two tablets of the Testimony, the tablets of stone </a:t>
            </a:r>
            <a:r>
              <a:rPr lang="en-US" b="1" smtClean="0"/>
              <a:t>inscribed by the finger of God</a:t>
            </a:r>
            <a:r>
              <a:rPr lang="en-US" smtClean="0"/>
              <a:t>. </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91DE1F8-1889-45D7-97BB-E67F48034205}" type="slidenum">
              <a:rPr lang="en-US">
                <a:latin typeface="Arial" charset="0"/>
              </a:rPr>
              <a:pPr/>
              <a:t>101</a:t>
            </a:fld>
            <a:endParaRPr lang="en-US">
              <a:latin typeface="Arial" charset="0"/>
            </a:endParaRPr>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r>
              <a:rPr lang="en-US" smtClean="0"/>
              <a:t>Read Smith’s account, “The Covenant Broken and Renewed,” p. 135</a:t>
            </a:r>
          </a:p>
          <a:p>
            <a:pPr eaLnBrk="1" hangingPunct="1"/>
            <a:endParaRPr lang="en-US" smtClean="0"/>
          </a:p>
          <a:p>
            <a:pPr eaLnBrk="1" hangingPunct="1"/>
            <a:r>
              <a:rPr lang="en-US" b="1" smtClean="0"/>
              <a:t>Exodus 32:1</a:t>
            </a:r>
            <a:r>
              <a:rPr lang="en-US" smtClean="0"/>
              <a:t> When the people saw that Moses was so long in coming down from the mountain, they gathered around Aaron and said, "Come, make us gods who will go before us. As for this fellow Moses who brought us up out of Egypt, we don't know what has happened to him." </a:t>
            </a:r>
            <a:r>
              <a:rPr lang="en-US" b="1" smtClean="0"/>
              <a:t>2</a:t>
            </a:r>
            <a:r>
              <a:rPr lang="en-US" smtClean="0"/>
              <a:t> Aaron answered them, "Take off the gold earrings that your wives, your sons and your daughters are wearing, and bring them to me." </a:t>
            </a:r>
            <a:r>
              <a:rPr lang="en-US" b="1" smtClean="0"/>
              <a:t>3</a:t>
            </a:r>
            <a:r>
              <a:rPr lang="en-US" smtClean="0"/>
              <a:t> So all the people took off their earrings and brought them to Aaron. </a:t>
            </a:r>
            <a:r>
              <a:rPr lang="en-US" b="1" smtClean="0"/>
              <a:t>4</a:t>
            </a:r>
            <a:r>
              <a:rPr lang="en-US" smtClean="0"/>
              <a:t>He took what they handed him and made it into an idol cast in the shape of a calf, fashioning it with a tool. Then they said, "These are your gods, O Israel, who brought you up out of Egypt."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956AA4B-0C21-4E37-BB07-9E88570238D7}" type="slidenum">
              <a:rPr lang="en-US">
                <a:latin typeface="Arial" charset="0"/>
              </a:rPr>
              <a:pPr/>
              <a:t>102</a:t>
            </a:fld>
            <a:endParaRPr lang="en-US">
              <a:latin typeface="Arial" charset="0"/>
            </a:endParaRPr>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pPr eaLnBrk="1" hangingPunct="1"/>
            <a:r>
              <a:rPr lang="en-US" b="1" smtClean="0"/>
              <a:t>Exodus 32:5</a:t>
            </a:r>
            <a:r>
              <a:rPr lang="en-US" smtClean="0"/>
              <a:t> When Aaron saw this, he built an altar in front of the calf and announced, "Tomorrow there will be a festival to the LORD." </a:t>
            </a:r>
            <a:r>
              <a:rPr lang="en-US" b="1" smtClean="0"/>
              <a:t>6</a:t>
            </a:r>
            <a:r>
              <a:rPr lang="en-US" smtClean="0"/>
              <a:t> So the next day the people rose early and sacrificed burnt offerings and presented fellowship offerings. Afterward they sat down to eat and drink and got up to indulge in revelry.</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0297CD2-D84D-44CE-B450-68F6932F542E}" type="slidenum">
              <a:rPr lang="en-US">
                <a:latin typeface="Arial" charset="0"/>
              </a:rPr>
              <a:pPr/>
              <a:t>103</a:t>
            </a:fld>
            <a:endParaRPr lang="en-US">
              <a:latin typeface="Arial" charset="0"/>
            </a:endParaRPr>
          </a:p>
        </p:txBody>
      </p:sp>
      <p:sp>
        <p:nvSpPr>
          <p:cNvPr id="234499" name="Rectangle 2"/>
          <p:cNvSpPr>
            <a:spLocks noRo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pPr eaLnBrk="1" hangingPunct="1"/>
            <a:r>
              <a:rPr lang="en-US" b="1" smtClean="0"/>
              <a:t>Exodus 32:7</a:t>
            </a:r>
            <a:r>
              <a:rPr lang="en-US" smtClean="0"/>
              <a:t> Then the LORD said to Moses, "Go down, because your people, whom you brought up out of Egypt, have become corrupt. </a:t>
            </a:r>
            <a:r>
              <a:rPr lang="en-US" b="1" smtClean="0"/>
              <a:t>8</a:t>
            </a:r>
            <a:r>
              <a:rPr lang="en-US" smtClean="0"/>
              <a:t> They have been quick to turn away from what I commanded them and have made themselves an idol cast in the shape of a calf. They have bowed down to it and sacrificed to it and have said, 'These are your gods, O Israel, who brought you up out of Egypt.'</a:t>
            </a:r>
          </a:p>
          <a:p>
            <a:pPr eaLnBrk="1" hangingPunct="1"/>
            <a:r>
              <a:rPr lang="en-US" smtClean="0"/>
              <a:t> </a:t>
            </a:r>
            <a:r>
              <a:rPr lang="en-US" b="1" smtClean="0"/>
              <a:t>9</a:t>
            </a:r>
            <a:r>
              <a:rPr lang="en-US" smtClean="0"/>
              <a:t> "I have seen these people," the LORD said to Moses, "and they are a stiff-necked people. </a:t>
            </a:r>
            <a:r>
              <a:rPr lang="en-US" b="1" smtClean="0"/>
              <a:t>10</a:t>
            </a:r>
            <a:r>
              <a:rPr lang="en-US" smtClean="0"/>
              <a:t> Now leave me alone so that my anger may burn against them and that I may destroy them. Then I will make you into a great nation."</a:t>
            </a:r>
          </a:p>
          <a:p>
            <a:pPr eaLnBrk="1" hangingPunct="1"/>
            <a:endParaRPr lang="en-US" smtClean="0"/>
          </a:p>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49D5A37-4461-470C-9E89-1D99319D6F3C}" type="slidenum">
              <a:rPr lang="en-US">
                <a:latin typeface="Arial" charset="0"/>
              </a:rPr>
              <a:pPr/>
              <a:t>104</a:t>
            </a:fld>
            <a:endParaRPr lang="en-US">
              <a:latin typeface="Arial" charset="0"/>
            </a:endParaRPr>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pPr eaLnBrk="1" hangingPunct="1"/>
            <a:r>
              <a:rPr lang="en-US" b="1" smtClean="0"/>
              <a:t>Exodus 32:11</a:t>
            </a:r>
            <a:r>
              <a:rPr lang="en-US" smtClean="0"/>
              <a:t> But Moses sought the favor of the LORD his God. "O LORD," he said, "why should your anger burn against your people, whom you brought out of Egypt with great power and a mighty hand? </a:t>
            </a:r>
            <a:r>
              <a:rPr lang="en-US" b="1" smtClean="0"/>
              <a:t>12</a:t>
            </a:r>
            <a:r>
              <a:rPr lang="en-US" smtClean="0"/>
              <a:t> Why should the Egyptians say, 'It was with evil intent that he brought them out, to kill them in the mountains and to wipe them off the face of the earth'? Turn from your fierce anger; relent and do not bring disaster on your people. </a:t>
            </a:r>
            <a:r>
              <a:rPr lang="en-US" b="1" smtClean="0"/>
              <a:t>13</a:t>
            </a:r>
            <a:r>
              <a:rPr lang="en-US" smtClean="0"/>
              <a:t> Remember your servants Abraham, Isaac and Israel, to whom you swore by your own self: 'I will make your descendants as numerous as the stars in the sky and I will give your descendants all this land I promised them, and it will be their inheritance forever.' " </a:t>
            </a:r>
            <a:r>
              <a:rPr lang="en-US" b="1" smtClean="0"/>
              <a:t>14</a:t>
            </a:r>
            <a:r>
              <a:rPr lang="en-US" smtClean="0"/>
              <a:t> Then the LORD relented and did not bring on his people the disaster he had threatened.</a:t>
            </a:r>
          </a:p>
          <a:p>
            <a:pPr eaLnBrk="1" hangingPunct="1"/>
            <a:r>
              <a:rPr lang="en-US" smtClean="0"/>
              <a:t> </a:t>
            </a:r>
            <a:r>
              <a:rPr lang="en-US" b="1" smtClean="0"/>
              <a:t>15</a:t>
            </a:r>
            <a:r>
              <a:rPr lang="en-US" smtClean="0"/>
              <a:t> Moses turned and went down the mountain with the two tablets of the Testimony in his hands. They were inscribed on both sides, front and back. </a:t>
            </a:r>
            <a:r>
              <a:rPr lang="en-US" b="1" smtClean="0"/>
              <a:t>16</a:t>
            </a:r>
            <a:r>
              <a:rPr lang="en-US" smtClean="0"/>
              <a:t> The tablets were the work of God; the writing was the writing of God, engraved on the tablets.</a:t>
            </a:r>
          </a:p>
          <a:p>
            <a:pPr eaLnBrk="1" hangingPunct="1"/>
            <a:r>
              <a:rPr lang="en-US" smtClean="0"/>
              <a:t> </a:t>
            </a:r>
            <a:r>
              <a:rPr lang="en-US" b="1" smtClean="0"/>
              <a:t>17</a:t>
            </a:r>
            <a:r>
              <a:rPr lang="en-US" smtClean="0"/>
              <a:t> When Joshua heard the noise of the people shouting, he said to Moses, "There is the sound of war in the camp."</a:t>
            </a:r>
          </a:p>
          <a:p>
            <a:pPr eaLnBrk="1" hangingPunct="1"/>
            <a:r>
              <a:rPr lang="en-US" smtClean="0"/>
              <a:t> </a:t>
            </a:r>
            <a:r>
              <a:rPr lang="en-US" b="1" smtClean="0"/>
              <a:t>18</a:t>
            </a:r>
            <a:r>
              <a:rPr lang="en-US" smtClean="0"/>
              <a:t> Moses replied: </a:t>
            </a:r>
            <a:br>
              <a:rPr lang="en-US" smtClean="0"/>
            </a:br>
            <a:r>
              <a:rPr lang="en-US" smtClean="0"/>
              <a:t>       "It is not the sound of victory, </a:t>
            </a:r>
            <a:br>
              <a:rPr lang="en-US" smtClean="0"/>
            </a:br>
            <a:r>
              <a:rPr lang="en-US" smtClean="0"/>
              <a:t>       it is not the sound of defeat; </a:t>
            </a:r>
            <a:br>
              <a:rPr lang="en-US" smtClean="0"/>
            </a:br>
            <a:r>
              <a:rPr lang="en-US" smtClean="0"/>
              <a:t>       it is the sound of singing that I hear."</a:t>
            </a:r>
          </a:p>
          <a:p>
            <a:pPr eaLnBrk="1" hangingPunct="1"/>
            <a:r>
              <a:rPr lang="en-US" smtClean="0"/>
              <a:t> </a:t>
            </a:r>
            <a:r>
              <a:rPr lang="en-US" b="1" smtClean="0"/>
              <a:t>19</a:t>
            </a:r>
            <a:r>
              <a:rPr lang="en-US" smtClean="0"/>
              <a:t> When Moses approached the camp and saw the calf and the dancing, his anger burned and he threw the tablets out of his hands, breaking them to pieces at the foot of the mountain. </a:t>
            </a:r>
            <a:r>
              <a:rPr lang="en-US" b="1" smtClean="0"/>
              <a:t>20</a:t>
            </a:r>
            <a:r>
              <a:rPr lang="en-US" smtClean="0"/>
              <a:t> And he took the calf they had made and burned it in the fire; then he ground it to powder, scattered it on the water and made the Israelites drink it.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0F8219F-EFE2-4B57-89C8-7B4E42FE3BEC}" type="slidenum">
              <a:rPr lang="en-US">
                <a:latin typeface="Arial" charset="0"/>
              </a:rPr>
              <a:pPr/>
              <a:t>105</a:t>
            </a:fld>
            <a:endParaRPr lang="en-US">
              <a:latin typeface="Arial" charset="0"/>
            </a:endParaRPr>
          </a:p>
        </p:txBody>
      </p:sp>
      <p:sp>
        <p:nvSpPr>
          <p:cNvPr id="236547" name="Rectangle 2"/>
          <p:cNvSpPr>
            <a:spLocks noRo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pPr eaLnBrk="1" hangingPunct="1"/>
            <a:r>
              <a:rPr lang="en-US" b="1" smtClean="0"/>
              <a:t>Exodus 32:21</a:t>
            </a:r>
            <a:r>
              <a:rPr lang="en-US" smtClean="0"/>
              <a:t> He said to Aaron, "What did these people do to you, that you led them into such great sin?"</a:t>
            </a:r>
          </a:p>
          <a:p>
            <a:pPr eaLnBrk="1" hangingPunct="1"/>
            <a:r>
              <a:rPr lang="en-US" smtClean="0"/>
              <a:t> </a:t>
            </a:r>
            <a:r>
              <a:rPr lang="en-US" b="1" smtClean="0"/>
              <a:t>22</a:t>
            </a:r>
            <a:r>
              <a:rPr lang="en-US" smtClean="0"/>
              <a:t> "Do not be angry, my lord," Aaron answered. "You know how prone these people are to evil. </a:t>
            </a:r>
            <a:r>
              <a:rPr lang="en-US" b="1" smtClean="0"/>
              <a:t>23</a:t>
            </a:r>
            <a:r>
              <a:rPr lang="en-US" smtClean="0"/>
              <a:t> They said to me, 'Make us gods who will go before us. As for this fellow Moses who brought us up out of Egypt, we don't know what has happened to him.' </a:t>
            </a:r>
            <a:r>
              <a:rPr lang="en-US" b="1" smtClean="0"/>
              <a:t>24</a:t>
            </a:r>
            <a:r>
              <a:rPr lang="en-US" smtClean="0"/>
              <a:t> So I told them, 'Whoever has any gold jewelry, take it off.' Then they gave me the gold, and I threw it into the fire, and out came this calf!"</a:t>
            </a:r>
          </a:p>
          <a:p>
            <a:pPr eaLnBrk="1" hangingPunct="1"/>
            <a:r>
              <a:rPr lang="en-US" smtClean="0"/>
              <a:t> </a:t>
            </a:r>
            <a:r>
              <a:rPr lang="en-US" b="1" smtClean="0"/>
              <a:t>25</a:t>
            </a:r>
            <a:r>
              <a:rPr lang="en-US" smtClean="0"/>
              <a:t> Moses saw that the people were running wild and that Aaron had let them get out of control and so become a laughingstock to their enemies. </a:t>
            </a:r>
            <a:r>
              <a:rPr lang="en-US" b="1" smtClean="0"/>
              <a:t>26</a:t>
            </a:r>
            <a:r>
              <a:rPr lang="en-US" smtClean="0"/>
              <a:t> So he stood at the entrance to the camp and said, "Whoever is for the LORD, come to me." And </a:t>
            </a:r>
            <a:r>
              <a:rPr lang="en-US" b="1" smtClean="0"/>
              <a:t>all the Levites rallied to him</a:t>
            </a:r>
            <a:r>
              <a:rPr lang="en-US" smtClean="0"/>
              <a:t>.</a:t>
            </a:r>
          </a:p>
          <a:p>
            <a:pPr eaLnBrk="1" hangingPunct="1"/>
            <a:r>
              <a:rPr lang="en-US" smtClean="0"/>
              <a:t> </a:t>
            </a:r>
            <a:r>
              <a:rPr lang="en-US" b="1" smtClean="0"/>
              <a:t>27</a:t>
            </a:r>
            <a:r>
              <a:rPr lang="en-US" smtClean="0"/>
              <a:t> Then he said to them, "This is what the LORD, the God of Israel, says: 'Each man strap a sword to his side. Go back and forth through the camp from one end to the other, each killing his brother and friend and neighbor.' " </a:t>
            </a:r>
            <a:r>
              <a:rPr lang="en-US" b="1" smtClean="0"/>
              <a:t>28</a:t>
            </a:r>
            <a:r>
              <a:rPr lang="en-US" smtClean="0"/>
              <a:t> The Levites did as Moses commanded, and that day </a:t>
            </a:r>
            <a:r>
              <a:rPr lang="en-US" b="1" smtClean="0"/>
              <a:t>about three thousand of the people died</a:t>
            </a:r>
            <a:r>
              <a:rPr lang="en-US" smtClean="0"/>
              <a:t>. </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4576293-FBDC-4B99-860D-97201315783B}" type="slidenum">
              <a:rPr lang="en-US">
                <a:latin typeface="Arial" charset="0"/>
              </a:rPr>
              <a:pPr/>
              <a:t>106</a:t>
            </a:fld>
            <a:endParaRPr lang="en-US">
              <a:latin typeface="Arial" charset="0"/>
            </a:endParaRPr>
          </a:p>
        </p:txBody>
      </p:sp>
      <p:sp>
        <p:nvSpPr>
          <p:cNvPr id="237571" name="Rectangle 2"/>
          <p:cNvSpPr>
            <a:spLocks noRo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pPr eaLnBrk="1" hangingPunct="1"/>
            <a:r>
              <a:rPr lang="en-US" b="1" smtClean="0"/>
              <a:t>Exodus 32:29</a:t>
            </a:r>
            <a:r>
              <a:rPr lang="en-US" smtClean="0"/>
              <a:t> Then Moses said, "You have been set apart to the LORD today, for you were against your own sons and brothers, and he has blessed you this day."</a:t>
            </a:r>
          </a:p>
          <a:p>
            <a:pPr eaLnBrk="1" hangingPunct="1"/>
            <a:endParaRPr lang="en-US" b="1"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6AE98C8F-65FF-4E7B-B35B-DEB8C61DE019}" type="slidenum">
              <a:rPr lang="en-US">
                <a:latin typeface="Arial" charset="0"/>
              </a:rPr>
              <a:pPr/>
              <a:t>107</a:t>
            </a:fld>
            <a:endParaRPr lang="en-US">
              <a:latin typeface="Arial" charset="0"/>
            </a:endParaRPr>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pPr eaLnBrk="1" hangingPunct="1"/>
            <a:r>
              <a:rPr lang="en-US" smtClean="0"/>
              <a:t>Exodus 32:</a:t>
            </a:r>
            <a:r>
              <a:rPr lang="en-US" b="1" smtClean="0"/>
              <a:t>30</a:t>
            </a:r>
            <a:r>
              <a:rPr lang="en-US" smtClean="0"/>
              <a:t> The next day Moses said to the people, "You have committed a great sin. But now I will go up to the LORD; perhaps I can make atonement for your sin."</a:t>
            </a:r>
          </a:p>
          <a:p>
            <a:pPr eaLnBrk="1" hangingPunct="1"/>
            <a:r>
              <a:rPr lang="en-US" smtClean="0"/>
              <a:t> </a:t>
            </a:r>
            <a:r>
              <a:rPr lang="en-US" b="1" smtClean="0"/>
              <a:t>31</a:t>
            </a:r>
            <a:r>
              <a:rPr lang="en-US" smtClean="0"/>
              <a:t> So Moses went back to the LORD and said, "Oh, what a great sin these people have committed! They have made themselves gods of gold. </a:t>
            </a:r>
            <a:r>
              <a:rPr lang="en-US" b="1" smtClean="0"/>
              <a:t>32</a:t>
            </a:r>
            <a:r>
              <a:rPr lang="en-US" smtClean="0"/>
              <a:t> But now, please forgive their sin—but if not, then blot me out of the book you have written.“</a:t>
            </a:r>
          </a:p>
          <a:p>
            <a:pPr eaLnBrk="1" hangingPunct="1"/>
            <a:r>
              <a:rPr lang="en-US" b="1" smtClean="0"/>
              <a:t>33</a:t>
            </a:r>
            <a:r>
              <a:rPr lang="en-US" smtClean="0"/>
              <a:t> The LORD replied to Moses, "Whoever has sinned against me I will blot out of my book. </a:t>
            </a:r>
            <a:r>
              <a:rPr lang="en-US" b="1" smtClean="0"/>
              <a:t>34</a:t>
            </a:r>
            <a:r>
              <a:rPr lang="en-US" smtClean="0"/>
              <a:t> Now go, lead the people to the place I spoke of, and my angel will go before you. However, when the time comes for me to punish, I will punish them for their sin."</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02D9C3C-B187-4BB4-8B8A-075595AD8B13}" type="slidenum">
              <a:rPr lang="en-US">
                <a:latin typeface="Arial" charset="0"/>
              </a:rPr>
              <a:pPr/>
              <a:t>108</a:t>
            </a:fld>
            <a:endParaRPr lang="en-US">
              <a:latin typeface="Arial" charset="0"/>
            </a:endParaRPr>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pPr eaLnBrk="1" hangingPunct="1"/>
            <a:r>
              <a:rPr lang="en-US" b="1" smtClean="0"/>
              <a:t>Exodus 32:35</a:t>
            </a:r>
            <a:r>
              <a:rPr lang="en-US" smtClean="0"/>
              <a:t> And the LORD struck the people with a plague because of what they did with the calf Aaron had made.</a:t>
            </a:r>
          </a:p>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C5F9298-82D4-4244-80AC-3277556238DE}" type="slidenum">
              <a:rPr lang="en-US">
                <a:latin typeface="Arial" charset="0"/>
              </a:rPr>
              <a:pPr/>
              <a:t>109</a:t>
            </a:fld>
            <a:endParaRPr lang="en-US">
              <a:latin typeface="Arial" charset="0"/>
            </a:endParaRPr>
          </a:p>
        </p:txBody>
      </p:sp>
      <p:sp>
        <p:nvSpPr>
          <p:cNvPr id="240643" name="Rectangle 2"/>
          <p:cNvSpPr>
            <a:spLocks noRo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pPr eaLnBrk="1" hangingPunct="1"/>
            <a:r>
              <a:rPr lang="en-US" b="1" smtClean="0"/>
              <a:t>Exodus 33:1</a:t>
            </a:r>
            <a:r>
              <a:rPr lang="en-US" smtClean="0"/>
              <a:t> Then the LORD said to Moses, "Leave this place, you and the people you brought up out of Egypt, and go up to the land I promised on oath to Abraham, Isaac and Jacob, saying, 'I will give it to your descendants.' </a:t>
            </a:r>
            <a:r>
              <a:rPr lang="en-US" b="1" smtClean="0"/>
              <a:t>2</a:t>
            </a:r>
            <a:r>
              <a:rPr lang="en-US" smtClean="0"/>
              <a:t> I will send an angel before you and drive out the Canaanites, Amorites, Hittites, Perizzites, Hivites and Jebusites. </a:t>
            </a:r>
            <a:r>
              <a:rPr lang="en-US" b="1" smtClean="0"/>
              <a:t>3</a:t>
            </a:r>
            <a:r>
              <a:rPr lang="en-US" smtClean="0"/>
              <a:t> Go up to the land flowing with milk and honey. But </a:t>
            </a:r>
            <a:r>
              <a:rPr lang="en-US" b="1" smtClean="0"/>
              <a:t>I will not go with you, because you are a stiff-necked people and I might destroy you on the way</a:t>
            </a:r>
            <a:r>
              <a:rPr lang="en-US" smtClean="0"/>
              <a:t>."</a:t>
            </a:r>
          </a:p>
          <a:p>
            <a:pPr eaLnBrk="1" hangingPunct="1"/>
            <a:r>
              <a:rPr lang="en-US" smtClean="0"/>
              <a:t> </a:t>
            </a:r>
            <a:r>
              <a:rPr lang="en-US" b="1" smtClean="0"/>
              <a:t>4</a:t>
            </a:r>
            <a:r>
              <a:rPr lang="en-US" smtClean="0"/>
              <a:t> When the people heard these distressing words, </a:t>
            </a:r>
            <a:r>
              <a:rPr lang="en-US" b="1" smtClean="0"/>
              <a:t>they began to mourn</a:t>
            </a:r>
            <a:r>
              <a:rPr lang="en-US" smtClean="0"/>
              <a:t> and no one put on any ornaments. </a:t>
            </a:r>
            <a:r>
              <a:rPr lang="en-US" b="1" smtClean="0"/>
              <a:t>5</a:t>
            </a:r>
            <a:r>
              <a:rPr lang="en-US" smtClean="0"/>
              <a:t> For the LORD had said to Moses, "Tell the Israelites, 'You are a stiff-necked people. If I were to go with you even for a moment, I might destroy you. Now take off your ornaments and I will decide what to do with you.' " </a:t>
            </a:r>
            <a:r>
              <a:rPr lang="en-US" b="1" smtClean="0"/>
              <a:t>6</a:t>
            </a:r>
            <a:r>
              <a:rPr lang="en-US" smtClean="0"/>
              <a:t> So the Israelites stripped off their ornaments at Mount Horeb.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331808C-DE30-466F-92CF-10864C2B8699}" type="slidenum">
              <a:rPr lang="en-US">
                <a:latin typeface="Arial" charset="0"/>
              </a:rPr>
              <a:pPr/>
              <a:t>11</a:t>
            </a:fld>
            <a:endParaRPr lang="en-US">
              <a:latin typeface="Arial" charset="0"/>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en-US" b="1" smtClean="0"/>
              <a:t>Exodus 4:18-20</a:t>
            </a:r>
            <a:r>
              <a:rPr lang="en-US" smtClean="0"/>
              <a:t> – </a:t>
            </a:r>
            <a:r>
              <a:rPr lang="en-US" b="1" smtClean="0"/>
              <a:t>18</a:t>
            </a:r>
            <a:r>
              <a:rPr lang="en-US" smtClean="0"/>
              <a:t> Then Moses went back to Jethro his father-in-law and said to him, "Let me go back to my own people in Egypt to see if any of them are still alive." Jethro said, "Go, and I wish you well." </a:t>
            </a:r>
            <a:r>
              <a:rPr lang="en-US" b="1" smtClean="0"/>
              <a:t>19</a:t>
            </a:r>
            <a:r>
              <a:rPr lang="en-US" smtClean="0"/>
              <a:t> Now the LORD had said to Moses in Midian, "Go back to Egypt, for all the men who wanted to kill you are dead." </a:t>
            </a:r>
            <a:r>
              <a:rPr lang="en-US" b="1" smtClean="0"/>
              <a:t>20</a:t>
            </a:r>
            <a:r>
              <a:rPr lang="en-US" smtClean="0"/>
              <a:t> So Moses took his wife and sons, put them on a donkey and started back to Egypt. And he took the staff of God in his hand. </a:t>
            </a:r>
            <a:endParaRPr lang="en-US" b="1" smtClean="0"/>
          </a:p>
          <a:p>
            <a:pPr eaLnBrk="1" hangingPunct="1"/>
            <a:r>
              <a:rPr lang="en-US" b="1" smtClean="0"/>
              <a:t>Exodus 4:24-26</a:t>
            </a:r>
            <a:r>
              <a:rPr lang="en-US" smtClean="0"/>
              <a:t> –  </a:t>
            </a:r>
            <a:r>
              <a:rPr lang="en-US" b="1" smtClean="0"/>
              <a:t>24</a:t>
            </a:r>
            <a:r>
              <a:rPr lang="en-US" smtClean="0"/>
              <a:t> At a lodging place on the way, the LORD met {Moses} and was about to kill him. </a:t>
            </a:r>
            <a:r>
              <a:rPr lang="en-US" b="1" smtClean="0"/>
              <a:t>25</a:t>
            </a:r>
            <a:r>
              <a:rPr lang="en-US" smtClean="0"/>
              <a:t> But Zipporah took a flint knife, cut off her son's foreskin and touched {Moses'} feet with it. "Surely you are a bridegroom of blood to me," she said. </a:t>
            </a:r>
            <a:r>
              <a:rPr lang="en-US" b="1" smtClean="0"/>
              <a:t>26</a:t>
            </a:r>
            <a:r>
              <a:rPr lang="en-US" smtClean="0"/>
              <a:t> So the LORD let him alone. (At that time she said "bridegroom of blood," referring to circumcision.)</a:t>
            </a:r>
          </a:p>
          <a:p>
            <a:pPr eaLnBrk="1" hangingPunct="1"/>
            <a:r>
              <a:rPr lang="en-US" smtClean="0"/>
              <a:t>Note – This may refer to Moses, or possibly Moses’ son, Gershom.  See study Bible notes on Exodus 4:24, page 105.</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5591405-E867-4182-B041-C74FE9120D01}" type="slidenum">
              <a:rPr lang="en-US">
                <a:latin typeface="Arial" charset="0"/>
              </a:rPr>
              <a:pPr/>
              <a:t>110</a:t>
            </a:fld>
            <a:endParaRPr lang="en-US">
              <a:latin typeface="Arial" charset="0"/>
            </a:endParaRPr>
          </a:p>
        </p:txBody>
      </p:sp>
      <p:sp>
        <p:nvSpPr>
          <p:cNvPr id="241667" name="Rectangle 2"/>
          <p:cNvSpPr>
            <a:spLocks noRot="1" noChangeArrowheads="1" noTextEdit="1"/>
          </p:cNvSpPr>
          <p:nvPr>
            <p:ph type="sldImg"/>
          </p:nvPr>
        </p:nvSpPr>
        <p:spPr>
          <a:ln/>
        </p:spPr>
      </p:sp>
      <p:sp>
        <p:nvSpPr>
          <p:cNvPr id="241668" name="Rectangle 3"/>
          <p:cNvSpPr>
            <a:spLocks noGrp="1" noChangeArrowheads="1"/>
          </p:cNvSpPr>
          <p:nvPr>
            <p:ph type="body" idx="1"/>
          </p:nvPr>
        </p:nvSpPr>
        <p:spPr>
          <a:noFill/>
        </p:spPr>
        <p:txBody>
          <a:bodyPr/>
          <a:lstStyle/>
          <a:p>
            <a:pPr eaLnBrk="1" hangingPunct="1"/>
            <a:r>
              <a:rPr lang="en-US" b="1" smtClean="0"/>
              <a:t>Exodus 33:7</a:t>
            </a:r>
            <a:r>
              <a:rPr lang="en-US" smtClean="0"/>
              <a:t> Now Moses used to take a tent and pitch it outside the camp some distance away, calling it the "tent of meeting." Anyone inquiring of the LORD would go to the tent of meeting outside the camp. </a:t>
            </a:r>
            <a:r>
              <a:rPr lang="en-US" b="1" smtClean="0"/>
              <a:t>8</a:t>
            </a:r>
            <a:r>
              <a:rPr lang="en-US" smtClean="0"/>
              <a:t> And whenever Moses went out to the tent, all the people rose and stood at the entrances to their tents, watching Moses until he entered the tent. </a:t>
            </a:r>
            <a:r>
              <a:rPr lang="en-US" b="1" smtClean="0"/>
              <a:t>9</a:t>
            </a:r>
            <a:r>
              <a:rPr lang="en-US" smtClean="0"/>
              <a:t> As Moses went into the tent, the pillar of cloud would come down and stay at the entrance, while the LORD spoke with Moses. </a:t>
            </a:r>
            <a:r>
              <a:rPr lang="en-US" b="1" smtClean="0"/>
              <a:t>10</a:t>
            </a:r>
            <a:r>
              <a:rPr lang="en-US" smtClean="0"/>
              <a:t> Whenever the people saw the pillar of cloud standing at the entrance to the tent, they all stood and worshiped, each at the entrance to his tent. </a:t>
            </a:r>
            <a:r>
              <a:rPr lang="en-US" b="1" smtClean="0"/>
              <a:t>11</a:t>
            </a:r>
            <a:r>
              <a:rPr lang="en-US" smtClean="0"/>
              <a:t> The LORD would speak to Moses face to face, as a man speaks with his friend. Then Moses would return to the camp, but his young aide Joshua son of Nun did not leave the tent. </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1625344-3D2F-4E9E-A386-93F4C1829399}" type="slidenum">
              <a:rPr lang="en-US">
                <a:latin typeface="Arial" charset="0"/>
              </a:rPr>
              <a:pPr/>
              <a:t>111</a:t>
            </a:fld>
            <a:endParaRPr lang="en-US">
              <a:latin typeface="Arial" charset="0"/>
            </a:endParaRPr>
          </a:p>
        </p:txBody>
      </p:sp>
      <p:sp>
        <p:nvSpPr>
          <p:cNvPr id="242691" name="Rectangle 2"/>
          <p:cNvSpPr>
            <a:spLocks noRo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r>
              <a:rPr lang="en-US" b="1" smtClean="0"/>
              <a:t>Exodus 33:12</a:t>
            </a:r>
            <a:r>
              <a:rPr lang="en-US" smtClean="0"/>
              <a:t> Moses said to the LORD, "You have been telling me, 'Lead these people,' but you have not let me know whom you will send with me. You have said, 'I know you by name and you have found favor with me.' </a:t>
            </a:r>
            <a:r>
              <a:rPr lang="en-US" b="1" smtClean="0"/>
              <a:t>13</a:t>
            </a:r>
            <a:r>
              <a:rPr lang="en-US" smtClean="0"/>
              <a:t> If you are pleased with me, teach me your ways so I may know you and continue to find favor with you. Remember that this nation is your people." </a:t>
            </a:r>
            <a:r>
              <a:rPr lang="en-US" b="1" smtClean="0"/>
              <a:t>14</a:t>
            </a:r>
            <a:r>
              <a:rPr lang="en-US" smtClean="0"/>
              <a:t> The LORD replied, "My Presence will go with you, and I will give you rest."</a:t>
            </a:r>
          </a:p>
          <a:p>
            <a:pPr eaLnBrk="1" hangingPunct="1"/>
            <a:r>
              <a:rPr lang="en-US" smtClean="0"/>
              <a:t> </a:t>
            </a:r>
            <a:r>
              <a:rPr lang="en-US" b="1" smtClean="0"/>
              <a:t>15</a:t>
            </a:r>
            <a:r>
              <a:rPr lang="en-US" smtClean="0"/>
              <a:t> Then Moses said to him, "If your Presence does not go with us, do not send us up from here. </a:t>
            </a:r>
            <a:r>
              <a:rPr lang="en-US" b="1" smtClean="0"/>
              <a:t>16</a:t>
            </a:r>
            <a:r>
              <a:rPr lang="en-US" smtClean="0"/>
              <a:t> How will anyone know that you are pleased with me and with your people unless you go with us? What else will distinguish me and your people from all the other people on the face of the earth?"</a:t>
            </a:r>
          </a:p>
          <a:p>
            <a:pPr eaLnBrk="1" hangingPunct="1"/>
            <a:r>
              <a:rPr lang="en-US" smtClean="0"/>
              <a:t> </a:t>
            </a:r>
            <a:r>
              <a:rPr lang="en-US" b="1" smtClean="0"/>
              <a:t>17</a:t>
            </a:r>
            <a:r>
              <a:rPr lang="en-US" smtClean="0"/>
              <a:t> And the LORD said to Moses, "</a:t>
            </a:r>
            <a:r>
              <a:rPr lang="en-US" b="1" smtClean="0"/>
              <a:t>I will do the very thing you have asked, because I am pleased with you and I know you by name</a:t>
            </a:r>
            <a:r>
              <a:rPr lang="en-US" smtClean="0"/>
              <a: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A0D5BAA-0F51-4304-941A-BB2FBD20E22A}" type="slidenum">
              <a:rPr lang="en-US">
                <a:latin typeface="Arial" charset="0"/>
              </a:rPr>
              <a:pPr/>
              <a:t>112</a:t>
            </a:fld>
            <a:endParaRPr lang="en-US">
              <a:latin typeface="Arial" charset="0"/>
            </a:endParaRPr>
          </a:p>
        </p:txBody>
      </p:sp>
      <p:sp>
        <p:nvSpPr>
          <p:cNvPr id="243715" name="Rectangle 2"/>
          <p:cNvSpPr>
            <a:spLocks noRot="1" noChangeArrowheads="1" noTextEdit="1"/>
          </p:cNvSpPr>
          <p:nvPr>
            <p:ph type="sldImg"/>
          </p:nvPr>
        </p:nvSpPr>
        <p:spPr>
          <a:ln/>
        </p:spPr>
      </p:sp>
      <p:sp>
        <p:nvSpPr>
          <p:cNvPr id="243716" name="Rectangle 3"/>
          <p:cNvSpPr>
            <a:spLocks noGrp="1" noChangeArrowheads="1"/>
          </p:cNvSpPr>
          <p:nvPr>
            <p:ph type="body" idx="1"/>
          </p:nvPr>
        </p:nvSpPr>
        <p:spPr>
          <a:noFill/>
        </p:spPr>
        <p:txBody>
          <a:bodyPr/>
          <a:lstStyle/>
          <a:p>
            <a:pPr eaLnBrk="1" hangingPunct="1"/>
            <a:r>
              <a:rPr lang="en-US" b="1" smtClean="0"/>
              <a:t>Exodus 33:18</a:t>
            </a:r>
            <a:r>
              <a:rPr lang="en-US" smtClean="0"/>
              <a:t> Then Moses said, "</a:t>
            </a:r>
            <a:r>
              <a:rPr lang="en-US" b="1" smtClean="0"/>
              <a:t>Now show me your glory</a:t>
            </a:r>
            <a:r>
              <a:rPr lang="en-US" smtClean="0"/>
              <a:t>."</a:t>
            </a:r>
          </a:p>
          <a:p>
            <a:pPr eaLnBrk="1" hangingPunct="1"/>
            <a:r>
              <a:rPr lang="en-US" smtClean="0"/>
              <a:t> </a:t>
            </a:r>
            <a:r>
              <a:rPr lang="en-US" b="1" smtClean="0"/>
              <a:t>19</a:t>
            </a:r>
            <a:r>
              <a:rPr lang="en-US" smtClean="0"/>
              <a:t> And the LORD said, "I will cause all my goodness to pass in front of you, and I will proclaim my name, the LORD, in your presence. </a:t>
            </a:r>
            <a:r>
              <a:rPr lang="en-US" b="1" smtClean="0"/>
              <a:t>I will have mercy on whom I will have mercy, and I will have compassion on whom I will have compassion.</a:t>
            </a:r>
            <a:r>
              <a:rPr lang="en-US" smtClean="0"/>
              <a:t> </a:t>
            </a:r>
            <a:r>
              <a:rPr lang="en-US" b="1" smtClean="0"/>
              <a:t>20</a:t>
            </a:r>
            <a:r>
              <a:rPr lang="en-US" smtClean="0"/>
              <a:t> But," he said, "you cannot see my face, for no one may see me and live."</a:t>
            </a:r>
          </a:p>
          <a:p>
            <a:pPr eaLnBrk="1" hangingPunct="1"/>
            <a:r>
              <a:rPr lang="en-US" smtClean="0"/>
              <a:t> </a:t>
            </a:r>
            <a:r>
              <a:rPr lang="en-US" b="1" smtClean="0"/>
              <a:t>21</a:t>
            </a:r>
            <a:r>
              <a:rPr lang="en-US" smtClean="0"/>
              <a:t> Then the LORD said, "There is a place near me where you may stand on a rock. </a:t>
            </a:r>
            <a:r>
              <a:rPr lang="en-US" b="1" smtClean="0"/>
              <a:t>22</a:t>
            </a:r>
            <a:r>
              <a:rPr lang="en-US" smtClean="0"/>
              <a:t> When my glory passes by, I will put you in a cleft in the rock and cover you with my hand until I have passed by. </a:t>
            </a:r>
            <a:r>
              <a:rPr lang="en-US" b="1" smtClean="0"/>
              <a:t>23</a:t>
            </a:r>
            <a:r>
              <a:rPr lang="en-US" smtClean="0"/>
              <a:t> Then I will remove my hand and </a:t>
            </a:r>
            <a:r>
              <a:rPr lang="en-US" b="1" smtClean="0"/>
              <a:t>you will see my back; but my face must not be seen</a:t>
            </a:r>
            <a:r>
              <a:rPr lang="en-US" smtClean="0"/>
              <a: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9B10933-E7F2-4C27-8E74-449E401118DC}" type="slidenum">
              <a:rPr lang="en-US">
                <a:latin typeface="Arial" charset="0"/>
              </a:rPr>
              <a:pPr/>
              <a:t>113</a:t>
            </a:fld>
            <a:endParaRPr lang="en-US">
              <a:latin typeface="Arial" charset="0"/>
            </a:endParaRPr>
          </a:p>
        </p:txBody>
      </p:sp>
      <p:sp>
        <p:nvSpPr>
          <p:cNvPr id="244739" name="Rectangle 2"/>
          <p:cNvSpPr>
            <a:spLocks noRot="1" noChangeArrowheads="1" noTextEdit="1"/>
          </p:cNvSpPr>
          <p:nvPr>
            <p:ph type="sldImg"/>
          </p:nvPr>
        </p:nvSpPr>
        <p:spPr>
          <a:ln/>
        </p:spPr>
      </p:sp>
      <p:sp>
        <p:nvSpPr>
          <p:cNvPr id="244740" name="Rectangle 3"/>
          <p:cNvSpPr>
            <a:spLocks noGrp="1" noChangeArrowheads="1"/>
          </p:cNvSpPr>
          <p:nvPr>
            <p:ph type="body" idx="1"/>
          </p:nvPr>
        </p:nvSpPr>
        <p:spPr>
          <a:noFill/>
        </p:spPr>
        <p:txBody>
          <a:bodyPr/>
          <a:lstStyle/>
          <a:p>
            <a:pPr eaLnBrk="1" hangingPunct="1"/>
            <a:r>
              <a:rPr lang="en-US" b="1" smtClean="0"/>
              <a:t>Exodus 34:1</a:t>
            </a:r>
            <a:r>
              <a:rPr lang="en-US" smtClean="0"/>
              <a:t> The LORD said to Moses, "Chisel out two stone tablets like the first ones, and I will write on them the words that were on the first tablets, which you broke. </a:t>
            </a:r>
            <a:r>
              <a:rPr lang="en-US" b="1" smtClean="0"/>
              <a:t>2</a:t>
            </a:r>
            <a:r>
              <a:rPr lang="en-US" smtClean="0"/>
              <a:t> Be ready in the morning, and then come up on Mount Sinai. </a:t>
            </a:r>
            <a:r>
              <a:rPr lang="en-US" b="1" smtClean="0"/>
              <a:t>Present yourself to me there on top of the mountain</a:t>
            </a:r>
            <a:r>
              <a:rPr lang="en-US" smtClean="0"/>
              <a:t>. </a:t>
            </a:r>
            <a:r>
              <a:rPr lang="en-US" b="1" smtClean="0"/>
              <a:t>3</a:t>
            </a:r>
            <a:r>
              <a:rPr lang="en-US" smtClean="0"/>
              <a:t> No one is to come with you or be seen anywhere on the mountain; not even the flocks and herds may graze in front of the mountain." </a:t>
            </a:r>
            <a:r>
              <a:rPr lang="en-US" b="1" smtClean="0"/>
              <a:t>4</a:t>
            </a:r>
            <a:r>
              <a:rPr lang="en-US" smtClean="0"/>
              <a:t> So Moses chiseled out two stone tablets like the first ones and went up Mount Sinai early in the morning, as the LORD had commanded him; and he carried the two stone tablets in his hands. </a:t>
            </a:r>
            <a:r>
              <a:rPr lang="en-US" b="1" smtClean="0"/>
              <a:t>5</a:t>
            </a:r>
            <a:r>
              <a:rPr lang="en-US" smtClean="0"/>
              <a:t> Then the LORD came down in the cloud and stood there with him and proclaimed his name, the LORD. </a:t>
            </a:r>
            <a:r>
              <a:rPr lang="en-US" b="1" smtClean="0"/>
              <a:t>6</a:t>
            </a:r>
            <a:r>
              <a:rPr lang="en-US" smtClean="0"/>
              <a:t> And he passed in front of Moses, proclaiming, "The LORD, the LORD, the compassionate and gracious God, slow to anger, abounding in love and faithfulness, </a:t>
            </a:r>
            <a:r>
              <a:rPr lang="en-US" b="1" smtClean="0"/>
              <a:t>7</a:t>
            </a:r>
            <a:r>
              <a:rPr lang="en-US" smtClean="0"/>
              <a:t> maintaining love to thousands, and forgiving wickedness, rebellion and sin. Yet he does not leave the guilty unpunished; he punishes the children and their children for the sin of the fathers to the third and fourth generation."</a:t>
            </a:r>
          </a:p>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735D24E-7777-499E-B5EB-669C431C642F}" type="slidenum">
              <a:rPr lang="en-US">
                <a:latin typeface="Arial" charset="0"/>
              </a:rPr>
              <a:pPr/>
              <a:t>114</a:t>
            </a:fld>
            <a:endParaRPr lang="en-US">
              <a:latin typeface="Arial" charset="0"/>
            </a:endParaRPr>
          </a:p>
        </p:txBody>
      </p:sp>
      <p:sp>
        <p:nvSpPr>
          <p:cNvPr id="245763" name="Rectangle 2"/>
          <p:cNvSpPr>
            <a:spLocks noRot="1" noChangeArrowheads="1" noTextEdit="1"/>
          </p:cNvSpPr>
          <p:nvPr>
            <p:ph type="sldImg"/>
          </p:nvPr>
        </p:nvSpPr>
        <p:spPr>
          <a:ln/>
        </p:spPr>
      </p:sp>
      <p:sp>
        <p:nvSpPr>
          <p:cNvPr id="245764" name="Rectangle 3"/>
          <p:cNvSpPr>
            <a:spLocks noGrp="1" noChangeArrowheads="1"/>
          </p:cNvSpPr>
          <p:nvPr>
            <p:ph type="body" idx="1"/>
          </p:nvPr>
        </p:nvSpPr>
        <p:spPr>
          <a:noFill/>
        </p:spPr>
        <p:txBody>
          <a:bodyPr/>
          <a:lstStyle/>
          <a:p>
            <a:pPr eaLnBrk="1" hangingPunct="1"/>
            <a:r>
              <a:rPr lang="en-US" b="1" smtClean="0"/>
              <a:t>Exodus 34:8</a:t>
            </a:r>
            <a:r>
              <a:rPr lang="en-US" smtClean="0"/>
              <a:t> Moses bowed to the ground at once and worshiped. </a:t>
            </a:r>
            <a:r>
              <a:rPr lang="en-US" b="1" smtClean="0"/>
              <a:t>9</a:t>
            </a:r>
            <a:r>
              <a:rPr lang="en-US" smtClean="0"/>
              <a:t> "O Lord, if I have found favor in your eyes," he said, "then let the Lord go with us. Although this is a stiff-necked people, forgive our wickedness and our sin, and take us as your inheritance."</a:t>
            </a:r>
          </a:p>
          <a:p>
            <a:pPr eaLnBrk="1" hangingPunct="1"/>
            <a:r>
              <a:rPr lang="en-US" smtClean="0"/>
              <a:t> </a:t>
            </a:r>
            <a:r>
              <a:rPr lang="en-US" b="1" smtClean="0"/>
              <a:t>10</a:t>
            </a:r>
            <a:r>
              <a:rPr lang="en-US" smtClean="0"/>
              <a:t> Then the LORD said: "I am making a covenant with you. Before all your people I will do wonders never before done in any nation in all the world. The people you live among will see how awesome is the work that I, the LORD, will do for you.</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A74826C-FC9E-4817-AA39-46219AF5DA45}" type="slidenum">
              <a:rPr lang="en-US">
                <a:latin typeface="Arial" charset="0"/>
              </a:rPr>
              <a:pPr/>
              <a:t>115</a:t>
            </a:fld>
            <a:endParaRPr lang="en-US">
              <a:latin typeface="Arial" charset="0"/>
            </a:endParaRPr>
          </a:p>
        </p:txBody>
      </p:sp>
      <p:sp>
        <p:nvSpPr>
          <p:cNvPr id="246787" name="Rectangle 2"/>
          <p:cNvSpPr>
            <a:spLocks noRot="1" noChangeArrowheads="1" noTextEdit="1"/>
          </p:cNvSpPr>
          <p:nvPr>
            <p:ph type="sldImg"/>
          </p:nvPr>
        </p:nvSpPr>
        <p:spPr>
          <a:ln/>
        </p:spPr>
      </p:sp>
      <p:sp>
        <p:nvSpPr>
          <p:cNvPr id="246788" name="Rectangle 3"/>
          <p:cNvSpPr>
            <a:spLocks noGrp="1" noChangeArrowheads="1"/>
          </p:cNvSpPr>
          <p:nvPr>
            <p:ph type="body" idx="1"/>
          </p:nvPr>
        </p:nvSpPr>
        <p:spPr>
          <a:noFill/>
        </p:spPr>
        <p:txBody>
          <a:bodyPr/>
          <a:lstStyle/>
          <a:p>
            <a:pPr eaLnBrk="1" hangingPunct="1"/>
            <a:r>
              <a:rPr lang="en-US" b="1" smtClean="0"/>
              <a:t>Exodus 34:11</a:t>
            </a:r>
            <a:r>
              <a:rPr lang="en-US" smtClean="0"/>
              <a:t> Obey what I command you today. I will drive out before you the Amorites, Canaanites, Hittites, Perizzites, Hivites and Jebusites. </a:t>
            </a:r>
            <a:r>
              <a:rPr lang="en-US" b="1" smtClean="0"/>
              <a:t>12</a:t>
            </a:r>
            <a:r>
              <a:rPr lang="en-US" smtClean="0"/>
              <a:t> Be careful not to make a treaty with those who live in the land where you are going, or they will be a snare among you. </a:t>
            </a:r>
            <a:r>
              <a:rPr lang="en-US" b="1" smtClean="0"/>
              <a:t>13</a:t>
            </a:r>
            <a:r>
              <a:rPr lang="en-US" smtClean="0"/>
              <a:t> Break down their altars, smash their sacred stones and cut down their Asherah poles. [</a:t>
            </a:r>
            <a:r>
              <a:rPr lang="en-US" smtClean="0">
                <a:hlinkClick r:id="" action="ppaction://noaction" tooltip="See footnote a"/>
              </a:rPr>
              <a:t>a</a:t>
            </a:r>
            <a:r>
              <a:rPr lang="en-US" smtClean="0"/>
              <a:t>] </a:t>
            </a:r>
            <a:r>
              <a:rPr lang="en-US" b="1" smtClean="0"/>
              <a:t>14</a:t>
            </a:r>
            <a:r>
              <a:rPr lang="en-US" smtClean="0"/>
              <a:t> </a:t>
            </a:r>
            <a:r>
              <a:rPr lang="en-US" b="1" smtClean="0"/>
              <a:t>Do not worship any other god, for the LORD, whose name is Jealous, is a jealous God</a:t>
            </a:r>
            <a:r>
              <a:rPr lang="en-US" smtClean="0"/>
              <a:t>.</a:t>
            </a:r>
          </a:p>
          <a:p>
            <a:pPr eaLnBrk="1" hangingPunct="1"/>
            <a:r>
              <a:rPr lang="en-US" smtClean="0"/>
              <a:t> </a:t>
            </a:r>
            <a:r>
              <a:rPr lang="en-US" b="1" smtClean="0"/>
              <a:t>15</a:t>
            </a:r>
            <a:r>
              <a:rPr lang="en-US" smtClean="0"/>
              <a:t> "Be careful not to make a treaty with those who live in the land; for when they prostitute themselves to their gods and sacrifice to them, they will invite you and you will eat their sacrifices. </a:t>
            </a:r>
            <a:r>
              <a:rPr lang="en-US" b="1" smtClean="0"/>
              <a:t>16</a:t>
            </a:r>
            <a:r>
              <a:rPr lang="en-US" smtClean="0"/>
              <a:t> And when you choose some of their daughters as wives for your sons and those daughters prostitute themselves to their gods, they will lead your sons to do the same.</a:t>
            </a:r>
          </a:p>
          <a:p>
            <a:pPr eaLnBrk="1" hangingPunct="1"/>
            <a:endParaRPr lang="en-US" smtClean="0"/>
          </a:p>
          <a:p>
            <a:pPr eaLnBrk="1" hangingPunct="1"/>
            <a:r>
              <a:rPr lang="en-US" b="1" smtClean="0"/>
              <a:t>Other Instructions</a:t>
            </a:r>
            <a:r>
              <a:rPr lang="en-US" smtClean="0"/>
              <a:t> from God to Moses:</a:t>
            </a:r>
          </a:p>
          <a:p>
            <a:pPr eaLnBrk="1" hangingPunct="1"/>
            <a:r>
              <a:rPr lang="en-US" b="1" smtClean="0"/>
              <a:t>Exodus 34:17-26 - 17</a:t>
            </a:r>
            <a:r>
              <a:rPr lang="en-US" smtClean="0"/>
              <a:t> "Do not make cast idols.</a:t>
            </a:r>
          </a:p>
          <a:p>
            <a:pPr eaLnBrk="1" hangingPunct="1"/>
            <a:r>
              <a:rPr lang="en-US" smtClean="0"/>
              <a:t> </a:t>
            </a:r>
            <a:r>
              <a:rPr lang="en-US" b="1" smtClean="0"/>
              <a:t>18</a:t>
            </a:r>
            <a:r>
              <a:rPr lang="en-US" smtClean="0"/>
              <a:t> "Celebrate the Feast of Unleavened Bread. For seven days eat bread made without yeast, as I commanded you. Do this at the appointed time in the month of Abib, for in that month you came out of Egypt.</a:t>
            </a:r>
          </a:p>
          <a:p>
            <a:pPr eaLnBrk="1" hangingPunct="1"/>
            <a:r>
              <a:rPr lang="en-US" smtClean="0"/>
              <a:t> </a:t>
            </a:r>
            <a:r>
              <a:rPr lang="en-US" b="1" smtClean="0"/>
              <a:t>19</a:t>
            </a:r>
            <a:r>
              <a:rPr lang="en-US" smtClean="0"/>
              <a:t> "The first offspring of every womb belongs to me, including all the firstborn males of your livestock, whether from herd or flock. </a:t>
            </a:r>
            <a:r>
              <a:rPr lang="en-US" b="1" smtClean="0"/>
              <a:t>20</a:t>
            </a:r>
            <a:r>
              <a:rPr lang="en-US" smtClean="0"/>
              <a:t> Redeem the firstborn donkey with a lamb, but if you do not redeem it, break its neck. Redeem all your firstborn sons. </a:t>
            </a:r>
            <a:br>
              <a:rPr lang="en-US" smtClean="0"/>
            </a:br>
            <a:r>
              <a:rPr lang="en-US" smtClean="0"/>
              <a:t>      "No one is to appear before me empty-handed.</a:t>
            </a:r>
          </a:p>
          <a:p>
            <a:pPr eaLnBrk="1" hangingPunct="1"/>
            <a:r>
              <a:rPr lang="en-US" smtClean="0"/>
              <a:t> </a:t>
            </a:r>
            <a:r>
              <a:rPr lang="en-US" b="1" smtClean="0"/>
              <a:t>21</a:t>
            </a:r>
            <a:r>
              <a:rPr lang="en-US" smtClean="0"/>
              <a:t> "Six days you shall labor, but on the seventh day you shall rest; even during the plowing season and harvest you must rest.</a:t>
            </a:r>
          </a:p>
          <a:p>
            <a:pPr eaLnBrk="1" hangingPunct="1"/>
            <a:r>
              <a:rPr lang="en-US" smtClean="0"/>
              <a:t> </a:t>
            </a:r>
            <a:r>
              <a:rPr lang="en-US" b="1" smtClean="0"/>
              <a:t>22</a:t>
            </a:r>
            <a:r>
              <a:rPr lang="en-US" smtClean="0"/>
              <a:t> "Celebrate the Feast of Weeks with the firstfruits of the wheat harvest, and the Feast of Ingathering at the turn of the year. [</a:t>
            </a:r>
            <a:r>
              <a:rPr lang="en-US" smtClean="0">
                <a:hlinkClick r:id="" action="ppaction://noaction" tooltip="See footnote b"/>
              </a:rPr>
              <a:t>b</a:t>
            </a:r>
            <a:r>
              <a:rPr lang="en-US" smtClean="0"/>
              <a:t>] </a:t>
            </a:r>
            <a:r>
              <a:rPr lang="en-US" b="1" smtClean="0"/>
              <a:t>23</a:t>
            </a:r>
            <a:r>
              <a:rPr lang="en-US" smtClean="0"/>
              <a:t> Three times a year all your men are to appear before the Sovereign LORD, the God of Israel. </a:t>
            </a:r>
            <a:r>
              <a:rPr lang="en-US" b="1" smtClean="0"/>
              <a:t>24</a:t>
            </a:r>
            <a:r>
              <a:rPr lang="en-US" smtClean="0"/>
              <a:t> I will drive out nations before you and enlarge your territory, and no one will covet your land when you go up three times each year to appear before the LORD your God.</a:t>
            </a:r>
          </a:p>
          <a:p>
            <a:pPr eaLnBrk="1" hangingPunct="1"/>
            <a:r>
              <a:rPr lang="en-US" smtClean="0"/>
              <a:t> </a:t>
            </a:r>
            <a:r>
              <a:rPr lang="en-US" b="1" smtClean="0"/>
              <a:t>25</a:t>
            </a:r>
            <a:r>
              <a:rPr lang="en-US" smtClean="0"/>
              <a:t> "Do not offer the blood of a sacrifice to me along with anything containing yeast, and do not let any of the sacrifice from the Passover Feast remain until morning.</a:t>
            </a:r>
          </a:p>
          <a:p>
            <a:pPr eaLnBrk="1" hangingPunct="1"/>
            <a:r>
              <a:rPr lang="en-US" smtClean="0"/>
              <a:t> </a:t>
            </a:r>
            <a:r>
              <a:rPr lang="en-US" b="1" smtClean="0"/>
              <a:t>26</a:t>
            </a:r>
            <a:r>
              <a:rPr lang="en-US" smtClean="0"/>
              <a:t> "Bring the best of the firstfruits of your soil to the house of the LORD your God. </a:t>
            </a:r>
            <a:br>
              <a:rPr lang="en-US" smtClean="0"/>
            </a:br>
            <a:r>
              <a:rPr lang="en-US" smtClean="0"/>
              <a:t>      "Do not cook a young goat in its mother's milk."</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C4B2195-6D42-461D-9327-DAF99B04DCF3}" type="slidenum">
              <a:rPr lang="en-US">
                <a:latin typeface="Arial" charset="0"/>
              </a:rPr>
              <a:pPr/>
              <a:t>116</a:t>
            </a:fld>
            <a:endParaRPr lang="en-US">
              <a:latin typeface="Arial" charset="0"/>
            </a:endParaRPr>
          </a:p>
        </p:txBody>
      </p:sp>
      <p:sp>
        <p:nvSpPr>
          <p:cNvPr id="247811" name="Rectangle 2"/>
          <p:cNvSpPr>
            <a:spLocks noRot="1" noChangeArrowheads="1" noTextEdit="1"/>
          </p:cNvSpPr>
          <p:nvPr>
            <p:ph type="sldImg"/>
          </p:nvPr>
        </p:nvSpPr>
        <p:spPr>
          <a:ln/>
        </p:spPr>
      </p:sp>
      <p:sp>
        <p:nvSpPr>
          <p:cNvPr id="247812" name="Rectangle 3"/>
          <p:cNvSpPr>
            <a:spLocks noGrp="1" noChangeArrowheads="1"/>
          </p:cNvSpPr>
          <p:nvPr>
            <p:ph type="body" idx="1"/>
          </p:nvPr>
        </p:nvSpPr>
        <p:spPr>
          <a:noFill/>
        </p:spPr>
        <p:txBody>
          <a:bodyPr/>
          <a:lstStyle/>
          <a:p>
            <a:pPr eaLnBrk="1" hangingPunct="1"/>
            <a:r>
              <a:rPr lang="en-US" b="1" smtClean="0"/>
              <a:t>Exodus 34:27</a:t>
            </a:r>
            <a:r>
              <a:rPr lang="en-US" smtClean="0"/>
              <a:t> Then the LORD said to Moses, "Write down these words, for in accordance with these words I have made a covenant with you and with Israel." </a:t>
            </a:r>
            <a:r>
              <a:rPr lang="en-US" b="1" smtClean="0"/>
              <a:t>28</a:t>
            </a:r>
            <a:r>
              <a:rPr lang="en-US" smtClean="0"/>
              <a:t> Moses was there with the LORD forty days and forty nights without eating bread or drinking water. And </a:t>
            </a:r>
            <a:r>
              <a:rPr lang="en-US" b="1" smtClean="0"/>
              <a:t>He wrote on the tablets the words of the covenant—the Ten Commandments</a:t>
            </a:r>
            <a:r>
              <a:rPr lang="en-US" smtClean="0"/>
              <a:t>. </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8B5C464-D165-4FD7-B0F3-1BC878BA1FD8}" type="slidenum">
              <a:rPr lang="en-US">
                <a:latin typeface="Arial" charset="0"/>
              </a:rPr>
              <a:pPr/>
              <a:t>117</a:t>
            </a:fld>
            <a:endParaRPr lang="en-US">
              <a:latin typeface="Arial" charset="0"/>
            </a:endParaRPr>
          </a:p>
        </p:txBody>
      </p:sp>
      <p:sp>
        <p:nvSpPr>
          <p:cNvPr id="248835" name="Rectangle 2"/>
          <p:cNvSpPr>
            <a:spLocks noRot="1"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pPr eaLnBrk="1" hangingPunct="1"/>
            <a:r>
              <a:rPr lang="en-US" b="1" smtClean="0"/>
              <a:t>Exodus 34:29</a:t>
            </a:r>
            <a:r>
              <a:rPr lang="en-US" smtClean="0"/>
              <a:t> When Moses came down from Mount Sinai with the two tablets of the Testimony in his hands, he was not aware that </a:t>
            </a:r>
            <a:r>
              <a:rPr lang="en-US" b="1" smtClean="0"/>
              <a:t>his face was radiant</a:t>
            </a:r>
            <a:r>
              <a:rPr lang="en-US" smtClean="0"/>
              <a:t> because he had spoken with the LORD. </a:t>
            </a:r>
            <a:r>
              <a:rPr lang="en-US" b="1" smtClean="0"/>
              <a:t>30</a:t>
            </a:r>
            <a:r>
              <a:rPr lang="en-US" smtClean="0"/>
              <a:t> When Aaron and all the Israelites saw Moses, his face was radiant, and </a:t>
            </a:r>
            <a:r>
              <a:rPr lang="en-US" b="1" smtClean="0"/>
              <a:t>they were afraid to come near him</a:t>
            </a:r>
            <a:r>
              <a:rPr lang="en-US" smtClean="0"/>
              <a:t>. </a:t>
            </a:r>
            <a:r>
              <a:rPr lang="en-US" b="1" smtClean="0"/>
              <a:t>31</a:t>
            </a:r>
            <a:r>
              <a:rPr lang="en-US" smtClean="0"/>
              <a:t> But Moses called to them; so Aaron and all the leaders of the community came back to him, and he spoke to them. </a:t>
            </a:r>
            <a:r>
              <a:rPr lang="en-US" b="1" smtClean="0"/>
              <a:t>32</a:t>
            </a:r>
            <a:r>
              <a:rPr lang="en-US" smtClean="0"/>
              <a:t> Afterward all the Israelites came near him, and he gave them all the commands the LORD had given him on Mount Sinai. </a:t>
            </a:r>
            <a:r>
              <a:rPr lang="en-US" b="1" smtClean="0"/>
              <a:t>33</a:t>
            </a:r>
            <a:r>
              <a:rPr lang="en-US" smtClean="0"/>
              <a:t> When Moses finished speaking to them, he put a veil over his face. </a:t>
            </a:r>
            <a:r>
              <a:rPr lang="en-US" b="1" smtClean="0"/>
              <a:t>34</a:t>
            </a:r>
            <a:r>
              <a:rPr lang="en-US" smtClean="0"/>
              <a:t> But whenever he entered the LORD's presence to speak with him, he removed the veil until he came out. And when he came out and told the Israelites what he had been commanded, </a:t>
            </a:r>
            <a:r>
              <a:rPr lang="en-US" b="1" smtClean="0"/>
              <a:t>35</a:t>
            </a:r>
            <a:r>
              <a:rPr lang="en-US" smtClean="0"/>
              <a:t> they saw that his face was radiant. Then Moses would put the veil back over his face until he went in to speak with the LORD.</a:t>
            </a:r>
          </a:p>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D26CBFF-4082-4E36-B2EC-E1305B4CAA23}" type="slidenum">
              <a:rPr lang="en-US">
                <a:latin typeface="Arial" charset="0"/>
              </a:rPr>
              <a:pPr/>
              <a:t>118</a:t>
            </a:fld>
            <a:endParaRPr lang="en-US">
              <a:latin typeface="Arial" charset="0"/>
            </a:endParaRPr>
          </a:p>
        </p:txBody>
      </p:sp>
      <p:sp>
        <p:nvSpPr>
          <p:cNvPr id="249859" name="Rectangle 2"/>
          <p:cNvSpPr>
            <a:spLocks noRot="1" noChangeArrowheads="1" noTextEdit="1"/>
          </p:cNvSpPr>
          <p:nvPr>
            <p:ph type="sldImg"/>
          </p:nvPr>
        </p:nvSpPr>
        <p:spPr>
          <a:ln/>
        </p:spPr>
      </p:sp>
      <p:sp>
        <p:nvSpPr>
          <p:cNvPr id="249860" name="Rectangle 3"/>
          <p:cNvSpPr>
            <a:spLocks noGrp="1" noChangeArrowheads="1"/>
          </p:cNvSpPr>
          <p:nvPr>
            <p:ph type="body" idx="1"/>
          </p:nvPr>
        </p:nvSpPr>
        <p:spPr>
          <a:noFill/>
        </p:spPr>
        <p:txBody>
          <a:bodyPr/>
          <a:lstStyle/>
          <a:p>
            <a:pPr eaLnBrk="1" hangingPunct="1"/>
            <a:r>
              <a:rPr lang="en-US" b="1" smtClean="0"/>
              <a:t>Read Smith’s notes, “Construction of the Tabernacle,” p. 140</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65B9B113-3C6A-4976-A6D3-8938533AC094}" type="slidenum">
              <a:rPr lang="en-US">
                <a:latin typeface="Arial" charset="0"/>
              </a:rPr>
              <a:pPr/>
              <a:t>119</a:t>
            </a:fld>
            <a:endParaRPr lang="en-US">
              <a:latin typeface="Arial" charset="0"/>
            </a:endParaRPr>
          </a:p>
        </p:txBody>
      </p:sp>
      <p:sp>
        <p:nvSpPr>
          <p:cNvPr id="250883" name="Rectangle 2"/>
          <p:cNvSpPr>
            <a:spLocks noRot="1" noChangeArrowheads="1" noTextEdit="1"/>
          </p:cNvSpPr>
          <p:nvPr>
            <p:ph type="sldImg"/>
          </p:nvPr>
        </p:nvSpPr>
        <p:spPr>
          <a:ln/>
        </p:spPr>
      </p:sp>
      <p:sp>
        <p:nvSpPr>
          <p:cNvPr id="250884" name="Rectangle 3"/>
          <p:cNvSpPr>
            <a:spLocks noGrp="1" noChangeArrowheads="1"/>
          </p:cNvSpPr>
          <p:nvPr>
            <p:ph type="body" idx="1"/>
          </p:nvPr>
        </p:nvSpPr>
        <p:spPr>
          <a:noFill/>
        </p:spPr>
        <p:txBody>
          <a:bodyPr/>
          <a:lstStyle/>
          <a:p>
            <a:pPr eaLnBrk="1" hangingPunct="1"/>
            <a:r>
              <a:rPr lang="en-US" smtClean="0"/>
              <a:t>Note that three months after leaving Egypt, the Israelites arrived at Mount Sinai.  Moses was on the mountain forty days receiving the Ten Commandments and other instructions from God. When he came down he had to deal with the sin of idolatry (the golden calf) and then went up on the mountain again, seeing the Glory of the Lord, and was there for another forty days.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F806342-2265-4C57-8A63-B0E9CB38F786}" type="slidenum">
              <a:rPr lang="en-US">
                <a:latin typeface="Arial" charset="0"/>
              </a:rPr>
              <a:pPr/>
              <a:t>12</a:t>
            </a:fld>
            <a:endParaRPr lang="en-US">
              <a:latin typeface="Arial" charset="0"/>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r>
              <a:rPr lang="en-US" b="1" smtClean="0"/>
              <a:t>Exodus 6:14-27</a:t>
            </a:r>
            <a:r>
              <a:rPr lang="en-US" smtClean="0"/>
              <a:t> relates the genealogy of Moses and Aaron from Israel (Jacob).  Refer to </a:t>
            </a:r>
            <a:r>
              <a:rPr lang="en-US" b="1" smtClean="0"/>
              <a:t>Genesis 29:31-35</a:t>
            </a:r>
            <a:r>
              <a:rPr lang="en-US" smtClean="0"/>
              <a:t> – Jacob’s first four sons (with Leah) were Reuben, Simeon, Levi, and Judah.</a:t>
            </a:r>
          </a:p>
          <a:p>
            <a:pPr eaLnBrk="1" hangingPunct="1"/>
            <a:r>
              <a:rPr lang="en-US" smtClean="0"/>
              <a:t>See also </a:t>
            </a:r>
            <a:r>
              <a:rPr lang="en-US" b="1" smtClean="0"/>
              <a:t>Genesis 35:22-29</a:t>
            </a:r>
            <a:r>
              <a:rPr lang="en-US" smtClean="0"/>
              <a:t> for the sin of Reuben (he slept with Bilhah) and another list of the sons of Israel. See study Bible notes on Genesis 35:22, page 72.</a:t>
            </a:r>
          </a:p>
          <a:p>
            <a:pPr eaLnBrk="1" hangingPunct="1"/>
            <a:r>
              <a:rPr lang="en-US" b="1" smtClean="0"/>
              <a:t>Deuteronomy 22:30</a:t>
            </a:r>
            <a:r>
              <a:rPr lang="en-US" smtClean="0"/>
              <a:t> – A man is not to marry his father's wife; he must not dishonor his father's bed. </a:t>
            </a:r>
          </a:p>
          <a:p>
            <a:pPr eaLnBrk="1" hangingPunct="1"/>
            <a:r>
              <a:rPr lang="en-US" smtClean="0"/>
              <a:t>Why did Reuben act as he did? To satisfy his lust and, perhaps, to wrest leadership from Jacob.  Note that by defiling Bilhah, Rachel’s maidservant, Reuben made certain that, with Rachel’s death, Bilhah couldn’t supplant Leah as his father’s chief wife.  For his sin, Reuben, Simeon, and Levi were deprived of leadership; Leah’s fourth son, Judah, would assume that role. See Israel’s blessing to his sons, </a:t>
            </a:r>
            <a:r>
              <a:rPr lang="en-US" b="1" smtClean="0"/>
              <a:t>Genesis 49:1-12</a:t>
            </a:r>
            <a:r>
              <a:rPr lang="en-US" smtClean="0"/>
              <a:t> for details.</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1C91B6F-F13F-46C8-AC27-402E8DB0EBE9}" type="slidenum">
              <a:rPr lang="en-US">
                <a:latin typeface="Arial" charset="0"/>
              </a:rPr>
              <a:pPr/>
              <a:t>120</a:t>
            </a:fld>
            <a:endParaRPr lang="en-US">
              <a:latin typeface="Arial" charset="0"/>
            </a:endParaRPr>
          </a:p>
        </p:txBody>
      </p:sp>
      <p:sp>
        <p:nvSpPr>
          <p:cNvPr id="251907" name="Rectangle 2"/>
          <p:cNvSpPr>
            <a:spLocks noRot="1" noChangeArrowheads="1" noTextEdit="1"/>
          </p:cNvSpPr>
          <p:nvPr>
            <p:ph type="sldImg"/>
          </p:nvPr>
        </p:nvSpPr>
        <p:spPr>
          <a:ln/>
        </p:spPr>
      </p:sp>
      <p:sp>
        <p:nvSpPr>
          <p:cNvPr id="251908" name="Rectangle 3"/>
          <p:cNvSpPr>
            <a:spLocks noGrp="1" noChangeArrowheads="1"/>
          </p:cNvSpPr>
          <p:nvPr>
            <p:ph type="body" idx="1"/>
          </p:nvPr>
        </p:nvSpPr>
        <p:spPr>
          <a:noFill/>
        </p:spPr>
        <p:txBody>
          <a:bodyPr/>
          <a:lstStyle/>
          <a:p>
            <a:pPr eaLnBrk="1" hangingPunct="1"/>
            <a:r>
              <a:rPr lang="en-US" smtClean="0"/>
              <a:t>From http://www.bibletruth.net/florlane/Tabernacle/tabernac.htm</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D5D8F59-0C00-405B-8C7A-B44FA65CC9E7}" type="slidenum">
              <a:rPr lang="en-US">
                <a:latin typeface="Arial" charset="0"/>
              </a:rPr>
              <a:pPr/>
              <a:t>121</a:t>
            </a:fld>
            <a:endParaRPr lang="en-US">
              <a:latin typeface="Arial" charset="0"/>
            </a:endParaRPr>
          </a:p>
        </p:txBody>
      </p:sp>
      <p:sp>
        <p:nvSpPr>
          <p:cNvPr id="252931" name="Rectangle 2"/>
          <p:cNvSpPr>
            <a:spLocks noRot="1" noChangeArrowheads="1" noTextEdit="1"/>
          </p:cNvSpPr>
          <p:nvPr>
            <p:ph type="sldImg"/>
          </p:nvPr>
        </p:nvSpPr>
        <p:spPr>
          <a:ln/>
        </p:spPr>
      </p:sp>
      <p:sp>
        <p:nvSpPr>
          <p:cNvPr id="252932" name="Rectangle 3"/>
          <p:cNvSpPr>
            <a:spLocks noGrp="1" noChangeArrowheads="1"/>
          </p:cNvSpPr>
          <p:nvPr>
            <p:ph type="body" idx="1"/>
          </p:nvPr>
        </p:nvSpPr>
        <p:spPr>
          <a:noFill/>
        </p:spPr>
        <p:txBody>
          <a:bodyPr/>
          <a:lstStyle/>
          <a:p>
            <a:pPr eaLnBrk="1" hangingPunct="1"/>
            <a:r>
              <a:rPr lang="en-US" smtClean="0"/>
              <a:t>From http://www.bibletruth.net/florlane/Tabernacle/tabernacle_graphic_map.htm </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D3AA076-0C3B-487D-BDBD-0A89552F410A}" type="slidenum">
              <a:rPr lang="en-US">
                <a:latin typeface="Arial" charset="0"/>
              </a:rPr>
              <a:pPr/>
              <a:t>122</a:t>
            </a:fld>
            <a:endParaRPr lang="en-US">
              <a:latin typeface="Arial" charset="0"/>
            </a:endParaRPr>
          </a:p>
        </p:txBody>
      </p:sp>
      <p:sp>
        <p:nvSpPr>
          <p:cNvPr id="253955" name="Rectangle 2"/>
          <p:cNvSpPr>
            <a:spLocks noRot="1" noChangeArrowheads="1" noTextEdit="1"/>
          </p:cNvSpPr>
          <p:nvPr>
            <p:ph type="sldImg"/>
          </p:nvPr>
        </p:nvSpPr>
        <p:spPr>
          <a:ln/>
        </p:spPr>
      </p:sp>
      <p:sp>
        <p:nvSpPr>
          <p:cNvPr id="253956" name="Rectangle 3"/>
          <p:cNvSpPr>
            <a:spLocks noGrp="1" noChangeArrowheads="1"/>
          </p:cNvSpPr>
          <p:nvPr>
            <p:ph type="body" idx="1"/>
          </p:nvPr>
        </p:nvSpPr>
        <p:spPr>
          <a:noFill/>
        </p:spPr>
        <p:txBody>
          <a:bodyPr/>
          <a:lstStyle/>
          <a:p>
            <a:pPr eaLnBrk="1" hangingPunct="1"/>
            <a:r>
              <a:rPr lang="en-US" smtClean="0"/>
              <a:t>Source:  </a:t>
            </a:r>
            <a:r>
              <a:rPr lang="en-US" smtClean="0">
                <a:hlinkClick r:id="rId3"/>
              </a:rPr>
              <a:t>http://www.biblestudy.org/maps/large-map-israel-wilderness-camp-after-leaving-egypt.html</a:t>
            </a:r>
            <a:r>
              <a:rPr lang="en-US" smtClean="0"/>
              <a:t> </a:t>
            </a:r>
          </a:p>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3EE787A0-97D0-4232-98D1-A0D2AE102947}" type="slidenum">
              <a:rPr lang="en-US">
                <a:latin typeface="Arial" charset="0"/>
              </a:rPr>
              <a:pPr/>
              <a:t>123</a:t>
            </a:fld>
            <a:endParaRPr lang="en-US">
              <a:latin typeface="Arial" charset="0"/>
            </a:endParaRPr>
          </a:p>
        </p:txBody>
      </p:sp>
      <p:sp>
        <p:nvSpPr>
          <p:cNvPr id="254979" name="Rectangle 2"/>
          <p:cNvSpPr>
            <a:spLocks noRot="1" noChangeArrowheads="1" noTextEdit="1"/>
          </p:cNvSpPr>
          <p:nvPr>
            <p:ph type="sldImg"/>
          </p:nvPr>
        </p:nvSpPr>
        <p:spPr>
          <a:ln/>
        </p:spPr>
      </p:sp>
      <p:sp>
        <p:nvSpPr>
          <p:cNvPr id="254980" name="Rectangle 3"/>
          <p:cNvSpPr>
            <a:spLocks noGrp="1" noChangeArrowheads="1"/>
          </p:cNvSpPr>
          <p:nvPr>
            <p:ph type="body" idx="1"/>
          </p:nvPr>
        </p:nvSpPr>
        <p:spPr>
          <a:noFill/>
        </p:spPr>
        <p:txBody>
          <a:bodyPr/>
          <a:lstStyle/>
          <a:p>
            <a:pPr eaLnBrk="1" hangingPunct="1"/>
            <a:r>
              <a:rPr lang="en-US" b="1" smtClean="0"/>
              <a:t>Exodus 40:34-38</a:t>
            </a:r>
            <a:r>
              <a:rPr lang="en-US" smtClean="0"/>
              <a:t> –  </a:t>
            </a:r>
            <a:r>
              <a:rPr lang="en-US" b="1" smtClean="0"/>
              <a:t>34</a:t>
            </a:r>
            <a:r>
              <a:rPr lang="en-US" smtClean="0"/>
              <a:t> Then the cloud covered the Tent of Meeting, and the glory of the LORD filled the tabernacle. </a:t>
            </a:r>
            <a:r>
              <a:rPr lang="en-US" b="1" smtClean="0"/>
              <a:t>35</a:t>
            </a:r>
            <a:r>
              <a:rPr lang="en-US" smtClean="0"/>
              <a:t> Moses could not enter the Tent of Meeting because the cloud had settled upon it, and the glory of the LORD filled the tabernacle. </a:t>
            </a:r>
            <a:r>
              <a:rPr lang="en-US" b="1" smtClean="0"/>
              <a:t>36</a:t>
            </a:r>
            <a:r>
              <a:rPr lang="en-US" smtClean="0"/>
              <a:t> In all the travels of the Israelites, whenever the cloud lifted from above the tabernacle, they would set out; </a:t>
            </a:r>
            <a:r>
              <a:rPr lang="en-US" b="1" smtClean="0"/>
              <a:t>37</a:t>
            </a:r>
            <a:r>
              <a:rPr lang="en-US" smtClean="0"/>
              <a:t> but if the cloud did not lift, they did not set out—until the day it lifted. </a:t>
            </a:r>
            <a:r>
              <a:rPr lang="en-US" b="1" smtClean="0"/>
              <a:t>38</a:t>
            </a:r>
            <a:r>
              <a:rPr lang="en-US" smtClean="0"/>
              <a:t> So the cloud of the LORD was over the tabernacle by day, and fire was in the cloud by night, in the sight of all the house of Israel during all their travels.</a:t>
            </a:r>
          </a:p>
          <a:p>
            <a:pPr eaLnBrk="1" hangingPunct="1"/>
            <a:endParaRPr lang="en-US" smtClean="0"/>
          </a:p>
          <a:p>
            <a:pPr eaLnBrk="1" hangingPunct="1"/>
            <a:r>
              <a:rPr lang="en-US" smtClean="0"/>
              <a:t>From the SOTR study Bible: “Israel’s journeys are linked to the guiding presence.  The covenant God at last was dwelling amonh His people and would lead them to the land He had promised them.”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9DD47D7-372B-4955-A776-EF997C3B6BD7}" type="slidenum">
              <a:rPr lang="en-US">
                <a:latin typeface="Arial" charset="0"/>
              </a:rPr>
              <a:pPr/>
              <a:t>13</a:t>
            </a:fld>
            <a:endParaRPr lang="en-US">
              <a:latin typeface="Arial" charset="0"/>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r>
              <a:rPr lang="en-US" smtClean="0"/>
              <a:t>Aaron came up from Egypt to meet Moses, and M shared all that God had told him (</a:t>
            </a:r>
            <a:r>
              <a:rPr lang="en-US" b="1" smtClean="0"/>
              <a:t>Exodus 4:27, 28</a:t>
            </a:r>
            <a:r>
              <a:rPr lang="en-US" smtClean="0"/>
              <a:t>).  They brought the elders of Israel together, told them of God’s plan, and performed the signs by which the people believed. (</a:t>
            </a:r>
            <a:r>
              <a:rPr lang="en-US" b="1" smtClean="0"/>
              <a:t>Exodus 4:29-31</a:t>
            </a:r>
            <a:r>
              <a:rPr lang="en-US" smtClean="0"/>
              <a:t>).</a:t>
            </a:r>
          </a:p>
          <a:p>
            <a:pPr eaLnBrk="1" hangingPunct="1"/>
            <a:r>
              <a:rPr lang="en-US" smtClean="0"/>
              <a:t>After this, Moses and Aaron went to the Pharaoh.  </a:t>
            </a:r>
            <a:r>
              <a:rPr lang="en-US" b="1" smtClean="0"/>
              <a:t>Exodus 5:1-5</a:t>
            </a:r>
            <a:r>
              <a:rPr lang="en-US" smtClean="0"/>
              <a:t> – </a:t>
            </a:r>
            <a:r>
              <a:rPr lang="en-US" b="1" smtClean="0"/>
              <a:t>2</a:t>
            </a:r>
            <a:r>
              <a:rPr lang="en-US" smtClean="0"/>
              <a:t> Pharaoh said, "Who is the LORD, that I should obey him and let Israel go? I do not know the LORD and I will not let Israel go." </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3F29FDE-7F9C-49C0-9F13-14B0440D2DD1}" type="slidenum">
              <a:rPr lang="en-US">
                <a:latin typeface="Arial" charset="0"/>
              </a:rPr>
              <a:pPr/>
              <a:t>14</a:t>
            </a:fld>
            <a:endParaRPr lang="en-US">
              <a:latin typeface="Arial" charset="0"/>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r>
              <a:rPr lang="en-US" b="1" smtClean="0"/>
              <a:t>Exodus 5:6-14</a:t>
            </a:r>
            <a:r>
              <a:rPr lang="en-US" smtClean="0"/>
              <a:t> – no straw provided for the bricks they were required to make.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8517CCC2-3D2D-46B6-A65F-6E74D087A505}" type="slidenum">
              <a:rPr lang="en-US">
                <a:latin typeface="Arial" charset="0"/>
              </a:rPr>
              <a:pPr/>
              <a:t>15</a:t>
            </a:fld>
            <a:endParaRPr lang="en-US">
              <a:latin typeface="Arial" charset="0"/>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r>
              <a:rPr lang="en-US" b="1" smtClean="0"/>
              <a:t>Exodus 5:15-21</a:t>
            </a:r>
            <a:r>
              <a:rPr lang="en-US" smtClean="0"/>
              <a:t> – Moses and Aaron blamed by the foremen.  </a:t>
            </a:r>
            <a:r>
              <a:rPr lang="en-US" b="1" smtClean="0"/>
              <a:t>Exodus 5:22-6:1</a:t>
            </a:r>
            <a:r>
              <a:rPr lang="en-US" smtClean="0"/>
              <a:t> – Moses prays to God, God answers him, Moses relays promise of God to the Israelites.</a:t>
            </a:r>
          </a:p>
          <a:p>
            <a:pPr eaLnBrk="1" hangingPunct="1"/>
            <a:r>
              <a:rPr lang="en-US" b="1" smtClean="0"/>
              <a:t>Exodus 6:2-9</a:t>
            </a:r>
            <a:r>
              <a:rPr lang="en-US" smtClean="0"/>
              <a:t> – God reiterates the Abrahamic Covenant promise to Moses.  </a:t>
            </a:r>
            <a:r>
              <a:rPr lang="en-US" b="1" smtClean="0"/>
              <a:t>Exodus 6:10-13</a:t>
            </a:r>
            <a:r>
              <a:rPr lang="en-US" smtClean="0"/>
              <a:t> – God again sends Moses to Pharaoh, but Moses is again (still?) doubtful.</a:t>
            </a:r>
          </a:p>
          <a:p>
            <a:pPr eaLnBrk="1" hangingPunct="1"/>
            <a:r>
              <a:rPr lang="en-US" b="1" smtClean="0"/>
              <a:t>Exodus 7:1-7</a:t>
            </a:r>
            <a:r>
              <a:rPr lang="en-US" smtClean="0"/>
              <a:t> – God reassures Moses.  Moses and Aaron obey, and again appear before the Pharaoh.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4F24101-89D1-4EDD-9B3C-2B7D80ED223F}" type="slidenum">
              <a:rPr lang="en-US">
                <a:latin typeface="Arial" charset="0"/>
              </a:rPr>
              <a:pPr/>
              <a:t>16</a:t>
            </a:fld>
            <a:endParaRPr lang="en-US">
              <a:latin typeface="Arial" charset="0"/>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b="1" smtClean="0"/>
              <a:t>Exodus 7:7</a:t>
            </a:r>
            <a:r>
              <a:rPr lang="en-US" smtClean="0"/>
              <a:t> – Moses is 80 years of age, Aaron is 83 when they go again before the Pharaoh.  Smith tells us the year is circa 1446 BC.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B54B266-3880-485E-9085-A839EB21098B}" type="slidenum">
              <a:rPr lang="en-US">
                <a:latin typeface="Arial" charset="0"/>
              </a:rPr>
              <a:pPr/>
              <a:t>17</a:t>
            </a:fld>
            <a:endParaRPr lang="en-US">
              <a:latin typeface="Arial" charset="0"/>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r>
              <a:rPr lang="en-US" b="1" smtClean="0"/>
              <a:t>Exodus 7:8-13</a:t>
            </a:r>
            <a:r>
              <a:rPr lang="en-US" smtClean="0"/>
              <a:t> – Aaron’s staff turned into a snake, a feat that is duplicated by the magicians and sorcerers of the Pharaoh.  Even though Aaron’s staff/snake swallowed up those of the magicians… </a:t>
            </a:r>
          </a:p>
          <a:p>
            <a:pPr eaLnBrk="1" hangingPunct="1"/>
            <a:r>
              <a:rPr lang="en-US" b="1" smtClean="0"/>
              <a:t>13</a:t>
            </a:r>
            <a:r>
              <a:rPr lang="en-US" smtClean="0"/>
              <a:t> Yet Pharaoh's heart became hard and he would not listen to them, just as the LORD had said.  God sends the First of Seven Plagues.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5308155-74FC-4D80-94F0-0156E5329A4B}" type="slidenum">
              <a:rPr lang="en-US">
                <a:latin typeface="Arial" charset="0"/>
              </a:rPr>
              <a:pPr/>
              <a:t>18</a:t>
            </a:fld>
            <a:endParaRPr lang="en-US">
              <a:latin typeface="Arial" charset="0"/>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r>
              <a:rPr lang="en-US" b="1" smtClean="0"/>
              <a:t>Exodus 7</a:t>
            </a:r>
            <a:r>
              <a:rPr lang="en-US" smtClean="0"/>
              <a:t> –  </a:t>
            </a:r>
            <a:r>
              <a:rPr lang="en-US" b="1" smtClean="0"/>
              <a:t>20</a:t>
            </a:r>
            <a:r>
              <a:rPr lang="en-US" smtClean="0"/>
              <a:t> Moses and Aaron did just as the LORD had commanded. He raised his staff in the presence of Pharaoh and his officials and struck the water of the Nile, and all the water was changed into blood. </a:t>
            </a:r>
            <a:r>
              <a:rPr lang="en-US" b="1" smtClean="0"/>
              <a:t>21</a:t>
            </a:r>
            <a:r>
              <a:rPr lang="en-US" smtClean="0"/>
              <a:t> The fish in the Nile died, and the river smelled so bad that the Egyptians could not drink its water. Blood was everywhere in Egypt.</a:t>
            </a:r>
          </a:p>
          <a:p>
            <a:pPr eaLnBrk="1" hangingPunct="1"/>
            <a:r>
              <a:rPr lang="en-US" smtClean="0"/>
              <a:t> </a:t>
            </a:r>
            <a:r>
              <a:rPr lang="en-US" b="1" smtClean="0"/>
              <a:t>22</a:t>
            </a:r>
            <a:r>
              <a:rPr lang="en-US" smtClean="0"/>
              <a:t> But the Egyptian magicians did the same things by their secret arts, and Pharaoh's heart became hard; he would not listen to Moses and Aaron, just as the LORD had said. </a:t>
            </a:r>
            <a:r>
              <a:rPr lang="en-US" b="1" smtClean="0"/>
              <a:t>23</a:t>
            </a:r>
            <a:r>
              <a:rPr lang="en-US" smtClean="0"/>
              <a:t> Instead, he turned and went into his palace, and did not take even this to heart. </a:t>
            </a:r>
            <a:r>
              <a:rPr lang="en-US" b="1" smtClean="0"/>
              <a:t>24</a:t>
            </a:r>
            <a:r>
              <a:rPr lang="en-US" smtClean="0"/>
              <a:t> And all the Egyptians dug along the Nile to get drinking water, because they could not drink the water of the river.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355E25EB-CA70-49E9-924A-DEED861B9F36}" type="slidenum">
              <a:rPr lang="en-US">
                <a:latin typeface="Arial" charset="0"/>
              </a:rPr>
              <a:pPr/>
              <a:t>19</a:t>
            </a:fld>
            <a:endParaRPr lang="en-US">
              <a:latin typeface="Arial" charset="0"/>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r>
              <a:rPr lang="en-US" b="1" smtClean="0"/>
              <a:t>Exodus 8:6-15</a:t>
            </a:r>
            <a:r>
              <a:rPr lang="en-US" smtClean="0"/>
              <a:t> –  </a:t>
            </a:r>
            <a:r>
              <a:rPr lang="en-US" b="1" smtClean="0"/>
              <a:t>6</a:t>
            </a:r>
            <a:r>
              <a:rPr lang="en-US" smtClean="0"/>
              <a:t> So Aaron stretched out his hand over the waters of Egypt, and the frogs came up and covered the land.</a:t>
            </a:r>
            <a:r>
              <a:rPr lang="en-US" b="1" smtClean="0"/>
              <a:t>7</a:t>
            </a:r>
            <a:r>
              <a:rPr lang="en-US" smtClean="0"/>
              <a:t> But the magicians did the same things by their secret arts; they also made frogs come up on the land of Egypt.</a:t>
            </a:r>
          </a:p>
          <a:p>
            <a:pPr eaLnBrk="1" hangingPunct="1"/>
            <a:r>
              <a:rPr lang="en-US" smtClean="0"/>
              <a:t> </a:t>
            </a:r>
            <a:r>
              <a:rPr lang="en-US" b="1" smtClean="0"/>
              <a:t>8</a:t>
            </a:r>
            <a:r>
              <a:rPr lang="en-US" smtClean="0"/>
              <a:t> Pharaoh summoned Moses and Aaron and said, "Pray to the LORD to take the frogs away from me and my people, and I will let your people go to offer sacrifices to the LORD."</a:t>
            </a:r>
          </a:p>
          <a:p>
            <a:pPr eaLnBrk="1" hangingPunct="1"/>
            <a:r>
              <a:rPr lang="en-US" smtClean="0"/>
              <a:t> </a:t>
            </a:r>
            <a:r>
              <a:rPr lang="en-US" b="1" smtClean="0"/>
              <a:t>9</a:t>
            </a:r>
            <a:r>
              <a:rPr lang="en-US" smtClean="0"/>
              <a:t> Moses said to Pharaoh, "I leave to you the honor of setting the time for me to pray for you and your officials and your people that you and your houses may be rid of the frogs, except for those that remain in the Nile."</a:t>
            </a:r>
          </a:p>
          <a:p>
            <a:pPr eaLnBrk="1" hangingPunct="1"/>
            <a:r>
              <a:rPr lang="en-US" smtClean="0"/>
              <a:t> </a:t>
            </a:r>
            <a:r>
              <a:rPr lang="en-US" b="1" smtClean="0"/>
              <a:t>10</a:t>
            </a:r>
            <a:r>
              <a:rPr lang="en-US" smtClean="0"/>
              <a:t> "Tomorrow," Pharaoh said. </a:t>
            </a:r>
            <a:br>
              <a:rPr lang="en-US" smtClean="0"/>
            </a:br>
            <a:r>
              <a:rPr lang="en-US" smtClean="0"/>
              <a:t>      Moses replied, "It will be as you say, so that you may know there is no one like the LORD our God.</a:t>
            </a:r>
            <a:r>
              <a:rPr lang="en-US" b="1" smtClean="0"/>
              <a:t>11</a:t>
            </a:r>
            <a:r>
              <a:rPr lang="en-US" smtClean="0"/>
              <a:t> The frogs will leave you and your houses, your officials and your people; they will remain only in the Nile."</a:t>
            </a:r>
          </a:p>
          <a:p>
            <a:pPr eaLnBrk="1" hangingPunct="1"/>
            <a:r>
              <a:rPr lang="en-US" smtClean="0"/>
              <a:t> </a:t>
            </a:r>
            <a:r>
              <a:rPr lang="en-US" b="1" smtClean="0"/>
              <a:t>12</a:t>
            </a:r>
            <a:r>
              <a:rPr lang="en-US" smtClean="0"/>
              <a:t> After Moses and Aaron left Pharaoh, Moses cried out to the LORD about the frogs he had brought on Pharaoh. </a:t>
            </a:r>
            <a:r>
              <a:rPr lang="en-US" b="1" smtClean="0"/>
              <a:t>13</a:t>
            </a:r>
            <a:r>
              <a:rPr lang="en-US" smtClean="0"/>
              <a:t> And the LORD did what Moses asked. The frogs died in the houses, in the courtyards and in the fields. </a:t>
            </a:r>
            <a:r>
              <a:rPr lang="en-US" b="1" smtClean="0"/>
              <a:t>14</a:t>
            </a:r>
            <a:r>
              <a:rPr lang="en-US" smtClean="0"/>
              <a:t> They were piled into heaps, and the land reeked of them. </a:t>
            </a:r>
            <a:r>
              <a:rPr lang="en-US" b="1" smtClean="0"/>
              <a:t>15</a:t>
            </a:r>
            <a:r>
              <a:rPr lang="en-US" smtClean="0"/>
              <a:t> But when Pharaoh saw that there was relief, he hardened his heart and would not listen to Moses and Aaron, just as the LORD had said.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C0B5B9D-56D3-408A-8196-C7CED06E2AD5}" type="slidenum">
              <a:rPr lang="en-US">
                <a:latin typeface="Arial" charset="0"/>
              </a:rPr>
              <a:pPr/>
              <a:t>2</a:t>
            </a:fld>
            <a:endParaRPr lang="en-US">
              <a:latin typeface="Arial"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sz="1400" smtClean="0"/>
              <a:t>Israel was united into a people in pursuit of common purpose by specific historical experiences. Those uniting factors were: </a:t>
            </a:r>
          </a:p>
          <a:p>
            <a:pPr eaLnBrk="1" hangingPunct="1"/>
            <a:r>
              <a:rPr lang="en-US" sz="1400" smtClean="0"/>
              <a:t>	the rite of circumcision; </a:t>
            </a:r>
          </a:p>
          <a:p>
            <a:pPr eaLnBrk="1" hangingPunct="1"/>
            <a:r>
              <a:rPr lang="en-US" sz="1400" smtClean="0"/>
              <a:t>	Separation – ethnic, within family, geographical</a:t>
            </a:r>
          </a:p>
          <a:p>
            <a:pPr eaLnBrk="1" hangingPunct="1"/>
            <a:r>
              <a:rPr lang="en-US" sz="1400" smtClean="0"/>
              <a:t>	Israel’s common hopes and dreams for a meaningful future</a:t>
            </a:r>
          </a:p>
          <a:p>
            <a:pPr eaLnBrk="1" hangingPunct="1"/>
            <a:r>
              <a:rPr lang="en-US" sz="1400" smtClean="0"/>
              <a:t>	the opposition under the Pharaoh</a:t>
            </a:r>
          </a:p>
          <a:p>
            <a:pPr eaLnBrk="1" hangingPunct="1"/>
            <a:r>
              <a:rPr lang="en-US" sz="1400" smtClean="0"/>
              <a:t>	the law received at Mount Sinai</a:t>
            </a:r>
          </a:p>
          <a:p>
            <a:pPr eaLnBrk="1" hangingPunct="1"/>
            <a:r>
              <a:rPr lang="en-US" sz="1400" smtClean="0"/>
              <a:t>Unified, Israel moved forward toward the realization of it’s destiny “to be a blessing.”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5EF5C15-4A8E-4144-893C-AD567F0C48BB}" type="slidenum">
              <a:rPr lang="en-US">
                <a:latin typeface="Arial" charset="0"/>
              </a:rPr>
              <a:pPr/>
              <a:t>20</a:t>
            </a:fld>
            <a:endParaRPr lang="en-US">
              <a:latin typeface="Arial" charset="0"/>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en-US" b="1" smtClean="0"/>
              <a:t>Exodus 8:16-19</a:t>
            </a:r>
            <a:r>
              <a:rPr lang="en-US" smtClean="0"/>
              <a:t> –  </a:t>
            </a:r>
            <a:r>
              <a:rPr lang="en-US" b="1" smtClean="0"/>
              <a:t>16</a:t>
            </a:r>
            <a:r>
              <a:rPr lang="en-US" smtClean="0"/>
              <a:t> Then the LORD said to Moses, "Tell Aaron, 'Stretch out your staff and strike the dust of the ground,' and throughout the land of Egypt the dust will become gnats." </a:t>
            </a:r>
            <a:r>
              <a:rPr lang="en-US" b="1" smtClean="0"/>
              <a:t>17</a:t>
            </a:r>
            <a:r>
              <a:rPr lang="en-US" smtClean="0"/>
              <a:t> They did this, and when Aaron stretched out his hand with the staff and struck the dust of the ground, gnats came upon men and animals. All the dust throughout the land of Egypt became gnats. </a:t>
            </a:r>
            <a:r>
              <a:rPr lang="en-US" b="1" smtClean="0"/>
              <a:t>18</a:t>
            </a:r>
            <a:r>
              <a:rPr lang="en-US" smtClean="0"/>
              <a:t> But when the magicians tried to produce gnats by their secret arts, they could not. And the gnats were on men and animals. </a:t>
            </a:r>
            <a:r>
              <a:rPr lang="en-US" b="1" smtClean="0"/>
              <a:t>19</a:t>
            </a:r>
            <a:r>
              <a:rPr lang="en-US" smtClean="0"/>
              <a:t> The magicians said to Pharaoh, "This is the finger of God." But Pharaoh's heart was hard and he would not listen, just as the LORD had said.</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D6B7789-8B61-4D93-BFAA-4996B6BB7CCC}" type="slidenum">
              <a:rPr lang="en-US">
                <a:latin typeface="Arial" charset="0"/>
              </a:rPr>
              <a:pPr/>
              <a:t>21</a:t>
            </a:fld>
            <a:endParaRPr lang="en-US">
              <a:latin typeface="Arial" charset="0"/>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r>
              <a:rPr lang="en-US" b="1" smtClean="0"/>
              <a:t>Exodus 8:20-24</a:t>
            </a:r>
            <a:r>
              <a:rPr lang="en-US" smtClean="0"/>
              <a:t> –  </a:t>
            </a:r>
            <a:r>
              <a:rPr lang="en-US" b="1" smtClean="0"/>
              <a:t>20</a:t>
            </a:r>
            <a:r>
              <a:rPr lang="en-US" smtClean="0"/>
              <a:t> Then the LORD said to Moses, "Get up early in the morning and confront Pharaoh as he goes to the water and say to him, 'This is what the LORD says: Let my people go, so that they may worship me. </a:t>
            </a:r>
            <a:r>
              <a:rPr lang="en-US" b="1" smtClean="0"/>
              <a:t>21</a:t>
            </a:r>
            <a:r>
              <a:rPr lang="en-US" smtClean="0"/>
              <a:t> If you do not let my people go, I will send swarms of flies on you and your officials, on your people and into your houses. The houses of the Egyptians will be full of flies, and even the ground where they are. </a:t>
            </a:r>
            <a:r>
              <a:rPr lang="en-US" b="1" smtClean="0"/>
              <a:t>22</a:t>
            </a:r>
            <a:r>
              <a:rPr lang="en-US" smtClean="0"/>
              <a:t> " 'But on that day I will deal differently with the land of Goshen, where my people live; no swarms of flies will be there, so that you will know that I, the LORD, am in this land. </a:t>
            </a:r>
            <a:r>
              <a:rPr lang="en-US" b="1" smtClean="0"/>
              <a:t>23</a:t>
            </a:r>
            <a:r>
              <a:rPr lang="en-US" smtClean="0"/>
              <a:t> I will make a distinction between my people and your people. This miraculous sign will occur tomorrow.' "</a:t>
            </a:r>
          </a:p>
          <a:p>
            <a:pPr eaLnBrk="1" hangingPunct="1"/>
            <a:r>
              <a:rPr lang="en-US" smtClean="0"/>
              <a:t> </a:t>
            </a:r>
            <a:r>
              <a:rPr lang="en-US" b="1" smtClean="0"/>
              <a:t>24</a:t>
            </a:r>
            <a:r>
              <a:rPr lang="en-US" smtClean="0"/>
              <a:t> And the LORD did this. Dense swarms of flies poured into Pharaoh's palace and into the houses of his officials, and throughout Egypt the land was ruined by the flies.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19FFF9D-8740-4D1C-B5B7-D089B8C4C4BA}" type="slidenum">
              <a:rPr lang="en-US">
                <a:latin typeface="Arial" charset="0"/>
              </a:rPr>
              <a:pPr/>
              <a:t>22</a:t>
            </a:fld>
            <a:endParaRPr lang="en-US">
              <a:latin typeface="Arial" charset="0"/>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b="1" smtClean="0"/>
              <a:t>Exodus 9:1-7</a:t>
            </a:r>
            <a:r>
              <a:rPr lang="en-US" smtClean="0"/>
              <a:t> –  </a:t>
            </a:r>
            <a:r>
              <a:rPr lang="en-US" b="1" smtClean="0"/>
              <a:t>1</a:t>
            </a:r>
            <a:r>
              <a:rPr lang="en-US" smtClean="0"/>
              <a:t> Then the LORD said to Moses, "Go to Pharaoh and say to him, 'This is what the LORD, the God of the Hebrews, says: "Let my people go, so that they may worship me." </a:t>
            </a:r>
            <a:r>
              <a:rPr lang="en-US" b="1" smtClean="0"/>
              <a:t>2</a:t>
            </a:r>
            <a:r>
              <a:rPr lang="en-US" smtClean="0"/>
              <a:t> If you refuse to let them go and continue to hold them back, </a:t>
            </a:r>
            <a:r>
              <a:rPr lang="en-US" b="1" smtClean="0"/>
              <a:t>3</a:t>
            </a:r>
            <a:r>
              <a:rPr lang="en-US" smtClean="0"/>
              <a:t> the hand of the LORD will bring a terrible plague on your livestock in the field—on your horses and donkeys and camels and on your cattle and sheep and goats. </a:t>
            </a:r>
            <a:r>
              <a:rPr lang="en-US" b="1" smtClean="0"/>
              <a:t>4</a:t>
            </a:r>
            <a:r>
              <a:rPr lang="en-US" smtClean="0"/>
              <a:t> But the LORD will make a distinction between the livestock of Israel and that of Egypt, so that no animal belonging to the Israelites will die.' " </a:t>
            </a:r>
            <a:r>
              <a:rPr lang="en-US" b="1" smtClean="0"/>
              <a:t>5</a:t>
            </a:r>
            <a:r>
              <a:rPr lang="en-US" smtClean="0"/>
              <a:t> The LORD set a time and said, "Tomorrow the LORD will do this in the land." </a:t>
            </a:r>
            <a:r>
              <a:rPr lang="en-US" b="1" smtClean="0"/>
              <a:t>6</a:t>
            </a:r>
            <a:r>
              <a:rPr lang="en-US" smtClean="0"/>
              <a:t> And the next day the LORD did it: All the livestock of the Egyptians died, but not one animal belonging to the Israelites died.</a:t>
            </a:r>
            <a:r>
              <a:rPr lang="en-US" b="1" smtClean="0"/>
              <a:t>7</a:t>
            </a:r>
            <a:r>
              <a:rPr lang="en-US" smtClean="0"/>
              <a:t> Pharaoh sent men to investigate and found that not even one of the animals of the Israelites had died. Yet his heart was unyielding and he would not let the people go.</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7A6F680-4096-450C-9E7F-0C4CA08F5264}" type="slidenum">
              <a:rPr lang="en-US">
                <a:latin typeface="Arial" charset="0"/>
              </a:rPr>
              <a:pPr/>
              <a:t>23</a:t>
            </a:fld>
            <a:endParaRPr lang="en-US">
              <a:latin typeface="Arial" charset="0"/>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r>
              <a:rPr lang="en-US" b="1" smtClean="0"/>
              <a:t>Exodus 9:8-12</a:t>
            </a:r>
            <a:r>
              <a:rPr lang="en-US" smtClean="0"/>
              <a:t> – </a:t>
            </a:r>
            <a:r>
              <a:rPr lang="en-US" b="1" smtClean="0"/>
              <a:t>8</a:t>
            </a:r>
            <a:r>
              <a:rPr lang="en-US" smtClean="0"/>
              <a:t> Then the LORD said to Moses and Aaron, "Take handfuls of soot from a furnace and have Moses toss it into the air in the presence of Pharaoh. </a:t>
            </a:r>
            <a:r>
              <a:rPr lang="en-US" b="1" smtClean="0"/>
              <a:t>9</a:t>
            </a:r>
            <a:r>
              <a:rPr lang="en-US" smtClean="0"/>
              <a:t> It will become fine dust over the whole land of Egypt, and festering boils will break out on men and animals throughout the land." </a:t>
            </a:r>
            <a:r>
              <a:rPr lang="en-US" b="1" smtClean="0"/>
              <a:t>10</a:t>
            </a:r>
            <a:r>
              <a:rPr lang="en-US" smtClean="0"/>
              <a:t> So they took soot from a furnace and stood before Pharaoh. Moses tossed it into the air, and festering boils broke out on men and animals. </a:t>
            </a:r>
            <a:r>
              <a:rPr lang="en-US" b="1" smtClean="0"/>
              <a:t>11</a:t>
            </a:r>
            <a:r>
              <a:rPr lang="en-US" smtClean="0"/>
              <a:t> The magicians could not stand before Moses because of the boils that were on them and on all the Egyptians. </a:t>
            </a:r>
            <a:r>
              <a:rPr lang="en-US" b="1" smtClean="0"/>
              <a:t>12</a:t>
            </a:r>
            <a:r>
              <a:rPr lang="en-US" smtClean="0"/>
              <a:t> But the LORD hardened Pharaoh's heart and he would not listen to Moses and Aaron, just as the LORD had said to Moses.</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6E53ADC-6C40-4AEE-9B06-920A9F2D0FF2}" type="slidenum">
              <a:rPr lang="en-US">
                <a:latin typeface="Arial" charset="0"/>
              </a:rPr>
              <a:pPr/>
              <a:t>24</a:t>
            </a:fld>
            <a:endParaRPr lang="en-US">
              <a:latin typeface="Arial" charset="0"/>
            </a:endParaRPr>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r>
              <a:rPr lang="en-US" smtClean="0"/>
              <a:t>This time the Lord gave a warning –</a:t>
            </a:r>
            <a:r>
              <a:rPr lang="en-US" b="1" smtClean="0"/>
              <a:t> Exodus 9:13-21 </a:t>
            </a:r>
            <a:r>
              <a:rPr lang="en-US" smtClean="0"/>
              <a:t>– before</a:t>
            </a:r>
            <a:r>
              <a:rPr lang="en-US" b="1" smtClean="0"/>
              <a:t> </a:t>
            </a:r>
            <a:r>
              <a:rPr lang="en-US" smtClean="0"/>
              <a:t>sending the plague.  Some of the Egyptians took heed, most did not.</a:t>
            </a:r>
          </a:p>
          <a:p>
            <a:pPr eaLnBrk="1" hangingPunct="1"/>
            <a:endParaRPr lang="en-US" smtClean="0"/>
          </a:p>
          <a:p>
            <a:pPr eaLnBrk="1" hangingPunct="1"/>
            <a:r>
              <a:rPr lang="en-US" b="1" smtClean="0"/>
              <a:t>Exodus 9:13-26</a:t>
            </a:r>
            <a:r>
              <a:rPr lang="en-US" smtClean="0"/>
              <a:t> –  </a:t>
            </a:r>
            <a:r>
              <a:rPr lang="en-US" b="1" smtClean="0"/>
              <a:t>22</a:t>
            </a:r>
            <a:r>
              <a:rPr lang="en-US" smtClean="0"/>
              <a:t> Then the LORD said to Moses, "Stretch out your hand toward the sky so that hail will fall all over Egypt—on men and animals and on everything growing in the fields of Egypt." </a:t>
            </a:r>
            <a:r>
              <a:rPr lang="en-US" b="1" smtClean="0"/>
              <a:t>23</a:t>
            </a:r>
            <a:r>
              <a:rPr lang="en-US" smtClean="0"/>
              <a:t> When Moses stretched out his staff toward the sky, the LORD sent thunder and hail, and lightning flashed down to the ground. So the LORD rained hail on the land of Egypt; </a:t>
            </a:r>
            <a:r>
              <a:rPr lang="en-US" b="1" smtClean="0"/>
              <a:t>24</a:t>
            </a:r>
            <a:r>
              <a:rPr lang="en-US" smtClean="0"/>
              <a:t> hail fell and lightning flashed back and forth. It was the worst storm in all the land of Egypt since it had become a nation. </a:t>
            </a:r>
            <a:r>
              <a:rPr lang="en-US" b="1" smtClean="0"/>
              <a:t>25</a:t>
            </a:r>
            <a:r>
              <a:rPr lang="en-US" smtClean="0"/>
              <a:t> Throughout Egypt hail struck everything in the fields—both men and animals; it beat down everything growing in the fields and stripped every tree. </a:t>
            </a:r>
            <a:r>
              <a:rPr lang="en-US" b="1" smtClean="0"/>
              <a:t>26</a:t>
            </a:r>
            <a:r>
              <a:rPr lang="en-US" smtClean="0"/>
              <a:t> The only place it did not hail was the land of Goshen, where the Israelites were.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144D5AF-F5AD-47F7-AC58-2FDB4FDE2FC8}" type="slidenum">
              <a:rPr lang="en-US">
                <a:latin typeface="Arial" charset="0"/>
              </a:rPr>
              <a:pPr/>
              <a:t>25</a:t>
            </a:fld>
            <a:endParaRPr lang="en-US">
              <a:latin typeface="Arial" charset="0"/>
            </a:endParaRPr>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r>
              <a:rPr lang="en-US" b="1" smtClean="0"/>
              <a:t>Exodus 9:27-35</a:t>
            </a:r>
            <a:r>
              <a:rPr lang="en-US" smtClean="0"/>
              <a:t> – Pharaoh confesses to Moses that he has sinned and will let the people go if only the hailstorms are stopped.  Moses appeals to God, who stops the storms.  But the Pharaoh again hardened his heart and reneges on his promise.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B0BED74-85C4-4AFE-8540-599E7A4BF0C0}" type="slidenum">
              <a:rPr lang="en-US">
                <a:latin typeface="Arial" charset="0"/>
              </a:rPr>
              <a:pPr/>
              <a:t>26</a:t>
            </a:fld>
            <a:endParaRPr lang="en-US">
              <a:latin typeface="Arial" charset="0"/>
            </a:endParaRPr>
          </a:p>
        </p:txBody>
      </p:sp>
      <p:sp>
        <p:nvSpPr>
          <p:cNvPr id="155651" name="Rectangle 2"/>
          <p:cNvSpPr>
            <a:spLocks noRo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pPr eaLnBrk="1" hangingPunct="1"/>
            <a:r>
              <a:rPr lang="en-US" b="1" smtClean="0"/>
              <a:t>Exodus 10:1,2</a:t>
            </a:r>
            <a:r>
              <a:rPr lang="en-US" smtClean="0"/>
              <a:t> –  </a:t>
            </a:r>
            <a:r>
              <a:rPr lang="en-US" b="1" smtClean="0"/>
              <a:t>1</a:t>
            </a:r>
            <a:r>
              <a:rPr lang="en-US" smtClean="0"/>
              <a:t> Then the LORD said to Moses, "Go to Pharaoh, for I have hardened his heart and the hearts of his officials so that I may perform these miraculous signs of mine among them </a:t>
            </a:r>
            <a:r>
              <a:rPr lang="en-US" b="1" smtClean="0"/>
              <a:t>2</a:t>
            </a:r>
            <a:r>
              <a:rPr lang="en-US" smtClean="0"/>
              <a:t> that you may tell your children and grandchildren how I dealt harshly with the Egyptians and how I performed my signs among them, and </a:t>
            </a:r>
            <a:r>
              <a:rPr lang="en-US" b="1" smtClean="0"/>
              <a:t>that you may know that I am the LORD</a:t>
            </a:r>
            <a:r>
              <a:rPr lang="en-US"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955E23B-97F4-4611-ADD7-A8D4D5028F58}" type="slidenum">
              <a:rPr lang="en-US">
                <a:latin typeface="Arial" charset="0"/>
              </a:rPr>
              <a:pPr/>
              <a:t>27</a:t>
            </a:fld>
            <a:endParaRPr lang="en-US">
              <a:latin typeface="Arial" charset="0"/>
            </a:endParaRPr>
          </a:p>
        </p:txBody>
      </p:sp>
      <p:sp>
        <p:nvSpPr>
          <p:cNvPr id="156675" name="Rectangle 2"/>
          <p:cNvSpPr>
            <a:spLocks noRo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r>
              <a:rPr lang="en-US" b="1" smtClean="0"/>
              <a:t>Exodus 10:3-6</a:t>
            </a:r>
            <a:r>
              <a:rPr lang="en-US" smtClean="0"/>
              <a:t> – Moses warns the Pharaoh.  </a:t>
            </a:r>
            <a:r>
              <a:rPr lang="en-US" b="1" smtClean="0"/>
              <a:t>Exodus 10:7-11</a:t>
            </a:r>
            <a:r>
              <a:rPr lang="en-US" smtClean="0"/>
              <a:t> – Pharaoh agrees to let the men go to worship God.</a:t>
            </a:r>
          </a:p>
          <a:p>
            <a:pPr eaLnBrk="1" hangingPunct="1"/>
            <a:r>
              <a:rPr lang="en-US" b="1" smtClean="0"/>
              <a:t>Exodus 10:12-20</a:t>
            </a:r>
            <a:r>
              <a:rPr lang="en-US" smtClean="0"/>
              <a:t> – God directs Moses to summon a plague of locusts against Egypt. </a:t>
            </a:r>
            <a:r>
              <a:rPr lang="en-US" b="1" smtClean="0"/>
              <a:t>13</a:t>
            </a:r>
            <a:r>
              <a:rPr lang="en-US" smtClean="0"/>
              <a:t> So Moses stretched out his staff over Egypt, and the LORD made an east wind blow across the land all that day and all that night. By morning the wind had brought the locusts; </a:t>
            </a:r>
            <a:r>
              <a:rPr lang="en-US" b="1" smtClean="0"/>
              <a:t>14</a:t>
            </a:r>
            <a:r>
              <a:rPr lang="en-US" smtClean="0"/>
              <a:t> they invaded all Egypt and settled down in every area of the country in great numbers. Never before had there been such a plague of locusts, nor will there ever be again. </a:t>
            </a:r>
            <a:r>
              <a:rPr lang="en-US" b="1" smtClean="0"/>
              <a:t>15</a:t>
            </a:r>
            <a:r>
              <a:rPr lang="en-US" smtClean="0"/>
              <a:t> They covered all the ground until it was black. They devoured all that was left after the hail—everything growing in the fields and the fruit on the trees. Nothing green remained on tree or plant in all the land of Egypt.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F920BA5-F0F7-41D7-A35F-04E905EADC2E}" type="slidenum">
              <a:rPr lang="en-US">
                <a:latin typeface="Arial" charset="0"/>
              </a:rPr>
              <a:pPr/>
              <a:t>28</a:t>
            </a:fld>
            <a:endParaRPr lang="en-US">
              <a:latin typeface="Arial" charset="0"/>
            </a:endParaRPr>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r>
              <a:rPr lang="en-US" smtClean="0"/>
              <a:t>Pharaoh begs Moses to get rid of the Locusts.  Moses does, but again the Lord hardens the heart of the Pharaoh who refuses to let the people leave.</a:t>
            </a:r>
          </a:p>
          <a:p>
            <a:pPr eaLnBrk="1" hangingPunct="1"/>
            <a:r>
              <a:rPr lang="en-US" b="1" smtClean="0"/>
              <a:t>Exodus 10:21-23</a:t>
            </a:r>
            <a:r>
              <a:rPr lang="en-US" smtClean="0"/>
              <a:t> – </a:t>
            </a:r>
            <a:r>
              <a:rPr lang="en-US" b="1" smtClean="0"/>
              <a:t>21</a:t>
            </a:r>
            <a:r>
              <a:rPr lang="en-US" smtClean="0"/>
              <a:t> Then the LORD said to Moses, "Stretch out your hand toward the sky so that darkness will spread over Egypt—darkness that can be felt." </a:t>
            </a:r>
            <a:r>
              <a:rPr lang="en-US" b="1" smtClean="0"/>
              <a:t>22</a:t>
            </a:r>
            <a:r>
              <a:rPr lang="en-US" smtClean="0"/>
              <a:t> So Moses stretched out his hand toward the sky, and total darkness covered all Egypt for three days. </a:t>
            </a:r>
            <a:r>
              <a:rPr lang="en-US" b="1" smtClean="0"/>
              <a:t>23</a:t>
            </a:r>
            <a:r>
              <a:rPr lang="en-US" smtClean="0"/>
              <a:t> No one could see anyone else or leave his place for three days. Yet all the Israelites had light in the places where they lived.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42C4D5E-FC53-4564-AD2C-33314C525DEF}" type="slidenum">
              <a:rPr lang="en-US">
                <a:latin typeface="Arial" charset="0"/>
              </a:rPr>
              <a:pPr/>
              <a:t>29</a:t>
            </a:fld>
            <a:endParaRPr lang="en-US">
              <a:latin typeface="Arial" charset="0"/>
            </a:endParaRPr>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r>
              <a:rPr lang="en-US" smtClean="0"/>
              <a:t>In a partial agreement, the Pharaoh agrees to let all the men, women, and children go out to worship.  Moses wants to take the herds and flocks as well so they can make sacrifices, but the Pharaoh goes into a rage and threatens Moses with death should they ever again face one another.  His heart again hardened by the Lord, the Pharaoh refuses to let the people go.</a:t>
            </a:r>
          </a:p>
          <a:p>
            <a:pPr eaLnBrk="1" hangingPunct="1"/>
            <a:r>
              <a:rPr lang="en-US" b="1" smtClean="0"/>
              <a:t>Exodus 10:24-29</a:t>
            </a:r>
            <a:r>
              <a:rPr lang="en-US" smtClean="0"/>
              <a:t> –  </a:t>
            </a:r>
            <a:r>
              <a:rPr lang="en-US" b="1" smtClean="0"/>
              <a:t>24</a:t>
            </a:r>
            <a:r>
              <a:rPr lang="en-US" smtClean="0"/>
              <a:t> Then Pharaoh summoned Moses and said, "Go, worship the LORD. Even your women and children may go with you; only leave your flocks and herds behind."</a:t>
            </a:r>
          </a:p>
          <a:p>
            <a:pPr eaLnBrk="1" hangingPunct="1"/>
            <a:r>
              <a:rPr lang="en-US" smtClean="0"/>
              <a:t> </a:t>
            </a:r>
            <a:r>
              <a:rPr lang="en-US" b="1" smtClean="0"/>
              <a:t>25</a:t>
            </a:r>
            <a:r>
              <a:rPr lang="en-US" smtClean="0"/>
              <a:t> But Moses said, "You must allow us to have sacrifices and burnt offerings to present to the LORD our God. </a:t>
            </a:r>
            <a:r>
              <a:rPr lang="en-US" b="1" smtClean="0"/>
              <a:t>26</a:t>
            </a:r>
            <a:r>
              <a:rPr lang="en-US" smtClean="0"/>
              <a:t> Our livestock too must go with us; not a hoof is to be left behind. We have to use some of them in worshiping the LORD our God, and until we get there we will not know what we are to use to worship the LORD."</a:t>
            </a:r>
          </a:p>
          <a:p>
            <a:pPr eaLnBrk="1" hangingPunct="1"/>
            <a:r>
              <a:rPr lang="en-US" smtClean="0"/>
              <a:t> </a:t>
            </a:r>
            <a:r>
              <a:rPr lang="en-US" b="1" smtClean="0"/>
              <a:t>27</a:t>
            </a:r>
            <a:r>
              <a:rPr lang="en-US" smtClean="0"/>
              <a:t> But the LORD hardened Pharaoh's heart, and he was not willing to let them go. </a:t>
            </a:r>
            <a:r>
              <a:rPr lang="en-US" b="1" smtClean="0"/>
              <a:t>28</a:t>
            </a:r>
            <a:r>
              <a:rPr lang="en-US" smtClean="0"/>
              <a:t> Pharaoh said to Moses, "Get out of my sight! Make sure you do not appear before me again! The day you see my face you will die."</a:t>
            </a:r>
          </a:p>
          <a:p>
            <a:pPr eaLnBrk="1" hangingPunct="1"/>
            <a:r>
              <a:rPr lang="en-US" smtClean="0"/>
              <a:t> </a:t>
            </a:r>
            <a:r>
              <a:rPr lang="en-US" b="1" smtClean="0"/>
              <a:t>29</a:t>
            </a:r>
            <a:r>
              <a:rPr lang="en-US" smtClean="0"/>
              <a:t> "Just as you say," Moses replied, "I will never appear before you again."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1A5A6EF-3586-410E-BB11-94C9C8E5331F}" type="slidenum">
              <a:rPr lang="en-US">
                <a:latin typeface="Arial" charset="0"/>
              </a:rPr>
              <a:pPr/>
              <a:t>3</a:t>
            </a:fld>
            <a:endParaRPr lang="en-US">
              <a:latin typeface="Arial" charset="0"/>
            </a:endParaRPr>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r>
              <a:rPr lang="en-US" b="1" smtClean="0"/>
              <a:t>Genesis 46:26-27</a:t>
            </a:r>
            <a:r>
              <a:rPr lang="en-US" smtClean="0"/>
              <a:t> – Israel came to Egypt from Canaan to escape the famine.  Counting Joseph and his two sons, there were a total of 70 direct descendants of Jacob in the land.  After 400 years “..the Israelites were fruitful and multiplied greatly and became exceedingly numerous, so that the land was filled with them.”</a:t>
            </a:r>
          </a:p>
          <a:p>
            <a:pPr eaLnBrk="1" hangingPunct="1"/>
            <a:r>
              <a:rPr lang="en-US" b="1" smtClean="0"/>
              <a:t>Exodus 1:1-7</a:t>
            </a:r>
            <a:r>
              <a:rPr lang="en-US" smtClean="0"/>
              <a:t> –  </a:t>
            </a:r>
            <a:r>
              <a:rPr lang="en-US" b="1" smtClean="0"/>
              <a:t>1</a:t>
            </a:r>
            <a:r>
              <a:rPr lang="en-US" smtClean="0"/>
              <a:t> These are the names of the sons of Israel who went to Egypt with Jacob, each with his family: </a:t>
            </a:r>
            <a:r>
              <a:rPr lang="en-US" b="1" smtClean="0"/>
              <a:t>2</a:t>
            </a:r>
            <a:r>
              <a:rPr lang="en-US" smtClean="0"/>
              <a:t>Reuben, Simeon, Levi and Judah; </a:t>
            </a:r>
            <a:r>
              <a:rPr lang="en-US" b="1" smtClean="0"/>
              <a:t>3</a:t>
            </a:r>
            <a:r>
              <a:rPr lang="en-US" smtClean="0"/>
              <a:t> Issachar, Zebulun and Benjamin; </a:t>
            </a:r>
            <a:r>
              <a:rPr lang="en-US" b="1" smtClean="0"/>
              <a:t>4</a:t>
            </a:r>
            <a:r>
              <a:rPr lang="en-US" smtClean="0"/>
              <a:t> Dan and Naphtali; Gad and Asher.</a:t>
            </a:r>
            <a:r>
              <a:rPr lang="en-US" b="1" smtClean="0"/>
              <a:t>5</a:t>
            </a:r>
            <a:r>
              <a:rPr lang="en-US" smtClean="0"/>
              <a:t> The descendants of Jacob numbered seventy in all; Joseph was already in Egypt. </a:t>
            </a:r>
            <a:r>
              <a:rPr lang="en-US" b="1" smtClean="0"/>
              <a:t>6</a:t>
            </a:r>
            <a:r>
              <a:rPr lang="en-US" smtClean="0"/>
              <a:t> Now Joseph and all his brothers and all that generation died, </a:t>
            </a:r>
            <a:r>
              <a:rPr lang="en-US" b="1" smtClean="0"/>
              <a:t>7</a:t>
            </a:r>
            <a:r>
              <a:rPr lang="en-US" smtClean="0"/>
              <a:t> but the Israelites were fruitful and multiplied greatly and became exceedingly numerous, so that the land was filled with them.</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DEC5311-23B1-4E28-8689-29C95762578E}" type="slidenum">
              <a:rPr lang="en-US">
                <a:latin typeface="Arial" charset="0"/>
              </a:rPr>
              <a:pPr/>
              <a:t>30</a:t>
            </a:fld>
            <a:endParaRPr lang="en-US">
              <a:latin typeface="Arial" charset="0"/>
            </a:endParaRPr>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en-US" b="1" smtClean="0"/>
              <a:t>Exodus 11:1-3</a:t>
            </a:r>
            <a:r>
              <a:rPr lang="en-US" smtClean="0"/>
              <a:t> –  </a:t>
            </a:r>
            <a:r>
              <a:rPr lang="en-US" b="1" smtClean="0"/>
              <a:t>1</a:t>
            </a:r>
            <a:r>
              <a:rPr lang="en-US" smtClean="0"/>
              <a:t> Now the LORD had said to Moses, "I will bring one more plague on Pharaoh and on Egypt. After that, he will let you go from here, and when he does, he will drive you out completely. </a:t>
            </a:r>
            <a:r>
              <a:rPr lang="en-US" b="1" smtClean="0"/>
              <a:t>2</a:t>
            </a:r>
            <a:r>
              <a:rPr lang="en-US" smtClean="0"/>
              <a:t> Tell the people that men and women alike are to ask their neighbors for articles of silver and gold." </a:t>
            </a:r>
            <a:r>
              <a:rPr lang="en-US" b="1" smtClean="0"/>
              <a:t>3</a:t>
            </a:r>
            <a:r>
              <a:rPr lang="en-US" smtClean="0"/>
              <a:t> (The LORD made the Egyptians favorably disposed toward the people, and Moses himself was highly regarded in Egypt by Pharaoh's officials and by the people.)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BFB097B-F26B-427C-9D12-CF18F73214DF}" type="slidenum">
              <a:rPr lang="en-US">
                <a:latin typeface="Arial" charset="0"/>
              </a:rPr>
              <a:pPr/>
              <a:t>31</a:t>
            </a:fld>
            <a:endParaRPr lang="en-US">
              <a:latin typeface="Arial" charset="0"/>
            </a:endParaRPr>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r>
              <a:rPr lang="en-US" b="1" smtClean="0"/>
              <a:t>Exodus 11:4-10</a:t>
            </a:r>
            <a:r>
              <a:rPr lang="en-US" smtClean="0"/>
              <a:t> – </a:t>
            </a:r>
            <a:r>
              <a:rPr lang="en-US" b="1" smtClean="0"/>
              <a:t>4</a:t>
            </a:r>
            <a:r>
              <a:rPr lang="en-US" smtClean="0"/>
              <a:t> So Moses said, "This is what the LORD says: 'About midnight I will go throughout Egypt. </a:t>
            </a:r>
            <a:r>
              <a:rPr lang="en-US" b="1" smtClean="0"/>
              <a:t>5</a:t>
            </a:r>
            <a:r>
              <a:rPr lang="en-US" smtClean="0"/>
              <a:t> Every firstborn son in Egypt will die, from the firstborn son of Pharaoh, who sits on the throne, to the firstborn son of the slave girl, who is at her hand mill, and all the firstborn of the cattle as well. </a:t>
            </a:r>
            <a:r>
              <a:rPr lang="en-US" b="1" smtClean="0"/>
              <a:t>6</a:t>
            </a:r>
            <a:r>
              <a:rPr lang="en-US" smtClean="0"/>
              <a:t> There will be loud wailing throughout Egypt—worse than there has ever been or ever will be again. </a:t>
            </a:r>
            <a:r>
              <a:rPr lang="en-US" b="1" smtClean="0"/>
              <a:t>7</a:t>
            </a:r>
            <a:r>
              <a:rPr lang="en-US" smtClean="0"/>
              <a:t> But among the Israelites not a dog will bark at any man or animal.' Then you will know that the LORD makes a distinction between Egypt and Israel. </a:t>
            </a:r>
            <a:r>
              <a:rPr lang="en-US" b="1" smtClean="0"/>
              <a:t>8</a:t>
            </a:r>
            <a:r>
              <a:rPr lang="en-US" smtClean="0"/>
              <a:t> All these officials of yours will come to me, bowing down before me and saying, 'Go, you and all the people who follow you!' After that I will leave." Then Moses, hot with anger, left Pharaoh. </a:t>
            </a:r>
          </a:p>
          <a:p>
            <a:pPr eaLnBrk="1" hangingPunct="1"/>
            <a:r>
              <a:rPr lang="en-US" smtClean="0"/>
              <a:t>NOTE:  apparently this prophesy came at the same meeting with the Pharaoh where he threatened Moses.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C89FB56-EC47-4B3D-97BF-D83426293275}" type="slidenum">
              <a:rPr lang="en-US">
                <a:latin typeface="Arial" charset="0"/>
              </a:rPr>
              <a:pPr/>
              <a:t>32</a:t>
            </a:fld>
            <a:endParaRPr lang="en-US">
              <a:latin typeface="Arial" charset="0"/>
            </a:endParaRPr>
          </a:p>
        </p:txBody>
      </p:sp>
      <p:sp>
        <p:nvSpPr>
          <p:cNvPr id="161795" name="Rectangle 2"/>
          <p:cNvSpPr>
            <a:spLocks noRo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b="1" smtClean="0"/>
              <a:t>Exodus 11:9-10</a:t>
            </a:r>
            <a:r>
              <a:rPr lang="en-US" smtClean="0"/>
              <a:t> –  </a:t>
            </a:r>
            <a:r>
              <a:rPr lang="en-US" b="1" smtClean="0"/>
              <a:t>9</a:t>
            </a:r>
            <a:r>
              <a:rPr lang="en-US" smtClean="0"/>
              <a:t> The LORD had said to Moses, "Pharaoh will refuse to listen to you—so that my wonders may be multiplied in Egypt." </a:t>
            </a:r>
            <a:r>
              <a:rPr lang="en-US" b="1" smtClean="0"/>
              <a:t>10</a:t>
            </a:r>
            <a:r>
              <a:rPr lang="en-US" smtClean="0"/>
              <a:t> Moses and Aaron performed all these wonders before Pharaoh, but the LORD hardened Pharaoh's heart, and he would not let the Israelites go out of his country. </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F9D793A-EFB4-42CD-907A-3BA698D08044}" type="slidenum">
              <a:rPr lang="en-US">
                <a:latin typeface="Arial" charset="0"/>
              </a:rPr>
              <a:pPr/>
              <a:t>33</a:t>
            </a:fld>
            <a:endParaRPr lang="en-US">
              <a:latin typeface="Arial" charset="0"/>
            </a:endParaRPr>
          </a:p>
        </p:txBody>
      </p:sp>
      <p:sp>
        <p:nvSpPr>
          <p:cNvPr id="162819" name="Rectangle 2"/>
          <p:cNvSpPr>
            <a:spLocks noRo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r>
              <a:rPr lang="en-US" smtClean="0"/>
              <a:t>(Read from Smith’s comments, page 110)  Negotiations with the Pharaoh have failed. Only divine intervention can save the Israelites...  “Death throughout Egypt and the passing over of the Israelites will herald a mass exodus of the Hebrew people from the country of their bondage.  The significance of the event is nothing less than the implementation of God’s promise to Abraham, Isaac, and Jacob”</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0BD3C7D-DD74-4317-AB89-D86A8D2697BF}" type="slidenum">
              <a:rPr lang="en-US">
                <a:latin typeface="Arial" charset="0"/>
              </a:rPr>
              <a:pPr/>
              <a:t>34</a:t>
            </a:fld>
            <a:endParaRPr lang="en-US">
              <a:latin typeface="Arial" charset="0"/>
            </a:endParaRPr>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r>
              <a:rPr lang="en-US" b="1" smtClean="0"/>
              <a:t>Exodus 12:1-13</a:t>
            </a:r>
            <a:r>
              <a:rPr lang="en-US" smtClean="0"/>
              <a:t> –  </a:t>
            </a:r>
            <a:r>
              <a:rPr lang="en-US" b="1" smtClean="0"/>
              <a:t>1</a:t>
            </a:r>
            <a:r>
              <a:rPr lang="en-US" smtClean="0"/>
              <a:t> The LORD said to Moses and Aaron in Egypt, </a:t>
            </a:r>
            <a:r>
              <a:rPr lang="en-US" b="1" smtClean="0"/>
              <a:t>2</a:t>
            </a:r>
            <a:r>
              <a:rPr lang="en-US" smtClean="0"/>
              <a:t> "This month is to be for you the first month, the first month of your year. </a:t>
            </a:r>
            <a:r>
              <a:rPr lang="en-US" b="1" smtClean="0"/>
              <a:t>3</a:t>
            </a:r>
            <a:r>
              <a:rPr lang="en-US" smtClean="0"/>
              <a:t> Tell the whole community of Israel that on the tenth day of this month each man is to take a lamb [a] for his family, one for each household. </a:t>
            </a:r>
            <a:r>
              <a:rPr lang="en-US" b="1" smtClean="0"/>
              <a:t>4</a:t>
            </a:r>
            <a:r>
              <a:rPr lang="en-US" smtClean="0"/>
              <a:t> If any household is too small for a whole lamb, they must share one with their nearest neighbor, having taken into account the number of people there are. You are to determine the amount of lamb needed in accordance with what each person will eat. </a:t>
            </a:r>
            <a:r>
              <a:rPr lang="en-US" b="1" smtClean="0"/>
              <a:t>5</a:t>
            </a:r>
            <a:r>
              <a:rPr lang="en-US" smtClean="0"/>
              <a:t> The animals you choose must be year-old males without defect, and you may take them from the sheep or the goats. </a:t>
            </a:r>
            <a:r>
              <a:rPr lang="en-US" b="1" smtClean="0"/>
              <a:t>6</a:t>
            </a:r>
            <a:r>
              <a:rPr lang="en-US" smtClean="0"/>
              <a:t> Take care of them until the fourteenth day of the month, when all the people of the community of Israel must slaughter them at twilight. </a:t>
            </a:r>
            <a:r>
              <a:rPr lang="en-US" b="1" smtClean="0"/>
              <a:t>7</a:t>
            </a:r>
            <a:r>
              <a:rPr lang="en-US" smtClean="0"/>
              <a:t> Then they are to take some of the blood and put it on the sides and tops of the doorframes of the houses where they eat the lambs. </a:t>
            </a:r>
            <a:r>
              <a:rPr lang="en-US" b="1" smtClean="0"/>
              <a:t>8</a:t>
            </a:r>
            <a:r>
              <a:rPr lang="en-US" smtClean="0"/>
              <a:t> That same night they are to eat the meat roasted over the fire, along with bitter herbs, and bread made without yeast. </a:t>
            </a:r>
            <a:r>
              <a:rPr lang="en-US" b="1" smtClean="0"/>
              <a:t>9</a:t>
            </a:r>
            <a:r>
              <a:rPr lang="en-US" smtClean="0"/>
              <a:t> Do not eat the meat raw or cooked in water, but roast it over the fire—head, legs and inner parts. </a:t>
            </a:r>
            <a:r>
              <a:rPr lang="en-US" b="1" smtClean="0"/>
              <a:t>10</a:t>
            </a:r>
            <a:r>
              <a:rPr lang="en-US" smtClean="0"/>
              <a:t> Do not leave any of it till morning; if some is left till morning, you must burn it. </a:t>
            </a:r>
            <a:r>
              <a:rPr lang="en-US" b="1" smtClean="0"/>
              <a:t>11</a:t>
            </a:r>
            <a:r>
              <a:rPr lang="en-US" smtClean="0"/>
              <a:t> This is how you are to eat it: with your cloak tucked into your belt, your sandals on your feet and your staff in your hand. Eat it in haste; it is the LORD's Passover. </a:t>
            </a:r>
            <a:r>
              <a:rPr lang="en-US" b="1" smtClean="0"/>
              <a:t>12</a:t>
            </a:r>
            <a:r>
              <a:rPr lang="en-US" smtClean="0"/>
              <a:t> "On that same night I will pass through Egypt and strike down every firstborn—both men and animals—and I will bring judgment on all the gods of Egypt. I am the LORD. </a:t>
            </a:r>
            <a:r>
              <a:rPr lang="en-US" b="1" smtClean="0"/>
              <a:t>13</a:t>
            </a:r>
            <a:r>
              <a:rPr lang="en-US" smtClean="0"/>
              <a:t> The blood will be a sign for you on the houses where you are; and when I see the blood, I will pass over you. No destructive plague will touch you when I strike Egypt.</a:t>
            </a:r>
          </a:p>
          <a:p>
            <a:pPr eaLnBrk="1" hangingPunct="1"/>
            <a:endParaRPr lang="en-US" smtClean="0"/>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2CBF342-F4C8-443D-B616-1600D9189A52}" type="slidenum">
              <a:rPr lang="en-US">
                <a:latin typeface="Arial" charset="0"/>
              </a:rPr>
              <a:pPr/>
              <a:t>35</a:t>
            </a:fld>
            <a:endParaRPr lang="en-US">
              <a:latin typeface="Arial" charset="0"/>
            </a:endParaRPr>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r>
              <a:rPr lang="en-US" b="1" smtClean="0"/>
              <a:t>Exodus 12:14-20</a:t>
            </a:r>
            <a:r>
              <a:rPr lang="en-US" smtClean="0"/>
              <a:t> –  </a:t>
            </a:r>
            <a:r>
              <a:rPr lang="en-US" b="1" smtClean="0"/>
              <a:t>14</a:t>
            </a:r>
            <a:r>
              <a:rPr lang="en-US" smtClean="0"/>
              <a:t> "This is a day you are to commemorate; for the generations to come you shall celebrate it as a festival to the LORD -a lasting ordinance. </a:t>
            </a:r>
            <a:r>
              <a:rPr lang="en-US" b="1" smtClean="0"/>
              <a:t>15</a:t>
            </a:r>
            <a:r>
              <a:rPr lang="en-US" smtClean="0"/>
              <a:t> For seven days you are to eat bread made without yeast. On the first day remove the yeast from your houses, for whoever eats anything with yeast in it from the first day through the seventh must be cut off from Israel. </a:t>
            </a:r>
            <a:r>
              <a:rPr lang="en-US" b="1" smtClean="0"/>
              <a:t>16</a:t>
            </a:r>
            <a:r>
              <a:rPr lang="en-US" smtClean="0"/>
              <a:t> On the first day hold a sacred assembly, and another one on the seventh day. Do no work at all on these days, except to prepare food for everyone to eat—that is all you may do.</a:t>
            </a:r>
          </a:p>
          <a:p>
            <a:pPr eaLnBrk="1" hangingPunct="1"/>
            <a:r>
              <a:rPr lang="en-US" smtClean="0"/>
              <a:t> </a:t>
            </a:r>
            <a:r>
              <a:rPr lang="en-US" b="1" smtClean="0"/>
              <a:t>17</a:t>
            </a:r>
            <a:r>
              <a:rPr lang="en-US" smtClean="0"/>
              <a:t> "Celebrate the Feast of Unleavened Bread, because it was on this very day that I brought your divisions out of Egypt. Celebrate this day as a lasting ordinance for the generations to come. </a:t>
            </a:r>
            <a:r>
              <a:rPr lang="en-US" b="1" smtClean="0"/>
              <a:t>18</a:t>
            </a:r>
            <a:r>
              <a:rPr lang="en-US" smtClean="0"/>
              <a:t> In the first month you are to eat bread made without yeast, from the evening of the fourteenth day until the evening of the twenty-first day. </a:t>
            </a:r>
            <a:r>
              <a:rPr lang="en-US" b="1" smtClean="0"/>
              <a:t>19</a:t>
            </a:r>
            <a:r>
              <a:rPr lang="en-US" smtClean="0"/>
              <a:t> For seven days no yeast is to be found in your houses. And whoever eats anything with yeast in it must be cut off from the community of Israel, whether he is an alien or native-born. </a:t>
            </a:r>
            <a:r>
              <a:rPr lang="en-US" b="1" smtClean="0"/>
              <a:t>20</a:t>
            </a:r>
            <a:r>
              <a:rPr lang="en-US" smtClean="0"/>
              <a:t> Eat nothing made with yeast. Wherever you live, you must eat unleavened bread.“</a:t>
            </a:r>
          </a:p>
          <a:p>
            <a:pPr eaLnBrk="1" hangingPunct="1"/>
            <a:r>
              <a:rPr lang="en-US" b="1" smtClean="0"/>
              <a:t>Exodus 12:21-28</a:t>
            </a:r>
            <a:r>
              <a:rPr lang="en-US" smtClean="0"/>
              <a:t> – Moses passes on the specifics of God’s instructions to the people.  Verse </a:t>
            </a:r>
            <a:r>
              <a:rPr lang="en-US" b="1" smtClean="0"/>
              <a:t>28</a:t>
            </a:r>
            <a:r>
              <a:rPr lang="en-US" smtClean="0"/>
              <a:t> says, “</a:t>
            </a:r>
            <a:r>
              <a:rPr lang="en-US" b="1" smtClean="0"/>
              <a:t>The Israelites did just what the LORD commanded Moses and Aaron.</a:t>
            </a:r>
            <a:r>
              <a:rPr lang="en-US"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9C33326-C6C7-4D20-8F2A-722B4BBFB816}" type="slidenum">
              <a:rPr lang="en-US">
                <a:latin typeface="Arial" charset="0"/>
              </a:rPr>
              <a:pPr/>
              <a:t>36</a:t>
            </a:fld>
            <a:endParaRPr lang="en-US">
              <a:latin typeface="Arial" charset="0"/>
            </a:endParaRPr>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r>
              <a:rPr lang="en-US" b="1" smtClean="0"/>
              <a:t>Exodus 12:29-30</a:t>
            </a:r>
            <a:r>
              <a:rPr lang="en-US" smtClean="0"/>
              <a:t> –  </a:t>
            </a:r>
            <a:r>
              <a:rPr lang="en-US" b="1" smtClean="0"/>
              <a:t>29</a:t>
            </a:r>
            <a:r>
              <a:rPr lang="en-US" smtClean="0"/>
              <a:t> At midnight the LORD struck down all the firstborn in Egypt, from the firstborn of Pharaoh, who sat on the throne, to the firstborn of the prisoner, who was in the dungeon, and the firstborn of all the livestock as well. </a:t>
            </a:r>
            <a:r>
              <a:rPr lang="en-US" b="1" smtClean="0"/>
              <a:t>30</a:t>
            </a:r>
            <a:r>
              <a:rPr lang="en-US" smtClean="0"/>
              <a:t> Pharaoh and all his officials and all the Egyptians got up during the night, and there was loud wailing in Egypt, for there was not a house without someone dead.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A3C16A5-F53B-48BC-BB70-3CD0656573F8}" type="slidenum">
              <a:rPr lang="en-US">
                <a:latin typeface="Arial" charset="0"/>
              </a:rPr>
              <a:pPr/>
              <a:t>37</a:t>
            </a:fld>
            <a:endParaRPr lang="en-US">
              <a:latin typeface="Arial" charset="0"/>
            </a:endParaRPr>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r>
              <a:rPr lang="en-US" b="1" smtClean="0"/>
              <a:t>Exodus 12:31-32</a:t>
            </a:r>
            <a:r>
              <a:rPr lang="en-US" smtClean="0"/>
              <a:t> –  </a:t>
            </a:r>
            <a:r>
              <a:rPr lang="en-US" b="1" smtClean="0"/>
              <a:t>31</a:t>
            </a:r>
            <a:r>
              <a:rPr lang="en-US" smtClean="0"/>
              <a:t> During the night Pharaoh summoned Moses and Aaron and said, "Up! Leave my people, you and the Israelites! Go, worship the LORD as you have requested. </a:t>
            </a:r>
            <a:r>
              <a:rPr lang="en-US" b="1" smtClean="0"/>
              <a:t>32</a:t>
            </a:r>
            <a:r>
              <a:rPr lang="en-US" smtClean="0"/>
              <a:t> Take your flocks and herds, as you have said, and go. And also bless me." </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2B12623-BA02-4C23-B86C-F13A8BABA31A}" type="slidenum">
              <a:rPr lang="en-US">
                <a:latin typeface="Arial" charset="0"/>
              </a:rPr>
              <a:pPr/>
              <a:t>38</a:t>
            </a:fld>
            <a:endParaRPr lang="en-US">
              <a:latin typeface="Arial" charset="0"/>
            </a:endParaRPr>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r>
              <a:rPr lang="en-US" b="1" smtClean="0"/>
              <a:t>Exodus 12:33-36</a:t>
            </a:r>
            <a:r>
              <a:rPr lang="en-US" smtClean="0"/>
              <a:t> –   </a:t>
            </a:r>
            <a:r>
              <a:rPr lang="en-US" b="1" smtClean="0"/>
              <a:t>33</a:t>
            </a:r>
            <a:r>
              <a:rPr lang="en-US" smtClean="0"/>
              <a:t> The Egyptians urged the people to hurry and leave the country. "For otherwise," they said, "we will all die!" </a:t>
            </a:r>
            <a:r>
              <a:rPr lang="en-US" b="1" smtClean="0"/>
              <a:t>34</a:t>
            </a:r>
            <a:r>
              <a:rPr lang="en-US" smtClean="0"/>
              <a:t> So the people took their dough before the yeast was added, and carried it on their shoulders in kneading troughs wrapped in clothing. </a:t>
            </a:r>
            <a:r>
              <a:rPr lang="en-US" b="1" smtClean="0"/>
              <a:t>35</a:t>
            </a:r>
            <a:r>
              <a:rPr lang="en-US" smtClean="0"/>
              <a:t> The Israelites did as Moses instructed and asked the Egyptians for articles of silver and gold and for clothing. </a:t>
            </a:r>
            <a:r>
              <a:rPr lang="en-US" b="1" smtClean="0"/>
              <a:t>36</a:t>
            </a:r>
            <a:r>
              <a:rPr lang="en-US" smtClean="0"/>
              <a:t> The LORD had made the Egyptians favorably disposed toward the people, and they gave them what they asked for; so they plundered the Egyptians.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6D0FF7B6-0828-40DA-B10C-F2FF32D49B15}" type="slidenum">
              <a:rPr lang="en-US">
                <a:latin typeface="Arial" charset="0"/>
              </a:rPr>
              <a:pPr/>
              <a:t>39</a:t>
            </a:fld>
            <a:endParaRPr lang="en-US">
              <a:latin typeface="Arial" charset="0"/>
            </a:endParaRPr>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eaLnBrk="1" hangingPunct="1"/>
            <a:r>
              <a:rPr lang="en-US" b="1" smtClean="0"/>
              <a:t>Exodus 12:37-51</a:t>
            </a:r>
            <a:r>
              <a:rPr lang="en-US" smtClean="0"/>
              <a:t> –  </a:t>
            </a:r>
            <a:r>
              <a:rPr lang="en-US" b="1" smtClean="0"/>
              <a:t>37</a:t>
            </a:r>
            <a:r>
              <a:rPr lang="en-US" smtClean="0"/>
              <a:t> The Israelites journeyed from Rameses to Succoth. There were about six hundred thousand men on foot, besides women and children. </a:t>
            </a:r>
            <a:r>
              <a:rPr lang="en-US" b="1" smtClean="0"/>
              <a:t>38</a:t>
            </a:r>
            <a:r>
              <a:rPr lang="en-US" smtClean="0"/>
              <a:t> Many other people went up with them, as well as large droves of livestock, both flocks and herds. </a:t>
            </a:r>
            <a:r>
              <a:rPr lang="en-US" b="1" smtClean="0"/>
              <a:t>39</a:t>
            </a:r>
            <a:r>
              <a:rPr lang="en-US" smtClean="0"/>
              <a:t> With the dough they had brought from Egypt, they baked cakes of unleavened bread. The dough was without yeast because they had been driven out of Egypt and did not have time to prepare food for themselves.</a:t>
            </a:r>
          </a:p>
          <a:p>
            <a:pPr eaLnBrk="1" hangingPunct="1"/>
            <a:r>
              <a:rPr lang="en-US" smtClean="0"/>
              <a:t> </a:t>
            </a:r>
            <a:r>
              <a:rPr lang="en-US" b="1" smtClean="0"/>
              <a:t>40</a:t>
            </a:r>
            <a:r>
              <a:rPr lang="en-US" smtClean="0"/>
              <a:t> Now the length of time the Israelite people lived in Egypt [</a:t>
            </a:r>
            <a:r>
              <a:rPr lang="en-US" smtClean="0">
                <a:hlinkClick r:id="" action="ppaction://noaction" tooltip="See footnote a"/>
              </a:rPr>
              <a:t>a</a:t>
            </a:r>
            <a:r>
              <a:rPr lang="en-US" smtClean="0"/>
              <a:t>] was 430 years. </a:t>
            </a:r>
            <a:r>
              <a:rPr lang="en-US" b="1" smtClean="0"/>
              <a:t>41</a:t>
            </a:r>
            <a:r>
              <a:rPr lang="en-US" smtClean="0"/>
              <a:t> At the end of the 430 years, to the very day, all the LORD's divisions left Egypt. </a:t>
            </a:r>
            <a:r>
              <a:rPr lang="en-US" b="1" smtClean="0"/>
              <a:t>42</a:t>
            </a:r>
            <a:r>
              <a:rPr lang="en-US" smtClean="0"/>
              <a:t> Because the LORD kept vigil that night to bring them out of Egypt, on this night all the Israelites are to keep vigil to honor the LORD for the generations to come.</a:t>
            </a:r>
          </a:p>
          <a:p>
            <a:pPr eaLnBrk="1" hangingPunct="1"/>
            <a:r>
              <a:rPr lang="en-US" smtClean="0"/>
              <a:t> </a:t>
            </a:r>
            <a:r>
              <a:rPr lang="en-US" b="1" smtClean="0"/>
              <a:t>43</a:t>
            </a:r>
            <a:r>
              <a:rPr lang="en-US" smtClean="0"/>
              <a:t> The LORD said to Moses and Aaron, "These are the regulations for the Passover: </a:t>
            </a:r>
            <a:br>
              <a:rPr lang="en-US" smtClean="0"/>
            </a:br>
            <a:r>
              <a:rPr lang="en-US" smtClean="0"/>
              <a:t>      "No foreigner is to eat of it. </a:t>
            </a:r>
            <a:r>
              <a:rPr lang="en-US" b="1" smtClean="0"/>
              <a:t>44</a:t>
            </a:r>
            <a:r>
              <a:rPr lang="en-US" smtClean="0"/>
              <a:t> Any slave you have bought may eat of it after you have circumcised him, </a:t>
            </a:r>
            <a:r>
              <a:rPr lang="en-US" b="1" smtClean="0"/>
              <a:t>45</a:t>
            </a:r>
            <a:r>
              <a:rPr lang="en-US" smtClean="0"/>
              <a:t> but a temporary resident and a hired worker may not eat of it. </a:t>
            </a:r>
            <a:r>
              <a:rPr lang="en-US" b="1" smtClean="0"/>
              <a:t>46</a:t>
            </a:r>
            <a:r>
              <a:rPr lang="en-US" smtClean="0"/>
              <a:t> "It must be eaten inside one house; take none of the meat outside the house. Do not break any of the bones. </a:t>
            </a:r>
            <a:r>
              <a:rPr lang="en-US" b="1" smtClean="0"/>
              <a:t>47</a:t>
            </a:r>
            <a:r>
              <a:rPr lang="en-US" smtClean="0"/>
              <a:t> The whole community of Israel must celebrate it.</a:t>
            </a:r>
          </a:p>
          <a:p>
            <a:pPr eaLnBrk="1" hangingPunct="1"/>
            <a:r>
              <a:rPr lang="en-US" smtClean="0"/>
              <a:t> </a:t>
            </a:r>
            <a:r>
              <a:rPr lang="en-US" b="1" smtClean="0"/>
              <a:t>48</a:t>
            </a:r>
            <a:r>
              <a:rPr lang="en-US" smtClean="0"/>
              <a:t> "An alien living among you who wants to celebrate the LORD's Passover must have all the males in his household circumcised; then he may take part like one born in the land. No uncircumcised male may eat of it. </a:t>
            </a:r>
            <a:r>
              <a:rPr lang="en-US" b="1" smtClean="0"/>
              <a:t>49</a:t>
            </a:r>
            <a:r>
              <a:rPr lang="en-US" smtClean="0"/>
              <a:t> The same law applies to the native-born and to the alien living among you."</a:t>
            </a:r>
          </a:p>
          <a:p>
            <a:pPr eaLnBrk="1" hangingPunct="1"/>
            <a:r>
              <a:rPr lang="en-US" smtClean="0"/>
              <a:t> </a:t>
            </a:r>
            <a:r>
              <a:rPr lang="en-US" b="1" smtClean="0"/>
              <a:t>50</a:t>
            </a:r>
            <a:r>
              <a:rPr lang="en-US" smtClean="0"/>
              <a:t> All the Israelites did just what the LORD had commanded Moses and Aaron. </a:t>
            </a:r>
            <a:r>
              <a:rPr lang="en-US" b="1" smtClean="0"/>
              <a:t>51</a:t>
            </a:r>
            <a:r>
              <a:rPr lang="en-US" smtClean="0"/>
              <a:t> And </a:t>
            </a:r>
            <a:r>
              <a:rPr lang="en-US" b="1" smtClean="0"/>
              <a:t>on that very day the LORD brought the Israelites out of Egypt by their divisions</a:t>
            </a:r>
            <a:r>
              <a:rPr lang="en-US"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37B312A8-5362-4214-B0AD-47C4917BEBFE}" type="slidenum">
              <a:rPr lang="en-US">
                <a:latin typeface="Arial" charset="0"/>
              </a:rPr>
              <a:pPr/>
              <a:t>4</a:t>
            </a:fld>
            <a:endParaRPr lang="en-US">
              <a:latin typeface="Arial" charset="0"/>
            </a:endParaRPr>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r>
              <a:rPr lang="en-US" smtClean="0"/>
              <a:t>A new Pharaoh came into power, one who didn’t know Joseph.  He saw the numbers of the Israelites, feared them, and made them slaves in the land.</a:t>
            </a:r>
          </a:p>
          <a:p>
            <a:pPr eaLnBrk="1" hangingPunct="1"/>
            <a:r>
              <a:rPr lang="en-US" b="1" smtClean="0"/>
              <a:t>Exodus 1:8-14</a:t>
            </a:r>
            <a:r>
              <a:rPr lang="en-US" smtClean="0"/>
              <a:t> –  </a:t>
            </a:r>
            <a:r>
              <a:rPr lang="en-US" b="1" smtClean="0"/>
              <a:t>8</a:t>
            </a:r>
            <a:r>
              <a:rPr lang="en-US" smtClean="0"/>
              <a:t> Then a new king, who did not know about Joseph, came to power in Egypt. </a:t>
            </a:r>
            <a:r>
              <a:rPr lang="en-US" b="1" smtClean="0"/>
              <a:t>9</a:t>
            </a:r>
            <a:r>
              <a:rPr lang="en-US" smtClean="0"/>
              <a:t> "Look," he said to his people, "the Israelites have become much too numerous for us. </a:t>
            </a:r>
            <a:r>
              <a:rPr lang="en-US" b="1" smtClean="0"/>
              <a:t>10</a:t>
            </a:r>
            <a:r>
              <a:rPr lang="en-US" smtClean="0"/>
              <a:t> Come, we must deal shrewdly with them or they will become even more numerous and, if war breaks out, will join our enemies, fight against us and leave the country."</a:t>
            </a:r>
          </a:p>
          <a:p>
            <a:pPr eaLnBrk="1" hangingPunct="1"/>
            <a:r>
              <a:rPr lang="en-US" smtClean="0"/>
              <a:t> </a:t>
            </a:r>
            <a:r>
              <a:rPr lang="en-US" b="1" smtClean="0"/>
              <a:t>11</a:t>
            </a:r>
            <a:r>
              <a:rPr lang="en-US" smtClean="0"/>
              <a:t> So they put slave masters over them to oppress them with forced labor, and they built Pithom and Rameses as store cities for Pharaoh. </a:t>
            </a:r>
            <a:r>
              <a:rPr lang="en-US" b="1" smtClean="0"/>
              <a:t>12</a:t>
            </a:r>
            <a:r>
              <a:rPr lang="en-US" smtClean="0"/>
              <a:t> But the more they were oppressed, the more they multiplied and spread; so the Egyptians came to dread the Israelites </a:t>
            </a:r>
            <a:r>
              <a:rPr lang="en-US" b="1" smtClean="0"/>
              <a:t>13</a:t>
            </a:r>
            <a:r>
              <a:rPr lang="en-US" smtClean="0"/>
              <a:t> and worked them ruthlessly. </a:t>
            </a:r>
            <a:r>
              <a:rPr lang="en-US" b="1" smtClean="0"/>
              <a:t>14</a:t>
            </a:r>
            <a:r>
              <a:rPr lang="en-US" smtClean="0"/>
              <a:t> They made their lives bitter with hard labor in brick and mortar and with all kinds of work in the fields; in all their hard labor the Egyptians used them ruthlessly.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022AD29-CEEE-4D30-90A7-C91D64EBD7EF}" type="slidenum">
              <a:rPr lang="en-US">
                <a:latin typeface="Arial" charset="0"/>
              </a:rPr>
              <a:pPr/>
              <a:t>40</a:t>
            </a:fld>
            <a:endParaRPr lang="en-US">
              <a:latin typeface="Arial" charset="0"/>
            </a:endParaRPr>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r>
              <a:rPr lang="en-US" b="1" smtClean="0"/>
              <a:t>Exodus 13:1-2</a:t>
            </a:r>
            <a:r>
              <a:rPr lang="en-US" smtClean="0"/>
              <a:t> –  </a:t>
            </a:r>
            <a:r>
              <a:rPr lang="en-US" b="1" smtClean="0"/>
              <a:t>1</a:t>
            </a:r>
            <a:r>
              <a:rPr lang="en-US" smtClean="0"/>
              <a:t> The LORD said to Moses, </a:t>
            </a:r>
            <a:r>
              <a:rPr lang="en-US" b="1" smtClean="0"/>
              <a:t>2</a:t>
            </a:r>
            <a:r>
              <a:rPr lang="en-US" smtClean="0"/>
              <a:t> "Consecrate to me every firstborn male. The first offspring of every womb among the Israelites belongs to me, whether man or animal." </a:t>
            </a:r>
          </a:p>
          <a:p>
            <a:pPr eaLnBrk="1" hangingPunct="1"/>
            <a:r>
              <a:rPr lang="en-US" smtClean="0"/>
              <a:t> </a:t>
            </a:r>
            <a:r>
              <a:rPr lang="en-US" b="1" smtClean="0"/>
              <a:t>11</a:t>
            </a:r>
            <a:r>
              <a:rPr lang="en-US" smtClean="0"/>
              <a:t> "After the LORD brings you into the land of the Canaanites and gives it to you, as he promised on oath to you and your forefathers, </a:t>
            </a:r>
            <a:r>
              <a:rPr lang="en-US" b="1" smtClean="0"/>
              <a:t>12</a:t>
            </a:r>
            <a:r>
              <a:rPr lang="en-US" smtClean="0"/>
              <a:t> you are to give over to the LORD the first offspring of every womb. All the firstborn males of your livestock belong to the LORD. </a:t>
            </a:r>
            <a:r>
              <a:rPr lang="en-US" b="1" smtClean="0"/>
              <a:t>13</a:t>
            </a:r>
            <a:r>
              <a:rPr lang="en-US" smtClean="0"/>
              <a:t> Redeem with a lamb every firstborn donkey, but if you do not redeem it, break its neck. Redeem every firstborn among your sons. </a:t>
            </a:r>
          </a:p>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40D68D7-D1E0-46F0-8BA6-2BFEAADF1568}" type="slidenum">
              <a:rPr lang="en-US">
                <a:latin typeface="Arial" charset="0"/>
              </a:rPr>
              <a:pPr/>
              <a:t>41</a:t>
            </a:fld>
            <a:endParaRPr lang="en-US">
              <a:latin typeface="Arial" charset="0"/>
            </a:endParaRPr>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pPr eaLnBrk="1" hangingPunct="1"/>
            <a:r>
              <a:rPr lang="en-US" b="1" smtClean="0"/>
              <a:t>Exodus 13:3-10</a:t>
            </a:r>
            <a:r>
              <a:rPr lang="en-US" smtClean="0"/>
              <a:t> –  </a:t>
            </a:r>
            <a:r>
              <a:rPr lang="en-US" b="1" smtClean="0"/>
              <a:t>3</a:t>
            </a:r>
            <a:r>
              <a:rPr lang="en-US" smtClean="0"/>
              <a:t> Then Moses said to the people, "Commemorate this day, the day you came out of Egypt, out of the land of slavery, because the LORD brought you out of it with a mighty hand. Eat nothing containing yeast. </a:t>
            </a:r>
            <a:r>
              <a:rPr lang="en-US" b="1" smtClean="0"/>
              <a:t>4</a:t>
            </a:r>
            <a:r>
              <a:rPr lang="en-US" smtClean="0"/>
              <a:t> Today, in the month of Abib, you are leaving. </a:t>
            </a:r>
            <a:r>
              <a:rPr lang="en-US" b="1" smtClean="0"/>
              <a:t>5</a:t>
            </a:r>
            <a:r>
              <a:rPr lang="en-US" smtClean="0"/>
              <a:t> When the LORD brings you into the land of the Canaanites, Hittites, Amorites, Hivites and Jebusites—the land he swore to your forefathers to give you, a land flowing with milk and honey—you are to observe this ceremony in this month: </a:t>
            </a:r>
            <a:r>
              <a:rPr lang="en-US" b="1" smtClean="0"/>
              <a:t>6</a:t>
            </a:r>
            <a:r>
              <a:rPr lang="en-US" smtClean="0"/>
              <a:t> For seven days eat bread made without yeast and on the seventh day hold a festival to the LORD. </a:t>
            </a:r>
            <a:r>
              <a:rPr lang="en-US" b="1" smtClean="0"/>
              <a:t>7</a:t>
            </a:r>
            <a:r>
              <a:rPr lang="en-US" smtClean="0"/>
              <a:t> Eat unleavened bread during those seven days; nothing with yeast in it is to be seen among you, nor shall any yeast be seen anywhere within your borders. </a:t>
            </a:r>
            <a:r>
              <a:rPr lang="en-US" b="1" smtClean="0"/>
              <a:t>8</a:t>
            </a:r>
            <a:r>
              <a:rPr lang="en-US" smtClean="0"/>
              <a:t> On that day tell your son, 'I do this because of what the LORD did for me when I came out of Egypt.' </a:t>
            </a:r>
            <a:r>
              <a:rPr lang="en-US" b="1" smtClean="0"/>
              <a:t>9</a:t>
            </a:r>
            <a:r>
              <a:rPr lang="en-US" smtClean="0"/>
              <a:t> This observance will be for you </a:t>
            </a:r>
            <a:r>
              <a:rPr lang="en-US" b="1" smtClean="0"/>
              <a:t>like a sign</a:t>
            </a:r>
            <a:r>
              <a:rPr lang="en-US" smtClean="0"/>
              <a:t> on your hand </a:t>
            </a:r>
            <a:r>
              <a:rPr lang="en-US" b="1" smtClean="0"/>
              <a:t>and a reminder</a:t>
            </a:r>
            <a:r>
              <a:rPr lang="en-US" smtClean="0"/>
              <a:t> on your forehead that </a:t>
            </a:r>
            <a:r>
              <a:rPr lang="en-US" b="1" smtClean="0"/>
              <a:t>the law of the LORD is to be on your lips</a:t>
            </a:r>
            <a:r>
              <a:rPr lang="en-US" smtClean="0"/>
              <a:t>. For the LORD brought you out of Egypt with his mighty hand. </a:t>
            </a:r>
            <a:r>
              <a:rPr lang="en-US" b="1" smtClean="0"/>
              <a:t>10</a:t>
            </a:r>
            <a:r>
              <a:rPr lang="en-US" smtClean="0"/>
              <a:t> You must keep this ordinance at the appointed time year after year. </a:t>
            </a:r>
          </a:p>
          <a:p>
            <a:pPr eaLnBrk="1" hangingPunct="1"/>
            <a:r>
              <a:rPr lang="en-US" smtClean="0"/>
              <a:t>NOTE:  See Hebrew calendar in study Bible, page 115.</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3606C19E-AEFB-4050-9206-1A8B90BB670D}" type="slidenum">
              <a:rPr lang="en-US">
                <a:latin typeface="Arial" charset="0"/>
              </a:rPr>
              <a:pPr/>
              <a:t>42</a:t>
            </a:fld>
            <a:endParaRPr lang="en-US">
              <a:latin typeface="Arial" charset="0"/>
            </a:endParaRPr>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r>
              <a:rPr lang="en-US" smtClean="0"/>
              <a:t>Source of these Charts:  </a:t>
            </a:r>
            <a:r>
              <a:rPr lang="en-US" smtClean="0">
                <a:hlinkClick r:id="rId3"/>
              </a:rPr>
              <a:t>http://www.bcbsr.com/survey/jcal.html</a:t>
            </a:r>
            <a:r>
              <a:rPr lang="en-US" smtClean="0"/>
              <a:t>  </a:t>
            </a:r>
          </a:p>
          <a:p>
            <a:pPr eaLnBrk="1" hangingPunct="1"/>
            <a:endParaRPr lang="en-US" smtClean="0"/>
          </a:p>
          <a:p>
            <a:pPr eaLnBrk="1" hangingPunct="1"/>
            <a:r>
              <a:rPr lang="en-US" smtClean="0"/>
              <a:t>Another chart (slide 48) shows data from the Spirit of the Reformation Study Bible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5456E36-4ABC-4106-9745-2ED17B18A30D}" type="slidenum">
              <a:rPr lang="en-US">
                <a:latin typeface="Arial" charset="0"/>
              </a:rPr>
              <a:pPr/>
              <a:t>43</a:t>
            </a:fld>
            <a:endParaRPr lang="en-US">
              <a:latin typeface="Arial" charset="0"/>
            </a:endParaRPr>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eaLnBrk="1" hangingPunct="1"/>
            <a:r>
              <a:rPr lang="en-US" b="1" smtClean="0"/>
              <a:t>Exodus 13:17-22</a:t>
            </a:r>
            <a:r>
              <a:rPr lang="en-US" smtClean="0"/>
              <a:t> –  </a:t>
            </a:r>
            <a:r>
              <a:rPr lang="en-US" b="1" smtClean="0"/>
              <a:t>17</a:t>
            </a:r>
            <a:r>
              <a:rPr lang="en-US" smtClean="0"/>
              <a:t> When Pharaoh let the people go, God did not lead them on the road through the Philistine country, though that was shorter. For God said, "If they face war, they might change their minds and return to Egypt." </a:t>
            </a:r>
            <a:r>
              <a:rPr lang="en-US" b="1" smtClean="0"/>
              <a:t>18</a:t>
            </a:r>
            <a:r>
              <a:rPr lang="en-US" smtClean="0"/>
              <a:t> So God led the people around by the desert road toward the Red Sea.  The Israelites went up out of Egypt armed for battle. </a:t>
            </a:r>
            <a:r>
              <a:rPr lang="en-US" b="1" smtClean="0"/>
              <a:t>19</a:t>
            </a:r>
            <a:r>
              <a:rPr lang="en-US" smtClean="0"/>
              <a:t> Moses took the bones of Joseph with him because Joseph had made the sons of Israel swear an oath. He had said, "God will surely come to your aid, and then you must carry my bones up with you from this place." [</a:t>
            </a:r>
            <a:r>
              <a:rPr lang="en-US" smtClean="0">
                <a:hlinkClick r:id="" action="ppaction://noaction" tooltip="See footnote b"/>
              </a:rPr>
              <a:t>b</a:t>
            </a:r>
            <a:r>
              <a:rPr lang="en-US" smtClean="0"/>
              <a:t>]</a:t>
            </a:r>
          </a:p>
          <a:p>
            <a:pPr eaLnBrk="1" hangingPunct="1"/>
            <a:r>
              <a:rPr lang="en-US" smtClean="0"/>
              <a:t> </a:t>
            </a:r>
            <a:r>
              <a:rPr lang="en-US" b="1" smtClean="0"/>
              <a:t>20</a:t>
            </a:r>
            <a:r>
              <a:rPr lang="en-US" smtClean="0"/>
              <a:t> After leaving Succoth they camped at Etham on the edge of the desert. </a:t>
            </a:r>
            <a:r>
              <a:rPr lang="en-US" b="1" smtClean="0"/>
              <a:t>21</a:t>
            </a:r>
            <a:r>
              <a:rPr lang="en-US" smtClean="0"/>
              <a:t> </a:t>
            </a:r>
            <a:r>
              <a:rPr lang="en-US" b="1" smtClean="0"/>
              <a:t>By day the LORD went ahead of them in a pillar of cloud</a:t>
            </a:r>
            <a:r>
              <a:rPr lang="en-US" smtClean="0"/>
              <a:t> to guide them on their way and </a:t>
            </a:r>
            <a:r>
              <a:rPr lang="en-US" b="1" smtClean="0"/>
              <a:t>by night in a pillar of fire</a:t>
            </a:r>
            <a:r>
              <a:rPr lang="en-US" smtClean="0"/>
              <a:t> to give them light, so that they could travel by day or night. </a:t>
            </a:r>
            <a:r>
              <a:rPr lang="en-US" b="1" smtClean="0"/>
              <a:t>22</a:t>
            </a:r>
            <a:r>
              <a:rPr lang="en-US" smtClean="0"/>
              <a:t> Neither the pillar of cloud by day nor the pillar of fire by night left its place in front of the people.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AF76164-2C08-4A17-B636-47DA2859A79E}" type="slidenum">
              <a:rPr lang="en-US">
                <a:latin typeface="Arial" charset="0"/>
              </a:rPr>
              <a:pPr/>
              <a:t>44</a:t>
            </a:fld>
            <a:endParaRPr lang="en-US">
              <a:latin typeface="Arial" charset="0"/>
            </a:endParaRPr>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eaLnBrk="1" hangingPunct="1"/>
            <a:r>
              <a:rPr lang="en-US" b="1" smtClean="0"/>
              <a:t>Exodus 13:17-18</a:t>
            </a:r>
            <a:r>
              <a:rPr lang="en-US" smtClean="0"/>
              <a:t> –  </a:t>
            </a:r>
            <a:r>
              <a:rPr lang="en-US" b="1" smtClean="0"/>
              <a:t>17</a:t>
            </a:r>
            <a:r>
              <a:rPr lang="en-US" smtClean="0"/>
              <a:t> When Pharaoh let the people go, God did not lead them on the road through the Philistine country, though that was shorter. For God said, "If they face war, they might change their minds and return to Egypt." </a:t>
            </a:r>
            <a:r>
              <a:rPr lang="en-US" b="1" smtClean="0"/>
              <a:t>18</a:t>
            </a:r>
            <a:r>
              <a:rPr lang="en-US" smtClean="0"/>
              <a:t> So God led the people around by the desert road toward the Red Sea.  The Israelites went up out of Egypt armed for battle.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813CB86-3B50-4BBA-87AB-7DAE7416161B}" type="slidenum">
              <a:rPr lang="en-US">
                <a:latin typeface="Arial" charset="0"/>
              </a:rPr>
              <a:pPr/>
              <a:t>45</a:t>
            </a:fld>
            <a:endParaRPr lang="en-US">
              <a:latin typeface="Arial" charset="0"/>
            </a:endParaRPr>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r>
              <a:rPr lang="en-US" b="1" smtClean="0"/>
              <a:t>Exodus 13:18</a:t>
            </a:r>
            <a:r>
              <a:rPr lang="en-US" smtClean="0"/>
              <a:t> –  </a:t>
            </a:r>
            <a:r>
              <a:rPr lang="en-US" b="1" smtClean="0"/>
              <a:t>18</a:t>
            </a:r>
            <a:r>
              <a:rPr lang="en-US" smtClean="0"/>
              <a:t> So God led the people around by the desert road toward the Red Sea.  The Israelites went up out of Egypt armed for battle. </a:t>
            </a:r>
          </a:p>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5245A01-A28C-416D-BAF6-60C1D4164322}" type="slidenum">
              <a:rPr lang="en-US">
                <a:latin typeface="Arial" charset="0"/>
              </a:rPr>
              <a:pPr/>
              <a:t>46</a:t>
            </a:fld>
            <a:endParaRPr lang="en-US">
              <a:latin typeface="Arial" charset="0"/>
            </a:endParaRPr>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r>
              <a:rPr lang="en-US" smtClean="0"/>
              <a:t>From http://www.bible.ca/maps/maps-the-exodus.gif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3A16479B-C297-45F8-8CBE-F2E8ED2DD7D0}" type="slidenum">
              <a:rPr lang="en-US">
                <a:latin typeface="Arial" charset="0"/>
              </a:rPr>
              <a:pPr/>
              <a:t>47</a:t>
            </a:fld>
            <a:endParaRPr lang="en-US">
              <a:latin typeface="Arial" charset="0"/>
            </a:endParaRPr>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r>
              <a:rPr lang="en-US" smtClean="0"/>
              <a:t>Source: http://www.biblemaps.com/onlinemaps/exodus.html  Note the location of Marah and Elim where the Israelites were provided water by the Lord (slide 58), and Rephidim where Moses summoned water from “the rock at Horeb” (slide 64)</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4AD4B34-EB07-4B71-A313-EDF880DEB2CB}" type="slidenum">
              <a:rPr lang="en-US">
                <a:latin typeface="Arial" charset="0"/>
              </a:rPr>
              <a:pPr/>
              <a:t>48</a:t>
            </a:fld>
            <a:endParaRPr lang="en-US">
              <a:latin typeface="Arial" charset="0"/>
            </a:endParaRPr>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pPr eaLnBrk="1" hangingPunct="1"/>
            <a:r>
              <a:rPr lang="en-US" smtClean="0"/>
              <a:t>Data on this chart taken from the Spirit of the Reformation Study Bible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1D4DAED-829D-4B94-B2F9-F24A15D01B7C}" type="slidenum">
              <a:rPr lang="en-US">
                <a:latin typeface="Arial" charset="0"/>
              </a:rPr>
              <a:pPr/>
              <a:t>49</a:t>
            </a:fld>
            <a:endParaRPr lang="en-US">
              <a:latin typeface="Arial" charset="0"/>
            </a:endParaRPr>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r>
              <a:rPr lang="en-US" b="1" smtClean="0"/>
              <a:t>Exodus 14:1-18</a:t>
            </a:r>
            <a:r>
              <a:rPr lang="en-US" smtClean="0"/>
              <a:t> – </a:t>
            </a:r>
            <a:r>
              <a:rPr lang="en-US" b="1" smtClean="0"/>
              <a:t>1</a:t>
            </a:r>
            <a:r>
              <a:rPr lang="en-US" smtClean="0"/>
              <a:t> Then the LORD said to Moses, </a:t>
            </a:r>
            <a:r>
              <a:rPr lang="en-US" b="1" smtClean="0"/>
              <a:t>2</a:t>
            </a:r>
            <a:r>
              <a:rPr lang="en-US" smtClean="0"/>
              <a:t> "Tell the Israelites to turn back and encamp near Pi Hahiroth, between Migdol and the sea. They are to encamp by the sea, directly opposite Baal Zephon. </a:t>
            </a:r>
            <a:r>
              <a:rPr lang="en-US" b="1" smtClean="0"/>
              <a:t>3</a:t>
            </a:r>
            <a:r>
              <a:rPr lang="en-US" smtClean="0"/>
              <a:t> Pharaoh will think, 'The Israelites are wandering around the land in confusion, hemmed in by the desert.' </a:t>
            </a:r>
            <a:r>
              <a:rPr lang="en-US" b="1" smtClean="0"/>
              <a:t>4</a:t>
            </a:r>
            <a:r>
              <a:rPr lang="en-US" smtClean="0"/>
              <a:t> And </a:t>
            </a:r>
            <a:r>
              <a:rPr lang="en-US" b="1" smtClean="0"/>
              <a:t>I will harden Pharaoh's heart</a:t>
            </a:r>
            <a:r>
              <a:rPr lang="en-US" smtClean="0"/>
              <a:t>, and he will pursue them. But </a:t>
            </a:r>
            <a:r>
              <a:rPr lang="en-US" b="1" smtClean="0"/>
              <a:t>I will gain glory for myself through Pharaoh and all his army, and the Egyptians will know that I am the LORD</a:t>
            </a:r>
            <a:r>
              <a:rPr lang="en-US" smtClean="0"/>
              <a:t>." So the Israelites did this.</a:t>
            </a:r>
          </a:p>
          <a:p>
            <a:pPr eaLnBrk="1" hangingPunct="1"/>
            <a:r>
              <a:rPr lang="en-US" smtClean="0"/>
              <a:t> </a:t>
            </a:r>
            <a:r>
              <a:rPr lang="en-US" b="1" smtClean="0"/>
              <a:t>5</a:t>
            </a:r>
            <a:r>
              <a:rPr lang="en-US" smtClean="0"/>
              <a:t> When the king of Egypt was told that the people had fled, Pharaoh and his officials changed their minds about them and said, "What have we done? We have let the Israelites go and have lost their services!" </a:t>
            </a:r>
            <a:r>
              <a:rPr lang="en-US" b="1" smtClean="0"/>
              <a:t>6</a:t>
            </a:r>
            <a:r>
              <a:rPr lang="en-US" smtClean="0"/>
              <a:t> So he had his chariot made ready and took his army with him. </a:t>
            </a:r>
            <a:r>
              <a:rPr lang="en-US" b="1" smtClean="0"/>
              <a:t>7</a:t>
            </a:r>
            <a:r>
              <a:rPr lang="en-US" smtClean="0"/>
              <a:t> He took six hundred of the best chariots, along with all the other chariots of Egypt, with officers over all of them. </a:t>
            </a:r>
            <a:r>
              <a:rPr lang="en-US" b="1" smtClean="0"/>
              <a:t>8</a:t>
            </a:r>
            <a:r>
              <a:rPr lang="en-US" smtClean="0"/>
              <a:t> The LORD hardened the heart of Pharaoh king of Egypt, so that he pursued the Israelites, who were marching out boldly. </a:t>
            </a:r>
            <a:r>
              <a:rPr lang="en-US" b="1" smtClean="0"/>
              <a:t>9</a:t>
            </a:r>
            <a:r>
              <a:rPr lang="en-US" smtClean="0"/>
              <a:t> The Egyptians—all Pharaoh's horses and chariots, horsemen [</a:t>
            </a:r>
            <a:r>
              <a:rPr lang="en-US" smtClean="0">
                <a:hlinkClick r:id="" action="ppaction://noaction" tooltip="See footnote a"/>
              </a:rPr>
              <a:t>a</a:t>
            </a:r>
            <a:r>
              <a:rPr lang="en-US" smtClean="0"/>
              <a:t>] and troops—pursued the Israelites and overtook them as they camped by the sea near Pi Hahiroth, opposite Baal Zephon.</a:t>
            </a:r>
          </a:p>
          <a:p>
            <a:pPr eaLnBrk="1" hangingPunct="1"/>
            <a:r>
              <a:rPr lang="en-US" smtClean="0"/>
              <a:t> </a:t>
            </a:r>
            <a:r>
              <a:rPr lang="en-US" b="1" smtClean="0"/>
              <a:t>10</a:t>
            </a:r>
            <a:r>
              <a:rPr lang="en-US" smtClean="0"/>
              <a:t> As Pharaoh approached, the Israelites looked up, and there were the Egyptians, marching after them. They were terrified and cried out to the LORD. </a:t>
            </a:r>
            <a:r>
              <a:rPr lang="en-US" b="1" smtClean="0"/>
              <a:t>11</a:t>
            </a:r>
            <a:r>
              <a:rPr lang="en-US" smtClean="0"/>
              <a:t> They said to Moses, "Was it because there were no graves in Egypt that you brought us to the desert to die? What have you done to us by bringing us out of Egypt? </a:t>
            </a:r>
            <a:r>
              <a:rPr lang="en-US" b="1" smtClean="0"/>
              <a:t>12</a:t>
            </a:r>
            <a:r>
              <a:rPr lang="en-US" smtClean="0"/>
              <a:t> Didn't we say to you in Egypt, 'Leave us alone; let us serve the Egyptians'? It would have been better for us to serve the Egyptians than to die in the desert!"</a:t>
            </a:r>
          </a:p>
          <a:p>
            <a:pPr eaLnBrk="1" hangingPunct="1"/>
            <a:r>
              <a:rPr lang="en-US" smtClean="0"/>
              <a:t> </a:t>
            </a:r>
            <a:r>
              <a:rPr lang="en-US" b="1" smtClean="0"/>
              <a:t>13</a:t>
            </a:r>
            <a:r>
              <a:rPr lang="en-US" smtClean="0"/>
              <a:t> Moses answered the people, "Do not be afraid. Stand firm and you will see the deliverance the LORD will bring you today. The Egyptians you see today you will never see again. </a:t>
            </a:r>
            <a:r>
              <a:rPr lang="en-US" b="1" smtClean="0"/>
              <a:t>14</a:t>
            </a:r>
            <a:r>
              <a:rPr lang="en-US" smtClean="0"/>
              <a:t> The LORD will fight for you; you need only to be still."</a:t>
            </a:r>
          </a:p>
          <a:p>
            <a:pPr eaLnBrk="1" hangingPunct="1"/>
            <a:r>
              <a:rPr lang="en-US" smtClean="0"/>
              <a:t> </a:t>
            </a:r>
            <a:r>
              <a:rPr lang="en-US" b="1" smtClean="0"/>
              <a:t>15</a:t>
            </a:r>
            <a:r>
              <a:rPr lang="en-US" smtClean="0"/>
              <a:t> Then the LORD said to Moses, "Why are you crying out to me? Tell the Israelites to move on. </a:t>
            </a:r>
            <a:r>
              <a:rPr lang="en-US" b="1" smtClean="0"/>
              <a:t>16</a:t>
            </a:r>
            <a:r>
              <a:rPr lang="en-US" smtClean="0"/>
              <a:t> Raise your staff and stretch out your hand over the sea to divide the water so that the Israelites can go through the sea on dry ground. </a:t>
            </a:r>
            <a:r>
              <a:rPr lang="en-US" b="1" smtClean="0"/>
              <a:t>17</a:t>
            </a:r>
            <a:r>
              <a:rPr lang="en-US" smtClean="0"/>
              <a:t> I will harden the hearts of the Egyptians so that they will go in after them. And I will gain glory through Pharaoh and all his army, through his chariots and his horsemen. </a:t>
            </a:r>
            <a:r>
              <a:rPr lang="en-US" b="1" smtClean="0"/>
              <a:t>18</a:t>
            </a:r>
            <a:r>
              <a:rPr lang="en-US" smtClean="0"/>
              <a:t>The Egyptians will know that I am the LORD when I gain glory through Pharaoh, his chariots and his horsemen."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D848181-5BCA-4506-9A69-5E4A87AE3620}" type="slidenum">
              <a:rPr lang="en-US">
                <a:latin typeface="Arial" charset="0"/>
              </a:rPr>
              <a:pPr/>
              <a:t>5</a:t>
            </a:fld>
            <a:endParaRPr lang="en-US">
              <a:latin typeface="Arial"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b="1" smtClean="0"/>
              <a:t>Exodus 1:15-22</a:t>
            </a:r>
            <a:r>
              <a:rPr lang="en-US" smtClean="0"/>
              <a:t> –  </a:t>
            </a:r>
            <a:r>
              <a:rPr lang="en-US" b="1" smtClean="0"/>
              <a:t>15</a:t>
            </a:r>
            <a:r>
              <a:rPr lang="en-US" smtClean="0"/>
              <a:t> The king of Egypt said to the Hebrew midwives, whose names were Shiphrah and Puah, </a:t>
            </a:r>
            <a:r>
              <a:rPr lang="en-US" b="1" smtClean="0"/>
              <a:t>16</a:t>
            </a:r>
            <a:r>
              <a:rPr lang="en-US" smtClean="0"/>
              <a:t> "When you help the Hebrew women in childbirth and observe them on the delivery stool, if it is a boy, kill him; but if it is a girl, let her live." </a:t>
            </a:r>
            <a:r>
              <a:rPr lang="en-US" b="1" smtClean="0"/>
              <a:t>17</a:t>
            </a:r>
            <a:r>
              <a:rPr lang="en-US" smtClean="0"/>
              <a:t> The midwives, however, feared God and did not do what the king of Egypt had told them to do; they let the boys live. </a:t>
            </a:r>
            <a:r>
              <a:rPr lang="en-US" b="1" smtClean="0"/>
              <a:t>18</a:t>
            </a:r>
            <a:r>
              <a:rPr lang="en-US" smtClean="0"/>
              <a:t> Then the king of Egypt summoned the midwives and asked them, "Why have you done this? Why have you let the boys live?"</a:t>
            </a:r>
          </a:p>
          <a:p>
            <a:pPr eaLnBrk="1" hangingPunct="1"/>
            <a:r>
              <a:rPr lang="en-US" smtClean="0"/>
              <a:t> </a:t>
            </a:r>
            <a:r>
              <a:rPr lang="en-US" b="1" smtClean="0"/>
              <a:t>19</a:t>
            </a:r>
            <a:r>
              <a:rPr lang="en-US" smtClean="0"/>
              <a:t> The midwives answered Pharaoh, "Hebrew women are not like Egyptian women; they are vigorous and give birth before the midwives arrive."</a:t>
            </a:r>
          </a:p>
          <a:p>
            <a:pPr eaLnBrk="1" hangingPunct="1"/>
            <a:r>
              <a:rPr lang="en-US" smtClean="0"/>
              <a:t> </a:t>
            </a:r>
            <a:r>
              <a:rPr lang="en-US" b="1" smtClean="0"/>
              <a:t>20</a:t>
            </a:r>
            <a:r>
              <a:rPr lang="en-US" smtClean="0"/>
              <a:t> So God was kind to the midwives and the people increased and became even more numerous. </a:t>
            </a:r>
            <a:r>
              <a:rPr lang="en-US" b="1" smtClean="0"/>
              <a:t>21</a:t>
            </a:r>
            <a:r>
              <a:rPr lang="en-US" smtClean="0"/>
              <a:t> And because the midwives feared God, he gave them families of their own.</a:t>
            </a:r>
          </a:p>
          <a:p>
            <a:pPr eaLnBrk="1" hangingPunct="1"/>
            <a:r>
              <a:rPr lang="en-US" smtClean="0"/>
              <a:t> </a:t>
            </a:r>
            <a:r>
              <a:rPr lang="en-US" b="1" smtClean="0"/>
              <a:t>22</a:t>
            </a:r>
            <a:r>
              <a:rPr lang="en-US" smtClean="0"/>
              <a:t> Then Pharaoh gave this order to all his people: "Every boy that is born you must throw into the Nile, but let every girl live."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038039E-905A-49AA-B070-0807721E1A4D}" type="slidenum">
              <a:rPr lang="en-US">
                <a:latin typeface="Arial" charset="0"/>
              </a:rPr>
              <a:pPr/>
              <a:t>50</a:t>
            </a:fld>
            <a:endParaRPr lang="en-US">
              <a:latin typeface="Arial" charset="0"/>
            </a:endParaRPr>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r>
              <a:rPr lang="en-US" b="1" smtClean="0"/>
              <a:t>Exodus 14:1-4</a:t>
            </a:r>
            <a:r>
              <a:rPr lang="en-US" smtClean="0"/>
              <a:t> – </a:t>
            </a:r>
            <a:r>
              <a:rPr lang="en-US" b="1" smtClean="0"/>
              <a:t>1</a:t>
            </a:r>
            <a:r>
              <a:rPr lang="en-US" smtClean="0"/>
              <a:t> Then the LORD said to Moses, </a:t>
            </a:r>
            <a:r>
              <a:rPr lang="en-US" b="1" smtClean="0"/>
              <a:t>2</a:t>
            </a:r>
            <a:r>
              <a:rPr lang="en-US" smtClean="0"/>
              <a:t> "Tell the Israelites to turn back and encamp near Pi Hahiroth, between Migdol and the sea. They are to encamp by the sea, directly opposite Baal Zephon. </a:t>
            </a:r>
            <a:r>
              <a:rPr lang="en-US" b="1" smtClean="0"/>
              <a:t>3</a:t>
            </a:r>
            <a:r>
              <a:rPr lang="en-US" smtClean="0"/>
              <a:t> Pharaoh will think, 'The Israelites are wandering around the land in confusion, hemmed in by the desert.' </a:t>
            </a:r>
            <a:r>
              <a:rPr lang="en-US" b="1" smtClean="0"/>
              <a:t>4</a:t>
            </a:r>
            <a:r>
              <a:rPr lang="en-US" smtClean="0"/>
              <a:t> And </a:t>
            </a:r>
            <a:r>
              <a:rPr lang="en-US" b="1" smtClean="0"/>
              <a:t>I will harden Pharaoh's heart</a:t>
            </a:r>
            <a:r>
              <a:rPr lang="en-US" smtClean="0"/>
              <a:t>, and he will pursue them. But </a:t>
            </a:r>
            <a:r>
              <a:rPr lang="en-US" b="1" smtClean="0"/>
              <a:t>I will gain glory for myself through Pharaoh and all his army, and the Egyptians will know that I am the LORD</a:t>
            </a:r>
            <a:r>
              <a:rPr lang="en-US" smtClean="0"/>
              <a:t>." So the Israelites did this.</a:t>
            </a:r>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FEB4EE3-0CA2-4A2D-B2DB-E3D9F5BC4B75}" type="slidenum">
              <a:rPr lang="en-US">
                <a:latin typeface="Arial" charset="0"/>
              </a:rPr>
              <a:pPr/>
              <a:t>51</a:t>
            </a:fld>
            <a:endParaRPr lang="en-US">
              <a:latin typeface="Arial" charset="0"/>
            </a:endParaRPr>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r>
              <a:rPr lang="en-US" b="1" smtClean="0"/>
              <a:t>Exodus 14:5-9</a:t>
            </a:r>
            <a:r>
              <a:rPr lang="en-US" smtClean="0"/>
              <a:t> –  </a:t>
            </a:r>
            <a:r>
              <a:rPr lang="en-US" b="1" smtClean="0"/>
              <a:t>5</a:t>
            </a:r>
            <a:r>
              <a:rPr lang="en-US" smtClean="0"/>
              <a:t> When the king of Egypt was told that the people had fled, </a:t>
            </a:r>
            <a:r>
              <a:rPr lang="en-US" b="1" smtClean="0"/>
              <a:t>Pharaoh and his officials changed their minds</a:t>
            </a:r>
            <a:r>
              <a:rPr lang="en-US" smtClean="0"/>
              <a:t> about them and said, "What have we done? We have let the Israelites go and have lost their services!" </a:t>
            </a:r>
            <a:r>
              <a:rPr lang="en-US" b="1" smtClean="0"/>
              <a:t>6</a:t>
            </a:r>
            <a:r>
              <a:rPr lang="en-US" smtClean="0"/>
              <a:t> So he had his chariot made ready and took his army with him. </a:t>
            </a:r>
            <a:r>
              <a:rPr lang="en-US" b="1" smtClean="0"/>
              <a:t>7</a:t>
            </a:r>
            <a:r>
              <a:rPr lang="en-US" smtClean="0"/>
              <a:t> </a:t>
            </a:r>
            <a:r>
              <a:rPr lang="en-US" b="1" smtClean="0"/>
              <a:t>He took six hundred of the best chariots</a:t>
            </a:r>
            <a:r>
              <a:rPr lang="en-US" smtClean="0"/>
              <a:t>, along with all the other chariots of Egypt, with officers over all of them. </a:t>
            </a:r>
            <a:r>
              <a:rPr lang="en-US" b="1" smtClean="0"/>
              <a:t>8</a:t>
            </a:r>
            <a:r>
              <a:rPr lang="en-US" smtClean="0"/>
              <a:t> </a:t>
            </a:r>
            <a:r>
              <a:rPr lang="en-US" b="1" smtClean="0"/>
              <a:t>The LORD hardened the heart of Pharaoh king of Egypt</a:t>
            </a:r>
            <a:r>
              <a:rPr lang="en-US" smtClean="0"/>
              <a:t>, so that he pursued the Israelites, who were marching out boldly. </a:t>
            </a:r>
            <a:r>
              <a:rPr lang="en-US" b="1" smtClean="0"/>
              <a:t>9</a:t>
            </a:r>
            <a:r>
              <a:rPr lang="en-US" smtClean="0"/>
              <a:t> The Egyptians—all Pharaoh's horses and chariots, horsemen and troops—pursued the Israelites and overtook them as they camped by the sea near Pi Hahiroth, opposite Baal Zephon.</a:t>
            </a:r>
          </a:p>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49BB18D-288A-4889-BABD-1B843BE32A09}" type="slidenum">
              <a:rPr lang="en-US">
                <a:latin typeface="Arial" charset="0"/>
              </a:rPr>
              <a:pPr/>
              <a:t>52</a:t>
            </a:fld>
            <a:endParaRPr lang="en-US">
              <a:latin typeface="Arial" charset="0"/>
            </a:endParaRPr>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r>
              <a:rPr lang="en-US" b="1" smtClean="0"/>
              <a:t>Exodus 14:10-22</a:t>
            </a:r>
            <a:r>
              <a:rPr lang="en-US" smtClean="0"/>
              <a:t> –  </a:t>
            </a:r>
            <a:r>
              <a:rPr lang="en-US" b="1" smtClean="0"/>
              <a:t>10</a:t>
            </a:r>
            <a:r>
              <a:rPr lang="en-US" smtClean="0"/>
              <a:t> As Pharaoh approached, the Israelites looked up, and there were the Egyptians, marching after them. They were terrified and cried out to the LORD. </a:t>
            </a:r>
            <a:r>
              <a:rPr lang="en-US" b="1" smtClean="0"/>
              <a:t>11</a:t>
            </a:r>
            <a:r>
              <a:rPr lang="en-US" smtClean="0"/>
              <a:t> They said to Moses, "Was it because there were no graves in Egypt that you brought us to the desert to die? What have you done to us by bringing us out of Egypt? </a:t>
            </a:r>
            <a:r>
              <a:rPr lang="en-US" b="1" smtClean="0"/>
              <a:t>12</a:t>
            </a:r>
            <a:r>
              <a:rPr lang="en-US" smtClean="0"/>
              <a:t> Didn't we say to you in Egypt, 'Leave us alone; let us serve the Egyptians'? It would have been better for us to serve the Egyptians than to die in the desert!"</a:t>
            </a:r>
          </a:p>
          <a:p>
            <a:pPr eaLnBrk="1" hangingPunct="1"/>
            <a:r>
              <a:rPr lang="en-US" smtClean="0"/>
              <a:t> </a:t>
            </a:r>
            <a:r>
              <a:rPr lang="en-US" b="1" smtClean="0"/>
              <a:t>13</a:t>
            </a:r>
            <a:r>
              <a:rPr lang="en-US" smtClean="0"/>
              <a:t> Moses answered the people, "Do not be afraid. Stand firm and you will see the deliverance the LORD will bring you today. The Egyptians you see today you will never see again. </a:t>
            </a:r>
            <a:r>
              <a:rPr lang="en-US" b="1" smtClean="0"/>
              <a:t>14</a:t>
            </a:r>
            <a:r>
              <a:rPr lang="en-US" smtClean="0"/>
              <a:t> The LORD will fight for you; you need only to be still."</a:t>
            </a:r>
          </a:p>
          <a:p>
            <a:pPr eaLnBrk="1" hangingPunct="1"/>
            <a:r>
              <a:rPr lang="en-US" smtClean="0"/>
              <a:t> </a:t>
            </a:r>
            <a:r>
              <a:rPr lang="en-US" b="1" smtClean="0"/>
              <a:t>15</a:t>
            </a:r>
            <a:r>
              <a:rPr lang="en-US" smtClean="0"/>
              <a:t> Then the LORD said to Moses, "Why are you crying out to me? Tell the Israelites to move on. </a:t>
            </a:r>
            <a:r>
              <a:rPr lang="en-US" b="1" smtClean="0"/>
              <a:t>16</a:t>
            </a:r>
            <a:r>
              <a:rPr lang="en-US" smtClean="0"/>
              <a:t> Raise your staff and stretch out your hand over the sea to divide the water so that the Israelites can go through the sea on dry ground. </a:t>
            </a:r>
            <a:r>
              <a:rPr lang="en-US" b="1" smtClean="0"/>
              <a:t>17</a:t>
            </a:r>
            <a:r>
              <a:rPr lang="en-US" smtClean="0"/>
              <a:t> I will harden the hearts of the Egyptians so that they will go in after them. And I will gain glory through Pharaoh and all his army, through his chariots and his horsemen. </a:t>
            </a:r>
            <a:r>
              <a:rPr lang="en-US" b="1" smtClean="0"/>
              <a:t>18</a:t>
            </a:r>
            <a:r>
              <a:rPr lang="en-US" smtClean="0"/>
              <a:t>The Egyptians will know that I am the LORD when I gain glory through Pharaoh, his chariots and his horsemen."</a:t>
            </a:r>
          </a:p>
          <a:p>
            <a:pPr eaLnBrk="1" hangingPunct="1"/>
            <a:r>
              <a:rPr lang="en-US" smtClean="0"/>
              <a:t> </a:t>
            </a:r>
            <a:r>
              <a:rPr lang="en-US" b="1" smtClean="0"/>
              <a:t>19</a:t>
            </a:r>
            <a:r>
              <a:rPr lang="en-US" smtClean="0"/>
              <a:t> Then the angel of God, who had been traveling in front of Israel's army, withdrew and went behind them. The pillar of cloud also moved from in front and stood behind them, </a:t>
            </a:r>
            <a:r>
              <a:rPr lang="en-US" b="1" smtClean="0"/>
              <a:t>20</a:t>
            </a:r>
            <a:r>
              <a:rPr lang="en-US" smtClean="0"/>
              <a:t> coming between the armies of Egypt and Israel. Throughout the night the cloud brought darkness to the one side and light to the other side; so neither went near the other all night long.</a:t>
            </a:r>
          </a:p>
          <a:p>
            <a:pPr eaLnBrk="1" hangingPunct="1"/>
            <a:r>
              <a:rPr lang="en-US" smtClean="0"/>
              <a:t> </a:t>
            </a:r>
            <a:r>
              <a:rPr lang="en-US" b="1" smtClean="0"/>
              <a:t>21</a:t>
            </a:r>
            <a:r>
              <a:rPr lang="en-US" smtClean="0"/>
              <a:t> Then Moses stretched out his hand over the sea, and all that night the LORD drove the sea back with a strong east wind and turned it into dry land. The waters were divided, </a:t>
            </a:r>
            <a:r>
              <a:rPr lang="en-US" b="1" smtClean="0"/>
              <a:t>22</a:t>
            </a:r>
            <a:r>
              <a:rPr lang="en-US" smtClean="0"/>
              <a:t> and the Israelites went through the sea on dry ground, with a wall of water on their right and on their left.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A2A6766-F6F6-4202-88F4-BA85E34C4E9F}" type="slidenum">
              <a:rPr lang="en-US">
                <a:latin typeface="Arial" charset="0"/>
              </a:rPr>
              <a:pPr/>
              <a:t>53</a:t>
            </a:fld>
            <a:endParaRPr lang="en-US">
              <a:latin typeface="Arial" charset="0"/>
            </a:endParaRPr>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r>
              <a:rPr lang="en-US" b="1" smtClean="0"/>
              <a:t>Exodus 14:23-25</a:t>
            </a:r>
            <a:r>
              <a:rPr lang="en-US" smtClean="0"/>
              <a:t> –  </a:t>
            </a:r>
            <a:r>
              <a:rPr lang="en-US" b="1" smtClean="0"/>
              <a:t>23</a:t>
            </a:r>
            <a:r>
              <a:rPr lang="en-US" smtClean="0"/>
              <a:t> The Egyptians pursued them, and all Pharaoh's horses and chariots and horsemen followed them into the sea.  </a:t>
            </a:r>
            <a:r>
              <a:rPr lang="en-US" b="1" smtClean="0"/>
              <a:t>24 </a:t>
            </a:r>
            <a:r>
              <a:rPr lang="en-US" smtClean="0"/>
              <a:t>During the last watch of the night the LORD looked down from the pillar of fire and cloud at the Egyptian army and threw it into confusion.</a:t>
            </a:r>
          </a:p>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A74E0AE-D336-4BC3-A6C0-6F76343ED565}" type="slidenum">
              <a:rPr lang="en-US">
                <a:latin typeface="Arial" charset="0"/>
              </a:rPr>
              <a:pPr/>
              <a:t>54</a:t>
            </a:fld>
            <a:endParaRPr lang="en-US">
              <a:latin typeface="Arial" charset="0"/>
            </a:endParaRPr>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r>
              <a:rPr lang="en-US" b="1" smtClean="0"/>
              <a:t>Exodus 14:26-28</a:t>
            </a:r>
            <a:r>
              <a:rPr lang="en-US" smtClean="0"/>
              <a:t> –  </a:t>
            </a:r>
            <a:r>
              <a:rPr lang="en-US" b="1" smtClean="0"/>
              <a:t>26</a:t>
            </a:r>
            <a:r>
              <a:rPr lang="en-US" smtClean="0"/>
              <a:t> Then the LORD said to Moses, "Stretch out your hand over the sea so that the waters may flow back over the Egyptians and their chariots and horsemen." </a:t>
            </a:r>
            <a:r>
              <a:rPr lang="en-US" b="1" smtClean="0"/>
              <a:t>27</a:t>
            </a:r>
            <a:r>
              <a:rPr lang="en-US" smtClean="0"/>
              <a:t> Moses stretched out his hand over the sea, and at daybreak the sea went back to its place. The Egyptians were fleeing toward it, and the LORD swept them into the sea. </a:t>
            </a:r>
            <a:r>
              <a:rPr lang="en-US" b="1" smtClean="0"/>
              <a:t>28</a:t>
            </a:r>
            <a:r>
              <a:rPr lang="en-US" smtClean="0"/>
              <a:t> The water flowed back and covered the chariots and horsemen—the entire army of Pharaoh that had followed the Israelites into the sea. Not one of them survived.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B09C4A6D-DAAC-4EAC-BB47-67F6DF82C9AB}" type="slidenum">
              <a:rPr lang="en-US">
                <a:latin typeface="Arial" charset="0"/>
              </a:rPr>
              <a:pPr/>
              <a:t>55</a:t>
            </a:fld>
            <a:endParaRPr lang="en-US">
              <a:latin typeface="Arial" charset="0"/>
            </a:endParaRPr>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pPr eaLnBrk="1" hangingPunct="1"/>
            <a:r>
              <a:rPr lang="en-US" b="1" smtClean="0"/>
              <a:t>Exodus 14:29-31</a:t>
            </a:r>
            <a:r>
              <a:rPr lang="en-US" smtClean="0"/>
              <a:t> –  </a:t>
            </a:r>
            <a:r>
              <a:rPr lang="en-US" b="1" smtClean="0"/>
              <a:t>29</a:t>
            </a:r>
            <a:r>
              <a:rPr lang="en-US" smtClean="0"/>
              <a:t> But </a:t>
            </a:r>
            <a:r>
              <a:rPr lang="en-US" b="1" smtClean="0"/>
              <a:t>the Israelites went through the sea on dry ground</a:t>
            </a:r>
            <a:r>
              <a:rPr lang="en-US" smtClean="0"/>
              <a:t>, with a wall of water on their right and on their left. </a:t>
            </a:r>
            <a:r>
              <a:rPr lang="en-US" b="1" smtClean="0"/>
              <a:t>30</a:t>
            </a:r>
            <a:r>
              <a:rPr lang="en-US" smtClean="0"/>
              <a:t> That day the LORD saved Israel from the hands of the Egyptians, and Israel saw the Egyptians lying dead on the shore. </a:t>
            </a:r>
            <a:r>
              <a:rPr lang="en-US" b="1" smtClean="0"/>
              <a:t>31</a:t>
            </a:r>
            <a:r>
              <a:rPr lang="en-US" smtClean="0"/>
              <a:t> And when the Israelites saw the great power the LORD displayed against the Egyptians, </a:t>
            </a:r>
            <a:r>
              <a:rPr lang="en-US" b="1" smtClean="0"/>
              <a:t>the people feared the LORD</a:t>
            </a:r>
            <a:r>
              <a:rPr lang="en-US" smtClean="0"/>
              <a:t> and put their trust in him and in Moses his servant.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BF1625B-5862-40EE-B960-B0360DFE2062}" type="slidenum">
              <a:rPr lang="en-US">
                <a:latin typeface="Arial" charset="0"/>
              </a:rPr>
              <a:pPr/>
              <a:t>56</a:t>
            </a:fld>
            <a:endParaRPr lang="en-US">
              <a:latin typeface="Arial" charset="0"/>
            </a:endParaRPr>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pPr eaLnBrk="1" hangingPunct="1"/>
            <a:r>
              <a:rPr lang="en-US" b="1" smtClean="0"/>
              <a:t>Exodus 15:2</a:t>
            </a:r>
            <a:r>
              <a:rPr lang="en-US" smtClean="0"/>
              <a:t> – “The LORD is my strength and my song; he has become my salvation.  He is my God, and I will praise him, my father's God, and I will exalt him.“  Compare </a:t>
            </a:r>
            <a:r>
              <a:rPr lang="en-US" b="1" smtClean="0"/>
              <a:t>Psalm 118:14</a:t>
            </a:r>
            <a:r>
              <a:rPr lang="en-US" smtClean="0"/>
              <a:t> and </a:t>
            </a:r>
            <a:r>
              <a:rPr lang="en-US" b="1" smtClean="0"/>
              <a:t>Isaiah 12:2</a:t>
            </a:r>
          </a:p>
          <a:p>
            <a:pPr eaLnBrk="1" hangingPunct="1"/>
            <a:r>
              <a:rPr lang="en-US" smtClean="0"/>
              <a:t>Read the Scripture, The Narrated Bible, page 115-116.</a:t>
            </a:r>
          </a:p>
          <a:p>
            <a:pPr eaLnBrk="1" hangingPunct="1"/>
            <a:endParaRPr lang="en-US" smtClean="0"/>
          </a:p>
          <a:p>
            <a:pPr eaLnBrk="1" hangingPunct="1"/>
            <a:r>
              <a:rPr lang="en-US" smtClean="0"/>
              <a:t>Chris’s photos from Israel &amp; Egypt – </a:t>
            </a:r>
            <a:r>
              <a:rPr lang="en-US" smtClean="0">
                <a:hlinkClick r:id="rId3"/>
              </a:rPr>
              <a:t>http://chrislanou.smugmug.com/</a:t>
            </a:r>
            <a:r>
              <a:rPr lang="en-US" smtClean="0"/>
              <a:t>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7B09BA5-E397-4508-BFE0-C13752D47308}" type="slidenum">
              <a:rPr lang="en-US">
                <a:latin typeface="Arial" charset="0"/>
              </a:rPr>
              <a:pPr/>
              <a:t>57</a:t>
            </a:fld>
            <a:endParaRPr lang="en-US">
              <a:latin typeface="Arial" charset="0"/>
            </a:endParaRPr>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pPr eaLnBrk="1" hangingPunct="1"/>
            <a:r>
              <a:rPr lang="en-US" b="1" smtClean="0"/>
              <a:t>Exodus 15:19-21</a:t>
            </a:r>
            <a:r>
              <a:rPr lang="en-US" smtClean="0"/>
              <a:t> – </a:t>
            </a:r>
            <a:r>
              <a:rPr lang="en-US" b="1" smtClean="0"/>
              <a:t>19</a:t>
            </a:r>
            <a:r>
              <a:rPr lang="en-US" smtClean="0"/>
              <a:t> When Pharaoh's horses, chariots and horsemen [</a:t>
            </a:r>
            <a:r>
              <a:rPr lang="en-US" smtClean="0">
                <a:hlinkClick r:id="" action="ppaction://noaction" tooltip="See footnote a"/>
              </a:rPr>
              <a:t>a</a:t>
            </a:r>
            <a:r>
              <a:rPr lang="en-US" smtClean="0"/>
              <a:t>] went into the sea, the LORD brought the waters of the sea back over them, but the Israelites walked through the sea on dry ground. </a:t>
            </a:r>
            <a:r>
              <a:rPr lang="en-US" b="1" smtClean="0"/>
              <a:t>20</a:t>
            </a:r>
            <a:r>
              <a:rPr lang="en-US" smtClean="0"/>
              <a:t> Then Miriam the prophetess, Aaron's sister, took a tambourine in her hand, and all the women followed her, with tambourines and dancing. </a:t>
            </a:r>
            <a:r>
              <a:rPr lang="en-US" b="1" smtClean="0"/>
              <a:t>21</a:t>
            </a:r>
            <a:r>
              <a:rPr lang="en-US" smtClean="0"/>
              <a:t> Miriam sang to them: </a:t>
            </a:r>
            <a:br>
              <a:rPr lang="en-US" smtClean="0"/>
            </a:br>
            <a:r>
              <a:rPr lang="en-US" smtClean="0"/>
              <a:t>       "Sing to the LORD, </a:t>
            </a:r>
            <a:br>
              <a:rPr lang="en-US" smtClean="0"/>
            </a:br>
            <a:r>
              <a:rPr lang="en-US" smtClean="0"/>
              <a:t>       for he is highly exalted. </a:t>
            </a:r>
            <a:br>
              <a:rPr lang="en-US" smtClean="0"/>
            </a:br>
            <a:r>
              <a:rPr lang="en-US" smtClean="0"/>
              <a:t>       The horse and its rider </a:t>
            </a:r>
            <a:br>
              <a:rPr lang="en-US" smtClean="0"/>
            </a:br>
            <a:r>
              <a:rPr lang="en-US" smtClean="0"/>
              <a:t>       he has hurled into the sea."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2171C44-CA32-4845-A864-6E2A4426A6B6}" type="slidenum">
              <a:rPr lang="en-US">
                <a:latin typeface="Arial" charset="0"/>
              </a:rPr>
              <a:pPr/>
              <a:t>58</a:t>
            </a:fld>
            <a:endParaRPr lang="en-US">
              <a:latin typeface="Arial" charset="0"/>
            </a:endParaRPr>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pPr eaLnBrk="1" hangingPunct="1"/>
            <a:r>
              <a:rPr lang="en-US" b="1" smtClean="0"/>
              <a:t>Exodus 15:25-27</a:t>
            </a:r>
            <a:r>
              <a:rPr lang="en-US" smtClean="0"/>
              <a:t> –  </a:t>
            </a:r>
            <a:r>
              <a:rPr lang="en-US" b="1" smtClean="0"/>
              <a:t>25</a:t>
            </a:r>
            <a:r>
              <a:rPr lang="en-US" smtClean="0"/>
              <a:t> Then Moses cried out to the LORD, and the LORD showed him a piece of wood. He threw it into the water, and the water became sweet.  There the LORD made a decree and a law for them, and there he tested them. </a:t>
            </a:r>
            <a:r>
              <a:rPr lang="en-US" b="1" smtClean="0"/>
              <a:t>26</a:t>
            </a:r>
            <a:r>
              <a:rPr lang="en-US" smtClean="0"/>
              <a:t> He said, "If you listen carefully to the voice of the LORD your God and do what is right in his eyes, if you pay attention to his commands and keep all his decrees, I will not bring on you any of the diseases I brought on the Egyptians, for I am the LORD, who heals you."</a:t>
            </a:r>
          </a:p>
          <a:p>
            <a:pPr eaLnBrk="1" hangingPunct="1"/>
            <a:r>
              <a:rPr lang="en-US" smtClean="0"/>
              <a:t> </a:t>
            </a:r>
            <a:r>
              <a:rPr lang="en-US" b="1" smtClean="0"/>
              <a:t>27</a:t>
            </a:r>
            <a:r>
              <a:rPr lang="en-US" smtClean="0"/>
              <a:t> Then they came to Elim, where there were twelve springs and seventy palm trees, and they camped there near the water.</a:t>
            </a:r>
          </a:p>
          <a:p>
            <a:pPr eaLnBrk="1" hangingPunct="1"/>
            <a:endParaRPr lang="en-US" smtClean="0"/>
          </a:p>
          <a:p>
            <a:pPr eaLnBrk="1" hangingPunct="1"/>
            <a:r>
              <a:rPr lang="en-US" smtClean="0"/>
              <a:t>See slide 47 for location of Marah and Elim.</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37CA600-3651-4636-8C2F-2F3752CD858C}" type="slidenum">
              <a:rPr lang="en-US">
                <a:latin typeface="Arial" charset="0"/>
              </a:rPr>
              <a:pPr/>
              <a:t>59</a:t>
            </a:fld>
            <a:endParaRPr lang="en-US">
              <a:latin typeface="Arial" charset="0"/>
            </a:endParaRPr>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r>
              <a:rPr lang="en-US" b="1" smtClean="0"/>
              <a:t>Exodus 15:25-27</a:t>
            </a:r>
            <a:r>
              <a:rPr lang="en-US" smtClean="0"/>
              <a:t> –  </a:t>
            </a:r>
            <a:r>
              <a:rPr lang="en-US" b="1" smtClean="0"/>
              <a:t>25</a:t>
            </a:r>
            <a:r>
              <a:rPr lang="en-US" smtClean="0"/>
              <a:t> Then Moses cried out to the LORD, and the LORD showed him a piece of wood. He threw it into the water, and the water became sweet.  There the LORD made a decree and a law for them, and there he tested them. </a:t>
            </a:r>
            <a:r>
              <a:rPr lang="en-US" b="1" smtClean="0"/>
              <a:t>26</a:t>
            </a:r>
            <a:r>
              <a:rPr lang="en-US" smtClean="0"/>
              <a:t> He said, "If you listen carefully to the voice of the LORD your God and do what is right in his eyes, if you pay attention to his commands and keep all his decrees, I will not bring on you any of the diseases I brought on the Egyptians, for I am the LORD, who heals you."</a:t>
            </a:r>
          </a:p>
          <a:p>
            <a:pPr eaLnBrk="1" hangingPunct="1"/>
            <a:r>
              <a:rPr lang="en-US" smtClean="0"/>
              <a:t> </a:t>
            </a:r>
            <a:r>
              <a:rPr lang="en-US" b="1" smtClean="0"/>
              <a:t>27</a:t>
            </a:r>
            <a:r>
              <a:rPr lang="en-US" smtClean="0"/>
              <a:t> Then they came to Elim, where there were twelve springs and seventy palm trees, and they camped there near the water.</a:t>
            </a:r>
          </a:p>
          <a:p>
            <a:pPr eaLnBrk="1" hangingPunct="1"/>
            <a:endParaRPr lang="en-US" smtClean="0"/>
          </a:p>
          <a:p>
            <a:pPr eaLnBrk="1" hangingPunct="1"/>
            <a:r>
              <a:rPr lang="en-US" smtClean="0"/>
              <a:t>See slide 47 for location of Marah and Elim.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1A04B2A5-CFDB-4D7C-80AB-9A60528950B1}" type="slidenum">
              <a:rPr lang="en-US">
                <a:latin typeface="Arial" charset="0"/>
              </a:rPr>
              <a:pPr/>
              <a:t>6</a:t>
            </a:fld>
            <a:endParaRPr lang="en-US">
              <a:latin typeface="Arial"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b="1" smtClean="0"/>
              <a:t>Exodus 2:1-10</a:t>
            </a:r>
            <a:r>
              <a:rPr lang="en-US" smtClean="0"/>
              <a:t> –  </a:t>
            </a:r>
            <a:r>
              <a:rPr lang="en-US" b="1" smtClean="0"/>
              <a:t>1</a:t>
            </a:r>
            <a:r>
              <a:rPr lang="en-US" smtClean="0"/>
              <a:t> Now a man of the house of Levi married a Levite woman, </a:t>
            </a:r>
            <a:r>
              <a:rPr lang="en-US" b="1" smtClean="0"/>
              <a:t>2</a:t>
            </a:r>
            <a:r>
              <a:rPr lang="en-US" smtClean="0"/>
              <a:t> and she became pregnant and gave birth to a son. When she saw that he was a fine child, she hid him for three months. </a:t>
            </a:r>
            <a:r>
              <a:rPr lang="en-US" b="1" smtClean="0"/>
              <a:t>3</a:t>
            </a:r>
            <a:r>
              <a:rPr lang="en-US" smtClean="0"/>
              <a:t> But when she could hide him no longer, she got a papyrus basket for him and coated it with tar and pitch. Then she placed the child in it and put it among the reeds along the bank of the Nile. </a:t>
            </a:r>
            <a:r>
              <a:rPr lang="en-US" b="1" smtClean="0"/>
              <a:t>4</a:t>
            </a:r>
            <a:r>
              <a:rPr lang="en-US" smtClean="0"/>
              <a:t> His sister stood at a distance to see what would happen to him. </a:t>
            </a:r>
            <a:r>
              <a:rPr lang="en-US" b="1" smtClean="0"/>
              <a:t>5</a:t>
            </a:r>
            <a:r>
              <a:rPr lang="en-US" smtClean="0"/>
              <a:t> Then Pharaoh's daughter went down to the Nile to bathe, and her attendants were walking along the river bank. She saw the basket among the reeds and sent her slave girl to get it. </a:t>
            </a:r>
            <a:r>
              <a:rPr lang="en-US" b="1" smtClean="0"/>
              <a:t>6</a:t>
            </a:r>
            <a:r>
              <a:rPr lang="en-US" smtClean="0"/>
              <a:t> She opened it and saw the baby. He was crying, and she felt sorry for him. "This is one of the Hebrew babies," she said.</a:t>
            </a:r>
          </a:p>
          <a:p>
            <a:pPr eaLnBrk="1" hangingPunct="1"/>
            <a:r>
              <a:rPr lang="en-US" smtClean="0"/>
              <a:t> </a:t>
            </a:r>
            <a:r>
              <a:rPr lang="en-US" b="1" smtClean="0"/>
              <a:t>7</a:t>
            </a:r>
            <a:r>
              <a:rPr lang="en-US" smtClean="0"/>
              <a:t> Then his sister asked Pharaoh's daughter, "Shall I go and get one of the Hebrew women to nurse the baby for you?"</a:t>
            </a:r>
          </a:p>
          <a:p>
            <a:pPr eaLnBrk="1" hangingPunct="1"/>
            <a:r>
              <a:rPr lang="en-US" smtClean="0"/>
              <a:t> </a:t>
            </a:r>
            <a:r>
              <a:rPr lang="en-US" b="1" smtClean="0"/>
              <a:t>8</a:t>
            </a:r>
            <a:r>
              <a:rPr lang="en-US" smtClean="0"/>
              <a:t> "Yes, go," she answered. And the girl went and got the baby's mother. </a:t>
            </a:r>
            <a:r>
              <a:rPr lang="en-US" b="1" smtClean="0"/>
              <a:t>9</a:t>
            </a:r>
            <a:r>
              <a:rPr lang="en-US" smtClean="0"/>
              <a:t> Pharaoh's daughter said to her, "Take this baby and nurse him for me, and I will pay you." So the woman took the baby and nursed him. </a:t>
            </a:r>
            <a:r>
              <a:rPr lang="en-US" b="1" smtClean="0"/>
              <a:t>10</a:t>
            </a:r>
            <a:r>
              <a:rPr lang="en-US" smtClean="0"/>
              <a:t> When the child grew older, she took him to Pharaoh's daughter and he became her son. She named him Moses, saying, "I drew him out of the water."</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73DEC75-AC98-498E-BCBE-769D36292465}" type="slidenum">
              <a:rPr lang="en-US">
                <a:latin typeface="Arial" charset="0"/>
              </a:rPr>
              <a:pPr/>
              <a:t>60</a:t>
            </a:fld>
            <a:endParaRPr lang="en-US">
              <a:latin typeface="Arial" charset="0"/>
            </a:endParaRPr>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B459449-42D4-40DC-BECD-1684378709C0}" type="slidenum">
              <a:rPr lang="en-US">
                <a:latin typeface="Arial" charset="0"/>
              </a:rPr>
              <a:pPr/>
              <a:t>61</a:t>
            </a:fld>
            <a:endParaRPr lang="en-US">
              <a:latin typeface="Arial" charset="0"/>
            </a:endParaRPr>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pPr eaLnBrk="1" hangingPunct="1"/>
            <a:r>
              <a:rPr lang="en-US" b="1" smtClean="0"/>
              <a:t>Exodus 16:1-3</a:t>
            </a:r>
            <a:r>
              <a:rPr lang="en-US" smtClean="0"/>
              <a:t> –  </a:t>
            </a:r>
            <a:r>
              <a:rPr lang="en-US" b="1" smtClean="0"/>
              <a:t>1</a:t>
            </a:r>
            <a:r>
              <a:rPr lang="en-US" smtClean="0"/>
              <a:t> The whole Israelite community set out from Elim and came to the Desert of Sin, which is between Elim and Sinai, on the fifteenth day of the second month after they had come out of Egypt. </a:t>
            </a:r>
            <a:r>
              <a:rPr lang="en-US" b="1" smtClean="0"/>
              <a:t>2</a:t>
            </a:r>
            <a:r>
              <a:rPr lang="en-US" smtClean="0"/>
              <a:t> In the desert the whole community grumbled against Moses and Aaron. </a:t>
            </a:r>
            <a:r>
              <a:rPr lang="en-US" b="1" smtClean="0"/>
              <a:t>3</a:t>
            </a:r>
            <a:r>
              <a:rPr lang="en-US" smtClean="0"/>
              <a:t> The Israelites said to them, "If only we had died by the LORD's hand in Egypt! There we sat around pots of meat and ate all the food we wanted, but you have brought us out into this desert to starve this entire assembly to death." </a:t>
            </a:r>
          </a:p>
          <a:p>
            <a:pPr eaLnBrk="1" hangingPunct="1"/>
            <a:r>
              <a:rPr lang="en-US" b="1" smtClean="0"/>
              <a:t>Exodus 16:4-12</a:t>
            </a:r>
            <a:r>
              <a:rPr lang="en-US" smtClean="0"/>
              <a:t> –   </a:t>
            </a:r>
            <a:r>
              <a:rPr lang="en-US" b="1" smtClean="0"/>
              <a:t>4</a:t>
            </a:r>
            <a:r>
              <a:rPr lang="en-US" smtClean="0"/>
              <a:t> Then the LORD said to Moses, "I will rain down bread from heaven for you. The people are to go out each day and gather enough for that day. In this way I will test them and see whether they will follow my instructions. </a:t>
            </a:r>
            <a:r>
              <a:rPr lang="en-US" b="1" smtClean="0"/>
              <a:t>5</a:t>
            </a:r>
            <a:r>
              <a:rPr lang="en-US" smtClean="0"/>
              <a:t> On the sixth day they are to prepare what they bring in, and that is to be twice as much as they gather on the other days."</a:t>
            </a:r>
          </a:p>
          <a:p>
            <a:pPr eaLnBrk="1" hangingPunct="1"/>
            <a:r>
              <a:rPr lang="en-US" smtClean="0"/>
              <a:t> </a:t>
            </a:r>
            <a:r>
              <a:rPr lang="en-US" b="1" smtClean="0"/>
              <a:t>6</a:t>
            </a:r>
            <a:r>
              <a:rPr lang="en-US" smtClean="0"/>
              <a:t> So Moses and Aaron said to all the Israelites, "In the evening you will know that it was the LORD who brought you out of Egypt, </a:t>
            </a:r>
            <a:r>
              <a:rPr lang="en-US" b="1" smtClean="0"/>
              <a:t>7</a:t>
            </a:r>
            <a:r>
              <a:rPr lang="en-US" smtClean="0"/>
              <a:t> and in the morning you will see the glory of the LORD, because he has heard your grumbling against him. Who are we, that you should grumble against us?" </a:t>
            </a:r>
            <a:r>
              <a:rPr lang="en-US" b="1" smtClean="0"/>
              <a:t>8</a:t>
            </a:r>
            <a:r>
              <a:rPr lang="en-US" smtClean="0"/>
              <a:t> Moses also said, "You will know that it was the LORD when he gives you meat to eat in the evening and all the bread you want in the morning, because he has heard your grumbling against him. Who are we? You are not grumbling against us, but against the LORD."</a:t>
            </a:r>
          </a:p>
          <a:p>
            <a:pPr eaLnBrk="1" hangingPunct="1"/>
            <a:r>
              <a:rPr lang="en-US" smtClean="0"/>
              <a:t> </a:t>
            </a:r>
            <a:r>
              <a:rPr lang="en-US" b="1" smtClean="0"/>
              <a:t>9</a:t>
            </a:r>
            <a:r>
              <a:rPr lang="en-US" smtClean="0"/>
              <a:t> Then Moses told Aaron, "Say to the entire Israelite community, 'Come before the LORD, for he has heard your grumbling.' "</a:t>
            </a:r>
          </a:p>
          <a:p>
            <a:pPr eaLnBrk="1" hangingPunct="1"/>
            <a:r>
              <a:rPr lang="en-US" smtClean="0"/>
              <a:t> </a:t>
            </a:r>
            <a:r>
              <a:rPr lang="en-US" b="1" smtClean="0"/>
              <a:t>10</a:t>
            </a:r>
            <a:r>
              <a:rPr lang="en-US" smtClean="0"/>
              <a:t> While Aaron was speaking to the whole Israelite community, they looked toward the desert, and there was the glory of the LORD appearing in the cloud.</a:t>
            </a:r>
          </a:p>
          <a:p>
            <a:pPr eaLnBrk="1" hangingPunct="1"/>
            <a:r>
              <a:rPr lang="en-US" smtClean="0"/>
              <a:t> </a:t>
            </a:r>
            <a:r>
              <a:rPr lang="en-US" b="1" smtClean="0"/>
              <a:t>11</a:t>
            </a:r>
            <a:r>
              <a:rPr lang="en-US" smtClean="0"/>
              <a:t> The LORD said to Moses, </a:t>
            </a:r>
            <a:r>
              <a:rPr lang="en-US" b="1" smtClean="0"/>
              <a:t>12</a:t>
            </a:r>
            <a:r>
              <a:rPr lang="en-US" smtClean="0"/>
              <a:t> "I have heard the grumbling of the Israelites. Tell them, 'At twilight you will eat meat, and in the morning you will be filled with bread. Then you will know that I am the LORD your God.'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619772C-19E2-42F2-BAF4-04C168326834}" type="slidenum">
              <a:rPr lang="en-US">
                <a:latin typeface="Arial" charset="0"/>
              </a:rPr>
              <a:pPr/>
              <a:t>62</a:t>
            </a:fld>
            <a:endParaRPr lang="en-US">
              <a:latin typeface="Arial" charset="0"/>
            </a:endParaRPr>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r>
              <a:rPr lang="en-US" b="1" smtClean="0"/>
              <a:t>Exodus 16:13-20</a:t>
            </a:r>
            <a:r>
              <a:rPr lang="en-US" smtClean="0"/>
              <a:t> –  </a:t>
            </a:r>
            <a:r>
              <a:rPr lang="en-US" b="1" smtClean="0"/>
              <a:t>13</a:t>
            </a:r>
            <a:r>
              <a:rPr lang="en-US" smtClean="0"/>
              <a:t> That evening quail came and covered the camp, and in the morning there was a layer of dew around the camp. </a:t>
            </a:r>
            <a:r>
              <a:rPr lang="en-US" b="1" smtClean="0"/>
              <a:t>14</a:t>
            </a:r>
            <a:r>
              <a:rPr lang="en-US" smtClean="0"/>
              <a:t> When the dew was gone, thin flakes like frost on the ground appeared on the desert floor.</a:t>
            </a:r>
            <a:r>
              <a:rPr lang="en-US" b="1" smtClean="0"/>
              <a:t>15</a:t>
            </a:r>
            <a:r>
              <a:rPr lang="en-US" smtClean="0"/>
              <a:t> When the Israelites saw it, they said to each other, "What is it?" For they did not know what it was.  Moses said to them, "It is the bread the LORD has given you to eat. </a:t>
            </a:r>
            <a:r>
              <a:rPr lang="en-US" b="1" smtClean="0"/>
              <a:t>16</a:t>
            </a:r>
            <a:r>
              <a:rPr lang="en-US" smtClean="0"/>
              <a:t> This is what the LORD has commanded: 'Each one is to gather as much as he needs. Take an omer for each person you have in your tent.' “  NOTE: an omer = about two quarts.</a:t>
            </a:r>
          </a:p>
          <a:p>
            <a:pPr eaLnBrk="1" hangingPunct="1"/>
            <a:r>
              <a:rPr lang="en-US" smtClean="0"/>
              <a:t>Note:  See Spirit of the Reformation study Bible, p. 124, for alternate possibility (comment on v. 16)</a:t>
            </a:r>
          </a:p>
          <a:p>
            <a:pPr eaLnBrk="1" hangingPunct="1"/>
            <a:r>
              <a:rPr lang="en-US" smtClean="0"/>
              <a:t> </a:t>
            </a:r>
            <a:r>
              <a:rPr lang="en-US" b="1" smtClean="0"/>
              <a:t>17</a:t>
            </a:r>
            <a:r>
              <a:rPr lang="en-US" smtClean="0"/>
              <a:t> The Israelites did as they were told; some gathered much, some little. </a:t>
            </a:r>
            <a:r>
              <a:rPr lang="en-US" b="1" smtClean="0"/>
              <a:t>18</a:t>
            </a:r>
            <a:r>
              <a:rPr lang="en-US" smtClean="0"/>
              <a:t> And when they measured it by the omer, he who gathered much did not have too much, and he who gathered little did not have too little. Each one gathered as much as he needed.</a:t>
            </a:r>
          </a:p>
          <a:p>
            <a:pPr eaLnBrk="1" hangingPunct="1"/>
            <a:r>
              <a:rPr lang="en-US" smtClean="0"/>
              <a:t> </a:t>
            </a:r>
            <a:r>
              <a:rPr lang="en-US" b="1" smtClean="0"/>
              <a:t>19</a:t>
            </a:r>
            <a:r>
              <a:rPr lang="en-US" smtClean="0"/>
              <a:t> Then Moses said to them, "No one is to keep any of it until morning."</a:t>
            </a:r>
          </a:p>
          <a:p>
            <a:pPr eaLnBrk="1" hangingPunct="1"/>
            <a:r>
              <a:rPr lang="en-US" smtClean="0"/>
              <a:t> </a:t>
            </a:r>
            <a:r>
              <a:rPr lang="en-US" b="1" smtClean="0"/>
              <a:t>20</a:t>
            </a:r>
            <a:r>
              <a:rPr lang="en-US" smtClean="0"/>
              <a:t> However, some of them paid no attention to Moses; they kept part of it until morning, but it was full of maggots and began to smell. So Moses was angry with them.</a:t>
            </a:r>
            <a:endParaRPr lang="en-US" b="1" smtClean="0"/>
          </a:p>
          <a:p>
            <a:pPr eaLnBrk="1" hangingPunct="1"/>
            <a:r>
              <a:rPr lang="en-US" b="1" smtClean="0"/>
              <a:t>Exodus 16:21-30</a:t>
            </a:r>
            <a:r>
              <a:rPr lang="en-US" smtClean="0"/>
              <a:t> –  </a:t>
            </a:r>
            <a:r>
              <a:rPr lang="en-US" b="1" smtClean="0"/>
              <a:t>21</a:t>
            </a:r>
            <a:r>
              <a:rPr lang="en-US" smtClean="0"/>
              <a:t> Each morning everyone gathered as much as he needed, and when the sun grew hot, it melted away. </a:t>
            </a:r>
            <a:r>
              <a:rPr lang="en-US" b="1" smtClean="0"/>
              <a:t>22</a:t>
            </a:r>
            <a:r>
              <a:rPr lang="en-US" smtClean="0"/>
              <a:t> On the sixth day, they gathered twice as much—two omers for each person—and the leaders of the community came and reported this to Moses. </a:t>
            </a:r>
            <a:r>
              <a:rPr lang="en-US" b="1" smtClean="0"/>
              <a:t>23</a:t>
            </a:r>
            <a:r>
              <a:rPr lang="en-US" smtClean="0"/>
              <a:t> He said to them, "This is what the LORD commanded: 'Tomorrow is to be a day of rest, a holy Sabbath to the LORD. So bake what you want to bake and boil what you want to boil. Save whatever is left and keep it until morning.' "</a:t>
            </a:r>
          </a:p>
          <a:p>
            <a:pPr eaLnBrk="1" hangingPunct="1"/>
            <a:r>
              <a:rPr lang="en-US" smtClean="0"/>
              <a:t> </a:t>
            </a:r>
            <a:r>
              <a:rPr lang="en-US" b="1" smtClean="0"/>
              <a:t>24</a:t>
            </a:r>
            <a:r>
              <a:rPr lang="en-US" smtClean="0"/>
              <a:t> So they saved it until morning, as Moses commanded, and it did not stink or get maggots in it. </a:t>
            </a:r>
            <a:r>
              <a:rPr lang="en-US" b="1" smtClean="0"/>
              <a:t>25</a:t>
            </a:r>
            <a:r>
              <a:rPr lang="en-US" smtClean="0"/>
              <a:t> "Eat it today," Moses said, "because today is a Sabbath to the LORD. You will not find any of it on the ground today. </a:t>
            </a:r>
            <a:r>
              <a:rPr lang="en-US" b="1" smtClean="0"/>
              <a:t>26</a:t>
            </a:r>
            <a:r>
              <a:rPr lang="en-US" smtClean="0"/>
              <a:t> Six days you are to gather it, but on the seventh day, the Sabbath, there will not be any."</a:t>
            </a:r>
          </a:p>
          <a:p>
            <a:pPr eaLnBrk="1" hangingPunct="1"/>
            <a:r>
              <a:rPr lang="en-US" smtClean="0"/>
              <a:t> </a:t>
            </a:r>
            <a:r>
              <a:rPr lang="en-US" b="1" smtClean="0"/>
              <a:t>27</a:t>
            </a:r>
            <a:r>
              <a:rPr lang="en-US" smtClean="0"/>
              <a:t> Nevertheless, some of the people went out on the seventh day to gather it, but they found none. </a:t>
            </a:r>
            <a:r>
              <a:rPr lang="en-US" b="1" smtClean="0"/>
              <a:t>28 </a:t>
            </a:r>
            <a:r>
              <a:rPr lang="en-US" smtClean="0"/>
              <a:t>Then the LORD said to Moses, "How long will you refuse to keep my commands and my instructions? </a:t>
            </a:r>
            <a:r>
              <a:rPr lang="en-US" b="1" smtClean="0"/>
              <a:t>29</a:t>
            </a:r>
            <a:r>
              <a:rPr lang="en-US" smtClean="0"/>
              <a:t> Bear in mind that the LORD has given you the Sabbath; that is why on the sixth day he gives you bread for two days. Everyone is to stay where he is on the seventh day; no one is to go out." </a:t>
            </a:r>
            <a:r>
              <a:rPr lang="en-US" b="1" smtClean="0"/>
              <a:t>30</a:t>
            </a:r>
            <a:r>
              <a:rPr lang="en-US" smtClean="0"/>
              <a:t> So the people rested on the seventh day.</a:t>
            </a:r>
          </a:p>
          <a:p>
            <a:pPr eaLnBrk="1" hangingPunct="1"/>
            <a:r>
              <a:rPr lang="en-US" smtClean="0"/>
              <a:t>NOTE: two omers = four quarts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53D6E9D-E4CA-4C78-815B-5E1B98FF7368}" type="slidenum">
              <a:rPr lang="en-US">
                <a:latin typeface="Arial" charset="0"/>
              </a:rPr>
              <a:pPr/>
              <a:t>63</a:t>
            </a:fld>
            <a:endParaRPr lang="en-US">
              <a:latin typeface="Arial" charset="0"/>
            </a:endParaRPr>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r>
              <a:rPr lang="en-US" b="1" smtClean="0"/>
              <a:t>Exodus 16:20</a:t>
            </a:r>
            <a:r>
              <a:rPr lang="en-US" smtClean="0"/>
              <a:t> However, </a:t>
            </a:r>
            <a:r>
              <a:rPr lang="en-US" b="1" smtClean="0"/>
              <a:t>some of them</a:t>
            </a:r>
            <a:r>
              <a:rPr lang="en-US" smtClean="0"/>
              <a:t> paid no attention to Moses; they kept part of it until morning, but it was full of maggots and began to smell. So Moses was angry with them.</a:t>
            </a:r>
          </a:p>
          <a:p>
            <a:pPr eaLnBrk="1" hangingPunct="1"/>
            <a:r>
              <a:rPr lang="en-US" b="1" smtClean="0"/>
              <a:t>Exodus 16:26</a:t>
            </a:r>
            <a:r>
              <a:rPr lang="en-US" smtClean="0"/>
              <a:t> Six days you are to gather it, but on the seventh day, the Sabbath, there will not be any." </a:t>
            </a:r>
            <a:r>
              <a:rPr lang="en-US" b="1" smtClean="0"/>
              <a:t>27</a:t>
            </a:r>
            <a:r>
              <a:rPr lang="en-US" smtClean="0"/>
              <a:t> Nevertheless, </a:t>
            </a:r>
            <a:r>
              <a:rPr lang="en-US" b="1" smtClean="0"/>
              <a:t>some of the people</a:t>
            </a:r>
            <a:r>
              <a:rPr lang="en-US" smtClean="0"/>
              <a:t> went out on the seventh day to gather it, but they found none. </a:t>
            </a:r>
            <a:r>
              <a:rPr lang="en-US" b="1" smtClean="0"/>
              <a:t>28 </a:t>
            </a:r>
            <a:r>
              <a:rPr lang="en-US" smtClean="0"/>
              <a:t>Then the LORD said to Moses, "How long will you refuse to keep my commands and my instructions?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613CE240-DE7F-40C0-8CA2-E1BCAC30ADBD}" type="slidenum">
              <a:rPr lang="en-US">
                <a:latin typeface="Arial" charset="0"/>
              </a:rPr>
              <a:pPr/>
              <a:t>64</a:t>
            </a:fld>
            <a:endParaRPr lang="en-US">
              <a:latin typeface="Arial" charset="0"/>
            </a:endParaRPr>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pPr eaLnBrk="1" hangingPunct="1"/>
            <a:r>
              <a:rPr lang="en-US" b="1" smtClean="0"/>
              <a:t>Exodus 16:31-36</a:t>
            </a:r>
            <a:r>
              <a:rPr lang="en-US" smtClean="0"/>
              <a:t> –  </a:t>
            </a:r>
            <a:r>
              <a:rPr lang="en-US" b="1" smtClean="0"/>
              <a:t>31</a:t>
            </a:r>
            <a:r>
              <a:rPr lang="en-US" smtClean="0"/>
              <a:t> The people of Israel called the bread manna.  It was white like coriander seed and tasted like wafers made with honey. </a:t>
            </a:r>
            <a:r>
              <a:rPr lang="en-US" b="1" smtClean="0"/>
              <a:t>32</a:t>
            </a:r>
            <a:r>
              <a:rPr lang="en-US" smtClean="0"/>
              <a:t> Moses said, "This is what the LORD has commanded: 'Take an omer of manna and keep it for the generations to come, so they can see the bread I gave you to eat in the desert when I brought you out of Egypt.' "</a:t>
            </a:r>
          </a:p>
          <a:p>
            <a:pPr eaLnBrk="1" hangingPunct="1"/>
            <a:r>
              <a:rPr lang="en-US" smtClean="0"/>
              <a:t> </a:t>
            </a:r>
            <a:r>
              <a:rPr lang="en-US" b="1" smtClean="0"/>
              <a:t>33</a:t>
            </a:r>
            <a:r>
              <a:rPr lang="en-US" smtClean="0"/>
              <a:t> So Moses said to Aaron, "Take a jar and put an omer of manna in it. Then place it before the LORD to be kept for the generations to come."</a:t>
            </a:r>
          </a:p>
          <a:p>
            <a:pPr eaLnBrk="1" hangingPunct="1"/>
            <a:r>
              <a:rPr lang="en-US" smtClean="0"/>
              <a:t> </a:t>
            </a:r>
            <a:r>
              <a:rPr lang="en-US" b="1" smtClean="0"/>
              <a:t>34</a:t>
            </a:r>
            <a:r>
              <a:rPr lang="en-US" smtClean="0"/>
              <a:t> As the LORD commanded Moses, Aaron put the manna in front of the Testimony, that it might be kept. </a:t>
            </a:r>
            <a:r>
              <a:rPr lang="en-US" b="1" smtClean="0"/>
              <a:t>35</a:t>
            </a:r>
            <a:r>
              <a:rPr lang="en-US" smtClean="0"/>
              <a:t> </a:t>
            </a:r>
            <a:r>
              <a:rPr lang="en-US" b="1" smtClean="0"/>
              <a:t>The Israelites ate manna forty years</a:t>
            </a:r>
            <a:r>
              <a:rPr lang="en-US" smtClean="0"/>
              <a:t>, until they came to a land that was settled; they ate manna until they reached the border of Canaan.</a:t>
            </a:r>
          </a:p>
          <a:p>
            <a:pPr eaLnBrk="1" hangingPunct="1"/>
            <a:r>
              <a:rPr lang="en-US" smtClean="0"/>
              <a:t> </a:t>
            </a:r>
            <a:r>
              <a:rPr lang="en-US" b="1" smtClean="0"/>
              <a:t>36</a:t>
            </a:r>
            <a:r>
              <a:rPr lang="en-US" smtClean="0"/>
              <a:t> </a:t>
            </a:r>
            <a:r>
              <a:rPr lang="en-US" b="1" smtClean="0"/>
              <a:t>(An omer is one tenth of an ephah</a:t>
            </a:r>
            <a:r>
              <a:rPr lang="en-US" smtClean="0"/>
              <a:t>.)</a:t>
            </a:r>
          </a:p>
          <a:p>
            <a:pPr eaLnBrk="1" hangingPunct="1"/>
            <a:r>
              <a:rPr lang="en-US" smtClean="0"/>
              <a:t>Note:  The word ‘manna’ (v. 31) means “What is it?”</a:t>
            </a:r>
          </a:p>
          <a:p>
            <a:pPr eaLnBrk="1" hangingPunct="1"/>
            <a:r>
              <a:rPr lang="en-US" smtClean="0"/>
              <a:t>Note:  the implication here (v. 35) is that these words were written </a:t>
            </a:r>
            <a:r>
              <a:rPr lang="en-US" u="sng" smtClean="0"/>
              <a:t>after</a:t>
            </a:r>
            <a:r>
              <a:rPr lang="en-US" smtClean="0"/>
              <a:t> the exodus, </a:t>
            </a:r>
            <a:r>
              <a:rPr lang="en-US" u="sng" smtClean="0"/>
              <a:t>after</a:t>
            </a:r>
            <a:r>
              <a:rPr lang="en-US" smtClean="0"/>
              <a:t> the people arrived in Canaan.</a:t>
            </a:r>
          </a:p>
          <a:p>
            <a:pPr eaLnBrk="1" hangingPunct="1"/>
            <a:r>
              <a:rPr lang="en-US" smtClean="0"/>
              <a:t>Note: an omer would be about two quarts, or two liters, but the related Arab word means a cupful.</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8D75544-0D34-4E11-BB26-72EF58030BF2}" type="slidenum">
              <a:rPr lang="en-US">
                <a:latin typeface="Arial" charset="0"/>
              </a:rPr>
              <a:pPr/>
              <a:t>65</a:t>
            </a:fld>
            <a:endParaRPr lang="en-US">
              <a:latin typeface="Arial" charset="0"/>
            </a:endParaRPr>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pPr eaLnBrk="1" hangingPunct="1"/>
            <a:r>
              <a:rPr lang="en-US" smtClean="0"/>
              <a:t>(map, slide 47) water from “the rock at Horeb,” near Rephidim, west of Mount Sinai.</a:t>
            </a:r>
          </a:p>
          <a:p>
            <a:pPr eaLnBrk="1" hangingPunct="1"/>
            <a:r>
              <a:rPr lang="en-US" b="1" smtClean="0"/>
              <a:t>Exodus 17:1-7</a:t>
            </a:r>
            <a:r>
              <a:rPr lang="en-US" smtClean="0"/>
              <a:t> –  </a:t>
            </a:r>
            <a:r>
              <a:rPr lang="en-US" b="1" smtClean="0"/>
              <a:t>1</a:t>
            </a:r>
            <a:r>
              <a:rPr lang="en-US" smtClean="0"/>
              <a:t> The whole Israelite community set out from the Desert of Sin, traveling from place to place as the LORD commanded. They camped at Rephidim, but there was no water for the people to drink. </a:t>
            </a:r>
            <a:r>
              <a:rPr lang="en-US" b="1" smtClean="0"/>
              <a:t>2</a:t>
            </a:r>
            <a:r>
              <a:rPr lang="en-US" smtClean="0"/>
              <a:t> So </a:t>
            </a:r>
            <a:r>
              <a:rPr lang="en-US" b="1" smtClean="0"/>
              <a:t>they quarreled with Moses</a:t>
            </a:r>
            <a:r>
              <a:rPr lang="en-US" smtClean="0"/>
              <a:t> and said, "Give us water to drink."  Moses replied, "Why do you quarrel with me? Why do you put the LORD to the test?" </a:t>
            </a:r>
            <a:r>
              <a:rPr lang="en-US" b="1" smtClean="0"/>
              <a:t>3</a:t>
            </a:r>
            <a:r>
              <a:rPr lang="en-US" smtClean="0"/>
              <a:t> But the people were thirsty for water there, and they grumbled against Moses. They said, "Why did you bring us up out of Egypt to make us and our children and livestock die of thirst?“  </a:t>
            </a:r>
            <a:r>
              <a:rPr lang="en-US" b="1" smtClean="0"/>
              <a:t>4</a:t>
            </a:r>
            <a:r>
              <a:rPr lang="en-US" smtClean="0"/>
              <a:t> Then Moses cried out to the LORD, "What am I to do with these people? They are almost ready to stone me."</a:t>
            </a:r>
          </a:p>
          <a:p>
            <a:pPr eaLnBrk="1" hangingPunct="1"/>
            <a:r>
              <a:rPr lang="en-US" smtClean="0"/>
              <a:t> </a:t>
            </a:r>
            <a:r>
              <a:rPr lang="en-US" b="1" smtClean="0"/>
              <a:t>5</a:t>
            </a:r>
            <a:r>
              <a:rPr lang="en-US" smtClean="0"/>
              <a:t> The LORD answered Moses, "Walk on ahead of the people. Take with you some of the elders of Israel and take in your hand the staff with which you struck the Nile, and go. </a:t>
            </a:r>
            <a:r>
              <a:rPr lang="en-US" b="1" smtClean="0"/>
              <a:t>6</a:t>
            </a:r>
            <a:r>
              <a:rPr lang="en-US" smtClean="0"/>
              <a:t> I will stand there before you by the rock at Horeb. Strike the rock, and water will come out of it for the people to drink." So Moses did this in the sight of the elders of Israel. </a:t>
            </a:r>
            <a:r>
              <a:rPr lang="en-US" b="1" smtClean="0"/>
              <a:t>7</a:t>
            </a:r>
            <a:r>
              <a:rPr lang="en-US" smtClean="0"/>
              <a:t> And he called the place Massah and Meribah because the Israelites quarreled and because they tested the LORD saying, "Is the LORD among us or not?“</a:t>
            </a:r>
          </a:p>
          <a:p>
            <a:pPr eaLnBrk="1" hangingPunct="1"/>
            <a:r>
              <a:rPr lang="en-US" smtClean="0"/>
              <a:t>NOTE:  M</a:t>
            </a:r>
            <a:r>
              <a:rPr lang="en-US" i="1" smtClean="0"/>
              <a:t>assah</a:t>
            </a:r>
            <a:r>
              <a:rPr lang="en-US" smtClean="0"/>
              <a:t> means </a:t>
            </a:r>
            <a:r>
              <a:rPr lang="en-US" i="1" smtClean="0"/>
              <a:t>testing;</a:t>
            </a:r>
            <a:r>
              <a:rPr lang="en-US" smtClean="0"/>
              <a:t> </a:t>
            </a:r>
            <a:r>
              <a:rPr lang="en-US" i="1" smtClean="0"/>
              <a:t>Meribah</a:t>
            </a:r>
            <a:r>
              <a:rPr lang="en-US" smtClean="0"/>
              <a:t> means </a:t>
            </a:r>
            <a:r>
              <a:rPr lang="en-US" i="1" smtClean="0"/>
              <a:t>quarreling.</a:t>
            </a:r>
            <a:r>
              <a:rPr lang="en-US" smtClean="0"/>
              <a:t>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8DD91767-02E6-43A9-9D94-D850D66787C8}" type="slidenum">
              <a:rPr lang="en-US">
                <a:latin typeface="Arial" charset="0"/>
              </a:rPr>
              <a:pPr/>
              <a:t>66</a:t>
            </a:fld>
            <a:endParaRPr lang="en-US">
              <a:latin typeface="Arial" charset="0"/>
            </a:endParaRPr>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pPr eaLnBrk="1" hangingPunct="1"/>
            <a:r>
              <a:rPr lang="en-US" smtClean="0"/>
              <a:t>The Amelikites attacked the Israelites at </a:t>
            </a:r>
            <a:r>
              <a:rPr lang="en-US" b="1" smtClean="0"/>
              <a:t>Rephidim</a:t>
            </a:r>
            <a:r>
              <a:rPr lang="en-US" smtClean="0"/>
              <a:t>.  Joshua led the troops.  While Moses had his hands upraised, the Israelites were wiinning.  Whenever he lowered them, they began to lose.  So Aaron and Hur found a seat for Moses, and supported his arms so that at nightfall, the Israelites prevailed.</a:t>
            </a:r>
          </a:p>
          <a:p>
            <a:pPr eaLnBrk="1" hangingPunct="1"/>
            <a:r>
              <a:rPr lang="en-US" b="1" smtClean="0"/>
              <a:t>Exodus 17:8-16</a:t>
            </a:r>
            <a:r>
              <a:rPr lang="en-US" smtClean="0"/>
              <a:t> –  </a:t>
            </a:r>
            <a:r>
              <a:rPr lang="en-US" b="1" smtClean="0"/>
              <a:t>8</a:t>
            </a:r>
            <a:r>
              <a:rPr lang="en-US" smtClean="0"/>
              <a:t> The Amalekites came and attacked the Israelites at Rephidim. </a:t>
            </a:r>
            <a:r>
              <a:rPr lang="en-US" b="1" smtClean="0"/>
              <a:t>9</a:t>
            </a:r>
            <a:r>
              <a:rPr lang="en-US" smtClean="0"/>
              <a:t> Moses said to Joshua, "Choose some of our men and go out to fight the Amalekites. Tomorrow I will stand on top of the hill with the staff of God in my hands." </a:t>
            </a:r>
            <a:r>
              <a:rPr lang="en-US" b="1" smtClean="0"/>
              <a:t>10</a:t>
            </a:r>
            <a:r>
              <a:rPr lang="en-US" smtClean="0"/>
              <a:t> So Joshua fought the Amalekites as Moses had ordered, and Moses, Aaron and Hur went to the top of the hill. </a:t>
            </a:r>
            <a:r>
              <a:rPr lang="en-US" b="1" smtClean="0"/>
              <a:t>11</a:t>
            </a:r>
            <a:r>
              <a:rPr lang="en-US" smtClean="0"/>
              <a:t> As long as Moses held up his hands, the Israelites were winning, but whenever he lowered his hands, the Amalekites were winning. </a:t>
            </a:r>
            <a:r>
              <a:rPr lang="en-US" b="1" smtClean="0"/>
              <a:t>12</a:t>
            </a:r>
            <a:r>
              <a:rPr lang="en-US" smtClean="0"/>
              <a:t> When Moses' hands grew tired, they took a stone and put it under him and he sat on it. Aaron and Hur held his hands up—one on one side, one on the other—so that his hands remained steady till sunset. </a:t>
            </a:r>
            <a:r>
              <a:rPr lang="en-US" b="1" smtClean="0"/>
              <a:t>13</a:t>
            </a:r>
            <a:r>
              <a:rPr lang="en-US" smtClean="0"/>
              <a:t> So Joshua overcame the Amalekite army with the sword.</a:t>
            </a:r>
          </a:p>
          <a:p>
            <a:pPr eaLnBrk="1" hangingPunct="1"/>
            <a:r>
              <a:rPr lang="en-US" smtClean="0"/>
              <a:t> </a:t>
            </a:r>
            <a:r>
              <a:rPr lang="en-US" b="1" smtClean="0"/>
              <a:t>14</a:t>
            </a:r>
            <a:r>
              <a:rPr lang="en-US" smtClean="0"/>
              <a:t> Then the LORD said to Moses, "Write this on a scroll as something to be remembered and make sure that Joshua hears it, because I will completely blot out the memory of Amalek from under heaven.“  </a:t>
            </a:r>
            <a:r>
              <a:rPr lang="en-US" b="1" smtClean="0"/>
              <a:t>15</a:t>
            </a:r>
            <a:r>
              <a:rPr lang="en-US" smtClean="0"/>
              <a:t> Moses built an altar and called it The LORD is my Banner. </a:t>
            </a:r>
            <a:r>
              <a:rPr lang="en-US" b="1" smtClean="0"/>
              <a:t>16</a:t>
            </a:r>
            <a:r>
              <a:rPr lang="en-US" smtClean="0"/>
              <a:t> He said, "For hands were lifted up to the throne of the LORD. The LORD will be at war against the Amalekites from generation to generation."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C0E3D06-D851-469F-B8E2-680BF902E9D1}" type="slidenum">
              <a:rPr lang="en-US">
                <a:latin typeface="Arial" charset="0"/>
              </a:rPr>
              <a:pPr/>
              <a:t>67</a:t>
            </a:fld>
            <a:endParaRPr lang="en-US">
              <a:latin typeface="Arial" charset="0"/>
            </a:endParaRPr>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pPr eaLnBrk="1" hangingPunct="1"/>
            <a:r>
              <a:rPr lang="en-US" smtClean="0"/>
              <a:t>Note the location of Rephidim, near Mount Sinai and the Desert of Sin.</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6A218255-C24A-4819-AB2E-74394CF10C8C}" type="slidenum">
              <a:rPr lang="en-US">
                <a:latin typeface="Arial" charset="0"/>
              </a:rPr>
              <a:pPr/>
              <a:t>68</a:t>
            </a:fld>
            <a:endParaRPr lang="en-US">
              <a:latin typeface="Arial" charset="0"/>
            </a:endParaRPr>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pPr eaLnBrk="1" hangingPunct="1"/>
            <a:r>
              <a:rPr lang="en-US" b="1" smtClean="0"/>
              <a:t>Exodus 18:1-27</a:t>
            </a:r>
            <a:r>
              <a:rPr lang="en-US" smtClean="0"/>
              <a:t> – Moses has a visit from his father-in-law, Jethro, a priest of Midian, who had heard about all the events since Moses had left him.  A lesson to young men, who might be well-advised to listen to the words of their wife’s father.</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13F1F40-598C-4A3E-B69D-FF4DF3368A61}" type="slidenum">
              <a:rPr lang="en-US">
                <a:latin typeface="Arial" charset="0"/>
              </a:rPr>
              <a:pPr/>
              <a:t>69</a:t>
            </a:fld>
            <a:endParaRPr lang="en-US">
              <a:latin typeface="Arial" charset="0"/>
            </a:endParaRPr>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pPr eaLnBrk="1" hangingPunct="1"/>
            <a:r>
              <a:rPr lang="en-US" b="1" smtClean="0"/>
              <a:t>Exodus 18:1-12</a:t>
            </a:r>
            <a:r>
              <a:rPr lang="en-US" smtClean="0"/>
              <a:t> –  </a:t>
            </a:r>
            <a:r>
              <a:rPr lang="en-US" b="1" smtClean="0"/>
              <a:t>1</a:t>
            </a:r>
            <a:r>
              <a:rPr lang="en-US" smtClean="0"/>
              <a:t> Now Jethro, the priest of Midian and father-in-law of Moses, heard of everything God had done for Moses and for his people Israel, and how the LORD had brought Israel out of Egypt. </a:t>
            </a:r>
            <a:r>
              <a:rPr lang="en-US" b="1" smtClean="0"/>
              <a:t>2</a:t>
            </a:r>
            <a:r>
              <a:rPr lang="en-US" smtClean="0"/>
              <a:t> After Moses had sent away his wife Zipporah, his father-in-law Jethro received her </a:t>
            </a:r>
            <a:r>
              <a:rPr lang="en-US" b="1" smtClean="0"/>
              <a:t>3</a:t>
            </a:r>
            <a:r>
              <a:rPr lang="en-US" smtClean="0"/>
              <a:t> and her two sons. One son was named Gershom, [</a:t>
            </a:r>
            <a:r>
              <a:rPr lang="en-US" smtClean="0">
                <a:hlinkClick r:id="" action="ppaction://noaction" tooltip="See footnote a"/>
              </a:rPr>
              <a:t>a</a:t>
            </a:r>
            <a:r>
              <a:rPr lang="en-US" smtClean="0"/>
              <a:t>] for Moses said, "I have become an alien in a foreign land"; </a:t>
            </a:r>
            <a:r>
              <a:rPr lang="en-US" b="1" smtClean="0"/>
              <a:t>4</a:t>
            </a:r>
            <a:r>
              <a:rPr lang="en-US" smtClean="0"/>
              <a:t> and the other was named Eliezer, [</a:t>
            </a:r>
            <a:r>
              <a:rPr lang="en-US" smtClean="0">
                <a:hlinkClick r:id="" action="ppaction://noaction" tooltip="See footnote b"/>
              </a:rPr>
              <a:t>b</a:t>
            </a:r>
            <a:r>
              <a:rPr lang="en-US" smtClean="0"/>
              <a:t>] for he said, "My father's God was my helper; he saved me from the sword of Pharaoh.“</a:t>
            </a:r>
          </a:p>
          <a:p>
            <a:pPr eaLnBrk="1" hangingPunct="1"/>
            <a:r>
              <a:rPr lang="en-US" smtClean="0"/>
              <a:t>Note from SOR study Bible p. 126 (v. 2) – Moses seems to have sent his wife and sons away after the events of Ex. 4:24-26 (when Zipporah circumcized Gershom); it may have occurred after the beginning of the exodus.</a:t>
            </a:r>
          </a:p>
          <a:p>
            <a:pPr eaLnBrk="1" hangingPunct="1"/>
            <a:r>
              <a:rPr lang="en-US" smtClean="0"/>
              <a:t> </a:t>
            </a:r>
            <a:r>
              <a:rPr lang="en-US" b="1" smtClean="0"/>
              <a:t>5</a:t>
            </a:r>
            <a:r>
              <a:rPr lang="en-US" smtClean="0"/>
              <a:t> Jethro, Moses' father-in-law, together with Moses' sons and wife, came to him in the desert, where he was camped near the mountain of God. </a:t>
            </a:r>
            <a:r>
              <a:rPr lang="en-US" b="1" smtClean="0"/>
              <a:t>6</a:t>
            </a:r>
            <a:r>
              <a:rPr lang="en-US" smtClean="0"/>
              <a:t> Jethro had sent word to him, "I, your father-in-law Jethro, am coming to you with your wife and her two sons."</a:t>
            </a:r>
          </a:p>
          <a:p>
            <a:pPr eaLnBrk="1" hangingPunct="1"/>
            <a:r>
              <a:rPr lang="en-US" smtClean="0"/>
              <a:t> </a:t>
            </a:r>
            <a:r>
              <a:rPr lang="en-US" b="1" smtClean="0"/>
              <a:t>7</a:t>
            </a:r>
            <a:r>
              <a:rPr lang="en-US" smtClean="0"/>
              <a:t> So Moses went out to meet his father-in-law and bowed down and kissed him. They greeted each other and then went into the tent. </a:t>
            </a:r>
            <a:r>
              <a:rPr lang="en-US" b="1" smtClean="0"/>
              <a:t>8</a:t>
            </a:r>
            <a:r>
              <a:rPr lang="en-US" smtClean="0"/>
              <a:t> Moses told his father-in-law about everything the LORD had done to Pharaoh and the Egyptians for Israel's sake and about all the hardships they had met along the way and how the LORD had saved them.</a:t>
            </a:r>
          </a:p>
          <a:p>
            <a:pPr eaLnBrk="1" hangingPunct="1"/>
            <a:r>
              <a:rPr lang="en-US" smtClean="0"/>
              <a:t> </a:t>
            </a:r>
            <a:r>
              <a:rPr lang="en-US" b="1" smtClean="0"/>
              <a:t>9</a:t>
            </a:r>
            <a:r>
              <a:rPr lang="en-US" smtClean="0"/>
              <a:t> Jethro was delighted to hear about all the good things the LORD had done for Israel in rescuing them from the hand of the Egyptians. </a:t>
            </a:r>
            <a:r>
              <a:rPr lang="en-US" b="1" smtClean="0"/>
              <a:t>10</a:t>
            </a:r>
            <a:r>
              <a:rPr lang="en-US" smtClean="0"/>
              <a:t> He said, "Praise be to the LORD, who rescued you from the hand of the Egyptians and of Pharaoh, and who rescued the people from the hand of the Egyptians. </a:t>
            </a:r>
            <a:r>
              <a:rPr lang="en-US" b="1" smtClean="0"/>
              <a:t>11</a:t>
            </a:r>
            <a:r>
              <a:rPr lang="en-US" smtClean="0"/>
              <a:t> Now I know that the LORD is greater than all other gods, for he did this to those who had treated Israel arrogantly." </a:t>
            </a:r>
            <a:r>
              <a:rPr lang="en-US" b="1" smtClean="0"/>
              <a:t>12</a:t>
            </a:r>
            <a:r>
              <a:rPr lang="en-US" smtClean="0"/>
              <a:t> Then Jethro, Moses' father-in-law, brought a burnt offering and other sacrifices to God, and Aaron came with all the elders of Israel to eat bread with Moses' father-in-law in the presence of God.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F14BB8B-5D7A-4325-98BA-95CE3E0128BF}" type="slidenum">
              <a:rPr lang="en-US">
                <a:latin typeface="Arial" charset="0"/>
              </a:rPr>
              <a:pPr/>
              <a:t>7</a:t>
            </a:fld>
            <a:endParaRPr lang="en-US">
              <a:latin typeface="Arial"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r>
              <a:rPr lang="en-US" b="1" smtClean="0"/>
              <a:t>Exodus 2:11-15</a:t>
            </a:r>
            <a:r>
              <a:rPr lang="en-US" smtClean="0"/>
              <a:t> –  </a:t>
            </a:r>
            <a:r>
              <a:rPr lang="en-US" b="1" smtClean="0"/>
              <a:t>11</a:t>
            </a:r>
            <a:r>
              <a:rPr lang="en-US" smtClean="0"/>
              <a:t> One day, after Moses had grown up, he went out to where his own people were and watched them at their hard labor. He saw an Egyptian beating a Hebrew, one of his own people. </a:t>
            </a:r>
            <a:r>
              <a:rPr lang="en-US" b="1" smtClean="0"/>
              <a:t>12</a:t>
            </a:r>
            <a:r>
              <a:rPr lang="en-US" smtClean="0"/>
              <a:t> Glancing this way and that and seeing no one, he killed the Egyptian and hid him in the sand. </a:t>
            </a:r>
            <a:r>
              <a:rPr lang="en-US" b="1" smtClean="0"/>
              <a:t>13</a:t>
            </a:r>
            <a:r>
              <a:rPr lang="en-US" smtClean="0"/>
              <a:t> The next day he went out and saw two Hebrews fighting. He asked the one in the wrong, "Why are you hitting your fellow Hebrew?" </a:t>
            </a:r>
            <a:r>
              <a:rPr lang="en-US" b="1" smtClean="0"/>
              <a:t>14</a:t>
            </a:r>
            <a:r>
              <a:rPr lang="en-US" smtClean="0"/>
              <a:t> The man said, "Who made you ruler and judge over us? Are you thinking of killing me as you killed the Egyptian?" Then Moses was afraid and thought, "What I did must have become known."</a:t>
            </a:r>
          </a:p>
          <a:p>
            <a:pPr eaLnBrk="1" hangingPunct="1"/>
            <a:r>
              <a:rPr lang="en-US" smtClean="0"/>
              <a:t> </a:t>
            </a:r>
            <a:r>
              <a:rPr lang="en-US" b="1" smtClean="0"/>
              <a:t>15</a:t>
            </a:r>
            <a:r>
              <a:rPr lang="en-US" smtClean="0"/>
              <a:t> When Pharaoh heard of this, he tried to kill Moses, but Moses fled from Pharaoh and went to live in Midian, where he sat down by a well.</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6FCCB83-2270-4E3A-BA33-7AFFCC815382}" type="slidenum">
              <a:rPr lang="en-US">
                <a:latin typeface="Arial" charset="0"/>
              </a:rPr>
              <a:pPr/>
              <a:t>70</a:t>
            </a:fld>
            <a:endParaRPr lang="en-US">
              <a:latin typeface="Arial" charset="0"/>
            </a:endParaRPr>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pPr eaLnBrk="1" hangingPunct="1"/>
            <a:r>
              <a:rPr lang="en-US" b="1" smtClean="0"/>
              <a:t>Exodus 2:22</a:t>
            </a:r>
            <a:r>
              <a:rPr lang="en-US" smtClean="0"/>
              <a:t> Zipporah gave birth to a son, and Moses named him Gershom, saying, "I have become an alien in a foreign land." </a:t>
            </a:r>
          </a:p>
          <a:p>
            <a:pPr eaLnBrk="1" hangingPunct="1"/>
            <a:r>
              <a:rPr lang="en-US" b="1" smtClean="0"/>
              <a:t>Exodus 4:20</a:t>
            </a:r>
            <a:r>
              <a:rPr lang="en-US" smtClean="0"/>
              <a:t> So Moses took his wife and sons, put them on a donkey and started back to Egypt. And he took the staff of God in his hand. </a:t>
            </a:r>
          </a:p>
          <a:p>
            <a:pPr eaLnBrk="1" hangingPunct="1"/>
            <a:r>
              <a:rPr lang="en-US" b="1" smtClean="0"/>
              <a:t>Exodus 4:25</a:t>
            </a:r>
            <a:r>
              <a:rPr lang="en-US" smtClean="0"/>
              <a:t> But Zipporah took a flint knife, cut off her son's foreskin and touched {Moses'} feet with it. "Surely you are a bridegroom of blood to me," she said. </a:t>
            </a:r>
            <a:r>
              <a:rPr lang="en-US" b="1" smtClean="0"/>
              <a:t>26</a:t>
            </a:r>
            <a:r>
              <a:rPr lang="en-US" smtClean="0"/>
              <a:t> So the LORD let him alone. (At that time she said "bridegroom of blood," referring to circumcision.)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29A40EE-10C9-4344-8025-DDCC212C6CA2}" type="slidenum">
              <a:rPr lang="en-US">
                <a:latin typeface="Arial" charset="0"/>
              </a:rPr>
              <a:pPr/>
              <a:t>71</a:t>
            </a:fld>
            <a:endParaRPr lang="en-US">
              <a:latin typeface="Arial" charset="0"/>
            </a:endParaRPr>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pPr eaLnBrk="1" hangingPunct="1"/>
            <a:r>
              <a:rPr lang="en-US" smtClean="0"/>
              <a:t>Eliezer is an ancestor of Shelomoth who will be in charge of the sacred gifts dedicated for the maintenance of the Tabernacle in the reign of King David – see </a:t>
            </a:r>
            <a:r>
              <a:rPr lang="en-US" b="1" smtClean="0"/>
              <a:t>I Chronicles 23:15, 17; 26:25</a:t>
            </a:r>
          </a:p>
          <a:p>
            <a:pPr eaLnBrk="1" hangingPunct="1"/>
            <a:endParaRPr lang="en-US" smtClean="0"/>
          </a:p>
          <a:p>
            <a:pPr eaLnBrk="1" hangingPunct="1"/>
            <a:r>
              <a:rPr lang="en-US" b="1" smtClean="0"/>
              <a:t>23:15</a:t>
            </a:r>
            <a:r>
              <a:rPr lang="en-US" smtClean="0"/>
              <a:t> The sons of Moses: </a:t>
            </a:r>
            <a:br>
              <a:rPr lang="en-US" smtClean="0"/>
            </a:br>
            <a:r>
              <a:rPr lang="en-US" smtClean="0"/>
              <a:t>       Gershom and Eliezer.</a:t>
            </a:r>
          </a:p>
          <a:p>
            <a:pPr eaLnBrk="1" hangingPunct="1"/>
            <a:r>
              <a:rPr lang="en-US" smtClean="0"/>
              <a:t> </a:t>
            </a:r>
            <a:r>
              <a:rPr lang="en-US" b="1" smtClean="0"/>
              <a:t>16</a:t>
            </a:r>
            <a:r>
              <a:rPr lang="en-US" smtClean="0"/>
              <a:t> The descendants of Gershom: </a:t>
            </a:r>
            <a:br>
              <a:rPr lang="en-US" smtClean="0"/>
            </a:br>
            <a:r>
              <a:rPr lang="en-US" smtClean="0"/>
              <a:t>       Shubael was the first.</a:t>
            </a:r>
          </a:p>
          <a:p>
            <a:pPr eaLnBrk="1" hangingPunct="1"/>
            <a:r>
              <a:rPr lang="en-US" smtClean="0"/>
              <a:t> </a:t>
            </a:r>
            <a:r>
              <a:rPr lang="en-US" b="1" smtClean="0"/>
              <a:t>17</a:t>
            </a:r>
            <a:r>
              <a:rPr lang="en-US" smtClean="0"/>
              <a:t> The descendants of Eliezer: </a:t>
            </a:r>
            <a:br>
              <a:rPr lang="en-US" smtClean="0"/>
            </a:br>
            <a:r>
              <a:rPr lang="en-US" smtClean="0"/>
              <a:t>       Rehabiah was the first. </a:t>
            </a:r>
            <a:br>
              <a:rPr lang="en-US" smtClean="0"/>
            </a:br>
            <a:r>
              <a:rPr lang="en-US" smtClean="0"/>
              <a:t>       Eliezer had no other sons, but the sons of Rehabiah were very numerous.</a:t>
            </a:r>
          </a:p>
          <a:p>
            <a:pPr eaLnBrk="1" hangingPunct="1"/>
            <a:r>
              <a:rPr lang="en-US" b="1" smtClean="0"/>
              <a:t>26:25</a:t>
            </a:r>
            <a:r>
              <a:rPr lang="en-US" smtClean="0"/>
              <a:t> His relatives through Eliezer: Rehabiah his son, Jeshaiah his son, Joram his son, Zicri his son and Shelomith his son.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6D21C268-8BC8-4403-A630-12F4163F8825}" type="slidenum">
              <a:rPr lang="en-US">
                <a:latin typeface="Arial" charset="0"/>
              </a:rPr>
              <a:pPr/>
              <a:t>72</a:t>
            </a:fld>
            <a:endParaRPr lang="en-US">
              <a:latin typeface="Arial" charset="0"/>
            </a:endParaRPr>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r>
              <a:rPr lang="en-US" b="1" smtClean="0"/>
              <a:t>Exodus 18:13</a:t>
            </a:r>
            <a:r>
              <a:rPr lang="en-US" smtClean="0"/>
              <a:t> The next day Moses took his seat to serve as judge for the people, and they stood around him from morning till evening. </a:t>
            </a:r>
            <a:r>
              <a:rPr lang="en-US" b="1" smtClean="0"/>
              <a:t>14</a:t>
            </a:r>
            <a:r>
              <a:rPr lang="en-US" smtClean="0"/>
              <a:t> When his father-in-law saw all that Moses was doing for the people, he said, "What is this you are doing for the people? Why do you alone sit as judge, while all these people stand around you from morning till evening?"</a:t>
            </a:r>
          </a:p>
          <a:p>
            <a:pPr eaLnBrk="1" hangingPunct="1"/>
            <a:r>
              <a:rPr lang="en-US" smtClean="0"/>
              <a:t> </a:t>
            </a:r>
            <a:r>
              <a:rPr lang="en-US" b="1" smtClean="0"/>
              <a:t>15</a:t>
            </a:r>
            <a:r>
              <a:rPr lang="en-US" smtClean="0"/>
              <a:t> Moses answered him, "Because the people come to me to seek God's will. </a:t>
            </a:r>
            <a:r>
              <a:rPr lang="en-US" b="1" smtClean="0"/>
              <a:t>16</a:t>
            </a:r>
            <a:r>
              <a:rPr lang="en-US" smtClean="0"/>
              <a:t> Whenever they have a dispute, it is brought to me, and I decide between the parties and inform them of God's decrees and laws."</a:t>
            </a:r>
          </a:p>
          <a:p>
            <a:pPr eaLnBrk="1" hangingPunct="1"/>
            <a:r>
              <a:rPr lang="en-US" smtClean="0"/>
              <a:t> </a:t>
            </a:r>
            <a:r>
              <a:rPr lang="en-US" b="1" smtClean="0"/>
              <a:t>17</a:t>
            </a:r>
            <a:r>
              <a:rPr lang="en-US" smtClean="0"/>
              <a:t> Moses' father-in-law replied, "What you are doing is not good. </a:t>
            </a:r>
            <a:r>
              <a:rPr lang="en-US" b="1" smtClean="0"/>
              <a:t>18</a:t>
            </a:r>
            <a:r>
              <a:rPr lang="en-US" smtClean="0"/>
              <a:t> You and these people who come to you will only wear yourselves out. The work is too heavy for you; you cannot handle it alone.  </a:t>
            </a:r>
            <a:r>
              <a:rPr lang="en-US" b="1" smtClean="0"/>
              <a:t>19</a:t>
            </a:r>
            <a:r>
              <a:rPr lang="en-US" smtClean="0"/>
              <a:t> Listen now to me and I will give you some advice, and may God be with you. You must be the people's representative before God and bring their disputes to him. </a:t>
            </a:r>
            <a:r>
              <a:rPr lang="en-US" b="1" smtClean="0"/>
              <a:t>20</a:t>
            </a:r>
            <a:r>
              <a:rPr lang="en-US" smtClean="0"/>
              <a:t> Teach them the decrees and laws, and show them the way to live and the duties they are to perform. </a:t>
            </a:r>
            <a:r>
              <a:rPr lang="en-US" b="1" smtClean="0"/>
              <a:t>21</a:t>
            </a:r>
            <a:r>
              <a:rPr lang="en-US" smtClean="0"/>
              <a:t> But select capable men from all the people—men who fear God, trustworthy men who hate dishonest gain—and appoint them as officials over thousands, hundreds, fifties and tens. </a:t>
            </a:r>
            <a:r>
              <a:rPr lang="en-US" b="1" smtClean="0"/>
              <a:t>22</a:t>
            </a:r>
            <a:r>
              <a:rPr lang="en-US" smtClean="0"/>
              <a:t> Have them serve as judges for the people at all times, but have them bring every difficult case to you; the simple cases they can decide themselves. That will make your load lighter, because they will share it with you. </a:t>
            </a:r>
            <a:r>
              <a:rPr lang="en-US" b="1" smtClean="0"/>
              <a:t>23</a:t>
            </a:r>
            <a:r>
              <a:rPr lang="en-US" smtClean="0"/>
              <a:t> If you do this and God so commands, you will be able to stand the strain, and all these people will go home satisfied."</a:t>
            </a:r>
          </a:p>
          <a:p>
            <a:pPr eaLnBrk="1" hangingPunct="1"/>
            <a:r>
              <a:rPr lang="en-US" smtClean="0"/>
              <a:t> </a:t>
            </a:r>
            <a:r>
              <a:rPr lang="en-US" b="1" smtClean="0"/>
              <a:t>24</a:t>
            </a:r>
            <a:r>
              <a:rPr lang="en-US" smtClean="0"/>
              <a:t> Moses listened to his father-in-law and did everything he said. </a:t>
            </a:r>
            <a:r>
              <a:rPr lang="en-US" b="1" smtClean="0"/>
              <a:t>25</a:t>
            </a:r>
            <a:r>
              <a:rPr lang="en-US" smtClean="0"/>
              <a:t> He chose capable men from all Israel and made them leaders of the people, officials over thousands, hundreds, fifties and tens. </a:t>
            </a:r>
            <a:r>
              <a:rPr lang="en-US" b="1" smtClean="0"/>
              <a:t>26</a:t>
            </a:r>
            <a:r>
              <a:rPr lang="en-US" smtClean="0"/>
              <a:t> They served as judges for the people at all times. The difficult cases they brought to Moses, but the simple ones they decided themselves.</a:t>
            </a:r>
          </a:p>
          <a:p>
            <a:pPr eaLnBrk="1" hangingPunct="1"/>
            <a:r>
              <a:rPr lang="en-US" smtClean="0"/>
              <a:t> </a:t>
            </a:r>
            <a:r>
              <a:rPr lang="en-US" b="1" smtClean="0"/>
              <a:t>27</a:t>
            </a:r>
            <a:r>
              <a:rPr lang="en-US" smtClean="0"/>
              <a:t> Then Moses sent his father-in-law on his way, and Jethro returned to his own country.</a:t>
            </a:r>
          </a:p>
          <a:p>
            <a:pPr eaLnBrk="1" hangingPunct="1"/>
            <a:endParaRPr lang="en-US" smtClean="0"/>
          </a:p>
          <a:p>
            <a:pPr eaLnBrk="1" hangingPunct="1"/>
            <a:r>
              <a:rPr lang="en-US" smtClean="0"/>
              <a:t>End of a Lesson ?? Probably not…</a:t>
            </a:r>
          </a:p>
          <a:p>
            <a:pPr eaLnBrk="1" hangingPunct="1"/>
            <a:endParaRPr lang="en-US" smtClean="0"/>
          </a:p>
          <a:p>
            <a:pPr eaLnBrk="1" hangingPunct="1"/>
            <a:r>
              <a:rPr lang="en-US" smtClean="0"/>
              <a:t>NEXT: the Israelites reach Mount Sinai</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55F3E31-3BBD-4212-9219-4B2E6D2315B6}" type="slidenum">
              <a:rPr lang="en-US">
                <a:latin typeface="Arial" charset="0"/>
              </a:rPr>
              <a:pPr/>
              <a:t>73</a:t>
            </a:fld>
            <a:endParaRPr lang="en-US">
              <a:latin typeface="Arial" charset="0"/>
            </a:endParaRPr>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pPr eaLnBrk="1" hangingPunct="1"/>
            <a:r>
              <a:rPr lang="en-US" smtClean="0"/>
              <a:t>Three months to the day after leaving Egypt, the Israelites reach Mount Sinai. The year is circa </a:t>
            </a:r>
            <a:r>
              <a:rPr lang="en-US" b="1" smtClean="0"/>
              <a:t>1445 BC</a:t>
            </a:r>
            <a:r>
              <a:rPr lang="en-US" smtClean="0"/>
              <a:t>.</a:t>
            </a:r>
          </a:p>
          <a:p>
            <a:pPr eaLnBrk="1" hangingPunct="1"/>
            <a:endParaRPr lang="en-US" smtClean="0"/>
          </a:p>
          <a:p>
            <a:pPr eaLnBrk="1" hangingPunct="1"/>
            <a:r>
              <a:rPr lang="en-US" smtClean="0"/>
              <a:t>Exodus 19:1-2 –  </a:t>
            </a:r>
            <a:r>
              <a:rPr lang="en-US" b="1" smtClean="0"/>
              <a:t>1</a:t>
            </a:r>
            <a:r>
              <a:rPr lang="en-US" smtClean="0"/>
              <a:t> In the third month after the Israelites left Egypt—on the very day—they came to the Desert of Sinai. </a:t>
            </a:r>
            <a:r>
              <a:rPr lang="en-US" b="1" smtClean="0"/>
              <a:t>2 </a:t>
            </a:r>
            <a:r>
              <a:rPr lang="en-US" smtClean="0"/>
              <a:t>After they set out from Rephidim, they entered the Desert of Sinai, and Israel camped there in the desert in front of the mountain.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7B9D432-0266-4373-8A83-B182DC9D2B36}" type="slidenum">
              <a:rPr lang="en-US">
                <a:latin typeface="Arial" charset="0"/>
              </a:rPr>
              <a:pPr/>
              <a:t>74</a:t>
            </a:fld>
            <a:endParaRPr lang="en-US">
              <a:latin typeface="Arial" charset="0"/>
            </a:endParaRPr>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pPr eaLnBrk="1" hangingPunct="1"/>
            <a:r>
              <a:rPr lang="en-US" b="1" smtClean="0"/>
              <a:t>Exodus 19:3-9</a:t>
            </a:r>
            <a:r>
              <a:rPr lang="en-US" smtClean="0"/>
              <a:t> –  </a:t>
            </a:r>
            <a:r>
              <a:rPr lang="en-US" b="1" smtClean="0"/>
              <a:t>3</a:t>
            </a:r>
            <a:r>
              <a:rPr lang="en-US" smtClean="0"/>
              <a:t> Then Moses went up to God, and the LORD called to him from the mountain and said, "This is what you are to say to the house of Jacob and what you are to tell the people of Israel: </a:t>
            </a:r>
            <a:r>
              <a:rPr lang="en-US" b="1" smtClean="0"/>
              <a:t>4</a:t>
            </a:r>
            <a:r>
              <a:rPr lang="en-US" smtClean="0"/>
              <a:t> 'You yourselves have seen what I did to Egypt, and how I carried you on eagles' wings and brought you to myself. </a:t>
            </a:r>
            <a:r>
              <a:rPr lang="en-US" b="1" smtClean="0"/>
              <a:t>5</a:t>
            </a:r>
            <a:r>
              <a:rPr lang="en-US" smtClean="0"/>
              <a:t> Now if you obey me fully and keep my covenant, then out of all nations you will be my treasured possession. Although the whole earth is mine, </a:t>
            </a:r>
            <a:r>
              <a:rPr lang="en-US" b="1" smtClean="0"/>
              <a:t>6</a:t>
            </a:r>
            <a:r>
              <a:rPr lang="en-US" smtClean="0"/>
              <a:t> you will be for me a kingdom of priests and a holy nation.' These are the words you are to speak to the Israelites."</a:t>
            </a:r>
          </a:p>
          <a:p>
            <a:pPr eaLnBrk="1" hangingPunct="1"/>
            <a:r>
              <a:rPr lang="en-US" smtClean="0"/>
              <a:t> </a:t>
            </a:r>
            <a:r>
              <a:rPr lang="en-US" b="1" smtClean="0"/>
              <a:t>7</a:t>
            </a:r>
            <a:r>
              <a:rPr lang="en-US" smtClean="0"/>
              <a:t> So Moses went back and summoned the elders of the people and set before them all the words the LORD had commanded him to speak. </a:t>
            </a:r>
            <a:r>
              <a:rPr lang="en-US" b="1" smtClean="0"/>
              <a:t>8</a:t>
            </a:r>
            <a:r>
              <a:rPr lang="en-US" smtClean="0"/>
              <a:t> The people all responded together, "We will do everything the LORD has said." So Moses brought their answer back to the LORD.</a:t>
            </a:r>
          </a:p>
          <a:p>
            <a:pPr eaLnBrk="1" hangingPunct="1"/>
            <a:r>
              <a:rPr lang="en-US" smtClean="0"/>
              <a:t> </a:t>
            </a:r>
            <a:r>
              <a:rPr lang="en-US" b="1" smtClean="0"/>
              <a:t>9</a:t>
            </a:r>
            <a:r>
              <a:rPr lang="en-US" smtClean="0"/>
              <a:t> The LORD said to Moses, "I am going to come to you in a dense cloud, so that the people will hear me speaking with you and will always put their trust in you." Then Moses told the LORD what the people had said.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7A4B04C-18CA-4418-B854-73228AF7CBCA}" type="slidenum">
              <a:rPr lang="en-US">
                <a:latin typeface="Arial" charset="0"/>
              </a:rPr>
              <a:pPr/>
              <a:t>75</a:t>
            </a:fld>
            <a:endParaRPr lang="en-US">
              <a:latin typeface="Arial" charset="0"/>
            </a:endParaRPr>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pPr eaLnBrk="1" hangingPunct="1"/>
            <a:r>
              <a:rPr lang="en-US" b="1" smtClean="0"/>
              <a:t>Exodus 19:10-15</a:t>
            </a:r>
            <a:r>
              <a:rPr lang="en-US" smtClean="0"/>
              <a:t> –  </a:t>
            </a:r>
            <a:r>
              <a:rPr lang="en-US" b="1" smtClean="0"/>
              <a:t>10</a:t>
            </a:r>
            <a:r>
              <a:rPr lang="en-US" smtClean="0"/>
              <a:t> And the LORD said to Moses, "Go to the people and consecrate them today and tomorrow. Have them wash their clothes </a:t>
            </a:r>
            <a:r>
              <a:rPr lang="en-US" b="1" smtClean="0"/>
              <a:t>11</a:t>
            </a:r>
            <a:r>
              <a:rPr lang="en-US" smtClean="0"/>
              <a:t> and be ready by the third day, because on that day the LORD will come down on Mount Sinai in the sight of all the people. </a:t>
            </a:r>
            <a:r>
              <a:rPr lang="en-US" b="1" smtClean="0"/>
              <a:t>12</a:t>
            </a:r>
            <a:r>
              <a:rPr lang="en-US" smtClean="0"/>
              <a:t> Put limits for the people around the mountain and tell them, 'Be careful that you do not go up the mountain or touch the foot of it. Whoever touches the mountain shall surely be put to death. </a:t>
            </a:r>
            <a:r>
              <a:rPr lang="en-US" b="1" smtClean="0"/>
              <a:t>13</a:t>
            </a:r>
            <a:r>
              <a:rPr lang="en-US" smtClean="0"/>
              <a:t> He shall surely be stoned or shot with arrows; not a hand is to be laid on him. Whether man or animal, he shall not be permitted to live.' Only when the ram's horn sounds a long blast may they go up to the mountain."</a:t>
            </a:r>
          </a:p>
          <a:p>
            <a:pPr eaLnBrk="1" hangingPunct="1"/>
            <a:r>
              <a:rPr lang="en-US" smtClean="0"/>
              <a:t> </a:t>
            </a:r>
            <a:r>
              <a:rPr lang="en-US" b="1" smtClean="0"/>
              <a:t>14</a:t>
            </a:r>
            <a:r>
              <a:rPr lang="en-US" smtClean="0"/>
              <a:t> After Moses had gone down the mountain to the people, he consecrated them, and they washed their clothes. </a:t>
            </a:r>
            <a:r>
              <a:rPr lang="en-US" b="1" smtClean="0"/>
              <a:t>15</a:t>
            </a:r>
            <a:r>
              <a:rPr lang="en-US" smtClean="0"/>
              <a:t> Then he said to the people, "Prepare yourselves for the third day. Abstain from sexual relations."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16CED10-AFBC-45F8-A20F-CE657631C978}" type="slidenum">
              <a:rPr lang="en-US">
                <a:latin typeface="Arial" charset="0"/>
              </a:rPr>
              <a:pPr/>
              <a:t>76</a:t>
            </a:fld>
            <a:endParaRPr lang="en-US">
              <a:latin typeface="Arial" charset="0"/>
            </a:endParaRPr>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pPr eaLnBrk="1" hangingPunct="1"/>
            <a:r>
              <a:rPr lang="en-US" b="1" smtClean="0"/>
              <a:t>Exodus 19:16-25</a:t>
            </a:r>
            <a:r>
              <a:rPr lang="en-US" smtClean="0"/>
              <a:t> –  </a:t>
            </a:r>
            <a:r>
              <a:rPr lang="en-US" b="1" smtClean="0"/>
              <a:t>16</a:t>
            </a:r>
            <a:r>
              <a:rPr lang="en-US" smtClean="0"/>
              <a:t> On the morning of the third day there was thunder and lightning, with a thick cloud over the mountain, and a very loud trumpet blast. Everyone in the camp trembled. </a:t>
            </a:r>
            <a:r>
              <a:rPr lang="en-US" b="1" smtClean="0"/>
              <a:t>17</a:t>
            </a:r>
            <a:r>
              <a:rPr lang="en-US" smtClean="0"/>
              <a:t> Then Moses led the people out of the camp to meet with God, and they stood at the foot of the mountain. </a:t>
            </a:r>
            <a:r>
              <a:rPr lang="en-US" b="1" smtClean="0"/>
              <a:t>18</a:t>
            </a:r>
            <a:r>
              <a:rPr lang="en-US" smtClean="0"/>
              <a:t> Mount Sinai was covered with smoke, because the LORD descended on it in fire. The smoke billowed up from it like smoke from a furnace, the whole mountain trembled violently, </a:t>
            </a:r>
            <a:r>
              <a:rPr lang="en-US" b="1" smtClean="0"/>
              <a:t>19</a:t>
            </a:r>
            <a:r>
              <a:rPr lang="en-US" smtClean="0"/>
              <a:t> and the sound of the trumpet grew louder and louder. Then Moses spoke and the voice of God answered him. </a:t>
            </a:r>
          </a:p>
          <a:p>
            <a:pPr eaLnBrk="1" hangingPunct="1"/>
            <a:r>
              <a:rPr lang="en-US" smtClean="0"/>
              <a:t> </a:t>
            </a:r>
            <a:r>
              <a:rPr lang="en-US" b="1" smtClean="0"/>
              <a:t>20</a:t>
            </a:r>
            <a:r>
              <a:rPr lang="en-US" smtClean="0"/>
              <a:t> The LORD descended to the top of Mount Sinai and called Moses to the top of the mountain. So Moses went up </a:t>
            </a:r>
            <a:r>
              <a:rPr lang="en-US" b="1" smtClean="0"/>
              <a:t>21</a:t>
            </a:r>
            <a:r>
              <a:rPr lang="en-US" smtClean="0"/>
              <a:t> and the LORD said to him, "Go down and warn the people so they do not force their way through to see the LORD and many of them perish. </a:t>
            </a:r>
            <a:r>
              <a:rPr lang="en-US" b="1" smtClean="0"/>
              <a:t>22</a:t>
            </a:r>
            <a:r>
              <a:rPr lang="en-US" smtClean="0"/>
              <a:t> Even the priests, who approach the LORD, must consecrate themselves, or the LORD will break out against them."</a:t>
            </a:r>
          </a:p>
          <a:p>
            <a:pPr eaLnBrk="1" hangingPunct="1"/>
            <a:r>
              <a:rPr lang="en-US" smtClean="0"/>
              <a:t> </a:t>
            </a:r>
            <a:r>
              <a:rPr lang="en-US" b="1" smtClean="0"/>
              <a:t>23</a:t>
            </a:r>
            <a:r>
              <a:rPr lang="en-US" smtClean="0"/>
              <a:t> Moses said to the LORD, "The people cannot come up Mount Sinai, because you yourself warned us, 'Put limits around the mountain and set it apart as holy.' "</a:t>
            </a:r>
          </a:p>
          <a:p>
            <a:pPr eaLnBrk="1" hangingPunct="1"/>
            <a:r>
              <a:rPr lang="en-US" smtClean="0"/>
              <a:t> </a:t>
            </a:r>
            <a:r>
              <a:rPr lang="en-US" b="1" smtClean="0"/>
              <a:t>24</a:t>
            </a:r>
            <a:r>
              <a:rPr lang="en-US" smtClean="0"/>
              <a:t> The LORD replied, "Go down and bring Aaron up with you. But the priests and the people must not force their way through to come up to the LORD, or he will break out against them."</a:t>
            </a:r>
          </a:p>
          <a:p>
            <a:pPr eaLnBrk="1" hangingPunct="1"/>
            <a:r>
              <a:rPr lang="en-US" smtClean="0"/>
              <a:t> </a:t>
            </a:r>
            <a:r>
              <a:rPr lang="en-US" b="1" smtClean="0"/>
              <a:t>25</a:t>
            </a:r>
            <a:r>
              <a:rPr lang="en-US" smtClean="0"/>
              <a:t> So Moses went down to the people and told them.</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72CFF6A1-6AF6-4EF8-9FE9-6517EDC36D07}" type="slidenum">
              <a:rPr lang="en-US">
                <a:latin typeface="Arial" charset="0"/>
              </a:rPr>
              <a:pPr/>
              <a:t>77</a:t>
            </a:fld>
            <a:endParaRPr lang="en-US">
              <a:latin typeface="Arial" charset="0"/>
            </a:endParaRPr>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r>
              <a:rPr lang="en-US" b="1" smtClean="0"/>
              <a:t>Exodus 20:1-17</a:t>
            </a:r>
            <a:r>
              <a:rPr lang="en-US" smtClean="0"/>
              <a:t> –  </a:t>
            </a:r>
            <a:r>
              <a:rPr lang="en-US" b="1" smtClean="0"/>
              <a:t>1</a:t>
            </a:r>
            <a:r>
              <a:rPr lang="en-US" smtClean="0"/>
              <a:t> And God spoke all these words: </a:t>
            </a:r>
            <a:r>
              <a:rPr lang="en-US" b="1" smtClean="0"/>
              <a:t>2</a:t>
            </a:r>
            <a:r>
              <a:rPr lang="en-US" smtClean="0"/>
              <a:t> "I am the LORD your God, who brought you out of Egypt, out of the land of slavery.  </a:t>
            </a:r>
            <a:r>
              <a:rPr lang="en-US" b="1" smtClean="0"/>
              <a:t>3</a:t>
            </a:r>
            <a:r>
              <a:rPr lang="en-US" smtClean="0"/>
              <a:t> "You shall have no other gods before me.  </a:t>
            </a:r>
            <a:r>
              <a:rPr lang="en-US" b="1" smtClean="0"/>
              <a:t>4</a:t>
            </a:r>
            <a:r>
              <a:rPr lang="en-US" smtClean="0"/>
              <a:t> "You shall not make for yourself an idol in the form of anything in heaven above or on the earth beneath or in the waters below. </a:t>
            </a:r>
            <a:r>
              <a:rPr lang="en-US" b="1" smtClean="0"/>
              <a:t>5</a:t>
            </a:r>
            <a:r>
              <a:rPr lang="en-US" smtClean="0"/>
              <a:t> You shall not bow down to them or worship them; for I, the LORD your God, am a jealous God, punishing the children for the sin of the fathers to the third and fourth generation of those who hate me, </a:t>
            </a:r>
            <a:r>
              <a:rPr lang="en-US" b="1" smtClean="0"/>
              <a:t>6</a:t>
            </a:r>
            <a:r>
              <a:rPr lang="en-US" smtClean="0"/>
              <a:t> but showing love to a thousand {generations} of those who love me and keep my commandments.  </a:t>
            </a:r>
            <a:r>
              <a:rPr lang="en-US" b="1" smtClean="0"/>
              <a:t>7</a:t>
            </a:r>
            <a:r>
              <a:rPr lang="en-US" smtClean="0"/>
              <a:t> "You shall not misuse the name of the LORD your God, for the LORD will not hold anyone guiltless who misuses his name.  </a:t>
            </a:r>
            <a:r>
              <a:rPr lang="en-US" b="1" smtClean="0"/>
              <a:t>8</a:t>
            </a:r>
            <a:r>
              <a:rPr lang="en-US" smtClean="0"/>
              <a:t> "Remember the Sabbath day by keeping it holy. </a:t>
            </a:r>
            <a:r>
              <a:rPr lang="en-US" b="1" smtClean="0"/>
              <a:t>9</a:t>
            </a:r>
            <a:r>
              <a:rPr lang="en-US" smtClean="0"/>
              <a:t> Six days you shall labor and do all your work, </a:t>
            </a:r>
            <a:r>
              <a:rPr lang="en-US" b="1" smtClean="0"/>
              <a:t>10</a:t>
            </a:r>
            <a:r>
              <a:rPr lang="en-US" smtClean="0"/>
              <a:t> but the seventh day is a Sabbath to the LORD your God. On it you shall not do any work, neither you, nor your son or daughter, nor your manservant or maidservant, nor your animals, nor the alien within your gates. </a:t>
            </a:r>
            <a:r>
              <a:rPr lang="en-US" b="1" smtClean="0"/>
              <a:t>11</a:t>
            </a:r>
            <a:r>
              <a:rPr lang="en-US" smtClean="0"/>
              <a:t> For in six days the LORD made the heavens and the earth, the sea, and all that is in them, but he rested on the seventh day. Therefore the LORD blessed the Sabbath day and made it holy.  </a:t>
            </a:r>
            <a:r>
              <a:rPr lang="en-US" b="1" smtClean="0"/>
              <a:t>12</a:t>
            </a:r>
            <a:r>
              <a:rPr lang="en-US" smtClean="0"/>
              <a:t> "Honor your father and your mother, so that you may live long in the land the LORD your God is giving you.  </a:t>
            </a:r>
            <a:r>
              <a:rPr lang="en-US" b="1" smtClean="0"/>
              <a:t>13</a:t>
            </a:r>
            <a:r>
              <a:rPr lang="en-US" smtClean="0"/>
              <a:t> "You shall not murder.  </a:t>
            </a:r>
            <a:r>
              <a:rPr lang="en-US" b="1" smtClean="0"/>
              <a:t>14</a:t>
            </a:r>
            <a:r>
              <a:rPr lang="en-US" smtClean="0"/>
              <a:t> "You shall not commit adultery.  </a:t>
            </a:r>
            <a:r>
              <a:rPr lang="en-US" b="1" smtClean="0"/>
              <a:t>15</a:t>
            </a:r>
            <a:r>
              <a:rPr lang="en-US" smtClean="0"/>
              <a:t> "You shall not steal.  </a:t>
            </a:r>
            <a:r>
              <a:rPr lang="en-US" b="1" smtClean="0"/>
              <a:t>16</a:t>
            </a:r>
            <a:r>
              <a:rPr lang="en-US" smtClean="0"/>
              <a:t> "You shall not give false testimony against your neighbor.  </a:t>
            </a:r>
            <a:r>
              <a:rPr lang="en-US" b="1" smtClean="0"/>
              <a:t>17</a:t>
            </a:r>
            <a:r>
              <a:rPr lang="en-US" smtClean="0"/>
              <a:t> "You shall not covet your neighbor's house. You shall not covet your neighbor's wife, or his manservant or maidservant, his ox or donkey, or anything that belongs to your neighbor."</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87718A00-9E54-48A2-88A5-A46F6A4D206A}" type="slidenum">
              <a:rPr lang="en-US">
                <a:latin typeface="Arial" charset="0"/>
              </a:rPr>
              <a:pPr/>
              <a:t>78</a:t>
            </a:fld>
            <a:endParaRPr lang="en-US">
              <a:latin typeface="Arial" charset="0"/>
            </a:endParaRPr>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r>
              <a:rPr lang="en-US" smtClean="0"/>
              <a:t>Source:  </a:t>
            </a:r>
            <a:r>
              <a:rPr lang="en-US" smtClean="0">
                <a:hlinkClick r:id="rId3"/>
              </a:rPr>
              <a:t>http://en.wikipedia.org/wiki/Ten_Commandments</a:t>
            </a:r>
            <a:r>
              <a:rPr lang="en-US" smtClean="0"/>
              <a:t> </a:t>
            </a:r>
          </a:p>
          <a:p>
            <a:pPr eaLnBrk="1" hangingPunct="1"/>
            <a:r>
              <a:rPr lang="en-US" b="1" smtClean="0"/>
              <a:t>Exodus 20:1-17</a:t>
            </a:r>
            <a:r>
              <a:rPr lang="en-US" smtClean="0"/>
              <a:t> – “The Decalogue”</a:t>
            </a:r>
          </a:p>
          <a:p>
            <a:pPr eaLnBrk="1" hangingPunct="1"/>
            <a:r>
              <a:rPr lang="en-US" smtClean="0"/>
              <a:t>Notice that the Talmudic understanding of the Ten Commandments , and those of various denominations, are somewhat at variance with each other.</a:t>
            </a:r>
          </a:p>
          <a:p>
            <a:pPr eaLnBrk="1" hangingPunct="1"/>
            <a:endParaRPr lang="en-US" smtClean="0"/>
          </a:p>
          <a:p>
            <a:pPr eaLnBrk="1" hangingPunct="1"/>
            <a:r>
              <a:rPr lang="en-US" smtClean="0"/>
              <a:t>Other Biblical references to the Law:  </a:t>
            </a:r>
            <a:r>
              <a:rPr lang="en-US" b="1" smtClean="0"/>
              <a:t>Deuteronomy 5:6-21</a:t>
            </a:r>
            <a:r>
              <a:rPr lang="en-US" smtClean="0"/>
              <a:t>  and  </a:t>
            </a:r>
            <a:r>
              <a:rPr lang="en-US" b="1" smtClean="0"/>
              <a:t>Exodus 34:11-27</a:t>
            </a:r>
            <a:r>
              <a:rPr lang="en-US" smtClean="0"/>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27DA40A-25C6-4A5A-B442-845BB7C15C36}" type="slidenum">
              <a:rPr lang="en-US">
                <a:latin typeface="Arial" charset="0"/>
              </a:rPr>
              <a:pPr/>
              <a:t>79</a:t>
            </a:fld>
            <a:endParaRPr lang="en-US">
              <a:latin typeface="Arial" charset="0"/>
            </a:endParaRPr>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r>
              <a:rPr lang="en-US" smtClean="0"/>
              <a:t>Westminster Larger Catechism, see Reformation Study Bible, </a:t>
            </a:r>
            <a:r>
              <a:rPr lang="en-US" b="1" smtClean="0"/>
              <a:t>page 2199</a:t>
            </a:r>
            <a:r>
              <a:rPr lang="en-US" smtClean="0"/>
              <a:t>.</a:t>
            </a:r>
          </a:p>
          <a:p>
            <a:pPr eaLnBrk="1" hangingPunct="1"/>
            <a:endParaRPr lang="en-US" smtClean="0"/>
          </a:p>
          <a:p>
            <a:pPr eaLnBrk="1" hangingPunct="1"/>
            <a:r>
              <a:rPr lang="en-US" smtClean="0"/>
              <a:t>See </a:t>
            </a:r>
            <a:r>
              <a:rPr lang="en-US" smtClean="0">
                <a:hlinkClick r:id="rId3"/>
              </a:rPr>
              <a:t>http://www.opc.org/lc.html</a:t>
            </a:r>
            <a:r>
              <a:rPr lang="en-US" smtClean="0"/>
              <a:t> for the Larger Catechism; refer to Questions 91-152 in general, and Questions 101-148 specifically.</a:t>
            </a:r>
          </a:p>
          <a:p>
            <a:pPr eaLnBrk="1" hangingPunct="1"/>
            <a:endParaRPr lang="en-US" smtClean="0"/>
          </a:p>
          <a:p>
            <a:pPr eaLnBrk="1" hangingPunct="1"/>
            <a:r>
              <a:rPr lang="en-US" b="1" smtClean="0"/>
              <a:t>Exodus 20:18-26</a:t>
            </a:r>
            <a:r>
              <a:rPr lang="en-US" smtClean="0"/>
              <a:t> –  </a:t>
            </a:r>
            <a:r>
              <a:rPr lang="en-US" b="1" smtClean="0"/>
              <a:t>18</a:t>
            </a:r>
            <a:r>
              <a:rPr lang="en-US" smtClean="0"/>
              <a:t> When the people saw the thunder and lightning and heard the trumpet and saw the mountain in smoke, they trembled with fear. They stayed at a distance </a:t>
            </a:r>
            <a:r>
              <a:rPr lang="en-US" b="1" smtClean="0"/>
              <a:t>19</a:t>
            </a:r>
            <a:r>
              <a:rPr lang="en-US" smtClean="0"/>
              <a:t> and said to Moses, "Speak to us yourself and we will listen. But do not have God speak to us or we will die.“  </a:t>
            </a:r>
            <a:r>
              <a:rPr lang="en-US" b="1" smtClean="0"/>
              <a:t>20</a:t>
            </a:r>
            <a:r>
              <a:rPr lang="en-US" smtClean="0"/>
              <a:t> Moses said to the people, "Do not be afraid. God has come to test you, so that the fear of God will be with you to keep you from sinning.“  </a:t>
            </a:r>
            <a:r>
              <a:rPr lang="en-US" b="1" smtClean="0"/>
              <a:t>21</a:t>
            </a:r>
            <a:r>
              <a:rPr lang="en-US" smtClean="0"/>
              <a:t> The people remained at a distance, while Moses approached the thick darkness where God was.</a:t>
            </a:r>
            <a:endParaRPr lang="en-US" b="1" smtClean="0"/>
          </a:p>
          <a:p>
            <a:pPr eaLnBrk="1" hangingPunct="1"/>
            <a:r>
              <a:rPr lang="en-US" b="1" smtClean="0"/>
              <a:t>Idols and Altars</a:t>
            </a:r>
          </a:p>
          <a:p>
            <a:pPr eaLnBrk="1" hangingPunct="1"/>
            <a:r>
              <a:rPr lang="en-US" smtClean="0"/>
              <a:t> </a:t>
            </a:r>
            <a:r>
              <a:rPr lang="en-US" b="1" smtClean="0"/>
              <a:t>22</a:t>
            </a:r>
            <a:r>
              <a:rPr lang="en-US" smtClean="0"/>
              <a:t> Then the LORD said to Moses, "Tell the Israelites this: 'You have seen for yourselves that I have spoken to you from heaven: </a:t>
            </a:r>
            <a:r>
              <a:rPr lang="en-US" b="1" smtClean="0"/>
              <a:t>23</a:t>
            </a:r>
            <a:r>
              <a:rPr lang="en-US" smtClean="0"/>
              <a:t> Do not make any gods to be alongside me; do not make for yourselves gods of silver or gods of gold. </a:t>
            </a:r>
            <a:r>
              <a:rPr lang="en-US" b="1" smtClean="0"/>
              <a:t>24</a:t>
            </a:r>
            <a:r>
              <a:rPr lang="en-US" smtClean="0"/>
              <a:t> " 'Make an altar of earth for me and sacrifice on it your burnt offerings and fellowship offerings, your sheep and goats and your cattle. Wherever I cause my name to be honored, I will come to you and bless you. </a:t>
            </a:r>
            <a:r>
              <a:rPr lang="en-US" b="1" smtClean="0"/>
              <a:t>25</a:t>
            </a:r>
            <a:r>
              <a:rPr lang="en-US" smtClean="0"/>
              <a:t> If you make an altar of stones for me, do not build it with dressed stones, for you will defile it if you use a tool on it. </a:t>
            </a:r>
            <a:r>
              <a:rPr lang="en-US" b="1" smtClean="0"/>
              <a:t>26</a:t>
            </a:r>
            <a:r>
              <a:rPr lang="en-US" smtClean="0"/>
              <a:t> And do not go up to my altar on steps, lest your nakedness be exposed on it.'</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37C660BC-3B07-4C31-8EC6-6227456CC113}" type="slidenum">
              <a:rPr lang="en-US">
                <a:latin typeface="Arial" charset="0"/>
              </a:rPr>
              <a:pPr/>
              <a:t>8</a:t>
            </a:fld>
            <a:endParaRPr lang="en-US">
              <a:latin typeface="Arial" charset="0"/>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smtClean="0"/>
              <a:t>The year is circa 1486 BC.</a:t>
            </a:r>
          </a:p>
          <a:p>
            <a:pPr eaLnBrk="1" hangingPunct="1"/>
            <a:r>
              <a:rPr lang="en-US" b="1" smtClean="0"/>
              <a:t>Exodus 2:16-20</a:t>
            </a:r>
            <a:r>
              <a:rPr lang="en-US" smtClean="0"/>
              <a:t> – </a:t>
            </a:r>
            <a:r>
              <a:rPr lang="en-US" b="1" smtClean="0"/>
              <a:t>16</a:t>
            </a:r>
            <a:r>
              <a:rPr lang="en-US" smtClean="0"/>
              <a:t> Now a priest of Midian had seven daughters, and they came to draw water and fill the troughs to water their father's flock. </a:t>
            </a:r>
            <a:r>
              <a:rPr lang="en-US" b="1" smtClean="0"/>
              <a:t>17</a:t>
            </a:r>
            <a:r>
              <a:rPr lang="en-US" smtClean="0"/>
              <a:t> Some shepherds came along and drove them away, but Moses got up and came to their rescue and watered their flock.  </a:t>
            </a:r>
            <a:r>
              <a:rPr lang="en-US" b="1" smtClean="0"/>
              <a:t>18</a:t>
            </a:r>
            <a:r>
              <a:rPr lang="en-US" smtClean="0"/>
              <a:t> When the girls returned to Reuel their father, he asked them, "Why have you returned so early today?“  </a:t>
            </a:r>
            <a:r>
              <a:rPr lang="en-US" b="1" smtClean="0"/>
              <a:t>19</a:t>
            </a:r>
            <a:r>
              <a:rPr lang="en-US" smtClean="0"/>
              <a:t> They answered, "An Egyptian rescued us from the shepherds. He even drew water for us and watered the flock.“  </a:t>
            </a:r>
            <a:r>
              <a:rPr lang="en-US" b="1" smtClean="0"/>
              <a:t>20</a:t>
            </a:r>
            <a:r>
              <a:rPr lang="en-US" smtClean="0"/>
              <a:t> "And where is he?" he asked his daughters. "Why did you leave him? Invite him to have something to eat." </a:t>
            </a:r>
          </a:p>
          <a:p>
            <a:pPr eaLnBrk="1" hangingPunct="1"/>
            <a:r>
              <a:rPr lang="en-US" b="1" smtClean="0"/>
              <a:t>Exodus 2:21-25 </a:t>
            </a:r>
            <a:r>
              <a:rPr lang="en-US" smtClean="0"/>
              <a:t>-  </a:t>
            </a:r>
            <a:r>
              <a:rPr lang="en-US" b="1" smtClean="0"/>
              <a:t>21</a:t>
            </a:r>
            <a:r>
              <a:rPr lang="en-US" smtClean="0"/>
              <a:t> Moses agreed to stay with the man, who gave his daughter Zipporah to Moses in marriage. </a:t>
            </a:r>
            <a:r>
              <a:rPr lang="en-US" b="1" smtClean="0"/>
              <a:t>22 </a:t>
            </a:r>
            <a:r>
              <a:rPr lang="en-US" smtClean="0"/>
              <a:t>Zipporah gave birth to a son, and Moses named him Gershom, saying, "I have become an alien in a foreign land."</a:t>
            </a:r>
          </a:p>
          <a:p>
            <a:pPr eaLnBrk="1" hangingPunct="1"/>
            <a:r>
              <a:rPr lang="en-US" smtClean="0"/>
              <a:t> </a:t>
            </a:r>
            <a:r>
              <a:rPr lang="en-US" b="1" smtClean="0"/>
              <a:t>23</a:t>
            </a:r>
            <a:r>
              <a:rPr lang="en-US" smtClean="0"/>
              <a:t> During that long period, the king of Egypt died. The Israelites groaned in their slavery and cried out, and their cry for help because of their slavery went up to God. </a:t>
            </a:r>
            <a:r>
              <a:rPr lang="en-US" b="1" smtClean="0"/>
              <a:t>24</a:t>
            </a:r>
            <a:r>
              <a:rPr lang="en-US" smtClean="0"/>
              <a:t> God heard their groaning and he remembered his covenant with Abraham, with Isaac and with Jacob. </a:t>
            </a:r>
            <a:r>
              <a:rPr lang="en-US" b="1" smtClean="0"/>
              <a:t>25</a:t>
            </a:r>
            <a:r>
              <a:rPr lang="en-US" smtClean="0"/>
              <a:t> So God looked on the Israelites and was concerned about them.</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379E8E4-1557-4674-AF32-5697D1662FD1}" type="slidenum">
              <a:rPr lang="en-US">
                <a:latin typeface="Arial" charset="0"/>
              </a:rPr>
              <a:pPr/>
              <a:t>80</a:t>
            </a:fld>
            <a:endParaRPr lang="en-US">
              <a:latin typeface="Arial" charset="0"/>
            </a:endParaRPr>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r>
              <a:rPr lang="en-US" b="1" smtClean="0"/>
              <a:t>Exodus 21:1 –  23:19</a:t>
            </a:r>
            <a:r>
              <a:rPr lang="en-US" smtClean="0"/>
              <a:t> deal with specific laws given by God through Moses to the Israelites.  Smith will deal with all such laws from Exodus, Leviticus, Numbers, and Deuteronomy in a single collection organized by subject, in order to avoid the repetition found in the four books.</a:t>
            </a:r>
          </a:p>
          <a:p>
            <a:pPr eaLnBrk="1" hangingPunct="1"/>
            <a:endParaRPr lang="en-US" smtClean="0"/>
          </a:p>
          <a:p>
            <a:pPr eaLnBrk="1" hangingPunct="1"/>
            <a:r>
              <a:rPr lang="en-US" smtClean="0"/>
              <a:t>We continue here as attention turns back to God’s final instructions and the promises which He makes as His part of the covenant with the people of Israel.</a:t>
            </a:r>
          </a:p>
          <a:p>
            <a:pPr eaLnBrk="1" hangingPunct="1"/>
            <a:endParaRPr lang="en-US" smtClean="0"/>
          </a:p>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6F922A6-7C7C-4B13-A117-85A5279C6557}" type="slidenum">
              <a:rPr lang="en-US">
                <a:latin typeface="Arial" charset="0"/>
              </a:rPr>
              <a:pPr/>
              <a:t>81</a:t>
            </a:fld>
            <a:endParaRPr lang="en-US">
              <a:latin typeface="Arial" charset="0"/>
            </a:endParaRPr>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r>
              <a:rPr lang="en-US" smtClean="0"/>
              <a:t>Exodus 23:20</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558CF310-9D80-4BDF-AC07-4521D0A3641B}" type="slidenum">
              <a:rPr lang="en-US">
                <a:latin typeface="Arial" charset="0"/>
              </a:rPr>
              <a:pPr/>
              <a:t>82</a:t>
            </a:fld>
            <a:endParaRPr lang="en-US">
              <a:latin typeface="Arial" charset="0"/>
            </a:endParaRPr>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r>
              <a:rPr lang="en-US" b="1" smtClean="0"/>
              <a:t>Exodus 24:1-8</a:t>
            </a:r>
            <a:r>
              <a:rPr lang="en-US" smtClean="0"/>
              <a:t> –  </a:t>
            </a:r>
            <a:r>
              <a:rPr lang="en-US" b="1" smtClean="0"/>
              <a:t>1</a:t>
            </a:r>
            <a:r>
              <a:rPr lang="en-US" smtClean="0"/>
              <a:t> Then he said to Moses, "Come up to the LORD, you and Aaron, Nadab and Abihu, and seventy of the elders of Israel. You are to worship at a distance, </a:t>
            </a:r>
            <a:r>
              <a:rPr lang="en-US" b="1" smtClean="0"/>
              <a:t>2</a:t>
            </a:r>
            <a:r>
              <a:rPr lang="en-US" smtClean="0"/>
              <a:t> but Moses alone is to approach the LORD; the others must not come near. And the people may not come up with him." </a:t>
            </a:r>
            <a:r>
              <a:rPr lang="en-US" b="1" smtClean="0"/>
              <a:t>3</a:t>
            </a:r>
            <a:r>
              <a:rPr lang="en-US" smtClean="0"/>
              <a:t> When Moses went and told the people all the LORD's words and laws, they responded with one voice, "Everything the LORD has said we will do." </a:t>
            </a:r>
            <a:r>
              <a:rPr lang="en-US" b="1" smtClean="0"/>
              <a:t>4</a:t>
            </a:r>
            <a:r>
              <a:rPr lang="en-US" smtClean="0"/>
              <a:t> Moses then wrote down everything the LORD had said. </a:t>
            </a:r>
            <a:br>
              <a:rPr lang="en-US" smtClean="0"/>
            </a:br>
            <a:r>
              <a:rPr lang="en-US" smtClean="0"/>
              <a:t>      He got up early the next morning and built an altar at the foot of the mountain and set up twelve stone pillars representing the twelve tribes of Israel. </a:t>
            </a:r>
            <a:r>
              <a:rPr lang="en-US" b="1" smtClean="0"/>
              <a:t>5</a:t>
            </a:r>
            <a:r>
              <a:rPr lang="en-US" smtClean="0"/>
              <a:t> Then he sent young Israelite men, and they offered burnt offerings and sacrificed young bulls as fellowship offerings to the LORD. </a:t>
            </a:r>
            <a:r>
              <a:rPr lang="en-US" b="1" smtClean="0"/>
              <a:t>6</a:t>
            </a:r>
            <a:r>
              <a:rPr lang="en-US" smtClean="0"/>
              <a:t> Moses took half of the blood and put it in bowls, and the other half he sprinkled on the altar. </a:t>
            </a:r>
            <a:r>
              <a:rPr lang="en-US" b="1" smtClean="0"/>
              <a:t>7</a:t>
            </a:r>
            <a:r>
              <a:rPr lang="en-US" smtClean="0"/>
              <a:t> Then he took the Book of the Covenant and read it to the people. They responded, "We will do everything the LORD has said; we will obey."</a:t>
            </a:r>
          </a:p>
          <a:p>
            <a:pPr eaLnBrk="1" hangingPunct="1"/>
            <a:r>
              <a:rPr lang="en-US" smtClean="0"/>
              <a:t> </a:t>
            </a:r>
            <a:r>
              <a:rPr lang="en-US" b="1" smtClean="0"/>
              <a:t>8</a:t>
            </a:r>
            <a:r>
              <a:rPr lang="en-US" smtClean="0"/>
              <a:t> Moses then took the blood, sprinkled it on the people and said, "This is the blood of the covenant that the LORD has made with you in accordance with all these words.“</a:t>
            </a:r>
          </a:p>
          <a:p>
            <a:pPr eaLnBrk="1" hangingPunct="1"/>
            <a:r>
              <a:rPr lang="en-US" smtClean="0"/>
              <a:t> </a:t>
            </a:r>
            <a:r>
              <a:rPr lang="en-US" b="1" smtClean="0"/>
              <a:t>9</a:t>
            </a:r>
            <a:r>
              <a:rPr lang="en-US" smtClean="0"/>
              <a:t> Moses and Aaron, Nadab and Abihu, and the seventy elders of Israel went up </a:t>
            </a:r>
            <a:r>
              <a:rPr lang="en-US" b="1" smtClean="0"/>
              <a:t>10</a:t>
            </a:r>
            <a:r>
              <a:rPr lang="en-US" smtClean="0"/>
              <a:t> and saw the God of Israel. Under his feet was something like a pavement made of sapphire, clear as the sky itself. </a:t>
            </a:r>
            <a:r>
              <a:rPr lang="en-US" b="1" smtClean="0"/>
              <a:t>11</a:t>
            </a:r>
            <a:r>
              <a:rPr lang="en-US" smtClean="0"/>
              <a:t> But God did not raise his hand against these leaders of the Israelites; they saw God, and they ate and drank.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45C8527-6F71-4683-8382-D411C16071B1}" type="slidenum">
              <a:rPr lang="en-US">
                <a:latin typeface="Arial" charset="0"/>
              </a:rPr>
              <a:pPr/>
              <a:t>83</a:t>
            </a:fld>
            <a:endParaRPr lang="en-US">
              <a:latin typeface="Arial" charset="0"/>
            </a:endParaRPr>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r>
              <a:rPr lang="en-US" b="1" smtClean="0"/>
              <a:t>Exodus 24:12-18</a:t>
            </a:r>
            <a:r>
              <a:rPr lang="en-US" smtClean="0"/>
              <a:t> –  </a:t>
            </a:r>
            <a:r>
              <a:rPr lang="en-US" b="1" smtClean="0"/>
              <a:t>12</a:t>
            </a:r>
            <a:r>
              <a:rPr lang="en-US" smtClean="0"/>
              <a:t> The LORD said to Moses, "Come up to me on the mountain and stay here, and I will give you the tablets of stone, with the law and commands I have written for their instruction."</a:t>
            </a:r>
          </a:p>
          <a:p>
            <a:pPr eaLnBrk="1" hangingPunct="1"/>
            <a:r>
              <a:rPr lang="en-US" smtClean="0"/>
              <a:t> </a:t>
            </a:r>
            <a:r>
              <a:rPr lang="en-US" b="1" smtClean="0"/>
              <a:t>13</a:t>
            </a:r>
            <a:r>
              <a:rPr lang="en-US" smtClean="0"/>
              <a:t> Then Moses set out with Joshua his aide, and Moses went up on the mountain of God. </a:t>
            </a:r>
            <a:r>
              <a:rPr lang="en-US" b="1" smtClean="0"/>
              <a:t>14</a:t>
            </a:r>
            <a:r>
              <a:rPr lang="en-US" smtClean="0"/>
              <a:t> He said to the elders, "Wait here for us until we come back to you. Aaron and Hur are with you, and anyone involved in a dispute can go to them."</a:t>
            </a:r>
          </a:p>
          <a:p>
            <a:pPr eaLnBrk="1" hangingPunct="1"/>
            <a:r>
              <a:rPr lang="en-US" smtClean="0"/>
              <a:t> </a:t>
            </a:r>
            <a:r>
              <a:rPr lang="en-US" b="1" smtClean="0"/>
              <a:t>15</a:t>
            </a:r>
            <a:r>
              <a:rPr lang="en-US" smtClean="0"/>
              <a:t> When Moses went up on the mountain, the cloud covered it, </a:t>
            </a:r>
            <a:r>
              <a:rPr lang="en-US" b="1" smtClean="0"/>
              <a:t>16</a:t>
            </a:r>
            <a:r>
              <a:rPr lang="en-US" smtClean="0"/>
              <a:t> and the glory of the LORD settled on Mount Sinai. For six days the cloud covered the mountain, and on the seventh day the LORD called to Moses from within the cloud. </a:t>
            </a:r>
            <a:r>
              <a:rPr lang="en-US" b="1" smtClean="0"/>
              <a:t>17</a:t>
            </a:r>
            <a:r>
              <a:rPr lang="en-US" smtClean="0"/>
              <a:t> To the Israelites the glory of the LORD looked like a consuming fire on top of the mountain. </a:t>
            </a:r>
            <a:r>
              <a:rPr lang="en-US" b="1" smtClean="0"/>
              <a:t>18</a:t>
            </a:r>
            <a:r>
              <a:rPr lang="en-US" smtClean="0"/>
              <a:t> Then Moses entered the cloud as he went on up the mountain. And he stayed on the mountain forty days and forty nights.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CE5DD7D-410C-4D2F-94FF-A531C852DF8C}" type="slidenum">
              <a:rPr lang="en-US">
                <a:latin typeface="Arial" charset="0"/>
              </a:rPr>
              <a:pPr/>
              <a:t>84</a:t>
            </a:fld>
            <a:endParaRPr lang="en-US">
              <a:latin typeface="Arial" charset="0"/>
            </a:endParaRPr>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r>
              <a:rPr lang="en-US" b="1" smtClean="0"/>
              <a:t>Exodus 25:1-7</a:t>
            </a:r>
            <a:r>
              <a:rPr lang="en-US" smtClean="0"/>
              <a:t> –  </a:t>
            </a:r>
            <a:r>
              <a:rPr lang="en-US" b="1" smtClean="0"/>
              <a:t>1</a:t>
            </a:r>
            <a:r>
              <a:rPr lang="en-US" smtClean="0"/>
              <a:t> The LORD said to Moses, </a:t>
            </a:r>
            <a:r>
              <a:rPr lang="en-US" b="1" smtClean="0"/>
              <a:t>2</a:t>
            </a:r>
            <a:r>
              <a:rPr lang="en-US" smtClean="0"/>
              <a:t> "Tell the Israelites to bring me an offering. You are to receive the offering for me from each man whose heart prompts him to give. </a:t>
            </a:r>
            <a:r>
              <a:rPr lang="en-US" b="1" smtClean="0"/>
              <a:t>3</a:t>
            </a:r>
            <a:r>
              <a:rPr lang="en-US" smtClean="0"/>
              <a:t> These are the offerings you are to receive from them: gold, silver and bronze; </a:t>
            </a:r>
            <a:r>
              <a:rPr lang="en-US" b="1" smtClean="0"/>
              <a:t>4</a:t>
            </a:r>
            <a:r>
              <a:rPr lang="en-US" smtClean="0"/>
              <a:t> blue, purple and scarlet yarn and fine linen; goat hair; </a:t>
            </a:r>
            <a:r>
              <a:rPr lang="en-US" b="1" smtClean="0"/>
              <a:t>5</a:t>
            </a:r>
            <a:r>
              <a:rPr lang="en-US" smtClean="0"/>
              <a:t> ram skins dyed red and hides of sea cows; acacia wood; </a:t>
            </a:r>
            <a:r>
              <a:rPr lang="en-US" b="1" smtClean="0"/>
              <a:t>6</a:t>
            </a:r>
            <a:r>
              <a:rPr lang="en-US" smtClean="0"/>
              <a:t> olive oil for the light; spices for the anointing oil and for the fragrant incense; </a:t>
            </a:r>
            <a:r>
              <a:rPr lang="en-US" b="1" smtClean="0"/>
              <a:t>7</a:t>
            </a:r>
            <a:r>
              <a:rPr lang="en-US" smtClean="0"/>
              <a:t> and onyx stones and other gems to be mounted on the ephod and breastpiece.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D7320421-CADA-4E0A-A61C-DF72DA6AB2B8}" type="slidenum">
              <a:rPr lang="en-US">
                <a:latin typeface="Arial" charset="0"/>
              </a:rPr>
              <a:pPr/>
              <a:t>85</a:t>
            </a:fld>
            <a:endParaRPr lang="en-US">
              <a:latin typeface="Arial" charset="0"/>
            </a:endParaRPr>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r>
              <a:rPr lang="en-US" b="1" smtClean="0"/>
              <a:t>Exodus 25:8-9</a:t>
            </a:r>
            <a:r>
              <a:rPr lang="en-US" smtClean="0"/>
              <a:t> –  </a:t>
            </a:r>
            <a:r>
              <a:rPr lang="en-US" b="1" smtClean="0"/>
              <a:t>8</a:t>
            </a:r>
            <a:r>
              <a:rPr lang="en-US" smtClean="0"/>
              <a:t> "Then have them make a sanctuary for me, and I will dwell among them. </a:t>
            </a:r>
            <a:r>
              <a:rPr lang="en-US" b="1" smtClean="0"/>
              <a:t>9</a:t>
            </a:r>
            <a:r>
              <a:rPr lang="en-US" smtClean="0"/>
              <a:t> Make this tabernacle and all its furnishings exactly like the pattern I will show you.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0D986AC8-7FA2-4B24-8987-C44CAE1DE080}" type="slidenum">
              <a:rPr lang="en-US">
                <a:latin typeface="Arial" charset="0"/>
              </a:rPr>
              <a:pPr/>
              <a:t>86</a:t>
            </a:fld>
            <a:endParaRPr lang="en-US">
              <a:latin typeface="Arial" charset="0"/>
            </a:endParaRPr>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r>
              <a:rPr lang="en-US" b="1" smtClean="0"/>
              <a:t>Exodus 25:10-22</a:t>
            </a:r>
            <a:r>
              <a:rPr lang="en-US" smtClean="0"/>
              <a:t> –  </a:t>
            </a:r>
            <a:r>
              <a:rPr lang="en-US" b="1" smtClean="0"/>
              <a:t>10</a:t>
            </a:r>
            <a:r>
              <a:rPr lang="en-US" smtClean="0"/>
              <a:t> "Have them make a chest of acacia wood—two and a half cubits long, a cubit and a half wide, and a cubit and a half high. </a:t>
            </a:r>
            <a:r>
              <a:rPr lang="en-US" b="1" smtClean="0"/>
              <a:t>11</a:t>
            </a:r>
            <a:r>
              <a:rPr lang="en-US" smtClean="0"/>
              <a:t> Overlay it with pure gold, both inside and out, and make a gold molding around it. </a:t>
            </a:r>
            <a:r>
              <a:rPr lang="en-US" b="1" smtClean="0"/>
              <a:t>12</a:t>
            </a:r>
            <a:r>
              <a:rPr lang="en-US" smtClean="0"/>
              <a:t> Cast four gold rings for it and fasten them to its four feet, with two rings on one side and two rings on the other. </a:t>
            </a:r>
            <a:r>
              <a:rPr lang="en-US" b="1" smtClean="0"/>
              <a:t>13</a:t>
            </a:r>
            <a:r>
              <a:rPr lang="en-US" smtClean="0"/>
              <a:t> Then make poles of acacia wood and overlay them with gold. </a:t>
            </a:r>
            <a:r>
              <a:rPr lang="en-US" b="1" smtClean="0"/>
              <a:t>14</a:t>
            </a:r>
            <a:r>
              <a:rPr lang="en-US" smtClean="0"/>
              <a:t> Insert the poles into the rings on the sides of the chest to carry it. </a:t>
            </a:r>
            <a:r>
              <a:rPr lang="en-US" b="1" smtClean="0"/>
              <a:t>15</a:t>
            </a:r>
            <a:r>
              <a:rPr lang="en-US" smtClean="0"/>
              <a:t> The poles are to remain in the rings of this ark; they are not to be removed. </a:t>
            </a:r>
            <a:r>
              <a:rPr lang="en-US" b="1" smtClean="0"/>
              <a:t>16</a:t>
            </a:r>
            <a:r>
              <a:rPr lang="en-US" smtClean="0"/>
              <a:t> Then put in the ark the Testimony, which I will give you. </a:t>
            </a:r>
            <a:r>
              <a:rPr lang="en-US" b="1" smtClean="0"/>
              <a:t>17</a:t>
            </a:r>
            <a:r>
              <a:rPr lang="en-US" smtClean="0"/>
              <a:t> "Make an atonement cover of pure gold—two and a half cubits long and a cubit and a half wide. </a:t>
            </a:r>
            <a:r>
              <a:rPr lang="en-US" b="1" smtClean="0"/>
              <a:t>18</a:t>
            </a:r>
            <a:r>
              <a:rPr lang="en-US" smtClean="0"/>
              <a:t> And make two cherubim out of hammered gold at the ends of the cover. </a:t>
            </a:r>
            <a:r>
              <a:rPr lang="en-US" b="1" smtClean="0"/>
              <a:t>19</a:t>
            </a:r>
            <a:r>
              <a:rPr lang="en-US" smtClean="0"/>
              <a:t> Make one cherub on one end and the second cherub on the other; make the cherubim of one piece with the cover, at the two ends. </a:t>
            </a:r>
            <a:r>
              <a:rPr lang="en-US" b="1" smtClean="0"/>
              <a:t>20</a:t>
            </a:r>
            <a:r>
              <a:rPr lang="en-US" smtClean="0"/>
              <a:t> The cherubim are to have their wings spread upward, overshadowing the cover with them. The cherubim are to face each other, looking toward the cover. </a:t>
            </a:r>
            <a:r>
              <a:rPr lang="en-US" b="1" smtClean="0"/>
              <a:t>21</a:t>
            </a:r>
            <a:r>
              <a:rPr lang="en-US" smtClean="0"/>
              <a:t> Place the cover on top of the ark and put in the ark the Testimony, which I will give you. </a:t>
            </a:r>
            <a:r>
              <a:rPr lang="en-US" b="1" smtClean="0"/>
              <a:t>22</a:t>
            </a:r>
            <a:r>
              <a:rPr lang="en-US" smtClean="0"/>
              <a:t> There, above the cover between the two cherubim that are over the ark of the Testimony, I will meet with you and give you all my commands for the Israelites.</a:t>
            </a:r>
          </a:p>
          <a:p>
            <a:pPr eaLnBrk="1" hangingPunct="1"/>
            <a:endParaRPr lang="en-US" smtClean="0"/>
          </a:p>
          <a:p>
            <a:pPr eaLnBrk="1" hangingPunct="1"/>
            <a:r>
              <a:rPr lang="en-US" smtClean="0"/>
              <a:t>Dimensions are about 45 inches long, 27 inches wide, and 27 inches high.</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6331493-2B06-425A-A478-5FB99C9CBFE4}" type="slidenum">
              <a:rPr lang="en-US">
                <a:latin typeface="Arial" charset="0"/>
              </a:rPr>
              <a:pPr/>
              <a:t>87</a:t>
            </a:fld>
            <a:endParaRPr lang="en-US">
              <a:latin typeface="Arial" charset="0"/>
            </a:endParaRPr>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r>
              <a:rPr lang="en-US" b="1" smtClean="0"/>
              <a:t>Exodus 25:23-40</a:t>
            </a:r>
            <a:r>
              <a:rPr lang="en-US" smtClean="0"/>
              <a:t> – </a:t>
            </a:r>
            <a:r>
              <a:rPr lang="en-US" b="1" smtClean="0"/>
              <a:t>The Table </a:t>
            </a:r>
            <a:r>
              <a:rPr lang="en-US" smtClean="0"/>
              <a:t> </a:t>
            </a:r>
            <a:r>
              <a:rPr lang="en-US" b="1" smtClean="0"/>
              <a:t>23</a:t>
            </a:r>
            <a:r>
              <a:rPr lang="en-US" smtClean="0"/>
              <a:t> "Make a table of acacia wood—two cubits long, a cubit wide and a cubit and a half high.  </a:t>
            </a:r>
            <a:r>
              <a:rPr lang="en-US" b="1" smtClean="0"/>
              <a:t>24</a:t>
            </a:r>
            <a:r>
              <a:rPr lang="en-US" smtClean="0"/>
              <a:t> Overlay it with pure gold and make a gold molding around it. </a:t>
            </a:r>
            <a:r>
              <a:rPr lang="en-US" b="1" smtClean="0"/>
              <a:t>25</a:t>
            </a:r>
            <a:r>
              <a:rPr lang="en-US" smtClean="0"/>
              <a:t> Also make around it a rim a handbreadth wide and put a gold molding on the rim. </a:t>
            </a:r>
            <a:r>
              <a:rPr lang="en-US" b="1" smtClean="0"/>
              <a:t>26</a:t>
            </a:r>
            <a:r>
              <a:rPr lang="en-US" smtClean="0"/>
              <a:t> Make four gold rings for the table and fasten them to the four corners, where the four legs are. </a:t>
            </a:r>
            <a:r>
              <a:rPr lang="en-US" b="1" smtClean="0"/>
              <a:t>27</a:t>
            </a:r>
            <a:r>
              <a:rPr lang="en-US" smtClean="0"/>
              <a:t> The rings are to be close to the rim to hold the poles used in carrying the table. </a:t>
            </a:r>
            <a:r>
              <a:rPr lang="en-US" b="1" smtClean="0"/>
              <a:t>28</a:t>
            </a:r>
            <a:r>
              <a:rPr lang="en-US" smtClean="0"/>
              <a:t> Make the poles of acacia wood, overlay them with gold and carry the table with them. </a:t>
            </a:r>
            <a:r>
              <a:rPr lang="en-US" b="1" smtClean="0"/>
              <a:t>29</a:t>
            </a:r>
            <a:r>
              <a:rPr lang="en-US" smtClean="0"/>
              <a:t> And make its plates and dishes of pure gold, as well as its pitchers and bowls for the pouring out of offerings. </a:t>
            </a:r>
            <a:r>
              <a:rPr lang="en-US" b="1" smtClean="0"/>
              <a:t>30</a:t>
            </a:r>
            <a:r>
              <a:rPr lang="en-US" smtClean="0"/>
              <a:t> Put the bread of the Presence on this table to be before me at all times.  </a:t>
            </a:r>
            <a:r>
              <a:rPr lang="en-US" b="1" smtClean="0"/>
              <a:t>The Lampstand </a:t>
            </a:r>
            <a:r>
              <a:rPr lang="en-US" smtClean="0"/>
              <a:t>  </a:t>
            </a:r>
            <a:r>
              <a:rPr lang="en-US" b="1" smtClean="0"/>
              <a:t>31</a:t>
            </a:r>
            <a:r>
              <a:rPr lang="en-US" smtClean="0"/>
              <a:t> "Make a lampstand of pure gold and hammer it out, base and shaft; its flowerlike cups, buds and blossoms shall be of one piece with it. </a:t>
            </a:r>
            <a:r>
              <a:rPr lang="en-US" b="1" smtClean="0"/>
              <a:t>32</a:t>
            </a:r>
            <a:r>
              <a:rPr lang="en-US" smtClean="0"/>
              <a:t> Six branches are to extend from the sides of the lampstand—three on one side and three on the other. </a:t>
            </a:r>
            <a:r>
              <a:rPr lang="en-US" b="1" smtClean="0"/>
              <a:t>33</a:t>
            </a:r>
            <a:r>
              <a:rPr lang="en-US" smtClean="0"/>
              <a:t> Three cups shaped like almond flowers with buds and blossoms are to be on one branch, three on the next branch, and the same for all six branches extending from the lampstand. </a:t>
            </a:r>
            <a:r>
              <a:rPr lang="en-US" b="1" smtClean="0"/>
              <a:t>34</a:t>
            </a:r>
            <a:r>
              <a:rPr lang="en-US" smtClean="0"/>
              <a:t> And on the lampstand there are to be four cups shaped like almond flowers with buds and blossoms. </a:t>
            </a:r>
            <a:r>
              <a:rPr lang="en-US" b="1" smtClean="0"/>
              <a:t>35</a:t>
            </a:r>
            <a:r>
              <a:rPr lang="en-US" smtClean="0"/>
              <a:t> One bud shall be under the first pair of branches extending from the lampstand, a second bud under the second pair, and a third bud under the third pair—six branches in all. </a:t>
            </a:r>
            <a:r>
              <a:rPr lang="en-US" b="1" smtClean="0"/>
              <a:t>36</a:t>
            </a:r>
            <a:r>
              <a:rPr lang="en-US" smtClean="0"/>
              <a:t> The buds and branches shall all be of one piece with the lampstand, hammered out of pure gold. </a:t>
            </a:r>
            <a:r>
              <a:rPr lang="en-US" b="1" smtClean="0"/>
              <a:t>37</a:t>
            </a:r>
            <a:r>
              <a:rPr lang="en-US" smtClean="0"/>
              <a:t> "Then make its seven lamps and set them up on it so that they light the space in front of it. </a:t>
            </a:r>
            <a:r>
              <a:rPr lang="en-US" b="1" smtClean="0"/>
              <a:t>38</a:t>
            </a:r>
            <a:r>
              <a:rPr lang="en-US" smtClean="0"/>
              <a:t> Its wick trimmers and trays are to be of pure gold. </a:t>
            </a:r>
            <a:r>
              <a:rPr lang="en-US" b="1" smtClean="0"/>
              <a:t>39</a:t>
            </a:r>
            <a:r>
              <a:rPr lang="en-US" smtClean="0"/>
              <a:t> A talent of pure gold is to be used for the lampstand and all these accessories. </a:t>
            </a:r>
            <a:r>
              <a:rPr lang="en-US" b="1" smtClean="0"/>
              <a:t>40</a:t>
            </a:r>
            <a:r>
              <a:rPr lang="en-US" smtClean="0"/>
              <a:t> See that you make them according to the pattern shown you on the mountain.</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656504A-FDC2-4477-8BBA-CA08211008D5}" type="slidenum">
              <a:rPr lang="en-US">
                <a:latin typeface="Arial" charset="0"/>
              </a:rPr>
              <a:pPr/>
              <a:t>88</a:t>
            </a:fld>
            <a:endParaRPr lang="en-US">
              <a:latin typeface="Arial" charset="0"/>
            </a:endParaRPr>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r>
              <a:rPr lang="en-US" b="1" smtClean="0">
                <a:solidFill>
                  <a:srgbClr val="FFFF00"/>
                </a:solidFill>
              </a:rPr>
              <a:t>Exodus 26:1-30</a:t>
            </a:r>
            <a:r>
              <a:rPr lang="en-US" smtClean="0">
                <a:solidFill>
                  <a:srgbClr val="FFFF00"/>
                </a:solidFill>
              </a:rPr>
              <a:t> – very specific instructions about the layout and construction of the Tabernacle.  See Narrated Bible, page 128 ff and Reformation Study Bible, page 138 ff for diagrams.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A9936FF-7A8F-4C22-9DF7-C44405E78C44}" type="slidenum">
              <a:rPr lang="en-US">
                <a:latin typeface="Arial" charset="0"/>
              </a:rPr>
              <a:pPr/>
              <a:t>89</a:t>
            </a:fld>
            <a:endParaRPr lang="en-US">
              <a:latin typeface="Arial" charset="0"/>
            </a:endParaRPr>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r>
              <a:rPr lang="en-US" smtClean="0"/>
              <a:t>Source:  </a:t>
            </a:r>
            <a:r>
              <a:rPr lang="en-US" smtClean="0">
                <a:hlinkClick r:id="rId3"/>
              </a:rPr>
              <a:t>http://www.templebuilders.com/tabernacleimages/tabernacle2enlargement.jpg</a:t>
            </a:r>
            <a:r>
              <a:rPr lang="en-US" smtClean="0"/>
              <a:t> </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2F91678-7662-4006-84AB-73659EDD8C4E}" type="slidenum">
              <a:rPr lang="en-US">
                <a:latin typeface="Arial" charset="0"/>
              </a:rPr>
              <a:pPr/>
              <a:t>9</a:t>
            </a:fld>
            <a:endParaRPr lang="en-US">
              <a:latin typeface="Arial" charset="0"/>
            </a:endParaRPr>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en-US" b="1" smtClean="0"/>
              <a:t>Exodus 3:1-6</a:t>
            </a:r>
            <a:r>
              <a:rPr lang="en-US" smtClean="0"/>
              <a:t> –  </a:t>
            </a:r>
            <a:r>
              <a:rPr lang="en-US" b="1" smtClean="0"/>
              <a:t>1</a:t>
            </a:r>
            <a:r>
              <a:rPr lang="en-US" smtClean="0"/>
              <a:t> Now Moses was tending the flock of Jethro his father-in-law, the priest of Midian, and he led the flock to the far side of the desert and came to Horeb, the mountain of God. </a:t>
            </a:r>
            <a:r>
              <a:rPr lang="en-US" b="1" smtClean="0"/>
              <a:t>2</a:t>
            </a:r>
            <a:r>
              <a:rPr lang="en-US" smtClean="0"/>
              <a:t> There the angel of the LORD appeared to him in flames of fire from within a bush. Moses saw that though the bush was on fire it did not burn up. </a:t>
            </a:r>
            <a:r>
              <a:rPr lang="en-US" b="1" smtClean="0"/>
              <a:t>3</a:t>
            </a:r>
            <a:r>
              <a:rPr lang="en-US" smtClean="0"/>
              <a:t> So Moses thought, "I will go over and see this strange sight—why the bush does not burn up." </a:t>
            </a:r>
            <a:r>
              <a:rPr lang="en-US" b="1" smtClean="0"/>
              <a:t>4</a:t>
            </a:r>
            <a:r>
              <a:rPr lang="en-US" smtClean="0"/>
              <a:t> When the LORD saw that he had gone over to look, God called to him from within the bush, "Moses! Moses!" </a:t>
            </a:r>
            <a:br>
              <a:rPr lang="en-US" smtClean="0"/>
            </a:br>
            <a:r>
              <a:rPr lang="en-US" smtClean="0"/>
              <a:t>      And Moses said, "Here I am."</a:t>
            </a:r>
          </a:p>
          <a:p>
            <a:pPr eaLnBrk="1" hangingPunct="1"/>
            <a:r>
              <a:rPr lang="en-US" smtClean="0"/>
              <a:t> </a:t>
            </a:r>
            <a:r>
              <a:rPr lang="en-US" b="1" smtClean="0"/>
              <a:t>5</a:t>
            </a:r>
            <a:r>
              <a:rPr lang="en-US" smtClean="0"/>
              <a:t> "Do not come any closer," God said. "Take off your sandals, for the place where you are standing is holy ground." </a:t>
            </a:r>
            <a:r>
              <a:rPr lang="en-US" b="1" smtClean="0"/>
              <a:t>6</a:t>
            </a:r>
            <a:r>
              <a:rPr lang="en-US" smtClean="0"/>
              <a:t> Then he said, "I am the God of your father, the God of Abraham, the God of Isaac and the God of Jacob." At this, Moses hid his face, because he was afraid to look at God.</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2C5C2AB-BB1C-4A54-95B6-C9630C3E2772}" type="slidenum">
              <a:rPr lang="en-US">
                <a:latin typeface="Arial" charset="0"/>
              </a:rPr>
              <a:pPr/>
              <a:t>90</a:t>
            </a:fld>
            <a:endParaRPr lang="en-US">
              <a:latin typeface="Arial" charset="0"/>
            </a:endParaRPr>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r>
              <a:rPr lang="en-US" smtClean="0"/>
              <a:t>Source:  </a:t>
            </a:r>
            <a:r>
              <a:rPr lang="en-US" smtClean="0">
                <a:hlinkClick r:id="rId3"/>
              </a:rPr>
              <a:t>http://www.jesuswalk.com/names-god/images/tabernacle_model468x331.jpg</a:t>
            </a:r>
            <a:r>
              <a:rPr lang="en-US" smtClean="0"/>
              <a:t>  and  </a:t>
            </a:r>
          </a:p>
          <a:p>
            <a:pPr eaLnBrk="1" hangingPunct="1"/>
            <a:r>
              <a:rPr lang="en-US" smtClean="0">
                <a:hlinkClick r:id="rId4"/>
              </a:rPr>
              <a:t>http://backwoodspresbyterian.wordpress.com/2007/12/05/the-tabernacle-and-the-new-testament-church/</a:t>
            </a:r>
            <a:r>
              <a:rPr lang="en-US" smtClean="0"/>
              <a:t> </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CE91A470-BFB3-4791-97AA-CF4FD8A28522}" type="slidenum">
              <a:rPr lang="en-US">
                <a:latin typeface="Arial" charset="0"/>
              </a:rPr>
              <a:pPr/>
              <a:t>91</a:t>
            </a:fld>
            <a:endParaRPr lang="en-US">
              <a:latin typeface="Arial" charset="0"/>
            </a:endParaRPr>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9CB80DC-9565-4C3C-BE45-1585C7E00017}" type="slidenum">
              <a:rPr lang="en-US">
                <a:latin typeface="Arial" charset="0"/>
              </a:rPr>
              <a:pPr/>
              <a:t>92</a:t>
            </a:fld>
            <a:endParaRPr lang="en-US">
              <a:latin typeface="Arial" charset="0"/>
            </a:endParaRPr>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2A7CE2C6-6C33-4B5E-BB27-7996059DBB10}" type="slidenum">
              <a:rPr lang="en-US">
                <a:latin typeface="Arial" charset="0"/>
              </a:rPr>
              <a:pPr/>
              <a:t>93</a:t>
            </a:fld>
            <a:endParaRPr lang="en-US">
              <a:latin typeface="Arial" charset="0"/>
            </a:endParaRPr>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noFill/>
        </p:spPr>
        <p:txBody>
          <a:bodyPr/>
          <a:lstStyle/>
          <a:p>
            <a:pPr eaLnBrk="1" hangingPunct="1"/>
            <a:r>
              <a:rPr lang="en-US" b="1" smtClean="0"/>
              <a:t>Exodus 28:6-14</a:t>
            </a:r>
            <a:r>
              <a:rPr lang="en-US" smtClean="0"/>
              <a:t> –  </a:t>
            </a:r>
            <a:r>
              <a:rPr lang="en-US" b="1" smtClean="0"/>
              <a:t>6</a:t>
            </a:r>
            <a:r>
              <a:rPr lang="en-US" smtClean="0"/>
              <a:t> "Make the ephod of gold, and of blue, purple and scarlet yarn, and of finely twisted linen—the work of a skilled craftsman. </a:t>
            </a:r>
            <a:r>
              <a:rPr lang="en-US" b="1" smtClean="0"/>
              <a:t>7</a:t>
            </a:r>
            <a:r>
              <a:rPr lang="en-US" smtClean="0"/>
              <a:t> It is to have two shoulder pieces attached to two of its corners, so it can be fastened. </a:t>
            </a:r>
            <a:r>
              <a:rPr lang="en-US" b="1" smtClean="0"/>
              <a:t>8</a:t>
            </a:r>
            <a:r>
              <a:rPr lang="en-US" smtClean="0"/>
              <a:t> Its skillfully woven waistband is to be like it—of one piece with the ephod and made with gold, and with blue, purple and scarlet yarn, and with finely twisted linen. </a:t>
            </a:r>
            <a:r>
              <a:rPr lang="en-US" b="1" smtClean="0"/>
              <a:t>9</a:t>
            </a:r>
            <a:r>
              <a:rPr lang="en-US" smtClean="0"/>
              <a:t> "Take two onyx stones and engrave on them the names of the sons of Israel </a:t>
            </a:r>
            <a:r>
              <a:rPr lang="en-US" b="1" smtClean="0"/>
              <a:t>10</a:t>
            </a:r>
            <a:r>
              <a:rPr lang="en-US" smtClean="0"/>
              <a:t> in the order of their birth—six names on one stone and the remaining six on the other. </a:t>
            </a:r>
            <a:r>
              <a:rPr lang="en-US" b="1" smtClean="0"/>
              <a:t>11</a:t>
            </a:r>
            <a:r>
              <a:rPr lang="en-US" smtClean="0"/>
              <a:t> Engrave the names of the sons of Israel on the two stones the way a gem cutter engraves a seal. Then mount the stones in gold filigree settings </a:t>
            </a:r>
            <a:r>
              <a:rPr lang="en-US" b="1" smtClean="0"/>
              <a:t>12</a:t>
            </a:r>
            <a:r>
              <a:rPr lang="en-US" smtClean="0"/>
              <a:t> and fasten them on the shoulder pieces of the ephod as memorial stones for the sons of Israel. Aaron is to bear the names on his shoulders as a memorial before the LORD. </a:t>
            </a:r>
            <a:r>
              <a:rPr lang="en-US" b="1" smtClean="0"/>
              <a:t>13</a:t>
            </a:r>
            <a:r>
              <a:rPr lang="en-US" smtClean="0"/>
              <a:t> Make gold filigree settings </a:t>
            </a:r>
            <a:r>
              <a:rPr lang="en-US" b="1" smtClean="0"/>
              <a:t>14</a:t>
            </a:r>
            <a:r>
              <a:rPr lang="en-US" smtClean="0"/>
              <a:t> and two braided chains of pure gold, like a rope, and attach the chains to the settings.</a:t>
            </a:r>
          </a:p>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9006D618-7EA3-4749-AC79-E03A05B36EDD}" type="slidenum">
              <a:rPr lang="en-US">
                <a:latin typeface="Arial" charset="0"/>
              </a:rPr>
              <a:pPr/>
              <a:t>94</a:t>
            </a:fld>
            <a:endParaRPr lang="en-US">
              <a:latin typeface="Arial" charset="0"/>
            </a:endParaRPr>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en-US" smtClean="0"/>
              <a:t>Source (left picture) – </a:t>
            </a:r>
            <a:r>
              <a:rPr lang="en-US" smtClean="0">
                <a:hlinkClick r:id="rId3"/>
              </a:rPr>
              <a:t>http://en.wikipedia.org/wiki/File:PLATE4DX.jpg</a:t>
            </a:r>
            <a:r>
              <a:rPr lang="en-US" smtClean="0"/>
              <a:t> </a:t>
            </a:r>
          </a:p>
          <a:p>
            <a:pPr eaLnBrk="1" hangingPunct="1"/>
            <a:r>
              <a:rPr lang="en-US" smtClean="0"/>
              <a:t>Source (right picture) - </a:t>
            </a:r>
            <a:r>
              <a:rPr lang="en-US" smtClean="0">
                <a:hlinkClick r:id="rId4"/>
              </a:rPr>
              <a:t>http://calvarypslwomen.com/blog/wp-content/uploads/2008/02/ephod-with-chestpiece.thumbnail.jpg</a:t>
            </a:r>
            <a:r>
              <a:rPr lang="en-US" smtClean="0"/>
              <a:t> </a:t>
            </a:r>
          </a:p>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F47595DD-A67F-441D-8FCD-2019B148158A}" type="slidenum">
              <a:rPr lang="en-US">
                <a:latin typeface="Arial" charset="0"/>
              </a:rPr>
              <a:pPr/>
              <a:t>95</a:t>
            </a:fld>
            <a:endParaRPr lang="en-US">
              <a:latin typeface="Arial" charset="0"/>
            </a:endParaRPr>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noFill/>
        </p:spPr>
        <p:txBody>
          <a:bodyPr/>
          <a:lstStyle/>
          <a:p>
            <a:pPr eaLnBrk="1" hangingPunct="1"/>
            <a:r>
              <a:rPr lang="en-US" b="1" smtClean="0"/>
              <a:t>Exodus 28:15-30</a:t>
            </a:r>
            <a:r>
              <a:rPr lang="en-US" smtClean="0"/>
              <a:t> – </a:t>
            </a:r>
            <a:r>
              <a:rPr lang="en-US" b="1" smtClean="0"/>
              <a:t>15</a:t>
            </a:r>
            <a:r>
              <a:rPr lang="en-US" smtClean="0"/>
              <a:t> "Fashion a breastpiece for making decisions—the work of a skilled craftsman. Make it like the ephod: of gold, and of blue, purple and scarlet yarn, and of finely twisted linen. </a:t>
            </a:r>
            <a:r>
              <a:rPr lang="en-US" b="1" smtClean="0"/>
              <a:t>16</a:t>
            </a:r>
            <a:r>
              <a:rPr lang="en-US" smtClean="0"/>
              <a:t> It is to be square—a span long and a span wide—and folded double. </a:t>
            </a:r>
            <a:r>
              <a:rPr lang="en-US" b="1" smtClean="0"/>
              <a:t>17</a:t>
            </a:r>
            <a:r>
              <a:rPr lang="en-US" smtClean="0"/>
              <a:t> Then mount four rows of precious stones on it. In the first row there shall be a ruby, a topaz and a beryl; </a:t>
            </a:r>
            <a:r>
              <a:rPr lang="en-US" b="1" smtClean="0"/>
              <a:t>18</a:t>
            </a:r>
            <a:r>
              <a:rPr lang="en-US" smtClean="0"/>
              <a:t> in the second row a turquoise, a sapphire and an emerald; </a:t>
            </a:r>
            <a:r>
              <a:rPr lang="en-US" b="1" smtClean="0"/>
              <a:t>19</a:t>
            </a:r>
            <a:r>
              <a:rPr lang="en-US" smtClean="0"/>
              <a:t> in the third row a jacinth, an agate and an amethyst; </a:t>
            </a:r>
            <a:r>
              <a:rPr lang="en-US" b="1" smtClean="0"/>
              <a:t>20</a:t>
            </a:r>
            <a:r>
              <a:rPr lang="en-US" smtClean="0"/>
              <a:t> in the fourth row a chrysolite, an onyx and a jasper.  Mount them in gold filigree settings. </a:t>
            </a:r>
            <a:r>
              <a:rPr lang="en-US" b="1" smtClean="0"/>
              <a:t>21</a:t>
            </a:r>
            <a:r>
              <a:rPr lang="en-US" smtClean="0"/>
              <a:t> There are to be twelve stones, one for each of the names of the sons of Israel, each engraved like a seal with the name of one of the twelve tribes. </a:t>
            </a:r>
            <a:r>
              <a:rPr lang="en-US" b="1" smtClean="0"/>
              <a:t>22</a:t>
            </a:r>
            <a:r>
              <a:rPr lang="en-US" smtClean="0"/>
              <a:t> "For the breastpiece make braided chains of pure gold, like a rope. </a:t>
            </a:r>
            <a:r>
              <a:rPr lang="en-US" b="1" smtClean="0"/>
              <a:t>23</a:t>
            </a:r>
            <a:r>
              <a:rPr lang="en-US" smtClean="0"/>
              <a:t> Make two gold rings for it and fasten them to two corners of the breastpiece. </a:t>
            </a:r>
            <a:r>
              <a:rPr lang="en-US" b="1" smtClean="0"/>
              <a:t>24</a:t>
            </a:r>
            <a:r>
              <a:rPr lang="en-US" smtClean="0"/>
              <a:t> Fasten the two gold chains to the rings at the corners of the breastpiece, </a:t>
            </a:r>
            <a:r>
              <a:rPr lang="en-US" b="1" smtClean="0"/>
              <a:t>25</a:t>
            </a:r>
            <a:r>
              <a:rPr lang="en-US" smtClean="0"/>
              <a:t> and the other ends of the chains to the two settings, attaching them to the shoulder pieces of the ephod at the front. </a:t>
            </a:r>
            <a:r>
              <a:rPr lang="en-US" b="1" smtClean="0"/>
              <a:t>26</a:t>
            </a:r>
            <a:r>
              <a:rPr lang="en-US" smtClean="0"/>
              <a:t> Make two gold rings and attach them to the other two corners of the breastpiece on the inside edge next to the ephod. </a:t>
            </a:r>
            <a:r>
              <a:rPr lang="en-US" b="1" smtClean="0"/>
              <a:t>27</a:t>
            </a:r>
            <a:r>
              <a:rPr lang="en-US" smtClean="0"/>
              <a:t> Make two more gold rings and attach them to the bottom of the shoulder pieces on the front of the ephod, close to the seam just above the waistband of the ephod. </a:t>
            </a:r>
            <a:r>
              <a:rPr lang="en-US" b="1" smtClean="0"/>
              <a:t>28</a:t>
            </a:r>
            <a:r>
              <a:rPr lang="en-US" smtClean="0"/>
              <a:t> The rings of the breastpiece are to be tied to the rings of the ephod with blue cord, connecting it to the waistband, so that the breastpiece will not swing out from the ephod.  </a:t>
            </a:r>
            <a:r>
              <a:rPr lang="en-US" b="1" smtClean="0"/>
              <a:t>29</a:t>
            </a:r>
            <a:r>
              <a:rPr lang="en-US" smtClean="0"/>
              <a:t> "Whenever Aaron enters the Holy Place, he will bear the names of the sons of Israel over his heart on the breastpiece of decision as a continuing memorial before the LORD. </a:t>
            </a:r>
            <a:r>
              <a:rPr lang="en-US" b="1" smtClean="0"/>
              <a:t>30</a:t>
            </a:r>
            <a:r>
              <a:rPr lang="en-US" smtClean="0"/>
              <a:t> Also put the Urim and the Thummim in the breastpiece, so they may be over Aaron's heart whenever he enters the presence of the LORD. Thus Aaron will always bear the means of making decisions for the Israelites over his heart before the LORD. </a:t>
            </a:r>
          </a:p>
          <a:p>
            <a:pPr eaLnBrk="1" hangingPunct="1"/>
            <a:r>
              <a:rPr lang="en-US" b="1" smtClean="0"/>
              <a:t>Exodus 28:31-43</a:t>
            </a:r>
            <a:r>
              <a:rPr lang="en-US" smtClean="0"/>
              <a:t> –  </a:t>
            </a:r>
            <a:r>
              <a:rPr lang="en-US" b="1" smtClean="0"/>
              <a:t>31</a:t>
            </a:r>
            <a:r>
              <a:rPr lang="en-US" smtClean="0"/>
              <a:t> "Make the robe of the ephod entirely of blue cloth, </a:t>
            </a:r>
            <a:r>
              <a:rPr lang="en-US" b="1" smtClean="0"/>
              <a:t>32</a:t>
            </a:r>
            <a:r>
              <a:rPr lang="en-US" smtClean="0"/>
              <a:t> with an opening for the head in its center. There shall be a woven edge like a collar around this opening, so that it will not tear. </a:t>
            </a:r>
            <a:r>
              <a:rPr lang="en-US" b="1" smtClean="0"/>
              <a:t>33</a:t>
            </a:r>
            <a:r>
              <a:rPr lang="en-US" smtClean="0"/>
              <a:t> Make pomegranates of blue, purple and scarlet yarn around the hem of the robe, with gold bells between them. </a:t>
            </a:r>
            <a:r>
              <a:rPr lang="en-US" b="1" smtClean="0"/>
              <a:t>34</a:t>
            </a:r>
            <a:r>
              <a:rPr lang="en-US" smtClean="0"/>
              <a:t> The gold bells and the pomegranates are to alternate around the hem of the robe. </a:t>
            </a:r>
            <a:r>
              <a:rPr lang="en-US" b="1" smtClean="0"/>
              <a:t>35</a:t>
            </a:r>
            <a:r>
              <a:rPr lang="en-US" smtClean="0"/>
              <a:t> Aaron must wear it when he ministers. The sound of the bells will be heard when he enters the Holy Place before the LORD and when he comes out, so that he will not die. </a:t>
            </a:r>
            <a:r>
              <a:rPr lang="en-US" b="1" smtClean="0"/>
              <a:t>36</a:t>
            </a:r>
            <a:r>
              <a:rPr lang="en-US" smtClean="0"/>
              <a:t> "Make a plate of pure gold and engrave on it as on a seal: HOLY TO THE LORD. </a:t>
            </a:r>
            <a:r>
              <a:rPr lang="en-US" b="1" smtClean="0"/>
              <a:t>37</a:t>
            </a:r>
            <a:r>
              <a:rPr lang="en-US" smtClean="0"/>
              <a:t> Fasten a blue cord to it to attach it to the turban; it is to be on the front of the turban. </a:t>
            </a:r>
            <a:r>
              <a:rPr lang="en-US" b="1" smtClean="0"/>
              <a:t>38</a:t>
            </a:r>
            <a:r>
              <a:rPr lang="en-US" smtClean="0"/>
              <a:t> It will be on Aaron's forehead, and he will bear the guilt involved in the sacred gifts the Israelites consecrate, whatever their gifts may be. It will be on Aaron's forehead continually so that they will be acceptable to the LORD.  </a:t>
            </a:r>
            <a:r>
              <a:rPr lang="en-US" b="1" smtClean="0"/>
              <a:t>39</a:t>
            </a:r>
            <a:r>
              <a:rPr lang="en-US" smtClean="0"/>
              <a:t> "Weave the tunic of fine linen and make the turban of fine linen. The sash is to be the work of an embroiderer. </a:t>
            </a:r>
            <a:r>
              <a:rPr lang="en-US" b="1" smtClean="0"/>
              <a:t>40</a:t>
            </a:r>
            <a:r>
              <a:rPr lang="en-US" smtClean="0"/>
              <a:t> Make tunics, sashes and headbands for Aaron's sons, to give them dignity and honor. </a:t>
            </a:r>
            <a:r>
              <a:rPr lang="en-US" b="1" smtClean="0"/>
              <a:t>41 </a:t>
            </a:r>
            <a:r>
              <a:rPr lang="en-US" smtClean="0"/>
              <a:t>After you put these clothes on your brother Aaron and his sons, anoint and ordain them. Consecrate them so they may serve me as priests.  </a:t>
            </a:r>
            <a:r>
              <a:rPr lang="en-US" b="1" smtClean="0"/>
              <a:t>42</a:t>
            </a:r>
            <a:r>
              <a:rPr lang="en-US" smtClean="0"/>
              <a:t> "Make linen undergarments as a covering for the body, reaching from the waist to the thigh. </a:t>
            </a:r>
            <a:r>
              <a:rPr lang="en-US" b="1" smtClean="0"/>
              <a:t>43</a:t>
            </a:r>
            <a:r>
              <a:rPr lang="en-US" smtClean="0"/>
              <a:t> Aaron and his sons must wear them whenever they enter the Tent of Meeting or approach the altar to minister in the Holy Place, so that they will not incur guilt and die.  "This is to be a lasting ordinance for Aaron and his descendants.</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416A823A-EBA7-4BEE-B28B-C900A90263E6}" type="slidenum">
              <a:rPr lang="en-US">
                <a:latin typeface="Arial" charset="0"/>
              </a:rPr>
              <a:pPr/>
              <a:t>96</a:t>
            </a:fld>
            <a:endParaRPr lang="en-US">
              <a:latin typeface="Arial" charset="0"/>
            </a:endParaRPr>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r>
              <a:rPr lang="en-US" smtClean="0"/>
              <a:t>Exodus 29:1-44 – Consecration of the Priests – Aaron and his sons – by making sacrifice of a young bull and two rams on their behalf.  They are to serve as priests before the Lord.  “The priesthood is theirs by a lasting ordinance.” (v. 8)  A portion of the offering is to be given to the priests – </a:t>
            </a:r>
            <a:r>
              <a:rPr lang="en-US" b="1" smtClean="0"/>
              <a:t>Exodus 29:28</a:t>
            </a:r>
            <a:r>
              <a:rPr lang="en-US" smtClean="0"/>
              <a:t> ”This is always to be the regular share from the Israelites for Aaron and his sons. It is the contribution the Israelites are to make to the LORD from their fellowship offerings.”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6C738FFD-3537-4DC0-9053-AF5060DD468C}" type="slidenum">
              <a:rPr lang="en-US">
                <a:latin typeface="Arial" charset="0"/>
              </a:rPr>
              <a:pPr/>
              <a:t>97</a:t>
            </a:fld>
            <a:endParaRPr lang="en-US">
              <a:latin typeface="Arial" charset="0"/>
            </a:endParaRPr>
          </a:p>
        </p:txBody>
      </p:sp>
      <p:sp>
        <p:nvSpPr>
          <p:cNvPr id="228355" name="Rectangle 2"/>
          <p:cNvSpPr>
            <a:spLocks noRot="1" noChangeArrowheads="1" noTextEdit="1"/>
          </p:cNvSpPr>
          <p:nvPr>
            <p:ph type="sldImg"/>
          </p:nvPr>
        </p:nvSpPr>
        <p:spPr>
          <a:ln/>
        </p:spPr>
      </p:sp>
      <p:sp>
        <p:nvSpPr>
          <p:cNvPr id="228356" name="Rectangle 3"/>
          <p:cNvSpPr>
            <a:spLocks noGrp="1" noChangeArrowheads="1"/>
          </p:cNvSpPr>
          <p:nvPr>
            <p:ph type="body" idx="1"/>
          </p:nvPr>
        </p:nvSpPr>
        <p:spPr>
          <a:noFill/>
        </p:spPr>
        <p:txBody>
          <a:bodyPr/>
          <a:lstStyle/>
          <a:p>
            <a:pPr eaLnBrk="1" hangingPunct="1"/>
            <a:r>
              <a:rPr lang="en-US" smtClean="0"/>
              <a:t>v. 1-10 – Altar of Incense – for Aaron to offer incense to God – a specific, annual, most Holy offering of atonement. Meant to be continued for generations to come.</a:t>
            </a:r>
          </a:p>
          <a:p>
            <a:pPr eaLnBrk="1" hangingPunct="1"/>
            <a:r>
              <a:rPr lang="en-US" smtClean="0"/>
              <a:t>v. 11-16 – atonement money (ransom money, an offering for the maintenance of the Tent of Meeting, and a memorial for the Israelites)</a:t>
            </a:r>
          </a:p>
          <a:p>
            <a:pPr eaLnBrk="1" hangingPunct="1"/>
            <a:r>
              <a:rPr lang="en-US" smtClean="0"/>
              <a:t>v. 17-21 – basin for washing (for the priests – Aaron and his sons – to purify themselves before coming into the presence of the Lord)</a:t>
            </a:r>
          </a:p>
          <a:p>
            <a:pPr eaLnBrk="1" hangingPunct="1"/>
            <a:r>
              <a:rPr lang="en-US" smtClean="0"/>
              <a:t>v. 22-33 – a sacred anointing oil, of a specific, God-given formula, to be used to consecrate all the articles of the Tabernacle</a:t>
            </a:r>
          </a:p>
          <a:p>
            <a:pPr eaLnBrk="1" hangingPunct="1"/>
            <a:r>
              <a:rPr lang="en-US" smtClean="0"/>
              <a:t>v. 30 – Aaron and his sons to be anointed and consecrated as priests</a:t>
            </a:r>
          </a:p>
          <a:p>
            <a:pPr eaLnBrk="1" hangingPunct="1"/>
            <a:r>
              <a:rPr lang="en-US" smtClean="0"/>
              <a:t>v. 34-38 – an incense of a specific, God-given formula for use only in front of the Testimony in the Tent of Meeting.</a:t>
            </a:r>
          </a:p>
          <a:p>
            <a:pPr eaLnBrk="1" hangingPunct="1"/>
            <a:r>
              <a:rPr lang="en-US" smtClean="0"/>
              <a:t>v. 33, 38 – admonition against using these holy oils and incenses for any other purposes than what God prescribes.</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EA694C2B-0807-4A4B-8E0B-573844C8E623}" type="slidenum">
              <a:rPr lang="en-US">
                <a:latin typeface="Arial" charset="0"/>
              </a:rPr>
              <a:pPr/>
              <a:t>98</a:t>
            </a:fld>
            <a:endParaRPr lang="en-US">
              <a:latin typeface="Arial" charset="0"/>
            </a:endParaRPr>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noFill/>
        </p:spPr>
        <p:txBody>
          <a:bodyPr/>
          <a:lstStyle/>
          <a:p>
            <a:pPr eaLnBrk="1" hangingPunct="1"/>
            <a:r>
              <a:rPr lang="en-US" smtClean="0"/>
              <a:t>Specific craftsmen, chosen by God, given their artistic gifts by God, and filled with the Holy Spirit by God</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fld id="{A8A73957-3ED8-418B-9272-F1D559AD388A}" type="slidenum">
              <a:rPr lang="en-US">
                <a:latin typeface="Arial" charset="0"/>
              </a:rPr>
              <a:pPr/>
              <a:t>99</a:t>
            </a:fld>
            <a:endParaRPr lang="en-US">
              <a:latin typeface="Arial" charset="0"/>
            </a:endParaRPr>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1843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54ED1C4F-DA3E-4998-A694-1FD72F0400F3}"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mtClean="0"/>
            </a:lvl1pPr>
          </a:lstStyle>
          <a:p>
            <a:pPr>
              <a:defRPr/>
            </a:pPr>
            <a:fld id="{25FF9678-0989-44B0-A03A-136FF438B9DD}" type="datetime1">
              <a:rPr lang="en-US"/>
              <a:pPr>
                <a:defRPr/>
              </a:pPr>
              <a:t>1/15/2019</a:t>
            </a:fld>
            <a:endParaRPr lang="en-US"/>
          </a:p>
        </p:txBody>
      </p:sp>
    </p:spTree>
    <p:extLst>
      <p:ext uri="{BB962C8B-B14F-4D97-AF65-F5344CB8AC3E}">
        <p14:creationId xmlns:p14="http://schemas.microsoft.com/office/powerpoint/2010/main" val="606877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20A40B7-1F2B-43E9-9A0C-7B96E773A0AE}" type="datetime1">
              <a:rPr lang="en-US"/>
              <a:pPr>
                <a:defRPr/>
              </a:pPr>
              <a:t>1/15/2019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1489EB-C6C7-42E7-802F-456C14733975}" type="slidenum">
              <a:rPr lang="en-US"/>
              <a:pPr>
                <a:defRPr/>
              </a:pPr>
              <a:t>‹#›</a:t>
            </a:fld>
            <a:endParaRPr lang="en-US"/>
          </a:p>
        </p:txBody>
      </p:sp>
    </p:spTree>
    <p:extLst>
      <p:ext uri="{BB962C8B-B14F-4D97-AF65-F5344CB8AC3E}">
        <p14:creationId xmlns:p14="http://schemas.microsoft.com/office/powerpoint/2010/main" val="425285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A5031D-CE29-498A-A9AF-8D589B4674B9}" type="datetime1">
              <a:rPr lang="en-US"/>
              <a:pPr>
                <a:defRPr/>
              </a:pPr>
              <a:t>1/15/2019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7ECD11-A0EB-4902-A86E-D45E6B75E4CF}" type="slidenum">
              <a:rPr lang="en-US"/>
              <a:pPr>
                <a:defRPr/>
              </a:pPr>
              <a:t>‹#›</a:t>
            </a:fld>
            <a:endParaRPr lang="en-US"/>
          </a:p>
        </p:txBody>
      </p:sp>
    </p:spTree>
    <p:extLst>
      <p:ext uri="{BB962C8B-B14F-4D97-AF65-F5344CB8AC3E}">
        <p14:creationId xmlns:p14="http://schemas.microsoft.com/office/powerpoint/2010/main" val="268914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BC300BA4-DE42-42FA-A944-8B838069532B}" type="datetime1">
              <a:rPr lang="en-US"/>
              <a:pPr>
                <a:defRPr/>
              </a:pPr>
              <a:t>1/15/2019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71633-7A42-4A0C-904C-35409CF3BBAC}" type="slidenum">
              <a:rPr lang="en-US"/>
              <a:pPr>
                <a:defRPr/>
              </a:pPr>
              <a:t>‹#›</a:t>
            </a:fld>
            <a:endParaRPr lang="en-US"/>
          </a:p>
        </p:txBody>
      </p:sp>
    </p:spTree>
    <p:extLst>
      <p:ext uri="{BB962C8B-B14F-4D97-AF65-F5344CB8AC3E}">
        <p14:creationId xmlns:p14="http://schemas.microsoft.com/office/powerpoint/2010/main" val="177411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7F9AB48-C27B-42CC-835D-E5AEE79D9012}" type="datetime1">
              <a:rPr lang="en-US"/>
              <a:pPr>
                <a:defRPr/>
              </a:pPr>
              <a:t>1/15/2019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DBEC7F-6338-4865-B22A-1609E28AB28E}" type="slidenum">
              <a:rPr lang="en-US"/>
              <a:pPr>
                <a:defRPr/>
              </a:pPr>
              <a:t>‹#›</a:t>
            </a:fld>
            <a:endParaRPr lang="en-US"/>
          </a:p>
        </p:txBody>
      </p:sp>
    </p:spTree>
    <p:extLst>
      <p:ext uri="{BB962C8B-B14F-4D97-AF65-F5344CB8AC3E}">
        <p14:creationId xmlns:p14="http://schemas.microsoft.com/office/powerpoint/2010/main" val="354111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4880260-CD4C-40CB-88E5-04D5EA31DF30}" type="datetime1">
              <a:rPr lang="en-US"/>
              <a:pPr>
                <a:defRPr/>
              </a:pPr>
              <a:t>1/15/2019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6AB86-111A-4F77-BE2C-9333D4C308E6}" type="slidenum">
              <a:rPr lang="en-US"/>
              <a:pPr>
                <a:defRPr/>
              </a:pPr>
              <a:t>‹#›</a:t>
            </a:fld>
            <a:endParaRPr lang="en-US"/>
          </a:p>
        </p:txBody>
      </p:sp>
    </p:spTree>
    <p:extLst>
      <p:ext uri="{BB962C8B-B14F-4D97-AF65-F5344CB8AC3E}">
        <p14:creationId xmlns:p14="http://schemas.microsoft.com/office/powerpoint/2010/main" val="53032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296333E-7D8F-44B3-AC54-25D645F9559B}" type="datetime1">
              <a:rPr lang="en-US"/>
              <a:pPr>
                <a:defRPr/>
              </a:pPr>
              <a:t>1/15/2019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8E6AC5-61FF-414B-BD9A-25FAE418FD7F}" type="slidenum">
              <a:rPr lang="en-US"/>
              <a:pPr>
                <a:defRPr/>
              </a:pPr>
              <a:t>‹#›</a:t>
            </a:fld>
            <a:endParaRPr lang="en-US"/>
          </a:p>
        </p:txBody>
      </p:sp>
    </p:spTree>
    <p:extLst>
      <p:ext uri="{BB962C8B-B14F-4D97-AF65-F5344CB8AC3E}">
        <p14:creationId xmlns:p14="http://schemas.microsoft.com/office/powerpoint/2010/main" val="229772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E4DE30C-7F61-4DB2-B7D5-F1868871029A}" type="datetime1">
              <a:rPr lang="en-US"/>
              <a:pPr>
                <a:defRPr/>
              </a:pPr>
              <a:t>1/15/2019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9F3A83-9B2F-4F6B-B80D-9AB04AAC970B}" type="slidenum">
              <a:rPr lang="en-US"/>
              <a:pPr>
                <a:defRPr/>
              </a:pPr>
              <a:t>‹#›</a:t>
            </a:fld>
            <a:endParaRPr lang="en-US"/>
          </a:p>
        </p:txBody>
      </p:sp>
    </p:spTree>
    <p:extLst>
      <p:ext uri="{BB962C8B-B14F-4D97-AF65-F5344CB8AC3E}">
        <p14:creationId xmlns:p14="http://schemas.microsoft.com/office/powerpoint/2010/main" val="127588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BBFB33C-001D-4E3A-AFFE-E496CFB5EC61}" type="datetime1">
              <a:rPr lang="en-US"/>
              <a:pPr>
                <a:defRPr/>
              </a:pPr>
              <a:t>1/15/2019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E78A7E-FF6F-42C5-BE62-0BDA5AA9937A}" type="slidenum">
              <a:rPr lang="en-US"/>
              <a:pPr>
                <a:defRPr/>
              </a:pPr>
              <a:t>‹#›</a:t>
            </a:fld>
            <a:endParaRPr lang="en-US"/>
          </a:p>
        </p:txBody>
      </p:sp>
    </p:spTree>
    <p:extLst>
      <p:ext uri="{BB962C8B-B14F-4D97-AF65-F5344CB8AC3E}">
        <p14:creationId xmlns:p14="http://schemas.microsoft.com/office/powerpoint/2010/main" val="297845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0D967CA-D23E-41DD-B619-9BA0969AFAB4}" type="datetime1">
              <a:rPr lang="en-US"/>
              <a:pPr>
                <a:defRPr/>
              </a:pPr>
              <a:t>1/15/2019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DB8FDA-4A64-4EF9-A916-3125BF69F259}" type="slidenum">
              <a:rPr lang="en-US"/>
              <a:pPr>
                <a:defRPr/>
              </a:pPr>
              <a:t>‹#›</a:t>
            </a:fld>
            <a:endParaRPr lang="en-US"/>
          </a:p>
        </p:txBody>
      </p:sp>
    </p:spTree>
    <p:extLst>
      <p:ext uri="{BB962C8B-B14F-4D97-AF65-F5344CB8AC3E}">
        <p14:creationId xmlns:p14="http://schemas.microsoft.com/office/powerpoint/2010/main" val="93213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3AAF64-8010-4A60-B467-C9E0A7EA73DE}" type="datetime1">
              <a:rPr lang="en-US"/>
              <a:pPr>
                <a:defRPr/>
              </a:pPr>
              <a:t>1/15/2019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76511-1397-4576-A3AF-FCBBC7051A3E}" type="slidenum">
              <a:rPr lang="en-US"/>
              <a:pPr>
                <a:defRPr/>
              </a:pPr>
              <a:t>‹#›</a:t>
            </a:fld>
            <a:endParaRPr lang="en-US"/>
          </a:p>
        </p:txBody>
      </p:sp>
    </p:spTree>
    <p:extLst>
      <p:ext uri="{BB962C8B-B14F-4D97-AF65-F5344CB8AC3E}">
        <p14:creationId xmlns:p14="http://schemas.microsoft.com/office/powerpoint/2010/main" val="30885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52F6F68-AFEA-4EC1-ACC9-4AF0015769D1}" type="datetime1">
              <a:rPr lang="en-US"/>
              <a:pPr>
                <a:defRPr/>
              </a:pPr>
              <a:t>1/15/2019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1BC0F0-5766-44D6-8F5A-862AB15A8F6D}" type="slidenum">
              <a:rPr lang="en-US"/>
              <a:pPr>
                <a:defRPr/>
              </a:pPr>
              <a:t>‹#›</a:t>
            </a:fld>
            <a:endParaRPr lang="en-US"/>
          </a:p>
        </p:txBody>
      </p:sp>
    </p:spTree>
    <p:extLst>
      <p:ext uri="{BB962C8B-B14F-4D97-AF65-F5344CB8AC3E}">
        <p14:creationId xmlns:p14="http://schemas.microsoft.com/office/powerpoint/2010/main" val="285796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a:defRPr/>
            </a:pPr>
            <a:fld id="{41BCDF7B-22C5-4810-9B93-ADFE4CD2838D}" type="datetime1">
              <a:rPr lang="en-US"/>
              <a:pPr>
                <a:defRPr/>
              </a:pPr>
              <a:t>1/15/2019</a:t>
            </a:fld>
            <a:endParaRPr lang="en-US"/>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a:defRPr/>
            </a:pPr>
            <a:endParaRPr lang="en-US"/>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a:defRPr/>
            </a:pPr>
            <a:fld id="{E46E981F-6761-4510-B8FE-56BBD16941A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2"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5BBA5D7-DCC2-481C-9B89-93CE48EEC2C5}" type="slidenum">
              <a:rPr lang="en-US"/>
              <a:pPr>
                <a:defRPr/>
              </a:pPr>
              <a:t>1</a:t>
            </a:fld>
            <a:endParaRPr lang="en-US"/>
          </a:p>
        </p:txBody>
      </p:sp>
      <p:sp>
        <p:nvSpPr>
          <p:cNvPr id="5125" name="Rectangle 5"/>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126" name="Rectangle 6"/>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q"/>
              <a:defRPr/>
            </a:pPr>
            <a:r>
              <a:rPr lang="en-US" sz="2000" smtClean="0">
                <a:latin typeface="Arial" charset="0"/>
              </a:rPr>
              <a:t>Author: Moses</a:t>
            </a:r>
          </a:p>
          <a:p>
            <a:pPr eaLnBrk="1" hangingPunct="1">
              <a:buFont typeface="Wingdings" pitchFamily="2" charset="2"/>
              <a:buChar char="q"/>
              <a:defRPr/>
            </a:pPr>
            <a:r>
              <a:rPr lang="en-US" sz="2000" smtClean="0">
                <a:latin typeface="Arial" charset="0"/>
              </a:rPr>
              <a:t>Date of writing: c. 1446-1406 BC</a:t>
            </a:r>
          </a:p>
          <a:p>
            <a:pPr eaLnBrk="1" hangingPunct="1">
              <a:buFont typeface="Wingdings" pitchFamily="2" charset="2"/>
              <a:buChar char="q"/>
              <a:defRPr/>
            </a:pPr>
            <a:r>
              <a:rPr lang="en-US" sz="2000" smtClean="0">
                <a:latin typeface="Arial" charset="0"/>
              </a:rPr>
              <a:t>Key truths:</a:t>
            </a:r>
          </a:p>
          <a:p>
            <a:pPr lvl="1" eaLnBrk="1" hangingPunct="1">
              <a:buFontTx/>
              <a:buChar char="o"/>
              <a:defRPr/>
            </a:pPr>
            <a:r>
              <a:rPr lang="en-US" sz="1800" smtClean="0">
                <a:latin typeface="Arial" charset="0"/>
              </a:rPr>
              <a:t>The Lord authorized Moses as Israel’s leader to bring the blessings of the deliverance  from Egypt</a:t>
            </a:r>
          </a:p>
          <a:p>
            <a:pPr lvl="1" eaLnBrk="1" hangingPunct="1">
              <a:buFontTx/>
              <a:buChar char="o"/>
              <a:defRPr/>
            </a:pPr>
            <a:r>
              <a:rPr lang="en-US" sz="1800" smtClean="0">
                <a:latin typeface="Arial" charset="0"/>
              </a:rPr>
              <a:t>The covenant laws given by Moses were divinely authorized to lead to blessings for God’s people </a:t>
            </a:r>
          </a:p>
          <a:p>
            <a:pPr lvl="1" eaLnBrk="1" hangingPunct="1">
              <a:buFontTx/>
              <a:buChar char="o"/>
              <a:defRPr/>
            </a:pPr>
            <a:r>
              <a:rPr lang="en-US" sz="1800" smtClean="0">
                <a:latin typeface="Arial" charset="0"/>
              </a:rPr>
              <a:t>Moses’ regulations for worship at the tabernacle were divinely ordained to lead to blessings for God’s people</a:t>
            </a:r>
          </a:p>
          <a:p>
            <a:pPr eaLnBrk="1" hangingPunct="1">
              <a:buFont typeface="Wingdings" pitchFamily="2" charset="2"/>
              <a:buChar char="q"/>
              <a:defRPr/>
            </a:pPr>
            <a:r>
              <a:rPr lang="en-US" sz="2000" smtClean="0">
                <a:latin typeface="Arial" charset="0"/>
              </a:rPr>
              <a:t>Approximate date of the Exodus: 1440 BC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DE9F2A0-6F4E-408E-83DE-0F7F5BCE67CA}" type="slidenum">
              <a:rPr lang="en-US"/>
              <a:pPr>
                <a:defRPr/>
              </a:pPr>
              <a:t>10</a:t>
            </a:fld>
            <a:endParaRPr lang="en-US"/>
          </a:p>
        </p:txBody>
      </p:sp>
      <p:sp>
        <p:nvSpPr>
          <p:cNvPr id="2662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6627"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ü"/>
              <a:defRPr/>
            </a:pPr>
            <a:r>
              <a:rPr lang="en-US" sz="2000" smtClean="0">
                <a:solidFill>
                  <a:srgbClr val="9999FF"/>
                </a:solidFill>
                <a:latin typeface="Arial" charset="0"/>
              </a:rPr>
              <a:t>A new Pharaoh made them slaves</a:t>
            </a:r>
          </a:p>
          <a:p>
            <a:pPr eaLnBrk="1" hangingPunct="1">
              <a:buFont typeface="Wingdings" pitchFamily="2" charset="2"/>
              <a:buChar char="ü"/>
              <a:defRPr/>
            </a:pPr>
            <a:r>
              <a:rPr lang="en-US" sz="2000" smtClean="0">
                <a:solidFill>
                  <a:srgbClr val="9999FF"/>
                </a:solidFill>
                <a:latin typeface="Arial" charset="0"/>
              </a:rPr>
              <a:t>The Hebrews were ordered to kill their male children at birth</a:t>
            </a:r>
          </a:p>
          <a:p>
            <a:pPr eaLnBrk="1" hangingPunct="1">
              <a:buFont typeface="Wingdings" pitchFamily="2" charset="2"/>
              <a:buChar char="ü"/>
              <a:defRPr/>
            </a:pPr>
            <a:r>
              <a:rPr lang="en-US" sz="2000" smtClean="0">
                <a:solidFill>
                  <a:srgbClr val="9999FF"/>
                </a:solidFill>
                <a:latin typeface="Arial" charset="0"/>
              </a:rPr>
              <a:t>Moses, a Levite, was born, hidden, then found and raised by the daughter of Pharaoh</a:t>
            </a:r>
          </a:p>
          <a:p>
            <a:pPr eaLnBrk="1" hangingPunct="1">
              <a:buFont typeface="Wingdings" pitchFamily="2" charset="2"/>
              <a:buChar char="ü"/>
              <a:defRPr/>
            </a:pPr>
            <a:r>
              <a:rPr lang="en-US" sz="2000" smtClean="0">
                <a:solidFill>
                  <a:srgbClr val="9999FF"/>
                </a:solidFill>
                <a:latin typeface="Arial" charset="0"/>
              </a:rPr>
              <a:t>When he grew up, Moses killed an Egyptian and had to flee</a:t>
            </a:r>
          </a:p>
          <a:p>
            <a:pPr eaLnBrk="1" hangingPunct="1">
              <a:buFont typeface="Wingdings" pitchFamily="2" charset="2"/>
              <a:buChar char="ü"/>
              <a:defRPr/>
            </a:pPr>
            <a:r>
              <a:rPr lang="en-US" sz="2000" smtClean="0">
                <a:solidFill>
                  <a:srgbClr val="9999FF"/>
                </a:solidFill>
                <a:latin typeface="Arial" charset="0"/>
              </a:rPr>
              <a:t>Moses fled to Midian, married and had a son</a:t>
            </a:r>
          </a:p>
          <a:p>
            <a:pPr eaLnBrk="1" hangingPunct="1">
              <a:buFont typeface="Wingdings" pitchFamily="2" charset="2"/>
              <a:buChar char="ü"/>
              <a:defRPr/>
            </a:pPr>
            <a:r>
              <a:rPr lang="en-US" sz="2000" smtClean="0">
                <a:solidFill>
                  <a:srgbClr val="9999FF"/>
                </a:solidFill>
                <a:latin typeface="Arial" charset="0"/>
              </a:rPr>
              <a:t>The Lord appeared to Moses in a burning bush, calling him to rescue the Hebrews from Egypt</a:t>
            </a:r>
          </a:p>
          <a:p>
            <a:pPr eaLnBrk="1" hangingPunct="1">
              <a:buFont typeface="Wingdings" pitchFamily="2" charset="2"/>
              <a:buChar char="q"/>
              <a:defRPr/>
            </a:pPr>
            <a:r>
              <a:rPr lang="en-US" sz="2000" smtClean="0">
                <a:latin typeface="Arial" charset="0"/>
              </a:rPr>
              <a:t>God demonstrated His power, and overcame Moses’ objections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BC2067E-DC7D-45D3-AB2E-943ECCF172E8}" type="slidenum">
              <a:rPr lang="en-US"/>
              <a:pPr>
                <a:defRPr/>
              </a:pPr>
              <a:t>100</a:t>
            </a:fld>
            <a:endParaRPr lang="en-US"/>
          </a:p>
        </p:txBody>
      </p:sp>
      <p:sp>
        <p:nvSpPr>
          <p:cNvPr id="13926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3926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was on the mountain with the Lord for Forty Days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583C25B-1C74-45C0-AE7F-0C0A1569C325}" type="slidenum">
              <a:rPr lang="en-US"/>
              <a:pPr>
                <a:defRPr/>
              </a:pPr>
              <a:t>101</a:t>
            </a:fld>
            <a:endParaRPr lang="en-US"/>
          </a:p>
        </p:txBody>
      </p:sp>
      <p:sp>
        <p:nvSpPr>
          <p:cNvPr id="14029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029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q"/>
              <a:defRPr/>
            </a:pPr>
            <a:r>
              <a:rPr lang="en-US" sz="2000" smtClean="0">
                <a:latin typeface="Arial" charset="0"/>
              </a:rPr>
              <a:t>The people demanded that Aaron make them a god (Ex 32:1)</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769603B-2595-4438-B895-FF6C26BC90B9}" type="slidenum">
              <a:rPr lang="en-US"/>
              <a:pPr>
                <a:defRPr/>
              </a:pPr>
              <a:t>102</a:t>
            </a:fld>
            <a:endParaRPr lang="en-US"/>
          </a:p>
        </p:txBody>
      </p:sp>
      <p:sp>
        <p:nvSpPr>
          <p:cNvPr id="14131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131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q"/>
              <a:defRPr/>
            </a:pPr>
            <a:r>
              <a:rPr lang="en-US" sz="2000" smtClean="0">
                <a:latin typeface="Arial" charset="0"/>
              </a:rPr>
              <a:t>Aaron makes the golden calf; the people indulge in revelry</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9BD3938-011B-439A-9A37-EA16BDAB3565}" type="slidenum">
              <a:rPr lang="en-US"/>
              <a:pPr>
                <a:defRPr/>
              </a:pPr>
              <a:t>103</a:t>
            </a:fld>
            <a:endParaRPr lang="en-US"/>
          </a:p>
        </p:txBody>
      </p:sp>
      <p:sp>
        <p:nvSpPr>
          <p:cNvPr id="14233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233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q"/>
              <a:defRPr/>
            </a:pPr>
            <a:r>
              <a:rPr lang="en-US" sz="2000" smtClean="0">
                <a:latin typeface="Arial" charset="0"/>
              </a:rPr>
              <a:t>God angered, threatens death, Moses argues for the people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5269622-5F93-4F24-BDAF-0C392EBE5F95}" type="slidenum">
              <a:rPr lang="en-US"/>
              <a:pPr>
                <a:defRPr/>
              </a:pPr>
              <a:t>104</a:t>
            </a:fld>
            <a:endParaRPr lang="en-US"/>
          </a:p>
        </p:txBody>
      </p:sp>
      <p:sp>
        <p:nvSpPr>
          <p:cNvPr id="14336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336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q"/>
              <a:defRPr/>
            </a:pPr>
            <a:r>
              <a:rPr lang="en-US" sz="2000" smtClean="0">
                <a:latin typeface="Arial" charset="0"/>
              </a:rPr>
              <a:t>Moses descends from the mountain, breaks the tablets of the Law</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41C5022-2664-47C9-B9EC-D92E42C404F6}" type="slidenum">
              <a:rPr lang="en-US"/>
              <a:pPr>
                <a:defRPr/>
              </a:pPr>
              <a:t>105</a:t>
            </a:fld>
            <a:endParaRPr lang="en-US"/>
          </a:p>
        </p:txBody>
      </p:sp>
      <p:sp>
        <p:nvSpPr>
          <p:cNvPr id="14438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438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(Exodus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ü"/>
              <a:defRPr/>
            </a:pPr>
            <a:r>
              <a:rPr lang="en-US" sz="2000" smtClean="0">
                <a:solidFill>
                  <a:srgbClr val="9999FF"/>
                </a:solidFill>
                <a:latin typeface="Arial" charset="0"/>
              </a:rPr>
              <a:t>Moses descends from the mountain, breaks the tablets of the Law</a:t>
            </a:r>
          </a:p>
          <a:p>
            <a:pPr marL="609600" indent="-609600" eaLnBrk="1" hangingPunct="1">
              <a:buFont typeface="Wingdings" pitchFamily="2" charset="2"/>
              <a:buChar char="q"/>
              <a:defRPr/>
            </a:pPr>
            <a:r>
              <a:rPr lang="en-US" sz="2000" smtClean="0">
                <a:latin typeface="Arial" charset="0"/>
              </a:rPr>
              <a:t>The Levites rally behind Moses; 3000 people killed for their sin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0B81BE-BEF3-456D-9234-67FB7F08EB2D}" type="slidenum">
              <a:rPr lang="en-US"/>
              <a:pPr>
                <a:defRPr/>
              </a:pPr>
              <a:t>106</a:t>
            </a:fld>
            <a:endParaRPr lang="en-US"/>
          </a:p>
        </p:txBody>
      </p:sp>
      <p:sp>
        <p:nvSpPr>
          <p:cNvPr id="14541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541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ü"/>
              <a:defRPr/>
            </a:pPr>
            <a:r>
              <a:rPr lang="en-US" sz="2000" smtClean="0">
                <a:solidFill>
                  <a:srgbClr val="9999FF"/>
                </a:solidFill>
                <a:latin typeface="Arial" charset="0"/>
              </a:rPr>
              <a:t>Moses descends from the mountain, breaks the tablets of the Law</a:t>
            </a:r>
          </a:p>
          <a:p>
            <a:pPr marL="609600" indent="-609600" eaLnBrk="1" hangingPunct="1">
              <a:buFont typeface="Wingdings" pitchFamily="2" charset="2"/>
              <a:buChar char="ü"/>
              <a:defRPr/>
            </a:pPr>
            <a:r>
              <a:rPr lang="en-US" sz="2000" smtClean="0">
                <a:solidFill>
                  <a:srgbClr val="9999FF"/>
                </a:solidFill>
                <a:latin typeface="Arial" charset="0"/>
              </a:rPr>
              <a:t>The Levites rally behind Moses; 3000 people killed for their sin</a:t>
            </a:r>
          </a:p>
          <a:p>
            <a:pPr marL="609600" indent="-609600" eaLnBrk="1" hangingPunct="1">
              <a:buFont typeface="Wingdings" pitchFamily="2" charset="2"/>
              <a:buChar char="q"/>
              <a:defRPr/>
            </a:pPr>
            <a:r>
              <a:rPr lang="en-US" sz="2000" smtClean="0">
                <a:latin typeface="Arial" charset="0"/>
              </a:rPr>
              <a:t>The Levites set apart to the Lord (Ex 32:29)</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AA21403-F6EC-4D96-B021-003BCE123F57}" type="slidenum">
              <a:rPr lang="en-US"/>
              <a:pPr>
                <a:defRPr/>
              </a:pPr>
              <a:t>107</a:t>
            </a:fld>
            <a:endParaRPr lang="en-US"/>
          </a:p>
        </p:txBody>
      </p:sp>
      <p:sp>
        <p:nvSpPr>
          <p:cNvPr id="14745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745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ü"/>
              <a:defRPr/>
            </a:pPr>
            <a:r>
              <a:rPr lang="en-US" sz="2000" smtClean="0">
                <a:solidFill>
                  <a:srgbClr val="9999FF"/>
                </a:solidFill>
                <a:latin typeface="Arial" charset="0"/>
              </a:rPr>
              <a:t>Moses descends from the mountain, breaks the tablets of the Law</a:t>
            </a:r>
          </a:p>
          <a:p>
            <a:pPr marL="609600" indent="-609600" eaLnBrk="1" hangingPunct="1">
              <a:buFont typeface="Wingdings" pitchFamily="2" charset="2"/>
              <a:buChar char="ü"/>
              <a:defRPr/>
            </a:pPr>
            <a:r>
              <a:rPr lang="en-US" sz="2000" smtClean="0">
                <a:solidFill>
                  <a:srgbClr val="9999FF"/>
                </a:solidFill>
                <a:latin typeface="Arial" charset="0"/>
              </a:rPr>
              <a:t>The Levites rally behind Moses; 3000 people killed for their sin</a:t>
            </a:r>
          </a:p>
          <a:p>
            <a:pPr marL="609600" indent="-609600" eaLnBrk="1" hangingPunct="1">
              <a:buFont typeface="Wingdings" pitchFamily="2" charset="2"/>
              <a:buChar char="ü"/>
              <a:defRPr/>
            </a:pPr>
            <a:r>
              <a:rPr lang="en-US" sz="2000" smtClean="0">
                <a:solidFill>
                  <a:srgbClr val="9999FF"/>
                </a:solidFill>
                <a:latin typeface="Arial" charset="0"/>
              </a:rPr>
              <a:t>The Levites set apart to the Lord (Ex 32:29)</a:t>
            </a:r>
          </a:p>
          <a:p>
            <a:pPr marL="609600" indent="-609600" eaLnBrk="1" hangingPunct="1">
              <a:buFont typeface="Wingdings" pitchFamily="2" charset="2"/>
              <a:buChar char="q"/>
              <a:defRPr/>
            </a:pPr>
            <a:r>
              <a:rPr lang="en-US" sz="2000" smtClean="0">
                <a:latin typeface="Arial" charset="0"/>
              </a:rPr>
              <a:t>Moses begs God’s forgiveness for the Israelites; God relents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95987B1-E537-4894-9349-E1AA2F35966A}" type="slidenum">
              <a:rPr lang="en-US"/>
              <a:pPr>
                <a:defRPr/>
              </a:pPr>
              <a:t>108</a:t>
            </a:fld>
            <a:endParaRPr lang="en-US"/>
          </a:p>
        </p:txBody>
      </p:sp>
      <p:sp>
        <p:nvSpPr>
          <p:cNvPr id="14848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848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ü"/>
              <a:defRPr/>
            </a:pPr>
            <a:r>
              <a:rPr lang="en-US" sz="2000" smtClean="0">
                <a:solidFill>
                  <a:srgbClr val="9999FF"/>
                </a:solidFill>
                <a:latin typeface="Arial" charset="0"/>
              </a:rPr>
              <a:t>Moses descends from the mountain, breaks the tablets of the Law</a:t>
            </a:r>
          </a:p>
          <a:p>
            <a:pPr marL="609600" indent="-609600" eaLnBrk="1" hangingPunct="1">
              <a:buFont typeface="Wingdings" pitchFamily="2" charset="2"/>
              <a:buChar char="ü"/>
              <a:defRPr/>
            </a:pPr>
            <a:r>
              <a:rPr lang="en-US" sz="2000" smtClean="0">
                <a:solidFill>
                  <a:srgbClr val="9999FF"/>
                </a:solidFill>
                <a:latin typeface="Arial" charset="0"/>
              </a:rPr>
              <a:t>The Levites rally behind Moses; 3000 people killed for their sin</a:t>
            </a:r>
          </a:p>
          <a:p>
            <a:pPr marL="609600" indent="-609600" eaLnBrk="1" hangingPunct="1">
              <a:buFont typeface="Wingdings" pitchFamily="2" charset="2"/>
              <a:buChar char="ü"/>
              <a:defRPr/>
            </a:pPr>
            <a:r>
              <a:rPr lang="en-US" sz="2000" smtClean="0">
                <a:solidFill>
                  <a:srgbClr val="9999FF"/>
                </a:solidFill>
                <a:latin typeface="Arial" charset="0"/>
              </a:rPr>
              <a:t>The Levites set apart to the Lord (Ex 32:29)</a:t>
            </a:r>
          </a:p>
          <a:p>
            <a:pPr marL="609600" indent="-609600" eaLnBrk="1" hangingPunct="1">
              <a:buFont typeface="Wingdings" pitchFamily="2" charset="2"/>
              <a:buChar char="ü"/>
              <a:defRPr/>
            </a:pPr>
            <a:r>
              <a:rPr lang="en-US" sz="2000" smtClean="0">
                <a:solidFill>
                  <a:srgbClr val="9999FF"/>
                </a:solidFill>
                <a:latin typeface="Arial" charset="0"/>
              </a:rPr>
              <a:t>Moses begs God’s forgiveness for the Israelites; God relents</a:t>
            </a:r>
          </a:p>
          <a:p>
            <a:pPr marL="609600" indent="-609600" eaLnBrk="1" hangingPunct="1">
              <a:buFont typeface="Wingdings" pitchFamily="2" charset="2"/>
              <a:buChar char="q"/>
              <a:defRPr/>
            </a:pPr>
            <a:r>
              <a:rPr lang="en-US" sz="2000" smtClean="0">
                <a:latin typeface="Arial" charset="0"/>
              </a:rPr>
              <a:t>But God does promise punishment for their sin (Ex 32:33-35) and a plague comes upon them</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12F64F0-80CA-44E3-817C-4F6D0798E48C}" type="slidenum">
              <a:rPr lang="en-US"/>
              <a:pPr>
                <a:defRPr/>
              </a:pPr>
              <a:t>109</a:t>
            </a:fld>
            <a:endParaRPr lang="en-US"/>
          </a:p>
        </p:txBody>
      </p:sp>
      <p:sp>
        <p:nvSpPr>
          <p:cNvPr id="14950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4950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ü"/>
              <a:defRPr/>
            </a:pPr>
            <a:r>
              <a:rPr lang="en-US" sz="2000" smtClean="0">
                <a:solidFill>
                  <a:srgbClr val="9999FF"/>
                </a:solidFill>
                <a:latin typeface="Arial" charset="0"/>
              </a:rPr>
              <a:t>Moses descends from the mountain, breaks the tablets of the Law</a:t>
            </a:r>
          </a:p>
          <a:p>
            <a:pPr marL="609600" indent="-609600" eaLnBrk="1" hangingPunct="1">
              <a:buFont typeface="Wingdings" pitchFamily="2" charset="2"/>
              <a:buChar char="ü"/>
              <a:defRPr/>
            </a:pPr>
            <a:r>
              <a:rPr lang="en-US" sz="2000" smtClean="0">
                <a:solidFill>
                  <a:srgbClr val="9999FF"/>
                </a:solidFill>
                <a:latin typeface="Arial" charset="0"/>
              </a:rPr>
              <a:t>The Levites rally behind Moses; 3000 people killed for their sin</a:t>
            </a:r>
          </a:p>
          <a:p>
            <a:pPr marL="609600" indent="-609600" eaLnBrk="1" hangingPunct="1">
              <a:buFont typeface="Wingdings" pitchFamily="2" charset="2"/>
              <a:buChar char="ü"/>
              <a:defRPr/>
            </a:pPr>
            <a:r>
              <a:rPr lang="en-US" sz="2000" smtClean="0">
                <a:solidFill>
                  <a:srgbClr val="9999FF"/>
                </a:solidFill>
                <a:latin typeface="Arial" charset="0"/>
              </a:rPr>
              <a:t>The Levites set apart to the Lord (Ex 32:29)</a:t>
            </a:r>
          </a:p>
          <a:p>
            <a:pPr marL="609600" indent="-609600" eaLnBrk="1" hangingPunct="1">
              <a:buFont typeface="Wingdings" pitchFamily="2" charset="2"/>
              <a:buChar char="ü"/>
              <a:defRPr/>
            </a:pPr>
            <a:r>
              <a:rPr lang="en-US" sz="2000" smtClean="0">
                <a:solidFill>
                  <a:srgbClr val="9999FF"/>
                </a:solidFill>
                <a:latin typeface="Arial" charset="0"/>
              </a:rPr>
              <a:t>Moses begs God’s forgiveness for the Israelites; God relents</a:t>
            </a:r>
          </a:p>
          <a:p>
            <a:pPr marL="609600" indent="-609600" eaLnBrk="1" hangingPunct="1">
              <a:buFont typeface="Wingdings" pitchFamily="2" charset="2"/>
              <a:buChar char="ü"/>
              <a:defRPr/>
            </a:pPr>
            <a:r>
              <a:rPr lang="en-US" sz="2000" smtClean="0">
                <a:solidFill>
                  <a:srgbClr val="9999FF"/>
                </a:solidFill>
                <a:latin typeface="Arial" charset="0"/>
              </a:rPr>
              <a:t>But God does promise punishment for their sin (Ex 32:33-35) and a plague comes upon them</a:t>
            </a:r>
          </a:p>
          <a:p>
            <a:pPr marL="609600" indent="-609600" eaLnBrk="1" hangingPunct="1">
              <a:buFont typeface="Wingdings" pitchFamily="2" charset="2"/>
              <a:buChar char="q"/>
              <a:defRPr/>
            </a:pPr>
            <a:r>
              <a:rPr lang="en-US" sz="2000" smtClean="0">
                <a:latin typeface="Arial" charset="0"/>
              </a:rPr>
              <a:t>God orders the people to leave; he will no longer lead them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35C63B1-D330-40DA-AE44-7464E9FB72D6}" type="slidenum">
              <a:rPr lang="en-US"/>
              <a:pPr>
                <a:defRPr/>
              </a:pPr>
              <a:t>11</a:t>
            </a:fld>
            <a:endParaRPr lang="en-US"/>
          </a:p>
        </p:txBody>
      </p:sp>
      <p:sp>
        <p:nvSpPr>
          <p:cNvPr id="2765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7651"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ü"/>
              <a:defRPr/>
            </a:pPr>
            <a:r>
              <a:rPr lang="en-US" sz="2000" smtClean="0">
                <a:solidFill>
                  <a:srgbClr val="9999FF"/>
                </a:solidFill>
                <a:latin typeface="Arial" charset="0"/>
              </a:rPr>
              <a:t>A new Pharaoh made them slaves</a:t>
            </a:r>
          </a:p>
          <a:p>
            <a:pPr eaLnBrk="1" hangingPunct="1">
              <a:buFont typeface="Wingdings" pitchFamily="2" charset="2"/>
              <a:buChar char="ü"/>
              <a:defRPr/>
            </a:pPr>
            <a:r>
              <a:rPr lang="en-US" sz="2000" smtClean="0">
                <a:solidFill>
                  <a:srgbClr val="9999FF"/>
                </a:solidFill>
                <a:latin typeface="Arial" charset="0"/>
              </a:rPr>
              <a:t>The Hebrews were ordered to kill their male children at birth</a:t>
            </a:r>
          </a:p>
          <a:p>
            <a:pPr eaLnBrk="1" hangingPunct="1">
              <a:buFont typeface="Wingdings" pitchFamily="2" charset="2"/>
              <a:buChar char="ü"/>
              <a:defRPr/>
            </a:pPr>
            <a:r>
              <a:rPr lang="en-US" sz="2000" smtClean="0">
                <a:solidFill>
                  <a:srgbClr val="9999FF"/>
                </a:solidFill>
                <a:latin typeface="Arial" charset="0"/>
              </a:rPr>
              <a:t>Moses, a Levite, was born, hidden, then found and raised by the daughter of Pharaoh</a:t>
            </a:r>
          </a:p>
          <a:p>
            <a:pPr eaLnBrk="1" hangingPunct="1">
              <a:buFont typeface="Wingdings" pitchFamily="2" charset="2"/>
              <a:buChar char="ü"/>
              <a:defRPr/>
            </a:pPr>
            <a:r>
              <a:rPr lang="en-US" sz="2000" smtClean="0">
                <a:solidFill>
                  <a:srgbClr val="9999FF"/>
                </a:solidFill>
                <a:latin typeface="Arial" charset="0"/>
              </a:rPr>
              <a:t>When he grew up, Moses killed an Egyptian and had to flee</a:t>
            </a:r>
          </a:p>
          <a:p>
            <a:pPr eaLnBrk="1" hangingPunct="1">
              <a:buFont typeface="Wingdings" pitchFamily="2" charset="2"/>
              <a:buChar char="ü"/>
              <a:defRPr/>
            </a:pPr>
            <a:r>
              <a:rPr lang="en-US" sz="2000" smtClean="0">
                <a:solidFill>
                  <a:srgbClr val="9999FF"/>
                </a:solidFill>
                <a:latin typeface="Arial" charset="0"/>
              </a:rPr>
              <a:t>Moses fled to Midian, married and had a son</a:t>
            </a:r>
          </a:p>
          <a:p>
            <a:pPr eaLnBrk="1" hangingPunct="1">
              <a:buFont typeface="Wingdings" pitchFamily="2" charset="2"/>
              <a:buChar char="ü"/>
              <a:defRPr/>
            </a:pPr>
            <a:r>
              <a:rPr lang="en-US" sz="2000" smtClean="0">
                <a:solidFill>
                  <a:srgbClr val="9999FF"/>
                </a:solidFill>
                <a:latin typeface="Arial" charset="0"/>
              </a:rPr>
              <a:t>The Lord appeared to Moses in a burning bush, calling him to rescue the Hebrews from Egypt</a:t>
            </a:r>
          </a:p>
          <a:p>
            <a:pPr eaLnBrk="1" hangingPunct="1">
              <a:buFont typeface="Wingdings" pitchFamily="2" charset="2"/>
              <a:buChar char="ü"/>
              <a:defRPr/>
            </a:pPr>
            <a:r>
              <a:rPr lang="en-US" sz="2000" smtClean="0">
                <a:solidFill>
                  <a:srgbClr val="9999FF"/>
                </a:solidFill>
                <a:latin typeface="Arial" charset="0"/>
              </a:rPr>
              <a:t>God demonstrated His power, and overcame Moses’ objections</a:t>
            </a:r>
          </a:p>
          <a:p>
            <a:pPr eaLnBrk="1" hangingPunct="1">
              <a:buFont typeface="Wingdings" pitchFamily="2" charset="2"/>
              <a:buChar char="q"/>
              <a:defRPr/>
            </a:pPr>
            <a:r>
              <a:rPr lang="en-US" sz="2000" smtClean="0">
                <a:latin typeface="Arial" charset="0"/>
              </a:rPr>
              <a:t>Moses sets out – his son circumcised</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03060CE-4C8D-4BD7-9382-5307D9FC427A}" type="slidenum">
              <a:rPr lang="en-US"/>
              <a:pPr>
                <a:defRPr/>
              </a:pPr>
              <a:t>110</a:t>
            </a:fld>
            <a:endParaRPr lang="en-US"/>
          </a:p>
        </p:txBody>
      </p:sp>
      <p:sp>
        <p:nvSpPr>
          <p:cNvPr id="15053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5053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ü"/>
              <a:defRPr/>
            </a:pPr>
            <a:r>
              <a:rPr lang="en-US" sz="2000" smtClean="0">
                <a:solidFill>
                  <a:srgbClr val="9999FF"/>
                </a:solidFill>
                <a:latin typeface="Arial" charset="0"/>
              </a:rPr>
              <a:t>Moses descends from the mountain, breaks the tablets of the Law</a:t>
            </a:r>
          </a:p>
          <a:p>
            <a:pPr marL="609600" indent="-609600" eaLnBrk="1" hangingPunct="1">
              <a:buFont typeface="Wingdings" pitchFamily="2" charset="2"/>
              <a:buChar char="ü"/>
              <a:defRPr/>
            </a:pPr>
            <a:r>
              <a:rPr lang="en-US" sz="2000" smtClean="0">
                <a:solidFill>
                  <a:srgbClr val="9999FF"/>
                </a:solidFill>
                <a:latin typeface="Arial" charset="0"/>
              </a:rPr>
              <a:t>The Levites rally behind Moses; 3000 people killed for their sin</a:t>
            </a:r>
          </a:p>
          <a:p>
            <a:pPr marL="609600" indent="-609600" eaLnBrk="1" hangingPunct="1">
              <a:buFont typeface="Wingdings" pitchFamily="2" charset="2"/>
              <a:buChar char="ü"/>
              <a:defRPr/>
            </a:pPr>
            <a:r>
              <a:rPr lang="en-US" sz="2000" smtClean="0">
                <a:solidFill>
                  <a:srgbClr val="9999FF"/>
                </a:solidFill>
                <a:latin typeface="Arial" charset="0"/>
              </a:rPr>
              <a:t>The Levites set apart to the Lord (Ex 32:29)</a:t>
            </a:r>
          </a:p>
          <a:p>
            <a:pPr marL="609600" indent="-609600" eaLnBrk="1" hangingPunct="1">
              <a:buFont typeface="Wingdings" pitchFamily="2" charset="2"/>
              <a:buChar char="ü"/>
              <a:defRPr/>
            </a:pPr>
            <a:r>
              <a:rPr lang="en-US" sz="2000" smtClean="0">
                <a:solidFill>
                  <a:srgbClr val="9999FF"/>
                </a:solidFill>
                <a:latin typeface="Arial" charset="0"/>
              </a:rPr>
              <a:t>Moses begs God’s forgiveness for the Israelites; God relents</a:t>
            </a:r>
          </a:p>
          <a:p>
            <a:pPr marL="609600" indent="-609600" eaLnBrk="1" hangingPunct="1">
              <a:buFont typeface="Wingdings" pitchFamily="2" charset="2"/>
              <a:buChar char="ü"/>
              <a:defRPr/>
            </a:pPr>
            <a:r>
              <a:rPr lang="en-US" sz="2000" smtClean="0">
                <a:solidFill>
                  <a:srgbClr val="9999FF"/>
                </a:solidFill>
                <a:latin typeface="Arial" charset="0"/>
              </a:rPr>
              <a:t>But God does promise punishment for their sin (Ex 32:33-35) and a plague comes upon them</a:t>
            </a:r>
          </a:p>
          <a:p>
            <a:pPr marL="609600" indent="-609600" eaLnBrk="1" hangingPunct="1">
              <a:buFont typeface="Wingdings" pitchFamily="2" charset="2"/>
              <a:buChar char="ü"/>
              <a:defRPr/>
            </a:pPr>
            <a:r>
              <a:rPr lang="en-US" sz="2000" smtClean="0">
                <a:solidFill>
                  <a:srgbClr val="9999FF"/>
                </a:solidFill>
                <a:latin typeface="Arial" charset="0"/>
              </a:rPr>
              <a:t>God orders the people to leave; he will no longer lead them</a:t>
            </a:r>
          </a:p>
          <a:p>
            <a:pPr marL="609600" indent="-609600" eaLnBrk="1" hangingPunct="1">
              <a:buFont typeface="Wingdings" pitchFamily="2" charset="2"/>
              <a:buChar char="q"/>
              <a:defRPr/>
            </a:pPr>
            <a:r>
              <a:rPr lang="en-US" sz="2000" smtClean="0">
                <a:latin typeface="Arial" charset="0"/>
              </a:rPr>
              <a:t>Moses’ “Tent of Meeting” where he meets with God (Ex 33:7-11)</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2938BB8-0EAB-4E03-BBA5-BF6A81CE32DD}" type="slidenum">
              <a:rPr lang="en-US"/>
              <a:pPr>
                <a:defRPr/>
              </a:pPr>
              <a:t>111</a:t>
            </a:fld>
            <a:endParaRPr lang="en-US"/>
          </a:p>
        </p:txBody>
      </p:sp>
      <p:sp>
        <p:nvSpPr>
          <p:cNvPr id="15155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5155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ü"/>
              <a:defRPr/>
            </a:pPr>
            <a:r>
              <a:rPr lang="en-US" sz="2000" smtClean="0">
                <a:solidFill>
                  <a:srgbClr val="9999FF"/>
                </a:solidFill>
                <a:latin typeface="Arial" charset="0"/>
              </a:rPr>
              <a:t>Moses descends from the mountain, breaks the tablets of the Law</a:t>
            </a:r>
          </a:p>
          <a:p>
            <a:pPr marL="609600" indent="-609600" eaLnBrk="1" hangingPunct="1">
              <a:buFont typeface="Wingdings" pitchFamily="2" charset="2"/>
              <a:buChar char="ü"/>
              <a:defRPr/>
            </a:pPr>
            <a:r>
              <a:rPr lang="en-US" sz="2000" smtClean="0">
                <a:solidFill>
                  <a:srgbClr val="9999FF"/>
                </a:solidFill>
                <a:latin typeface="Arial" charset="0"/>
              </a:rPr>
              <a:t>The Levites rally behind Moses; 3000 people killed for their sin</a:t>
            </a:r>
          </a:p>
          <a:p>
            <a:pPr marL="609600" indent="-609600" eaLnBrk="1" hangingPunct="1">
              <a:buFont typeface="Wingdings" pitchFamily="2" charset="2"/>
              <a:buChar char="ü"/>
              <a:defRPr/>
            </a:pPr>
            <a:r>
              <a:rPr lang="en-US" sz="2000" smtClean="0">
                <a:solidFill>
                  <a:srgbClr val="9999FF"/>
                </a:solidFill>
                <a:latin typeface="Arial" charset="0"/>
              </a:rPr>
              <a:t>The Levites set apart to the Lord (Ex 32:29)</a:t>
            </a:r>
          </a:p>
          <a:p>
            <a:pPr marL="609600" indent="-609600" eaLnBrk="1" hangingPunct="1">
              <a:buFont typeface="Wingdings" pitchFamily="2" charset="2"/>
              <a:buChar char="ü"/>
              <a:defRPr/>
            </a:pPr>
            <a:r>
              <a:rPr lang="en-US" sz="2000" smtClean="0">
                <a:solidFill>
                  <a:srgbClr val="9999FF"/>
                </a:solidFill>
                <a:latin typeface="Arial" charset="0"/>
              </a:rPr>
              <a:t>Moses begs God’s forgiveness for the Israelites; God relents</a:t>
            </a:r>
          </a:p>
          <a:p>
            <a:pPr marL="609600" indent="-609600" eaLnBrk="1" hangingPunct="1">
              <a:buFont typeface="Wingdings" pitchFamily="2" charset="2"/>
              <a:buChar char="ü"/>
              <a:defRPr/>
            </a:pPr>
            <a:r>
              <a:rPr lang="en-US" sz="2000" smtClean="0">
                <a:solidFill>
                  <a:srgbClr val="9999FF"/>
                </a:solidFill>
                <a:latin typeface="Arial" charset="0"/>
              </a:rPr>
              <a:t>But God does promise punishment for their sin (Ex 32:33-35) and a plague comes upon them</a:t>
            </a:r>
          </a:p>
          <a:p>
            <a:pPr marL="609600" indent="-609600" eaLnBrk="1" hangingPunct="1">
              <a:buFont typeface="Wingdings" pitchFamily="2" charset="2"/>
              <a:buChar char="ü"/>
              <a:defRPr/>
            </a:pPr>
            <a:r>
              <a:rPr lang="en-US" sz="2000" smtClean="0">
                <a:solidFill>
                  <a:srgbClr val="9999FF"/>
                </a:solidFill>
                <a:latin typeface="Arial" charset="0"/>
              </a:rPr>
              <a:t>God orders the people to leave; he will no longer lead them</a:t>
            </a:r>
          </a:p>
          <a:p>
            <a:pPr marL="609600" indent="-609600" eaLnBrk="1" hangingPunct="1">
              <a:buFont typeface="Wingdings" pitchFamily="2" charset="2"/>
              <a:buChar char="ü"/>
              <a:defRPr/>
            </a:pPr>
            <a:r>
              <a:rPr lang="en-US" sz="2000" smtClean="0">
                <a:solidFill>
                  <a:srgbClr val="9999FF"/>
                </a:solidFill>
                <a:latin typeface="Arial" charset="0"/>
              </a:rPr>
              <a:t>Moses’ “Tent of Meeting” where he meets with God (Ex 33:7-11)</a:t>
            </a:r>
          </a:p>
          <a:p>
            <a:pPr marL="609600" indent="-609600" eaLnBrk="1" hangingPunct="1">
              <a:buFont typeface="Wingdings" pitchFamily="2" charset="2"/>
              <a:buChar char="q"/>
              <a:defRPr/>
            </a:pPr>
            <a:r>
              <a:rPr lang="en-US" sz="2000" smtClean="0">
                <a:latin typeface="Arial" charset="0"/>
              </a:rPr>
              <a:t>Moses prevails on the Lord to accompany them (Ex 33:12-17)</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12BA9E2-E638-4D51-AC75-C40B97B42088}" type="slidenum">
              <a:rPr lang="en-US"/>
              <a:pPr>
                <a:defRPr/>
              </a:pPr>
              <a:t>112</a:t>
            </a:fld>
            <a:endParaRPr lang="en-US"/>
          </a:p>
        </p:txBody>
      </p:sp>
      <p:sp>
        <p:nvSpPr>
          <p:cNvPr id="15257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5257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was on the mountain with the Lord for Forty Days</a:t>
            </a:r>
          </a:p>
          <a:p>
            <a:pPr marL="609600" indent="-609600" eaLnBrk="1" hangingPunct="1">
              <a:buFont typeface="Wingdings" pitchFamily="2" charset="2"/>
              <a:buChar char="ü"/>
              <a:defRPr/>
            </a:pPr>
            <a:r>
              <a:rPr lang="en-US" sz="2000" smtClean="0">
                <a:solidFill>
                  <a:srgbClr val="9999FF"/>
                </a:solidFill>
                <a:latin typeface="Arial" charset="0"/>
              </a:rPr>
              <a:t>The people demanded that Aaron make them a god (Ex 32:1)</a:t>
            </a:r>
          </a:p>
          <a:p>
            <a:pPr marL="609600" indent="-609600" eaLnBrk="1" hangingPunct="1">
              <a:buFont typeface="Wingdings" pitchFamily="2" charset="2"/>
              <a:buChar char="ü"/>
              <a:defRPr/>
            </a:pPr>
            <a:r>
              <a:rPr lang="en-US" sz="2000" smtClean="0">
                <a:solidFill>
                  <a:srgbClr val="9999FF"/>
                </a:solidFill>
                <a:latin typeface="Arial" charset="0"/>
              </a:rPr>
              <a:t>Aaron makes the golden calf; the people indulge in revelry</a:t>
            </a:r>
          </a:p>
          <a:p>
            <a:pPr marL="609600" indent="-609600" eaLnBrk="1" hangingPunct="1">
              <a:buFont typeface="Wingdings" pitchFamily="2" charset="2"/>
              <a:buChar char="ü"/>
              <a:defRPr/>
            </a:pPr>
            <a:r>
              <a:rPr lang="en-US" sz="2000" smtClean="0">
                <a:solidFill>
                  <a:srgbClr val="9999FF"/>
                </a:solidFill>
                <a:latin typeface="Arial" charset="0"/>
              </a:rPr>
              <a:t>God angered, threatens death, Moses argues for the people</a:t>
            </a:r>
          </a:p>
          <a:p>
            <a:pPr marL="609600" indent="-609600" eaLnBrk="1" hangingPunct="1">
              <a:buFont typeface="Wingdings" pitchFamily="2" charset="2"/>
              <a:buChar char="ü"/>
              <a:defRPr/>
            </a:pPr>
            <a:r>
              <a:rPr lang="en-US" sz="2000" smtClean="0">
                <a:solidFill>
                  <a:srgbClr val="9999FF"/>
                </a:solidFill>
                <a:latin typeface="Arial" charset="0"/>
              </a:rPr>
              <a:t>Moses descends from the mountain, breaks the tablets of the Law</a:t>
            </a:r>
          </a:p>
          <a:p>
            <a:pPr marL="609600" indent="-609600" eaLnBrk="1" hangingPunct="1">
              <a:buFont typeface="Wingdings" pitchFamily="2" charset="2"/>
              <a:buChar char="ü"/>
              <a:defRPr/>
            </a:pPr>
            <a:r>
              <a:rPr lang="en-US" sz="2000" smtClean="0">
                <a:solidFill>
                  <a:srgbClr val="9999FF"/>
                </a:solidFill>
                <a:latin typeface="Arial" charset="0"/>
              </a:rPr>
              <a:t>The Levites rally behind Moses; 3000 people killed for their sin</a:t>
            </a:r>
          </a:p>
          <a:p>
            <a:pPr marL="609600" indent="-609600" eaLnBrk="1" hangingPunct="1">
              <a:buFont typeface="Wingdings" pitchFamily="2" charset="2"/>
              <a:buChar char="ü"/>
              <a:defRPr/>
            </a:pPr>
            <a:r>
              <a:rPr lang="en-US" sz="2000" smtClean="0">
                <a:solidFill>
                  <a:srgbClr val="9999FF"/>
                </a:solidFill>
                <a:latin typeface="Arial" charset="0"/>
              </a:rPr>
              <a:t>The Levites set apart to the Lord (Ex 32:29)</a:t>
            </a:r>
          </a:p>
          <a:p>
            <a:pPr marL="609600" indent="-609600" eaLnBrk="1" hangingPunct="1">
              <a:buFont typeface="Wingdings" pitchFamily="2" charset="2"/>
              <a:buChar char="ü"/>
              <a:defRPr/>
            </a:pPr>
            <a:r>
              <a:rPr lang="en-US" sz="2000" smtClean="0">
                <a:solidFill>
                  <a:srgbClr val="9999FF"/>
                </a:solidFill>
                <a:latin typeface="Arial" charset="0"/>
              </a:rPr>
              <a:t>Moses begs God’s forgiveness for the Israelites; God relents</a:t>
            </a:r>
          </a:p>
          <a:p>
            <a:pPr marL="609600" indent="-609600" eaLnBrk="1" hangingPunct="1">
              <a:buFont typeface="Wingdings" pitchFamily="2" charset="2"/>
              <a:buChar char="ü"/>
              <a:defRPr/>
            </a:pPr>
            <a:r>
              <a:rPr lang="en-US" sz="2000" smtClean="0">
                <a:solidFill>
                  <a:srgbClr val="9999FF"/>
                </a:solidFill>
                <a:latin typeface="Arial" charset="0"/>
              </a:rPr>
              <a:t>But God does promise punishment for their sin (Ex 32:33-35) and a plague comes upon them</a:t>
            </a:r>
          </a:p>
          <a:p>
            <a:pPr marL="609600" indent="-609600" eaLnBrk="1" hangingPunct="1">
              <a:buFont typeface="Wingdings" pitchFamily="2" charset="2"/>
              <a:buChar char="ü"/>
              <a:defRPr/>
            </a:pPr>
            <a:r>
              <a:rPr lang="en-US" sz="2000" smtClean="0">
                <a:solidFill>
                  <a:srgbClr val="9999FF"/>
                </a:solidFill>
                <a:latin typeface="Arial" charset="0"/>
              </a:rPr>
              <a:t>God orders the people to leave; he will no longer lead them</a:t>
            </a:r>
          </a:p>
          <a:p>
            <a:pPr marL="609600" indent="-609600" eaLnBrk="1" hangingPunct="1">
              <a:buFont typeface="Wingdings" pitchFamily="2" charset="2"/>
              <a:buChar char="ü"/>
              <a:defRPr/>
            </a:pPr>
            <a:r>
              <a:rPr lang="en-US" sz="2000" smtClean="0">
                <a:solidFill>
                  <a:srgbClr val="9999FF"/>
                </a:solidFill>
                <a:latin typeface="Arial" charset="0"/>
              </a:rPr>
              <a:t>Moses’ “Tent of Meeting” where he meets with God (Ex 33:7-11)</a:t>
            </a:r>
          </a:p>
          <a:p>
            <a:pPr marL="609600" indent="-609600" eaLnBrk="1" hangingPunct="1">
              <a:buFont typeface="Wingdings" pitchFamily="2" charset="2"/>
              <a:buChar char="ü"/>
              <a:defRPr/>
            </a:pPr>
            <a:r>
              <a:rPr lang="en-US" sz="2000" smtClean="0">
                <a:solidFill>
                  <a:srgbClr val="9999FF"/>
                </a:solidFill>
                <a:latin typeface="Arial" charset="0"/>
              </a:rPr>
              <a:t>Moses prevails on the Lord to accompany them (Ex 33:12-17)</a:t>
            </a:r>
          </a:p>
          <a:p>
            <a:pPr marL="609600" indent="-609600" eaLnBrk="1" hangingPunct="1">
              <a:buFont typeface="Wingdings" pitchFamily="2" charset="2"/>
              <a:buChar char="q"/>
              <a:defRPr/>
            </a:pPr>
            <a:r>
              <a:rPr lang="en-US" sz="2000" smtClean="0">
                <a:latin typeface="Arial" charset="0"/>
              </a:rPr>
              <a:t>Moses and the Glory of the Lord (Ex 33:18-23)</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79393BC-E2B9-4981-B05C-E064A7D4086C}" type="slidenum">
              <a:rPr lang="en-US"/>
              <a:pPr>
                <a:defRPr/>
              </a:pPr>
              <a:t>113</a:t>
            </a:fld>
            <a:endParaRPr lang="en-US"/>
          </a:p>
        </p:txBody>
      </p:sp>
      <p:sp>
        <p:nvSpPr>
          <p:cNvPr id="12902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2902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God reveals His character to Moses (Ex 34:1-7)</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91DABAD-B779-40B3-993B-FBA90F351EE4}" type="slidenum">
              <a:rPr lang="en-US"/>
              <a:pPr>
                <a:defRPr/>
              </a:pPr>
              <a:t>114</a:t>
            </a:fld>
            <a:endParaRPr lang="en-US"/>
          </a:p>
        </p:txBody>
      </p:sp>
      <p:sp>
        <p:nvSpPr>
          <p:cNvPr id="15667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5667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reveals His character to Moses (Ex 34:1-7)</a:t>
            </a:r>
          </a:p>
          <a:p>
            <a:pPr marL="609600" indent="-609600" eaLnBrk="1" hangingPunct="1">
              <a:buFont typeface="Wingdings" pitchFamily="2" charset="2"/>
              <a:buChar char="q"/>
              <a:defRPr/>
            </a:pPr>
            <a:r>
              <a:rPr lang="en-US" sz="2000" smtClean="0">
                <a:latin typeface="Arial" charset="0"/>
              </a:rPr>
              <a:t>God renews his covenant with the people (Ex 34:8-10)</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627226F-AE25-4762-9D7D-F7FC8C01CB53}" type="slidenum">
              <a:rPr lang="en-US"/>
              <a:pPr>
                <a:defRPr/>
              </a:pPr>
              <a:t>115</a:t>
            </a:fld>
            <a:endParaRPr lang="en-US"/>
          </a:p>
        </p:txBody>
      </p:sp>
      <p:sp>
        <p:nvSpPr>
          <p:cNvPr id="15769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5769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reveals His character to Moses (Ex 34:1-7)</a:t>
            </a:r>
          </a:p>
          <a:p>
            <a:pPr marL="609600" indent="-609600" eaLnBrk="1" hangingPunct="1">
              <a:buFont typeface="Wingdings" pitchFamily="2" charset="2"/>
              <a:buChar char="ü"/>
              <a:defRPr/>
            </a:pPr>
            <a:r>
              <a:rPr lang="en-US" sz="2000" smtClean="0">
                <a:solidFill>
                  <a:srgbClr val="9999FF"/>
                </a:solidFill>
                <a:latin typeface="Arial" charset="0"/>
              </a:rPr>
              <a:t>God renews his covenant with the people (Ex 34:8-10)</a:t>
            </a:r>
          </a:p>
          <a:p>
            <a:pPr marL="609600" indent="-609600" eaLnBrk="1" hangingPunct="1">
              <a:buFont typeface="Wingdings" pitchFamily="2" charset="2"/>
              <a:buChar char="q"/>
              <a:defRPr/>
            </a:pPr>
            <a:r>
              <a:rPr lang="en-US" sz="2000" smtClean="0">
                <a:latin typeface="Arial" charset="0"/>
              </a:rPr>
              <a:t>God warns his people against treaties with pagans (Ex 34:11-16)</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3BE26CE-5C6C-414F-94DE-A691685F6D88}" type="slidenum">
              <a:rPr lang="en-US"/>
              <a:pPr>
                <a:defRPr/>
              </a:pPr>
              <a:t>116</a:t>
            </a:fld>
            <a:endParaRPr lang="en-US"/>
          </a:p>
        </p:txBody>
      </p:sp>
      <p:sp>
        <p:nvSpPr>
          <p:cNvPr id="15872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5872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reveals His character to Moses (Ex 34:1-7)</a:t>
            </a:r>
          </a:p>
          <a:p>
            <a:pPr marL="609600" indent="-609600" eaLnBrk="1" hangingPunct="1">
              <a:buFont typeface="Wingdings" pitchFamily="2" charset="2"/>
              <a:buChar char="ü"/>
              <a:defRPr/>
            </a:pPr>
            <a:r>
              <a:rPr lang="en-US" sz="2000" smtClean="0">
                <a:solidFill>
                  <a:srgbClr val="9999FF"/>
                </a:solidFill>
                <a:latin typeface="Arial" charset="0"/>
              </a:rPr>
              <a:t>God renews his covenant with the people (Ex 34:8-10)</a:t>
            </a:r>
          </a:p>
          <a:p>
            <a:pPr marL="609600" indent="-609600" eaLnBrk="1" hangingPunct="1">
              <a:buFont typeface="Wingdings" pitchFamily="2" charset="2"/>
              <a:buChar char="ü"/>
              <a:defRPr/>
            </a:pPr>
            <a:r>
              <a:rPr lang="en-US" sz="2000" smtClean="0">
                <a:solidFill>
                  <a:srgbClr val="9999FF"/>
                </a:solidFill>
                <a:latin typeface="Arial" charset="0"/>
              </a:rPr>
              <a:t>God warns his people against treaties with pagans (Ex 34:11-16)</a:t>
            </a:r>
          </a:p>
          <a:p>
            <a:pPr marL="609600" indent="-609600" eaLnBrk="1" hangingPunct="1">
              <a:buFont typeface="Wingdings" pitchFamily="2" charset="2"/>
              <a:buChar char="q"/>
              <a:defRPr/>
            </a:pPr>
            <a:r>
              <a:rPr lang="en-US" sz="2000" smtClean="0">
                <a:latin typeface="Arial" charset="0"/>
              </a:rPr>
              <a:t>The Lord makes new stone tablets (Ex 34:27-28)</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D821DB3-3803-4715-A3F8-3A42C75381CC}" type="slidenum">
              <a:rPr lang="en-US"/>
              <a:pPr>
                <a:defRPr/>
              </a:pPr>
              <a:t>117</a:t>
            </a:fld>
            <a:endParaRPr lang="en-US"/>
          </a:p>
        </p:txBody>
      </p:sp>
      <p:sp>
        <p:nvSpPr>
          <p:cNvPr id="15974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5974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reveals His character to Moses (Ex 34:1-7)</a:t>
            </a:r>
          </a:p>
          <a:p>
            <a:pPr marL="609600" indent="-609600" eaLnBrk="1" hangingPunct="1">
              <a:buFont typeface="Wingdings" pitchFamily="2" charset="2"/>
              <a:buChar char="ü"/>
              <a:defRPr/>
            </a:pPr>
            <a:r>
              <a:rPr lang="en-US" sz="2000" smtClean="0">
                <a:solidFill>
                  <a:srgbClr val="9999FF"/>
                </a:solidFill>
                <a:latin typeface="Arial" charset="0"/>
              </a:rPr>
              <a:t>God renews his covenant with the people (Ex 34:8-10)</a:t>
            </a:r>
          </a:p>
          <a:p>
            <a:pPr marL="609600" indent="-609600" eaLnBrk="1" hangingPunct="1">
              <a:buFont typeface="Wingdings" pitchFamily="2" charset="2"/>
              <a:buChar char="ü"/>
              <a:defRPr/>
            </a:pPr>
            <a:r>
              <a:rPr lang="en-US" sz="2000" smtClean="0">
                <a:solidFill>
                  <a:srgbClr val="9999FF"/>
                </a:solidFill>
                <a:latin typeface="Arial" charset="0"/>
              </a:rPr>
              <a:t>God warns his people against treaties with pagans (Ex 34:11-16)</a:t>
            </a:r>
          </a:p>
          <a:p>
            <a:pPr marL="609600" indent="-609600" eaLnBrk="1" hangingPunct="1">
              <a:buFont typeface="Wingdings" pitchFamily="2" charset="2"/>
              <a:buChar char="ü"/>
              <a:defRPr/>
            </a:pPr>
            <a:r>
              <a:rPr lang="en-US" sz="2000" smtClean="0">
                <a:solidFill>
                  <a:srgbClr val="9999FF"/>
                </a:solidFill>
                <a:latin typeface="Arial" charset="0"/>
              </a:rPr>
              <a:t>The Lord makes new stone tablets (Ex 34:27-28)</a:t>
            </a:r>
          </a:p>
          <a:p>
            <a:pPr marL="609600" indent="-609600" eaLnBrk="1" hangingPunct="1">
              <a:buFont typeface="Wingdings" pitchFamily="2" charset="2"/>
              <a:buChar char="q"/>
              <a:defRPr/>
            </a:pPr>
            <a:r>
              <a:rPr lang="en-US" sz="2000" smtClean="0">
                <a:latin typeface="Arial" charset="0"/>
              </a:rPr>
              <a:t>Moses’ radiant face (Ex 34:29-35)</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2498B7E-965F-43AD-B320-C98C72D31DD5}" type="slidenum">
              <a:rPr lang="en-US"/>
              <a:pPr>
                <a:defRPr/>
              </a:pPr>
              <a:t>118</a:t>
            </a:fld>
            <a:endParaRPr lang="en-US"/>
          </a:p>
        </p:txBody>
      </p:sp>
      <p:sp>
        <p:nvSpPr>
          <p:cNvPr id="16077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6077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reveals His character to Moses (Ex 34:1-7)</a:t>
            </a:r>
          </a:p>
          <a:p>
            <a:pPr marL="609600" indent="-609600" eaLnBrk="1" hangingPunct="1">
              <a:buFont typeface="Wingdings" pitchFamily="2" charset="2"/>
              <a:buChar char="ü"/>
              <a:defRPr/>
            </a:pPr>
            <a:r>
              <a:rPr lang="en-US" sz="2000" smtClean="0">
                <a:solidFill>
                  <a:srgbClr val="9999FF"/>
                </a:solidFill>
                <a:latin typeface="Arial" charset="0"/>
              </a:rPr>
              <a:t>God renews his covenant with the people (Ex 34:8-10)</a:t>
            </a:r>
          </a:p>
          <a:p>
            <a:pPr marL="609600" indent="-609600" eaLnBrk="1" hangingPunct="1">
              <a:buFont typeface="Wingdings" pitchFamily="2" charset="2"/>
              <a:buChar char="ü"/>
              <a:defRPr/>
            </a:pPr>
            <a:r>
              <a:rPr lang="en-US" sz="2000" smtClean="0">
                <a:solidFill>
                  <a:srgbClr val="9999FF"/>
                </a:solidFill>
                <a:latin typeface="Arial" charset="0"/>
              </a:rPr>
              <a:t>God warns his people against treaties with pagans (Ex 34:11-16)</a:t>
            </a:r>
          </a:p>
          <a:p>
            <a:pPr marL="609600" indent="-609600" eaLnBrk="1" hangingPunct="1">
              <a:buFont typeface="Wingdings" pitchFamily="2" charset="2"/>
              <a:buChar char="ü"/>
              <a:defRPr/>
            </a:pPr>
            <a:r>
              <a:rPr lang="en-US" sz="2000" smtClean="0">
                <a:solidFill>
                  <a:srgbClr val="9999FF"/>
                </a:solidFill>
                <a:latin typeface="Arial" charset="0"/>
              </a:rPr>
              <a:t>The Lord makes new stone tablets (Ex 34:27-28)</a:t>
            </a:r>
          </a:p>
          <a:p>
            <a:pPr marL="609600" indent="-609600" eaLnBrk="1" hangingPunct="1">
              <a:buFont typeface="Wingdings" pitchFamily="2" charset="2"/>
              <a:buChar char="ü"/>
              <a:defRPr/>
            </a:pPr>
            <a:r>
              <a:rPr lang="en-US" sz="2000" smtClean="0">
                <a:solidFill>
                  <a:srgbClr val="9999FF"/>
                </a:solidFill>
                <a:latin typeface="Arial" charset="0"/>
              </a:rPr>
              <a:t>Moses’ radiant face (Ex 34:29-35)</a:t>
            </a:r>
          </a:p>
          <a:p>
            <a:pPr marL="609600" indent="-609600" eaLnBrk="1" hangingPunct="1">
              <a:buFont typeface="Wingdings" pitchFamily="2" charset="2"/>
              <a:buChar char="q"/>
              <a:defRPr/>
            </a:pPr>
            <a:r>
              <a:rPr lang="en-US" sz="2000" smtClean="0">
                <a:latin typeface="Arial" charset="0"/>
              </a:rPr>
              <a:t>Construction of the Tabernacle (Ex 35:1-40:35)</a:t>
            </a:r>
          </a:p>
          <a:p>
            <a:pPr marL="990600" lvl="1" indent="-533400" eaLnBrk="1" hangingPunct="1">
              <a:buFontTx/>
              <a:buChar char="o"/>
              <a:defRPr/>
            </a:pPr>
            <a:r>
              <a:rPr lang="en-US" sz="1800" smtClean="0">
                <a:latin typeface="Arial" charset="0"/>
              </a:rPr>
              <a:t>God specified the materials</a:t>
            </a:r>
          </a:p>
          <a:p>
            <a:pPr marL="990600" lvl="1" indent="-533400" eaLnBrk="1" hangingPunct="1">
              <a:buFontTx/>
              <a:buChar char="o"/>
              <a:defRPr/>
            </a:pPr>
            <a:r>
              <a:rPr lang="en-US" sz="1800" smtClean="0">
                <a:latin typeface="Arial" charset="0"/>
              </a:rPr>
              <a:t>God called for the skilled workers, and gave them the skill</a:t>
            </a:r>
          </a:p>
          <a:p>
            <a:pPr marL="990600" lvl="1" indent="-533400" eaLnBrk="1" hangingPunct="1">
              <a:buFontTx/>
              <a:buChar char="o"/>
              <a:defRPr/>
            </a:pPr>
            <a:r>
              <a:rPr lang="en-US" sz="1800" smtClean="0">
                <a:latin typeface="Arial" charset="0"/>
              </a:rPr>
              <a:t>Everyone who was willing brought a freewill offering for the work</a:t>
            </a:r>
          </a:p>
          <a:p>
            <a:pPr marL="990600" lvl="1" indent="-533400" eaLnBrk="1" hangingPunct="1">
              <a:buFontTx/>
              <a:buChar char="o"/>
              <a:defRPr/>
            </a:pPr>
            <a:r>
              <a:rPr lang="en-US" sz="1800" smtClean="0">
                <a:latin typeface="Arial" charset="0"/>
              </a:rPr>
              <a:t>The people had to be restrained from giving too much</a:t>
            </a:r>
          </a:p>
          <a:p>
            <a:pPr marL="990600" lvl="1" indent="-533400" eaLnBrk="1" hangingPunct="1">
              <a:buFontTx/>
              <a:buChar char="o"/>
              <a:defRPr/>
            </a:pPr>
            <a:r>
              <a:rPr lang="en-US" sz="1800" smtClean="0">
                <a:latin typeface="Arial" charset="0"/>
              </a:rPr>
              <a:t>All the construction was as God had specified to Moses</a:t>
            </a:r>
          </a:p>
          <a:p>
            <a:pPr marL="990600" lvl="1" indent="-533400" eaLnBrk="1" hangingPunct="1">
              <a:buFontTx/>
              <a:buChar char="o"/>
              <a:defRPr/>
            </a:pPr>
            <a:r>
              <a:rPr lang="en-US" sz="1800" smtClean="0">
                <a:latin typeface="Arial" charset="0"/>
              </a:rPr>
              <a:t>When it was completed, Moses blessed the work</a:t>
            </a:r>
          </a:p>
          <a:p>
            <a:pPr marL="990600" lvl="1" indent="-533400" eaLnBrk="1" hangingPunct="1">
              <a:buFontTx/>
              <a:buChar char="o"/>
              <a:defRPr/>
            </a:pPr>
            <a:r>
              <a:rPr lang="en-US" sz="1800" smtClean="0">
                <a:latin typeface="Arial" charset="0"/>
              </a:rPr>
              <a:t>The Lord ordered the assembly, and anointing of the priests.</a:t>
            </a:r>
          </a:p>
          <a:p>
            <a:pPr marL="990600" lvl="1" indent="-533400" eaLnBrk="1" hangingPunct="1">
              <a:buFontTx/>
              <a:buChar char="o"/>
              <a:defRPr/>
            </a:pPr>
            <a:r>
              <a:rPr lang="en-US" sz="1800" smtClean="0">
                <a:latin typeface="Arial" charset="0"/>
              </a:rPr>
              <a:t>God’s glory filled the tabernacle (Ex 40:34, 35)</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4BE7475-213A-428B-8FD6-AC2F537A6A44}" type="slidenum">
              <a:rPr lang="en-US"/>
              <a:pPr>
                <a:defRPr/>
              </a:pPr>
              <a:t>119</a:t>
            </a:fld>
            <a:endParaRPr lang="en-US"/>
          </a:p>
        </p:txBody>
      </p:sp>
      <p:sp>
        <p:nvSpPr>
          <p:cNvPr id="16998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6998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reveals His character to Moses (Ex 34:1-7)</a:t>
            </a:r>
          </a:p>
          <a:p>
            <a:pPr marL="609600" indent="-609600" eaLnBrk="1" hangingPunct="1">
              <a:buFont typeface="Wingdings" pitchFamily="2" charset="2"/>
              <a:buChar char="ü"/>
              <a:defRPr/>
            </a:pPr>
            <a:r>
              <a:rPr lang="en-US" sz="2000" smtClean="0">
                <a:solidFill>
                  <a:srgbClr val="9999FF"/>
                </a:solidFill>
                <a:latin typeface="Arial" charset="0"/>
              </a:rPr>
              <a:t>God renews his covenant with the people (Ex 34:8-10)</a:t>
            </a:r>
          </a:p>
          <a:p>
            <a:pPr marL="609600" indent="-609600" eaLnBrk="1" hangingPunct="1">
              <a:buFont typeface="Wingdings" pitchFamily="2" charset="2"/>
              <a:buChar char="ü"/>
              <a:defRPr/>
            </a:pPr>
            <a:r>
              <a:rPr lang="en-US" sz="2000" smtClean="0">
                <a:solidFill>
                  <a:srgbClr val="9999FF"/>
                </a:solidFill>
                <a:latin typeface="Arial" charset="0"/>
              </a:rPr>
              <a:t>God warns his people against treaties with pagans (Ex 34:11-16)</a:t>
            </a:r>
          </a:p>
          <a:p>
            <a:pPr marL="609600" indent="-609600" eaLnBrk="1" hangingPunct="1">
              <a:buFont typeface="Wingdings" pitchFamily="2" charset="2"/>
              <a:buChar char="ü"/>
              <a:defRPr/>
            </a:pPr>
            <a:r>
              <a:rPr lang="en-US" sz="2000" smtClean="0">
                <a:solidFill>
                  <a:srgbClr val="9999FF"/>
                </a:solidFill>
                <a:latin typeface="Arial" charset="0"/>
              </a:rPr>
              <a:t>The Lord makes new stone tablets (Ex 34:27-28)</a:t>
            </a:r>
          </a:p>
          <a:p>
            <a:pPr marL="609600" indent="-609600" eaLnBrk="1" hangingPunct="1">
              <a:buFont typeface="Wingdings" pitchFamily="2" charset="2"/>
              <a:buChar char="ü"/>
              <a:defRPr/>
            </a:pPr>
            <a:r>
              <a:rPr lang="en-US" sz="2000" smtClean="0">
                <a:solidFill>
                  <a:srgbClr val="9999FF"/>
                </a:solidFill>
                <a:latin typeface="Arial" charset="0"/>
              </a:rPr>
              <a:t>Moses’ radiant face (Ex 34:29-35)</a:t>
            </a:r>
          </a:p>
          <a:p>
            <a:pPr marL="609600" indent="-609600" eaLnBrk="1" hangingPunct="1">
              <a:buFont typeface="Wingdings" pitchFamily="2" charset="2"/>
              <a:buChar char="ü"/>
              <a:defRPr/>
            </a:pPr>
            <a:r>
              <a:rPr lang="en-US" sz="2000" smtClean="0">
                <a:solidFill>
                  <a:srgbClr val="9999FF"/>
                </a:solidFill>
                <a:latin typeface="Arial" charset="0"/>
              </a:rPr>
              <a:t>Construction of the Tabernacle (Ex 35:1-40:35)</a:t>
            </a:r>
          </a:p>
          <a:p>
            <a:pPr marL="990600" lvl="1" indent="-533400" eaLnBrk="1" hangingPunct="1">
              <a:buFontTx/>
              <a:buChar char="o"/>
              <a:defRPr/>
            </a:pPr>
            <a:r>
              <a:rPr lang="en-US" sz="1800" smtClean="0">
                <a:solidFill>
                  <a:srgbClr val="9999FF"/>
                </a:solidFill>
                <a:latin typeface="Arial" charset="0"/>
              </a:rPr>
              <a:t>God specified the materials</a:t>
            </a:r>
          </a:p>
          <a:p>
            <a:pPr marL="990600" lvl="1" indent="-533400" eaLnBrk="1" hangingPunct="1">
              <a:buFontTx/>
              <a:buChar char="o"/>
              <a:defRPr/>
            </a:pPr>
            <a:r>
              <a:rPr lang="en-US" sz="1800" smtClean="0">
                <a:solidFill>
                  <a:srgbClr val="9999FF"/>
                </a:solidFill>
                <a:latin typeface="Arial" charset="0"/>
              </a:rPr>
              <a:t>God called for the skilled workers, and gave them the skill</a:t>
            </a:r>
          </a:p>
          <a:p>
            <a:pPr marL="990600" lvl="1" indent="-533400" eaLnBrk="1" hangingPunct="1">
              <a:buFontTx/>
              <a:buChar char="o"/>
              <a:defRPr/>
            </a:pPr>
            <a:r>
              <a:rPr lang="en-US" sz="1800" smtClean="0">
                <a:solidFill>
                  <a:srgbClr val="9999FF"/>
                </a:solidFill>
                <a:latin typeface="Arial" charset="0"/>
              </a:rPr>
              <a:t>Everyone who was willing brought a freewill offering for the work</a:t>
            </a:r>
          </a:p>
          <a:p>
            <a:pPr marL="990600" lvl="1" indent="-533400" eaLnBrk="1" hangingPunct="1">
              <a:buFontTx/>
              <a:buChar char="o"/>
              <a:defRPr/>
            </a:pPr>
            <a:r>
              <a:rPr lang="en-US" sz="1800" smtClean="0">
                <a:solidFill>
                  <a:srgbClr val="9999FF"/>
                </a:solidFill>
                <a:latin typeface="Arial" charset="0"/>
              </a:rPr>
              <a:t>The people had to be restrained from giving too much</a:t>
            </a:r>
          </a:p>
          <a:p>
            <a:pPr marL="990600" lvl="1" indent="-533400" eaLnBrk="1" hangingPunct="1">
              <a:buFontTx/>
              <a:buChar char="o"/>
              <a:defRPr/>
            </a:pPr>
            <a:r>
              <a:rPr lang="en-US" sz="1800" smtClean="0">
                <a:solidFill>
                  <a:srgbClr val="9999FF"/>
                </a:solidFill>
                <a:latin typeface="Arial" charset="0"/>
              </a:rPr>
              <a:t>All the construction was as God had specified to Moses</a:t>
            </a:r>
          </a:p>
          <a:p>
            <a:pPr marL="990600" lvl="1" indent="-533400" eaLnBrk="1" hangingPunct="1">
              <a:buFontTx/>
              <a:buChar char="o"/>
              <a:defRPr/>
            </a:pPr>
            <a:r>
              <a:rPr lang="en-US" sz="1800" smtClean="0">
                <a:solidFill>
                  <a:srgbClr val="9999FF"/>
                </a:solidFill>
                <a:latin typeface="Arial" charset="0"/>
              </a:rPr>
              <a:t>When it was completed, Moses blessed the work</a:t>
            </a:r>
          </a:p>
          <a:p>
            <a:pPr marL="990600" lvl="1" indent="-533400" eaLnBrk="1" hangingPunct="1">
              <a:buFontTx/>
              <a:buChar char="o"/>
              <a:defRPr/>
            </a:pPr>
            <a:r>
              <a:rPr lang="en-US" sz="1800" smtClean="0">
                <a:solidFill>
                  <a:srgbClr val="9999FF"/>
                </a:solidFill>
                <a:latin typeface="Arial" charset="0"/>
              </a:rPr>
              <a:t>The Lord ordered the assembly, and anointing of the priests.</a:t>
            </a:r>
          </a:p>
          <a:p>
            <a:pPr marL="990600" lvl="1" indent="-533400" eaLnBrk="1" hangingPunct="1">
              <a:buFontTx/>
              <a:buChar char="o"/>
              <a:defRPr/>
            </a:pPr>
            <a:r>
              <a:rPr lang="en-US" sz="1800" smtClean="0">
                <a:solidFill>
                  <a:srgbClr val="9999FF"/>
                </a:solidFill>
                <a:latin typeface="Arial" charset="0"/>
              </a:rPr>
              <a:t>God’s glory filled the tabernacle (Ex 40:34, 35)</a:t>
            </a:r>
          </a:p>
          <a:p>
            <a:pPr marL="609600" indent="-609600" eaLnBrk="1" hangingPunct="1">
              <a:buClr>
                <a:schemeClr val="tx1"/>
              </a:buClr>
              <a:buFont typeface="Wingdings" pitchFamily="2" charset="2"/>
              <a:buChar char="q"/>
              <a:defRPr/>
            </a:pPr>
            <a:r>
              <a:rPr lang="en-US" sz="2000" smtClean="0">
                <a:latin typeface="Arial" charset="0"/>
              </a:rPr>
              <a:t>The year is ca. 1445 B.C.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E6205DB-32F8-4D98-B304-99640115F127}" type="slidenum">
              <a:rPr lang="en-US"/>
              <a:pPr>
                <a:defRPr/>
              </a:pPr>
              <a:t>12</a:t>
            </a:fld>
            <a:endParaRPr lang="en-US"/>
          </a:p>
        </p:txBody>
      </p:sp>
      <p:sp>
        <p:nvSpPr>
          <p:cNvPr id="2867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8675"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ü"/>
              <a:defRPr/>
            </a:pPr>
            <a:r>
              <a:rPr lang="en-US" sz="2000" smtClean="0">
                <a:solidFill>
                  <a:srgbClr val="9999FF"/>
                </a:solidFill>
                <a:latin typeface="Arial" charset="0"/>
              </a:rPr>
              <a:t>A new Pharaoh made them slaves</a:t>
            </a:r>
          </a:p>
          <a:p>
            <a:pPr eaLnBrk="1" hangingPunct="1">
              <a:buFont typeface="Wingdings" pitchFamily="2" charset="2"/>
              <a:buChar char="ü"/>
              <a:defRPr/>
            </a:pPr>
            <a:r>
              <a:rPr lang="en-US" sz="2000" smtClean="0">
                <a:solidFill>
                  <a:srgbClr val="9999FF"/>
                </a:solidFill>
                <a:latin typeface="Arial" charset="0"/>
              </a:rPr>
              <a:t>The Hebrews were ordered to kill their male children at birth</a:t>
            </a:r>
          </a:p>
          <a:p>
            <a:pPr eaLnBrk="1" hangingPunct="1">
              <a:buFont typeface="Wingdings" pitchFamily="2" charset="2"/>
              <a:buChar char="ü"/>
              <a:defRPr/>
            </a:pPr>
            <a:r>
              <a:rPr lang="en-US" sz="2000" smtClean="0">
                <a:solidFill>
                  <a:srgbClr val="9999FF"/>
                </a:solidFill>
                <a:latin typeface="Arial" charset="0"/>
              </a:rPr>
              <a:t>Moses, a Levite, was born, hidden, then found and raised by the daughter of Pharaoh</a:t>
            </a:r>
          </a:p>
          <a:p>
            <a:pPr eaLnBrk="1" hangingPunct="1">
              <a:buFont typeface="Wingdings" pitchFamily="2" charset="2"/>
              <a:buChar char="ü"/>
              <a:defRPr/>
            </a:pPr>
            <a:r>
              <a:rPr lang="en-US" sz="2000" smtClean="0">
                <a:solidFill>
                  <a:srgbClr val="9999FF"/>
                </a:solidFill>
                <a:latin typeface="Arial" charset="0"/>
              </a:rPr>
              <a:t>When he grew up, Moses killed an Egyptian and had to flee</a:t>
            </a:r>
          </a:p>
          <a:p>
            <a:pPr eaLnBrk="1" hangingPunct="1">
              <a:buFont typeface="Wingdings" pitchFamily="2" charset="2"/>
              <a:buChar char="ü"/>
              <a:defRPr/>
            </a:pPr>
            <a:r>
              <a:rPr lang="en-US" sz="2000" smtClean="0">
                <a:solidFill>
                  <a:srgbClr val="9999FF"/>
                </a:solidFill>
                <a:latin typeface="Arial" charset="0"/>
              </a:rPr>
              <a:t>Moses fled to Midian, married and had a son</a:t>
            </a:r>
          </a:p>
          <a:p>
            <a:pPr eaLnBrk="1" hangingPunct="1">
              <a:buFont typeface="Wingdings" pitchFamily="2" charset="2"/>
              <a:buChar char="ü"/>
              <a:defRPr/>
            </a:pPr>
            <a:r>
              <a:rPr lang="en-US" sz="2000" smtClean="0">
                <a:solidFill>
                  <a:srgbClr val="9999FF"/>
                </a:solidFill>
                <a:latin typeface="Arial" charset="0"/>
              </a:rPr>
              <a:t>The Lord appeared to Moses in a burning bush, calling him to rescue the Hebrews from Egypt</a:t>
            </a:r>
          </a:p>
          <a:p>
            <a:pPr eaLnBrk="1" hangingPunct="1">
              <a:buFont typeface="Wingdings" pitchFamily="2" charset="2"/>
              <a:buChar char="ü"/>
              <a:defRPr/>
            </a:pPr>
            <a:r>
              <a:rPr lang="en-US" sz="2000" smtClean="0">
                <a:solidFill>
                  <a:srgbClr val="9999FF"/>
                </a:solidFill>
                <a:latin typeface="Arial" charset="0"/>
              </a:rPr>
              <a:t>God demonstrated His power, and overcame Moses’ objections</a:t>
            </a:r>
          </a:p>
          <a:p>
            <a:pPr eaLnBrk="1" hangingPunct="1">
              <a:buFont typeface="Wingdings" pitchFamily="2" charset="2"/>
              <a:buChar char="ü"/>
              <a:defRPr/>
            </a:pPr>
            <a:r>
              <a:rPr lang="en-US" sz="2000" smtClean="0">
                <a:solidFill>
                  <a:srgbClr val="9999FF"/>
                </a:solidFill>
                <a:latin typeface="Arial" charset="0"/>
              </a:rPr>
              <a:t>Moses sets out – his son circumcised</a:t>
            </a:r>
          </a:p>
          <a:p>
            <a:pPr eaLnBrk="1" hangingPunct="1">
              <a:buFont typeface="Wingdings" pitchFamily="2" charset="2"/>
              <a:buChar char="q"/>
              <a:defRPr/>
            </a:pPr>
            <a:r>
              <a:rPr lang="en-US" sz="2000" smtClean="0">
                <a:latin typeface="Arial" charset="0"/>
              </a:rPr>
              <a:t>The lineage of Moses and his brother, Aaron (Exodus 6:14-27)</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3F682F09-AF2C-456A-8342-D4C2E9084A56}" type="slidenum">
              <a:rPr lang="en-US"/>
              <a:pPr>
                <a:defRPr/>
              </a:pPr>
              <a:t>120</a:t>
            </a:fld>
            <a:endParaRPr lang="en-US"/>
          </a:p>
        </p:txBody>
      </p:sp>
      <p:sp>
        <p:nvSpPr>
          <p:cNvPr id="16384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Tabernacle</a:t>
            </a:r>
          </a:p>
        </p:txBody>
      </p:sp>
      <p:sp>
        <p:nvSpPr>
          <p:cNvPr id="163843" name="Rectangle 3"/>
          <p:cNvSpPr>
            <a:spLocks noGrp="1" noChangeArrowheads="1"/>
          </p:cNvSpPr>
          <p:nvPr>
            <p:ph type="body" idx="1"/>
          </p:nvPr>
        </p:nvSpPr>
        <p:spPr>
          <a:xfrm>
            <a:off x="2743200" y="1981200"/>
            <a:ext cx="4114800" cy="2819400"/>
          </a:xfrm>
        </p:spPr>
        <p:txBody>
          <a:bodyPr/>
          <a:lstStyle/>
          <a:p>
            <a:pPr marL="609600" indent="-609600" eaLnBrk="1" hangingPunct="1">
              <a:buFont typeface="Wingdings" pitchFamily="2" charset="2"/>
              <a:buChar char="q"/>
              <a:defRPr/>
            </a:pPr>
            <a:endParaRPr lang="en-US" sz="2000" smtClean="0">
              <a:latin typeface="Arial" charset="0"/>
            </a:endParaRPr>
          </a:p>
        </p:txBody>
      </p:sp>
      <p:pic>
        <p:nvPicPr>
          <p:cNvPr id="124933" name="Picture 4" descr="tabernacl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76313"/>
            <a:ext cx="73152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FB3F26A-76EC-4FC2-B337-1A112D6F9224}" type="slidenum">
              <a:rPr lang="en-US"/>
              <a:pPr>
                <a:defRPr/>
              </a:pPr>
              <a:t>121</a:t>
            </a:fld>
            <a:endParaRPr lang="en-US"/>
          </a:p>
        </p:txBody>
      </p:sp>
      <p:sp>
        <p:nvSpPr>
          <p:cNvPr id="16486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Plan of the Tabernacle</a:t>
            </a:r>
          </a:p>
        </p:txBody>
      </p:sp>
      <p:sp>
        <p:nvSpPr>
          <p:cNvPr id="164867" name="Rectangle 3"/>
          <p:cNvSpPr>
            <a:spLocks noGrp="1" noChangeArrowheads="1"/>
          </p:cNvSpPr>
          <p:nvPr>
            <p:ph type="body" idx="1"/>
          </p:nvPr>
        </p:nvSpPr>
        <p:spPr>
          <a:xfrm>
            <a:off x="3429000" y="2362200"/>
            <a:ext cx="2438400" cy="1905000"/>
          </a:xfrm>
        </p:spPr>
        <p:txBody>
          <a:bodyPr/>
          <a:lstStyle/>
          <a:p>
            <a:pPr marL="609600" indent="-609600" eaLnBrk="1" hangingPunct="1">
              <a:buFont typeface="Wingdings" pitchFamily="2" charset="2"/>
              <a:buChar char="q"/>
              <a:defRPr/>
            </a:pPr>
            <a:endParaRPr lang="en-US" sz="2000" smtClean="0">
              <a:latin typeface="Arial" charset="0"/>
            </a:endParaRPr>
          </a:p>
        </p:txBody>
      </p:sp>
      <p:pic>
        <p:nvPicPr>
          <p:cNvPr id="125957" name="Picture 6" descr="Image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43000"/>
            <a:ext cx="41925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0ED359C-E8DA-4F8C-A326-96E7ACFAD122}" type="slidenum">
              <a:rPr lang="en-US"/>
              <a:pPr>
                <a:defRPr/>
              </a:pPr>
              <a:t>122</a:t>
            </a:fld>
            <a:endParaRPr lang="en-US"/>
          </a:p>
        </p:txBody>
      </p:sp>
      <p:sp>
        <p:nvSpPr>
          <p:cNvPr id="16281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A Wilderness Camp</a:t>
            </a:r>
          </a:p>
        </p:txBody>
      </p:sp>
      <p:sp>
        <p:nvSpPr>
          <p:cNvPr id="162819" name="Rectangle 3"/>
          <p:cNvSpPr>
            <a:spLocks noGrp="1" noChangeArrowheads="1"/>
          </p:cNvSpPr>
          <p:nvPr>
            <p:ph type="body" idx="1"/>
          </p:nvPr>
        </p:nvSpPr>
        <p:spPr>
          <a:xfrm>
            <a:off x="2667000" y="1981200"/>
            <a:ext cx="4572000" cy="3581400"/>
          </a:xfrm>
        </p:spPr>
        <p:txBody>
          <a:bodyPr/>
          <a:lstStyle/>
          <a:p>
            <a:pPr marL="609600" indent="-609600" eaLnBrk="1" hangingPunct="1">
              <a:buFont typeface="Wingdings" pitchFamily="2" charset="2"/>
              <a:buChar char="q"/>
              <a:defRPr/>
            </a:pPr>
            <a:endParaRPr lang="en-US" sz="2000" smtClean="0">
              <a:latin typeface="Arial" charset="0"/>
            </a:endParaRPr>
          </a:p>
        </p:txBody>
      </p:sp>
      <p:pic>
        <p:nvPicPr>
          <p:cNvPr id="126981" name="Picture 4" descr="ExodusCam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76300"/>
            <a:ext cx="7162800"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5EDC9E3-9AD3-4726-8685-98EC318E3E06}" type="slidenum">
              <a:rPr lang="en-US"/>
              <a:pPr>
                <a:defRPr/>
              </a:pPr>
              <a:t>123</a:t>
            </a:fld>
            <a:endParaRPr lang="en-US"/>
          </a:p>
        </p:txBody>
      </p:sp>
      <p:sp>
        <p:nvSpPr>
          <p:cNvPr id="15462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5462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Summarizing the book of Exodus:</a:t>
            </a:r>
          </a:p>
          <a:p>
            <a:pPr marL="990600" lvl="1" indent="-533400" eaLnBrk="1" hangingPunct="1">
              <a:buFontTx/>
              <a:buChar char="o"/>
              <a:defRPr/>
            </a:pPr>
            <a:r>
              <a:rPr lang="en-US" sz="1800" smtClean="0">
                <a:latin typeface="Arial" charset="0"/>
              </a:rPr>
              <a:t>Birth of Moses, his call to lead the Hebrews out of Egypt</a:t>
            </a:r>
          </a:p>
          <a:p>
            <a:pPr marL="990600" lvl="1" indent="-533400" eaLnBrk="1" hangingPunct="1">
              <a:buFontTx/>
              <a:buChar char="o"/>
              <a:defRPr/>
            </a:pPr>
            <a:r>
              <a:rPr lang="en-US" sz="1800" smtClean="0">
                <a:latin typeface="Arial" charset="0"/>
              </a:rPr>
              <a:t>Pharaoh’s heart hardened; the Hebrews work made more difficult</a:t>
            </a:r>
          </a:p>
          <a:p>
            <a:pPr marL="990600" lvl="1" indent="-533400" eaLnBrk="1" hangingPunct="1">
              <a:buFontTx/>
              <a:buChar char="o"/>
              <a:defRPr/>
            </a:pPr>
            <a:r>
              <a:rPr lang="en-US" sz="1800" smtClean="0">
                <a:latin typeface="Arial" charset="0"/>
              </a:rPr>
              <a:t>The Plagues on Egypt</a:t>
            </a:r>
          </a:p>
          <a:p>
            <a:pPr marL="990600" lvl="1" indent="-533400" eaLnBrk="1" hangingPunct="1">
              <a:buFontTx/>
              <a:buChar char="o"/>
              <a:defRPr/>
            </a:pPr>
            <a:r>
              <a:rPr lang="en-US" sz="1800" smtClean="0">
                <a:latin typeface="Arial" charset="0"/>
              </a:rPr>
              <a:t>Passover instituted - to become a lasting ordinance</a:t>
            </a:r>
          </a:p>
          <a:p>
            <a:pPr marL="990600" lvl="1" indent="-533400" eaLnBrk="1" hangingPunct="1">
              <a:buFontTx/>
              <a:buChar char="o"/>
              <a:defRPr/>
            </a:pPr>
            <a:r>
              <a:rPr lang="en-US" sz="1800" smtClean="0">
                <a:latin typeface="Arial" charset="0"/>
              </a:rPr>
              <a:t>Moses up on the mountain - the Ten Commandments given</a:t>
            </a:r>
          </a:p>
          <a:p>
            <a:pPr marL="990600" lvl="1" indent="-533400" eaLnBrk="1" hangingPunct="1">
              <a:buFontTx/>
              <a:buChar char="o"/>
              <a:defRPr/>
            </a:pPr>
            <a:r>
              <a:rPr lang="en-US" sz="1800" smtClean="0">
                <a:latin typeface="Arial" charset="0"/>
              </a:rPr>
              <a:t>Aaron makes the golden calf, an idol (God is not amused)</a:t>
            </a:r>
          </a:p>
          <a:p>
            <a:pPr marL="990600" lvl="1" indent="-533400" eaLnBrk="1" hangingPunct="1">
              <a:buFontTx/>
              <a:buChar char="o"/>
              <a:defRPr/>
            </a:pPr>
            <a:r>
              <a:rPr lang="en-US" sz="1800" smtClean="0">
                <a:latin typeface="Arial" charset="0"/>
              </a:rPr>
              <a:t>The Mosaic covenant, mediated by Moses, the nation committed</a:t>
            </a:r>
          </a:p>
          <a:p>
            <a:pPr marL="990600" lvl="1" indent="-533400" eaLnBrk="1" hangingPunct="1">
              <a:buFontTx/>
              <a:buChar char="o"/>
              <a:defRPr/>
            </a:pPr>
            <a:r>
              <a:rPr lang="en-US" sz="1800" smtClean="0">
                <a:latin typeface="Arial" charset="0"/>
              </a:rPr>
              <a:t>God led his people through the desert</a:t>
            </a:r>
          </a:p>
          <a:p>
            <a:pPr marL="990600" lvl="1" indent="-533400" eaLnBrk="1" hangingPunct="1">
              <a:buFontTx/>
              <a:buChar char="o"/>
              <a:defRPr/>
            </a:pPr>
            <a:r>
              <a:rPr lang="en-US" sz="1800" smtClean="0">
                <a:latin typeface="Arial" charset="0"/>
              </a:rPr>
              <a:t>Blessed for faithfulness, cursed for disobedience</a:t>
            </a:r>
          </a:p>
          <a:p>
            <a:pPr marL="990600" lvl="1" indent="-533400" eaLnBrk="1" hangingPunct="1">
              <a:buFontTx/>
              <a:buChar char="o"/>
              <a:defRPr/>
            </a:pPr>
            <a:r>
              <a:rPr lang="en-US" sz="1800" smtClean="0">
                <a:latin typeface="Arial" charset="0"/>
              </a:rPr>
              <a:t>Directions from God for construction of the tabernacle</a:t>
            </a:r>
          </a:p>
          <a:p>
            <a:pPr marL="990600" lvl="1" indent="-533400" eaLnBrk="1" hangingPunct="1">
              <a:buFontTx/>
              <a:buChar char="o"/>
              <a:defRPr/>
            </a:pPr>
            <a:r>
              <a:rPr lang="en-US" sz="1800" smtClean="0">
                <a:latin typeface="Arial" charset="0"/>
              </a:rPr>
              <a:t>The tabernacle built according to the instructions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A0C8BD4-41E9-4CE0-90F2-829B8FD036C5}" type="slidenum">
              <a:rPr lang="en-US"/>
              <a:pPr>
                <a:defRPr/>
              </a:pPr>
              <a:t>13</a:t>
            </a:fld>
            <a:endParaRPr lang="en-US"/>
          </a:p>
        </p:txBody>
      </p:sp>
      <p:sp>
        <p:nvSpPr>
          <p:cNvPr id="3072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0723"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q"/>
              <a:defRPr/>
            </a:pPr>
            <a:r>
              <a:rPr lang="en-US" sz="2000" smtClean="0">
                <a:latin typeface="Arial" charset="0"/>
              </a:rPr>
              <a:t>Moses and Aaron went to Pharaoh to relay God’s word: 		Let My People Go! (Exodus 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82F8600-9C44-4EB4-BF89-99E3C67A85A8}" type="slidenum">
              <a:rPr lang="en-US"/>
              <a:pPr>
                <a:defRPr/>
              </a:pPr>
              <a:t>14</a:t>
            </a:fld>
            <a:endParaRPr lang="en-US"/>
          </a:p>
        </p:txBody>
      </p:sp>
      <p:sp>
        <p:nvSpPr>
          <p:cNvPr id="3174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1747"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eaLnBrk="1" hangingPunct="1">
              <a:buFont typeface="Wingdings" pitchFamily="2" charset="2"/>
              <a:buChar char="q"/>
              <a:defRPr/>
            </a:pPr>
            <a:r>
              <a:rPr lang="en-US" sz="2000" smtClean="0">
                <a:latin typeface="Arial" charset="0"/>
              </a:rPr>
              <a:t>Pharaoh wanted to keep his slave labor, refused to let God’s people go, and made their burden even harsher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37CF375-B350-412F-A0B1-85AB6008A31B}" type="slidenum">
              <a:rPr lang="en-US"/>
              <a:pPr>
                <a:defRPr/>
              </a:pPr>
              <a:t>15</a:t>
            </a:fld>
            <a:endParaRPr lang="en-US"/>
          </a:p>
        </p:txBody>
      </p:sp>
      <p:sp>
        <p:nvSpPr>
          <p:cNvPr id="3277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2771"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eaLnBrk="1" hangingPunct="1">
              <a:buFont typeface="Wingdings" pitchFamily="2" charset="2"/>
              <a:buChar char="q"/>
              <a:defRPr/>
            </a:pPr>
            <a:r>
              <a:rPr lang="en-US" sz="2000" smtClean="0">
                <a:latin typeface="Arial" charset="0"/>
              </a:rPr>
              <a:t>Moses blamed, appeals to God who reassures him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19F949F-5CA9-4B0C-AAA1-46D6F748D5ED}" type="slidenum">
              <a:rPr lang="en-US"/>
              <a:pPr>
                <a:defRPr/>
              </a:pPr>
              <a:t>16</a:t>
            </a:fld>
            <a:endParaRPr lang="en-US"/>
          </a:p>
        </p:txBody>
      </p:sp>
      <p:sp>
        <p:nvSpPr>
          <p:cNvPr id="3379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3795"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eaLnBrk="1" hangingPunct="1">
              <a:buFont typeface="Wingdings" pitchFamily="2" charset="2"/>
              <a:buChar char="ü"/>
              <a:defRPr/>
            </a:pPr>
            <a:r>
              <a:rPr lang="en-US" sz="2000" smtClean="0">
                <a:solidFill>
                  <a:srgbClr val="9999FF"/>
                </a:solidFill>
                <a:latin typeface="Arial" charset="0"/>
              </a:rPr>
              <a:t>Moses blamed, appeals to God who reassures him</a:t>
            </a:r>
          </a:p>
          <a:p>
            <a:pPr eaLnBrk="1" hangingPunct="1">
              <a:buFont typeface="Wingdings" pitchFamily="2" charset="2"/>
              <a:buChar char="q"/>
              <a:defRPr/>
            </a:pPr>
            <a:r>
              <a:rPr lang="en-US" sz="2000" smtClean="0">
                <a:latin typeface="Arial" charset="0"/>
              </a:rPr>
              <a:t>Moses (80) and Aaron (83) obey God, go before Pharaoh where God gives them a miracle (staff turned to snake)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62F4AE7-CA8D-4716-A295-3D7AC2C52B38}" type="slidenum">
              <a:rPr lang="en-US"/>
              <a:pPr>
                <a:defRPr/>
              </a:pPr>
              <a:t>17</a:t>
            </a:fld>
            <a:endParaRPr lang="en-US"/>
          </a:p>
        </p:txBody>
      </p:sp>
      <p:sp>
        <p:nvSpPr>
          <p:cNvPr id="3481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4819"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eaLnBrk="1" hangingPunct="1">
              <a:buFont typeface="Wingdings" pitchFamily="2" charset="2"/>
              <a:buChar char="ü"/>
              <a:defRPr/>
            </a:pPr>
            <a:r>
              <a:rPr lang="en-US" sz="2000" smtClean="0">
                <a:solidFill>
                  <a:srgbClr val="9999FF"/>
                </a:solidFill>
                <a:latin typeface="Arial" charset="0"/>
              </a:rPr>
              <a:t>Moses blamed, appeals to God who reassures him</a:t>
            </a:r>
          </a:p>
          <a:p>
            <a:pPr eaLnBrk="1" hangingPunct="1">
              <a:buFont typeface="Wingdings" pitchFamily="2" charset="2"/>
              <a:buChar char="ü"/>
              <a:defRPr/>
            </a:pPr>
            <a:r>
              <a:rPr lang="en-US" sz="2000" smtClean="0">
                <a:solidFill>
                  <a:srgbClr val="9999FF"/>
                </a:solidFill>
                <a:latin typeface="Arial" charset="0"/>
              </a:rPr>
              <a:t>Moses (80) and Aaron (83) obey God, go before Pharaoh where God gives them a miracle (staff turned to snake)</a:t>
            </a:r>
          </a:p>
          <a:p>
            <a:pPr eaLnBrk="1" hangingPunct="1">
              <a:buFont typeface="Wingdings" pitchFamily="2" charset="2"/>
              <a:buChar char="q"/>
              <a:defRPr/>
            </a:pPr>
            <a:r>
              <a:rPr lang="en-US" sz="2000" smtClean="0">
                <a:latin typeface="Arial" charset="0"/>
              </a:rPr>
              <a:t>Pharaoh resists, God sends a series of Plagues: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01F4B89-50F9-4D1C-AC0C-008611CC6D20}" type="slidenum">
              <a:rPr lang="en-US"/>
              <a:pPr>
                <a:defRPr/>
              </a:pPr>
              <a:t>18</a:t>
            </a:fld>
            <a:endParaRPr lang="en-US"/>
          </a:p>
        </p:txBody>
      </p:sp>
      <p:sp>
        <p:nvSpPr>
          <p:cNvPr id="3789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789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marL="609600" indent="-609600"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marL="609600" indent="-609600" eaLnBrk="1" hangingPunct="1">
              <a:buFont typeface="Wingdings" pitchFamily="2" charset="2"/>
              <a:buChar char="ü"/>
              <a:defRPr/>
            </a:pPr>
            <a:r>
              <a:rPr lang="en-US" sz="2000" smtClean="0">
                <a:solidFill>
                  <a:srgbClr val="9999FF"/>
                </a:solidFill>
                <a:latin typeface="Arial" charset="0"/>
              </a:rPr>
              <a:t>Moses blamed, appeals to God who reassures him</a:t>
            </a:r>
          </a:p>
          <a:p>
            <a:pPr marL="609600" indent="-609600" eaLnBrk="1" hangingPunct="1">
              <a:buFont typeface="Wingdings" pitchFamily="2" charset="2"/>
              <a:buChar char="ü"/>
              <a:defRPr/>
            </a:pPr>
            <a:r>
              <a:rPr lang="en-US" sz="2000" smtClean="0">
                <a:solidFill>
                  <a:srgbClr val="9999FF"/>
                </a:solidFill>
                <a:latin typeface="Arial" charset="0"/>
              </a:rPr>
              <a:t>Moses (80) and Aaron (83) obey God, go before Pharaoh where God gives them a miracle (staff turned to snake)</a:t>
            </a:r>
          </a:p>
          <a:p>
            <a:pPr marL="609600" indent="-609600" eaLnBrk="1" hangingPunct="1">
              <a:buFont typeface="Wingdings" pitchFamily="2" charset="2"/>
              <a:buChar char="q"/>
              <a:defRPr/>
            </a:pPr>
            <a:r>
              <a:rPr lang="en-US" sz="2000" smtClean="0">
                <a:latin typeface="Arial" charset="0"/>
              </a:rPr>
              <a:t>Pharaoh resists, God sends a series of Plagues:</a:t>
            </a:r>
          </a:p>
          <a:p>
            <a:pPr marL="990600" lvl="1" indent="-533400" eaLnBrk="1" hangingPunct="1">
              <a:buFontTx/>
              <a:buAutoNum type="arabicPeriod"/>
              <a:defRPr/>
            </a:pPr>
            <a:r>
              <a:rPr lang="en-US" sz="1800" smtClean="0">
                <a:solidFill>
                  <a:srgbClr val="FFFF00"/>
                </a:solidFill>
                <a:latin typeface="Arial" charset="0"/>
              </a:rPr>
              <a:t>Water of the Nile turned to blood (Exodus 7:14-24)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3D9FBA1-599B-44DC-B62D-6726A17DA23E}" type="slidenum">
              <a:rPr lang="en-US"/>
              <a:pPr>
                <a:defRPr/>
              </a:pPr>
              <a:t>19</a:t>
            </a:fld>
            <a:endParaRPr lang="en-US"/>
          </a:p>
        </p:txBody>
      </p:sp>
      <p:sp>
        <p:nvSpPr>
          <p:cNvPr id="3891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891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marL="609600" indent="-609600"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marL="609600" indent="-609600" eaLnBrk="1" hangingPunct="1">
              <a:buFont typeface="Wingdings" pitchFamily="2" charset="2"/>
              <a:buChar char="ü"/>
              <a:defRPr/>
            </a:pPr>
            <a:r>
              <a:rPr lang="en-US" sz="2000" smtClean="0">
                <a:solidFill>
                  <a:srgbClr val="9999FF"/>
                </a:solidFill>
                <a:latin typeface="Arial" charset="0"/>
              </a:rPr>
              <a:t>Moses blamed, appeals to God who reassures him</a:t>
            </a:r>
          </a:p>
          <a:p>
            <a:pPr marL="609600" indent="-609600" eaLnBrk="1" hangingPunct="1">
              <a:buFont typeface="Wingdings" pitchFamily="2" charset="2"/>
              <a:buChar char="ü"/>
              <a:defRPr/>
            </a:pPr>
            <a:r>
              <a:rPr lang="en-US" sz="2000" smtClean="0">
                <a:solidFill>
                  <a:srgbClr val="9999FF"/>
                </a:solidFill>
                <a:latin typeface="Arial" charset="0"/>
              </a:rPr>
              <a:t>Moses (80) and Aaron (83) obey God, go before Pharaoh where God gives them a miracle (staff turned to snake)</a:t>
            </a:r>
          </a:p>
          <a:p>
            <a:pPr marL="609600" indent="-609600" eaLnBrk="1" hangingPunct="1">
              <a:buFont typeface="Wingdings" pitchFamily="2" charset="2"/>
              <a:buChar char="q"/>
              <a:defRPr/>
            </a:pPr>
            <a:r>
              <a:rPr lang="en-US" sz="2000" smtClean="0">
                <a:latin typeface="Arial" charset="0"/>
              </a:rPr>
              <a:t>Pharaoh resists, God sends a series of Plagues:</a:t>
            </a:r>
          </a:p>
          <a:p>
            <a:pPr marL="990600" lvl="1" indent="-533400" eaLnBrk="1" hangingPunct="1">
              <a:buFontTx/>
              <a:buAutoNum type="arabicPeriod"/>
              <a:defRPr/>
            </a:pPr>
            <a:r>
              <a:rPr lang="en-US" sz="1800" smtClean="0">
                <a:latin typeface="Arial" charset="0"/>
              </a:rPr>
              <a:t>Water of the Nile turned to blood (Exodus 7:14-24)</a:t>
            </a:r>
          </a:p>
          <a:p>
            <a:pPr marL="990600" lvl="1" indent="-533400" eaLnBrk="1" hangingPunct="1">
              <a:buFontTx/>
              <a:buAutoNum type="arabicPeriod"/>
              <a:defRPr/>
            </a:pPr>
            <a:r>
              <a:rPr lang="en-US" sz="1800" smtClean="0">
                <a:solidFill>
                  <a:srgbClr val="FFFF00"/>
                </a:solidFill>
                <a:latin typeface="Arial" charset="0"/>
              </a:rPr>
              <a:t>Plague of Frogs (Exodus 7:25-8:15)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E31C209-4E2F-48CB-B2D5-58C499382C2C}" type="slidenum">
              <a:rPr lang="en-US"/>
              <a:pPr>
                <a:defRPr/>
              </a:pPr>
              <a:t>2</a:t>
            </a:fld>
            <a:endParaRPr lang="en-US"/>
          </a:p>
        </p:txBody>
      </p:sp>
      <p:sp>
        <p:nvSpPr>
          <p:cNvPr id="174084" name="Rectangle 4"/>
          <p:cNvSpPr>
            <a:spLocks noGrp="1" noChangeArrowheads="1"/>
          </p:cNvSpPr>
          <p:nvPr>
            <p:ph type="title" idx="4294967295"/>
          </p:nvPr>
        </p:nvSpPr>
        <p:spPr>
          <a:xfrm>
            <a:off x="6248400" y="228600"/>
            <a:ext cx="2895600" cy="6096000"/>
          </a:xfrm>
        </p:spPr>
        <p:txBody>
          <a:bodyPr/>
          <a:lstStyle/>
          <a:p>
            <a:pPr eaLnBrk="1" hangingPunct="1">
              <a:defRPr/>
            </a:pPr>
            <a:r>
              <a:rPr lang="en-US" sz="1800" smtClean="0"/>
              <a:t>United into a people</a:t>
            </a:r>
          </a:p>
        </p:txBody>
      </p:sp>
      <p:pic>
        <p:nvPicPr>
          <p:cNvPr id="4100" name="Picture 5" descr="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0010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F397238-8DFE-46C1-8A74-9BFD2CC814F6}" type="slidenum">
              <a:rPr lang="en-US"/>
              <a:pPr>
                <a:defRPr/>
              </a:pPr>
              <a:t>20</a:t>
            </a:fld>
            <a:endParaRPr lang="en-US"/>
          </a:p>
        </p:txBody>
      </p:sp>
      <p:sp>
        <p:nvSpPr>
          <p:cNvPr id="3993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993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marL="609600" indent="-609600"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marL="609600" indent="-609600" eaLnBrk="1" hangingPunct="1">
              <a:buFont typeface="Wingdings" pitchFamily="2" charset="2"/>
              <a:buChar char="ü"/>
              <a:defRPr/>
            </a:pPr>
            <a:r>
              <a:rPr lang="en-US" sz="2000" smtClean="0">
                <a:solidFill>
                  <a:srgbClr val="9999FF"/>
                </a:solidFill>
                <a:latin typeface="Arial" charset="0"/>
              </a:rPr>
              <a:t>Moses blamed, appeals to God who reassures him</a:t>
            </a:r>
          </a:p>
          <a:p>
            <a:pPr marL="609600" indent="-609600" eaLnBrk="1" hangingPunct="1">
              <a:buFont typeface="Wingdings" pitchFamily="2" charset="2"/>
              <a:buChar char="ü"/>
              <a:defRPr/>
            </a:pPr>
            <a:r>
              <a:rPr lang="en-US" sz="2000" smtClean="0">
                <a:solidFill>
                  <a:srgbClr val="9999FF"/>
                </a:solidFill>
                <a:latin typeface="Arial" charset="0"/>
              </a:rPr>
              <a:t>Moses (80) and Aaron (83) obey God, go before Pharaoh where God gives them a miracle (staff turned to snake)</a:t>
            </a:r>
          </a:p>
          <a:p>
            <a:pPr marL="609600" indent="-609600" eaLnBrk="1" hangingPunct="1">
              <a:buFont typeface="Wingdings" pitchFamily="2" charset="2"/>
              <a:buChar char="q"/>
              <a:defRPr/>
            </a:pPr>
            <a:r>
              <a:rPr lang="en-US" sz="2000" smtClean="0">
                <a:latin typeface="Arial" charset="0"/>
              </a:rPr>
              <a:t>Pharaoh resists, God sends a series of Plagues:</a:t>
            </a:r>
          </a:p>
          <a:p>
            <a:pPr marL="990600" lvl="1" indent="-533400" eaLnBrk="1" hangingPunct="1">
              <a:buFontTx/>
              <a:buAutoNum type="arabicPeriod"/>
              <a:defRPr/>
            </a:pPr>
            <a:r>
              <a:rPr lang="en-US" sz="1800" smtClean="0">
                <a:latin typeface="Arial" charset="0"/>
              </a:rPr>
              <a:t>Water of the Nile turned to blood (Exodus 7:14-24)</a:t>
            </a:r>
          </a:p>
          <a:p>
            <a:pPr marL="990600" lvl="1" indent="-533400" eaLnBrk="1" hangingPunct="1">
              <a:buFontTx/>
              <a:buAutoNum type="arabicPeriod"/>
              <a:defRPr/>
            </a:pPr>
            <a:r>
              <a:rPr lang="en-US" sz="1800" smtClean="0">
                <a:latin typeface="Arial" charset="0"/>
              </a:rPr>
              <a:t>Plague of Frogs (Exodus 7:25-8:15)</a:t>
            </a:r>
          </a:p>
          <a:p>
            <a:pPr marL="990600" lvl="1" indent="-533400" eaLnBrk="1" hangingPunct="1">
              <a:buFontTx/>
              <a:buAutoNum type="arabicPeriod"/>
              <a:defRPr/>
            </a:pPr>
            <a:r>
              <a:rPr lang="en-US" sz="1800" smtClean="0">
                <a:solidFill>
                  <a:srgbClr val="FFFF00"/>
                </a:solidFill>
                <a:latin typeface="Arial" charset="0"/>
              </a:rPr>
              <a:t>Plague of Gnats (Exodus 8:16-19)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27458CD-53A4-42C0-B42B-D7F59A7D3968}" type="slidenum">
              <a:rPr lang="en-US"/>
              <a:pPr>
                <a:defRPr/>
              </a:pPr>
              <a:t>21</a:t>
            </a:fld>
            <a:endParaRPr lang="en-US"/>
          </a:p>
        </p:txBody>
      </p:sp>
      <p:sp>
        <p:nvSpPr>
          <p:cNvPr id="4096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096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marL="609600" indent="-609600"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marL="609600" indent="-609600" eaLnBrk="1" hangingPunct="1">
              <a:buFont typeface="Wingdings" pitchFamily="2" charset="2"/>
              <a:buChar char="ü"/>
              <a:defRPr/>
            </a:pPr>
            <a:r>
              <a:rPr lang="en-US" sz="2000" smtClean="0">
                <a:solidFill>
                  <a:srgbClr val="9999FF"/>
                </a:solidFill>
                <a:latin typeface="Arial" charset="0"/>
              </a:rPr>
              <a:t>Moses blamed, appeals to God who reassures him</a:t>
            </a:r>
          </a:p>
          <a:p>
            <a:pPr marL="609600" indent="-609600" eaLnBrk="1" hangingPunct="1">
              <a:buFont typeface="Wingdings" pitchFamily="2" charset="2"/>
              <a:buChar char="ü"/>
              <a:defRPr/>
            </a:pPr>
            <a:r>
              <a:rPr lang="en-US" sz="2000" smtClean="0">
                <a:solidFill>
                  <a:srgbClr val="9999FF"/>
                </a:solidFill>
                <a:latin typeface="Arial" charset="0"/>
              </a:rPr>
              <a:t>Moses (80) and Aaron (83) obey God, go before Pharaoh where God gives them a miracle (staff turned to snake)</a:t>
            </a:r>
          </a:p>
          <a:p>
            <a:pPr marL="609600" indent="-609600" eaLnBrk="1" hangingPunct="1">
              <a:buFont typeface="Wingdings" pitchFamily="2" charset="2"/>
              <a:buChar char="q"/>
              <a:defRPr/>
            </a:pPr>
            <a:r>
              <a:rPr lang="en-US" sz="2000" smtClean="0">
                <a:latin typeface="Arial" charset="0"/>
              </a:rPr>
              <a:t>Pharaoh resists, God sends a series of Plagues:</a:t>
            </a:r>
          </a:p>
          <a:p>
            <a:pPr marL="990600" lvl="1" indent="-533400" eaLnBrk="1" hangingPunct="1">
              <a:buFontTx/>
              <a:buAutoNum type="arabicPeriod"/>
              <a:defRPr/>
            </a:pPr>
            <a:r>
              <a:rPr lang="en-US" sz="1800" smtClean="0">
                <a:latin typeface="Arial" charset="0"/>
              </a:rPr>
              <a:t>Water of the Nile turned to blood (Exodus 7:14-24)</a:t>
            </a:r>
          </a:p>
          <a:p>
            <a:pPr marL="990600" lvl="1" indent="-533400" eaLnBrk="1" hangingPunct="1">
              <a:buFontTx/>
              <a:buAutoNum type="arabicPeriod"/>
              <a:defRPr/>
            </a:pPr>
            <a:r>
              <a:rPr lang="en-US" sz="1800" smtClean="0">
                <a:latin typeface="Arial" charset="0"/>
              </a:rPr>
              <a:t>Plague of Frogs (Exodus 7:25-8:15)</a:t>
            </a:r>
          </a:p>
          <a:p>
            <a:pPr marL="990600" lvl="1" indent="-533400" eaLnBrk="1" hangingPunct="1">
              <a:buFontTx/>
              <a:buAutoNum type="arabicPeriod"/>
              <a:defRPr/>
            </a:pPr>
            <a:r>
              <a:rPr lang="en-US" sz="1800" smtClean="0">
                <a:latin typeface="Arial" charset="0"/>
              </a:rPr>
              <a:t>Plague of Gnats (Exodus 8:16-19)</a:t>
            </a:r>
          </a:p>
          <a:p>
            <a:pPr marL="990600" lvl="1" indent="-533400" eaLnBrk="1" hangingPunct="1">
              <a:buFontTx/>
              <a:buAutoNum type="arabicPeriod"/>
              <a:defRPr/>
            </a:pPr>
            <a:r>
              <a:rPr lang="en-US" sz="1800" smtClean="0">
                <a:solidFill>
                  <a:srgbClr val="FFFF00"/>
                </a:solidFill>
                <a:latin typeface="Arial" charset="0"/>
              </a:rPr>
              <a:t>Plague of Flies (Exodus 8:20-24)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FE29BDF-526B-4C35-ABF1-A578F627A98B}" type="slidenum">
              <a:rPr lang="en-US"/>
              <a:pPr>
                <a:defRPr/>
              </a:pPr>
              <a:t>22</a:t>
            </a:fld>
            <a:endParaRPr lang="en-US"/>
          </a:p>
        </p:txBody>
      </p:sp>
      <p:sp>
        <p:nvSpPr>
          <p:cNvPr id="4198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198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marL="609600" indent="-609600"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marL="609600" indent="-609600" eaLnBrk="1" hangingPunct="1">
              <a:buFont typeface="Wingdings" pitchFamily="2" charset="2"/>
              <a:buChar char="ü"/>
              <a:defRPr/>
            </a:pPr>
            <a:r>
              <a:rPr lang="en-US" sz="2000" smtClean="0">
                <a:solidFill>
                  <a:srgbClr val="9999FF"/>
                </a:solidFill>
                <a:latin typeface="Arial" charset="0"/>
              </a:rPr>
              <a:t>Moses blamed, appeals to God who reassures him</a:t>
            </a:r>
          </a:p>
          <a:p>
            <a:pPr marL="609600" indent="-609600" eaLnBrk="1" hangingPunct="1">
              <a:buFont typeface="Wingdings" pitchFamily="2" charset="2"/>
              <a:buChar char="ü"/>
              <a:defRPr/>
            </a:pPr>
            <a:r>
              <a:rPr lang="en-US" sz="2000" smtClean="0">
                <a:solidFill>
                  <a:srgbClr val="9999FF"/>
                </a:solidFill>
                <a:latin typeface="Arial" charset="0"/>
              </a:rPr>
              <a:t>Moses (80) and Aaron (83) obey God, go before Pharaoh where God gives them a miracle (staff turned to snake)</a:t>
            </a:r>
          </a:p>
          <a:p>
            <a:pPr marL="609600" indent="-609600" eaLnBrk="1" hangingPunct="1">
              <a:buFont typeface="Wingdings" pitchFamily="2" charset="2"/>
              <a:buChar char="q"/>
              <a:defRPr/>
            </a:pPr>
            <a:r>
              <a:rPr lang="en-US" sz="2000" smtClean="0">
                <a:latin typeface="Arial" charset="0"/>
              </a:rPr>
              <a:t>Pharaoh resists, God sends a series of Plagues:</a:t>
            </a:r>
          </a:p>
          <a:p>
            <a:pPr marL="990600" lvl="1" indent="-533400" eaLnBrk="1" hangingPunct="1">
              <a:buFontTx/>
              <a:buAutoNum type="arabicPeriod"/>
              <a:defRPr/>
            </a:pPr>
            <a:r>
              <a:rPr lang="en-US" sz="1800" smtClean="0">
                <a:latin typeface="Arial" charset="0"/>
              </a:rPr>
              <a:t>Water of the Nile turned to blood (Exodus 7:14-24)</a:t>
            </a:r>
          </a:p>
          <a:p>
            <a:pPr marL="990600" lvl="1" indent="-533400" eaLnBrk="1" hangingPunct="1">
              <a:buFontTx/>
              <a:buAutoNum type="arabicPeriod"/>
              <a:defRPr/>
            </a:pPr>
            <a:r>
              <a:rPr lang="en-US" sz="1800" smtClean="0">
                <a:latin typeface="Arial" charset="0"/>
              </a:rPr>
              <a:t>Plague of Frogs (Exodus 7:25-8:15)</a:t>
            </a:r>
          </a:p>
          <a:p>
            <a:pPr marL="990600" lvl="1" indent="-533400" eaLnBrk="1" hangingPunct="1">
              <a:buFontTx/>
              <a:buAutoNum type="arabicPeriod"/>
              <a:defRPr/>
            </a:pPr>
            <a:r>
              <a:rPr lang="en-US" sz="1800" smtClean="0">
                <a:latin typeface="Arial" charset="0"/>
              </a:rPr>
              <a:t>Plague of Gnats (Exodus 8:16-19)</a:t>
            </a:r>
          </a:p>
          <a:p>
            <a:pPr marL="990600" lvl="1" indent="-533400" eaLnBrk="1" hangingPunct="1">
              <a:buFontTx/>
              <a:buAutoNum type="arabicPeriod"/>
              <a:defRPr/>
            </a:pPr>
            <a:r>
              <a:rPr lang="en-US" sz="1800" smtClean="0">
                <a:latin typeface="Arial" charset="0"/>
              </a:rPr>
              <a:t>Plague of Flies (Exodus 8:20-24)</a:t>
            </a:r>
          </a:p>
          <a:p>
            <a:pPr marL="990600" lvl="1" indent="-533400" eaLnBrk="1" hangingPunct="1">
              <a:buFontTx/>
              <a:buAutoNum type="arabicPeriod"/>
              <a:defRPr/>
            </a:pPr>
            <a:r>
              <a:rPr lang="en-US" sz="1800" smtClean="0">
                <a:solidFill>
                  <a:srgbClr val="FFFF00"/>
                </a:solidFill>
                <a:latin typeface="Arial" charset="0"/>
              </a:rPr>
              <a:t>Plague of Dead Animals (Exodus 9:1-7)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DCCE9E7-BE66-4475-951D-2194BEF6BA91}" type="slidenum">
              <a:rPr lang="en-US"/>
              <a:pPr>
                <a:defRPr/>
              </a:pPr>
              <a:t>23</a:t>
            </a:fld>
            <a:endParaRPr lang="en-US"/>
          </a:p>
        </p:txBody>
      </p:sp>
      <p:sp>
        <p:nvSpPr>
          <p:cNvPr id="4301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301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marL="609600" indent="-609600"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marL="609600" indent="-609600" eaLnBrk="1" hangingPunct="1">
              <a:buFont typeface="Wingdings" pitchFamily="2" charset="2"/>
              <a:buChar char="ü"/>
              <a:defRPr/>
            </a:pPr>
            <a:r>
              <a:rPr lang="en-US" sz="2000" smtClean="0">
                <a:solidFill>
                  <a:srgbClr val="9999FF"/>
                </a:solidFill>
                <a:latin typeface="Arial" charset="0"/>
              </a:rPr>
              <a:t>Moses blamed, appeals to God who reassures him</a:t>
            </a:r>
          </a:p>
          <a:p>
            <a:pPr marL="609600" indent="-609600" eaLnBrk="1" hangingPunct="1">
              <a:buFont typeface="Wingdings" pitchFamily="2" charset="2"/>
              <a:buChar char="ü"/>
              <a:defRPr/>
            </a:pPr>
            <a:r>
              <a:rPr lang="en-US" sz="2000" smtClean="0">
                <a:solidFill>
                  <a:srgbClr val="9999FF"/>
                </a:solidFill>
                <a:latin typeface="Arial" charset="0"/>
              </a:rPr>
              <a:t>Moses (80) and Aaron (83) obey God, go before Pharaoh where God gives them a miracle (staff turned to snake)</a:t>
            </a:r>
          </a:p>
          <a:p>
            <a:pPr marL="609600" indent="-609600" eaLnBrk="1" hangingPunct="1">
              <a:buFont typeface="Wingdings" pitchFamily="2" charset="2"/>
              <a:buChar char="q"/>
              <a:defRPr/>
            </a:pPr>
            <a:r>
              <a:rPr lang="en-US" sz="2000" smtClean="0">
                <a:latin typeface="Arial" charset="0"/>
              </a:rPr>
              <a:t>Pharaoh resists, God sends a series of Plagues:</a:t>
            </a:r>
          </a:p>
          <a:p>
            <a:pPr marL="990600" lvl="1" indent="-533400" eaLnBrk="1" hangingPunct="1">
              <a:buFontTx/>
              <a:buAutoNum type="arabicPeriod"/>
              <a:defRPr/>
            </a:pPr>
            <a:r>
              <a:rPr lang="en-US" sz="1800" smtClean="0">
                <a:latin typeface="Arial" charset="0"/>
              </a:rPr>
              <a:t>Water of the Nile turned to blood (Exodus 7:14-24)</a:t>
            </a:r>
          </a:p>
          <a:p>
            <a:pPr marL="990600" lvl="1" indent="-533400" eaLnBrk="1" hangingPunct="1">
              <a:buFontTx/>
              <a:buAutoNum type="arabicPeriod"/>
              <a:defRPr/>
            </a:pPr>
            <a:r>
              <a:rPr lang="en-US" sz="1800" smtClean="0">
                <a:latin typeface="Arial" charset="0"/>
              </a:rPr>
              <a:t>Plague of Frogs (Exodus 7:25-8:15)</a:t>
            </a:r>
          </a:p>
          <a:p>
            <a:pPr marL="990600" lvl="1" indent="-533400" eaLnBrk="1" hangingPunct="1">
              <a:buFontTx/>
              <a:buAutoNum type="arabicPeriod"/>
              <a:defRPr/>
            </a:pPr>
            <a:r>
              <a:rPr lang="en-US" sz="1800" smtClean="0">
                <a:latin typeface="Arial" charset="0"/>
              </a:rPr>
              <a:t>Plague of Gnats (Exodus 8:16-19)</a:t>
            </a:r>
          </a:p>
          <a:p>
            <a:pPr marL="990600" lvl="1" indent="-533400" eaLnBrk="1" hangingPunct="1">
              <a:buFontTx/>
              <a:buAutoNum type="arabicPeriod"/>
              <a:defRPr/>
            </a:pPr>
            <a:r>
              <a:rPr lang="en-US" sz="1800" smtClean="0">
                <a:latin typeface="Arial" charset="0"/>
              </a:rPr>
              <a:t>Plague of Flies (Exodus 8:20-24)</a:t>
            </a:r>
          </a:p>
          <a:p>
            <a:pPr marL="990600" lvl="1" indent="-533400" eaLnBrk="1" hangingPunct="1">
              <a:buFontTx/>
              <a:buAutoNum type="arabicPeriod"/>
              <a:defRPr/>
            </a:pPr>
            <a:r>
              <a:rPr lang="en-US" sz="1800" smtClean="0">
                <a:latin typeface="Arial" charset="0"/>
              </a:rPr>
              <a:t>Plague of Dead Animals (Exodus 9:1-7)</a:t>
            </a:r>
          </a:p>
          <a:p>
            <a:pPr marL="990600" lvl="1" indent="-533400" eaLnBrk="1" hangingPunct="1">
              <a:buFontTx/>
              <a:buAutoNum type="arabicPeriod"/>
              <a:defRPr/>
            </a:pPr>
            <a:r>
              <a:rPr lang="en-US" sz="1800" smtClean="0">
                <a:solidFill>
                  <a:srgbClr val="FFFF00"/>
                </a:solidFill>
                <a:latin typeface="Arial" charset="0"/>
              </a:rPr>
              <a:t>Plague of Boils (Exodus 9:8-12)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D665433-FC10-45FF-943B-ABA266B40B84}" type="slidenum">
              <a:rPr lang="en-US"/>
              <a:pPr>
                <a:defRPr/>
              </a:pPr>
              <a:t>24</a:t>
            </a:fld>
            <a:endParaRPr lang="en-US"/>
          </a:p>
        </p:txBody>
      </p:sp>
      <p:sp>
        <p:nvSpPr>
          <p:cNvPr id="4403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403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Aaron went to Pharaoh to relay God’s word: 		Let My People Go!</a:t>
            </a:r>
          </a:p>
          <a:p>
            <a:pPr marL="609600" indent="-609600" eaLnBrk="1" hangingPunct="1">
              <a:buFont typeface="Wingdings" pitchFamily="2" charset="2"/>
              <a:buChar char="ü"/>
              <a:defRPr/>
            </a:pPr>
            <a:r>
              <a:rPr lang="en-US" sz="2000" smtClean="0">
                <a:solidFill>
                  <a:srgbClr val="9999FF"/>
                </a:solidFill>
                <a:latin typeface="Arial" charset="0"/>
              </a:rPr>
              <a:t>Pharaoh wanted to keep his slave labor, refused, made their burden even harsher</a:t>
            </a:r>
          </a:p>
          <a:p>
            <a:pPr marL="609600" indent="-609600" eaLnBrk="1" hangingPunct="1">
              <a:buFont typeface="Wingdings" pitchFamily="2" charset="2"/>
              <a:buChar char="ü"/>
              <a:defRPr/>
            </a:pPr>
            <a:r>
              <a:rPr lang="en-US" sz="2000" smtClean="0">
                <a:solidFill>
                  <a:srgbClr val="9999FF"/>
                </a:solidFill>
                <a:latin typeface="Arial" charset="0"/>
              </a:rPr>
              <a:t>Moses blamed, appeals to God who reassures him</a:t>
            </a:r>
          </a:p>
          <a:p>
            <a:pPr marL="609600" indent="-609600" eaLnBrk="1" hangingPunct="1">
              <a:buFont typeface="Wingdings" pitchFamily="2" charset="2"/>
              <a:buChar char="ü"/>
              <a:defRPr/>
            </a:pPr>
            <a:r>
              <a:rPr lang="en-US" sz="2000" smtClean="0">
                <a:solidFill>
                  <a:srgbClr val="9999FF"/>
                </a:solidFill>
                <a:latin typeface="Arial" charset="0"/>
              </a:rPr>
              <a:t>Moses (80) and Aaron (83) obey God, go before Pharaoh where God gives them a miracle (staff turned to snake)</a:t>
            </a:r>
          </a:p>
          <a:p>
            <a:pPr marL="609600" indent="-609600" eaLnBrk="1" hangingPunct="1">
              <a:buFont typeface="Wingdings" pitchFamily="2" charset="2"/>
              <a:buChar char="q"/>
              <a:defRPr/>
            </a:pPr>
            <a:r>
              <a:rPr lang="en-US" sz="2000" smtClean="0">
                <a:latin typeface="Arial" charset="0"/>
              </a:rPr>
              <a:t>Pharaoh resists, God sends a series of Plagues:</a:t>
            </a:r>
          </a:p>
          <a:p>
            <a:pPr marL="990600" lvl="1" indent="-533400" eaLnBrk="1" hangingPunct="1">
              <a:buFontTx/>
              <a:buAutoNum type="arabicPeriod"/>
              <a:defRPr/>
            </a:pPr>
            <a:r>
              <a:rPr lang="en-US" sz="1800" smtClean="0">
                <a:latin typeface="Arial" charset="0"/>
              </a:rPr>
              <a:t>Water of the Nile turned to blood (Exodus 7:14-24)</a:t>
            </a:r>
          </a:p>
          <a:p>
            <a:pPr marL="990600" lvl="1" indent="-533400" eaLnBrk="1" hangingPunct="1">
              <a:buFontTx/>
              <a:buAutoNum type="arabicPeriod"/>
              <a:defRPr/>
            </a:pPr>
            <a:r>
              <a:rPr lang="en-US" sz="1800" smtClean="0">
                <a:latin typeface="Arial" charset="0"/>
              </a:rPr>
              <a:t>Plague of Frogs (Exodus 7:25-8:15)</a:t>
            </a:r>
          </a:p>
          <a:p>
            <a:pPr marL="990600" lvl="1" indent="-533400" eaLnBrk="1" hangingPunct="1">
              <a:buFontTx/>
              <a:buAutoNum type="arabicPeriod"/>
              <a:defRPr/>
            </a:pPr>
            <a:r>
              <a:rPr lang="en-US" sz="1800" smtClean="0">
                <a:latin typeface="Arial" charset="0"/>
              </a:rPr>
              <a:t>Plague of Gnats (Exodus 8:16-19)</a:t>
            </a:r>
          </a:p>
          <a:p>
            <a:pPr marL="990600" lvl="1" indent="-533400" eaLnBrk="1" hangingPunct="1">
              <a:buFontTx/>
              <a:buAutoNum type="arabicPeriod"/>
              <a:defRPr/>
            </a:pPr>
            <a:r>
              <a:rPr lang="en-US" sz="1800" smtClean="0">
                <a:latin typeface="Arial" charset="0"/>
              </a:rPr>
              <a:t>Plague of Flies (Exodus 8:20-24)</a:t>
            </a:r>
          </a:p>
          <a:p>
            <a:pPr marL="990600" lvl="1" indent="-533400" eaLnBrk="1" hangingPunct="1">
              <a:buFontTx/>
              <a:buAutoNum type="arabicPeriod"/>
              <a:defRPr/>
            </a:pPr>
            <a:r>
              <a:rPr lang="en-US" sz="1800" smtClean="0">
                <a:latin typeface="Arial" charset="0"/>
              </a:rPr>
              <a:t>Plague of Dead Animals (Exodus 9:1-7)</a:t>
            </a:r>
          </a:p>
          <a:p>
            <a:pPr marL="990600" lvl="1" indent="-533400" eaLnBrk="1" hangingPunct="1">
              <a:buFontTx/>
              <a:buAutoNum type="arabicPeriod"/>
              <a:defRPr/>
            </a:pPr>
            <a:r>
              <a:rPr lang="en-US" sz="1800" smtClean="0">
                <a:latin typeface="Arial" charset="0"/>
              </a:rPr>
              <a:t>Plague of Boils (Exodus 9:8-12)</a:t>
            </a:r>
          </a:p>
          <a:p>
            <a:pPr marL="990600" lvl="1" indent="-533400" eaLnBrk="1" hangingPunct="1">
              <a:buFontTx/>
              <a:buAutoNum type="arabicPeriod"/>
              <a:defRPr/>
            </a:pPr>
            <a:r>
              <a:rPr lang="en-US" sz="1800" smtClean="0">
                <a:solidFill>
                  <a:srgbClr val="FFFF00"/>
                </a:solidFill>
                <a:latin typeface="Arial" charset="0"/>
              </a:rPr>
              <a:t>Plague of Hail (Exodus 9:13-26)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0D09EA4-16F2-474B-9729-8D5D619526E2}" type="slidenum">
              <a:rPr lang="en-US"/>
              <a:pPr>
                <a:defRPr/>
              </a:pPr>
              <a:t>25</a:t>
            </a:fld>
            <a:endParaRPr lang="en-US"/>
          </a:p>
        </p:txBody>
      </p:sp>
      <p:sp>
        <p:nvSpPr>
          <p:cNvPr id="4505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505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Pharaoh promises to let Israel go, then reneges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74B8262-909F-4658-A84D-E96D4EA095A8}" type="slidenum">
              <a:rPr lang="en-US"/>
              <a:pPr>
                <a:defRPr/>
              </a:pPr>
              <a:t>26</a:t>
            </a:fld>
            <a:endParaRPr lang="en-US"/>
          </a:p>
        </p:txBody>
      </p:sp>
      <p:sp>
        <p:nvSpPr>
          <p:cNvPr id="4608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608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Pharaoh promises to let Israel go, then reneges</a:t>
            </a:r>
          </a:p>
          <a:p>
            <a:pPr marL="609600" indent="-609600" eaLnBrk="1" hangingPunct="1">
              <a:buFont typeface="Wingdings" pitchFamily="2" charset="2"/>
              <a:buChar char="q"/>
              <a:defRPr/>
            </a:pPr>
            <a:r>
              <a:rPr lang="en-US" sz="2000" smtClean="0">
                <a:latin typeface="Arial" charset="0"/>
              </a:rPr>
              <a:t>God reveals the reason for the Plagues: to Glorify His Name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988551A-D581-41F6-ACF8-15F70EEDE17F}" type="slidenum">
              <a:rPr lang="en-US"/>
              <a:pPr>
                <a:defRPr/>
              </a:pPr>
              <a:t>27</a:t>
            </a:fld>
            <a:endParaRPr lang="en-US"/>
          </a:p>
        </p:txBody>
      </p:sp>
      <p:sp>
        <p:nvSpPr>
          <p:cNvPr id="4710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710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Pharaoh promises to let Israel go, then reneges</a:t>
            </a:r>
          </a:p>
          <a:p>
            <a:pPr marL="609600" indent="-609600" eaLnBrk="1" hangingPunct="1">
              <a:buFont typeface="Wingdings" pitchFamily="2" charset="2"/>
              <a:buChar char="ü"/>
              <a:defRPr/>
            </a:pPr>
            <a:r>
              <a:rPr lang="en-US" sz="2000" smtClean="0">
                <a:solidFill>
                  <a:srgbClr val="9999FF"/>
                </a:solidFill>
                <a:latin typeface="Arial" charset="0"/>
              </a:rPr>
              <a:t>God reveals the reason for the Plagues: to Glorify His Name</a:t>
            </a:r>
          </a:p>
          <a:p>
            <a:pPr marL="609600" indent="-609600" eaLnBrk="1" hangingPunct="1">
              <a:buFont typeface="Wingdings" pitchFamily="2" charset="2"/>
              <a:buChar char="q"/>
              <a:defRPr/>
            </a:pPr>
            <a:r>
              <a:rPr lang="en-US" sz="2000" smtClean="0">
                <a:latin typeface="Arial" charset="0"/>
              </a:rPr>
              <a:t>Pharaoh would let only the men go; 				God sends a </a:t>
            </a:r>
            <a:r>
              <a:rPr lang="en-US" sz="2000" smtClean="0">
                <a:solidFill>
                  <a:srgbClr val="FFFF00"/>
                </a:solidFill>
                <a:latin typeface="Arial" charset="0"/>
              </a:rPr>
              <a:t>Plague of Locusts (Exodus 10:12-20)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3ACDCEA-ACFC-47CA-98C6-F69ABE784EEA}" type="slidenum">
              <a:rPr lang="en-US"/>
              <a:pPr>
                <a:defRPr/>
              </a:pPr>
              <a:t>28</a:t>
            </a:fld>
            <a:endParaRPr lang="en-US"/>
          </a:p>
        </p:txBody>
      </p:sp>
      <p:sp>
        <p:nvSpPr>
          <p:cNvPr id="4813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813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Pharaoh promises to let Israel go, then reneges</a:t>
            </a:r>
          </a:p>
          <a:p>
            <a:pPr marL="609600" indent="-609600" eaLnBrk="1" hangingPunct="1">
              <a:buFont typeface="Wingdings" pitchFamily="2" charset="2"/>
              <a:buChar char="ü"/>
              <a:defRPr/>
            </a:pPr>
            <a:r>
              <a:rPr lang="en-US" sz="2000" smtClean="0">
                <a:solidFill>
                  <a:srgbClr val="9999FF"/>
                </a:solidFill>
                <a:latin typeface="Arial" charset="0"/>
              </a:rPr>
              <a:t>God reveals the reason for the Plagues: to Glorify His Name</a:t>
            </a:r>
          </a:p>
          <a:p>
            <a:pPr marL="609600" indent="-609600" eaLnBrk="1" hangingPunct="1">
              <a:buFont typeface="Wingdings" pitchFamily="2" charset="2"/>
              <a:buChar char="ü"/>
              <a:defRPr/>
            </a:pPr>
            <a:r>
              <a:rPr lang="en-US" sz="2000" smtClean="0">
                <a:solidFill>
                  <a:srgbClr val="9999FF"/>
                </a:solidFill>
                <a:latin typeface="Arial" charset="0"/>
              </a:rPr>
              <a:t>Pharaoh would let only the men go; 				God sends a Plague of Locusts (Exodus 10:12-20)</a:t>
            </a:r>
          </a:p>
          <a:p>
            <a:pPr marL="609600" indent="-609600" eaLnBrk="1" hangingPunct="1">
              <a:buFont typeface="Wingdings" pitchFamily="2" charset="2"/>
              <a:buChar char="q"/>
              <a:defRPr/>
            </a:pPr>
            <a:r>
              <a:rPr lang="en-US" sz="2000" smtClean="0">
                <a:latin typeface="Arial" charset="0"/>
              </a:rPr>
              <a:t>God hardens Pharaoh’s heart; again he refuses. 			God sends a </a:t>
            </a:r>
            <a:r>
              <a:rPr lang="en-US" sz="2000" smtClean="0">
                <a:solidFill>
                  <a:srgbClr val="FFFF00"/>
                </a:solidFill>
                <a:latin typeface="Arial" charset="0"/>
              </a:rPr>
              <a:t>Plague of Darkness (Exodus 10:21-23)</a:t>
            </a:r>
          </a:p>
          <a:p>
            <a:pPr marL="609600" indent="-609600" eaLnBrk="1" hangingPunct="1">
              <a:buFont typeface="Wingdings" pitchFamily="2" charset="2"/>
              <a:buChar char="q"/>
              <a:defRPr/>
            </a:pPr>
            <a:endParaRPr lang="en-US" sz="200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FB6E0E4-A4AB-43CE-8472-C6582CD2DF84}" type="slidenum">
              <a:rPr lang="en-US"/>
              <a:pPr>
                <a:defRPr/>
              </a:pPr>
              <a:t>29</a:t>
            </a:fld>
            <a:endParaRPr lang="en-US"/>
          </a:p>
        </p:txBody>
      </p:sp>
      <p:sp>
        <p:nvSpPr>
          <p:cNvPr id="4915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4915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Pharaoh promises to let Israel go, then reneges</a:t>
            </a:r>
          </a:p>
          <a:p>
            <a:pPr marL="609600" indent="-609600" eaLnBrk="1" hangingPunct="1">
              <a:buFont typeface="Wingdings" pitchFamily="2" charset="2"/>
              <a:buChar char="ü"/>
              <a:defRPr/>
            </a:pPr>
            <a:r>
              <a:rPr lang="en-US" sz="2000" smtClean="0">
                <a:solidFill>
                  <a:srgbClr val="9999FF"/>
                </a:solidFill>
                <a:latin typeface="Arial" charset="0"/>
              </a:rPr>
              <a:t>God reveals the reason for the Plagues: to Glorify His Name</a:t>
            </a:r>
          </a:p>
          <a:p>
            <a:pPr marL="609600" indent="-609600" eaLnBrk="1" hangingPunct="1">
              <a:buFont typeface="Wingdings" pitchFamily="2" charset="2"/>
              <a:buChar char="ü"/>
              <a:defRPr/>
            </a:pPr>
            <a:r>
              <a:rPr lang="en-US" sz="2000" smtClean="0">
                <a:solidFill>
                  <a:srgbClr val="9999FF"/>
                </a:solidFill>
                <a:latin typeface="Arial" charset="0"/>
              </a:rPr>
              <a:t>Pharaoh would let only the men go; 				God sends a Plague of Locusts (Exodus 10:12-20)</a:t>
            </a:r>
          </a:p>
          <a:p>
            <a:pPr marL="609600" indent="-609600" eaLnBrk="1" hangingPunct="1">
              <a:buFont typeface="Wingdings" pitchFamily="2" charset="2"/>
              <a:buChar char="ü"/>
              <a:defRPr/>
            </a:pPr>
            <a:r>
              <a:rPr lang="en-US" sz="2000" smtClean="0">
                <a:solidFill>
                  <a:srgbClr val="9999FF"/>
                </a:solidFill>
                <a:latin typeface="Arial" charset="0"/>
              </a:rPr>
              <a:t>God hardens Pharaoh’s heart; again he refuses. 			God sends a Plague of Darkness (Exodus 10:21-23)</a:t>
            </a:r>
          </a:p>
          <a:p>
            <a:pPr marL="609600" indent="-609600" eaLnBrk="1" hangingPunct="1">
              <a:buFont typeface="Wingdings" pitchFamily="2" charset="2"/>
              <a:buChar char="q"/>
              <a:defRPr/>
            </a:pPr>
            <a:r>
              <a:rPr lang="en-US" sz="2000" smtClean="0">
                <a:latin typeface="Arial" charset="0"/>
              </a:rPr>
              <a:t>Pharaoh threatens Moses (Exodus 10:28)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F08A2B7-F03E-4317-8C91-329831E2AF21}" type="slidenum">
              <a:rPr lang="en-US"/>
              <a:pPr>
                <a:defRPr/>
              </a:pPr>
              <a:t>3</a:t>
            </a:fld>
            <a:endParaRPr lang="en-US"/>
          </a:p>
        </p:txBody>
      </p:sp>
      <p:sp>
        <p:nvSpPr>
          <p:cNvPr id="17203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72035"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q"/>
              <a:defRPr/>
            </a:pPr>
            <a:r>
              <a:rPr lang="en-US" sz="2000" smtClean="0">
                <a:latin typeface="Arial" charset="0"/>
              </a:rPr>
              <a:t>The Hebrews lived 400 years in Egypt, were fruitful, and prospered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40DFA6F-5103-48A4-B37E-A10BC47A323A}" type="slidenum">
              <a:rPr lang="en-US"/>
              <a:pPr>
                <a:defRPr/>
              </a:pPr>
              <a:t>30</a:t>
            </a:fld>
            <a:endParaRPr lang="en-US"/>
          </a:p>
        </p:txBody>
      </p:sp>
      <p:sp>
        <p:nvSpPr>
          <p:cNvPr id="5017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017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Pharaoh promises to let Israel go, then reneges</a:t>
            </a:r>
          </a:p>
          <a:p>
            <a:pPr marL="609600" indent="-609600" eaLnBrk="1" hangingPunct="1">
              <a:buFont typeface="Wingdings" pitchFamily="2" charset="2"/>
              <a:buChar char="ü"/>
              <a:defRPr/>
            </a:pPr>
            <a:r>
              <a:rPr lang="en-US" sz="2000" smtClean="0">
                <a:solidFill>
                  <a:srgbClr val="9999FF"/>
                </a:solidFill>
                <a:latin typeface="Arial" charset="0"/>
              </a:rPr>
              <a:t>God reveals the reason for the Plagues: to Glorify His Name</a:t>
            </a:r>
          </a:p>
          <a:p>
            <a:pPr marL="609600" indent="-609600" eaLnBrk="1" hangingPunct="1">
              <a:buFont typeface="Wingdings" pitchFamily="2" charset="2"/>
              <a:buChar char="ü"/>
              <a:defRPr/>
            </a:pPr>
            <a:r>
              <a:rPr lang="en-US" sz="2000" smtClean="0">
                <a:solidFill>
                  <a:srgbClr val="9999FF"/>
                </a:solidFill>
                <a:latin typeface="Arial" charset="0"/>
              </a:rPr>
              <a:t>Pharaoh would let only the men go; 				God sends a Plague of Locusts (Exodus 10:12-20)</a:t>
            </a:r>
          </a:p>
          <a:p>
            <a:pPr marL="609600" indent="-609600" eaLnBrk="1" hangingPunct="1">
              <a:buFont typeface="Wingdings" pitchFamily="2" charset="2"/>
              <a:buChar char="ü"/>
              <a:defRPr/>
            </a:pPr>
            <a:r>
              <a:rPr lang="en-US" sz="2000" smtClean="0">
                <a:solidFill>
                  <a:srgbClr val="9999FF"/>
                </a:solidFill>
                <a:latin typeface="Arial" charset="0"/>
              </a:rPr>
              <a:t>God hardens Pharaoh’s heart; again he refuses. 			God sends a Plague of Darkness (Exodus 10:21-23)</a:t>
            </a:r>
          </a:p>
          <a:p>
            <a:pPr marL="609600" indent="-609600" eaLnBrk="1" hangingPunct="1">
              <a:buFont typeface="Wingdings" pitchFamily="2" charset="2"/>
              <a:buChar char="ü"/>
              <a:defRPr/>
            </a:pPr>
            <a:r>
              <a:rPr lang="en-US" sz="2000" smtClean="0">
                <a:solidFill>
                  <a:srgbClr val="9999FF"/>
                </a:solidFill>
                <a:latin typeface="Arial" charset="0"/>
              </a:rPr>
              <a:t>Pharaoh threatens Moses (Exodus 10:28)</a:t>
            </a:r>
          </a:p>
          <a:p>
            <a:pPr marL="609600" indent="-609600" eaLnBrk="1" hangingPunct="1">
              <a:buFont typeface="Wingdings" pitchFamily="2" charset="2"/>
              <a:buChar char="q"/>
              <a:defRPr/>
            </a:pPr>
            <a:r>
              <a:rPr lang="en-US" sz="2000" smtClean="0">
                <a:latin typeface="Arial" charset="0"/>
              </a:rPr>
              <a:t>The Egyptians give valuables to the Israelites (Exodus 11:1-3)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F8CA855-57D0-4C43-BC54-498D64A9369D}" type="slidenum">
              <a:rPr lang="en-US"/>
              <a:pPr>
                <a:defRPr/>
              </a:pPr>
              <a:t>31</a:t>
            </a:fld>
            <a:endParaRPr lang="en-US"/>
          </a:p>
        </p:txBody>
      </p:sp>
      <p:sp>
        <p:nvSpPr>
          <p:cNvPr id="5120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120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Pharaoh promises to let Israel go, then reneges</a:t>
            </a:r>
          </a:p>
          <a:p>
            <a:pPr marL="609600" indent="-609600" eaLnBrk="1" hangingPunct="1">
              <a:buFont typeface="Wingdings" pitchFamily="2" charset="2"/>
              <a:buChar char="ü"/>
              <a:defRPr/>
            </a:pPr>
            <a:r>
              <a:rPr lang="en-US" sz="2000" smtClean="0">
                <a:solidFill>
                  <a:srgbClr val="9999FF"/>
                </a:solidFill>
                <a:latin typeface="Arial" charset="0"/>
              </a:rPr>
              <a:t>God reveals the reason for the Plagues: to Glorify His Name</a:t>
            </a:r>
          </a:p>
          <a:p>
            <a:pPr marL="609600" indent="-609600" eaLnBrk="1" hangingPunct="1">
              <a:buFont typeface="Wingdings" pitchFamily="2" charset="2"/>
              <a:buChar char="ü"/>
              <a:defRPr/>
            </a:pPr>
            <a:r>
              <a:rPr lang="en-US" sz="2000" smtClean="0">
                <a:solidFill>
                  <a:srgbClr val="9999FF"/>
                </a:solidFill>
                <a:latin typeface="Arial" charset="0"/>
              </a:rPr>
              <a:t>Pharaoh would let only the men go; 				God sends a Plague of Locusts (Exodus 10:12-20)</a:t>
            </a:r>
          </a:p>
          <a:p>
            <a:pPr marL="609600" indent="-609600" eaLnBrk="1" hangingPunct="1">
              <a:buFont typeface="Wingdings" pitchFamily="2" charset="2"/>
              <a:buChar char="ü"/>
              <a:defRPr/>
            </a:pPr>
            <a:r>
              <a:rPr lang="en-US" sz="2000" smtClean="0">
                <a:solidFill>
                  <a:srgbClr val="9999FF"/>
                </a:solidFill>
                <a:latin typeface="Arial" charset="0"/>
              </a:rPr>
              <a:t>God hardens Pharaoh’s heart; again he refuses. 			God sends a Plague of Darkness (Exodus 10:21-23)</a:t>
            </a:r>
          </a:p>
          <a:p>
            <a:pPr marL="609600" indent="-609600" eaLnBrk="1" hangingPunct="1">
              <a:buFont typeface="Wingdings" pitchFamily="2" charset="2"/>
              <a:buChar char="ü"/>
              <a:defRPr/>
            </a:pPr>
            <a:r>
              <a:rPr lang="en-US" sz="2000" smtClean="0">
                <a:solidFill>
                  <a:srgbClr val="9999FF"/>
                </a:solidFill>
                <a:latin typeface="Arial" charset="0"/>
              </a:rPr>
              <a:t>Pharaoh threatens Moses (Exodus 10:28)</a:t>
            </a:r>
          </a:p>
          <a:p>
            <a:pPr marL="609600" indent="-609600" eaLnBrk="1" hangingPunct="1">
              <a:buFont typeface="Wingdings" pitchFamily="2" charset="2"/>
              <a:buChar char="ü"/>
              <a:defRPr/>
            </a:pPr>
            <a:r>
              <a:rPr lang="en-US" sz="2000" smtClean="0">
                <a:solidFill>
                  <a:srgbClr val="9999FF"/>
                </a:solidFill>
                <a:latin typeface="Arial" charset="0"/>
              </a:rPr>
              <a:t>The Egyptians give valuables to the Israelites (Exodus 11:1-3)</a:t>
            </a:r>
          </a:p>
          <a:p>
            <a:pPr marL="609600" indent="-609600" eaLnBrk="1" hangingPunct="1">
              <a:buFont typeface="Wingdings" pitchFamily="2" charset="2"/>
              <a:buChar char="q"/>
              <a:defRPr/>
            </a:pPr>
            <a:r>
              <a:rPr lang="en-US" sz="2000" smtClean="0">
                <a:latin typeface="Arial" charset="0"/>
              </a:rPr>
              <a:t>Moses prophesies that Pharaoh will release the Hebrews after one final  plague: the death of the first-born son (Exodus 11:4-8)</a:t>
            </a:r>
          </a:p>
          <a:p>
            <a:pPr marL="609600" indent="-609600" eaLnBrk="1" hangingPunct="1">
              <a:buFont typeface="Wingdings" pitchFamily="2" charset="2"/>
              <a:buChar char="q"/>
              <a:defRPr/>
            </a:pPr>
            <a:endParaRPr lang="en-US" sz="2000" smtClean="0">
              <a:solidFill>
                <a:srgbClr val="FFFF00"/>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14F4EE7-2351-447D-B949-771840F7FB26}" type="slidenum">
              <a:rPr lang="en-US"/>
              <a:pPr>
                <a:defRPr/>
              </a:pPr>
              <a:t>32</a:t>
            </a:fld>
            <a:endParaRPr lang="en-US"/>
          </a:p>
        </p:txBody>
      </p:sp>
      <p:sp>
        <p:nvSpPr>
          <p:cNvPr id="5222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222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Pharaoh promises to let Israel go, then reneges</a:t>
            </a:r>
          </a:p>
          <a:p>
            <a:pPr marL="609600" indent="-609600" eaLnBrk="1" hangingPunct="1">
              <a:buFont typeface="Wingdings" pitchFamily="2" charset="2"/>
              <a:buChar char="ü"/>
              <a:defRPr/>
            </a:pPr>
            <a:r>
              <a:rPr lang="en-US" sz="2000" smtClean="0">
                <a:solidFill>
                  <a:srgbClr val="9999FF"/>
                </a:solidFill>
                <a:latin typeface="Arial" charset="0"/>
              </a:rPr>
              <a:t>God reveals the reason for the Plagues: to Glorify His Name</a:t>
            </a:r>
          </a:p>
          <a:p>
            <a:pPr marL="609600" indent="-609600" eaLnBrk="1" hangingPunct="1">
              <a:buFont typeface="Wingdings" pitchFamily="2" charset="2"/>
              <a:buChar char="ü"/>
              <a:defRPr/>
            </a:pPr>
            <a:r>
              <a:rPr lang="en-US" sz="2000" smtClean="0">
                <a:solidFill>
                  <a:srgbClr val="9999FF"/>
                </a:solidFill>
                <a:latin typeface="Arial" charset="0"/>
              </a:rPr>
              <a:t>Pharaoh would let only the men go; 				God sends a Plague of Locusts (Exodus 10:12-20)</a:t>
            </a:r>
          </a:p>
          <a:p>
            <a:pPr marL="609600" indent="-609600" eaLnBrk="1" hangingPunct="1">
              <a:buFont typeface="Wingdings" pitchFamily="2" charset="2"/>
              <a:buChar char="ü"/>
              <a:defRPr/>
            </a:pPr>
            <a:r>
              <a:rPr lang="en-US" sz="2000" smtClean="0">
                <a:solidFill>
                  <a:srgbClr val="9999FF"/>
                </a:solidFill>
                <a:latin typeface="Arial" charset="0"/>
              </a:rPr>
              <a:t>God hardens Pharaoh’s heart; again he refuses. 			God sends a Plague of Darkness (Exodus 10:21-23)</a:t>
            </a:r>
          </a:p>
          <a:p>
            <a:pPr marL="609600" indent="-609600" eaLnBrk="1" hangingPunct="1">
              <a:buFont typeface="Wingdings" pitchFamily="2" charset="2"/>
              <a:buChar char="ü"/>
              <a:defRPr/>
            </a:pPr>
            <a:r>
              <a:rPr lang="en-US" sz="2000" smtClean="0">
                <a:solidFill>
                  <a:srgbClr val="9999FF"/>
                </a:solidFill>
                <a:latin typeface="Arial" charset="0"/>
              </a:rPr>
              <a:t>Pharaoh threatens Moses (Exodus 10:28)</a:t>
            </a:r>
          </a:p>
          <a:p>
            <a:pPr marL="609600" indent="-609600" eaLnBrk="1" hangingPunct="1">
              <a:buFont typeface="Wingdings" pitchFamily="2" charset="2"/>
              <a:buChar char="ü"/>
              <a:defRPr/>
            </a:pPr>
            <a:r>
              <a:rPr lang="en-US" sz="2000" smtClean="0">
                <a:solidFill>
                  <a:srgbClr val="9999FF"/>
                </a:solidFill>
                <a:latin typeface="Arial" charset="0"/>
              </a:rPr>
              <a:t>The Egyptians give valuables to the Israelites (Exodus 11:1-3)</a:t>
            </a:r>
          </a:p>
          <a:p>
            <a:pPr marL="609600" indent="-609600" eaLnBrk="1" hangingPunct="1">
              <a:buFont typeface="Wingdings" pitchFamily="2" charset="2"/>
              <a:buChar char="ü"/>
              <a:defRPr/>
            </a:pPr>
            <a:r>
              <a:rPr lang="en-US" sz="2000" smtClean="0">
                <a:solidFill>
                  <a:srgbClr val="9999FF"/>
                </a:solidFill>
                <a:latin typeface="Arial" charset="0"/>
              </a:rPr>
              <a:t>Moses prophesies that Pharaoh will release the Hebrews after one final  plague: the death of the first-born son (Exodus 11:4-8)</a:t>
            </a:r>
          </a:p>
          <a:p>
            <a:pPr marL="609600" indent="-609600" eaLnBrk="1" hangingPunct="1">
              <a:buFont typeface="Wingdings" pitchFamily="2" charset="2"/>
              <a:buChar char="q"/>
              <a:defRPr/>
            </a:pPr>
            <a:r>
              <a:rPr lang="en-US" sz="2000" smtClean="0">
                <a:latin typeface="Arial" charset="0"/>
              </a:rPr>
              <a:t>God tells Moses that Pharaoh, even after all the miracles, had refused because it was God’s will – for God’s glory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51AC83B-DD92-440B-9A37-23B3CB250CB7}" type="slidenum">
              <a:rPr lang="en-US"/>
              <a:pPr>
                <a:defRPr/>
              </a:pPr>
              <a:t>33</a:t>
            </a:fld>
            <a:endParaRPr lang="en-US"/>
          </a:p>
        </p:txBody>
      </p:sp>
      <p:sp>
        <p:nvSpPr>
          <p:cNvPr id="5325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325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God initiates the Passover (Exodus 12)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367A16A-E51D-44D2-9C58-62E409AA054C}" type="slidenum">
              <a:rPr lang="en-US"/>
              <a:pPr>
                <a:defRPr/>
              </a:pPr>
              <a:t>34</a:t>
            </a:fld>
            <a:endParaRPr lang="en-US"/>
          </a:p>
        </p:txBody>
      </p:sp>
      <p:sp>
        <p:nvSpPr>
          <p:cNvPr id="5427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427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q"/>
              <a:defRPr/>
            </a:pPr>
            <a:r>
              <a:rPr lang="en-US" sz="2000" smtClean="0">
                <a:latin typeface="Arial" charset="0"/>
              </a:rPr>
              <a:t>Instructions for Observance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7CC5A56-601B-4904-A1E0-05B34C949A33}" type="slidenum">
              <a:rPr lang="en-US"/>
              <a:pPr>
                <a:defRPr/>
              </a:pPr>
              <a:t>35</a:t>
            </a:fld>
            <a:endParaRPr lang="en-US"/>
          </a:p>
        </p:txBody>
      </p:sp>
      <p:sp>
        <p:nvSpPr>
          <p:cNvPr id="5529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529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buFont typeface="Wingdings" pitchFamily="2" charset="2"/>
              <a:buChar char="q"/>
              <a:defRPr/>
            </a:pPr>
            <a:r>
              <a:rPr lang="en-US" sz="2000" smtClean="0">
                <a:latin typeface="Arial" charset="0"/>
              </a:rPr>
              <a:t>An annual celebration – a lasting ordinance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7C085FB-7249-4C91-A916-CAA5FAE17D3A}" type="slidenum">
              <a:rPr lang="en-US"/>
              <a:pPr>
                <a:defRPr/>
              </a:pPr>
              <a:t>36</a:t>
            </a:fld>
            <a:endParaRPr lang="en-US"/>
          </a:p>
        </p:txBody>
      </p:sp>
      <p:sp>
        <p:nvSpPr>
          <p:cNvPr id="5632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632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buFont typeface="Wingdings" pitchFamily="2" charset="2"/>
              <a:buChar char="q"/>
              <a:defRPr/>
            </a:pPr>
            <a:r>
              <a:rPr lang="en-US" sz="2000" smtClean="0">
                <a:latin typeface="Arial" charset="0"/>
              </a:rPr>
              <a:t>At midnight, the plague strikes the firstborn of the Pharaoh, the firstborn of all the Egyptians, the firstborn of their livestock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8187C35-57AA-48A7-B227-79F36A2F2E7F}" type="slidenum">
              <a:rPr lang="en-US"/>
              <a:pPr>
                <a:defRPr/>
              </a:pPr>
              <a:t>37</a:t>
            </a:fld>
            <a:endParaRPr lang="en-US"/>
          </a:p>
        </p:txBody>
      </p:sp>
      <p:sp>
        <p:nvSpPr>
          <p:cNvPr id="5734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734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buFont typeface="Wingdings" pitchFamily="2" charset="2"/>
              <a:buChar char="ü"/>
              <a:defRPr/>
            </a:pPr>
            <a:r>
              <a:rPr lang="en-US" sz="2000" smtClean="0">
                <a:solidFill>
                  <a:srgbClr val="9999FF"/>
                </a:solidFill>
                <a:latin typeface="Arial" charset="0"/>
              </a:rPr>
              <a:t>At midnight, the plague strikes the firstborn of the Pharaoh, the firstborn of all the Egyptians, the firstborn of their livestock</a:t>
            </a:r>
          </a:p>
          <a:p>
            <a:pPr marL="609600" indent="-609600" eaLnBrk="1" hangingPunct="1">
              <a:buFont typeface="Wingdings" pitchFamily="2" charset="2"/>
              <a:buChar char="q"/>
              <a:defRPr/>
            </a:pPr>
            <a:r>
              <a:rPr lang="en-US" sz="2000" smtClean="0">
                <a:latin typeface="Arial" charset="0"/>
              </a:rPr>
              <a:t>The Pharaoh finally relents, tells Moses to depart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52593BE-5DC9-4E2B-B46C-09262A6C7530}" type="slidenum">
              <a:rPr lang="en-US"/>
              <a:pPr>
                <a:defRPr/>
              </a:pPr>
              <a:t>38</a:t>
            </a:fld>
            <a:endParaRPr lang="en-US"/>
          </a:p>
        </p:txBody>
      </p:sp>
      <p:sp>
        <p:nvSpPr>
          <p:cNvPr id="5837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837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buFont typeface="Wingdings" pitchFamily="2" charset="2"/>
              <a:buChar char="ü"/>
              <a:defRPr/>
            </a:pPr>
            <a:r>
              <a:rPr lang="en-US" sz="2000" smtClean="0">
                <a:solidFill>
                  <a:srgbClr val="9999FF"/>
                </a:solidFill>
                <a:latin typeface="Arial" charset="0"/>
              </a:rPr>
              <a:t>At midnight, the plague strikes the firstborn of the Pharaoh, the firstborn of all the Egyptians, the firstborn of their livestock</a:t>
            </a:r>
          </a:p>
          <a:p>
            <a:pPr marL="609600" indent="-609600" eaLnBrk="1" hangingPunct="1">
              <a:buFont typeface="Wingdings" pitchFamily="2" charset="2"/>
              <a:buChar char="ü"/>
              <a:defRPr/>
            </a:pPr>
            <a:r>
              <a:rPr lang="en-US" sz="2000" smtClean="0">
                <a:solidFill>
                  <a:srgbClr val="9999FF"/>
                </a:solidFill>
                <a:latin typeface="Arial" charset="0"/>
              </a:rPr>
              <a:t>The Pharaoh finally relents, tells Moses to depart</a:t>
            </a:r>
          </a:p>
          <a:p>
            <a:pPr marL="609600" indent="-609600" eaLnBrk="1" hangingPunct="1">
              <a:buFont typeface="Wingdings" pitchFamily="2" charset="2"/>
              <a:buChar char="q"/>
              <a:defRPr/>
            </a:pPr>
            <a:r>
              <a:rPr lang="en-US" sz="2000" smtClean="0">
                <a:latin typeface="Arial" charset="0"/>
              </a:rPr>
              <a:t>The fearful people of Egypt help the Israelites prepare to leave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923D383-157E-47E3-8352-3F01E91D5880}" type="slidenum">
              <a:rPr lang="en-US"/>
              <a:pPr>
                <a:defRPr/>
              </a:pPr>
              <a:t>39</a:t>
            </a:fld>
            <a:endParaRPr lang="en-US"/>
          </a:p>
        </p:txBody>
      </p:sp>
      <p:sp>
        <p:nvSpPr>
          <p:cNvPr id="5939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5939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buFont typeface="Wingdings" pitchFamily="2" charset="2"/>
              <a:buChar char="ü"/>
              <a:defRPr/>
            </a:pPr>
            <a:r>
              <a:rPr lang="en-US" sz="2000" smtClean="0">
                <a:solidFill>
                  <a:srgbClr val="9999FF"/>
                </a:solidFill>
                <a:latin typeface="Arial" charset="0"/>
              </a:rPr>
              <a:t>At midnight, the plague strikes the firstborn of the Pharaoh, the firstborn of all the Egyptians, the firstborn of their livestock</a:t>
            </a:r>
          </a:p>
          <a:p>
            <a:pPr marL="609600" indent="-609600" eaLnBrk="1" hangingPunct="1">
              <a:buFont typeface="Wingdings" pitchFamily="2" charset="2"/>
              <a:buChar char="ü"/>
              <a:defRPr/>
            </a:pPr>
            <a:r>
              <a:rPr lang="en-US" sz="2000" smtClean="0">
                <a:solidFill>
                  <a:srgbClr val="9999FF"/>
                </a:solidFill>
                <a:latin typeface="Arial" charset="0"/>
              </a:rPr>
              <a:t>The Pharaoh finally relents, tells Moses to depart</a:t>
            </a:r>
          </a:p>
          <a:p>
            <a:pPr marL="609600" indent="-609600" eaLnBrk="1" hangingPunct="1">
              <a:buFont typeface="Wingdings" pitchFamily="2" charset="2"/>
              <a:buChar char="ü"/>
              <a:defRPr/>
            </a:pPr>
            <a:r>
              <a:rPr lang="en-US" sz="2000" smtClean="0">
                <a:solidFill>
                  <a:srgbClr val="9999FF"/>
                </a:solidFill>
                <a:latin typeface="Arial" charset="0"/>
              </a:rPr>
              <a:t>The fearful people of Egypt help the Israelites prepare to leave</a:t>
            </a:r>
          </a:p>
          <a:p>
            <a:pPr marL="609600" indent="-609600" eaLnBrk="1" hangingPunct="1">
              <a:buFont typeface="Wingdings" pitchFamily="2" charset="2"/>
              <a:buChar char="q"/>
              <a:defRPr/>
            </a:pPr>
            <a:r>
              <a:rPr lang="en-US" sz="2000" smtClean="0">
                <a:latin typeface="Arial" charset="0"/>
              </a:rPr>
              <a:t>The Exodus begins. The Israelites had been in Egypt 430 years. The year of the Exodus is 1446 BC.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705AB63-3A75-4039-83A1-6D810C166B58}" type="slidenum">
              <a:rPr lang="en-US"/>
              <a:pPr>
                <a:defRPr/>
              </a:pPr>
              <a:t>4</a:t>
            </a:fld>
            <a:endParaRPr lang="en-US"/>
          </a:p>
        </p:txBody>
      </p:sp>
      <p:sp>
        <p:nvSpPr>
          <p:cNvPr id="2048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0483"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q"/>
              <a:defRPr/>
            </a:pPr>
            <a:r>
              <a:rPr lang="en-US" sz="2000" smtClean="0">
                <a:latin typeface="Arial" charset="0"/>
              </a:rPr>
              <a:t>A new Pharaoh made them slaves</a:t>
            </a:r>
          </a:p>
          <a:p>
            <a:pPr eaLnBrk="1" hangingPunct="1">
              <a:buFont typeface="Wingdings" pitchFamily="2" charset="2"/>
              <a:buChar char="q"/>
              <a:defRPr/>
            </a:pPr>
            <a:endParaRPr lang="en-US" sz="2000" smtClean="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E9280C8-7447-4F5F-9761-D2C7BACB70DE}" type="slidenum">
              <a:rPr lang="en-US"/>
              <a:pPr>
                <a:defRPr/>
              </a:pPr>
              <a:t>40</a:t>
            </a:fld>
            <a:endParaRPr lang="en-US"/>
          </a:p>
        </p:txBody>
      </p:sp>
      <p:sp>
        <p:nvSpPr>
          <p:cNvPr id="6041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6041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buFont typeface="Wingdings" pitchFamily="2" charset="2"/>
              <a:buChar char="ü"/>
              <a:defRPr/>
            </a:pPr>
            <a:r>
              <a:rPr lang="en-US" sz="2000" smtClean="0">
                <a:solidFill>
                  <a:srgbClr val="9999FF"/>
                </a:solidFill>
                <a:latin typeface="Arial" charset="0"/>
              </a:rPr>
              <a:t>At midnight, the plague strikes the firstborn of the Pharaoh, the firstborn of all the Egyptians, the firstborn of their livestock</a:t>
            </a:r>
          </a:p>
          <a:p>
            <a:pPr marL="609600" indent="-609600" eaLnBrk="1" hangingPunct="1">
              <a:buFont typeface="Wingdings" pitchFamily="2" charset="2"/>
              <a:buChar char="ü"/>
              <a:defRPr/>
            </a:pPr>
            <a:r>
              <a:rPr lang="en-US" sz="2000" smtClean="0">
                <a:solidFill>
                  <a:srgbClr val="9999FF"/>
                </a:solidFill>
                <a:latin typeface="Arial" charset="0"/>
              </a:rPr>
              <a:t>The Pharaoh finally relents, tells Moses to depart</a:t>
            </a:r>
          </a:p>
          <a:p>
            <a:pPr marL="609600" indent="-609600" eaLnBrk="1" hangingPunct="1">
              <a:buFont typeface="Wingdings" pitchFamily="2" charset="2"/>
              <a:buChar char="ü"/>
              <a:defRPr/>
            </a:pPr>
            <a:r>
              <a:rPr lang="en-US" sz="2000" smtClean="0">
                <a:solidFill>
                  <a:srgbClr val="9999FF"/>
                </a:solidFill>
                <a:latin typeface="Arial" charset="0"/>
              </a:rPr>
              <a:t>The fearful people of Egypt help the Israelites prepare to leave</a:t>
            </a:r>
          </a:p>
          <a:p>
            <a:pPr marL="609600" indent="-609600" eaLnBrk="1" hangingPunct="1">
              <a:buFont typeface="Wingdings" pitchFamily="2" charset="2"/>
              <a:buChar char="ü"/>
              <a:defRPr/>
            </a:pPr>
            <a:r>
              <a:rPr lang="en-US" sz="2000" smtClean="0">
                <a:solidFill>
                  <a:srgbClr val="9999FF"/>
                </a:solidFill>
                <a:latin typeface="Arial" charset="0"/>
              </a:rPr>
              <a:t>The Exodus begins. The Israelites had been in Egypt 430 years. The year of the Exodus is 1446 BC.</a:t>
            </a:r>
          </a:p>
          <a:p>
            <a:pPr marL="609600" indent="-609600" eaLnBrk="1" hangingPunct="1">
              <a:buFont typeface="Wingdings" pitchFamily="2" charset="2"/>
              <a:buChar char="q"/>
              <a:defRPr/>
            </a:pPr>
            <a:r>
              <a:rPr lang="en-US" sz="2000" smtClean="0">
                <a:latin typeface="Arial" charset="0"/>
              </a:rPr>
              <a:t>God requires the first-born of Israel (Exodus 13:1,2,11-16)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038C158-98F8-4D9A-BFBD-32E1D706335B}" type="slidenum">
              <a:rPr lang="en-US"/>
              <a:pPr>
                <a:defRPr/>
              </a:pPr>
              <a:t>41</a:t>
            </a:fld>
            <a:endParaRPr lang="en-US"/>
          </a:p>
        </p:txBody>
      </p:sp>
      <p:sp>
        <p:nvSpPr>
          <p:cNvPr id="6144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6144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buFont typeface="Wingdings" pitchFamily="2" charset="2"/>
              <a:buChar char="ü"/>
              <a:defRPr/>
            </a:pPr>
            <a:r>
              <a:rPr lang="en-US" sz="2000" smtClean="0">
                <a:solidFill>
                  <a:srgbClr val="9999FF"/>
                </a:solidFill>
                <a:latin typeface="Arial" charset="0"/>
              </a:rPr>
              <a:t>At midnight, the plague strikes the firstborn of the Pharaoh, the firstborn of all the Egyptians, the firstborn of their livestock</a:t>
            </a:r>
          </a:p>
          <a:p>
            <a:pPr marL="609600" indent="-609600" eaLnBrk="1" hangingPunct="1">
              <a:buFont typeface="Wingdings" pitchFamily="2" charset="2"/>
              <a:buChar char="ü"/>
              <a:defRPr/>
            </a:pPr>
            <a:r>
              <a:rPr lang="en-US" sz="2000" smtClean="0">
                <a:solidFill>
                  <a:srgbClr val="9999FF"/>
                </a:solidFill>
                <a:latin typeface="Arial" charset="0"/>
              </a:rPr>
              <a:t>The Pharaoh finally relents, tells Moses to depart</a:t>
            </a:r>
          </a:p>
          <a:p>
            <a:pPr marL="609600" indent="-609600" eaLnBrk="1" hangingPunct="1">
              <a:buFont typeface="Wingdings" pitchFamily="2" charset="2"/>
              <a:buChar char="ü"/>
              <a:defRPr/>
            </a:pPr>
            <a:r>
              <a:rPr lang="en-US" sz="2000" smtClean="0">
                <a:solidFill>
                  <a:srgbClr val="9999FF"/>
                </a:solidFill>
                <a:latin typeface="Arial" charset="0"/>
              </a:rPr>
              <a:t>The fearful people of Egypt help the Israelites prepare to leave</a:t>
            </a:r>
          </a:p>
          <a:p>
            <a:pPr marL="609600" indent="-609600" eaLnBrk="1" hangingPunct="1">
              <a:buFont typeface="Wingdings" pitchFamily="2" charset="2"/>
              <a:buChar char="ü"/>
              <a:defRPr/>
            </a:pPr>
            <a:r>
              <a:rPr lang="en-US" sz="2000" smtClean="0">
                <a:solidFill>
                  <a:srgbClr val="9999FF"/>
                </a:solidFill>
                <a:latin typeface="Arial" charset="0"/>
              </a:rPr>
              <a:t>The Exodus begins. The Israelites had been in Egypt 430 years. The year of the Exodus is 1446 BC.</a:t>
            </a:r>
          </a:p>
          <a:p>
            <a:pPr marL="609600" indent="-609600" eaLnBrk="1" hangingPunct="1">
              <a:buFont typeface="Wingdings" pitchFamily="2" charset="2"/>
              <a:buChar char="ü"/>
              <a:defRPr/>
            </a:pPr>
            <a:r>
              <a:rPr lang="en-US" sz="2000" smtClean="0">
                <a:solidFill>
                  <a:srgbClr val="9999FF"/>
                </a:solidFill>
                <a:latin typeface="Arial" charset="0"/>
              </a:rPr>
              <a:t>God requires the first-born of Israel (Exodus 13:1,2,11-16)</a:t>
            </a:r>
          </a:p>
          <a:p>
            <a:pPr marL="609600" indent="-609600" eaLnBrk="1" hangingPunct="1">
              <a:buFont typeface="Wingdings" pitchFamily="2" charset="2"/>
              <a:buChar char="q"/>
              <a:defRPr/>
            </a:pPr>
            <a:r>
              <a:rPr lang="en-US" sz="2000" smtClean="0">
                <a:latin typeface="Arial" charset="0"/>
              </a:rPr>
              <a:t>The Feast of Unleavened bread is initiated by God, a remembrance (Exodus 13:3-10)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924858-C4F9-437E-B79C-D7BC2931F6BA}" type="slidenum">
              <a:rPr lang="en-US"/>
              <a:pPr>
                <a:defRPr/>
              </a:pPr>
              <a:t>42</a:t>
            </a:fld>
            <a:endParaRPr lang="en-US"/>
          </a:p>
        </p:txBody>
      </p:sp>
      <p:pic>
        <p:nvPicPr>
          <p:cNvPr id="45059" name="Picture 4" descr="Jewish-Calendar_Ber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71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Jewish-Feasts_Ber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800"/>
            <a:ext cx="54864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719470E-B4E4-4122-B3FE-3A42E728C9F2}" type="slidenum">
              <a:rPr lang="en-US"/>
              <a:pPr>
                <a:defRPr/>
              </a:pPr>
              <a:t>43</a:t>
            </a:fld>
            <a:endParaRPr lang="en-US"/>
          </a:p>
        </p:txBody>
      </p:sp>
      <p:sp>
        <p:nvSpPr>
          <p:cNvPr id="6246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6246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buFont typeface="Wingdings" pitchFamily="2" charset="2"/>
              <a:buChar char="ü"/>
              <a:defRPr/>
            </a:pPr>
            <a:r>
              <a:rPr lang="en-US" sz="2000" smtClean="0">
                <a:solidFill>
                  <a:srgbClr val="9999FF"/>
                </a:solidFill>
                <a:latin typeface="Arial" charset="0"/>
              </a:rPr>
              <a:t>At midnight, the plague strikes the firstborn of the Pharaoh, the firstborn of all the Egyptians, the firstborn of their livestock</a:t>
            </a:r>
          </a:p>
          <a:p>
            <a:pPr marL="609600" indent="-609600" eaLnBrk="1" hangingPunct="1">
              <a:buFont typeface="Wingdings" pitchFamily="2" charset="2"/>
              <a:buChar char="ü"/>
              <a:defRPr/>
            </a:pPr>
            <a:r>
              <a:rPr lang="en-US" sz="2000" smtClean="0">
                <a:solidFill>
                  <a:srgbClr val="9999FF"/>
                </a:solidFill>
                <a:latin typeface="Arial" charset="0"/>
              </a:rPr>
              <a:t>The Pharaoh finally relents, tells Moses to depart</a:t>
            </a:r>
          </a:p>
          <a:p>
            <a:pPr marL="609600" indent="-609600" eaLnBrk="1" hangingPunct="1">
              <a:buFont typeface="Wingdings" pitchFamily="2" charset="2"/>
              <a:buChar char="ü"/>
              <a:defRPr/>
            </a:pPr>
            <a:r>
              <a:rPr lang="en-US" sz="2000" smtClean="0">
                <a:solidFill>
                  <a:srgbClr val="9999FF"/>
                </a:solidFill>
                <a:latin typeface="Arial" charset="0"/>
              </a:rPr>
              <a:t>The fearful people of Egypt help the Israelites prepare to leave</a:t>
            </a:r>
          </a:p>
          <a:p>
            <a:pPr marL="609600" indent="-609600" eaLnBrk="1" hangingPunct="1">
              <a:buFont typeface="Wingdings" pitchFamily="2" charset="2"/>
              <a:buChar char="ü"/>
              <a:defRPr/>
            </a:pPr>
            <a:r>
              <a:rPr lang="en-US" sz="2000" smtClean="0">
                <a:solidFill>
                  <a:srgbClr val="9999FF"/>
                </a:solidFill>
                <a:latin typeface="Arial" charset="0"/>
              </a:rPr>
              <a:t>The Exodus begins. The Israelites had been in Egypt 430 years. The year of the Exodus is 1446 BC.</a:t>
            </a:r>
          </a:p>
          <a:p>
            <a:pPr marL="609600" indent="-609600" eaLnBrk="1" hangingPunct="1">
              <a:buFont typeface="Wingdings" pitchFamily="2" charset="2"/>
              <a:buChar char="ü"/>
              <a:defRPr/>
            </a:pPr>
            <a:r>
              <a:rPr lang="en-US" sz="2000" smtClean="0">
                <a:solidFill>
                  <a:srgbClr val="9999FF"/>
                </a:solidFill>
                <a:latin typeface="Arial" charset="0"/>
              </a:rPr>
              <a:t>God requires the first-born of Israel (Exodus 13:1,2,11-16)</a:t>
            </a:r>
          </a:p>
          <a:p>
            <a:pPr marL="609600" indent="-609600" eaLnBrk="1" hangingPunct="1">
              <a:buFont typeface="Wingdings" pitchFamily="2" charset="2"/>
              <a:buChar char="ü"/>
              <a:defRPr/>
            </a:pPr>
            <a:r>
              <a:rPr lang="en-US" sz="2000" smtClean="0">
                <a:solidFill>
                  <a:srgbClr val="9999FF"/>
                </a:solidFill>
                <a:latin typeface="Arial" charset="0"/>
              </a:rPr>
              <a:t>The Feast of Unleavened bread is initiated by God, a remembrance (Exodus 13:3-10)</a:t>
            </a:r>
          </a:p>
          <a:p>
            <a:pPr marL="609600" indent="-609600" eaLnBrk="1" hangingPunct="1">
              <a:buFont typeface="Wingdings" pitchFamily="2" charset="2"/>
              <a:buChar char="q"/>
              <a:defRPr/>
            </a:pPr>
            <a:r>
              <a:rPr lang="en-US" sz="2000" smtClean="0">
                <a:latin typeface="Arial" charset="0"/>
              </a:rPr>
              <a:t>God leads Israel by cloud and by fire (Exodus 13:17-22)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3CCC93C-7CBA-4FA4-B7C0-38F3A7255633}" type="slidenum">
              <a:rPr lang="en-US"/>
              <a:pPr>
                <a:defRPr/>
              </a:pPr>
              <a:t>44</a:t>
            </a:fld>
            <a:endParaRPr lang="en-US"/>
          </a:p>
        </p:txBody>
      </p:sp>
      <p:sp>
        <p:nvSpPr>
          <p:cNvPr id="6451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64515" name="Rectangle 3"/>
          <p:cNvSpPr>
            <a:spLocks noGrp="1" noChangeArrowheads="1"/>
          </p:cNvSpPr>
          <p:nvPr>
            <p:ph type="body" idx="1"/>
          </p:nvPr>
        </p:nvSpPr>
        <p:spPr>
          <a:xfrm>
            <a:off x="533400" y="1219200"/>
            <a:ext cx="8229600" cy="5181600"/>
          </a:xfrm>
        </p:spPr>
        <p:txBody>
          <a:bodyPr/>
          <a:lstStyle/>
          <a:p>
            <a:pPr marL="609600" indent="-609600" eaLnBrk="1" hangingPunct="1">
              <a:lnSpc>
                <a:spcPct val="80000"/>
              </a:lnSpc>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At midnight, the plague strikes the firstborn of the Pharaoh, the firstborn of all the Egyptians, the firstborn of their livestock</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The Pharaoh finally relents, tells Moses to depart</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The fearful people of Egypt help the Israelites prepare to leave</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The Exodus begins. The Israelites had been in Egypt 430 years. The year of the Exodus is 1446 BC.</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God requires the first-born of Israel (Exodus 13:1,2,11-16)</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The Feast of Unleavened bread is initiated by God, a remembrance (Exodus 13:3-10)</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God leads Israel by cloud and by fire (Exodus 13:17-22)</a:t>
            </a:r>
          </a:p>
          <a:p>
            <a:pPr marL="609600" indent="-609600" eaLnBrk="1" hangingPunct="1">
              <a:lnSpc>
                <a:spcPct val="80000"/>
              </a:lnSpc>
              <a:buFont typeface="Wingdings" pitchFamily="2" charset="2"/>
              <a:buChar char="q"/>
              <a:defRPr/>
            </a:pPr>
            <a:r>
              <a:rPr lang="en-US" sz="2000" smtClean="0">
                <a:latin typeface="Arial" charset="0"/>
              </a:rPr>
              <a:t>Not by the shorter, easier route (Exodus 13:17,18)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C77CA04-39EC-4683-86A3-ED3F88A47773}" type="slidenum">
              <a:rPr lang="en-US"/>
              <a:pPr>
                <a:defRPr/>
              </a:pPr>
              <a:t>45</a:t>
            </a:fld>
            <a:endParaRPr lang="en-US"/>
          </a:p>
        </p:txBody>
      </p:sp>
      <p:sp>
        <p:nvSpPr>
          <p:cNvPr id="6553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65539" name="Rectangle 3"/>
          <p:cNvSpPr>
            <a:spLocks noGrp="1" noChangeArrowheads="1"/>
          </p:cNvSpPr>
          <p:nvPr>
            <p:ph type="body" idx="1"/>
          </p:nvPr>
        </p:nvSpPr>
        <p:spPr>
          <a:xfrm>
            <a:off x="533400" y="1219200"/>
            <a:ext cx="8229600" cy="5181600"/>
          </a:xfrm>
        </p:spPr>
        <p:txBody>
          <a:bodyPr/>
          <a:lstStyle/>
          <a:p>
            <a:pPr marL="609600" indent="-609600" eaLnBrk="1" hangingPunct="1">
              <a:lnSpc>
                <a:spcPct val="80000"/>
              </a:lnSpc>
              <a:buFont typeface="Wingdings" pitchFamily="2" charset="2"/>
              <a:buChar char="ü"/>
              <a:defRPr/>
            </a:pPr>
            <a:r>
              <a:rPr lang="en-US" sz="2000" smtClean="0">
                <a:solidFill>
                  <a:srgbClr val="9999FF"/>
                </a:solidFill>
                <a:latin typeface="Arial" charset="0"/>
              </a:rPr>
              <a:t>God initiates the Passover (Exodus 12)</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Instructions for Observance</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An annual celebration – a lasting ordinance</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At midnight, the plague strikes the firstborn of the Pharaoh, the firstborn of all the Egyptians, the firstborn of their livestock</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The Pharaoh finally relents, tells Moses to depart</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The fearful people of Egypt help the Israelites prepare to leave</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The Exodus begins. The Israelites had been in Egypt 430 years. The year of the Exodus is 1446 BC.</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God requires the first-born of Israel (Exodus 13:1,2,11-16)</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The Feast of Unleavened bread is initiated by God, a remembrance (Exodus 13:3-10)</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God leads Israel by cloud and by fire (Exodus 13:17-22)</a:t>
            </a:r>
          </a:p>
          <a:p>
            <a:pPr marL="609600" indent="-609600" eaLnBrk="1" hangingPunct="1">
              <a:lnSpc>
                <a:spcPct val="80000"/>
              </a:lnSpc>
              <a:buFont typeface="Wingdings" pitchFamily="2" charset="2"/>
              <a:buChar char="ü"/>
              <a:defRPr/>
            </a:pPr>
            <a:r>
              <a:rPr lang="en-US" sz="2000" smtClean="0">
                <a:solidFill>
                  <a:srgbClr val="9999FF"/>
                </a:solidFill>
                <a:latin typeface="Arial" charset="0"/>
              </a:rPr>
              <a:t>Not by the shorter, easier route (Exodus 13:17,18)</a:t>
            </a:r>
          </a:p>
          <a:p>
            <a:pPr marL="609600" indent="-609600" eaLnBrk="1" hangingPunct="1">
              <a:lnSpc>
                <a:spcPct val="80000"/>
              </a:lnSpc>
              <a:buFont typeface="Wingdings" pitchFamily="2" charset="2"/>
              <a:buChar char="q"/>
              <a:defRPr/>
            </a:pPr>
            <a:r>
              <a:rPr lang="en-US" sz="2000" smtClean="0">
                <a:latin typeface="Arial" charset="0"/>
              </a:rPr>
              <a:t>Armed for war (Exodus 13:18)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D28D16A-BBBA-48F1-B99B-619BF7C235DC}" type="slidenum">
              <a:rPr lang="en-US"/>
              <a:pPr>
                <a:defRPr/>
              </a:pPr>
              <a:t>46</a:t>
            </a:fld>
            <a:endParaRPr lang="en-US"/>
          </a:p>
        </p:txBody>
      </p:sp>
      <p:sp>
        <p:nvSpPr>
          <p:cNvPr id="6349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63491" name="Rectangle 3"/>
          <p:cNvSpPr>
            <a:spLocks noGrp="1" noChangeArrowheads="1"/>
          </p:cNvSpPr>
          <p:nvPr>
            <p:ph type="body" idx="1"/>
          </p:nvPr>
        </p:nvSpPr>
        <p:spPr>
          <a:xfrm>
            <a:off x="990600" y="1752600"/>
            <a:ext cx="7315200" cy="4343400"/>
          </a:xfrm>
        </p:spPr>
        <p:txBody>
          <a:bodyPr/>
          <a:lstStyle/>
          <a:p>
            <a:pPr marL="609600" indent="-609600" eaLnBrk="1" hangingPunct="1">
              <a:buFont typeface="Wingdings" pitchFamily="2" charset="2"/>
              <a:buNone/>
              <a:defRPr/>
            </a:pPr>
            <a:endParaRPr lang="en-US" sz="2000" smtClean="0">
              <a:latin typeface="Arial" charset="0"/>
            </a:endParaRPr>
          </a:p>
        </p:txBody>
      </p:sp>
      <p:pic>
        <p:nvPicPr>
          <p:cNvPr id="49157" name="Picture 6"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55675"/>
            <a:ext cx="76200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F531786-0753-4581-B58C-7B6B681DADDC}" type="slidenum">
              <a:rPr lang="en-US"/>
              <a:pPr>
                <a:defRPr/>
              </a:pPr>
              <a:t>47</a:t>
            </a:fld>
            <a:endParaRPr lang="en-US"/>
          </a:p>
        </p:txBody>
      </p:sp>
      <p:sp>
        <p:nvSpPr>
          <p:cNvPr id="6758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67587" name="Rectangle 3"/>
          <p:cNvSpPr>
            <a:spLocks noGrp="1" noChangeArrowheads="1"/>
          </p:cNvSpPr>
          <p:nvPr>
            <p:ph type="body" idx="1"/>
          </p:nvPr>
        </p:nvSpPr>
        <p:spPr>
          <a:xfrm>
            <a:off x="1676400" y="2209800"/>
            <a:ext cx="5562600" cy="3886200"/>
          </a:xfrm>
        </p:spPr>
        <p:txBody>
          <a:bodyPr/>
          <a:lstStyle/>
          <a:p>
            <a:pPr marL="609600" indent="-609600" eaLnBrk="1" hangingPunct="1">
              <a:buFont typeface="Wingdings" pitchFamily="2" charset="2"/>
              <a:buChar char="q"/>
              <a:defRPr/>
            </a:pPr>
            <a:endParaRPr lang="en-US" sz="2000" smtClean="0">
              <a:latin typeface="Arial" charset="0"/>
            </a:endParaRPr>
          </a:p>
        </p:txBody>
      </p:sp>
      <p:pic>
        <p:nvPicPr>
          <p:cNvPr id="50181" name="Picture 5" descr="MannaMaps_Exod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2188"/>
            <a:ext cx="73152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lide Number Placeholder 5"/>
          <p:cNvSpPr>
            <a:spLocks noGrp="1"/>
          </p:cNvSpPr>
          <p:nvPr>
            <p:ph type="sldNum" sz="quarter" idx="12"/>
          </p:nvPr>
        </p:nvSpPr>
        <p:spPr/>
        <p:txBody>
          <a:bodyPr/>
          <a:lstStyle/>
          <a:p>
            <a:pPr>
              <a:defRPr/>
            </a:pPr>
            <a:fld id="{0180A4DC-9E18-4578-BE82-FDD0F35BCDFD}" type="slidenum">
              <a:rPr lang="en-US"/>
              <a:pPr>
                <a:defRPr/>
              </a:pPr>
              <a:t>48</a:t>
            </a:fld>
            <a:endParaRPr lang="en-US"/>
          </a:p>
        </p:txBody>
      </p:sp>
      <p:sp>
        <p:nvSpPr>
          <p:cNvPr id="68610" name="Rectangle 2"/>
          <p:cNvSpPr>
            <a:spLocks noGrp="1" noChangeArrowheads="1"/>
          </p:cNvSpPr>
          <p:nvPr>
            <p:ph type="title"/>
          </p:nvPr>
        </p:nvSpPr>
        <p:spPr>
          <a:xfrm>
            <a:off x="457200" y="292100"/>
            <a:ext cx="8229600" cy="774700"/>
          </a:xfrm>
        </p:spPr>
        <p:txBody>
          <a:bodyPr/>
          <a:lstStyle/>
          <a:p>
            <a:pPr algn="ctr" eaLnBrk="1" hangingPunct="1">
              <a:defRPr/>
            </a:pPr>
            <a:r>
              <a:rPr lang="en-US" sz="3600" smtClean="0">
                <a:latin typeface="BubbleSoft" pitchFamily="2" charset="0"/>
              </a:rPr>
              <a:t>The Hebrew Calendar </a:t>
            </a:r>
          </a:p>
        </p:txBody>
      </p:sp>
      <p:graphicFrame>
        <p:nvGraphicFramePr>
          <p:cNvPr id="68715" name="Group 107"/>
          <p:cNvGraphicFramePr>
            <a:graphicFrameLocks noGrp="1"/>
          </p:cNvGraphicFramePr>
          <p:nvPr>
            <p:ph idx="1"/>
          </p:nvPr>
        </p:nvGraphicFramePr>
        <p:xfrm>
          <a:off x="457200" y="1143000"/>
          <a:ext cx="8229600" cy="4659313"/>
        </p:xfrm>
        <a:graphic>
          <a:graphicData uri="http://schemas.openxmlformats.org/drawingml/2006/table">
            <a:tbl>
              <a:tblPr/>
              <a:tblGrid>
                <a:gridCol w="914400"/>
                <a:gridCol w="685800"/>
                <a:gridCol w="1981200"/>
                <a:gridCol w="1295400"/>
                <a:gridCol w="3352800"/>
              </a:tblGrid>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rPr>
                        <a:t>Sacred: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rPr>
                        <a:t>Civil: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rPr>
                        <a:t>Hebrew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rPr>
                        <a:t>Mod. Equiv: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rgbClr val="FFFF00"/>
                          </a:solidFill>
                          <a:effectLst>
                            <a:outerShdw blurRad="38100" dist="38100" dir="2700000" algn="tl">
                              <a:srgbClr val="000000"/>
                            </a:outerShdw>
                          </a:effectLst>
                          <a:latin typeface="Arial" charset="0"/>
                        </a:rPr>
                        <a:t>Feasts: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Abib; Nisan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Mar-Apr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rPr>
                        <a:t>Passover, Unleavened Bread, Firstfruits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Ziv (lyyar)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Apr-May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Sivan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May-Jun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rPr>
                        <a:t>Pentecost (Weeks)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(Tammuz)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Jun-Jul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Jul-Aug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Elul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Aug-Sep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Ethanim (Tishri)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Sep-Oct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rPr>
                        <a:t>Day of Atonement, Tabernacles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Bul (Marcheshvan)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Oct-Nov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Kislev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Nov-Dec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rPr>
                        <a:t>Hanukkah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Tebeth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Dec-Jan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Shebat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Jan-Feb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Adar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Feb-Mar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rPr>
                        <a:t>Purim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ABF1193-D6A7-411B-8E45-1F540DC5734A}" type="slidenum">
              <a:rPr lang="en-US"/>
              <a:pPr>
                <a:defRPr/>
              </a:pPr>
              <a:t>49</a:t>
            </a:fld>
            <a:endParaRPr lang="en-US"/>
          </a:p>
        </p:txBody>
      </p:sp>
      <p:sp>
        <p:nvSpPr>
          <p:cNvPr id="7270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7270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Pharaoh’s last pursuit of the Israelites (Exodus 14)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A4D1DE8-7F78-4FB7-8230-C042947DA96F}" type="slidenum">
              <a:rPr lang="en-US"/>
              <a:pPr>
                <a:defRPr/>
              </a:pPr>
              <a:t>5</a:t>
            </a:fld>
            <a:endParaRPr lang="en-US"/>
          </a:p>
        </p:txBody>
      </p:sp>
      <p:sp>
        <p:nvSpPr>
          <p:cNvPr id="2150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1507"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ü"/>
              <a:defRPr/>
            </a:pPr>
            <a:r>
              <a:rPr lang="en-US" sz="2000" smtClean="0">
                <a:solidFill>
                  <a:srgbClr val="9999FF"/>
                </a:solidFill>
                <a:latin typeface="Arial" charset="0"/>
              </a:rPr>
              <a:t>A new Pharaoh made them slaves</a:t>
            </a:r>
          </a:p>
          <a:p>
            <a:pPr eaLnBrk="1" hangingPunct="1">
              <a:buFont typeface="Wingdings" pitchFamily="2" charset="2"/>
              <a:buChar char="q"/>
              <a:defRPr/>
            </a:pPr>
            <a:r>
              <a:rPr lang="en-US" sz="2000" smtClean="0">
                <a:latin typeface="Arial" charset="0"/>
              </a:rPr>
              <a:t>The Hebrews were ordered to kill their male children at birth</a:t>
            </a:r>
          </a:p>
          <a:p>
            <a:pPr eaLnBrk="1" hangingPunct="1">
              <a:buFont typeface="Wingdings" pitchFamily="2" charset="2"/>
              <a:buChar char="q"/>
              <a:defRPr/>
            </a:pPr>
            <a:endParaRPr lang="en-US" sz="2000" smtClean="0">
              <a:latin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4710A88-DA2B-4967-8C8D-E43E8DF9ED9A}" type="slidenum">
              <a:rPr lang="en-US"/>
              <a:pPr>
                <a:defRPr/>
              </a:pPr>
              <a:t>50</a:t>
            </a:fld>
            <a:endParaRPr lang="en-US"/>
          </a:p>
        </p:txBody>
      </p:sp>
      <p:sp>
        <p:nvSpPr>
          <p:cNvPr id="7680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7680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Pharaoh’s last pursuit of the Israelites (Exodus 14)</a:t>
            </a:r>
          </a:p>
          <a:p>
            <a:pPr marL="990600" lvl="1" indent="-533400" eaLnBrk="1" hangingPunct="1">
              <a:buFontTx/>
              <a:buChar char="o"/>
              <a:defRPr/>
            </a:pPr>
            <a:r>
              <a:rPr lang="en-US" sz="1800" smtClean="0">
                <a:latin typeface="Arial" charset="0"/>
              </a:rPr>
              <a:t>Pharaoh’s heart hardened by the Lord, for His glory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5FD3D5E-75D7-4CBE-AC52-8ECFB4B41F98}" type="slidenum">
              <a:rPr lang="en-US"/>
              <a:pPr>
                <a:defRPr/>
              </a:pPr>
              <a:t>51</a:t>
            </a:fld>
            <a:endParaRPr lang="en-US"/>
          </a:p>
        </p:txBody>
      </p:sp>
      <p:sp>
        <p:nvSpPr>
          <p:cNvPr id="7782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7782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Pharaoh’s last pursuit of the Israelites (Exodus 14)</a:t>
            </a:r>
          </a:p>
          <a:p>
            <a:pPr marL="990600" lvl="1" indent="-533400" eaLnBrk="1" hangingPunct="1">
              <a:buFontTx/>
              <a:buChar char="o"/>
              <a:defRPr/>
            </a:pPr>
            <a:r>
              <a:rPr lang="en-US" sz="1800" smtClean="0">
                <a:solidFill>
                  <a:srgbClr val="9999FF"/>
                </a:solidFill>
                <a:latin typeface="Arial" charset="0"/>
              </a:rPr>
              <a:t>Pharaoh’s heart hardened by the Lord, for His glory</a:t>
            </a:r>
          </a:p>
          <a:p>
            <a:pPr marL="990600" lvl="1" indent="-533400" eaLnBrk="1" hangingPunct="1">
              <a:buFontTx/>
              <a:buChar char="o"/>
              <a:defRPr/>
            </a:pPr>
            <a:r>
              <a:rPr lang="en-US" sz="1800" smtClean="0">
                <a:latin typeface="Arial" charset="0"/>
              </a:rPr>
              <a:t>Pharaoh pursues with 600 chariots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3E81447-1ED9-4A0D-B38B-0B66D9AB275B}" type="slidenum">
              <a:rPr lang="en-US"/>
              <a:pPr>
                <a:defRPr/>
              </a:pPr>
              <a:t>52</a:t>
            </a:fld>
            <a:endParaRPr lang="en-US"/>
          </a:p>
        </p:txBody>
      </p:sp>
      <p:sp>
        <p:nvSpPr>
          <p:cNvPr id="7885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7885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Pharaoh’s last pursuit of the Israelites (Exodus 14)</a:t>
            </a:r>
          </a:p>
          <a:p>
            <a:pPr marL="990600" lvl="1" indent="-533400" eaLnBrk="1" hangingPunct="1">
              <a:buFontTx/>
              <a:buChar char="o"/>
              <a:defRPr/>
            </a:pPr>
            <a:r>
              <a:rPr lang="en-US" sz="1800" smtClean="0">
                <a:solidFill>
                  <a:srgbClr val="9999FF"/>
                </a:solidFill>
                <a:latin typeface="Arial" charset="0"/>
              </a:rPr>
              <a:t>Pharaoh’s heart hardened by the Lord, for His glory</a:t>
            </a:r>
          </a:p>
          <a:p>
            <a:pPr marL="990600" lvl="1" indent="-533400" eaLnBrk="1" hangingPunct="1">
              <a:buFontTx/>
              <a:buChar char="o"/>
              <a:defRPr/>
            </a:pPr>
            <a:r>
              <a:rPr lang="en-US" sz="1800" smtClean="0">
                <a:solidFill>
                  <a:srgbClr val="9999FF"/>
                </a:solidFill>
                <a:latin typeface="Arial" charset="0"/>
              </a:rPr>
              <a:t>Pharaoh pursues with 600 chariots</a:t>
            </a:r>
          </a:p>
          <a:p>
            <a:pPr marL="990600" lvl="1" indent="-533400" eaLnBrk="1" hangingPunct="1">
              <a:buFontTx/>
              <a:buChar char="o"/>
              <a:defRPr/>
            </a:pPr>
            <a:r>
              <a:rPr lang="en-US" sz="1800" smtClean="0">
                <a:latin typeface="Arial" charset="0"/>
              </a:rPr>
              <a:t>Moses divides the waters (Exodus 14:15-22)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8572988-0B20-41D0-9379-4A6B76329901}" type="slidenum">
              <a:rPr lang="en-US"/>
              <a:pPr>
                <a:defRPr/>
              </a:pPr>
              <a:t>53</a:t>
            </a:fld>
            <a:endParaRPr lang="en-US"/>
          </a:p>
        </p:txBody>
      </p:sp>
      <p:sp>
        <p:nvSpPr>
          <p:cNvPr id="7987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7987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Pharaoh’s last pursuit of the Israelites (Exodus 14)</a:t>
            </a:r>
          </a:p>
          <a:p>
            <a:pPr marL="990600" lvl="1" indent="-533400" eaLnBrk="1" hangingPunct="1">
              <a:buFontTx/>
              <a:buChar char="o"/>
              <a:defRPr/>
            </a:pPr>
            <a:r>
              <a:rPr lang="en-US" sz="1800" smtClean="0">
                <a:solidFill>
                  <a:srgbClr val="9999FF"/>
                </a:solidFill>
                <a:latin typeface="Arial" charset="0"/>
              </a:rPr>
              <a:t>Pharaoh’s heart hardened by the Lord, for His glory</a:t>
            </a:r>
          </a:p>
          <a:p>
            <a:pPr marL="990600" lvl="1" indent="-533400" eaLnBrk="1" hangingPunct="1">
              <a:buFontTx/>
              <a:buChar char="o"/>
              <a:defRPr/>
            </a:pPr>
            <a:r>
              <a:rPr lang="en-US" sz="1800" smtClean="0">
                <a:solidFill>
                  <a:srgbClr val="9999FF"/>
                </a:solidFill>
                <a:latin typeface="Arial" charset="0"/>
              </a:rPr>
              <a:t>Pharaoh pursues with 600 chariots</a:t>
            </a:r>
          </a:p>
          <a:p>
            <a:pPr marL="990600" lvl="1" indent="-533400" eaLnBrk="1" hangingPunct="1">
              <a:buFontTx/>
              <a:buChar char="o"/>
              <a:defRPr/>
            </a:pPr>
            <a:r>
              <a:rPr lang="en-US" sz="1800" smtClean="0">
                <a:solidFill>
                  <a:srgbClr val="9999FF"/>
                </a:solidFill>
                <a:latin typeface="Arial" charset="0"/>
              </a:rPr>
              <a:t>Moses divides the waters (Exodus 14:15-22)</a:t>
            </a:r>
          </a:p>
          <a:p>
            <a:pPr marL="990600" lvl="1" indent="-533400" eaLnBrk="1" hangingPunct="1">
              <a:buFontTx/>
              <a:buChar char="o"/>
              <a:defRPr/>
            </a:pPr>
            <a:r>
              <a:rPr lang="en-US" sz="1800" smtClean="0">
                <a:latin typeface="Arial" charset="0"/>
              </a:rPr>
              <a:t>The Egyptians confused (Exodus 14:23-25)</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C75B30D-442F-4D7A-AE94-ABE1806D16D7}" type="slidenum">
              <a:rPr lang="en-US"/>
              <a:pPr>
                <a:defRPr/>
              </a:pPr>
              <a:t>54</a:t>
            </a:fld>
            <a:endParaRPr lang="en-US"/>
          </a:p>
        </p:txBody>
      </p:sp>
      <p:sp>
        <p:nvSpPr>
          <p:cNvPr id="8089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089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Pharaoh’s last pursuit of the Israelites (Exodus 14)</a:t>
            </a:r>
          </a:p>
          <a:p>
            <a:pPr marL="990600" lvl="1" indent="-533400" eaLnBrk="1" hangingPunct="1">
              <a:buFontTx/>
              <a:buChar char="o"/>
              <a:defRPr/>
            </a:pPr>
            <a:r>
              <a:rPr lang="en-US" sz="1800" smtClean="0">
                <a:solidFill>
                  <a:srgbClr val="9999FF"/>
                </a:solidFill>
                <a:latin typeface="Arial" charset="0"/>
              </a:rPr>
              <a:t>Pharaoh’s heart hardened by the Lord, for His glory</a:t>
            </a:r>
          </a:p>
          <a:p>
            <a:pPr marL="990600" lvl="1" indent="-533400" eaLnBrk="1" hangingPunct="1">
              <a:buFontTx/>
              <a:buChar char="o"/>
              <a:defRPr/>
            </a:pPr>
            <a:r>
              <a:rPr lang="en-US" sz="1800" smtClean="0">
                <a:solidFill>
                  <a:srgbClr val="9999FF"/>
                </a:solidFill>
                <a:latin typeface="Arial" charset="0"/>
              </a:rPr>
              <a:t>Pharaoh pursues with 600 chariots</a:t>
            </a:r>
          </a:p>
          <a:p>
            <a:pPr marL="990600" lvl="1" indent="-533400" eaLnBrk="1" hangingPunct="1">
              <a:buFontTx/>
              <a:buChar char="o"/>
              <a:defRPr/>
            </a:pPr>
            <a:r>
              <a:rPr lang="en-US" sz="1800" smtClean="0">
                <a:solidFill>
                  <a:srgbClr val="9999FF"/>
                </a:solidFill>
                <a:latin typeface="Arial" charset="0"/>
              </a:rPr>
              <a:t>Moses divides the waters (Exodus 14:15-22)</a:t>
            </a:r>
          </a:p>
          <a:p>
            <a:pPr marL="990600" lvl="1" indent="-533400" eaLnBrk="1" hangingPunct="1">
              <a:buFontTx/>
              <a:buChar char="o"/>
              <a:defRPr/>
            </a:pPr>
            <a:r>
              <a:rPr lang="en-US" sz="1800" smtClean="0">
                <a:solidFill>
                  <a:srgbClr val="9999FF"/>
                </a:solidFill>
                <a:latin typeface="Arial" charset="0"/>
              </a:rPr>
              <a:t>The Egyptians confused (Exodus 14:23-25)</a:t>
            </a:r>
          </a:p>
          <a:p>
            <a:pPr marL="990600" lvl="1" indent="-533400" eaLnBrk="1" hangingPunct="1">
              <a:buFontTx/>
              <a:buChar char="o"/>
              <a:defRPr/>
            </a:pPr>
            <a:r>
              <a:rPr lang="en-US" sz="1800" smtClean="0">
                <a:latin typeface="Arial" charset="0"/>
              </a:rPr>
              <a:t>The waters cover the Egyptians (Exodus 14:26-28)</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017B7EA-D0C4-4089-B979-D30B93F9699A}" type="slidenum">
              <a:rPr lang="en-US"/>
              <a:pPr>
                <a:defRPr/>
              </a:pPr>
              <a:t>55</a:t>
            </a:fld>
            <a:endParaRPr lang="en-US"/>
          </a:p>
        </p:txBody>
      </p:sp>
      <p:sp>
        <p:nvSpPr>
          <p:cNvPr id="8192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192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Pharaoh’s last pursuit of the Israelites (Exodus 14)</a:t>
            </a:r>
          </a:p>
          <a:p>
            <a:pPr marL="990600" lvl="1" indent="-533400" eaLnBrk="1" hangingPunct="1">
              <a:buFontTx/>
              <a:buChar char="o"/>
              <a:defRPr/>
            </a:pPr>
            <a:r>
              <a:rPr lang="en-US" sz="1800" smtClean="0">
                <a:solidFill>
                  <a:srgbClr val="9999FF"/>
                </a:solidFill>
                <a:latin typeface="Arial" charset="0"/>
              </a:rPr>
              <a:t>Pharaoh’s heart hardened by the Lord, for His glory</a:t>
            </a:r>
          </a:p>
          <a:p>
            <a:pPr marL="990600" lvl="1" indent="-533400" eaLnBrk="1" hangingPunct="1">
              <a:buFontTx/>
              <a:buChar char="o"/>
              <a:defRPr/>
            </a:pPr>
            <a:r>
              <a:rPr lang="en-US" sz="1800" smtClean="0">
                <a:solidFill>
                  <a:srgbClr val="9999FF"/>
                </a:solidFill>
                <a:latin typeface="Arial" charset="0"/>
              </a:rPr>
              <a:t>Pharaoh pursues with 600 chariots</a:t>
            </a:r>
          </a:p>
          <a:p>
            <a:pPr marL="990600" lvl="1" indent="-533400" eaLnBrk="1" hangingPunct="1">
              <a:buFontTx/>
              <a:buChar char="o"/>
              <a:defRPr/>
            </a:pPr>
            <a:r>
              <a:rPr lang="en-US" sz="1800" smtClean="0">
                <a:solidFill>
                  <a:srgbClr val="9999FF"/>
                </a:solidFill>
                <a:latin typeface="Arial" charset="0"/>
              </a:rPr>
              <a:t>Moses divides the waters (Exodus 14:15-22)</a:t>
            </a:r>
          </a:p>
          <a:p>
            <a:pPr marL="990600" lvl="1" indent="-533400" eaLnBrk="1" hangingPunct="1">
              <a:buFontTx/>
              <a:buChar char="o"/>
              <a:defRPr/>
            </a:pPr>
            <a:r>
              <a:rPr lang="en-US" sz="1800" smtClean="0">
                <a:solidFill>
                  <a:srgbClr val="9999FF"/>
                </a:solidFill>
                <a:latin typeface="Arial" charset="0"/>
              </a:rPr>
              <a:t>The Egyptians confused (Exodus 14:23-25)</a:t>
            </a:r>
          </a:p>
          <a:p>
            <a:pPr marL="990600" lvl="1" indent="-533400" eaLnBrk="1" hangingPunct="1">
              <a:buFontTx/>
              <a:buChar char="o"/>
              <a:defRPr/>
            </a:pPr>
            <a:r>
              <a:rPr lang="en-US" sz="1800" smtClean="0">
                <a:solidFill>
                  <a:srgbClr val="9999FF"/>
                </a:solidFill>
                <a:latin typeface="Arial" charset="0"/>
              </a:rPr>
              <a:t>The waters cover the Egyptians (Exodus 14:26-28)</a:t>
            </a:r>
          </a:p>
          <a:p>
            <a:pPr marL="990600" lvl="1" indent="-533400" eaLnBrk="1" hangingPunct="1">
              <a:buFontTx/>
              <a:buChar char="o"/>
              <a:defRPr/>
            </a:pPr>
            <a:r>
              <a:rPr lang="en-US" sz="1800" smtClean="0">
                <a:latin typeface="Arial" charset="0"/>
              </a:rPr>
              <a:t>The Israelites pass through the seas on dry land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2697E78-CA20-4CAA-842D-B3E9B4639070}" type="slidenum">
              <a:rPr lang="en-US"/>
              <a:pPr>
                <a:defRPr/>
              </a:pPr>
              <a:t>56</a:t>
            </a:fld>
            <a:endParaRPr lang="en-US"/>
          </a:p>
        </p:txBody>
      </p:sp>
      <p:sp>
        <p:nvSpPr>
          <p:cNvPr id="7373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7373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and the Israelites sing to the Lord (Exodus 15:1-18)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F9FAF63-21DB-4EFF-A7E3-7F3BF6002858}" type="slidenum">
              <a:rPr lang="en-US"/>
              <a:pPr>
                <a:defRPr/>
              </a:pPr>
              <a:t>57</a:t>
            </a:fld>
            <a:endParaRPr lang="en-US"/>
          </a:p>
        </p:txBody>
      </p:sp>
      <p:sp>
        <p:nvSpPr>
          <p:cNvPr id="8294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294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q"/>
              <a:defRPr/>
            </a:pPr>
            <a:r>
              <a:rPr lang="en-US" sz="2000" smtClean="0">
                <a:latin typeface="Arial" charset="0"/>
              </a:rPr>
              <a:t>From the Red Sea to the Desert of Shur (Exodus 15:19-24)</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1461D81-738B-40A5-9405-1DF09E5B7270}" type="slidenum">
              <a:rPr lang="en-US"/>
              <a:pPr>
                <a:defRPr/>
              </a:pPr>
              <a:t>58</a:t>
            </a:fld>
            <a:endParaRPr lang="en-US"/>
          </a:p>
        </p:txBody>
      </p:sp>
      <p:sp>
        <p:nvSpPr>
          <p:cNvPr id="8397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397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ü"/>
              <a:defRPr/>
            </a:pPr>
            <a:r>
              <a:rPr lang="en-US" sz="2000" smtClean="0">
                <a:solidFill>
                  <a:srgbClr val="9999FF"/>
                </a:solidFill>
                <a:latin typeface="Arial" charset="0"/>
              </a:rPr>
              <a:t>From the Red Sea to the Desert of Shur (Exodus 15:19-24)</a:t>
            </a:r>
          </a:p>
          <a:p>
            <a:pPr marL="609600" indent="-609600" eaLnBrk="1" hangingPunct="1">
              <a:buFont typeface="Wingdings" pitchFamily="2" charset="2"/>
              <a:buChar char="q"/>
              <a:defRPr/>
            </a:pPr>
            <a:r>
              <a:rPr lang="en-US" sz="2000" smtClean="0">
                <a:latin typeface="Arial" charset="0"/>
              </a:rPr>
              <a:t>The Lord supplies water at Marah and Elim (Exodus 15:25-27)</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31FB041-93B4-48B0-A5DD-D726A951A8B0}" type="slidenum">
              <a:rPr lang="en-US"/>
              <a:pPr>
                <a:defRPr/>
              </a:pPr>
              <a:t>59</a:t>
            </a:fld>
            <a:endParaRPr lang="en-US"/>
          </a:p>
        </p:txBody>
      </p:sp>
      <p:sp>
        <p:nvSpPr>
          <p:cNvPr id="30105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30105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None/>
              <a:defRPr/>
            </a:pPr>
            <a:endParaRPr lang="en-US" sz="2000" smtClean="0">
              <a:latin typeface="Arial" charset="0"/>
            </a:endParaRPr>
          </a:p>
        </p:txBody>
      </p:sp>
      <p:pic>
        <p:nvPicPr>
          <p:cNvPr id="62469" name="Picture 4" descr="MannaMaps_Exod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73914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90C6E92-FC1A-4AC7-9049-FD6F2BF891EF}" type="slidenum">
              <a:rPr lang="en-US"/>
              <a:pPr>
                <a:defRPr/>
              </a:pPr>
              <a:t>6</a:t>
            </a:fld>
            <a:endParaRPr lang="en-US"/>
          </a:p>
        </p:txBody>
      </p:sp>
      <p:sp>
        <p:nvSpPr>
          <p:cNvPr id="2253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2531"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ü"/>
              <a:defRPr/>
            </a:pPr>
            <a:r>
              <a:rPr lang="en-US" sz="2000" smtClean="0">
                <a:solidFill>
                  <a:srgbClr val="9999FF"/>
                </a:solidFill>
                <a:latin typeface="Arial" charset="0"/>
              </a:rPr>
              <a:t>A new Pharaoh made them slaves</a:t>
            </a:r>
          </a:p>
          <a:p>
            <a:pPr eaLnBrk="1" hangingPunct="1">
              <a:buFont typeface="Wingdings" pitchFamily="2" charset="2"/>
              <a:buChar char="ü"/>
              <a:defRPr/>
            </a:pPr>
            <a:r>
              <a:rPr lang="en-US" sz="2000" smtClean="0">
                <a:solidFill>
                  <a:srgbClr val="9999FF"/>
                </a:solidFill>
                <a:latin typeface="Arial" charset="0"/>
              </a:rPr>
              <a:t>The Hebrews were ordered to kill their male children at birth</a:t>
            </a:r>
          </a:p>
          <a:p>
            <a:pPr eaLnBrk="1" hangingPunct="1">
              <a:buFont typeface="Wingdings" pitchFamily="2" charset="2"/>
              <a:buChar char="q"/>
              <a:defRPr/>
            </a:pPr>
            <a:r>
              <a:rPr lang="en-US" sz="2000" smtClean="0">
                <a:latin typeface="Arial" charset="0"/>
              </a:rPr>
              <a:t>Moses, a Levite, was born, hidden, then found and raised by the daughter of Pharaoh (Exodus 2)</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7C8487E-0157-4EE7-A8F3-D58313210B6A}" type="slidenum">
              <a:rPr lang="en-US"/>
              <a:pPr>
                <a:defRPr/>
              </a:pPr>
              <a:t>60</a:t>
            </a:fld>
            <a:endParaRPr lang="en-US"/>
          </a:p>
        </p:txBody>
      </p:sp>
      <p:sp>
        <p:nvSpPr>
          <p:cNvPr id="8499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499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ü"/>
              <a:defRPr/>
            </a:pPr>
            <a:r>
              <a:rPr lang="en-US" sz="2000" smtClean="0">
                <a:solidFill>
                  <a:srgbClr val="9999FF"/>
                </a:solidFill>
                <a:latin typeface="Arial" charset="0"/>
              </a:rPr>
              <a:t>From the Red Sea to the Desert of Shur (Exodus 15:19-24)</a:t>
            </a:r>
          </a:p>
          <a:p>
            <a:pPr marL="609600" indent="-609600" eaLnBrk="1" hangingPunct="1">
              <a:buFont typeface="Wingdings" pitchFamily="2" charset="2"/>
              <a:buChar char="ü"/>
              <a:defRPr/>
            </a:pPr>
            <a:r>
              <a:rPr lang="en-US" sz="2000" smtClean="0">
                <a:solidFill>
                  <a:srgbClr val="9999FF"/>
                </a:solidFill>
                <a:latin typeface="Arial" charset="0"/>
              </a:rPr>
              <a:t>The Lord supplies water at Marah and Elim (Exodus 15:25-27)</a:t>
            </a:r>
          </a:p>
          <a:p>
            <a:pPr marL="609600" indent="-609600" eaLnBrk="1" hangingPunct="1">
              <a:buFont typeface="Wingdings" pitchFamily="2" charset="2"/>
              <a:buChar char="q"/>
              <a:defRPr/>
            </a:pPr>
            <a:r>
              <a:rPr lang="en-US" sz="2000" smtClean="0">
                <a:latin typeface="Arial" charset="0"/>
              </a:rPr>
              <a:t>The Lord supplies manna and quail (Exodus 16)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206EEFC-503C-4715-956D-35D25EB30440}" type="slidenum">
              <a:rPr lang="en-US"/>
              <a:pPr>
                <a:defRPr/>
              </a:pPr>
              <a:t>61</a:t>
            </a:fld>
            <a:endParaRPr lang="en-US"/>
          </a:p>
        </p:txBody>
      </p:sp>
      <p:sp>
        <p:nvSpPr>
          <p:cNvPr id="8601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601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ü"/>
              <a:defRPr/>
            </a:pPr>
            <a:r>
              <a:rPr lang="en-US" sz="2000" smtClean="0">
                <a:solidFill>
                  <a:srgbClr val="9999FF"/>
                </a:solidFill>
                <a:latin typeface="Arial" charset="0"/>
              </a:rPr>
              <a:t>From the Red Sea to the Desert of Shur (Exodus 15:19-24)</a:t>
            </a:r>
          </a:p>
          <a:p>
            <a:pPr marL="609600" indent="-609600" eaLnBrk="1" hangingPunct="1">
              <a:buFont typeface="Wingdings" pitchFamily="2" charset="2"/>
              <a:buChar char="ü"/>
              <a:defRPr/>
            </a:pPr>
            <a:r>
              <a:rPr lang="en-US" sz="2000" smtClean="0">
                <a:solidFill>
                  <a:srgbClr val="9999FF"/>
                </a:solidFill>
                <a:latin typeface="Arial" charset="0"/>
              </a:rPr>
              <a:t>The Lord supplies water at Marah and Elim (Exodus 15:25-27)</a:t>
            </a:r>
          </a:p>
          <a:p>
            <a:pPr marL="609600" indent="-609600" eaLnBrk="1" hangingPunct="1">
              <a:buFont typeface="Wingdings" pitchFamily="2" charset="2"/>
              <a:buChar char="ü"/>
              <a:defRPr/>
            </a:pPr>
            <a:r>
              <a:rPr lang="en-US" sz="2000" smtClean="0">
                <a:solidFill>
                  <a:srgbClr val="9999FF"/>
                </a:solidFill>
                <a:latin typeface="Arial" charset="0"/>
              </a:rPr>
              <a:t>The Lord supplies manna and quail (Exodus 16)</a:t>
            </a:r>
          </a:p>
          <a:p>
            <a:pPr marL="609600" indent="-609600" eaLnBrk="1" hangingPunct="1">
              <a:buFont typeface="Wingdings" pitchFamily="2" charset="2"/>
              <a:buChar char="q"/>
              <a:defRPr/>
            </a:pPr>
            <a:r>
              <a:rPr lang="en-US" sz="2000" smtClean="0">
                <a:latin typeface="Arial" charset="0"/>
              </a:rPr>
              <a:t>The people grumble against their leaders (Exodus 16:2-3)</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0753C93-765D-46A2-B631-2A438869A091}" type="slidenum">
              <a:rPr lang="en-US"/>
              <a:pPr>
                <a:defRPr/>
              </a:pPr>
              <a:t>62</a:t>
            </a:fld>
            <a:endParaRPr lang="en-US"/>
          </a:p>
        </p:txBody>
      </p:sp>
      <p:sp>
        <p:nvSpPr>
          <p:cNvPr id="8704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704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ü"/>
              <a:defRPr/>
            </a:pPr>
            <a:r>
              <a:rPr lang="en-US" sz="2000" smtClean="0">
                <a:solidFill>
                  <a:srgbClr val="9999FF"/>
                </a:solidFill>
                <a:latin typeface="Arial" charset="0"/>
              </a:rPr>
              <a:t>From the Red Sea to the Desert of Shur (Exodus 15:19-24)</a:t>
            </a:r>
          </a:p>
          <a:p>
            <a:pPr marL="609600" indent="-609600" eaLnBrk="1" hangingPunct="1">
              <a:buFont typeface="Wingdings" pitchFamily="2" charset="2"/>
              <a:buChar char="ü"/>
              <a:defRPr/>
            </a:pPr>
            <a:r>
              <a:rPr lang="en-US" sz="2000" smtClean="0">
                <a:solidFill>
                  <a:srgbClr val="9999FF"/>
                </a:solidFill>
                <a:latin typeface="Arial" charset="0"/>
              </a:rPr>
              <a:t>The Lord supplies water at Marah and Elim (Exodus 15:25-27)</a:t>
            </a:r>
          </a:p>
          <a:p>
            <a:pPr marL="609600" indent="-609600" eaLnBrk="1" hangingPunct="1">
              <a:buFont typeface="Wingdings" pitchFamily="2" charset="2"/>
              <a:buChar char="ü"/>
              <a:defRPr/>
            </a:pPr>
            <a:r>
              <a:rPr lang="en-US" sz="2000" smtClean="0">
                <a:solidFill>
                  <a:srgbClr val="9999FF"/>
                </a:solidFill>
                <a:latin typeface="Arial" charset="0"/>
              </a:rPr>
              <a:t>The Lord supplies manna and quail (Exodus 16)</a:t>
            </a:r>
          </a:p>
          <a:p>
            <a:pPr marL="609600" indent="-609600" eaLnBrk="1" hangingPunct="1">
              <a:buFont typeface="Wingdings" pitchFamily="2" charset="2"/>
              <a:buChar char="ü"/>
              <a:defRPr/>
            </a:pPr>
            <a:r>
              <a:rPr lang="en-US" sz="2000" smtClean="0">
                <a:solidFill>
                  <a:srgbClr val="9999FF"/>
                </a:solidFill>
                <a:latin typeface="Arial" charset="0"/>
              </a:rPr>
              <a:t>The people grumble against their leaders (Exodus 16:2-3)</a:t>
            </a:r>
          </a:p>
          <a:p>
            <a:pPr marL="609600" indent="-609600" eaLnBrk="1" hangingPunct="1">
              <a:buFont typeface="Wingdings" pitchFamily="2" charset="2"/>
              <a:buChar char="q"/>
              <a:defRPr/>
            </a:pPr>
            <a:r>
              <a:rPr lang="en-US" sz="2000" smtClean="0">
                <a:latin typeface="Arial" charset="0"/>
              </a:rPr>
              <a:t>Provisions on six days, none on the Sabbath: the Sabbath Rest instituted (Exodus 16:21-26, 29-30)</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3EC55B0-2031-48D6-AC76-A25F5FC1D56E}" type="slidenum">
              <a:rPr lang="en-US"/>
              <a:pPr>
                <a:defRPr/>
              </a:pPr>
              <a:t>63</a:t>
            </a:fld>
            <a:endParaRPr lang="en-US"/>
          </a:p>
        </p:txBody>
      </p:sp>
      <p:sp>
        <p:nvSpPr>
          <p:cNvPr id="8806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806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ü"/>
              <a:defRPr/>
            </a:pPr>
            <a:r>
              <a:rPr lang="en-US" sz="2000" smtClean="0">
                <a:solidFill>
                  <a:srgbClr val="9999FF"/>
                </a:solidFill>
                <a:latin typeface="Arial" charset="0"/>
              </a:rPr>
              <a:t>From the Red Sea to the Desert of Shur (Exodus 15:19-24)</a:t>
            </a:r>
          </a:p>
          <a:p>
            <a:pPr marL="609600" indent="-609600" eaLnBrk="1" hangingPunct="1">
              <a:buFont typeface="Wingdings" pitchFamily="2" charset="2"/>
              <a:buChar char="ü"/>
              <a:defRPr/>
            </a:pPr>
            <a:r>
              <a:rPr lang="en-US" sz="2000" smtClean="0">
                <a:solidFill>
                  <a:srgbClr val="9999FF"/>
                </a:solidFill>
                <a:latin typeface="Arial" charset="0"/>
              </a:rPr>
              <a:t>The Lord supplies water at Marah and Elim (Exodus 15:25-27)</a:t>
            </a:r>
          </a:p>
          <a:p>
            <a:pPr marL="609600" indent="-609600" eaLnBrk="1" hangingPunct="1">
              <a:buFont typeface="Wingdings" pitchFamily="2" charset="2"/>
              <a:buChar char="ü"/>
              <a:defRPr/>
            </a:pPr>
            <a:r>
              <a:rPr lang="en-US" sz="2000" smtClean="0">
                <a:solidFill>
                  <a:srgbClr val="9999FF"/>
                </a:solidFill>
                <a:latin typeface="Arial" charset="0"/>
              </a:rPr>
              <a:t>The Lord supplies manna and quail (Exodus 16)</a:t>
            </a:r>
          </a:p>
          <a:p>
            <a:pPr marL="609600" indent="-609600" eaLnBrk="1" hangingPunct="1">
              <a:buFont typeface="Wingdings" pitchFamily="2" charset="2"/>
              <a:buChar char="ü"/>
              <a:defRPr/>
            </a:pPr>
            <a:r>
              <a:rPr lang="en-US" sz="2000" smtClean="0">
                <a:solidFill>
                  <a:srgbClr val="9999FF"/>
                </a:solidFill>
                <a:latin typeface="Arial" charset="0"/>
              </a:rPr>
              <a:t>The people grumble against their leaders (Exodus 16:2-3)</a:t>
            </a:r>
          </a:p>
          <a:p>
            <a:pPr marL="609600" indent="-609600" eaLnBrk="1" hangingPunct="1">
              <a:buFont typeface="Wingdings" pitchFamily="2" charset="2"/>
              <a:buChar char="ü"/>
              <a:defRPr/>
            </a:pPr>
            <a:r>
              <a:rPr lang="en-US" sz="2000" smtClean="0">
                <a:solidFill>
                  <a:srgbClr val="9999FF"/>
                </a:solidFill>
                <a:latin typeface="Arial" charset="0"/>
              </a:rPr>
              <a:t>Provisions on six days, none on the Sabbath: the Sabbath Rest instituted (Exodus 16:21-26, 29-30)</a:t>
            </a:r>
          </a:p>
          <a:p>
            <a:pPr marL="609600" indent="-609600" eaLnBrk="1" hangingPunct="1">
              <a:buFont typeface="Wingdings" pitchFamily="2" charset="2"/>
              <a:buChar char="q"/>
              <a:defRPr/>
            </a:pPr>
            <a:r>
              <a:rPr lang="en-US" sz="2000" smtClean="0">
                <a:latin typeface="Arial" charset="0"/>
              </a:rPr>
              <a:t>The people unwilling to be obedient to the Lord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A5FFD98-8B6C-432E-9B5D-6E0C3D4D0C76}" type="slidenum">
              <a:rPr lang="en-US"/>
              <a:pPr>
                <a:defRPr/>
              </a:pPr>
              <a:t>64</a:t>
            </a:fld>
            <a:endParaRPr lang="en-US"/>
          </a:p>
        </p:txBody>
      </p:sp>
      <p:sp>
        <p:nvSpPr>
          <p:cNvPr id="8909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8909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ü"/>
              <a:defRPr/>
            </a:pPr>
            <a:r>
              <a:rPr lang="en-US" sz="2000" smtClean="0">
                <a:solidFill>
                  <a:srgbClr val="9999FF"/>
                </a:solidFill>
                <a:latin typeface="Arial" charset="0"/>
              </a:rPr>
              <a:t>From the Red Sea to the Desert of Shur (Exodus 15:19-24)</a:t>
            </a:r>
          </a:p>
          <a:p>
            <a:pPr marL="609600" indent="-609600" eaLnBrk="1" hangingPunct="1">
              <a:buFont typeface="Wingdings" pitchFamily="2" charset="2"/>
              <a:buChar char="ü"/>
              <a:defRPr/>
            </a:pPr>
            <a:r>
              <a:rPr lang="en-US" sz="2000" smtClean="0">
                <a:solidFill>
                  <a:srgbClr val="9999FF"/>
                </a:solidFill>
                <a:latin typeface="Arial" charset="0"/>
              </a:rPr>
              <a:t>The Lord supplies water at Marah and Elim (Exodus 15:25-27)</a:t>
            </a:r>
          </a:p>
          <a:p>
            <a:pPr marL="609600" indent="-609600" eaLnBrk="1" hangingPunct="1">
              <a:buFont typeface="Wingdings" pitchFamily="2" charset="2"/>
              <a:buChar char="ü"/>
              <a:defRPr/>
            </a:pPr>
            <a:r>
              <a:rPr lang="en-US" sz="2000" smtClean="0">
                <a:solidFill>
                  <a:srgbClr val="9999FF"/>
                </a:solidFill>
                <a:latin typeface="Arial" charset="0"/>
              </a:rPr>
              <a:t>The Lord supplies manna and quail (Exodus 16)</a:t>
            </a:r>
          </a:p>
          <a:p>
            <a:pPr marL="609600" indent="-609600" eaLnBrk="1" hangingPunct="1">
              <a:buFont typeface="Wingdings" pitchFamily="2" charset="2"/>
              <a:buChar char="ü"/>
              <a:defRPr/>
            </a:pPr>
            <a:r>
              <a:rPr lang="en-US" sz="2000" smtClean="0">
                <a:solidFill>
                  <a:srgbClr val="9999FF"/>
                </a:solidFill>
                <a:latin typeface="Arial" charset="0"/>
              </a:rPr>
              <a:t>The people grumble against their leaders (Exodus 16:2-3)</a:t>
            </a:r>
          </a:p>
          <a:p>
            <a:pPr marL="609600" indent="-609600" eaLnBrk="1" hangingPunct="1">
              <a:buFont typeface="Wingdings" pitchFamily="2" charset="2"/>
              <a:buChar char="ü"/>
              <a:defRPr/>
            </a:pPr>
            <a:r>
              <a:rPr lang="en-US" sz="2000" smtClean="0">
                <a:solidFill>
                  <a:srgbClr val="9999FF"/>
                </a:solidFill>
                <a:latin typeface="Arial" charset="0"/>
              </a:rPr>
              <a:t>Provisions on six days, none on the Sabbath: the Sabbath Rest instituted (Exodus 16:21-26, 29-30)</a:t>
            </a:r>
          </a:p>
          <a:p>
            <a:pPr marL="609600" indent="-609600" eaLnBrk="1" hangingPunct="1">
              <a:buFont typeface="Wingdings" pitchFamily="2" charset="2"/>
              <a:buChar char="ü"/>
              <a:defRPr/>
            </a:pPr>
            <a:r>
              <a:rPr lang="en-US" sz="2000" smtClean="0">
                <a:solidFill>
                  <a:srgbClr val="9999FF"/>
                </a:solidFill>
                <a:latin typeface="Arial" charset="0"/>
              </a:rPr>
              <a:t>The people unwilling to be obedient to the Lord</a:t>
            </a:r>
          </a:p>
          <a:p>
            <a:pPr marL="609600" indent="-609600" eaLnBrk="1" hangingPunct="1">
              <a:buFont typeface="Wingdings" pitchFamily="2" charset="2"/>
              <a:buChar char="q"/>
              <a:defRPr/>
            </a:pPr>
            <a:r>
              <a:rPr lang="en-US" sz="2000" smtClean="0">
                <a:latin typeface="Arial" charset="0"/>
              </a:rPr>
              <a:t>An omer of manna for a testimonial (memorial) to the Lord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A492188-B58B-4549-9062-2661354F0F3C}" type="slidenum">
              <a:rPr lang="en-US"/>
              <a:pPr>
                <a:defRPr/>
              </a:pPr>
              <a:t>65</a:t>
            </a:fld>
            <a:endParaRPr lang="en-US"/>
          </a:p>
        </p:txBody>
      </p:sp>
      <p:sp>
        <p:nvSpPr>
          <p:cNvPr id="9011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9011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ü"/>
              <a:defRPr/>
            </a:pPr>
            <a:r>
              <a:rPr lang="en-US" sz="2000" smtClean="0">
                <a:solidFill>
                  <a:srgbClr val="9999FF"/>
                </a:solidFill>
                <a:latin typeface="Arial" charset="0"/>
              </a:rPr>
              <a:t>From the Red Sea to the Desert of Shur (Exodus 15:19-24)</a:t>
            </a:r>
          </a:p>
          <a:p>
            <a:pPr marL="609600" indent="-609600" eaLnBrk="1" hangingPunct="1">
              <a:buFont typeface="Wingdings" pitchFamily="2" charset="2"/>
              <a:buChar char="ü"/>
              <a:defRPr/>
            </a:pPr>
            <a:r>
              <a:rPr lang="en-US" sz="2000" smtClean="0">
                <a:solidFill>
                  <a:srgbClr val="9999FF"/>
                </a:solidFill>
                <a:latin typeface="Arial" charset="0"/>
              </a:rPr>
              <a:t>The Lord supplies water at Marah and Elim (Exodus 15:25-27)</a:t>
            </a:r>
          </a:p>
          <a:p>
            <a:pPr marL="609600" indent="-609600" eaLnBrk="1" hangingPunct="1">
              <a:buFont typeface="Wingdings" pitchFamily="2" charset="2"/>
              <a:buChar char="ü"/>
              <a:defRPr/>
            </a:pPr>
            <a:r>
              <a:rPr lang="en-US" sz="2000" smtClean="0">
                <a:solidFill>
                  <a:srgbClr val="9999FF"/>
                </a:solidFill>
                <a:latin typeface="Arial" charset="0"/>
              </a:rPr>
              <a:t>The Lord supplies manna and quail (Exodus 16)</a:t>
            </a:r>
          </a:p>
          <a:p>
            <a:pPr marL="609600" indent="-609600" eaLnBrk="1" hangingPunct="1">
              <a:buFont typeface="Wingdings" pitchFamily="2" charset="2"/>
              <a:buChar char="ü"/>
              <a:defRPr/>
            </a:pPr>
            <a:r>
              <a:rPr lang="en-US" sz="2000" smtClean="0">
                <a:solidFill>
                  <a:srgbClr val="9999FF"/>
                </a:solidFill>
                <a:latin typeface="Arial" charset="0"/>
              </a:rPr>
              <a:t>The people grumble against their leaders (Exodus 16:2-3)</a:t>
            </a:r>
          </a:p>
          <a:p>
            <a:pPr marL="609600" indent="-609600" eaLnBrk="1" hangingPunct="1">
              <a:buFont typeface="Wingdings" pitchFamily="2" charset="2"/>
              <a:buChar char="ü"/>
              <a:defRPr/>
            </a:pPr>
            <a:r>
              <a:rPr lang="en-US" sz="2000" smtClean="0">
                <a:solidFill>
                  <a:srgbClr val="9999FF"/>
                </a:solidFill>
                <a:latin typeface="Arial" charset="0"/>
              </a:rPr>
              <a:t>Provisions on six days, none on the Sabbath: the Sabbath Rest instituted (Exodus 16:21-26, 29-30)</a:t>
            </a:r>
          </a:p>
          <a:p>
            <a:pPr marL="609600" indent="-609600" eaLnBrk="1" hangingPunct="1">
              <a:buFont typeface="Wingdings" pitchFamily="2" charset="2"/>
              <a:buChar char="ü"/>
              <a:defRPr/>
            </a:pPr>
            <a:r>
              <a:rPr lang="en-US" sz="2000" smtClean="0">
                <a:solidFill>
                  <a:srgbClr val="9999FF"/>
                </a:solidFill>
                <a:latin typeface="Arial" charset="0"/>
              </a:rPr>
              <a:t>The people unwilling to be obedient to the Lord</a:t>
            </a:r>
          </a:p>
          <a:p>
            <a:pPr marL="609600" indent="-609600" eaLnBrk="1" hangingPunct="1">
              <a:buFont typeface="Wingdings" pitchFamily="2" charset="2"/>
              <a:buChar char="ü"/>
              <a:defRPr/>
            </a:pPr>
            <a:r>
              <a:rPr lang="en-US" sz="2000" smtClean="0">
                <a:solidFill>
                  <a:srgbClr val="9999FF"/>
                </a:solidFill>
                <a:latin typeface="Arial" charset="0"/>
              </a:rPr>
              <a:t>An omer of manna for a testimonial (memorial) to the Lord</a:t>
            </a:r>
          </a:p>
          <a:p>
            <a:pPr marL="609600" indent="-609600" eaLnBrk="1" hangingPunct="1">
              <a:buFont typeface="Wingdings" pitchFamily="2" charset="2"/>
              <a:buChar char="q"/>
              <a:defRPr/>
            </a:pPr>
            <a:r>
              <a:rPr lang="en-US" sz="2000" smtClean="0">
                <a:latin typeface="Arial" charset="0"/>
              </a:rPr>
              <a:t>At God’s direction, Moses provides water from a rock (Exodus 17:1-7)</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324FF7E-D156-495E-9096-29C5BDF406EF}" type="slidenum">
              <a:rPr lang="en-US"/>
              <a:pPr>
                <a:defRPr/>
              </a:pPr>
              <a:t>66</a:t>
            </a:fld>
            <a:endParaRPr lang="en-US"/>
          </a:p>
        </p:txBody>
      </p:sp>
      <p:sp>
        <p:nvSpPr>
          <p:cNvPr id="9113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9113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Moses and the Israelites sing to the Lord (Exodus 15:1-18)</a:t>
            </a:r>
          </a:p>
          <a:p>
            <a:pPr marL="609600" indent="-609600" eaLnBrk="1" hangingPunct="1">
              <a:buFont typeface="Wingdings" pitchFamily="2" charset="2"/>
              <a:buChar char="ü"/>
              <a:defRPr/>
            </a:pPr>
            <a:r>
              <a:rPr lang="en-US" sz="2000" smtClean="0">
                <a:solidFill>
                  <a:srgbClr val="9999FF"/>
                </a:solidFill>
                <a:latin typeface="Arial" charset="0"/>
              </a:rPr>
              <a:t>From the Red Sea to the Desert of Shur (Exodus 15:19-24)</a:t>
            </a:r>
          </a:p>
          <a:p>
            <a:pPr marL="609600" indent="-609600" eaLnBrk="1" hangingPunct="1">
              <a:buFont typeface="Wingdings" pitchFamily="2" charset="2"/>
              <a:buChar char="ü"/>
              <a:defRPr/>
            </a:pPr>
            <a:r>
              <a:rPr lang="en-US" sz="2000" smtClean="0">
                <a:solidFill>
                  <a:srgbClr val="9999FF"/>
                </a:solidFill>
                <a:latin typeface="Arial" charset="0"/>
              </a:rPr>
              <a:t>The Lord supplies water at Marah and Elim (Exodus 15:25-27)</a:t>
            </a:r>
          </a:p>
          <a:p>
            <a:pPr marL="609600" indent="-609600" eaLnBrk="1" hangingPunct="1">
              <a:buFont typeface="Wingdings" pitchFamily="2" charset="2"/>
              <a:buChar char="ü"/>
              <a:defRPr/>
            </a:pPr>
            <a:r>
              <a:rPr lang="en-US" sz="2000" smtClean="0">
                <a:solidFill>
                  <a:srgbClr val="9999FF"/>
                </a:solidFill>
                <a:latin typeface="Arial" charset="0"/>
              </a:rPr>
              <a:t>The Lord supplies manna and quail (Exodus 16)</a:t>
            </a:r>
          </a:p>
          <a:p>
            <a:pPr marL="609600" indent="-609600" eaLnBrk="1" hangingPunct="1">
              <a:buFont typeface="Wingdings" pitchFamily="2" charset="2"/>
              <a:buChar char="ü"/>
              <a:defRPr/>
            </a:pPr>
            <a:r>
              <a:rPr lang="en-US" sz="2000" smtClean="0">
                <a:solidFill>
                  <a:srgbClr val="9999FF"/>
                </a:solidFill>
                <a:latin typeface="Arial" charset="0"/>
              </a:rPr>
              <a:t>The people grumble against their leaders (Exodus 16:2-3)</a:t>
            </a:r>
          </a:p>
          <a:p>
            <a:pPr marL="609600" indent="-609600" eaLnBrk="1" hangingPunct="1">
              <a:buFont typeface="Wingdings" pitchFamily="2" charset="2"/>
              <a:buChar char="ü"/>
              <a:defRPr/>
            </a:pPr>
            <a:r>
              <a:rPr lang="en-US" sz="2000" smtClean="0">
                <a:solidFill>
                  <a:srgbClr val="9999FF"/>
                </a:solidFill>
                <a:latin typeface="Arial" charset="0"/>
              </a:rPr>
              <a:t>Provisions on six days, none on the Sabbath: the Sabbath Rest instituted (Exodus 16:21-26, 29-30)</a:t>
            </a:r>
          </a:p>
          <a:p>
            <a:pPr marL="609600" indent="-609600" eaLnBrk="1" hangingPunct="1">
              <a:buFont typeface="Wingdings" pitchFamily="2" charset="2"/>
              <a:buChar char="ü"/>
              <a:defRPr/>
            </a:pPr>
            <a:r>
              <a:rPr lang="en-US" sz="2000" smtClean="0">
                <a:solidFill>
                  <a:srgbClr val="9999FF"/>
                </a:solidFill>
                <a:latin typeface="Arial" charset="0"/>
              </a:rPr>
              <a:t>The people unwilling to be obedient to the Lord</a:t>
            </a:r>
          </a:p>
          <a:p>
            <a:pPr marL="609600" indent="-609600" eaLnBrk="1" hangingPunct="1">
              <a:buFont typeface="Wingdings" pitchFamily="2" charset="2"/>
              <a:buChar char="ü"/>
              <a:defRPr/>
            </a:pPr>
            <a:r>
              <a:rPr lang="en-US" sz="2000" smtClean="0">
                <a:solidFill>
                  <a:srgbClr val="9999FF"/>
                </a:solidFill>
                <a:latin typeface="Arial" charset="0"/>
              </a:rPr>
              <a:t>An omer of manna for a testimonial (memorial) to the Lord</a:t>
            </a:r>
          </a:p>
          <a:p>
            <a:pPr marL="609600" indent="-609600" eaLnBrk="1" hangingPunct="1">
              <a:buFont typeface="Wingdings" pitchFamily="2" charset="2"/>
              <a:buChar char="ü"/>
              <a:defRPr/>
            </a:pPr>
            <a:r>
              <a:rPr lang="en-US" sz="2000" smtClean="0">
                <a:solidFill>
                  <a:srgbClr val="9999FF"/>
                </a:solidFill>
                <a:latin typeface="Arial" charset="0"/>
              </a:rPr>
              <a:t>At God’s direction, Moses provides water from a rock (Exodus 17:1-7)</a:t>
            </a:r>
          </a:p>
          <a:p>
            <a:pPr marL="609600" indent="-609600" eaLnBrk="1" hangingPunct="1">
              <a:buFont typeface="Wingdings" pitchFamily="2" charset="2"/>
              <a:buChar char="q"/>
              <a:defRPr/>
            </a:pPr>
            <a:r>
              <a:rPr lang="en-US" sz="2000" smtClean="0">
                <a:latin typeface="Arial" charset="0"/>
              </a:rPr>
              <a:t>The Amalekites defeated; Moses hands upraised for victory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416EE22E-0B72-44E9-A856-EED7E00DE383}" type="slidenum">
              <a:rPr lang="en-US"/>
              <a:pPr>
                <a:defRPr/>
              </a:pPr>
              <a:t>67</a:t>
            </a:fld>
            <a:endParaRPr lang="en-US"/>
          </a:p>
        </p:txBody>
      </p:sp>
      <p:sp>
        <p:nvSpPr>
          <p:cNvPr id="304132" name="Rectangle 4"/>
          <p:cNvSpPr>
            <a:spLocks noGrp="1" noChangeArrowheads="1"/>
          </p:cNvSpPr>
          <p:nvPr>
            <p:ph type="title"/>
          </p:nvPr>
        </p:nvSpPr>
        <p:spPr>
          <a:xfrm>
            <a:off x="457200" y="292100"/>
            <a:ext cx="8229600" cy="774700"/>
          </a:xfrm>
        </p:spPr>
        <p:txBody>
          <a:bodyPr/>
          <a:lstStyle/>
          <a:p>
            <a:pPr algn="ctr" eaLnBrk="1" hangingPunct="1">
              <a:defRPr/>
            </a:pPr>
            <a:r>
              <a:rPr lang="en-US" sz="3600" smtClean="0">
                <a:latin typeface="BubbleSoft" pitchFamily="2" charset="0"/>
              </a:rPr>
              <a:t>The Exodus</a:t>
            </a:r>
          </a:p>
        </p:txBody>
      </p:sp>
      <p:pic>
        <p:nvPicPr>
          <p:cNvPr id="70660" name="Picture 5" descr="MannaMaps_Exodu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3152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0D34AC8-0FBE-4EAF-A449-0804380F770F}" type="slidenum">
              <a:rPr lang="en-US"/>
              <a:pPr>
                <a:defRPr/>
              </a:pPr>
              <a:t>68</a:t>
            </a:fld>
            <a:endParaRPr lang="en-US"/>
          </a:p>
        </p:txBody>
      </p:sp>
      <p:sp>
        <p:nvSpPr>
          <p:cNvPr id="9216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9216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family: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AA13192-F2D1-404B-B674-0C470E1DA9B8}" type="slidenum">
              <a:rPr lang="en-US"/>
              <a:pPr>
                <a:defRPr/>
              </a:pPr>
              <a:t>69</a:t>
            </a:fld>
            <a:endParaRPr lang="en-US"/>
          </a:p>
        </p:txBody>
      </p:sp>
      <p:sp>
        <p:nvSpPr>
          <p:cNvPr id="9625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9625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family: </a:t>
            </a:r>
          </a:p>
          <a:p>
            <a:pPr marL="990600" lvl="1" indent="-533400" eaLnBrk="1" hangingPunct="1">
              <a:buFontTx/>
              <a:buChar char="o"/>
              <a:defRPr/>
            </a:pPr>
            <a:r>
              <a:rPr lang="en-US" sz="1800" smtClean="0">
                <a:latin typeface="Arial" charset="0"/>
              </a:rPr>
              <a:t>wife Zipporah, daughter of Jethro, priest of Midian (Exodus 2:21)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2690814-AFB0-4D83-87B8-6EFCC6262FDE}" type="slidenum">
              <a:rPr lang="en-US"/>
              <a:pPr>
                <a:defRPr/>
              </a:pPr>
              <a:t>7</a:t>
            </a:fld>
            <a:endParaRPr lang="en-US"/>
          </a:p>
        </p:txBody>
      </p:sp>
      <p:sp>
        <p:nvSpPr>
          <p:cNvPr id="2355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3555"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ü"/>
              <a:defRPr/>
            </a:pPr>
            <a:r>
              <a:rPr lang="en-US" sz="2000" smtClean="0">
                <a:solidFill>
                  <a:srgbClr val="9999FF"/>
                </a:solidFill>
                <a:latin typeface="Arial" charset="0"/>
              </a:rPr>
              <a:t>A new Pharaoh made them slaves</a:t>
            </a:r>
          </a:p>
          <a:p>
            <a:pPr eaLnBrk="1" hangingPunct="1">
              <a:buFont typeface="Wingdings" pitchFamily="2" charset="2"/>
              <a:buChar char="ü"/>
              <a:defRPr/>
            </a:pPr>
            <a:r>
              <a:rPr lang="en-US" sz="2000" smtClean="0">
                <a:solidFill>
                  <a:srgbClr val="9999FF"/>
                </a:solidFill>
                <a:latin typeface="Arial" charset="0"/>
              </a:rPr>
              <a:t>The Hebrews were ordered to kill their male children at birth</a:t>
            </a:r>
          </a:p>
          <a:p>
            <a:pPr eaLnBrk="1" hangingPunct="1">
              <a:buFont typeface="Wingdings" pitchFamily="2" charset="2"/>
              <a:buChar char="ü"/>
              <a:defRPr/>
            </a:pPr>
            <a:r>
              <a:rPr lang="en-US" sz="2000" smtClean="0">
                <a:solidFill>
                  <a:srgbClr val="9999FF"/>
                </a:solidFill>
                <a:latin typeface="Arial" charset="0"/>
              </a:rPr>
              <a:t>Moses, a Levite, was born, hidden, then found and raised by the daughter of Pharaoh</a:t>
            </a:r>
          </a:p>
          <a:p>
            <a:pPr eaLnBrk="1" hangingPunct="1">
              <a:buFont typeface="Wingdings" pitchFamily="2" charset="2"/>
              <a:buChar char="q"/>
              <a:defRPr/>
            </a:pPr>
            <a:r>
              <a:rPr lang="en-US" sz="2000" smtClean="0">
                <a:latin typeface="Arial" charset="0"/>
              </a:rPr>
              <a:t>When he grew up, Moses killed an Egyptian and had to flee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4A4329C-19BD-4A00-8F91-47AC51842F23}" type="slidenum">
              <a:rPr lang="en-US"/>
              <a:pPr>
                <a:defRPr/>
              </a:pPr>
              <a:t>70</a:t>
            </a:fld>
            <a:endParaRPr lang="en-US"/>
          </a:p>
        </p:txBody>
      </p:sp>
      <p:sp>
        <p:nvSpPr>
          <p:cNvPr id="9728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9728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family: </a:t>
            </a:r>
          </a:p>
          <a:p>
            <a:pPr marL="990600" lvl="1" indent="-533400" eaLnBrk="1" hangingPunct="1">
              <a:buFontTx/>
              <a:buChar char="o"/>
              <a:defRPr/>
            </a:pPr>
            <a:r>
              <a:rPr lang="en-US" sz="1800" smtClean="0">
                <a:solidFill>
                  <a:srgbClr val="9999FF"/>
                </a:solidFill>
                <a:latin typeface="Arial" charset="0"/>
              </a:rPr>
              <a:t>Wife Zipporah (Exodus 2:21)</a:t>
            </a:r>
          </a:p>
          <a:p>
            <a:pPr marL="990600" lvl="1" indent="-533400" eaLnBrk="1" hangingPunct="1">
              <a:buFontTx/>
              <a:buChar char="o"/>
              <a:defRPr/>
            </a:pPr>
            <a:r>
              <a:rPr lang="en-US" sz="1800" smtClean="0">
                <a:latin typeface="Arial" charset="0"/>
              </a:rPr>
              <a:t>Son Gershom (“</a:t>
            </a:r>
            <a:r>
              <a:rPr lang="en-US" sz="1800" smtClean="0">
                <a:solidFill>
                  <a:srgbClr val="FFFF00"/>
                </a:solidFill>
                <a:latin typeface="Arial" charset="0"/>
              </a:rPr>
              <a:t>an alien there</a:t>
            </a:r>
            <a:r>
              <a:rPr lang="en-US" sz="1800" smtClean="0">
                <a:latin typeface="Arial" charset="0"/>
              </a:rPr>
              <a:t>”) (Exodus 2:22; 4:20, 25-26)</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9AEDF0B-9F29-4583-A39F-55DC39E1E27E}" type="slidenum">
              <a:rPr lang="en-US"/>
              <a:pPr>
                <a:defRPr/>
              </a:pPr>
              <a:t>71</a:t>
            </a:fld>
            <a:endParaRPr lang="en-US"/>
          </a:p>
        </p:txBody>
      </p:sp>
      <p:sp>
        <p:nvSpPr>
          <p:cNvPr id="9830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9830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family: </a:t>
            </a:r>
          </a:p>
          <a:p>
            <a:pPr marL="990600" lvl="1" indent="-533400" eaLnBrk="1" hangingPunct="1">
              <a:buFontTx/>
              <a:buChar char="o"/>
              <a:defRPr/>
            </a:pPr>
            <a:r>
              <a:rPr lang="en-US" sz="1800" smtClean="0">
                <a:solidFill>
                  <a:srgbClr val="9999FF"/>
                </a:solidFill>
                <a:latin typeface="Arial" charset="0"/>
              </a:rPr>
              <a:t>Wife Zipporah (Exodus 2:21)</a:t>
            </a:r>
          </a:p>
          <a:p>
            <a:pPr marL="990600" lvl="1" indent="-533400" eaLnBrk="1" hangingPunct="1">
              <a:buFontTx/>
              <a:buChar char="o"/>
              <a:defRPr/>
            </a:pPr>
            <a:r>
              <a:rPr lang="en-US" sz="1800" smtClean="0">
                <a:solidFill>
                  <a:srgbClr val="9999FF"/>
                </a:solidFill>
                <a:latin typeface="Arial" charset="0"/>
              </a:rPr>
              <a:t>Son Gershom (“an alien there”) (Exodus 2:22; 4:20, 25-26)</a:t>
            </a:r>
          </a:p>
          <a:p>
            <a:pPr marL="990600" lvl="1" indent="-533400" eaLnBrk="1" hangingPunct="1">
              <a:buFontTx/>
              <a:buChar char="o"/>
              <a:defRPr/>
            </a:pPr>
            <a:r>
              <a:rPr lang="en-US" sz="1800" smtClean="0">
                <a:latin typeface="Arial" charset="0"/>
              </a:rPr>
              <a:t>Son Eliezer (“</a:t>
            </a:r>
            <a:r>
              <a:rPr lang="en-US" sz="1800" smtClean="0">
                <a:solidFill>
                  <a:srgbClr val="FFFF00"/>
                </a:solidFill>
                <a:latin typeface="Arial" charset="0"/>
              </a:rPr>
              <a:t>my God is helper</a:t>
            </a:r>
            <a:r>
              <a:rPr lang="en-US" sz="1800" smtClean="0">
                <a:latin typeface="Arial" charset="0"/>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81AEE2C-2FED-45F7-9644-825F84B451D6}" type="slidenum">
              <a:rPr lang="en-US"/>
              <a:pPr>
                <a:defRPr/>
              </a:pPr>
              <a:t>72</a:t>
            </a:fld>
            <a:endParaRPr lang="en-US"/>
          </a:p>
        </p:txBody>
      </p:sp>
      <p:sp>
        <p:nvSpPr>
          <p:cNvPr id="9523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9523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solidFill>
                  <a:srgbClr val="9999FF"/>
                </a:solidFill>
                <a:latin typeface="Arial" charset="0"/>
              </a:rPr>
              <a:t>Moses’ family: </a:t>
            </a:r>
          </a:p>
          <a:p>
            <a:pPr marL="990600" lvl="1" indent="-533400" eaLnBrk="1" hangingPunct="1">
              <a:buFontTx/>
              <a:buChar char="o"/>
              <a:defRPr/>
            </a:pPr>
            <a:r>
              <a:rPr lang="en-US" sz="1800" smtClean="0">
                <a:solidFill>
                  <a:srgbClr val="9999FF"/>
                </a:solidFill>
                <a:latin typeface="Arial" charset="0"/>
              </a:rPr>
              <a:t>wife Zipporah (Exodus 2:21)</a:t>
            </a:r>
          </a:p>
          <a:p>
            <a:pPr marL="990600" lvl="1" indent="-533400" eaLnBrk="1" hangingPunct="1">
              <a:buFontTx/>
              <a:buChar char="o"/>
              <a:defRPr/>
            </a:pPr>
            <a:r>
              <a:rPr lang="en-US" sz="1800" smtClean="0">
                <a:solidFill>
                  <a:srgbClr val="9999FF"/>
                </a:solidFill>
                <a:latin typeface="Arial" charset="0"/>
              </a:rPr>
              <a:t>son Gershom (“an alien there”) (Exodus 2:22; 4:20, 25-26)</a:t>
            </a:r>
          </a:p>
          <a:p>
            <a:pPr marL="990600" lvl="1" indent="-533400" eaLnBrk="1" hangingPunct="1">
              <a:buFontTx/>
              <a:buChar char="o"/>
              <a:defRPr/>
            </a:pPr>
            <a:r>
              <a:rPr lang="en-US" sz="1800" smtClean="0">
                <a:solidFill>
                  <a:srgbClr val="9999FF"/>
                </a:solidFill>
                <a:latin typeface="Arial" charset="0"/>
              </a:rPr>
              <a:t>Son Eliezer (“my God is helper”)</a:t>
            </a:r>
          </a:p>
          <a:p>
            <a:pPr marL="609600" indent="-609600" eaLnBrk="1" hangingPunct="1">
              <a:buFont typeface="Wingdings" pitchFamily="2" charset="2"/>
              <a:buChar char="q"/>
              <a:defRPr/>
            </a:pPr>
            <a:r>
              <a:rPr lang="en-US" sz="2000" smtClean="0">
                <a:latin typeface="Arial" charset="0"/>
              </a:rPr>
              <a:t>Moses’ father-in-law, Jethro the Midianite, gives good counsel regarding the judging of the people (Exodus 18:13-26)</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8FDFB058-D337-436D-AD88-098A47B5D836}" type="slidenum">
              <a:rPr lang="en-US"/>
              <a:pPr>
                <a:defRPr/>
              </a:pPr>
              <a:t>73</a:t>
            </a:fld>
            <a:endParaRPr lang="en-US"/>
          </a:p>
        </p:txBody>
      </p:sp>
      <p:sp>
        <p:nvSpPr>
          <p:cNvPr id="9933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9933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The Israelites camped at Mount Sinai (Exodus 19)</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AB05377-CE17-49A5-AC06-13857591B751}" type="slidenum">
              <a:rPr lang="en-US"/>
              <a:pPr>
                <a:defRPr/>
              </a:pPr>
              <a:t>74</a:t>
            </a:fld>
            <a:endParaRPr lang="en-US"/>
          </a:p>
        </p:txBody>
      </p:sp>
      <p:sp>
        <p:nvSpPr>
          <p:cNvPr id="11366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1366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q"/>
              <a:defRPr/>
            </a:pPr>
            <a:r>
              <a:rPr lang="en-US" sz="2000" smtClean="0">
                <a:latin typeface="Arial" charset="0"/>
              </a:rPr>
              <a:t>God proposes a Covenant, the people agree (Exodus 19:3-9)</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02E6C24-E0EA-4246-8345-29928405B7AF}" type="slidenum">
              <a:rPr lang="en-US"/>
              <a:pPr>
                <a:defRPr/>
              </a:pPr>
              <a:t>75</a:t>
            </a:fld>
            <a:endParaRPr lang="en-US"/>
          </a:p>
        </p:txBody>
      </p:sp>
      <p:sp>
        <p:nvSpPr>
          <p:cNvPr id="11469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1469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q"/>
              <a:defRPr/>
            </a:pPr>
            <a:r>
              <a:rPr lang="en-US" sz="2000" smtClean="0">
                <a:latin typeface="Arial" charset="0"/>
              </a:rPr>
              <a:t>God’s people are consecrated (Exodus 19:10-15)</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B004340-AD57-4990-B812-112FD6488F47}" type="slidenum">
              <a:rPr lang="en-US"/>
              <a:pPr>
                <a:defRPr/>
              </a:pPr>
              <a:t>76</a:t>
            </a:fld>
            <a:endParaRPr lang="en-US"/>
          </a:p>
        </p:txBody>
      </p:sp>
      <p:sp>
        <p:nvSpPr>
          <p:cNvPr id="11571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1571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q"/>
              <a:defRPr/>
            </a:pPr>
            <a:r>
              <a:rPr lang="en-US" sz="2000" smtClean="0">
                <a:latin typeface="Arial" charset="0"/>
              </a:rPr>
              <a:t>Moses meets the Lord on the mountain (Exodus 19:16-25)</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E5B01DE-BA51-4DF8-AFEE-ED7C50E698F6}" type="slidenum">
              <a:rPr lang="en-US"/>
              <a:pPr>
                <a:defRPr/>
              </a:pPr>
              <a:t>77</a:t>
            </a:fld>
            <a:endParaRPr lang="en-US"/>
          </a:p>
        </p:txBody>
      </p:sp>
      <p:sp>
        <p:nvSpPr>
          <p:cNvPr id="11673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1673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q"/>
              <a:defRPr/>
            </a:pPr>
            <a:r>
              <a:rPr lang="en-US" sz="2000" smtClean="0">
                <a:latin typeface="Arial" charset="0"/>
              </a:rPr>
              <a:t>The Ten Commandments (Exodus 20:1-17)</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182C2ACF-1ECB-41B7-83AB-1E949F960B89}" type="slidenum">
              <a:rPr lang="en-US"/>
              <a:pPr>
                <a:defRPr/>
              </a:pPr>
              <a:t>78</a:t>
            </a:fld>
            <a:endParaRPr lang="en-US"/>
          </a:p>
        </p:txBody>
      </p:sp>
      <p:pic>
        <p:nvPicPr>
          <p:cNvPr id="81923" name="Picture 5" descr="TenCommandment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04850"/>
            <a:ext cx="79248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DBBC70F-07AC-428A-BC1C-45FEA0FC20E6}" type="slidenum">
              <a:rPr lang="en-US"/>
              <a:pPr>
                <a:defRPr/>
              </a:pPr>
              <a:t>79</a:t>
            </a:fld>
            <a:endParaRPr lang="en-US"/>
          </a:p>
        </p:txBody>
      </p:sp>
      <p:sp>
        <p:nvSpPr>
          <p:cNvPr id="17101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71011" name="Rectangle 3"/>
          <p:cNvSpPr>
            <a:spLocks noGrp="1" noChangeArrowheads="1"/>
          </p:cNvSpPr>
          <p:nvPr>
            <p:ph type="body" idx="1"/>
          </p:nvPr>
        </p:nvSpPr>
        <p:spPr>
          <a:xfrm>
            <a:off x="533400" y="1219200"/>
            <a:ext cx="8229600" cy="5181600"/>
          </a:xfrm>
        </p:spPr>
        <p:txBody>
          <a:bodyPr/>
          <a:lstStyle/>
          <a:p>
            <a:pPr marL="812800" indent="-812800" eaLnBrk="1" hangingPunct="1">
              <a:buFont typeface="Wingdings" pitchFamily="2" charset="2"/>
              <a:buChar char="q"/>
              <a:defRPr/>
            </a:pPr>
            <a:r>
              <a:rPr lang="en-US" sz="2000" smtClean="0">
                <a:latin typeface="Arial" charset="0"/>
              </a:rPr>
              <a:t>The Ten Commandments (Exodus 20:1-17; WLC 91-152)</a:t>
            </a:r>
          </a:p>
          <a:p>
            <a:pPr marL="1168400" lvl="1" indent="-711200" eaLnBrk="1" hangingPunct="1">
              <a:buFont typeface="Wingdings" pitchFamily="2" charset="2"/>
              <a:buAutoNum type="romanUcPeriod"/>
              <a:defRPr/>
            </a:pPr>
            <a:r>
              <a:rPr lang="en-US" sz="1600" smtClean="0">
                <a:latin typeface="Arial" charset="0"/>
              </a:rPr>
              <a:t>Thou shalt have no other gods before me (Q 103)</a:t>
            </a:r>
          </a:p>
          <a:p>
            <a:pPr marL="1168400" lvl="1" indent="-711200" eaLnBrk="1" hangingPunct="1">
              <a:buFont typeface="Wingdings" pitchFamily="2" charset="2"/>
              <a:buAutoNum type="romanUcPeriod"/>
              <a:defRPr/>
            </a:pPr>
            <a:r>
              <a:rPr lang="en-US" sz="1600" smtClean="0">
                <a:latin typeface="Arial" charset="0"/>
              </a:rPr>
              <a:t>Thou shalt not make any graven images (Q 107)</a:t>
            </a:r>
          </a:p>
          <a:p>
            <a:pPr marL="1168400" lvl="1" indent="-711200" eaLnBrk="1" hangingPunct="1">
              <a:buFont typeface="Wingdings" pitchFamily="2" charset="2"/>
              <a:buAutoNum type="romanUcPeriod"/>
              <a:defRPr/>
            </a:pPr>
            <a:r>
              <a:rPr lang="en-US" sz="1600" smtClean="0">
                <a:latin typeface="Arial" charset="0"/>
              </a:rPr>
              <a:t>Thou shalt not take the name of the Lord thy God in vain (Q 111)</a:t>
            </a:r>
          </a:p>
          <a:p>
            <a:pPr marL="1168400" lvl="1" indent="-711200" eaLnBrk="1" hangingPunct="1">
              <a:buFont typeface="Wingdings" pitchFamily="2" charset="2"/>
              <a:buAutoNum type="romanUcPeriod"/>
              <a:defRPr/>
            </a:pPr>
            <a:r>
              <a:rPr lang="en-US" sz="1600" smtClean="0">
                <a:latin typeface="Arial" charset="0"/>
              </a:rPr>
              <a:t>Remember the Sabbath day, to keep it holy (Q 115)</a:t>
            </a:r>
          </a:p>
          <a:p>
            <a:pPr marL="1168400" lvl="1" indent="-711200" eaLnBrk="1" hangingPunct="1">
              <a:buFont typeface="Wingdings" pitchFamily="2" charset="2"/>
              <a:buAutoNum type="romanUcPeriod"/>
              <a:defRPr/>
            </a:pPr>
            <a:r>
              <a:rPr lang="en-US" sz="1600" smtClean="0">
                <a:latin typeface="Arial" charset="0"/>
              </a:rPr>
              <a:t>Honor thy father and thy mother (Q 123)</a:t>
            </a:r>
          </a:p>
          <a:p>
            <a:pPr marL="1168400" lvl="1" indent="-711200" eaLnBrk="1" hangingPunct="1">
              <a:buFont typeface="Wingdings" pitchFamily="2" charset="2"/>
              <a:buAutoNum type="romanUcPeriod"/>
              <a:defRPr/>
            </a:pPr>
            <a:r>
              <a:rPr lang="en-US" sz="1600" smtClean="0">
                <a:latin typeface="Arial" charset="0"/>
              </a:rPr>
              <a:t>Thou shalt not kill (Q 134)</a:t>
            </a:r>
          </a:p>
          <a:p>
            <a:pPr marL="1168400" lvl="1" indent="-711200" eaLnBrk="1" hangingPunct="1">
              <a:buFont typeface="Wingdings" pitchFamily="2" charset="2"/>
              <a:buAutoNum type="romanUcPeriod"/>
              <a:defRPr/>
            </a:pPr>
            <a:r>
              <a:rPr lang="en-US" sz="1600" smtClean="0">
                <a:latin typeface="Arial" charset="0"/>
              </a:rPr>
              <a:t>Thou shalt not commit adultery Q 137)</a:t>
            </a:r>
          </a:p>
          <a:p>
            <a:pPr marL="1168400" lvl="1" indent="-711200" eaLnBrk="1" hangingPunct="1">
              <a:buFont typeface="Wingdings" pitchFamily="2" charset="2"/>
              <a:buAutoNum type="romanUcPeriod"/>
              <a:defRPr/>
            </a:pPr>
            <a:r>
              <a:rPr lang="en-US" sz="1600" smtClean="0">
                <a:latin typeface="Arial" charset="0"/>
              </a:rPr>
              <a:t>Thou shalt not steal (Q 141)</a:t>
            </a:r>
          </a:p>
          <a:p>
            <a:pPr marL="1168400" lvl="1" indent="-711200" eaLnBrk="1" hangingPunct="1">
              <a:buFont typeface="Wingdings" pitchFamily="2" charset="2"/>
              <a:buAutoNum type="romanUcPeriod"/>
              <a:defRPr/>
            </a:pPr>
            <a:r>
              <a:rPr lang="en-US" sz="1600" smtClean="0">
                <a:latin typeface="Arial" charset="0"/>
              </a:rPr>
              <a:t>Thou shalt not bear false witness (Q 143)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4CA4A06-C26B-4B6D-9D14-FFF4A682BE73}" type="slidenum">
              <a:rPr lang="en-US"/>
              <a:pPr>
                <a:defRPr/>
              </a:pPr>
              <a:t>8</a:t>
            </a:fld>
            <a:endParaRPr lang="en-US"/>
          </a:p>
        </p:txBody>
      </p:sp>
      <p:sp>
        <p:nvSpPr>
          <p:cNvPr id="2457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4579"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ü"/>
              <a:defRPr/>
            </a:pPr>
            <a:r>
              <a:rPr lang="en-US" sz="2000" smtClean="0">
                <a:solidFill>
                  <a:srgbClr val="9999FF"/>
                </a:solidFill>
                <a:latin typeface="Arial" charset="0"/>
              </a:rPr>
              <a:t>A new Pharaoh made them slaves</a:t>
            </a:r>
          </a:p>
          <a:p>
            <a:pPr eaLnBrk="1" hangingPunct="1">
              <a:buFont typeface="Wingdings" pitchFamily="2" charset="2"/>
              <a:buChar char="ü"/>
              <a:defRPr/>
            </a:pPr>
            <a:r>
              <a:rPr lang="en-US" sz="2000" smtClean="0">
                <a:solidFill>
                  <a:srgbClr val="9999FF"/>
                </a:solidFill>
                <a:latin typeface="Arial" charset="0"/>
              </a:rPr>
              <a:t>The Hebrews were ordered to kill their male children at birth</a:t>
            </a:r>
          </a:p>
          <a:p>
            <a:pPr eaLnBrk="1" hangingPunct="1">
              <a:buFont typeface="Wingdings" pitchFamily="2" charset="2"/>
              <a:buChar char="ü"/>
              <a:defRPr/>
            </a:pPr>
            <a:r>
              <a:rPr lang="en-US" sz="2000" smtClean="0">
                <a:solidFill>
                  <a:srgbClr val="9999FF"/>
                </a:solidFill>
                <a:latin typeface="Arial" charset="0"/>
              </a:rPr>
              <a:t>Moses, a Levite, was born, hidden, then found and raised by the daughter of Pharaoh</a:t>
            </a:r>
          </a:p>
          <a:p>
            <a:pPr eaLnBrk="1" hangingPunct="1">
              <a:buFont typeface="Wingdings" pitchFamily="2" charset="2"/>
              <a:buChar char="ü"/>
              <a:defRPr/>
            </a:pPr>
            <a:r>
              <a:rPr lang="en-US" sz="2000" smtClean="0">
                <a:solidFill>
                  <a:srgbClr val="9999FF"/>
                </a:solidFill>
                <a:latin typeface="Arial" charset="0"/>
              </a:rPr>
              <a:t>When he grew up, Moses killed an Egyptian and had to flee</a:t>
            </a:r>
          </a:p>
          <a:p>
            <a:pPr eaLnBrk="1" hangingPunct="1">
              <a:buFont typeface="Wingdings" pitchFamily="2" charset="2"/>
              <a:buChar char="q"/>
              <a:defRPr/>
            </a:pPr>
            <a:r>
              <a:rPr lang="en-US" sz="2000" smtClean="0">
                <a:latin typeface="Arial" charset="0"/>
              </a:rPr>
              <a:t>Moses fled to Midian, married and had a son</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C9C36BC-35BB-41B6-913B-EFDF3151AC4A}" type="slidenum">
              <a:rPr lang="en-US"/>
              <a:pPr>
                <a:defRPr/>
              </a:pPr>
              <a:t>80</a:t>
            </a:fld>
            <a:endParaRPr lang="en-US"/>
          </a:p>
        </p:txBody>
      </p:sp>
      <p:sp>
        <p:nvSpPr>
          <p:cNvPr id="11776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1776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ü"/>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q"/>
              <a:defRPr/>
            </a:pPr>
            <a:r>
              <a:rPr lang="en-US" sz="2000" smtClean="0">
                <a:latin typeface="Arial" charset="0"/>
              </a:rPr>
              <a:t>Laws given to the people (Exodus 21:1-23:19)</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6A6C1BE-5334-4B6C-B7F3-25E32CE489CE}" type="slidenum">
              <a:rPr lang="en-US"/>
              <a:pPr>
                <a:defRPr/>
              </a:pPr>
              <a:t>81</a:t>
            </a:fld>
            <a:endParaRPr lang="en-US"/>
          </a:p>
        </p:txBody>
      </p:sp>
      <p:sp>
        <p:nvSpPr>
          <p:cNvPr id="11878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1878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ü"/>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ü"/>
              <a:defRPr/>
            </a:pPr>
            <a:r>
              <a:rPr lang="en-US" sz="2000" smtClean="0">
                <a:solidFill>
                  <a:srgbClr val="9999FF"/>
                </a:solidFill>
                <a:latin typeface="Arial" charset="0"/>
              </a:rPr>
              <a:t>Laws given to the people (Exodus 21:1-23:19)</a:t>
            </a:r>
          </a:p>
          <a:p>
            <a:pPr marL="609600" indent="-609600" eaLnBrk="1" hangingPunct="1">
              <a:buFont typeface="Wingdings" pitchFamily="2" charset="2"/>
              <a:buChar char="q"/>
              <a:defRPr/>
            </a:pPr>
            <a:r>
              <a:rPr lang="en-US" sz="2000" smtClean="0">
                <a:latin typeface="Arial" charset="0"/>
              </a:rPr>
              <a:t>The nation of Israel to be a theocracy, governed by God Himself</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4C3B821-4B19-4762-8F86-C8F12228B631}" type="slidenum">
              <a:rPr lang="en-US"/>
              <a:pPr>
                <a:defRPr/>
              </a:pPr>
              <a:t>82</a:t>
            </a:fld>
            <a:endParaRPr lang="en-US"/>
          </a:p>
        </p:txBody>
      </p:sp>
      <p:sp>
        <p:nvSpPr>
          <p:cNvPr id="11981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1981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ü"/>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ü"/>
              <a:defRPr/>
            </a:pPr>
            <a:r>
              <a:rPr lang="en-US" sz="2000" smtClean="0">
                <a:solidFill>
                  <a:srgbClr val="9999FF"/>
                </a:solidFill>
                <a:latin typeface="Arial" charset="0"/>
              </a:rPr>
              <a:t>Laws given to the people (Exodus 21:1-23:19)</a:t>
            </a:r>
          </a:p>
          <a:p>
            <a:pPr marL="609600" indent="-609600" eaLnBrk="1" hangingPunct="1">
              <a:buFont typeface="Wingdings" pitchFamily="2" charset="2"/>
              <a:buChar char="ü"/>
              <a:defRPr/>
            </a:pPr>
            <a:r>
              <a:rPr lang="en-US" sz="2000" smtClean="0">
                <a:solidFill>
                  <a:srgbClr val="9999FF"/>
                </a:solidFill>
                <a:latin typeface="Arial" charset="0"/>
              </a:rPr>
              <a:t>The nation of Israel to be a theocracy, governed by God Himself</a:t>
            </a:r>
          </a:p>
          <a:p>
            <a:pPr marL="609600" indent="-609600" eaLnBrk="1" hangingPunct="1">
              <a:buFont typeface="Wingdings" pitchFamily="2" charset="2"/>
              <a:buChar char="q"/>
              <a:defRPr/>
            </a:pPr>
            <a:r>
              <a:rPr lang="en-US" sz="2000" smtClean="0">
                <a:latin typeface="Arial" charset="0"/>
              </a:rPr>
              <a:t>The Covenant confirmed (Exodus 24:1-8) with blood</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A126D1A-4D1F-4579-A943-FDAF8B2589A9}" type="slidenum">
              <a:rPr lang="en-US"/>
              <a:pPr>
                <a:defRPr/>
              </a:pPr>
              <a:t>83</a:t>
            </a:fld>
            <a:endParaRPr lang="en-US"/>
          </a:p>
        </p:txBody>
      </p:sp>
      <p:sp>
        <p:nvSpPr>
          <p:cNvPr id="12083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2083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ü"/>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ü"/>
              <a:defRPr/>
            </a:pPr>
            <a:r>
              <a:rPr lang="en-US" sz="2000" smtClean="0">
                <a:solidFill>
                  <a:srgbClr val="9999FF"/>
                </a:solidFill>
                <a:latin typeface="Arial" charset="0"/>
              </a:rPr>
              <a:t>Laws given to the people (Exodus 21:1-23:19)</a:t>
            </a:r>
          </a:p>
          <a:p>
            <a:pPr marL="609600" indent="-609600" eaLnBrk="1" hangingPunct="1">
              <a:buFont typeface="Wingdings" pitchFamily="2" charset="2"/>
              <a:buChar char="ü"/>
              <a:defRPr/>
            </a:pPr>
            <a:r>
              <a:rPr lang="en-US" sz="2000" smtClean="0">
                <a:solidFill>
                  <a:srgbClr val="9999FF"/>
                </a:solidFill>
                <a:latin typeface="Arial" charset="0"/>
              </a:rPr>
              <a:t>The nation of Israel to be a theocracy, governed by God Himself</a:t>
            </a:r>
          </a:p>
          <a:p>
            <a:pPr marL="609600" indent="-609600" eaLnBrk="1" hangingPunct="1">
              <a:buFont typeface="Wingdings" pitchFamily="2" charset="2"/>
              <a:buChar char="ü"/>
              <a:defRPr/>
            </a:pPr>
            <a:r>
              <a:rPr lang="en-US" sz="2000" smtClean="0">
                <a:solidFill>
                  <a:srgbClr val="9999FF"/>
                </a:solidFill>
                <a:latin typeface="Arial" charset="0"/>
              </a:rPr>
              <a:t>The Covenant confirmed (Exodus 24:1-8) with blood</a:t>
            </a:r>
          </a:p>
          <a:p>
            <a:pPr marL="609600" indent="-609600" eaLnBrk="1" hangingPunct="1">
              <a:buFont typeface="Wingdings" pitchFamily="2" charset="2"/>
              <a:buChar char="q"/>
              <a:defRPr/>
            </a:pPr>
            <a:r>
              <a:rPr lang="en-US" sz="2000" smtClean="0">
                <a:latin typeface="Arial" charset="0"/>
              </a:rPr>
              <a:t>Moses called up on the Mountain (Exodus 24:12-18) for 40 days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EACA767-3D83-49DD-9F4F-CA7CEE4E3918}" type="slidenum">
              <a:rPr lang="en-US"/>
              <a:pPr>
                <a:defRPr/>
              </a:pPr>
              <a:t>84</a:t>
            </a:fld>
            <a:endParaRPr lang="en-US"/>
          </a:p>
        </p:txBody>
      </p:sp>
      <p:sp>
        <p:nvSpPr>
          <p:cNvPr id="12185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2185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ü"/>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ü"/>
              <a:defRPr/>
            </a:pPr>
            <a:r>
              <a:rPr lang="en-US" sz="2000" smtClean="0">
                <a:solidFill>
                  <a:srgbClr val="9999FF"/>
                </a:solidFill>
                <a:latin typeface="Arial" charset="0"/>
              </a:rPr>
              <a:t>Laws given to the people (Exodus 21:1-23:19)</a:t>
            </a:r>
          </a:p>
          <a:p>
            <a:pPr marL="609600" indent="-609600" eaLnBrk="1" hangingPunct="1">
              <a:buFont typeface="Wingdings" pitchFamily="2" charset="2"/>
              <a:buChar char="ü"/>
              <a:defRPr/>
            </a:pPr>
            <a:r>
              <a:rPr lang="en-US" sz="2000" smtClean="0">
                <a:solidFill>
                  <a:srgbClr val="9999FF"/>
                </a:solidFill>
                <a:latin typeface="Arial" charset="0"/>
              </a:rPr>
              <a:t>The nation of Israel to be a theocracy, governed by God Himself</a:t>
            </a:r>
          </a:p>
          <a:p>
            <a:pPr marL="609600" indent="-609600" eaLnBrk="1" hangingPunct="1">
              <a:buFont typeface="Wingdings" pitchFamily="2" charset="2"/>
              <a:buChar char="ü"/>
              <a:defRPr/>
            </a:pPr>
            <a:r>
              <a:rPr lang="en-US" sz="2000" smtClean="0">
                <a:solidFill>
                  <a:srgbClr val="9999FF"/>
                </a:solidFill>
                <a:latin typeface="Arial" charset="0"/>
              </a:rPr>
              <a:t>The Covenant confirmed (Exodus 24:1-8) with blood</a:t>
            </a:r>
          </a:p>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FFFF00"/>
                </a:solidFill>
                <a:latin typeface="Arial" charset="0"/>
              </a:rPr>
              <a:t>Directions for offering and worship (Exodus 25:1-7)</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0752A53-1D33-436C-9C74-643880A9E9CB}" type="slidenum">
              <a:rPr lang="en-US"/>
              <a:pPr>
                <a:defRPr/>
              </a:pPr>
              <a:t>85</a:t>
            </a:fld>
            <a:endParaRPr lang="en-US"/>
          </a:p>
        </p:txBody>
      </p:sp>
      <p:sp>
        <p:nvSpPr>
          <p:cNvPr id="12288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2288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ü"/>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ü"/>
              <a:defRPr/>
            </a:pPr>
            <a:r>
              <a:rPr lang="en-US" sz="2000" smtClean="0">
                <a:solidFill>
                  <a:srgbClr val="9999FF"/>
                </a:solidFill>
                <a:latin typeface="Arial" charset="0"/>
              </a:rPr>
              <a:t>Laws given to the people (Exodus 21:1-23:19)</a:t>
            </a:r>
          </a:p>
          <a:p>
            <a:pPr marL="609600" indent="-609600" eaLnBrk="1" hangingPunct="1">
              <a:buFont typeface="Wingdings" pitchFamily="2" charset="2"/>
              <a:buChar char="ü"/>
              <a:defRPr/>
            </a:pPr>
            <a:r>
              <a:rPr lang="en-US" sz="2000" smtClean="0">
                <a:solidFill>
                  <a:srgbClr val="9999FF"/>
                </a:solidFill>
                <a:latin typeface="Arial" charset="0"/>
              </a:rPr>
              <a:t>The nation of Israel to be a theocracy, governed by God Himself</a:t>
            </a:r>
          </a:p>
          <a:p>
            <a:pPr marL="609600" indent="-609600" eaLnBrk="1" hangingPunct="1">
              <a:buFont typeface="Wingdings" pitchFamily="2" charset="2"/>
              <a:buChar char="ü"/>
              <a:defRPr/>
            </a:pPr>
            <a:r>
              <a:rPr lang="en-US" sz="2000" smtClean="0">
                <a:solidFill>
                  <a:srgbClr val="9999FF"/>
                </a:solidFill>
                <a:latin typeface="Arial" charset="0"/>
              </a:rPr>
              <a:t>The Covenant confirmed (Exodus 24:1-8) with blood</a:t>
            </a:r>
          </a:p>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2000" smtClean="0">
                <a:solidFill>
                  <a:srgbClr val="9999FF"/>
                </a:solidFill>
                <a:latin typeface="Arial" charset="0"/>
              </a:rPr>
              <a:t>Directions for offering and worship (Ex</a:t>
            </a:r>
            <a:r>
              <a:rPr lang="en-US" sz="1800" smtClean="0">
                <a:solidFill>
                  <a:srgbClr val="9999FF"/>
                </a:solidFill>
                <a:latin typeface="Arial" charset="0"/>
              </a:rPr>
              <a:t>odus</a:t>
            </a:r>
            <a:r>
              <a:rPr lang="en-US" sz="2000" smtClean="0">
                <a:solidFill>
                  <a:srgbClr val="9999FF"/>
                </a:solidFill>
                <a:latin typeface="Arial" charset="0"/>
              </a:rPr>
              <a:t> 25:1-7)</a:t>
            </a:r>
          </a:p>
          <a:p>
            <a:pPr marL="990600" lvl="1" indent="-533400" eaLnBrk="1" hangingPunct="1">
              <a:buFontTx/>
              <a:buChar char="o"/>
              <a:defRPr/>
            </a:pPr>
            <a:r>
              <a:rPr lang="en-US" sz="2000" smtClean="0">
                <a:solidFill>
                  <a:srgbClr val="FFFF00"/>
                </a:solidFill>
                <a:latin typeface="Arial" charset="0"/>
              </a:rPr>
              <a:t>First mention of the Tabernacle (Exodus 25:8-9)</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4922B9D-C61F-4863-99C5-2D2EB4D5B61A}" type="slidenum">
              <a:rPr lang="en-US"/>
              <a:pPr>
                <a:defRPr/>
              </a:pPr>
              <a:t>86</a:t>
            </a:fld>
            <a:endParaRPr lang="en-US"/>
          </a:p>
        </p:txBody>
      </p:sp>
      <p:sp>
        <p:nvSpPr>
          <p:cNvPr id="12595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2595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ü"/>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ü"/>
              <a:defRPr/>
            </a:pPr>
            <a:r>
              <a:rPr lang="en-US" sz="2000" smtClean="0">
                <a:solidFill>
                  <a:srgbClr val="9999FF"/>
                </a:solidFill>
                <a:latin typeface="Arial" charset="0"/>
              </a:rPr>
              <a:t>Laws given to the people (Exodus 21:1-23:19)</a:t>
            </a:r>
          </a:p>
          <a:p>
            <a:pPr marL="609600" indent="-609600" eaLnBrk="1" hangingPunct="1">
              <a:buFont typeface="Wingdings" pitchFamily="2" charset="2"/>
              <a:buChar char="ü"/>
              <a:defRPr/>
            </a:pPr>
            <a:r>
              <a:rPr lang="en-US" sz="2000" smtClean="0">
                <a:solidFill>
                  <a:srgbClr val="9999FF"/>
                </a:solidFill>
                <a:latin typeface="Arial" charset="0"/>
              </a:rPr>
              <a:t>The nation of Israel to be a theocracy, governed by God Himself</a:t>
            </a:r>
          </a:p>
          <a:p>
            <a:pPr marL="609600" indent="-609600" eaLnBrk="1" hangingPunct="1">
              <a:buFont typeface="Wingdings" pitchFamily="2" charset="2"/>
              <a:buChar char="ü"/>
              <a:defRPr/>
            </a:pPr>
            <a:r>
              <a:rPr lang="en-US" sz="2000" smtClean="0">
                <a:solidFill>
                  <a:srgbClr val="9999FF"/>
                </a:solidFill>
                <a:latin typeface="Arial" charset="0"/>
              </a:rPr>
              <a:t>The Covenant confirmed (Exodus 24:1-8) with blood</a:t>
            </a:r>
          </a:p>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FFFF00"/>
                </a:solidFill>
                <a:latin typeface="Arial" charset="0"/>
              </a:rPr>
              <a:t>Instructions for the Ark of the Covenant (Exodus 25:10-22)</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A816E88-9238-40AE-88C7-89E203AE234D}" type="slidenum">
              <a:rPr lang="en-US"/>
              <a:pPr>
                <a:defRPr/>
              </a:pPr>
              <a:t>87</a:t>
            </a:fld>
            <a:endParaRPr lang="en-US"/>
          </a:p>
        </p:txBody>
      </p:sp>
      <p:sp>
        <p:nvSpPr>
          <p:cNvPr id="12697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2697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q"/>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q"/>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q"/>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q"/>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q"/>
              <a:defRPr/>
            </a:pPr>
            <a:r>
              <a:rPr lang="en-US" sz="2000" smtClean="0">
                <a:solidFill>
                  <a:srgbClr val="9999FF"/>
                </a:solidFill>
                <a:latin typeface="Arial" charset="0"/>
              </a:rPr>
              <a:t>Laws given to the people (Exodus 21:1-23:19)</a:t>
            </a:r>
          </a:p>
          <a:p>
            <a:pPr marL="609600" indent="-609600" eaLnBrk="1" hangingPunct="1">
              <a:buFont typeface="Wingdings" pitchFamily="2" charset="2"/>
              <a:buChar char="q"/>
              <a:defRPr/>
            </a:pPr>
            <a:r>
              <a:rPr lang="en-US" sz="2000" smtClean="0">
                <a:solidFill>
                  <a:srgbClr val="9999FF"/>
                </a:solidFill>
                <a:latin typeface="Arial" charset="0"/>
              </a:rPr>
              <a:t>The nation of Israel to be a theocracy, governed by God Himself</a:t>
            </a:r>
          </a:p>
          <a:p>
            <a:pPr marL="609600" indent="-609600" eaLnBrk="1" hangingPunct="1">
              <a:buFont typeface="Wingdings" pitchFamily="2" charset="2"/>
              <a:buChar char="q"/>
              <a:defRPr/>
            </a:pPr>
            <a:r>
              <a:rPr lang="en-US" sz="2000" smtClean="0">
                <a:solidFill>
                  <a:srgbClr val="9999FF"/>
                </a:solidFill>
                <a:latin typeface="Arial" charset="0"/>
              </a:rPr>
              <a:t>The Covenant confirmed (Exodus 24:1-8) with blood</a:t>
            </a:r>
          </a:p>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25:10-22)</a:t>
            </a:r>
          </a:p>
          <a:p>
            <a:pPr marL="990600" lvl="1" indent="-533400" eaLnBrk="1" hangingPunct="1">
              <a:buFontTx/>
              <a:buChar char="o"/>
              <a:defRPr/>
            </a:pPr>
            <a:r>
              <a:rPr lang="en-US" sz="1800" smtClean="0">
                <a:solidFill>
                  <a:srgbClr val="FFFF00"/>
                </a:solidFill>
                <a:latin typeface="Arial" charset="0"/>
              </a:rPr>
              <a:t>Construction of the Table (v. 23-30) and the Lampstand (v. 31-40)</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F5DFDA3-16B1-4906-A71C-A97842921B52}" type="slidenum">
              <a:rPr lang="en-US"/>
              <a:pPr>
                <a:defRPr/>
              </a:pPr>
              <a:t>88</a:t>
            </a:fld>
            <a:endParaRPr lang="en-US"/>
          </a:p>
        </p:txBody>
      </p:sp>
      <p:sp>
        <p:nvSpPr>
          <p:cNvPr id="12390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2390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ü"/>
              <a:defRPr/>
            </a:pPr>
            <a:r>
              <a:rPr lang="en-US" sz="2000" smtClean="0">
                <a:solidFill>
                  <a:srgbClr val="9999FF"/>
                </a:solidFill>
                <a:latin typeface="Arial" charset="0"/>
              </a:rPr>
              <a:t>The Israelites camped at Mount Sinai (Exodus 19)</a:t>
            </a:r>
          </a:p>
          <a:p>
            <a:pPr marL="609600" indent="-609600" eaLnBrk="1" hangingPunct="1">
              <a:buFont typeface="Wingdings" pitchFamily="2" charset="2"/>
              <a:buChar char="ü"/>
              <a:defRPr/>
            </a:pPr>
            <a:r>
              <a:rPr lang="en-US" sz="2000" smtClean="0">
                <a:solidFill>
                  <a:srgbClr val="9999FF"/>
                </a:solidFill>
                <a:latin typeface="Arial" charset="0"/>
              </a:rPr>
              <a:t>God proposes a Covenant, the people agree (Exodus 19:3-9)</a:t>
            </a:r>
          </a:p>
          <a:p>
            <a:pPr marL="609600" indent="-609600" eaLnBrk="1" hangingPunct="1">
              <a:buFont typeface="Wingdings" pitchFamily="2" charset="2"/>
              <a:buChar char="ü"/>
              <a:defRPr/>
            </a:pPr>
            <a:r>
              <a:rPr lang="en-US" sz="2000" smtClean="0">
                <a:solidFill>
                  <a:srgbClr val="9999FF"/>
                </a:solidFill>
                <a:latin typeface="Arial" charset="0"/>
              </a:rPr>
              <a:t>God’s people are consecrated (Exodus 19:10-15</a:t>
            </a:r>
          </a:p>
          <a:p>
            <a:pPr marL="609600" indent="-609600" eaLnBrk="1" hangingPunct="1">
              <a:buFont typeface="Wingdings" pitchFamily="2" charset="2"/>
              <a:buChar char="ü"/>
              <a:defRPr/>
            </a:pPr>
            <a:r>
              <a:rPr lang="en-US" sz="2000" smtClean="0">
                <a:solidFill>
                  <a:srgbClr val="9999FF"/>
                </a:solidFill>
                <a:latin typeface="Arial" charset="0"/>
              </a:rPr>
              <a:t>Moses meets the Lord on the mountain (Exodus 19:16-25)</a:t>
            </a:r>
          </a:p>
          <a:p>
            <a:pPr marL="609600" indent="-609600" eaLnBrk="1" hangingPunct="1">
              <a:buFont typeface="Wingdings" pitchFamily="2" charset="2"/>
              <a:buChar char="ü"/>
              <a:defRPr/>
            </a:pPr>
            <a:r>
              <a:rPr lang="en-US" sz="2000" smtClean="0">
                <a:solidFill>
                  <a:srgbClr val="9999FF"/>
                </a:solidFill>
                <a:latin typeface="Arial" charset="0"/>
              </a:rPr>
              <a:t>The Ten Commandments (Exodus 20:1-17)</a:t>
            </a:r>
          </a:p>
          <a:p>
            <a:pPr marL="609600" indent="-609600" eaLnBrk="1" hangingPunct="1">
              <a:buFont typeface="Wingdings" pitchFamily="2" charset="2"/>
              <a:buChar char="ü"/>
              <a:defRPr/>
            </a:pPr>
            <a:r>
              <a:rPr lang="en-US" sz="2000" smtClean="0">
                <a:solidFill>
                  <a:srgbClr val="9999FF"/>
                </a:solidFill>
                <a:latin typeface="Arial" charset="0"/>
              </a:rPr>
              <a:t>Laws given to the people (Exodus 21:1-23:19)</a:t>
            </a:r>
          </a:p>
          <a:p>
            <a:pPr marL="609600" indent="-609600" eaLnBrk="1" hangingPunct="1">
              <a:buFont typeface="Wingdings" pitchFamily="2" charset="2"/>
              <a:buChar char="ü"/>
              <a:defRPr/>
            </a:pPr>
            <a:r>
              <a:rPr lang="en-US" sz="2000" smtClean="0">
                <a:solidFill>
                  <a:srgbClr val="9999FF"/>
                </a:solidFill>
                <a:latin typeface="Arial" charset="0"/>
              </a:rPr>
              <a:t>The nation of Israel to be a theocracy, governed by God Himself</a:t>
            </a:r>
          </a:p>
          <a:p>
            <a:pPr marL="609600" indent="-609600" eaLnBrk="1" hangingPunct="1">
              <a:buFont typeface="Wingdings" pitchFamily="2" charset="2"/>
              <a:buChar char="ü"/>
              <a:defRPr/>
            </a:pPr>
            <a:r>
              <a:rPr lang="en-US" sz="2000" smtClean="0">
                <a:solidFill>
                  <a:srgbClr val="9999FF"/>
                </a:solidFill>
                <a:latin typeface="Arial" charset="0"/>
              </a:rPr>
              <a:t>The Covenant confirmed (Exodus 24:1-8) with blood</a:t>
            </a:r>
          </a:p>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FFFF00"/>
                </a:solidFill>
                <a:latin typeface="Arial" charset="0"/>
              </a:rPr>
              <a:t>Layout and construction of the Tabernacle (Exodus 26:1-30)</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E46865C2-0973-49F8-9822-37533EE818DD}" type="slidenum">
              <a:rPr lang="en-US"/>
              <a:pPr>
                <a:defRPr/>
              </a:pPr>
              <a:t>89</a:t>
            </a:fld>
            <a:endParaRPr lang="en-US"/>
          </a:p>
        </p:txBody>
      </p:sp>
      <p:pic>
        <p:nvPicPr>
          <p:cNvPr id="93187" name="Picture 4" descr="tabernacle2enlargement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9144000" cy="63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9D1629A-EDA1-40F0-88BD-64F4618EE629}" type="slidenum">
              <a:rPr lang="en-US"/>
              <a:pPr>
                <a:defRPr/>
              </a:pPr>
              <a:t>9</a:t>
            </a:fld>
            <a:endParaRPr lang="en-US"/>
          </a:p>
        </p:txBody>
      </p:sp>
      <p:sp>
        <p:nvSpPr>
          <p:cNvPr id="2560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25603" name="Rectangle 3"/>
          <p:cNvSpPr>
            <a:spLocks noGrp="1" noChangeArrowheads="1"/>
          </p:cNvSpPr>
          <p:nvPr>
            <p:ph type="body" idx="1"/>
          </p:nvPr>
        </p:nvSpPr>
        <p:spPr>
          <a:xfrm>
            <a:off x="533400" y="1219200"/>
            <a:ext cx="8229600" cy="5181600"/>
          </a:xfrm>
        </p:spPr>
        <p:txBody>
          <a:bodyPr/>
          <a:lstStyle/>
          <a:p>
            <a:pPr eaLnBrk="1" hangingPunct="1">
              <a:buFont typeface="Wingdings" pitchFamily="2" charset="2"/>
              <a:buChar char="ü"/>
              <a:defRPr/>
            </a:pPr>
            <a:r>
              <a:rPr lang="en-US" sz="2000" smtClean="0">
                <a:solidFill>
                  <a:srgbClr val="9999FF"/>
                </a:solidFill>
                <a:latin typeface="Arial" charset="0"/>
              </a:rPr>
              <a:t>The Hebrews lived 400 years in Egypt, were fruitful, and prospered</a:t>
            </a:r>
          </a:p>
          <a:p>
            <a:pPr eaLnBrk="1" hangingPunct="1">
              <a:buFont typeface="Wingdings" pitchFamily="2" charset="2"/>
              <a:buChar char="ü"/>
              <a:defRPr/>
            </a:pPr>
            <a:r>
              <a:rPr lang="en-US" sz="2000" smtClean="0">
                <a:solidFill>
                  <a:srgbClr val="9999FF"/>
                </a:solidFill>
                <a:latin typeface="Arial" charset="0"/>
              </a:rPr>
              <a:t>A new Pharaoh made them slaves</a:t>
            </a:r>
          </a:p>
          <a:p>
            <a:pPr eaLnBrk="1" hangingPunct="1">
              <a:buFont typeface="Wingdings" pitchFamily="2" charset="2"/>
              <a:buChar char="ü"/>
              <a:defRPr/>
            </a:pPr>
            <a:r>
              <a:rPr lang="en-US" sz="2000" smtClean="0">
                <a:solidFill>
                  <a:srgbClr val="9999FF"/>
                </a:solidFill>
                <a:latin typeface="Arial" charset="0"/>
              </a:rPr>
              <a:t>The Hebrews were ordered to kill their male children at birth</a:t>
            </a:r>
          </a:p>
          <a:p>
            <a:pPr eaLnBrk="1" hangingPunct="1">
              <a:buFont typeface="Wingdings" pitchFamily="2" charset="2"/>
              <a:buChar char="ü"/>
              <a:defRPr/>
            </a:pPr>
            <a:r>
              <a:rPr lang="en-US" sz="2000" smtClean="0">
                <a:solidFill>
                  <a:srgbClr val="9999FF"/>
                </a:solidFill>
                <a:latin typeface="Arial" charset="0"/>
              </a:rPr>
              <a:t>Moses, a Levite, was born, hidden, then found and raised by the daughter of Pharaoh</a:t>
            </a:r>
          </a:p>
          <a:p>
            <a:pPr eaLnBrk="1" hangingPunct="1">
              <a:buFont typeface="Wingdings" pitchFamily="2" charset="2"/>
              <a:buChar char="ü"/>
              <a:defRPr/>
            </a:pPr>
            <a:r>
              <a:rPr lang="en-US" sz="2000" smtClean="0">
                <a:solidFill>
                  <a:srgbClr val="9999FF"/>
                </a:solidFill>
                <a:latin typeface="Arial" charset="0"/>
              </a:rPr>
              <a:t>When he grew up, Moses killed an Egyptian and had to flee</a:t>
            </a:r>
          </a:p>
          <a:p>
            <a:pPr eaLnBrk="1" hangingPunct="1">
              <a:buFont typeface="Wingdings" pitchFamily="2" charset="2"/>
              <a:buChar char="ü"/>
              <a:defRPr/>
            </a:pPr>
            <a:r>
              <a:rPr lang="en-US" sz="2000" smtClean="0">
                <a:solidFill>
                  <a:srgbClr val="9999FF"/>
                </a:solidFill>
                <a:latin typeface="Arial" charset="0"/>
              </a:rPr>
              <a:t>Moses fled to Midian, married and had a son</a:t>
            </a:r>
          </a:p>
          <a:p>
            <a:pPr eaLnBrk="1" hangingPunct="1">
              <a:buFont typeface="Wingdings" pitchFamily="2" charset="2"/>
              <a:buChar char="q"/>
              <a:defRPr/>
            </a:pPr>
            <a:r>
              <a:rPr lang="en-US" sz="2000" smtClean="0">
                <a:latin typeface="Arial" charset="0"/>
              </a:rPr>
              <a:t>The Lord appeared to Moses in a burning bush, calling him to rescue the Hebrews from Egypt (Exodus 3)</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p:txBody>
          <a:bodyPr/>
          <a:lstStyle/>
          <a:p>
            <a:pPr>
              <a:defRPr/>
            </a:pPr>
            <a:fld id="{ED8900C3-36DC-4A81-A01B-F5950A1B6C86}" type="slidenum">
              <a:rPr lang="en-US"/>
              <a:pPr>
                <a:defRPr/>
              </a:pPr>
              <a:t>90</a:t>
            </a:fld>
            <a:endParaRPr lang="en-US"/>
          </a:p>
        </p:txBody>
      </p:sp>
      <p:pic>
        <p:nvPicPr>
          <p:cNvPr id="94211" name="Picture 6" descr="tabernacle_model468x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1038"/>
            <a:ext cx="78486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A7F8284-0DDE-4AE8-B783-336AA99A3339}" type="slidenum">
              <a:rPr lang="en-US"/>
              <a:pPr>
                <a:defRPr/>
              </a:pPr>
              <a:t>91</a:t>
            </a:fld>
            <a:endParaRPr lang="en-US"/>
          </a:p>
        </p:txBody>
      </p:sp>
      <p:sp>
        <p:nvSpPr>
          <p:cNvPr id="12800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2800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9999FF"/>
                </a:solidFill>
                <a:latin typeface="Arial" charset="0"/>
              </a:rPr>
              <a:t>Layout and construction of the Tabernacle (Exodus 26)</a:t>
            </a:r>
          </a:p>
          <a:p>
            <a:pPr marL="990600" lvl="1" indent="-533400" eaLnBrk="1" hangingPunct="1">
              <a:buFontTx/>
              <a:buChar char="o"/>
              <a:defRPr/>
            </a:pPr>
            <a:r>
              <a:rPr lang="en-US" sz="1800" smtClean="0">
                <a:solidFill>
                  <a:srgbClr val="FFFF00"/>
                </a:solidFill>
                <a:latin typeface="Arial" charset="0"/>
              </a:rPr>
              <a:t>Design of the Altar of Burnt Offering (Exodus 27)</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C32F638-46DF-42DA-9548-978897AB3EC3}" type="slidenum">
              <a:rPr lang="en-US"/>
              <a:pPr>
                <a:defRPr/>
              </a:pPr>
              <a:t>92</a:t>
            </a:fld>
            <a:endParaRPr lang="en-US"/>
          </a:p>
        </p:txBody>
      </p:sp>
      <p:sp>
        <p:nvSpPr>
          <p:cNvPr id="13209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3209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9999FF"/>
                </a:solidFill>
                <a:latin typeface="Arial" charset="0"/>
              </a:rPr>
              <a:t>Layout and construction of the Tabernacle (Exodus 26)</a:t>
            </a:r>
          </a:p>
          <a:p>
            <a:pPr marL="990600" lvl="1" indent="-533400" eaLnBrk="1" hangingPunct="1">
              <a:buFontTx/>
              <a:buChar char="o"/>
              <a:defRPr/>
            </a:pPr>
            <a:r>
              <a:rPr lang="en-US" sz="1800" smtClean="0">
                <a:solidFill>
                  <a:srgbClr val="9999FF"/>
                </a:solidFill>
                <a:latin typeface="Arial" charset="0"/>
              </a:rPr>
              <a:t>Design of the Altar of Burnt Offering (Exodus 27)</a:t>
            </a:r>
          </a:p>
          <a:p>
            <a:pPr marL="990600" lvl="1" indent="-533400" eaLnBrk="1" hangingPunct="1">
              <a:buFontTx/>
              <a:buChar char="o"/>
              <a:defRPr/>
            </a:pPr>
            <a:r>
              <a:rPr lang="en-US" sz="1800" smtClean="0">
                <a:solidFill>
                  <a:srgbClr val="FFFF00"/>
                </a:solidFill>
                <a:latin typeface="Arial" charset="0"/>
              </a:rPr>
              <a:t>Garments for the Priests (Exodus 28)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CE7146B-4BF3-449F-A28E-38D70F491511}" type="slidenum">
              <a:rPr lang="en-US"/>
              <a:pPr>
                <a:defRPr/>
              </a:pPr>
              <a:t>93</a:t>
            </a:fld>
            <a:endParaRPr lang="en-US"/>
          </a:p>
        </p:txBody>
      </p:sp>
      <p:sp>
        <p:nvSpPr>
          <p:cNvPr id="13312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3312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9999FF"/>
                </a:solidFill>
                <a:latin typeface="Arial" charset="0"/>
              </a:rPr>
              <a:t>Layout and construction of the Tabernacle (Exodus 26)</a:t>
            </a:r>
          </a:p>
          <a:p>
            <a:pPr marL="990600" lvl="1" indent="-533400" eaLnBrk="1" hangingPunct="1">
              <a:buFontTx/>
              <a:buChar char="o"/>
              <a:defRPr/>
            </a:pPr>
            <a:r>
              <a:rPr lang="en-US" sz="1800" smtClean="0">
                <a:solidFill>
                  <a:srgbClr val="9999FF"/>
                </a:solidFill>
                <a:latin typeface="Arial" charset="0"/>
              </a:rPr>
              <a:t>Design of the Altar of Burnt Offering (Exodus 27)</a:t>
            </a:r>
          </a:p>
          <a:p>
            <a:pPr marL="990600" lvl="1" indent="-533400" eaLnBrk="1" hangingPunct="1">
              <a:buFontTx/>
              <a:buChar char="o"/>
              <a:defRPr/>
            </a:pPr>
            <a:r>
              <a:rPr lang="en-US" sz="1800" smtClean="0">
                <a:solidFill>
                  <a:srgbClr val="FFFF00"/>
                </a:solidFill>
                <a:latin typeface="Arial" charset="0"/>
              </a:rPr>
              <a:t>Garments for the Priests (Exodus 28) </a:t>
            </a:r>
          </a:p>
          <a:p>
            <a:pPr marL="1371600" lvl="2" indent="-457200" eaLnBrk="1" hangingPunct="1">
              <a:buFont typeface="Wingdings" pitchFamily="2" charset="2"/>
              <a:buChar char="§"/>
              <a:defRPr/>
            </a:pPr>
            <a:r>
              <a:rPr lang="en-US" sz="1600" smtClean="0">
                <a:solidFill>
                  <a:srgbClr val="FFFF00"/>
                </a:solidFill>
                <a:latin typeface="Arial" charset="0"/>
              </a:rPr>
              <a:t>The Ephod</a:t>
            </a:r>
            <a:r>
              <a:rPr lang="en-US" sz="1600" smtClean="0">
                <a:solidFill>
                  <a:srgbClr val="9999FF"/>
                </a:solidFill>
                <a:latin typeface="Arial" charset="0"/>
              </a:rPr>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3DBCA21-57E8-4415-99A2-2706D541C386}" type="slidenum">
              <a:rPr lang="en-US"/>
              <a:pPr>
                <a:defRPr/>
              </a:pPr>
              <a:t>94</a:t>
            </a:fld>
            <a:endParaRPr lang="en-US"/>
          </a:p>
        </p:txBody>
      </p:sp>
      <p:pic>
        <p:nvPicPr>
          <p:cNvPr id="98307" name="Picture 5" descr="ephod-with-chestpie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838200"/>
            <a:ext cx="2717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6" descr="Priest-in-Eph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4800"/>
            <a:ext cx="4818063"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17914CF-1C87-42FB-99DE-F63FE29AACC9}" type="slidenum">
              <a:rPr lang="en-US"/>
              <a:pPr>
                <a:defRPr/>
              </a:pPr>
              <a:t>95</a:t>
            </a:fld>
            <a:endParaRPr lang="en-US"/>
          </a:p>
        </p:txBody>
      </p:sp>
      <p:sp>
        <p:nvSpPr>
          <p:cNvPr id="134146"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34147"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9999FF"/>
                </a:solidFill>
                <a:latin typeface="Arial" charset="0"/>
              </a:rPr>
              <a:t>Layout and construction of the Tabernacle (Exodus 26)</a:t>
            </a:r>
          </a:p>
          <a:p>
            <a:pPr marL="990600" lvl="1" indent="-533400" eaLnBrk="1" hangingPunct="1">
              <a:buFontTx/>
              <a:buChar char="o"/>
              <a:defRPr/>
            </a:pPr>
            <a:r>
              <a:rPr lang="en-US" sz="1800" smtClean="0">
                <a:solidFill>
                  <a:srgbClr val="9999FF"/>
                </a:solidFill>
                <a:latin typeface="Arial" charset="0"/>
              </a:rPr>
              <a:t>Design of the Altar of Burnt Offering (Exodus 27)</a:t>
            </a:r>
          </a:p>
          <a:p>
            <a:pPr marL="990600" lvl="1" indent="-533400" eaLnBrk="1" hangingPunct="1">
              <a:buFontTx/>
              <a:buChar char="o"/>
              <a:defRPr/>
            </a:pPr>
            <a:r>
              <a:rPr lang="en-US" sz="1800" smtClean="0">
                <a:solidFill>
                  <a:srgbClr val="FFFF00"/>
                </a:solidFill>
                <a:latin typeface="Arial" charset="0"/>
              </a:rPr>
              <a:t>Garments for the Priests (Exodus 28) </a:t>
            </a:r>
          </a:p>
          <a:p>
            <a:pPr marL="1371600" lvl="2" indent="-457200" eaLnBrk="1" hangingPunct="1">
              <a:buFont typeface="Wingdings" pitchFamily="2" charset="2"/>
              <a:buChar char="§"/>
              <a:defRPr/>
            </a:pPr>
            <a:r>
              <a:rPr lang="en-US" sz="1600" smtClean="0">
                <a:solidFill>
                  <a:srgbClr val="9999FF"/>
                </a:solidFill>
                <a:latin typeface="Arial" charset="0"/>
              </a:rPr>
              <a:t>The Ephod </a:t>
            </a:r>
          </a:p>
          <a:p>
            <a:pPr marL="1371600" lvl="2" indent="-457200" eaLnBrk="1" hangingPunct="1">
              <a:buFont typeface="Wingdings" pitchFamily="2" charset="2"/>
              <a:buChar char="§"/>
              <a:defRPr/>
            </a:pPr>
            <a:r>
              <a:rPr lang="en-US" sz="1600" smtClean="0">
                <a:solidFill>
                  <a:srgbClr val="FFFF00"/>
                </a:solidFill>
                <a:latin typeface="Arial" charset="0"/>
              </a:rPr>
              <a:t>The Breastpiece with the Umin and Thumin – for decisions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229A07A-289E-4819-85F2-62A3CD68D572}" type="slidenum">
              <a:rPr lang="en-US"/>
              <a:pPr>
                <a:defRPr/>
              </a:pPr>
              <a:t>96</a:t>
            </a:fld>
            <a:endParaRPr lang="en-US"/>
          </a:p>
        </p:txBody>
      </p:sp>
      <p:sp>
        <p:nvSpPr>
          <p:cNvPr id="135170"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35171"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9999FF"/>
                </a:solidFill>
                <a:latin typeface="Arial" charset="0"/>
              </a:rPr>
              <a:t>Layout and construction of the Tabernacle (Exodus 26)</a:t>
            </a:r>
          </a:p>
          <a:p>
            <a:pPr marL="990600" lvl="1" indent="-533400" eaLnBrk="1" hangingPunct="1">
              <a:buFontTx/>
              <a:buChar char="o"/>
              <a:defRPr/>
            </a:pPr>
            <a:r>
              <a:rPr lang="en-US" sz="1800" smtClean="0">
                <a:solidFill>
                  <a:srgbClr val="9999FF"/>
                </a:solidFill>
                <a:latin typeface="Arial" charset="0"/>
              </a:rPr>
              <a:t>Design of the Altar of Burnt Offering (Exodus 27)</a:t>
            </a:r>
          </a:p>
          <a:p>
            <a:pPr marL="990600" lvl="1" indent="-533400" eaLnBrk="1" hangingPunct="1">
              <a:buFontTx/>
              <a:buChar char="o"/>
              <a:defRPr/>
            </a:pPr>
            <a:r>
              <a:rPr lang="en-US" sz="1800" smtClean="0">
                <a:solidFill>
                  <a:srgbClr val="9999FF"/>
                </a:solidFill>
                <a:latin typeface="Arial" charset="0"/>
              </a:rPr>
              <a:t>Garments for the Priests (Exodus 28) </a:t>
            </a:r>
          </a:p>
          <a:p>
            <a:pPr marL="1371600" lvl="2" indent="-457200" eaLnBrk="1" hangingPunct="1">
              <a:buFont typeface="Wingdings" pitchFamily="2" charset="2"/>
              <a:buChar char="§"/>
              <a:defRPr/>
            </a:pPr>
            <a:r>
              <a:rPr lang="en-US" sz="1600" smtClean="0">
                <a:solidFill>
                  <a:srgbClr val="9999FF"/>
                </a:solidFill>
                <a:latin typeface="Arial" charset="0"/>
              </a:rPr>
              <a:t>The Ephod </a:t>
            </a:r>
          </a:p>
          <a:p>
            <a:pPr marL="1371600" lvl="2" indent="-457200" eaLnBrk="1" hangingPunct="1">
              <a:buFont typeface="Wingdings" pitchFamily="2" charset="2"/>
              <a:buChar char="§"/>
              <a:defRPr/>
            </a:pPr>
            <a:r>
              <a:rPr lang="en-US" sz="1600" smtClean="0">
                <a:solidFill>
                  <a:srgbClr val="9999FF"/>
                </a:solidFill>
                <a:latin typeface="Arial" charset="0"/>
              </a:rPr>
              <a:t>The Breastpiece with the Umin and Thumin – for decisions</a:t>
            </a:r>
          </a:p>
          <a:p>
            <a:pPr marL="990600" lvl="1" indent="-533400" eaLnBrk="1" hangingPunct="1">
              <a:buFontTx/>
              <a:buChar char="o"/>
              <a:defRPr/>
            </a:pPr>
            <a:r>
              <a:rPr lang="en-US" sz="1800" smtClean="0">
                <a:solidFill>
                  <a:srgbClr val="FFFF00"/>
                </a:solidFill>
                <a:latin typeface="Arial" charset="0"/>
              </a:rPr>
              <a:t>Consecration of the Priests (Exodus 29 – the Levites)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008E7D6-1C2E-4E30-BD87-83ACB0EBDC0F}" type="slidenum">
              <a:rPr lang="en-US"/>
              <a:pPr>
                <a:defRPr/>
              </a:pPr>
              <a:t>97</a:t>
            </a:fld>
            <a:endParaRPr lang="en-US"/>
          </a:p>
        </p:txBody>
      </p:sp>
      <p:sp>
        <p:nvSpPr>
          <p:cNvPr id="136194"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36195"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9999FF"/>
                </a:solidFill>
                <a:latin typeface="Arial" charset="0"/>
              </a:rPr>
              <a:t>Layout and construction of the Tabernacle (Exodus 26)</a:t>
            </a:r>
          </a:p>
          <a:p>
            <a:pPr marL="990600" lvl="1" indent="-533400" eaLnBrk="1" hangingPunct="1">
              <a:buFontTx/>
              <a:buChar char="o"/>
              <a:defRPr/>
            </a:pPr>
            <a:r>
              <a:rPr lang="en-US" sz="1800" smtClean="0">
                <a:solidFill>
                  <a:srgbClr val="9999FF"/>
                </a:solidFill>
                <a:latin typeface="Arial" charset="0"/>
              </a:rPr>
              <a:t>Design of the Altar of Burnt Offering (Exodus 27)</a:t>
            </a:r>
          </a:p>
          <a:p>
            <a:pPr marL="990600" lvl="1" indent="-533400" eaLnBrk="1" hangingPunct="1">
              <a:buFontTx/>
              <a:buChar char="o"/>
              <a:defRPr/>
            </a:pPr>
            <a:r>
              <a:rPr lang="en-US" sz="1800" smtClean="0">
                <a:solidFill>
                  <a:srgbClr val="9999FF"/>
                </a:solidFill>
                <a:latin typeface="Arial" charset="0"/>
              </a:rPr>
              <a:t>Garments for the Priests (Exodus 28) </a:t>
            </a:r>
          </a:p>
          <a:p>
            <a:pPr marL="1371600" lvl="2" indent="-457200" eaLnBrk="1" hangingPunct="1">
              <a:buFont typeface="Wingdings" pitchFamily="2" charset="2"/>
              <a:buChar char="§"/>
              <a:defRPr/>
            </a:pPr>
            <a:r>
              <a:rPr lang="en-US" sz="1600" smtClean="0">
                <a:solidFill>
                  <a:srgbClr val="9999FF"/>
                </a:solidFill>
                <a:latin typeface="Arial" charset="0"/>
              </a:rPr>
              <a:t>The Ephod </a:t>
            </a:r>
          </a:p>
          <a:p>
            <a:pPr marL="1371600" lvl="2" indent="-457200" eaLnBrk="1" hangingPunct="1">
              <a:buFont typeface="Wingdings" pitchFamily="2" charset="2"/>
              <a:buChar char="§"/>
              <a:defRPr/>
            </a:pPr>
            <a:r>
              <a:rPr lang="en-US" sz="1600" smtClean="0">
                <a:solidFill>
                  <a:srgbClr val="9999FF"/>
                </a:solidFill>
                <a:latin typeface="Arial" charset="0"/>
              </a:rPr>
              <a:t>The Breastpiece with the Umin and Thumin – for decisions</a:t>
            </a:r>
          </a:p>
          <a:p>
            <a:pPr marL="990600" lvl="1" indent="-533400" eaLnBrk="1" hangingPunct="1">
              <a:buFontTx/>
              <a:buChar char="o"/>
              <a:defRPr/>
            </a:pPr>
            <a:r>
              <a:rPr lang="en-US" sz="1800" smtClean="0">
                <a:solidFill>
                  <a:srgbClr val="9999FF"/>
                </a:solidFill>
                <a:latin typeface="Arial" charset="0"/>
              </a:rPr>
              <a:t>Consecration of the Priests (Exodus 29 – the Levites)</a:t>
            </a:r>
          </a:p>
          <a:p>
            <a:pPr marL="990600" lvl="1" indent="-533400" eaLnBrk="1" hangingPunct="1">
              <a:buFontTx/>
              <a:buChar char="o"/>
              <a:defRPr/>
            </a:pPr>
            <a:r>
              <a:rPr lang="en-US" sz="1800" smtClean="0">
                <a:solidFill>
                  <a:srgbClr val="FFFF00"/>
                </a:solidFill>
                <a:latin typeface="Arial" charset="0"/>
              </a:rPr>
              <a:t>The Altar of Incense (Exodus 30) – atonement money, basin for washing, anointing oil, incense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CFA3D5A-D0E9-4A4F-A91E-3D81A9BC2806}" type="slidenum">
              <a:rPr lang="en-US"/>
              <a:pPr>
                <a:defRPr/>
              </a:pPr>
              <a:t>98</a:t>
            </a:fld>
            <a:endParaRPr lang="en-US"/>
          </a:p>
        </p:txBody>
      </p:sp>
      <p:sp>
        <p:nvSpPr>
          <p:cNvPr id="137218"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37219"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9999FF"/>
                </a:solidFill>
                <a:latin typeface="Arial" charset="0"/>
              </a:rPr>
              <a:t>Layout and construction of the Tabernacle (Exodus 26)</a:t>
            </a:r>
          </a:p>
          <a:p>
            <a:pPr marL="990600" lvl="1" indent="-533400" eaLnBrk="1" hangingPunct="1">
              <a:buFontTx/>
              <a:buChar char="o"/>
              <a:defRPr/>
            </a:pPr>
            <a:r>
              <a:rPr lang="en-US" sz="1800" smtClean="0">
                <a:solidFill>
                  <a:srgbClr val="9999FF"/>
                </a:solidFill>
                <a:latin typeface="Arial" charset="0"/>
              </a:rPr>
              <a:t>Design of the Altar of Burnt Offering (Exodus 27)</a:t>
            </a:r>
          </a:p>
          <a:p>
            <a:pPr marL="990600" lvl="1" indent="-533400" eaLnBrk="1" hangingPunct="1">
              <a:buFontTx/>
              <a:buChar char="o"/>
              <a:defRPr/>
            </a:pPr>
            <a:r>
              <a:rPr lang="en-US" sz="1800" smtClean="0">
                <a:solidFill>
                  <a:srgbClr val="9999FF"/>
                </a:solidFill>
                <a:latin typeface="Arial" charset="0"/>
              </a:rPr>
              <a:t>Garments for the Priests (Exodus 28) </a:t>
            </a:r>
          </a:p>
          <a:p>
            <a:pPr marL="1371600" lvl="2" indent="-457200" eaLnBrk="1" hangingPunct="1">
              <a:buFont typeface="Wingdings" pitchFamily="2" charset="2"/>
              <a:buChar char="§"/>
              <a:defRPr/>
            </a:pPr>
            <a:r>
              <a:rPr lang="en-US" sz="1600" smtClean="0">
                <a:solidFill>
                  <a:srgbClr val="9999FF"/>
                </a:solidFill>
                <a:latin typeface="Arial" charset="0"/>
              </a:rPr>
              <a:t>The Ephod </a:t>
            </a:r>
          </a:p>
          <a:p>
            <a:pPr marL="1371600" lvl="2" indent="-457200" eaLnBrk="1" hangingPunct="1">
              <a:buFont typeface="Wingdings" pitchFamily="2" charset="2"/>
              <a:buChar char="§"/>
              <a:defRPr/>
            </a:pPr>
            <a:r>
              <a:rPr lang="en-US" sz="1600" smtClean="0">
                <a:solidFill>
                  <a:srgbClr val="9999FF"/>
                </a:solidFill>
                <a:latin typeface="Arial" charset="0"/>
              </a:rPr>
              <a:t>The Breastpiece with the Umin and Thumin – for decisions</a:t>
            </a:r>
          </a:p>
          <a:p>
            <a:pPr marL="990600" lvl="1" indent="-533400" eaLnBrk="1" hangingPunct="1">
              <a:buFontTx/>
              <a:buChar char="o"/>
              <a:defRPr/>
            </a:pPr>
            <a:r>
              <a:rPr lang="en-US" sz="1800" smtClean="0">
                <a:solidFill>
                  <a:srgbClr val="9999FF"/>
                </a:solidFill>
                <a:latin typeface="Arial" charset="0"/>
              </a:rPr>
              <a:t>Consecration of the Priests (Exodus 29 – the Levites)</a:t>
            </a:r>
          </a:p>
          <a:p>
            <a:pPr marL="990600" lvl="1" indent="-533400" eaLnBrk="1" hangingPunct="1">
              <a:buFontTx/>
              <a:buChar char="o"/>
              <a:defRPr/>
            </a:pPr>
            <a:r>
              <a:rPr lang="en-US" sz="1800" smtClean="0">
                <a:solidFill>
                  <a:srgbClr val="9999FF"/>
                </a:solidFill>
                <a:latin typeface="Arial" charset="0"/>
              </a:rPr>
              <a:t>The Altar of Incense (Exodus 30) – atonement money, basin for washing, anointing oil, incense</a:t>
            </a:r>
          </a:p>
          <a:p>
            <a:pPr marL="990600" lvl="1" indent="-533400" eaLnBrk="1" hangingPunct="1">
              <a:buFontTx/>
              <a:buChar char="o"/>
              <a:defRPr/>
            </a:pPr>
            <a:r>
              <a:rPr lang="en-US" sz="1800" smtClean="0">
                <a:solidFill>
                  <a:srgbClr val="FFFF00"/>
                </a:solidFill>
                <a:latin typeface="Arial" charset="0"/>
              </a:rPr>
              <a:t>Bezalel and Oholiab given special skills by God (Exodus 31:1-11)</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550E2DF-C4B0-4962-8CE9-50B576555C32}" type="slidenum">
              <a:rPr lang="en-US"/>
              <a:pPr>
                <a:defRPr/>
              </a:pPr>
              <a:t>99</a:t>
            </a:fld>
            <a:endParaRPr lang="en-US"/>
          </a:p>
        </p:txBody>
      </p:sp>
      <p:sp>
        <p:nvSpPr>
          <p:cNvPr id="138242" name="Rectangle 2"/>
          <p:cNvSpPr>
            <a:spLocks noGrp="1" noChangeArrowheads="1"/>
          </p:cNvSpPr>
          <p:nvPr>
            <p:ph type="title"/>
          </p:nvPr>
        </p:nvSpPr>
        <p:spPr>
          <a:xfrm>
            <a:off x="457200" y="152400"/>
            <a:ext cx="8229600" cy="914400"/>
          </a:xfrm>
        </p:spPr>
        <p:txBody>
          <a:bodyPr/>
          <a:lstStyle/>
          <a:p>
            <a:pPr algn="ctr" eaLnBrk="1" hangingPunct="1">
              <a:defRPr/>
            </a:pPr>
            <a:r>
              <a:rPr lang="en-US" sz="3600" smtClean="0">
                <a:latin typeface="BubbleSoft" pitchFamily="2" charset="0"/>
              </a:rPr>
              <a:t>The Exodus</a:t>
            </a:r>
          </a:p>
        </p:txBody>
      </p:sp>
      <p:sp>
        <p:nvSpPr>
          <p:cNvPr id="138243" name="Rectangle 3"/>
          <p:cNvSpPr>
            <a:spLocks noGrp="1" noChangeArrowheads="1"/>
          </p:cNvSpPr>
          <p:nvPr>
            <p:ph type="body" idx="1"/>
          </p:nvPr>
        </p:nvSpPr>
        <p:spPr>
          <a:xfrm>
            <a:off x="533400" y="1219200"/>
            <a:ext cx="8229600" cy="5181600"/>
          </a:xfrm>
        </p:spPr>
        <p:txBody>
          <a:bodyPr/>
          <a:lstStyle/>
          <a:p>
            <a:pPr marL="609600" indent="-609600" eaLnBrk="1" hangingPunct="1">
              <a:buFont typeface="Wingdings" pitchFamily="2" charset="2"/>
              <a:buChar char="q"/>
              <a:defRPr/>
            </a:pPr>
            <a:r>
              <a:rPr lang="en-US" sz="2000" smtClean="0">
                <a:latin typeface="Arial" charset="0"/>
              </a:rPr>
              <a:t>Moses called up on the Mountain (Exodus 24:12-18) for 40 days</a:t>
            </a:r>
          </a:p>
          <a:p>
            <a:pPr marL="990600" lvl="1" indent="-533400" eaLnBrk="1" hangingPunct="1">
              <a:buFontTx/>
              <a:buChar char="o"/>
              <a:defRPr/>
            </a:pPr>
            <a:r>
              <a:rPr lang="en-US" sz="1800" smtClean="0">
                <a:solidFill>
                  <a:srgbClr val="9999FF"/>
                </a:solidFill>
                <a:latin typeface="Arial" charset="0"/>
              </a:rPr>
              <a:t>Directions for offering and worship (Exodus 25:1-7)</a:t>
            </a:r>
          </a:p>
          <a:p>
            <a:pPr marL="990600" lvl="1" indent="-533400" eaLnBrk="1" hangingPunct="1">
              <a:buFontTx/>
              <a:buChar char="o"/>
              <a:defRPr/>
            </a:pPr>
            <a:r>
              <a:rPr lang="en-US" sz="1800" smtClean="0">
                <a:solidFill>
                  <a:srgbClr val="9999FF"/>
                </a:solidFill>
                <a:latin typeface="Arial" charset="0"/>
              </a:rPr>
              <a:t>First mention of the Tabernacle (Exodus 25:8-9)</a:t>
            </a:r>
          </a:p>
          <a:p>
            <a:pPr marL="990600" lvl="1" indent="-533400" eaLnBrk="1" hangingPunct="1">
              <a:buFontTx/>
              <a:buChar char="o"/>
              <a:defRPr/>
            </a:pPr>
            <a:r>
              <a:rPr lang="en-US" sz="1800" smtClean="0">
                <a:solidFill>
                  <a:srgbClr val="9999FF"/>
                </a:solidFill>
                <a:latin typeface="Arial" charset="0"/>
              </a:rPr>
              <a:t>Instructions for the Ark of the Covenant (Exodus 25:10)</a:t>
            </a:r>
          </a:p>
          <a:p>
            <a:pPr marL="990600" lvl="1" indent="-533400" eaLnBrk="1" hangingPunct="1">
              <a:buFontTx/>
              <a:buChar char="o"/>
              <a:defRPr/>
            </a:pPr>
            <a:r>
              <a:rPr lang="en-US" sz="1800" smtClean="0">
                <a:solidFill>
                  <a:srgbClr val="9999FF"/>
                </a:solidFill>
                <a:latin typeface="Arial" charset="0"/>
              </a:rPr>
              <a:t>Construction of the Table (v. 23) and the Lampstand (v. 31)</a:t>
            </a:r>
          </a:p>
          <a:p>
            <a:pPr marL="990600" lvl="1" indent="-533400" eaLnBrk="1" hangingPunct="1">
              <a:buFontTx/>
              <a:buChar char="o"/>
              <a:defRPr/>
            </a:pPr>
            <a:r>
              <a:rPr lang="en-US" sz="1800" smtClean="0">
                <a:solidFill>
                  <a:srgbClr val="9999FF"/>
                </a:solidFill>
                <a:latin typeface="Arial" charset="0"/>
              </a:rPr>
              <a:t>Layout and construction of the Tabernacle (Exodus 26)</a:t>
            </a:r>
          </a:p>
          <a:p>
            <a:pPr marL="990600" lvl="1" indent="-533400" eaLnBrk="1" hangingPunct="1">
              <a:buFontTx/>
              <a:buChar char="o"/>
              <a:defRPr/>
            </a:pPr>
            <a:r>
              <a:rPr lang="en-US" sz="1800" smtClean="0">
                <a:solidFill>
                  <a:srgbClr val="9999FF"/>
                </a:solidFill>
                <a:latin typeface="Arial" charset="0"/>
              </a:rPr>
              <a:t>Design of the Altar of Burnt Offering (Exodus 27)</a:t>
            </a:r>
          </a:p>
          <a:p>
            <a:pPr marL="990600" lvl="1" indent="-533400" eaLnBrk="1" hangingPunct="1">
              <a:buFontTx/>
              <a:buChar char="o"/>
              <a:defRPr/>
            </a:pPr>
            <a:r>
              <a:rPr lang="en-US" sz="1800" smtClean="0">
                <a:solidFill>
                  <a:srgbClr val="9999FF"/>
                </a:solidFill>
                <a:latin typeface="Arial" charset="0"/>
              </a:rPr>
              <a:t>Garments for the Priests (Exodus 28) </a:t>
            </a:r>
          </a:p>
          <a:p>
            <a:pPr marL="1371600" lvl="2" indent="-457200" eaLnBrk="1" hangingPunct="1">
              <a:buFont typeface="Wingdings" pitchFamily="2" charset="2"/>
              <a:buChar char="§"/>
              <a:defRPr/>
            </a:pPr>
            <a:r>
              <a:rPr lang="en-US" sz="1600" smtClean="0">
                <a:solidFill>
                  <a:srgbClr val="9999FF"/>
                </a:solidFill>
                <a:latin typeface="Arial" charset="0"/>
              </a:rPr>
              <a:t>The Ephod </a:t>
            </a:r>
          </a:p>
          <a:p>
            <a:pPr marL="1371600" lvl="2" indent="-457200" eaLnBrk="1" hangingPunct="1">
              <a:buFont typeface="Wingdings" pitchFamily="2" charset="2"/>
              <a:buChar char="§"/>
              <a:defRPr/>
            </a:pPr>
            <a:r>
              <a:rPr lang="en-US" sz="1600" smtClean="0">
                <a:solidFill>
                  <a:srgbClr val="9999FF"/>
                </a:solidFill>
                <a:latin typeface="Arial" charset="0"/>
              </a:rPr>
              <a:t>The Breastpiece with the Umin and Thumin – for decisions</a:t>
            </a:r>
          </a:p>
          <a:p>
            <a:pPr marL="990600" lvl="1" indent="-533400" eaLnBrk="1" hangingPunct="1">
              <a:buFontTx/>
              <a:buChar char="o"/>
              <a:defRPr/>
            </a:pPr>
            <a:r>
              <a:rPr lang="en-US" sz="1800" smtClean="0">
                <a:solidFill>
                  <a:srgbClr val="9999FF"/>
                </a:solidFill>
                <a:latin typeface="Arial" charset="0"/>
              </a:rPr>
              <a:t>Consecration of the Priests (Exodus 29 – the Levites)</a:t>
            </a:r>
          </a:p>
          <a:p>
            <a:pPr marL="990600" lvl="1" indent="-533400" eaLnBrk="1" hangingPunct="1">
              <a:buFontTx/>
              <a:buChar char="o"/>
              <a:defRPr/>
            </a:pPr>
            <a:r>
              <a:rPr lang="en-US" sz="1800" smtClean="0">
                <a:solidFill>
                  <a:srgbClr val="9999FF"/>
                </a:solidFill>
                <a:latin typeface="Arial" charset="0"/>
              </a:rPr>
              <a:t>The Altar of Incense (Exodus 30) – atonement money, basin for washing, anointing oil, incense</a:t>
            </a:r>
          </a:p>
          <a:p>
            <a:pPr marL="990600" lvl="1" indent="-533400" eaLnBrk="1" hangingPunct="1">
              <a:buFontTx/>
              <a:buChar char="o"/>
              <a:defRPr/>
            </a:pPr>
            <a:r>
              <a:rPr lang="en-US" sz="1800" smtClean="0">
                <a:solidFill>
                  <a:srgbClr val="9999FF"/>
                </a:solidFill>
                <a:latin typeface="Arial" charset="0"/>
              </a:rPr>
              <a:t>Bezalel and Oholiab given special skills by God (Exodus 31:1-11)</a:t>
            </a:r>
          </a:p>
          <a:p>
            <a:pPr marL="990600" lvl="1" indent="-533400" eaLnBrk="1" hangingPunct="1">
              <a:buFontTx/>
              <a:buChar char="o"/>
              <a:defRPr/>
            </a:pPr>
            <a:r>
              <a:rPr lang="en-US" sz="1800" smtClean="0">
                <a:solidFill>
                  <a:srgbClr val="FFFF00"/>
                </a:solidFill>
                <a:latin typeface="Arial" charset="0"/>
              </a:rPr>
              <a:t>Sabbath observance reiterated (Exodus 31:12-18)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4009</TotalTime>
  <Words>9418</Words>
  <Application>Microsoft Office PowerPoint</Application>
  <PresentationFormat>On-screen Show (4:3)</PresentationFormat>
  <Paragraphs>1420</Paragraphs>
  <Slides>123</Slides>
  <Notes>123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123</vt:i4>
      </vt:variant>
    </vt:vector>
  </HeadingPairs>
  <TitlesOfParts>
    <vt:vector size="128" baseType="lpstr">
      <vt:lpstr>Tahoma</vt:lpstr>
      <vt:lpstr>Arial</vt:lpstr>
      <vt:lpstr>Wingdings</vt:lpstr>
      <vt:lpstr>BubbleSoft</vt:lpstr>
      <vt:lpstr>Ocean</vt:lpstr>
      <vt:lpstr>The Exodus</vt:lpstr>
      <vt:lpstr>United into a people</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PowerPoint Presentation</vt:lpstr>
      <vt:lpstr>The Exodus</vt:lpstr>
      <vt:lpstr>The Exodus</vt:lpstr>
      <vt:lpstr>The Exodus</vt:lpstr>
      <vt:lpstr>The Exodus</vt:lpstr>
      <vt:lpstr>The Exodus</vt:lpstr>
      <vt:lpstr>The Hebrew Calendar </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PowerPoint Presentation</vt:lpstr>
      <vt:lpstr>The Exodus</vt:lpstr>
      <vt:lpstr>The Exodus</vt:lpstr>
      <vt:lpstr>The Exodus</vt:lpstr>
      <vt:lpstr>The Exodus</vt:lpstr>
      <vt:lpstr>The Exodus</vt:lpstr>
      <vt:lpstr>The Exodus</vt:lpstr>
      <vt:lpstr>The Exodus</vt:lpstr>
      <vt:lpstr>The Exodus</vt:lpstr>
      <vt:lpstr>The Exodus</vt:lpstr>
      <vt:lpstr>The Exodus</vt:lpstr>
      <vt:lpstr>PowerPoint Presentation</vt:lpstr>
      <vt:lpstr>PowerPoint Presentation</vt:lpstr>
      <vt:lpstr>The Exodus</vt:lpstr>
      <vt:lpstr>The Exodus</vt:lpstr>
      <vt:lpstr>The Exodus</vt:lpstr>
      <vt:lpstr>PowerPoint Presentation</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Exodus</vt:lpstr>
      <vt:lpstr>The Tabernacle</vt:lpstr>
      <vt:lpstr>Plan of the Tabernacle</vt:lpstr>
      <vt:lpstr>A Wilderness Camp</vt:lpstr>
      <vt:lpstr>The Exodus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AKOBIA</dc:creator>
  <cp:lastModifiedBy>Teacher E-Solutions</cp:lastModifiedBy>
  <cp:revision>207</cp:revision>
  <cp:lastPrinted>1601-01-01T00:00:00Z</cp:lastPrinted>
  <dcterms:created xsi:type="dcterms:W3CDTF">1601-01-01T00:00:00Z</dcterms:created>
  <dcterms:modified xsi:type="dcterms:W3CDTF">2019-01-15T07:28:10Z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