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3" r:id="rId2"/>
    <p:sldId id="257" r:id="rId3"/>
    <p:sldId id="264" r:id="rId4"/>
    <p:sldId id="266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1" d="100"/>
          <a:sy n="71" d="100"/>
        </p:scale>
        <p:origin x="-58" y="-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BC66E5C-CEE5-4835-A1A0-06A9FCE2C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1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98DF2-6CDA-42B0-B2B3-262FE9BF3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9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3921F-8954-4417-B7E6-E1FC57B52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23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68B78-2268-4FD5-AA56-67E31C377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65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E49D-0308-4661-8B85-1BA44A752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0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BD806-3996-4380-BABC-528907D9F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1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439-80B5-4CB0-8AED-4F0A040C8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8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A9661-9E05-498A-AF3B-63E9985A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67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A679D-E32B-4A3D-A951-13E685F2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9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07241-05C5-4B54-97EE-F1167B347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0A38D-3C90-46C8-A4B0-F34921182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2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52285-BFA3-4519-949B-0BC74C0AD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7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28E9E-3919-45E3-9C08-A912A45A3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1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2D216E2-FC89-4CF7-A723-628389944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pPr eaLnBrk="1" hangingPunct="1"/>
            <a:r>
              <a:rPr lang="en-US" sz="4800" b="1" u="sng" smtClean="0"/>
              <a:t>1 Kings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457200" y="1066800"/>
            <a:ext cx="8382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40000"/>
              </a:spcBef>
            </a:pPr>
            <a:r>
              <a:rPr lang="en-US" sz="2800" b="1">
                <a:solidFill>
                  <a:schemeClr val="tx2"/>
                </a:solidFill>
                <a:ea typeface="굴림" pitchFamily="50" charset="-127"/>
              </a:rPr>
              <a:t>Author:</a:t>
            </a:r>
            <a:r>
              <a:rPr lang="en-US" sz="2800">
                <a:solidFill>
                  <a:schemeClr val="tx2"/>
                </a:solidFill>
                <a:ea typeface="굴림" pitchFamily="50" charset="-127"/>
              </a:rPr>
              <a:t> Unknown                                                                           </a:t>
            </a:r>
          </a:p>
          <a:p>
            <a:pPr>
              <a:spcBef>
                <a:spcPct val="40000"/>
              </a:spcBef>
            </a:pPr>
            <a:r>
              <a:rPr lang="en-US" sz="2800" b="1">
                <a:solidFill>
                  <a:schemeClr val="tx2"/>
                </a:solidFill>
                <a:ea typeface="굴림" pitchFamily="50" charset="-127"/>
              </a:rPr>
              <a:t>Date of events: </a:t>
            </a:r>
            <a:r>
              <a:rPr lang="en-US" sz="2800">
                <a:solidFill>
                  <a:schemeClr val="tx2"/>
                </a:solidFill>
                <a:ea typeface="굴림" pitchFamily="50" charset="-127"/>
              </a:rPr>
              <a:t>970 – 850 BC</a:t>
            </a:r>
          </a:p>
          <a:p>
            <a:pPr>
              <a:spcBef>
                <a:spcPct val="40000"/>
              </a:spcBef>
            </a:pPr>
            <a:r>
              <a:rPr lang="en-US" sz="2800" b="1">
                <a:solidFill>
                  <a:schemeClr val="tx2"/>
                </a:solidFill>
                <a:ea typeface="굴림" pitchFamily="50" charset="-127"/>
              </a:rPr>
              <a:t>Theme: </a:t>
            </a:r>
            <a:r>
              <a:rPr lang="en-US" sz="2800">
                <a:solidFill>
                  <a:schemeClr val="tx2"/>
                </a:solidFill>
                <a:ea typeface="굴림" pitchFamily="50" charset="-127"/>
              </a:rPr>
              <a:t>Each king is evaluated in light of the covenant                                                                                           </a:t>
            </a:r>
            <a:endParaRPr lang="en-US" sz="2800" b="1" u="sng">
              <a:solidFill>
                <a:schemeClr val="tx2"/>
              </a:solidFill>
              <a:ea typeface="굴림" pitchFamily="50" charset="-127"/>
            </a:endParaRPr>
          </a:p>
          <a:p>
            <a:pPr>
              <a:spcBef>
                <a:spcPct val="40000"/>
              </a:spcBef>
            </a:pPr>
            <a:r>
              <a:rPr lang="en-US" sz="2800" b="1">
                <a:solidFill>
                  <a:schemeClr val="tx2"/>
                </a:solidFill>
                <a:ea typeface="굴림" pitchFamily="50" charset="-127"/>
              </a:rPr>
              <a:t>Key Verse:</a:t>
            </a:r>
            <a:r>
              <a:rPr lang="en-US" sz="2800">
                <a:solidFill>
                  <a:schemeClr val="tx2"/>
                </a:solidFill>
                <a:ea typeface="굴림" pitchFamily="50" charset="-127"/>
              </a:rPr>
              <a:t> 1 Kings 9: 4-5</a:t>
            </a:r>
          </a:p>
          <a:p>
            <a:r>
              <a:rPr lang="en-US" sz="2800">
                <a:solidFill>
                  <a:schemeClr val="tx2"/>
                </a:solidFill>
                <a:ea typeface="굴림" pitchFamily="50" charset="-127"/>
              </a:rPr>
              <a:t> “</a:t>
            </a:r>
            <a:r>
              <a:rPr lang="en-US" sz="2800" i="1">
                <a:solidFill>
                  <a:schemeClr val="tx2"/>
                </a:solidFill>
                <a:ea typeface="굴림" pitchFamily="50" charset="-127"/>
              </a:rPr>
              <a:t>As for you, if you walk before me in integrity of heart and uprightness as David you father did, and do all I command and observe may decrees and laws, I will establish your royal throne over Israel forever, as I promised David your father when I said, ‘you shall never fail to have a man on the throne of Israel</a:t>
            </a:r>
            <a:r>
              <a:rPr lang="en-US" sz="2800">
                <a:solidFill>
                  <a:schemeClr val="tx2"/>
                </a:solidFill>
                <a:ea typeface="굴림" pitchFamily="50" charset="-127"/>
              </a:rPr>
              <a:t>.”</a:t>
            </a:r>
          </a:p>
          <a:p>
            <a:r>
              <a:rPr lang="en-US">
                <a:solidFill>
                  <a:schemeClr val="tx2"/>
                </a:solidFill>
              </a:rPr>
              <a:t>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8600" y="609600"/>
            <a:ext cx="85344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457200" indent="-457200">
              <a:buFontTx/>
              <a:buAutoNum type="arabicPeriod"/>
            </a:pPr>
            <a:r>
              <a:rPr lang="en-US" sz="3200">
                <a:solidFill>
                  <a:schemeClr val="tx2"/>
                </a:solidFill>
              </a:rPr>
              <a:t>The United Kingdom under Solomon (ch 1-11)</a:t>
            </a:r>
          </a:p>
          <a:p>
            <a:pPr marL="457200" indent="-457200">
              <a:buFontTx/>
              <a:buAutoNum type="arabicPeriod"/>
            </a:pPr>
            <a:endParaRPr lang="en-US" sz="3200">
              <a:solidFill>
                <a:schemeClr val="tx2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US" sz="3200">
                <a:solidFill>
                  <a:schemeClr val="tx2"/>
                </a:solidFill>
              </a:rPr>
              <a:t>The Divided Kingdom (ch 12-22)</a:t>
            </a:r>
            <a:br>
              <a:rPr lang="en-US" sz="3200">
                <a:solidFill>
                  <a:schemeClr val="tx2"/>
                </a:solidFill>
              </a:rPr>
            </a:br>
            <a:endParaRPr lang="en-US" sz="3200">
              <a:solidFill>
                <a:schemeClr val="tx2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US" sz="3200">
                <a:solidFill>
                  <a:schemeClr val="tx2"/>
                </a:solidFill>
              </a:rPr>
              <a:t>Elijah (ch 17-19)</a:t>
            </a:r>
            <a:br>
              <a:rPr lang="en-US" sz="3200">
                <a:solidFill>
                  <a:schemeClr val="tx2"/>
                </a:solidFill>
              </a:rPr>
            </a:br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457200"/>
            <a:ext cx="777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800" u="sng">
                <a:solidFill>
                  <a:schemeClr val="tx2"/>
                </a:solidFill>
              </a:rPr>
              <a:t>Overview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u="sng" smtClean="0"/>
              <a:t>The United Kingdom of </a:t>
            </a:r>
            <a:br>
              <a:rPr lang="en-US" u="sng" smtClean="0"/>
            </a:br>
            <a:r>
              <a:rPr lang="en-US" u="sng" smtClean="0"/>
              <a:t>Solomon (1:1-11:43)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solidFill>
                  <a:schemeClr val="tx2"/>
                </a:solidFill>
              </a:rPr>
              <a:t>Solomon’s Accomplishments: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Third King of Israel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David’s chosen heir (1:1-3:1)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Wisest man who ever lived (3:2-4:34)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Built God’s Temple (5: 1-8:66)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Diplomat, trader, collector, patron of arts (19:1-10:29)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Wrote Ecclesiastes, Proverbs, Song of Songs, and 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    Psalms 72 &amp; 127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 u="sng">
                <a:solidFill>
                  <a:schemeClr val="tx2"/>
                </a:solidFill>
              </a:rPr>
              <a:t>Solomon’s Weaknesses </a:t>
            </a:r>
            <a:br>
              <a:rPr lang="en-US" sz="4400" u="sng">
                <a:solidFill>
                  <a:schemeClr val="tx2"/>
                </a:solidFill>
              </a:rPr>
            </a:br>
            <a:endParaRPr lang="en-US" sz="4400" u="sng">
              <a:solidFill>
                <a:schemeClr val="tx2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85800" y="1447800"/>
            <a:ext cx="7772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</a:rPr>
              <a:t>He did not keep the covenant: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Started small 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Made alliance with Pharoah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Offered sacrifices on the high places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Then collected many chariots and wealth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Eventually had 1,000 mostly foreign wives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Foreign wives lead him astray in his old age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</a:rPr>
              <a:t>The Lord raised up adversaries against him, including Jeroboam</a:t>
            </a:r>
          </a:p>
          <a:p>
            <a:pPr marL="742950" lvl="1" indent="-285750">
              <a:spcBef>
                <a:spcPct val="20000"/>
              </a:spcBef>
            </a:pPr>
            <a:endParaRPr lang="en-US" sz="2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838200" y="152400"/>
            <a:ext cx="7315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 u="sng">
                <a:solidFill>
                  <a:schemeClr val="tx2"/>
                </a:solidFill>
              </a:rPr>
              <a:t>Wise Solomon Knew</a:t>
            </a:r>
          </a:p>
          <a:p>
            <a:pPr algn="ctr"/>
            <a:r>
              <a:rPr lang="en-US" sz="4400" u="sng">
                <a:solidFill>
                  <a:schemeClr val="tx2"/>
                </a:solidFill>
              </a:rPr>
              <a:t>One Thing but Did Another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28600" y="1371600"/>
            <a:ext cx="86868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>
                <a:solidFill>
                  <a:schemeClr val="tx2"/>
                </a:solidFill>
              </a:rPr>
              <a:t>What he knew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The requirements of the king (Dt 17)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God’s promise to him: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>
                <a:solidFill>
                  <a:schemeClr val="tx2"/>
                </a:solidFill>
                <a:ea typeface="굴림" pitchFamily="50" charset="-127"/>
              </a:rPr>
              <a:t>    “</a:t>
            </a:r>
            <a:r>
              <a:rPr lang="en-US" sz="2000" i="1">
                <a:solidFill>
                  <a:schemeClr val="tx2"/>
                </a:solidFill>
                <a:ea typeface="굴림" pitchFamily="50" charset="-127"/>
              </a:rPr>
              <a:t>As for you, if you walk before me in integrity of heart and uprightness as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i="1">
                <a:solidFill>
                  <a:schemeClr val="tx2"/>
                </a:solidFill>
                <a:ea typeface="굴림" pitchFamily="50" charset="-127"/>
              </a:rPr>
              <a:t>    David you father did, and do all I command and observe may decrees and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i="1">
                <a:solidFill>
                  <a:schemeClr val="tx2"/>
                </a:solidFill>
                <a:ea typeface="굴림" pitchFamily="50" charset="-127"/>
              </a:rPr>
              <a:t>    laws, I will establish your royal throne over Israel forever, as I promised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i="1">
                <a:solidFill>
                  <a:schemeClr val="tx2"/>
                </a:solidFill>
                <a:ea typeface="굴림" pitchFamily="50" charset="-127"/>
              </a:rPr>
              <a:t>    David your father when I said, ‘you shall never fail to have a man on the</a:t>
            </a:r>
          </a:p>
          <a:p>
            <a:pPr marL="742950" lvl="1" indent="-285750">
              <a:lnSpc>
                <a:spcPct val="90000"/>
              </a:lnSpc>
            </a:pPr>
            <a:r>
              <a:rPr lang="en-US" sz="2000" i="1">
                <a:solidFill>
                  <a:schemeClr val="tx2"/>
                </a:solidFill>
                <a:ea typeface="굴림" pitchFamily="50" charset="-127"/>
              </a:rPr>
              <a:t>    throne of Israel</a:t>
            </a:r>
            <a:r>
              <a:rPr lang="en-US" sz="2000">
                <a:solidFill>
                  <a:schemeClr val="tx2"/>
                </a:solidFill>
                <a:ea typeface="굴림" pitchFamily="50" charset="-127"/>
              </a:rPr>
              <a:t>.”</a:t>
            </a:r>
          </a:p>
          <a:p>
            <a:pPr marL="742950" lvl="1" indent="-285750">
              <a:lnSpc>
                <a:spcPct val="90000"/>
              </a:lnSpc>
            </a:pPr>
            <a:endParaRPr lang="en-US" sz="2000">
              <a:solidFill>
                <a:schemeClr val="tx2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1">
                <a:solidFill>
                  <a:schemeClr val="tx2"/>
                </a:solidFill>
              </a:rPr>
              <a:t>What he did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Disobeyed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Heart turned away from the Lord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</a:rPr>
              <a:t>Did not seem to repent</a:t>
            </a:r>
            <a:endParaRPr lang="en-US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/>
          <a:lstStyle/>
          <a:p>
            <a:pPr eaLnBrk="1" hangingPunct="1"/>
            <a:r>
              <a:rPr lang="en-US" u="sng" smtClean="0"/>
              <a:t>The Divided Kingdom (12:1-22:53)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715000"/>
          </a:xfrm>
        </p:spPr>
        <p:txBody>
          <a:bodyPr/>
          <a:lstStyle/>
          <a:p>
            <a:pPr eaLnBrk="1" hangingPunct="1"/>
            <a:r>
              <a:rPr lang="en-US" sz="2900" smtClean="0">
                <a:solidFill>
                  <a:schemeClr val="tx2"/>
                </a:solidFill>
              </a:rPr>
              <a:t>After Solomon’s death, northern tribes revolt</a:t>
            </a:r>
          </a:p>
          <a:p>
            <a:pPr eaLnBrk="1" hangingPunct="1">
              <a:spcBef>
                <a:spcPct val="50000"/>
              </a:spcBef>
            </a:pPr>
            <a:r>
              <a:rPr lang="en-US" sz="2900" b="1" smtClean="0">
                <a:solidFill>
                  <a:schemeClr val="tx2"/>
                </a:solidFill>
              </a:rPr>
              <a:t>Israel </a:t>
            </a:r>
          </a:p>
          <a:p>
            <a:pPr lvl="1" eaLnBrk="1" hangingPunct="1"/>
            <a:r>
              <a:rPr lang="en-US" sz="2500" smtClean="0">
                <a:solidFill>
                  <a:schemeClr val="tx2"/>
                </a:solidFill>
              </a:rPr>
              <a:t>Imposes calf worship at Bethel and Dan</a:t>
            </a:r>
          </a:p>
          <a:p>
            <a:pPr lvl="1" eaLnBrk="1" hangingPunct="1"/>
            <a:r>
              <a:rPr lang="en-US" sz="2500" smtClean="0">
                <a:solidFill>
                  <a:schemeClr val="tx2"/>
                </a:solidFill>
              </a:rPr>
              <a:t>Without exception, all Israelite kings were wicked</a:t>
            </a:r>
          </a:p>
          <a:p>
            <a:pPr lvl="1" eaLnBrk="1" hangingPunct="1"/>
            <a:r>
              <a:rPr lang="en-US" sz="2500" smtClean="0">
                <a:solidFill>
                  <a:schemeClr val="tx2"/>
                </a:solidFill>
              </a:rPr>
              <a:t>Many rebellions</a:t>
            </a:r>
          </a:p>
          <a:p>
            <a:pPr eaLnBrk="1" hangingPunct="1">
              <a:spcBef>
                <a:spcPct val="50000"/>
              </a:spcBef>
            </a:pPr>
            <a:r>
              <a:rPr lang="en-US" sz="2900" b="1" smtClean="0">
                <a:solidFill>
                  <a:schemeClr val="tx2"/>
                </a:solidFill>
              </a:rPr>
              <a:t>Judah</a:t>
            </a:r>
          </a:p>
          <a:p>
            <a:pPr lvl="1" eaLnBrk="1" hangingPunct="1"/>
            <a:r>
              <a:rPr lang="en-US" sz="2500" smtClean="0">
                <a:solidFill>
                  <a:schemeClr val="tx2"/>
                </a:solidFill>
              </a:rPr>
              <a:t>Preserved the line of David without break</a:t>
            </a:r>
          </a:p>
          <a:p>
            <a:pPr lvl="1" eaLnBrk="1" hangingPunct="1"/>
            <a:r>
              <a:rPr lang="en-US" sz="2500" smtClean="0">
                <a:solidFill>
                  <a:schemeClr val="tx2"/>
                </a:solidFill>
              </a:rPr>
              <a:t>Although most kings were wicked, there were some who did what was right in the eyes of the Lord</a:t>
            </a:r>
          </a:p>
          <a:p>
            <a:pPr lvl="1" eaLnBrk="1" hangingPunct="1"/>
            <a:r>
              <a:rPr lang="en-US" sz="2500" smtClean="0">
                <a:solidFill>
                  <a:schemeClr val="tx2"/>
                </a:solidFill>
              </a:rPr>
              <a:t>High places were not removed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304800" y="0"/>
            <a:ext cx="8229600" cy="5334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The Northern Kingdom of Israel (10 tribes)</a:t>
            </a: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81000" y="6172200"/>
            <a:ext cx="8229600" cy="5334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The Southern Kingdom of Judah (2 tribes)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228600" y="685800"/>
            <a:ext cx="15240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Jeroboam22 yrs</a:t>
            </a:r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1524000" y="1676400"/>
            <a:ext cx="10668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Nadab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2 yrs</a:t>
            </a: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2286000" y="685800"/>
            <a:ext cx="11430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Baasha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24 yrs</a:t>
            </a:r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>
            <a:off x="3657600" y="1676400"/>
            <a:ext cx="8382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Elah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2 yrs</a:t>
            </a:r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4267200" y="685800"/>
            <a:ext cx="9144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Zimri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7 dys</a:t>
            </a:r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5486400" y="685800"/>
            <a:ext cx="9906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Tibni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5486400" y="1447800"/>
            <a:ext cx="990600" cy="9906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Omri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12 yrs</a:t>
            </a:r>
          </a:p>
        </p:txBody>
      </p:sp>
      <p:sp>
        <p:nvSpPr>
          <p:cNvPr id="8203" name="Rectangle 13"/>
          <p:cNvSpPr>
            <a:spLocks noChangeArrowheads="1"/>
          </p:cNvSpPr>
          <p:nvPr/>
        </p:nvSpPr>
        <p:spPr bwMode="auto">
          <a:xfrm>
            <a:off x="6934200" y="1600200"/>
            <a:ext cx="990600" cy="8382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Ahab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22 yrs</a:t>
            </a:r>
          </a:p>
        </p:txBody>
      </p:sp>
      <p:sp>
        <p:nvSpPr>
          <p:cNvPr id="8204" name="Rectangle 14"/>
          <p:cNvSpPr>
            <a:spLocks noChangeArrowheads="1"/>
          </p:cNvSpPr>
          <p:nvPr/>
        </p:nvSpPr>
        <p:spPr bwMode="auto">
          <a:xfrm>
            <a:off x="457200" y="3352800"/>
            <a:ext cx="8077200" cy="533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8205" name="Rectangle 15"/>
          <p:cNvSpPr>
            <a:spLocks noChangeArrowheads="1"/>
          </p:cNvSpPr>
          <p:nvPr/>
        </p:nvSpPr>
        <p:spPr bwMode="auto">
          <a:xfrm>
            <a:off x="2895600" y="3352800"/>
            <a:ext cx="152400" cy="533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206" name="Rectangle 16"/>
          <p:cNvSpPr>
            <a:spLocks noChangeArrowheads="1"/>
          </p:cNvSpPr>
          <p:nvPr/>
        </p:nvSpPr>
        <p:spPr bwMode="auto">
          <a:xfrm>
            <a:off x="381000" y="3886200"/>
            <a:ext cx="8153400" cy="533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8207" name="Rectangle 17"/>
          <p:cNvSpPr>
            <a:spLocks noChangeArrowheads="1"/>
          </p:cNvSpPr>
          <p:nvPr/>
        </p:nvSpPr>
        <p:spPr bwMode="auto">
          <a:xfrm>
            <a:off x="2209800" y="3886200"/>
            <a:ext cx="609600" cy="533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208" name="Line 18"/>
          <p:cNvSpPr>
            <a:spLocks noChangeShapeType="1"/>
          </p:cNvSpPr>
          <p:nvPr/>
        </p:nvSpPr>
        <p:spPr bwMode="auto">
          <a:xfrm>
            <a:off x="838200" y="1447800"/>
            <a:ext cx="8382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9"/>
          <p:cNvSpPr>
            <a:spLocks noChangeShapeType="1"/>
          </p:cNvSpPr>
          <p:nvPr/>
        </p:nvSpPr>
        <p:spPr bwMode="auto">
          <a:xfrm>
            <a:off x="2057400" y="2438400"/>
            <a:ext cx="9144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Rectangle 20"/>
          <p:cNvSpPr>
            <a:spLocks noChangeArrowheads="1"/>
          </p:cNvSpPr>
          <p:nvPr/>
        </p:nvSpPr>
        <p:spPr bwMode="auto">
          <a:xfrm>
            <a:off x="5334000" y="3352800"/>
            <a:ext cx="152400" cy="533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211" name="Line 21"/>
          <p:cNvSpPr>
            <a:spLocks noChangeShapeType="1"/>
          </p:cNvSpPr>
          <p:nvPr/>
        </p:nvSpPr>
        <p:spPr bwMode="auto">
          <a:xfrm>
            <a:off x="2895600" y="1524000"/>
            <a:ext cx="137160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22"/>
          <p:cNvSpPr>
            <a:spLocks noChangeShapeType="1"/>
          </p:cNvSpPr>
          <p:nvPr/>
        </p:nvSpPr>
        <p:spPr bwMode="auto">
          <a:xfrm>
            <a:off x="4038600" y="2438400"/>
            <a:ext cx="13716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23"/>
          <p:cNvSpPr>
            <a:spLocks noChangeShapeType="1"/>
          </p:cNvSpPr>
          <p:nvPr/>
        </p:nvSpPr>
        <p:spPr bwMode="auto">
          <a:xfrm>
            <a:off x="4724400" y="1447800"/>
            <a:ext cx="7620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Line 24"/>
          <p:cNvSpPr>
            <a:spLocks noChangeShapeType="1"/>
          </p:cNvSpPr>
          <p:nvPr/>
        </p:nvSpPr>
        <p:spPr bwMode="auto">
          <a:xfrm flipH="1">
            <a:off x="5486400" y="2438400"/>
            <a:ext cx="533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5"/>
          <p:cNvSpPr>
            <a:spLocks noChangeShapeType="1"/>
          </p:cNvSpPr>
          <p:nvPr/>
        </p:nvSpPr>
        <p:spPr bwMode="auto">
          <a:xfrm flipH="1">
            <a:off x="6934200" y="2438400"/>
            <a:ext cx="533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6" name="Rectangle 26"/>
          <p:cNvSpPr>
            <a:spLocks noChangeArrowheads="1"/>
          </p:cNvSpPr>
          <p:nvPr/>
        </p:nvSpPr>
        <p:spPr bwMode="auto">
          <a:xfrm>
            <a:off x="5867400" y="3886200"/>
            <a:ext cx="2667000" cy="533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217" name="Rectangle 27"/>
          <p:cNvSpPr>
            <a:spLocks noChangeArrowheads="1"/>
          </p:cNvSpPr>
          <p:nvPr/>
        </p:nvSpPr>
        <p:spPr bwMode="auto">
          <a:xfrm>
            <a:off x="457200" y="5257800"/>
            <a:ext cx="16002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Rehoboam17 yrs</a:t>
            </a:r>
          </a:p>
        </p:txBody>
      </p:sp>
      <p:sp>
        <p:nvSpPr>
          <p:cNvPr id="8218" name="Line 28"/>
          <p:cNvSpPr>
            <a:spLocks noChangeShapeType="1"/>
          </p:cNvSpPr>
          <p:nvPr/>
        </p:nvSpPr>
        <p:spPr bwMode="auto">
          <a:xfrm flipV="1">
            <a:off x="1295400" y="44196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Rectangle 29"/>
          <p:cNvSpPr>
            <a:spLocks noChangeArrowheads="1"/>
          </p:cNvSpPr>
          <p:nvPr/>
        </p:nvSpPr>
        <p:spPr bwMode="auto">
          <a:xfrm>
            <a:off x="2209800" y="5257800"/>
            <a:ext cx="10668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Abijah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3 yrs</a:t>
            </a:r>
          </a:p>
        </p:txBody>
      </p:sp>
      <p:sp>
        <p:nvSpPr>
          <p:cNvPr id="8220" name="Line 30"/>
          <p:cNvSpPr>
            <a:spLocks noChangeShapeType="1"/>
          </p:cNvSpPr>
          <p:nvPr/>
        </p:nvSpPr>
        <p:spPr bwMode="auto">
          <a:xfrm flipH="1" flipV="1">
            <a:off x="2514600" y="4419600"/>
            <a:ext cx="2286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Rectangle 31"/>
          <p:cNvSpPr>
            <a:spLocks noChangeArrowheads="1"/>
          </p:cNvSpPr>
          <p:nvPr/>
        </p:nvSpPr>
        <p:spPr bwMode="auto">
          <a:xfrm>
            <a:off x="3886200" y="5257800"/>
            <a:ext cx="9906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Asa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41 yrs</a:t>
            </a:r>
          </a:p>
        </p:txBody>
      </p:sp>
      <p:sp>
        <p:nvSpPr>
          <p:cNvPr id="8222" name="Line 32"/>
          <p:cNvSpPr>
            <a:spLocks noChangeShapeType="1"/>
          </p:cNvSpPr>
          <p:nvPr/>
        </p:nvSpPr>
        <p:spPr bwMode="auto">
          <a:xfrm flipH="1" flipV="1">
            <a:off x="4419600" y="44196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3" name="Rectangle 33"/>
          <p:cNvSpPr>
            <a:spLocks noChangeArrowheads="1"/>
          </p:cNvSpPr>
          <p:nvPr/>
        </p:nvSpPr>
        <p:spPr bwMode="auto">
          <a:xfrm>
            <a:off x="6400800" y="5257800"/>
            <a:ext cx="1752600" cy="7620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Jehoshaphat</a:t>
            </a:r>
          </a:p>
          <a:p>
            <a:pPr algn="ctr"/>
            <a:r>
              <a:rPr lang="en-US">
                <a:solidFill>
                  <a:schemeClr val="tx2"/>
                </a:solidFill>
              </a:rPr>
              <a:t>17 yrs</a:t>
            </a:r>
          </a:p>
        </p:txBody>
      </p:sp>
      <p:sp>
        <p:nvSpPr>
          <p:cNvPr id="8224" name="Line 34"/>
          <p:cNvSpPr>
            <a:spLocks noChangeShapeType="1"/>
          </p:cNvSpPr>
          <p:nvPr/>
        </p:nvSpPr>
        <p:spPr bwMode="auto">
          <a:xfrm flipV="1">
            <a:off x="7239000" y="44196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/>
          <a:lstStyle/>
          <a:p>
            <a:pPr eaLnBrk="1" hangingPunct="1"/>
            <a:r>
              <a:rPr lang="en-US" u="sng" smtClean="0"/>
              <a:t>Elijah’s Ministry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10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2"/>
                </a:solidFill>
              </a:rPr>
              <a:t>Elijah means </a:t>
            </a:r>
            <a:r>
              <a:rPr lang="en-US" sz="2800" i="1" smtClean="0">
                <a:solidFill>
                  <a:schemeClr val="tx2"/>
                </a:solidFill>
              </a:rPr>
              <a:t>the Lord is my God</a:t>
            </a:r>
            <a:endParaRPr lang="en-US" sz="28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2"/>
                </a:solidFill>
              </a:rPr>
              <a:t>Prophesied a three year drought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Fed by ravens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smtClean="0">
                <a:solidFill>
                  <a:schemeClr val="tx2"/>
                </a:solidFill>
              </a:rPr>
              <a:t>Survived famine in the house of a widow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000" smtClean="0">
                <a:solidFill>
                  <a:schemeClr val="tx2"/>
                </a:solidFill>
              </a:rPr>
              <a:t>Raised her son to life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2"/>
                </a:solidFill>
              </a:rPr>
              <a:t>Destroyed 450 priests of Baal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i="1" smtClean="0">
                <a:solidFill>
                  <a:schemeClr val="tx2"/>
                </a:solidFill>
              </a:rPr>
              <a:t>“…let it be known today that you are God in Israel and that I am your servant and have done all these things at your command.  Answer me … so that these people will know that you … are God, and that you are turning their hearts back again.”</a:t>
            </a:r>
            <a:endParaRPr lang="en-US" sz="24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2"/>
                </a:solidFill>
              </a:rPr>
              <a:t>Flees from Jezebel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olidFill>
                  <a:schemeClr val="tx2"/>
                </a:solidFill>
              </a:rPr>
              <a:t>“I have had enough, LORD.  Take my life.” 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400" i="1" smtClean="0">
                <a:solidFill>
                  <a:schemeClr val="tx2"/>
                </a:solidFill>
              </a:rPr>
              <a:t>“I am the only one left, and now they are trying to kill me.”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tx2"/>
                </a:solidFill>
              </a:rPr>
              <a:t>God tells him to go back and anoint 3 people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“</a:t>
            </a:r>
            <a:r>
              <a:rPr lang="en-US" sz="2400" i="1" smtClean="0">
                <a:solidFill>
                  <a:schemeClr val="tx2"/>
                </a:solidFill>
              </a:rPr>
              <a:t>Yet I reserve seven thousand in Israel – all whose knees have not bowed down to Baal…”</a:t>
            </a:r>
            <a:endParaRPr lang="en-US" sz="18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838200"/>
          </a:xfrm>
        </p:spPr>
        <p:txBody>
          <a:bodyPr/>
          <a:lstStyle/>
          <a:p>
            <a:pPr eaLnBrk="1" hangingPunct="1"/>
            <a:r>
              <a:rPr lang="en-US" sz="4000" u="sng" smtClean="0"/>
              <a:t>What I Learned From 1 Kings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95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God judges a successful life on the basis of: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solidFill>
                  <a:schemeClr val="tx2"/>
                </a:solidFill>
              </a:rPr>
              <a:t>keeping the covenant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solidFill>
                  <a:schemeClr val="tx2"/>
                </a:solidFill>
              </a:rPr>
              <a:t> being a good influence</a:t>
            </a:r>
          </a:p>
          <a:p>
            <a:pPr lvl="1" eaLnBrk="1" hangingPunct="1">
              <a:spcBef>
                <a:spcPct val="0"/>
              </a:spcBef>
            </a:pPr>
            <a:r>
              <a:rPr lang="en-US" smtClean="0">
                <a:solidFill>
                  <a:schemeClr val="tx2"/>
                </a:solidFill>
              </a:rPr>
              <a:t>not in terms of wealth or social achievements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The importance of one man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Commitment to the will of God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Solomon contrasts with David in this regard</a:t>
            </a:r>
          </a:p>
          <a:p>
            <a:pPr lvl="1" eaLnBrk="1" hangingPunct="1"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“</a:t>
            </a:r>
            <a:r>
              <a:rPr lang="en-US" i="1" smtClean="0">
                <a:solidFill>
                  <a:schemeClr val="tx2"/>
                </a:solidFill>
              </a:rPr>
              <a:t>He was not fully devoted to the LORD his God, as the heart of David his father had been.</a:t>
            </a:r>
            <a:r>
              <a:rPr lang="en-US" smtClean="0">
                <a:solidFill>
                  <a:schemeClr val="tx2"/>
                </a:solidFill>
              </a:rPr>
              <a:t>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682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Calibri</vt:lpstr>
      <vt:lpstr>굴림</vt:lpstr>
      <vt:lpstr>Default Design</vt:lpstr>
      <vt:lpstr>1 Kings</vt:lpstr>
      <vt:lpstr>PowerPoint Presentation</vt:lpstr>
      <vt:lpstr>The United Kingdom of  Solomon (1:1-11:43)</vt:lpstr>
      <vt:lpstr>PowerPoint Presentation</vt:lpstr>
      <vt:lpstr>PowerPoint Presentation</vt:lpstr>
      <vt:lpstr>The Divided Kingdom (12:1-22:53)</vt:lpstr>
      <vt:lpstr>PowerPoint Presentation</vt:lpstr>
      <vt:lpstr>Elijah’s Ministry</vt:lpstr>
      <vt:lpstr>What I Learned From 1 Kings</vt:lpstr>
    </vt:vector>
  </TitlesOfParts>
  <Company>OhFamily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</dc:creator>
  <cp:lastModifiedBy>Teacher E-Solutions</cp:lastModifiedBy>
  <cp:revision>7</cp:revision>
  <dcterms:created xsi:type="dcterms:W3CDTF">2002-04-25T23:47:11Z</dcterms:created>
  <dcterms:modified xsi:type="dcterms:W3CDTF">2019-01-15T07:28:15Z</dcterms:modified>
</cp:coreProperties>
</file>