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03" r:id="rId2"/>
    <p:sldId id="325" r:id="rId3"/>
    <p:sldId id="326" r:id="rId4"/>
    <p:sldId id="306" r:id="rId5"/>
    <p:sldId id="307" r:id="rId6"/>
    <p:sldId id="308" r:id="rId7"/>
    <p:sldId id="262" r:id="rId8"/>
    <p:sldId id="298" r:id="rId9"/>
    <p:sldId id="300" r:id="rId10"/>
    <p:sldId id="327" r:id="rId11"/>
    <p:sldId id="301" r:id="rId12"/>
    <p:sldId id="309" r:id="rId13"/>
    <p:sldId id="263" r:id="rId14"/>
    <p:sldId id="302" r:id="rId15"/>
    <p:sldId id="270" r:id="rId16"/>
    <p:sldId id="310" r:id="rId17"/>
    <p:sldId id="332" r:id="rId18"/>
    <p:sldId id="313" r:id="rId19"/>
    <p:sldId id="279" r:id="rId20"/>
    <p:sldId id="280" r:id="rId21"/>
    <p:sldId id="314" r:id="rId22"/>
    <p:sldId id="283" r:id="rId23"/>
    <p:sldId id="315" r:id="rId24"/>
    <p:sldId id="316" r:id="rId25"/>
    <p:sldId id="347" r:id="rId26"/>
    <p:sldId id="317" r:id="rId27"/>
    <p:sldId id="318" r:id="rId28"/>
    <p:sldId id="323" r:id="rId29"/>
    <p:sldId id="333" r:id="rId30"/>
    <p:sldId id="348" r:id="rId31"/>
    <p:sldId id="320" r:id="rId32"/>
    <p:sldId id="350" r:id="rId33"/>
    <p:sldId id="349" r:id="rId34"/>
    <p:sldId id="292" r:id="rId35"/>
    <p:sldId id="357" r:id="rId36"/>
    <p:sldId id="322" r:id="rId37"/>
    <p:sldId id="351" r:id="rId38"/>
    <p:sldId id="324" r:id="rId39"/>
    <p:sldId id="328" r:id="rId40"/>
    <p:sldId id="356" r:id="rId41"/>
    <p:sldId id="330" r:id="rId42"/>
    <p:sldId id="352" r:id="rId43"/>
    <p:sldId id="353" r:id="rId44"/>
    <p:sldId id="354" r:id="rId45"/>
    <p:sldId id="355"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6" r:id="rId104"/>
    <p:sldId id="417" r:id="rId105"/>
    <p:sldId id="418" r:id="rId106"/>
    <p:sldId id="419" r:id="rId107"/>
    <p:sldId id="420" r:id="rId108"/>
    <p:sldId id="421" r:id="rId109"/>
    <p:sldId id="422" r:id="rId110"/>
    <p:sldId id="423" r:id="rId111"/>
    <p:sldId id="424" r:id="rId112"/>
    <p:sldId id="425" r:id="rId113"/>
    <p:sldId id="426" r:id="rId114"/>
    <p:sldId id="427" r:id="rId115"/>
    <p:sldId id="428" r:id="rId116"/>
    <p:sldId id="429" r:id="rId117"/>
    <p:sldId id="430" r:id="rId118"/>
    <p:sldId id="431" r:id="rId119"/>
    <p:sldId id="432" r:id="rId120"/>
    <p:sldId id="433" r:id="rId121"/>
    <p:sldId id="434" r:id="rId122"/>
    <p:sldId id="435" r:id="rId123"/>
    <p:sldId id="436" r:id="rId124"/>
    <p:sldId id="437" r:id="rId125"/>
    <p:sldId id="438" r:id="rId126"/>
    <p:sldId id="439" r:id="rId127"/>
    <p:sldId id="440" r:id="rId128"/>
    <p:sldId id="441" r:id="rId129"/>
    <p:sldId id="442" r:id="rId130"/>
    <p:sldId id="443" r:id="rId131"/>
    <p:sldId id="444" r:id="rId132"/>
    <p:sldId id="445" r:id="rId133"/>
    <p:sldId id="446" r:id="rId134"/>
    <p:sldId id="447" r:id="rId135"/>
    <p:sldId id="448" r:id="rId136"/>
    <p:sldId id="449" r:id="rId137"/>
    <p:sldId id="450" r:id="rId138"/>
    <p:sldId id="451" r:id="rId139"/>
    <p:sldId id="452" r:id="rId140"/>
    <p:sldId id="453" r:id="rId141"/>
    <p:sldId id="454" r:id="rId142"/>
    <p:sldId id="455" r:id="rId143"/>
    <p:sldId id="456" r:id="rId144"/>
    <p:sldId id="457" r:id="rId145"/>
    <p:sldId id="458" r:id="rId146"/>
    <p:sldId id="459" r:id="rId147"/>
    <p:sldId id="460" r:id="rId148"/>
    <p:sldId id="461" r:id="rId149"/>
    <p:sldId id="462" r:id="rId150"/>
    <p:sldId id="463" r:id="rId151"/>
    <p:sldId id="464" r:id="rId152"/>
    <p:sldId id="465" r:id="rId153"/>
    <p:sldId id="466" r:id="rId154"/>
    <p:sldId id="467" r:id="rId155"/>
    <p:sldId id="468" r:id="rId156"/>
    <p:sldId id="469" r:id="rId157"/>
    <p:sldId id="470" r:id="rId158"/>
    <p:sldId id="471" r:id="rId159"/>
    <p:sldId id="472" r:id="rId160"/>
    <p:sldId id="473" r:id="rId161"/>
    <p:sldId id="474" r:id="rId162"/>
    <p:sldId id="475" r:id="rId163"/>
    <p:sldId id="476" r:id="rId164"/>
    <p:sldId id="477" r:id="rId165"/>
    <p:sldId id="478" r:id="rId166"/>
    <p:sldId id="479" r:id="rId167"/>
    <p:sldId id="480" r:id="rId168"/>
    <p:sldId id="481" r:id="rId169"/>
    <p:sldId id="482" r:id="rId170"/>
    <p:sldId id="483" r:id="rId171"/>
    <p:sldId id="484" r:id="rId172"/>
    <p:sldId id="485" r:id="rId173"/>
    <p:sldId id="486" r:id="rId174"/>
    <p:sldId id="487" r:id="rId175"/>
    <p:sldId id="488" r:id="rId176"/>
    <p:sldId id="489" r:id="rId177"/>
    <p:sldId id="490" r:id="rId178"/>
    <p:sldId id="491" r:id="rId179"/>
    <p:sldId id="492" r:id="rId180"/>
    <p:sldId id="493" r:id="rId181"/>
    <p:sldId id="494" r:id="rId182"/>
    <p:sldId id="495" r:id="rId183"/>
    <p:sldId id="496" r:id="rId184"/>
    <p:sldId id="497" r:id="rId185"/>
    <p:sldId id="498" r:id="rId186"/>
    <p:sldId id="499" r:id="rId187"/>
    <p:sldId id="500" r:id="rId188"/>
    <p:sldId id="501" r:id="rId189"/>
    <p:sldId id="502" r:id="rId190"/>
    <p:sldId id="503" r:id="rId191"/>
    <p:sldId id="504" r:id="rId192"/>
    <p:sldId id="505" r:id="rId193"/>
    <p:sldId id="506" r:id="rId194"/>
    <p:sldId id="507" r:id="rId195"/>
    <p:sldId id="508" r:id="rId196"/>
    <p:sldId id="509" r:id="rId197"/>
    <p:sldId id="510" r:id="rId198"/>
    <p:sldId id="511" r:id="rId199"/>
    <p:sldId id="512" r:id="rId200"/>
    <p:sldId id="513" r:id="rId201"/>
    <p:sldId id="514" r:id="rId202"/>
    <p:sldId id="515" r:id="rId203"/>
    <p:sldId id="516" r:id="rId204"/>
    <p:sldId id="517" r:id="rId205"/>
    <p:sldId id="518" r:id="rId206"/>
    <p:sldId id="519" r:id="rId207"/>
    <p:sldId id="520" r:id="rId20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3300"/>
    <a:srgbClr val="3333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58" y="-3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781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_rels/viewProps.xml.rels><?xml version="1.0" encoding="UTF-8" standalone="yes"?>
<Relationships xmlns="http://schemas.openxmlformats.org/package/2006/relationships"><Relationship Id="rId3" Type="http://schemas.openxmlformats.org/officeDocument/2006/relationships/slide" Target="slides/slide120.xml"/><Relationship Id="rId2" Type="http://schemas.openxmlformats.org/officeDocument/2006/relationships/slide" Target="slides/slide67.xml"/><Relationship Id="rId1" Type="http://schemas.openxmlformats.org/officeDocument/2006/relationships/slide" Target="slides/slide7.xml"/><Relationship Id="rId5" Type="http://schemas.openxmlformats.org/officeDocument/2006/relationships/slide" Target="slides/slide193.xml"/><Relationship Id="rId4" Type="http://schemas.openxmlformats.org/officeDocument/2006/relationships/slide" Target="slides/slide1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noProof="0" smtClean="0"/>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32CE3424-32C3-4FFC-874F-2D381727564B}" type="slidenum">
              <a:rPr lang="en-US"/>
              <a:pPr>
                <a:defRPr/>
              </a:pPr>
              <a:t>‹#›</a:t>
            </a:fld>
            <a:endParaRPr lang="en-US"/>
          </a:p>
        </p:txBody>
      </p:sp>
    </p:spTree>
    <p:extLst>
      <p:ext uri="{BB962C8B-B14F-4D97-AF65-F5344CB8AC3E}">
        <p14:creationId xmlns:p14="http://schemas.microsoft.com/office/powerpoint/2010/main" val="208403111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B643283F-F56F-4C97-99A1-9F5F974A21B4}" type="slidenum">
              <a:rPr lang="en-US"/>
              <a:pPr>
                <a:defRPr/>
              </a:pPr>
              <a:t>‹#›</a:t>
            </a:fld>
            <a:endParaRPr lang="en-US"/>
          </a:p>
        </p:txBody>
      </p:sp>
    </p:spTree>
    <p:extLst>
      <p:ext uri="{BB962C8B-B14F-4D97-AF65-F5344CB8AC3E}">
        <p14:creationId xmlns:p14="http://schemas.microsoft.com/office/powerpoint/2010/main" val="33065695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E52F3728-D6A8-4CF1-9314-65A3FD11D34D}" type="slidenum">
              <a:rPr lang="en-US"/>
              <a:pPr>
                <a:defRPr/>
              </a:pPr>
              <a:t>‹#›</a:t>
            </a:fld>
            <a:endParaRPr lang="en-US"/>
          </a:p>
        </p:txBody>
      </p:sp>
    </p:spTree>
    <p:extLst>
      <p:ext uri="{BB962C8B-B14F-4D97-AF65-F5344CB8AC3E}">
        <p14:creationId xmlns:p14="http://schemas.microsoft.com/office/powerpoint/2010/main" val="40923165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2388" y="1946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2388" y="40798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6"/>
          <p:cNvSpPr>
            <a:spLocks noGrp="1" noChangeArrowheads="1"/>
          </p:cNvSpPr>
          <p:nvPr>
            <p:ph type="dt" sz="half" idx="10"/>
          </p:nvPr>
        </p:nvSpPr>
        <p:spPr>
          <a:ln/>
        </p:spPr>
        <p:txBody>
          <a:bodyPr/>
          <a:lstStyle>
            <a:lvl1pPr>
              <a:defRPr/>
            </a:lvl1pPr>
          </a:lstStyle>
          <a:p>
            <a:pPr>
              <a:defRPr/>
            </a:pPr>
            <a:endParaRPr lang="en-US"/>
          </a:p>
        </p:txBody>
      </p:sp>
      <p:sp>
        <p:nvSpPr>
          <p:cNvPr id="7" name="Rectangle 37"/>
          <p:cNvSpPr>
            <a:spLocks noGrp="1" noChangeArrowheads="1"/>
          </p:cNvSpPr>
          <p:nvPr>
            <p:ph type="ftr" sz="quarter" idx="11"/>
          </p:nvPr>
        </p:nvSpPr>
        <p:spPr>
          <a:ln/>
        </p:spPr>
        <p:txBody>
          <a:bodyPr/>
          <a:lstStyle>
            <a:lvl1pPr>
              <a:defRPr/>
            </a:lvl1pPr>
          </a:lstStyle>
          <a:p>
            <a:pPr>
              <a:defRPr/>
            </a:pPr>
            <a:endParaRPr lang="en-US"/>
          </a:p>
        </p:txBody>
      </p:sp>
      <p:sp>
        <p:nvSpPr>
          <p:cNvPr id="8" name="Rectangle 38"/>
          <p:cNvSpPr>
            <a:spLocks noGrp="1" noChangeArrowheads="1"/>
          </p:cNvSpPr>
          <p:nvPr>
            <p:ph type="sldNum" sz="quarter" idx="12"/>
          </p:nvPr>
        </p:nvSpPr>
        <p:spPr>
          <a:ln/>
        </p:spPr>
        <p:txBody>
          <a:bodyPr/>
          <a:lstStyle>
            <a:lvl1pPr>
              <a:defRPr/>
            </a:lvl1pPr>
          </a:lstStyle>
          <a:p>
            <a:pPr>
              <a:defRPr/>
            </a:pPr>
            <a:fld id="{96448272-14BB-480C-ACA6-A15F42B3AA39}" type="slidenum">
              <a:rPr lang="en-US"/>
              <a:pPr>
                <a:defRPr/>
              </a:pPr>
              <a:t>‹#›</a:t>
            </a:fld>
            <a:endParaRPr lang="en-US"/>
          </a:p>
        </p:txBody>
      </p:sp>
    </p:spTree>
    <p:extLst>
      <p:ext uri="{BB962C8B-B14F-4D97-AF65-F5344CB8AC3E}">
        <p14:creationId xmlns:p14="http://schemas.microsoft.com/office/powerpoint/2010/main" val="11047988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919A1B0D-0D97-403A-BDCF-8672570ED9E8}" type="slidenum">
              <a:rPr lang="en-US"/>
              <a:pPr>
                <a:defRPr/>
              </a:pPr>
              <a:t>‹#›</a:t>
            </a:fld>
            <a:endParaRPr lang="en-US"/>
          </a:p>
        </p:txBody>
      </p:sp>
    </p:spTree>
    <p:extLst>
      <p:ext uri="{BB962C8B-B14F-4D97-AF65-F5344CB8AC3E}">
        <p14:creationId xmlns:p14="http://schemas.microsoft.com/office/powerpoint/2010/main" val="12778052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4A3FA69B-E9BD-48A9-838C-AC5FAD41D472}" type="slidenum">
              <a:rPr lang="en-US"/>
              <a:pPr>
                <a:defRPr/>
              </a:pPr>
              <a:t>‹#›</a:t>
            </a:fld>
            <a:endParaRPr lang="en-US"/>
          </a:p>
        </p:txBody>
      </p:sp>
    </p:spTree>
    <p:extLst>
      <p:ext uri="{BB962C8B-B14F-4D97-AF65-F5344CB8AC3E}">
        <p14:creationId xmlns:p14="http://schemas.microsoft.com/office/powerpoint/2010/main" val="36930717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054C2966-3CAC-4B77-B2E2-A8B31B380A01}" type="slidenum">
              <a:rPr lang="en-US"/>
              <a:pPr>
                <a:defRPr/>
              </a:pPr>
              <a:t>‹#›</a:t>
            </a:fld>
            <a:endParaRPr lang="en-US"/>
          </a:p>
        </p:txBody>
      </p:sp>
    </p:spTree>
    <p:extLst>
      <p:ext uri="{BB962C8B-B14F-4D97-AF65-F5344CB8AC3E}">
        <p14:creationId xmlns:p14="http://schemas.microsoft.com/office/powerpoint/2010/main" val="10399520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18C526D6-2417-4C3D-A404-6EB31A9512E6}" type="slidenum">
              <a:rPr lang="en-US"/>
              <a:pPr>
                <a:defRPr/>
              </a:pPr>
              <a:t>‹#›</a:t>
            </a:fld>
            <a:endParaRPr lang="en-US"/>
          </a:p>
        </p:txBody>
      </p:sp>
    </p:spTree>
    <p:extLst>
      <p:ext uri="{BB962C8B-B14F-4D97-AF65-F5344CB8AC3E}">
        <p14:creationId xmlns:p14="http://schemas.microsoft.com/office/powerpoint/2010/main" val="41347220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540B3165-9E88-4BFE-9F53-776150F60810}" type="slidenum">
              <a:rPr lang="en-US"/>
              <a:pPr>
                <a:defRPr/>
              </a:pPr>
              <a:t>‹#›</a:t>
            </a:fld>
            <a:endParaRPr lang="en-US"/>
          </a:p>
        </p:txBody>
      </p:sp>
    </p:spTree>
    <p:extLst>
      <p:ext uri="{BB962C8B-B14F-4D97-AF65-F5344CB8AC3E}">
        <p14:creationId xmlns:p14="http://schemas.microsoft.com/office/powerpoint/2010/main" val="146494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52189170-26C1-4035-975A-CBC00D990A08}" type="slidenum">
              <a:rPr lang="en-US"/>
              <a:pPr>
                <a:defRPr/>
              </a:pPr>
              <a:t>‹#›</a:t>
            </a:fld>
            <a:endParaRPr lang="en-US"/>
          </a:p>
        </p:txBody>
      </p:sp>
    </p:spTree>
    <p:extLst>
      <p:ext uri="{BB962C8B-B14F-4D97-AF65-F5344CB8AC3E}">
        <p14:creationId xmlns:p14="http://schemas.microsoft.com/office/powerpoint/2010/main" val="26716505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CF711697-BD5A-4296-92DD-C2226F56DE48}" type="slidenum">
              <a:rPr lang="en-US"/>
              <a:pPr>
                <a:defRPr/>
              </a:pPr>
              <a:t>‹#›</a:t>
            </a:fld>
            <a:endParaRPr lang="en-US"/>
          </a:p>
        </p:txBody>
      </p:sp>
    </p:spTree>
    <p:extLst>
      <p:ext uri="{BB962C8B-B14F-4D97-AF65-F5344CB8AC3E}">
        <p14:creationId xmlns:p14="http://schemas.microsoft.com/office/powerpoint/2010/main" val="2716558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9C08962C-5B35-4D73-BADA-7F1BB870BD72}" type="slidenum">
              <a:rPr lang="en-US"/>
              <a:pPr>
                <a:defRPr/>
              </a:pPr>
              <a:t>‹#›</a:t>
            </a:fld>
            <a:endParaRPr lang="en-US"/>
          </a:p>
        </p:txBody>
      </p:sp>
    </p:spTree>
    <p:extLst>
      <p:ext uri="{BB962C8B-B14F-4D97-AF65-F5344CB8AC3E}">
        <p14:creationId xmlns:p14="http://schemas.microsoft.com/office/powerpoint/2010/main" val="32090848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smtClean="0"/>
            </a:lvl1pPr>
          </a:lstStyle>
          <a:p>
            <a:pPr>
              <a:defRPr/>
            </a:pPr>
            <a:fld id="{A35010F3-BF1E-452C-A647-5C7749E0C749}" type="slidenum">
              <a:rPr lang="en-US"/>
              <a:pPr>
                <a:defRPr/>
              </a:pPr>
              <a:t>‹#›</a:t>
            </a:fld>
            <a:endParaRPr lang="en-US"/>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7" grpId="0" build="p">
        <p:tmplLst>
          <p:tmpl lvl="1">
            <p:tnLst>
              <p:par>
                <p:cTn presetID="1" presetClass="entr" presetSubtype="0" fill="hold" nodeType="clickEffect">
                  <p:stCondLst>
                    <p:cond delay="0"/>
                  </p:stCondLst>
                  <p:childTnLst>
                    <p:set>
                      <p:cBhvr>
                        <p:cTn dur="1" fill="hold">
                          <p:stCondLst>
                            <p:cond delay="0"/>
                          </p:stCondLst>
                        </p:cTn>
                        <p:tgtEl>
                          <p:spTgt spid="208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08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08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08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087"/>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8.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9.w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0.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0.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1.w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2.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23.w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4.w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20.w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25.w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26.wmf"/></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27.wmf"/></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914400" y="1447800"/>
            <a:ext cx="7772400" cy="1752600"/>
          </a:xfrm>
        </p:spPr>
        <p:txBody>
          <a:bodyPr/>
          <a:lstStyle/>
          <a:p>
            <a:pPr eaLnBrk="1" hangingPunct="1"/>
            <a:r>
              <a:rPr lang="en-CA" smtClean="0"/>
              <a:t>LIVING OUT OF A STORY</a:t>
            </a:r>
            <a:br>
              <a:rPr lang="en-CA" smtClean="0"/>
            </a:br>
            <a:endParaRPr lang="en-CA" smtClean="0"/>
          </a:p>
        </p:txBody>
      </p:sp>
      <p:sp>
        <p:nvSpPr>
          <p:cNvPr id="79877" name="Rectangle 5"/>
          <p:cNvSpPr>
            <a:spLocks noGrp="1" noChangeArrowheads="1"/>
          </p:cNvSpPr>
          <p:nvPr>
            <p:ph type="subTitle" idx="1"/>
          </p:nvPr>
        </p:nvSpPr>
        <p:spPr>
          <a:xfrm>
            <a:off x="1752600" y="4191000"/>
            <a:ext cx="6400800" cy="1752600"/>
          </a:xfrm>
        </p:spPr>
        <p:txBody>
          <a:bodyPr/>
          <a:lstStyle/>
          <a:p>
            <a:pPr eaLnBrk="1" hangingPunct="1">
              <a:defRPr/>
            </a:pPr>
            <a:r>
              <a:rPr lang="en-CA" smtClean="0"/>
              <a:t>Michael Goheen</a:t>
            </a:r>
          </a:p>
          <a:p>
            <a:pPr eaLnBrk="1" hangingPunct="1">
              <a:defRPr/>
            </a:pPr>
            <a:r>
              <a:rPr lang="en-CA" smtClean="0"/>
              <a:t>Trinity Western University</a:t>
            </a:r>
          </a:p>
          <a:p>
            <a:pPr eaLnBrk="1" hangingPunct="1">
              <a:defRPr/>
            </a:pPr>
            <a:r>
              <a:rPr lang="en-CA" smtClean="0"/>
              <a:t>Vancouver, B.C., Canada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CA" smtClean="0"/>
              <a:t>A story functions like:</a:t>
            </a:r>
          </a:p>
        </p:txBody>
      </p:sp>
      <p:sp>
        <p:nvSpPr>
          <p:cNvPr id="108547" name="Rectangle 3"/>
          <p:cNvSpPr>
            <a:spLocks noGrp="1" noChangeArrowheads="1"/>
          </p:cNvSpPr>
          <p:nvPr>
            <p:ph type="body" idx="1"/>
          </p:nvPr>
        </p:nvSpPr>
        <p:spPr/>
        <p:txBody>
          <a:bodyPr/>
          <a:lstStyle/>
          <a:p>
            <a:pPr eaLnBrk="1" hangingPunct="1">
              <a:lnSpc>
                <a:spcPct val="90000"/>
              </a:lnSpc>
              <a:defRPr/>
            </a:pPr>
            <a:r>
              <a:rPr lang="en-CA" smtClean="0"/>
              <a:t>Spectacles - enable us to see, understand world</a:t>
            </a:r>
          </a:p>
          <a:p>
            <a:pPr eaLnBrk="1" hangingPunct="1">
              <a:lnSpc>
                <a:spcPct val="90000"/>
              </a:lnSpc>
              <a:defRPr/>
            </a:pPr>
            <a:r>
              <a:rPr lang="en-CA" smtClean="0"/>
              <a:t> Maps - show us the way in which we should go</a:t>
            </a:r>
          </a:p>
          <a:p>
            <a:pPr eaLnBrk="1" hangingPunct="1">
              <a:lnSpc>
                <a:spcPct val="90000"/>
              </a:lnSpc>
              <a:defRPr/>
            </a:pPr>
            <a:r>
              <a:rPr lang="en-CA" smtClean="0"/>
              <a:t> Compasses - provide us with direction</a:t>
            </a:r>
          </a:p>
          <a:p>
            <a:pPr eaLnBrk="1" hangingPunct="1">
              <a:lnSpc>
                <a:spcPct val="90000"/>
              </a:lnSpc>
              <a:defRPr/>
            </a:pPr>
            <a:r>
              <a:rPr lang="en-CA" smtClean="0"/>
              <a:t> Lights - illuminate path</a:t>
            </a:r>
          </a:p>
          <a:p>
            <a:pPr eaLnBrk="1" hangingPunct="1">
              <a:lnSpc>
                <a:spcPct val="90000"/>
              </a:lnSpc>
              <a:defRPr/>
            </a:pPr>
            <a:r>
              <a:rPr lang="en-CA" smtClean="0"/>
              <a:t> Foundations - give shape and stability to lives</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Faithful Covenant King</a:t>
            </a:r>
          </a:p>
        </p:txBody>
      </p:sp>
      <p:sp>
        <p:nvSpPr>
          <p:cNvPr id="200707" name="Rectangle 3"/>
          <p:cNvSpPr>
            <a:spLocks noGrp="1" noChangeArrowheads="1"/>
          </p:cNvSpPr>
          <p:nvPr>
            <p:ph type="body" idx="1"/>
          </p:nvPr>
        </p:nvSpPr>
        <p:spPr/>
        <p:txBody>
          <a:bodyPr/>
          <a:lstStyle/>
          <a:p>
            <a:pPr eaLnBrk="1" hangingPunct="1">
              <a:defRPr/>
            </a:pPr>
            <a:r>
              <a:rPr lang="en-US" smtClean="0"/>
              <a:t>Establishes temple life of Israel</a:t>
            </a:r>
          </a:p>
          <a:p>
            <a:pPr eaLnBrk="1" hangingPunct="1">
              <a:defRPr/>
            </a:pPr>
            <a:r>
              <a:rPr lang="en-US" smtClean="0"/>
              <a:t>Defeats Israel’s enemies</a:t>
            </a:r>
          </a:p>
          <a:p>
            <a:pPr eaLnBrk="1" hangingPunct="1">
              <a:defRPr/>
            </a:pPr>
            <a:r>
              <a:rPr lang="en-US" smtClean="0"/>
              <a:t>Enforces law</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Davidic Covenant</a:t>
            </a:r>
            <a:br>
              <a:rPr lang="en-US" smtClean="0"/>
            </a:br>
            <a:r>
              <a:rPr lang="en-US" smtClean="0"/>
              <a:t>(2 Samuel 7:11-16)</a:t>
            </a:r>
          </a:p>
        </p:txBody>
      </p:sp>
      <p:sp>
        <p:nvSpPr>
          <p:cNvPr id="201731" name="Rectangle 3"/>
          <p:cNvSpPr>
            <a:spLocks noGrp="1" noChangeArrowheads="1"/>
          </p:cNvSpPr>
          <p:nvPr>
            <p:ph type="body" idx="1"/>
          </p:nvPr>
        </p:nvSpPr>
        <p:spPr/>
        <p:txBody>
          <a:bodyPr/>
          <a:lstStyle/>
          <a:p>
            <a:pPr eaLnBrk="1" hangingPunct="1">
              <a:defRPr/>
            </a:pPr>
            <a:r>
              <a:rPr lang="en-US" smtClean="0"/>
              <a:t>Descendant of David will rule over universal, everlasting kingdom</a:t>
            </a:r>
          </a:p>
          <a:p>
            <a:pPr eaLnBrk="1" hangingPunct="1">
              <a:defRPr/>
            </a:pPr>
            <a:r>
              <a:rPr lang="en-US" smtClean="0"/>
              <a:t>Israel’s hope for redemption tied to David’s line</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76200"/>
            <a:ext cx="7772400" cy="1143000"/>
          </a:xfrm>
        </p:spPr>
        <p:txBody>
          <a:bodyPr/>
          <a:lstStyle/>
          <a:p>
            <a:pPr eaLnBrk="1" hangingPunct="1"/>
            <a:r>
              <a:rPr lang="en-US" sz="4000" smtClean="0"/>
              <a:t>1 &amp; 2 Samuel: </a:t>
            </a:r>
            <a:r>
              <a:rPr lang="en-US" sz="4000" i="1" smtClean="0"/>
              <a:t>Structure</a:t>
            </a:r>
            <a:endParaRPr lang="en-US" sz="4000" smtClean="0"/>
          </a:p>
        </p:txBody>
      </p:sp>
      <p:sp>
        <p:nvSpPr>
          <p:cNvPr id="202755" name="Rectangle 3"/>
          <p:cNvSpPr>
            <a:spLocks noGrp="1" noChangeArrowheads="1"/>
          </p:cNvSpPr>
          <p:nvPr>
            <p:ph type="body" idx="1"/>
          </p:nvPr>
        </p:nvSpPr>
        <p:spPr>
          <a:xfrm>
            <a:off x="1187450" y="2060575"/>
            <a:ext cx="7956550" cy="4797425"/>
          </a:xfrm>
        </p:spPr>
        <p:txBody>
          <a:bodyPr/>
          <a:lstStyle/>
          <a:p>
            <a:pPr eaLnBrk="1" hangingPunct="1">
              <a:defRPr/>
            </a:pPr>
            <a:r>
              <a:rPr lang="en-US" sz="2600" smtClean="0"/>
              <a:t>Priestly leadership collapses and Samuel arises as transition figure (1-6)</a:t>
            </a:r>
          </a:p>
          <a:p>
            <a:pPr eaLnBrk="1" hangingPunct="1">
              <a:defRPr/>
            </a:pPr>
            <a:r>
              <a:rPr lang="en-US" sz="2600" smtClean="0"/>
              <a:t>Samuel’s role: From tribe to kingdom (7)</a:t>
            </a:r>
          </a:p>
          <a:p>
            <a:pPr eaLnBrk="1" hangingPunct="1">
              <a:defRPr/>
            </a:pPr>
            <a:r>
              <a:rPr lang="en-US" sz="2600" smtClean="0"/>
              <a:t>Struggle to define Israel’s king as covenant mediator (8-12)</a:t>
            </a:r>
          </a:p>
          <a:p>
            <a:pPr eaLnBrk="1" hangingPunct="1">
              <a:defRPr/>
            </a:pPr>
            <a:r>
              <a:rPr lang="en-US" sz="2600" smtClean="0"/>
              <a:t>Saul’s failure to be covenant mediator (13-15)</a:t>
            </a:r>
          </a:p>
          <a:p>
            <a:pPr eaLnBrk="1" hangingPunct="1">
              <a:defRPr/>
            </a:pPr>
            <a:r>
              <a:rPr lang="en-US" sz="2600" smtClean="0"/>
              <a:t>Saul’s demise and David’s ascent (1 Sam. 16-2 Sam. 4)</a:t>
            </a:r>
          </a:p>
          <a:p>
            <a:pPr eaLnBrk="1" hangingPunct="1">
              <a:defRPr/>
            </a:pPr>
            <a:r>
              <a:rPr lang="en-US" sz="2600" smtClean="0"/>
              <a:t>David’s rule as faithful covenant mediator (5-8)</a:t>
            </a:r>
          </a:p>
          <a:p>
            <a:pPr eaLnBrk="1" hangingPunct="1">
              <a:defRPr/>
            </a:pPr>
            <a:r>
              <a:rPr lang="en-US" sz="2600" smtClean="0"/>
              <a:t>David’s failure (9-20)</a:t>
            </a:r>
          </a:p>
          <a:p>
            <a:pPr eaLnBrk="1" hangingPunct="1">
              <a:defRPr/>
            </a:pPr>
            <a:r>
              <a:rPr lang="en-US" sz="2600" smtClean="0"/>
              <a:t>Hope for triumph in Davidic covenant (21-24)</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1 &amp; 2 Kings</a:t>
            </a:r>
          </a:p>
        </p:txBody>
      </p:sp>
      <p:sp>
        <p:nvSpPr>
          <p:cNvPr id="204803" name="Rectangle 3"/>
          <p:cNvSpPr>
            <a:spLocks noGrp="1" noChangeArrowheads="1"/>
          </p:cNvSpPr>
          <p:nvPr>
            <p:ph type="body" idx="1"/>
          </p:nvPr>
        </p:nvSpPr>
        <p:spPr/>
        <p:txBody>
          <a:bodyPr/>
          <a:lstStyle/>
          <a:p>
            <a:pPr eaLnBrk="1" hangingPunct="1">
              <a:lnSpc>
                <a:spcPct val="90000"/>
              </a:lnSpc>
              <a:defRPr/>
            </a:pPr>
            <a:r>
              <a:rPr lang="en-US" sz="3600" smtClean="0">
                <a:solidFill>
                  <a:srgbClr val="FFDDBB"/>
                </a:solidFill>
              </a:rPr>
              <a:t>Israel’s demise:</a:t>
            </a:r>
          </a:p>
          <a:p>
            <a:pPr lvl="1" eaLnBrk="1" hangingPunct="1">
              <a:lnSpc>
                <a:spcPct val="90000"/>
              </a:lnSpc>
              <a:defRPr/>
            </a:pPr>
            <a:r>
              <a:rPr lang="en-US" sz="4000" b="1" smtClean="0">
                <a:solidFill>
                  <a:srgbClr val="FFDDBB"/>
                </a:solidFill>
              </a:rPr>
              <a:t>950</a:t>
            </a:r>
            <a:r>
              <a:rPr lang="en-US" sz="4000" smtClean="0"/>
              <a:t>: Israel world kingdom under Solomon</a:t>
            </a:r>
          </a:p>
          <a:p>
            <a:pPr lvl="1" eaLnBrk="1" hangingPunct="1">
              <a:lnSpc>
                <a:spcPct val="90000"/>
              </a:lnSpc>
              <a:defRPr/>
            </a:pPr>
            <a:r>
              <a:rPr lang="en-US" sz="4000" b="1" smtClean="0">
                <a:solidFill>
                  <a:srgbClr val="FFDDBB"/>
                </a:solidFill>
              </a:rPr>
              <a:t>722</a:t>
            </a:r>
            <a:r>
              <a:rPr lang="en-US" sz="4000" smtClean="0"/>
              <a:t>: 10 of 12 tribes wiped out by Assyria</a:t>
            </a:r>
          </a:p>
          <a:p>
            <a:pPr lvl="1" eaLnBrk="1" hangingPunct="1">
              <a:lnSpc>
                <a:spcPct val="90000"/>
              </a:lnSpc>
              <a:defRPr/>
            </a:pPr>
            <a:r>
              <a:rPr lang="en-US" sz="4000" b="1" smtClean="0">
                <a:solidFill>
                  <a:srgbClr val="FFDDBB"/>
                </a:solidFill>
              </a:rPr>
              <a:t>586</a:t>
            </a:r>
            <a:r>
              <a:rPr lang="en-US" sz="4000" smtClean="0"/>
              <a:t>: Jerusalem, temple destroyed       2 tribes exiled by Babylon</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1 &amp; 2 Kings</a:t>
            </a:r>
          </a:p>
        </p:txBody>
      </p:sp>
      <p:sp>
        <p:nvSpPr>
          <p:cNvPr id="205827" name="Rectangle 3"/>
          <p:cNvSpPr>
            <a:spLocks noGrp="1" noChangeArrowheads="1"/>
          </p:cNvSpPr>
          <p:nvPr>
            <p:ph type="body" idx="1"/>
          </p:nvPr>
        </p:nvSpPr>
        <p:spPr>
          <a:xfrm>
            <a:off x="1169988" y="1946275"/>
            <a:ext cx="7772400" cy="1808163"/>
          </a:xfrm>
        </p:spPr>
        <p:txBody>
          <a:bodyPr/>
          <a:lstStyle/>
          <a:p>
            <a:pPr eaLnBrk="1" hangingPunct="1">
              <a:defRPr/>
            </a:pPr>
            <a:r>
              <a:rPr lang="en-US" sz="3600" smtClean="0"/>
              <a:t>Israel’s demise</a:t>
            </a:r>
          </a:p>
          <a:p>
            <a:pPr eaLnBrk="1" hangingPunct="1">
              <a:defRPr/>
            </a:pPr>
            <a:r>
              <a:rPr lang="en-US" sz="3600" smtClean="0"/>
              <a:t>Exilic despair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609600"/>
            <a:ext cx="7772400" cy="762000"/>
          </a:xfrm>
        </p:spPr>
        <p:txBody>
          <a:bodyPr/>
          <a:lstStyle/>
          <a:p>
            <a:pPr algn="ctr" eaLnBrk="1" hangingPunct="1"/>
            <a:r>
              <a:rPr lang="en-US" smtClean="0"/>
              <a:t>Exilic Despair</a:t>
            </a:r>
          </a:p>
        </p:txBody>
      </p:sp>
      <p:sp>
        <p:nvSpPr>
          <p:cNvPr id="206851" name="Rectangle 3"/>
          <p:cNvSpPr>
            <a:spLocks noGrp="1" noChangeArrowheads="1"/>
          </p:cNvSpPr>
          <p:nvPr>
            <p:ph type="body" idx="1"/>
          </p:nvPr>
        </p:nvSpPr>
        <p:spPr>
          <a:xfrm>
            <a:off x="1042988" y="1989138"/>
            <a:ext cx="8101012" cy="3970337"/>
          </a:xfrm>
        </p:spPr>
        <p:txBody>
          <a:bodyPr/>
          <a:lstStyle/>
          <a:p>
            <a:pPr eaLnBrk="1" hangingPunct="1">
              <a:lnSpc>
                <a:spcPct val="90000"/>
              </a:lnSpc>
              <a:defRPr/>
            </a:pPr>
            <a:r>
              <a:rPr lang="en-US" sz="3600" smtClean="0"/>
              <a:t>People: an everlasting covenant             (Gen. 17:7)</a:t>
            </a:r>
          </a:p>
          <a:p>
            <a:pPr eaLnBrk="1" hangingPunct="1">
              <a:lnSpc>
                <a:spcPct val="90000"/>
              </a:lnSpc>
              <a:defRPr/>
            </a:pPr>
            <a:r>
              <a:rPr lang="en-US" sz="3600" smtClean="0"/>
              <a:t>Land: as everlasting possession            (Gen. 17:8)</a:t>
            </a:r>
          </a:p>
          <a:p>
            <a:pPr eaLnBrk="1" hangingPunct="1">
              <a:lnSpc>
                <a:spcPct val="90000"/>
              </a:lnSpc>
              <a:defRPr/>
            </a:pPr>
            <a:r>
              <a:rPr lang="en-US" sz="3600" smtClean="0"/>
              <a:t>Temple: God dwell there forever               (1 Kings 9:3)</a:t>
            </a:r>
          </a:p>
          <a:p>
            <a:pPr eaLnBrk="1" hangingPunct="1">
              <a:lnSpc>
                <a:spcPct val="90000"/>
              </a:lnSpc>
              <a:defRPr/>
            </a:pPr>
            <a:r>
              <a:rPr lang="en-US" sz="3600" smtClean="0"/>
              <a:t>King: rule forever (2 Sam. 7:13,16)</a:t>
            </a:r>
          </a:p>
        </p:txBody>
      </p:sp>
      <p:sp>
        <p:nvSpPr>
          <p:cNvPr id="206852" name="Text Box 4"/>
          <p:cNvSpPr txBox="1">
            <a:spLocks noChangeArrowheads="1"/>
          </p:cNvSpPr>
          <p:nvPr/>
        </p:nvSpPr>
        <p:spPr bwMode="auto">
          <a:xfrm>
            <a:off x="0" y="594995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i="1">
                <a:solidFill>
                  <a:srgbClr val="FFDDBB"/>
                </a:solidFill>
              </a:rPr>
              <a:t>What happened?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dissolve">
                                      <p:cBhvr>
                                        <p:cTn id="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1 &amp; 2 Kings</a:t>
            </a:r>
          </a:p>
        </p:txBody>
      </p:sp>
      <p:sp>
        <p:nvSpPr>
          <p:cNvPr id="207875" name="Rectangle 3"/>
          <p:cNvSpPr>
            <a:spLocks noGrp="1" noChangeArrowheads="1"/>
          </p:cNvSpPr>
          <p:nvPr>
            <p:ph type="body" idx="1"/>
          </p:nvPr>
        </p:nvSpPr>
        <p:spPr>
          <a:xfrm>
            <a:off x="1169988" y="2098675"/>
            <a:ext cx="7772400" cy="3962400"/>
          </a:xfrm>
        </p:spPr>
        <p:txBody>
          <a:bodyPr/>
          <a:lstStyle/>
          <a:p>
            <a:pPr eaLnBrk="1" hangingPunct="1">
              <a:defRPr/>
            </a:pPr>
            <a:r>
              <a:rPr lang="en-US" sz="3600" smtClean="0"/>
              <a:t>Israel’s demise</a:t>
            </a:r>
          </a:p>
          <a:p>
            <a:pPr eaLnBrk="1" hangingPunct="1">
              <a:defRPr/>
            </a:pPr>
            <a:r>
              <a:rPr lang="en-US" sz="3600" smtClean="0"/>
              <a:t>Exilic despair</a:t>
            </a:r>
          </a:p>
          <a:p>
            <a:pPr eaLnBrk="1" hangingPunct="1">
              <a:defRPr/>
            </a:pPr>
            <a:r>
              <a:rPr lang="en-US" sz="3600" smtClean="0"/>
              <a:t>Covenant perspective</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11188" y="188913"/>
            <a:ext cx="7772400" cy="762000"/>
          </a:xfrm>
        </p:spPr>
        <p:txBody>
          <a:bodyPr/>
          <a:lstStyle/>
          <a:p>
            <a:pPr algn="ctr" eaLnBrk="1" hangingPunct="1"/>
            <a:r>
              <a:rPr lang="en-US" smtClean="0"/>
              <a:t>Covenant Perspective</a:t>
            </a:r>
          </a:p>
        </p:txBody>
      </p:sp>
      <p:graphicFrame>
        <p:nvGraphicFramePr>
          <p:cNvPr id="111619" name="Object 3"/>
          <p:cNvGraphicFramePr>
            <a:graphicFrameLocks noChangeAspect="1"/>
          </p:cNvGraphicFramePr>
          <p:nvPr/>
        </p:nvGraphicFramePr>
        <p:xfrm>
          <a:off x="852488" y="1143000"/>
          <a:ext cx="7758112" cy="4765675"/>
        </p:xfrm>
        <a:graphic>
          <a:graphicData uri="http://schemas.openxmlformats.org/presentationml/2006/ole">
            <mc:AlternateContent xmlns:mc="http://schemas.openxmlformats.org/markup-compatibility/2006">
              <mc:Choice xmlns:v="urn:schemas-microsoft-com:vml" Requires="v">
                <p:oleObj spid="_x0000_s111621" name="Drawing" r:id="rId3" imgW="6372360" imgH="3914640" progId="WPDraw30.Drawing">
                  <p:embed/>
                </p:oleObj>
              </mc:Choice>
              <mc:Fallback>
                <p:oleObj name="Drawing" r:id="rId3" imgW="6372360" imgH="391464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1143000"/>
                        <a:ext cx="7758112"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 name="Text Box 4"/>
          <p:cNvSpPr txBox="1">
            <a:spLocks noChangeArrowheads="1"/>
          </p:cNvSpPr>
          <p:nvPr/>
        </p:nvSpPr>
        <p:spPr bwMode="auto">
          <a:xfrm>
            <a:off x="0" y="6019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a:solidFill>
                  <a:srgbClr val="FFDDBB"/>
                </a:solidFill>
              </a:rPr>
              <a:t>(1 Kings 9:2-9; 2 Kings 17:7ff.)</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1 &amp; 2 Kings: </a:t>
            </a:r>
            <a:r>
              <a:rPr lang="en-US" i="1" smtClean="0"/>
              <a:t>Theme</a:t>
            </a:r>
            <a:endParaRPr lang="en-US" smtClean="0"/>
          </a:p>
        </p:txBody>
      </p:sp>
      <p:sp>
        <p:nvSpPr>
          <p:cNvPr id="209923" name="Rectangle 3"/>
          <p:cNvSpPr>
            <a:spLocks noGrp="1" noChangeArrowheads="1"/>
          </p:cNvSpPr>
          <p:nvPr>
            <p:ph type="body" idx="1"/>
          </p:nvPr>
        </p:nvSpPr>
        <p:spPr>
          <a:xfrm>
            <a:off x="1116013" y="1981200"/>
            <a:ext cx="7342187" cy="4572000"/>
          </a:xfrm>
        </p:spPr>
        <p:txBody>
          <a:bodyPr/>
          <a:lstStyle/>
          <a:p>
            <a:pPr eaLnBrk="1" hangingPunct="1">
              <a:defRPr/>
            </a:pPr>
            <a:r>
              <a:rPr lang="en-US" sz="3600" smtClean="0"/>
              <a:t>Israel’s response: covenant rebellion</a:t>
            </a:r>
          </a:p>
          <a:p>
            <a:pPr eaLnBrk="1" hangingPunct="1">
              <a:defRPr/>
            </a:pPr>
            <a:r>
              <a:rPr lang="en-US" sz="3600" smtClean="0"/>
              <a:t>Led by covenant mediator kings</a:t>
            </a:r>
          </a:p>
          <a:p>
            <a:pPr eaLnBrk="1" hangingPunct="1">
              <a:defRPr/>
            </a:pPr>
            <a:r>
              <a:rPr lang="en-US" sz="3600" smtClean="0"/>
              <a:t>In spite of prophets</a:t>
            </a:r>
          </a:p>
          <a:p>
            <a:pPr eaLnBrk="1" hangingPunct="1">
              <a:defRPr/>
            </a:pPr>
            <a:r>
              <a:rPr lang="en-US" sz="3600" smtClean="0"/>
              <a:t>Pulled down curses of covenant until she was exiled</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Prophetic Message</a:t>
            </a:r>
          </a:p>
        </p:txBody>
      </p:sp>
      <p:sp>
        <p:nvSpPr>
          <p:cNvPr id="210947" name="Rectangle 3"/>
          <p:cNvSpPr>
            <a:spLocks noGrp="1" noChangeArrowheads="1"/>
          </p:cNvSpPr>
          <p:nvPr>
            <p:ph type="body" idx="1"/>
          </p:nvPr>
        </p:nvSpPr>
        <p:spPr>
          <a:xfrm>
            <a:off x="1116013" y="1916113"/>
            <a:ext cx="8027987" cy="4941887"/>
          </a:xfrm>
        </p:spPr>
        <p:txBody>
          <a:bodyPr/>
          <a:lstStyle/>
          <a:p>
            <a:pPr eaLnBrk="1" hangingPunct="1">
              <a:spcBef>
                <a:spcPct val="40000"/>
              </a:spcBef>
              <a:defRPr/>
            </a:pPr>
            <a:r>
              <a:rPr lang="en-US" sz="3600" smtClean="0"/>
              <a:t>Future world kingdom</a:t>
            </a:r>
          </a:p>
          <a:p>
            <a:pPr eaLnBrk="1" hangingPunct="1">
              <a:spcBef>
                <a:spcPct val="40000"/>
              </a:spcBef>
              <a:defRPr/>
            </a:pPr>
            <a:r>
              <a:rPr lang="en-US" sz="3600" smtClean="0"/>
              <a:t>Ushered in by Messiah                     (glorious king; rejected servant)</a:t>
            </a:r>
          </a:p>
          <a:p>
            <a:pPr eaLnBrk="1" hangingPunct="1">
              <a:spcBef>
                <a:spcPct val="40000"/>
              </a:spcBef>
              <a:defRPr/>
            </a:pPr>
            <a:r>
              <a:rPr lang="en-US" sz="3600" smtClean="0"/>
              <a:t>Work of Spirit                                (Messiah; Israel; all nations)</a:t>
            </a:r>
          </a:p>
          <a:p>
            <a:pPr eaLnBrk="1" hangingPunct="1">
              <a:spcBef>
                <a:spcPct val="40000"/>
              </a:spcBef>
              <a:defRPr/>
            </a:pPr>
            <a:r>
              <a:rPr lang="en-US" sz="3600" smtClean="0"/>
              <a:t>Salvation and judgement</a:t>
            </a:r>
          </a:p>
          <a:p>
            <a:pPr eaLnBrk="1" hangingPunct="1">
              <a:spcBef>
                <a:spcPct val="40000"/>
              </a:spcBef>
              <a:defRPr/>
            </a:pPr>
            <a:r>
              <a:rPr lang="en-US" sz="3600" smtClean="0"/>
              <a:t>End-time event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152400"/>
            <a:ext cx="7772400" cy="1143000"/>
          </a:xfrm>
        </p:spPr>
        <p:txBody>
          <a:bodyPr/>
          <a:lstStyle/>
          <a:p>
            <a:pPr eaLnBrk="1" hangingPunct="1"/>
            <a:r>
              <a:rPr lang="en-CA" smtClean="0"/>
              <a:t>Lesslie Newbigin</a:t>
            </a:r>
          </a:p>
        </p:txBody>
      </p:sp>
      <p:sp>
        <p:nvSpPr>
          <p:cNvPr id="77827" name="Rectangle 3"/>
          <p:cNvSpPr>
            <a:spLocks noGrp="1" noChangeArrowheads="1"/>
          </p:cNvSpPr>
          <p:nvPr>
            <p:ph type="body" idx="1"/>
          </p:nvPr>
        </p:nvSpPr>
        <p:spPr>
          <a:xfrm>
            <a:off x="381000" y="1295400"/>
            <a:ext cx="8561388" cy="5181600"/>
          </a:xfrm>
        </p:spPr>
        <p:txBody>
          <a:bodyPr/>
          <a:lstStyle/>
          <a:p>
            <a:pPr eaLnBrk="1" hangingPunct="1">
              <a:buFont typeface="Wingdings" pitchFamily="2" charset="2"/>
              <a:buNone/>
              <a:defRPr/>
            </a:pPr>
            <a:r>
              <a:rPr lang="en-CA" sz="2800" smtClean="0"/>
              <a:t>    In our contemporary culture  . . . two quite different stories are told. One is the story of evolution, of the development of the species through the survival of the strong, and the story of the rise of civilization, our type of civilization, and its success in giving humankind mastery of nature. The other story is the one embodied in the Bible, the story of creation and fall, of God’s election of a people to be the bearers of his purpose for humankind, and of the coming of the one in whom that purpose is to be fulfilled. These are two different and incompatible stories.</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nvGraphicFramePr>
        <p:xfrm>
          <a:off x="533400" y="41275"/>
          <a:ext cx="8070850" cy="6816725"/>
        </p:xfrm>
        <a:graphic>
          <a:graphicData uri="http://schemas.openxmlformats.org/presentationml/2006/ole">
            <mc:AlternateContent xmlns:mc="http://schemas.openxmlformats.org/markup-compatibility/2006">
              <mc:Choice xmlns:v="urn:schemas-microsoft-com:vml" Requires="v">
                <p:oleObj spid="_x0000_s114691" name="Drawing" r:id="rId3" imgW="7753320" imgH="6543720" progId="WPDraw30.Drawing">
                  <p:embed/>
                </p:oleObj>
              </mc:Choice>
              <mc:Fallback>
                <p:oleObj name="Drawing" r:id="rId3" imgW="7753320" imgH="654372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275"/>
                        <a:ext cx="8070850" cy="681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Post-Exile: Restoration to Calling</a:t>
            </a:r>
          </a:p>
        </p:txBody>
      </p:sp>
      <p:sp>
        <p:nvSpPr>
          <p:cNvPr id="212995" name="Rectangle 3"/>
          <p:cNvSpPr>
            <a:spLocks noGrp="1" noChangeArrowheads="1"/>
          </p:cNvSpPr>
          <p:nvPr>
            <p:ph type="body" idx="1"/>
          </p:nvPr>
        </p:nvSpPr>
        <p:spPr>
          <a:xfrm>
            <a:off x="1042988" y="1981200"/>
            <a:ext cx="8101012" cy="4114800"/>
          </a:xfrm>
        </p:spPr>
        <p:txBody>
          <a:bodyPr/>
          <a:lstStyle/>
          <a:p>
            <a:pPr eaLnBrk="1" hangingPunct="1">
              <a:defRPr/>
            </a:pPr>
            <a:r>
              <a:rPr lang="en-US" sz="3600" smtClean="0"/>
              <a:t>Ezra-Nehemiah: Israel’s restoration from exile is narrated as second exodus to renew Israel in calling</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Under Pagan Rule</a:t>
            </a:r>
          </a:p>
        </p:txBody>
      </p:sp>
      <p:sp>
        <p:nvSpPr>
          <p:cNvPr id="214019" name="Rectangle 3"/>
          <p:cNvSpPr>
            <a:spLocks noGrp="1" noChangeArrowheads="1"/>
          </p:cNvSpPr>
          <p:nvPr>
            <p:ph type="body" idx="1"/>
          </p:nvPr>
        </p:nvSpPr>
        <p:spPr/>
        <p:txBody>
          <a:bodyPr/>
          <a:lstStyle/>
          <a:p>
            <a:pPr eaLnBrk="1" hangingPunct="1">
              <a:lnSpc>
                <a:spcPct val="90000"/>
              </a:lnSpc>
              <a:defRPr/>
            </a:pPr>
            <a:r>
              <a:rPr lang="en-US" sz="3600" smtClean="0"/>
              <a:t>Persian (until 331 BC)</a:t>
            </a:r>
          </a:p>
          <a:p>
            <a:pPr eaLnBrk="1" hangingPunct="1">
              <a:lnSpc>
                <a:spcPct val="90000"/>
              </a:lnSpc>
              <a:defRPr/>
            </a:pPr>
            <a:r>
              <a:rPr lang="en-US" sz="3600" smtClean="0"/>
              <a:t>Greeks</a:t>
            </a:r>
          </a:p>
          <a:p>
            <a:pPr lvl="1" eaLnBrk="1" hangingPunct="1">
              <a:lnSpc>
                <a:spcPct val="90000"/>
              </a:lnSpc>
              <a:defRPr/>
            </a:pPr>
            <a:r>
              <a:rPr lang="en-US" sz="3600" smtClean="0">
                <a:solidFill>
                  <a:srgbClr val="FFDDBB"/>
                </a:solidFill>
              </a:rPr>
              <a:t>Alexander (331-323 BC)</a:t>
            </a:r>
          </a:p>
          <a:p>
            <a:pPr lvl="1" eaLnBrk="1" hangingPunct="1">
              <a:lnSpc>
                <a:spcPct val="90000"/>
              </a:lnSpc>
              <a:defRPr/>
            </a:pPr>
            <a:r>
              <a:rPr lang="en-US" sz="3600" smtClean="0">
                <a:solidFill>
                  <a:srgbClr val="FFDDBB"/>
                </a:solidFill>
              </a:rPr>
              <a:t>Ptolemies in Egypt (323-198 BC)</a:t>
            </a:r>
          </a:p>
          <a:p>
            <a:pPr lvl="1" eaLnBrk="1" hangingPunct="1">
              <a:lnSpc>
                <a:spcPct val="90000"/>
              </a:lnSpc>
              <a:defRPr/>
            </a:pPr>
            <a:r>
              <a:rPr lang="en-US" sz="3600" smtClean="0">
                <a:solidFill>
                  <a:srgbClr val="FFDDBB"/>
                </a:solidFill>
              </a:rPr>
              <a:t>Seleucids to Syria (198-142 BC)</a:t>
            </a:r>
          </a:p>
          <a:p>
            <a:pPr eaLnBrk="1" hangingPunct="1">
              <a:lnSpc>
                <a:spcPct val="90000"/>
              </a:lnSpc>
              <a:defRPr/>
            </a:pPr>
            <a:r>
              <a:rPr lang="en-US" sz="3600" smtClean="0"/>
              <a:t>Israel’s Independence (142-63 BC)</a:t>
            </a:r>
          </a:p>
          <a:p>
            <a:pPr eaLnBrk="1" hangingPunct="1">
              <a:lnSpc>
                <a:spcPct val="90000"/>
              </a:lnSpc>
              <a:defRPr/>
            </a:pPr>
            <a:r>
              <a:rPr lang="en-US" sz="3600" smtClean="0"/>
              <a:t>Romans (63 BC-into NT period)</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Intertestamental Period</a:t>
            </a:r>
          </a:p>
        </p:txBody>
      </p:sp>
      <p:sp>
        <p:nvSpPr>
          <p:cNvPr id="215043" name="Rectangle 3"/>
          <p:cNvSpPr>
            <a:spLocks noGrp="1" noChangeArrowheads="1"/>
          </p:cNvSpPr>
          <p:nvPr>
            <p:ph type="body" idx="1"/>
          </p:nvPr>
        </p:nvSpPr>
        <p:spPr>
          <a:xfrm>
            <a:off x="971550" y="1981200"/>
            <a:ext cx="8172450" cy="4114800"/>
          </a:xfrm>
        </p:spPr>
        <p:txBody>
          <a:bodyPr/>
          <a:lstStyle/>
          <a:p>
            <a:pPr eaLnBrk="1" hangingPunct="1">
              <a:defRPr/>
            </a:pPr>
            <a:r>
              <a:rPr lang="en-US" sz="3600" smtClean="0"/>
              <a:t>Growing tension: Exile and faith/hope</a:t>
            </a:r>
          </a:p>
          <a:p>
            <a:pPr eaLnBrk="1" hangingPunct="1">
              <a:defRPr/>
            </a:pPr>
            <a:r>
              <a:rPr lang="en-US" sz="3600" smtClean="0"/>
              <a:t>Growing hope: Coming of kingdom </a:t>
            </a:r>
          </a:p>
          <a:p>
            <a:pPr eaLnBrk="1" hangingPunct="1">
              <a:defRPr/>
            </a:pPr>
            <a:r>
              <a:rPr lang="en-US" sz="3600" smtClean="0"/>
              <a:t>Growing concern: Faithfulness to Torah</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Intertestamental Period</a:t>
            </a:r>
          </a:p>
        </p:txBody>
      </p:sp>
      <p:sp>
        <p:nvSpPr>
          <p:cNvPr id="216067" name="Rectangle 3"/>
          <p:cNvSpPr>
            <a:spLocks noGrp="1" noChangeArrowheads="1"/>
          </p:cNvSpPr>
          <p:nvPr>
            <p:ph type="body" idx="1"/>
          </p:nvPr>
        </p:nvSpPr>
        <p:spPr>
          <a:xfrm>
            <a:off x="1042988" y="1981200"/>
            <a:ext cx="7796212" cy="4648200"/>
          </a:xfrm>
        </p:spPr>
        <p:txBody>
          <a:bodyPr/>
          <a:lstStyle/>
          <a:p>
            <a:pPr eaLnBrk="1" hangingPunct="1">
              <a:defRPr/>
            </a:pPr>
            <a:r>
              <a:rPr lang="en-US" sz="3600" smtClean="0"/>
              <a:t>Persian rule: Jewish identity</a:t>
            </a:r>
          </a:p>
          <a:p>
            <a:pPr eaLnBrk="1" hangingPunct="1">
              <a:defRPr/>
            </a:pPr>
            <a:r>
              <a:rPr lang="en-US" sz="3600" smtClean="0"/>
              <a:t>Alexander the Great: Threat of Hellenism</a:t>
            </a:r>
          </a:p>
          <a:p>
            <a:pPr eaLnBrk="1" hangingPunct="1">
              <a:defRPr/>
            </a:pPr>
            <a:r>
              <a:rPr lang="en-US" sz="3600" smtClean="0"/>
              <a:t>Antiochus Epiphanes and Maccabean revolt</a:t>
            </a:r>
          </a:p>
          <a:p>
            <a:pPr eaLnBrk="1" hangingPunct="1">
              <a:defRPr/>
            </a:pPr>
            <a:r>
              <a:rPr lang="en-US" sz="3600" smtClean="0"/>
              <a:t>Compromised Jewish rule (Hasmoneans) and diversified response</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Diversified Response</a:t>
            </a:r>
          </a:p>
        </p:txBody>
      </p:sp>
      <p:sp>
        <p:nvSpPr>
          <p:cNvPr id="217091" name="Rectangle 3"/>
          <p:cNvSpPr>
            <a:spLocks noGrp="1" noChangeArrowheads="1"/>
          </p:cNvSpPr>
          <p:nvPr>
            <p:ph type="body" idx="1"/>
          </p:nvPr>
        </p:nvSpPr>
        <p:spPr/>
        <p:txBody>
          <a:bodyPr/>
          <a:lstStyle/>
          <a:p>
            <a:pPr eaLnBrk="1" hangingPunct="1">
              <a:defRPr/>
            </a:pPr>
            <a:r>
              <a:rPr lang="en-US" smtClean="0"/>
              <a:t>Essenes: withdrawal</a:t>
            </a:r>
          </a:p>
          <a:p>
            <a:pPr eaLnBrk="1" hangingPunct="1">
              <a:defRPr/>
            </a:pPr>
            <a:r>
              <a:rPr lang="en-US" smtClean="0"/>
              <a:t>Pharisees: boundary markers</a:t>
            </a:r>
          </a:p>
          <a:p>
            <a:pPr eaLnBrk="1" hangingPunct="1">
              <a:defRPr/>
            </a:pPr>
            <a:r>
              <a:rPr lang="en-US" smtClean="0"/>
              <a:t>Zealots: violent revolt</a:t>
            </a:r>
          </a:p>
          <a:p>
            <a:pPr eaLnBrk="1" hangingPunct="1">
              <a:defRPr/>
            </a:pPr>
            <a:r>
              <a:rPr lang="en-US" smtClean="0"/>
              <a:t>Sadducees: compromise</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Intertestamental Period</a:t>
            </a:r>
          </a:p>
        </p:txBody>
      </p:sp>
      <p:sp>
        <p:nvSpPr>
          <p:cNvPr id="218115" name="Rectangle 3"/>
          <p:cNvSpPr>
            <a:spLocks noGrp="1" noChangeArrowheads="1"/>
          </p:cNvSpPr>
          <p:nvPr>
            <p:ph type="body" idx="1"/>
          </p:nvPr>
        </p:nvSpPr>
        <p:spPr>
          <a:xfrm>
            <a:off x="971550" y="1981200"/>
            <a:ext cx="8172450" cy="4648200"/>
          </a:xfrm>
        </p:spPr>
        <p:txBody>
          <a:bodyPr/>
          <a:lstStyle/>
          <a:p>
            <a:pPr eaLnBrk="1" hangingPunct="1">
              <a:defRPr/>
            </a:pPr>
            <a:r>
              <a:rPr lang="en-US" smtClean="0"/>
              <a:t>Persian rule: Jewish identity</a:t>
            </a:r>
          </a:p>
          <a:p>
            <a:pPr eaLnBrk="1" hangingPunct="1">
              <a:defRPr/>
            </a:pPr>
            <a:r>
              <a:rPr lang="en-US" smtClean="0"/>
              <a:t>Alexander the Great: Threat of Hellenism</a:t>
            </a:r>
          </a:p>
          <a:p>
            <a:pPr eaLnBrk="1" hangingPunct="1">
              <a:defRPr/>
            </a:pPr>
            <a:r>
              <a:rPr lang="en-US" smtClean="0"/>
              <a:t>Antiochus Epiphanes and Maccabean revolt</a:t>
            </a:r>
          </a:p>
          <a:p>
            <a:pPr eaLnBrk="1" hangingPunct="1">
              <a:defRPr/>
            </a:pPr>
            <a:r>
              <a:rPr lang="en-US" smtClean="0"/>
              <a:t>Compromised Jewish rule (Hasmoneans) and diversified response</a:t>
            </a:r>
          </a:p>
          <a:p>
            <a:pPr eaLnBrk="1" hangingPunct="1">
              <a:defRPr/>
            </a:pPr>
            <a:r>
              <a:rPr lang="en-US" smtClean="0"/>
              <a:t>Roman rule and revolt</a:t>
            </a:r>
          </a:p>
          <a:p>
            <a:pPr eaLnBrk="1" hangingPunct="1">
              <a:defRPr/>
            </a:pPr>
            <a:r>
              <a:rPr lang="en-US" smtClean="0"/>
              <a:t>Israel ready for God’s kingdom: A story in search of an ending </a:t>
            </a:r>
          </a:p>
          <a:p>
            <a:pPr eaLnBrk="1" hangingPunct="1">
              <a:defRPr/>
            </a:pPr>
            <a:endParaRPr lang="en-US" smtClean="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85800" y="1524000"/>
            <a:ext cx="7772400" cy="1143000"/>
          </a:xfrm>
        </p:spPr>
        <p:txBody>
          <a:bodyPr/>
          <a:lstStyle/>
          <a:p>
            <a:pPr eaLnBrk="1" hangingPunct="1"/>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ACT FOUR</a:t>
            </a:r>
            <a:br>
              <a:rPr lang="en-US" smtClean="0"/>
            </a:br>
            <a:r>
              <a:rPr lang="en-US" smtClean="0"/>
              <a:t/>
            </a:r>
            <a:br>
              <a:rPr lang="en-US" smtClean="0"/>
            </a:br>
            <a:r>
              <a:rPr lang="en-US" smtClean="0"/>
              <a:t>Kingdom Restored:</a:t>
            </a:r>
            <a:br>
              <a:rPr lang="en-US" smtClean="0"/>
            </a:br>
            <a:r>
              <a:rPr lang="en-US" smtClean="0"/>
              <a:t>Redemption Accomplished</a:t>
            </a:r>
            <a:br>
              <a:rPr lang="en-US" smtClean="0"/>
            </a:br>
            <a:r>
              <a:rPr lang="en-US" smtClean="0"/>
              <a:t/>
            </a:r>
            <a:br>
              <a:rPr lang="en-US" smtClean="0"/>
            </a:br>
            <a:r>
              <a:rPr lang="en-US" smtClean="0"/>
              <a:t>Jesus’ Mission</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Kingdom: Dominating Centre of Jesus’ Mission</a:t>
            </a:r>
          </a:p>
        </p:txBody>
      </p:sp>
      <p:sp>
        <p:nvSpPr>
          <p:cNvPr id="122883" name="Text Box 3"/>
          <p:cNvSpPr txBox="1">
            <a:spLocks noChangeArrowheads="1"/>
          </p:cNvSpPr>
          <p:nvPr/>
        </p:nvSpPr>
        <p:spPr bwMode="auto">
          <a:xfrm>
            <a:off x="457200" y="2057400"/>
            <a:ext cx="83820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t>The central theme of Jesus' message, as it comes down to us in the synoptic gospels, is the coming of the kingdom of God . . . It may be rightly said that the whole of the preaching of Jesus Christ and his apostles is concerned with the kingdom of God, and that in Jesus Christ's proclamation of the kingdom we are face to face with the specific form of expression of the whole of his revelation of God (Ridderbos).</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Kingdom: Dominating Centre of Jesus’ Mission</a:t>
            </a:r>
          </a:p>
        </p:txBody>
      </p:sp>
      <p:sp>
        <p:nvSpPr>
          <p:cNvPr id="221187" name="Rectangle 3"/>
          <p:cNvSpPr>
            <a:spLocks noGrp="1" noChangeArrowheads="1"/>
          </p:cNvSpPr>
          <p:nvPr>
            <p:ph type="body" idx="1"/>
          </p:nvPr>
        </p:nvSpPr>
        <p:spPr/>
        <p:txBody>
          <a:bodyPr/>
          <a:lstStyle/>
          <a:p>
            <a:pPr eaLnBrk="1" hangingPunct="1">
              <a:defRPr/>
            </a:pPr>
            <a:r>
              <a:rPr lang="en-US" smtClean="0"/>
              <a:t>Jesus announces the kingdom (Mk. 1:15-17; Luke 4:21)</a:t>
            </a:r>
          </a:p>
          <a:p>
            <a:pPr eaLnBrk="1" hangingPunct="1">
              <a:defRPr/>
            </a:pPr>
            <a:r>
              <a:rPr lang="en-US" smtClean="0"/>
              <a:t>Jewish expectation</a:t>
            </a:r>
          </a:p>
          <a:p>
            <a:pPr eaLnBrk="1" hangingPunct="1">
              <a:defRPr/>
            </a:pPr>
            <a:r>
              <a:rPr lang="en-US" smtClean="0"/>
              <a:t>What is the kingdom?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CA" smtClean="0"/>
              <a:t>Both stories:</a:t>
            </a:r>
          </a:p>
        </p:txBody>
      </p:sp>
      <p:sp>
        <p:nvSpPr>
          <p:cNvPr id="88067" name="Rectangle 3"/>
          <p:cNvSpPr>
            <a:spLocks noGrp="1" noChangeArrowheads="1"/>
          </p:cNvSpPr>
          <p:nvPr>
            <p:ph type="body" idx="1"/>
          </p:nvPr>
        </p:nvSpPr>
        <p:spPr/>
        <p:txBody>
          <a:bodyPr/>
          <a:lstStyle/>
          <a:p>
            <a:pPr eaLnBrk="1" hangingPunct="1">
              <a:defRPr/>
            </a:pPr>
            <a:r>
              <a:rPr lang="en-CA" smtClean="0"/>
              <a:t>Are normative: Claim to be true for all</a:t>
            </a:r>
          </a:p>
          <a:p>
            <a:pPr eaLnBrk="1" hangingPunct="1">
              <a:defRPr/>
            </a:pPr>
            <a:r>
              <a:rPr lang="en-CA" smtClean="0"/>
              <a:t>Are comprehensive: Claim all of human life</a:t>
            </a:r>
          </a:p>
          <a:p>
            <a:pPr eaLnBrk="1" hangingPunct="1">
              <a:defRPr/>
            </a:pPr>
            <a:r>
              <a:rPr lang="en-CA" smtClean="0"/>
              <a:t>Are communal: Embodied by a community</a:t>
            </a:r>
          </a:p>
          <a:p>
            <a:pPr eaLnBrk="1" hangingPunct="1">
              <a:defRPr/>
            </a:pPr>
            <a:r>
              <a:rPr lang="en-CA" smtClean="0"/>
              <a:t>Are religious: Centred in ultimate commitments</a:t>
            </a:r>
          </a:p>
          <a:p>
            <a:pPr eaLnBrk="1" hangingPunct="1">
              <a:buFont typeface="Wingdings" pitchFamily="2" charset="2"/>
              <a:buNone/>
              <a:defRPr/>
            </a:pPr>
            <a:endParaRPr lang="en-CA" smtClean="0"/>
          </a:p>
          <a:p>
            <a:pPr eaLnBrk="1" hangingPunct="1">
              <a:buFont typeface="Wingdings" pitchFamily="2" charset="2"/>
              <a:buNone/>
              <a:defRPr/>
            </a:pPr>
            <a:r>
              <a:rPr lang="en-CA" smtClean="0"/>
              <a:t>Yet only one can be basic!</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What is the</a:t>
            </a:r>
            <a:br>
              <a:rPr lang="en-US" smtClean="0"/>
            </a:br>
            <a:r>
              <a:rPr lang="en-US" smtClean="0"/>
              <a:t>Reign/Kingdom of God?</a:t>
            </a:r>
          </a:p>
        </p:txBody>
      </p:sp>
      <p:sp>
        <p:nvSpPr>
          <p:cNvPr id="124931" name="Text Box 3"/>
          <p:cNvSpPr txBox="1">
            <a:spLocks noChangeArrowheads="1"/>
          </p:cNvSpPr>
          <p:nvPr/>
        </p:nvSpPr>
        <p:spPr bwMode="auto">
          <a:xfrm>
            <a:off x="381000" y="23622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a:t>Power of God in Christ by the Spirit to restore creation (especially humanity) to again live under the rule of God.</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Kingdom: Dominating Centre of Jesus’ Mission</a:t>
            </a:r>
          </a:p>
        </p:txBody>
      </p:sp>
      <p:sp>
        <p:nvSpPr>
          <p:cNvPr id="223235" name="Rectangle 3"/>
          <p:cNvSpPr>
            <a:spLocks noGrp="1" noChangeArrowheads="1"/>
          </p:cNvSpPr>
          <p:nvPr>
            <p:ph type="body" idx="1"/>
          </p:nvPr>
        </p:nvSpPr>
        <p:spPr/>
        <p:txBody>
          <a:bodyPr/>
          <a:lstStyle/>
          <a:p>
            <a:pPr eaLnBrk="1" hangingPunct="1">
              <a:defRPr/>
            </a:pPr>
            <a:r>
              <a:rPr lang="en-US" smtClean="0"/>
              <a:t>Jesus announces the kingdom (Mk.  1:15-17; Luke 4:21)</a:t>
            </a:r>
          </a:p>
          <a:p>
            <a:pPr eaLnBrk="1" hangingPunct="1">
              <a:defRPr/>
            </a:pPr>
            <a:r>
              <a:rPr lang="en-US" smtClean="0"/>
              <a:t> Jewish expectation</a:t>
            </a:r>
          </a:p>
          <a:p>
            <a:pPr eaLnBrk="1" hangingPunct="1">
              <a:defRPr/>
            </a:pPr>
            <a:r>
              <a:rPr lang="en-US" smtClean="0"/>
              <a:t> What is the kingdom?</a:t>
            </a:r>
          </a:p>
          <a:p>
            <a:pPr eaLnBrk="1" hangingPunct="1">
              <a:defRPr/>
            </a:pPr>
            <a:r>
              <a:rPr lang="en-US" smtClean="0"/>
              <a:t> A new way</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Jesus’ Kingdom Mission: </a:t>
            </a:r>
            <a:br>
              <a:rPr lang="en-US" smtClean="0"/>
            </a:br>
            <a:r>
              <a:rPr lang="en-US" smtClean="0"/>
              <a:t>A New Way</a:t>
            </a:r>
          </a:p>
        </p:txBody>
      </p:sp>
      <p:sp>
        <p:nvSpPr>
          <p:cNvPr id="224259" name="Rectangle 3"/>
          <p:cNvSpPr>
            <a:spLocks noGrp="1" noChangeArrowheads="1"/>
          </p:cNvSpPr>
          <p:nvPr>
            <p:ph type="body" idx="1"/>
          </p:nvPr>
        </p:nvSpPr>
        <p:spPr>
          <a:xfrm>
            <a:off x="685800" y="1641475"/>
            <a:ext cx="8458200" cy="4987925"/>
          </a:xfrm>
        </p:spPr>
        <p:txBody>
          <a:bodyPr/>
          <a:lstStyle/>
          <a:p>
            <a:pPr eaLnBrk="1" hangingPunct="1">
              <a:lnSpc>
                <a:spcPct val="90000"/>
              </a:lnSpc>
              <a:defRPr/>
            </a:pPr>
            <a:r>
              <a:rPr lang="en-US" smtClean="0"/>
              <a:t>Disagreement among Jews: who, how, when, how to live </a:t>
            </a:r>
          </a:p>
          <a:p>
            <a:pPr eaLnBrk="1" hangingPunct="1">
              <a:lnSpc>
                <a:spcPct val="90000"/>
              </a:lnSpc>
              <a:defRPr/>
            </a:pPr>
            <a:r>
              <a:rPr lang="en-US" smtClean="0"/>
              <a:t>Violence and separation</a:t>
            </a:r>
          </a:p>
          <a:p>
            <a:pPr eaLnBrk="1" hangingPunct="1">
              <a:lnSpc>
                <a:spcPct val="90000"/>
              </a:lnSpc>
              <a:defRPr/>
            </a:pPr>
            <a:r>
              <a:rPr lang="en-US" smtClean="0"/>
              <a:t>‘Love of enemies instead of their destruction; unconditional forgiveness instead of retaliation; readiness to suffer instead of using force; blessing for peacemakers instead of hymns of hate and revenge' (Kung).</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Jesus Launches</a:t>
            </a:r>
            <a:br>
              <a:rPr lang="en-US" smtClean="0"/>
            </a:br>
            <a:r>
              <a:rPr lang="en-US" smtClean="0"/>
              <a:t>His Kingdom Mission </a:t>
            </a:r>
          </a:p>
        </p:txBody>
      </p:sp>
      <p:sp>
        <p:nvSpPr>
          <p:cNvPr id="225283" name="Rectangle 3"/>
          <p:cNvSpPr>
            <a:spLocks noGrp="1" noChangeArrowheads="1"/>
          </p:cNvSpPr>
          <p:nvPr>
            <p:ph type="body" idx="1"/>
          </p:nvPr>
        </p:nvSpPr>
        <p:spPr>
          <a:xfrm>
            <a:off x="685800" y="1641475"/>
            <a:ext cx="7772400" cy="4835525"/>
          </a:xfrm>
        </p:spPr>
        <p:txBody>
          <a:bodyPr/>
          <a:lstStyle/>
          <a:p>
            <a:pPr eaLnBrk="1" hangingPunct="1">
              <a:defRPr/>
            </a:pPr>
            <a:r>
              <a:rPr lang="en-US" smtClean="0"/>
              <a:t>John the Baptizer: Repent for the kingdom of God is near</a:t>
            </a:r>
          </a:p>
          <a:p>
            <a:pPr eaLnBrk="1" hangingPunct="1">
              <a:defRPr/>
            </a:pPr>
            <a:r>
              <a:rPr lang="en-US" smtClean="0"/>
              <a:t>Baptism of Jesus</a:t>
            </a:r>
          </a:p>
          <a:p>
            <a:pPr eaLnBrk="1" hangingPunct="1">
              <a:defRPr/>
            </a:pPr>
            <a:r>
              <a:rPr lang="en-US" smtClean="0"/>
              <a:t>Descent of Spirit</a:t>
            </a:r>
          </a:p>
          <a:p>
            <a:pPr eaLnBrk="1" hangingPunct="1">
              <a:defRPr/>
            </a:pPr>
            <a:r>
              <a:rPr lang="en-US" smtClean="0"/>
              <a:t>Temptation</a:t>
            </a:r>
          </a:p>
          <a:p>
            <a:pPr lvl="1" eaLnBrk="1" hangingPunct="1">
              <a:defRPr/>
            </a:pPr>
            <a:r>
              <a:rPr lang="en-US" smtClean="0"/>
              <a:t>Stones to bread: Economic messiah</a:t>
            </a:r>
          </a:p>
          <a:p>
            <a:pPr lvl="1" eaLnBrk="1" hangingPunct="1">
              <a:defRPr/>
            </a:pPr>
            <a:r>
              <a:rPr lang="en-US" smtClean="0"/>
              <a:t>Jump from temple: Wonderworker messiah</a:t>
            </a:r>
          </a:p>
          <a:p>
            <a:pPr lvl="1" eaLnBrk="1" hangingPunct="1">
              <a:defRPr/>
            </a:pPr>
            <a:r>
              <a:rPr lang="en-US" smtClean="0"/>
              <a:t>Worship Satan: Political-military messiah</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Jesus’ Kingdom Mission</a:t>
            </a:r>
          </a:p>
        </p:txBody>
      </p:sp>
      <p:sp>
        <p:nvSpPr>
          <p:cNvPr id="226307" name="Rectangle 3"/>
          <p:cNvSpPr>
            <a:spLocks noGrp="1" noChangeArrowheads="1"/>
          </p:cNvSpPr>
          <p:nvPr>
            <p:ph type="body" idx="1"/>
          </p:nvPr>
        </p:nvSpPr>
        <p:spPr/>
        <p:txBody>
          <a:bodyPr/>
          <a:lstStyle/>
          <a:p>
            <a:pPr eaLnBrk="1" hangingPunct="1">
              <a:defRPr/>
            </a:pPr>
            <a:r>
              <a:rPr lang="en-US" smtClean="0"/>
              <a:t>Announced reign of God with words</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762000" y="685800"/>
            <a:ext cx="60960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a:t>The reign of God is </a:t>
            </a:r>
          </a:p>
          <a:p>
            <a:pPr eaLnBrk="1" hangingPunct="1">
              <a:spcBef>
                <a:spcPct val="50000"/>
              </a:spcBef>
            </a:pPr>
            <a:r>
              <a:rPr lang="en-US" sz="4000" b="1" i="1">
                <a:solidFill>
                  <a:schemeClr val="tx2"/>
                </a:solidFill>
              </a:rPr>
              <a:t>already</a:t>
            </a:r>
            <a:r>
              <a:rPr lang="en-US" sz="4000"/>
              <a:t> present.</a:t>
            </a:r>
          </a:p>
          <a:p>
            <a:pPr eaLnBrk="1" hangingPunct="1">
              <a:spcBef>
                <a:spcPct val="50000"/>
              </a:spcBef>
            </a:pPr>
            <a:r>
              <a:rPr lang="en-US" sz="3200"/>
              <a:t>Matthew 12:28</a:t>
            </a:r>
          </a:p>
        </p:txBody>
      </p:sp>
      <p:sp>
        <p:nvSpPr>
          <p:cNvPr id="227331" name="Text Box 3"/>
          <p:cNvSpPr txBox="1">
            <a:spLocks noChangeArrowheads="1"/>
          </p:cNvSpPr>
          <p:nvPr/>
        </p:nvSpPr>
        <p:spPr bwMode="auto">
          <a:xfrm>
            <a:off x="2514600" y="3581400"/>
            <a:ext cx="57150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sz="4000"/>
              <a:t>The reign of God has </a:t>
            </a:r>
          </a:p>
          <a:p>
            <a:pPr algn="r" eaLnBrk="1" hangingPunct="1">
              <a:spcBef>
                <a:spcPct val="50000"/>
              </a:spcBef>
            </a:pPr>
            <a:r>
              <a:rPr lang="en-US" sz="4000" b="1" i="1">
                <a:solidFill>
                  <a:schemeClr val="tx2"/>
                </a:solidFill>
              </a:rPr>
              <a:t>not yet</a:t>
            </a:r>
            <a:r>
              <a:rPr lang="en-US" sz="4000"/>
              <a:t> arrived in fullness.</a:t>
            </a:r>
          </a:p>
          <a:p>
            <a:pPr algn="r" eaLnBrk="1" hangingPunct="1">
              <a:spcBef>
                <a:spcPct val="50000"/>
              </a:spcBef>
            </a:pPr>
            <a:r>
              <a:rPr lang="en-US" sz="3200"/>
              <a:t>Matthew 7:21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wipe(left)">
                                      <p:cBhvr>
                                        <p:cTn id="7" dur="500"/>
                                        <p:tgtEl>
                                          <p:spTgt spid="227330"/>
                                        </p:tgtEl>
                                      </p:cBhvr>
                                    </p:animEffect>
                                  </p:childTnLst>
                                </p:cTn>
                              </p:par>
                            </p:childTnLst>
                          </p:cTn>
                        </p:par>
                        <p:par>
                          <p:cTn id="8" fill="hold" nodeType="afterGroup">
                            <p:stCondLst>
                              <p:cond delay="500"/>
                            </p:stCondLst>
                            <p:childTnLst>
                              <p:par>
                                <p:cTn id="9" presetID="22" presetClass="entr" presetSubtype="2" fill="hold" grpId="0" nodeType="afterEffect">
                                  <p:stCondLst>
                                    <p:cond delay="2000"/>
                                  </p:stCondLst>
                                  <p:childTnLst>
                                    <p:set>
                                      <p:cBhvr>
                                        <p:cTn id="10" dur="1" fill="hold">
                                          <p:stCondLst>
                                            <p:cond delay="0"/>
                                          </p:stCondLst>
                                        </p:cTn>
                                        <p:tgtEl>
                                          <p:spTgt spid="227331"/>
                                        </p:tgtEl>
                                        <p:attrNameLst>
                                          <p:attrName>style.visibility</p:attrName>
                                        </p:attrNameLst>
                                      </p:cBhvr>
                                      <p:to>
                                        <p:strVal val="visible"/>
                                      </p:to>
                                    </p:set>
                                    <p:animEffect transition="in" filter="wipe(right)">
                                      <p:cBhvr>
                                        <p:cTn id="11" dur="500"/>
                                        <p:tgtEl>
                                          <p:spTgt spid="22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utoUpdateAnimBg="0"/>
      <p:bldP spid="227331"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228600" y="593725"/>
          <a:ext cx="8534400" cy="5349875"/>
        </p:xfrm>
        <a:graphic>
          <a:graphicData uri="http://schemas.openxmlformats.org/presentationml/2006/ole">
            <mc:AlternateContent xmlns:mc="http://schemas.openxmlformats.org/markup-compatibility/2006">
              <mc:Choice xmlns:v="urn:schemas-microsoft-com:vml" Requires="v">
                <p:oleObj spid="_x0000_s131075" name="Drawing" r:id="rId3" imgW="8086680" imgH="5067360" progId="WPDraw30.Drawing">
                  <p:embed/>
                </p:oleObj>
              </mc:Choice>
              <mc:Fallback>
                <p:oleObj name="Drawing" r:id="rId3" imgW="8086680" imgH="506736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3725"/>
                        <a:ext cx="85344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78" name="Group 2"/>
          <p:cNvGrpSpPr>
            <a:grpSpLocks/>
          </p:cNvGrpSpPr>
          <p:nvPr/>
        </p:nvGrpSpPr>
        <p:grpSpPr bwMode="auto">
          <a:xfrm>
            <a:off x="4643438" y="1474788"/>
            <a:ext cx="179387" cy="1954212"/>
            <a:chOff x="2821" y="572"/>
            <a:chExt cx="113" cy="1231"/>
          </a:xfrm>
        </p:grpSpPr>
        <p:sp>
          <p:nvSpPr>
            <p:cNvPr id="132108" name="Freeform 3"/>
            <p:cNvSpPr>
              <a:spLocks/>
            </p:cNvSpPr>
            <p:nvPr/>
          </p:nvSpPr>
          <p:spPr bwMode="auto">
            <a:xfrm>
              <a:off x="2821" y="1673"/>
              <a:ext cx="113" cy="130"/>
            </a:xfrm>
            <a:custGeom>
              <a:avLst/>
              <a:gdLst>
                <a:gd name="T0" fmla="*/ 56 w 113"/>
                <a:gd name="T1" fmla="*/ 130 h 130"/>
                <a:gd name="T2" fmla="*/ 0 w 113"/>
                <a:gd name="T3" fmla="*/ 0 h 130"/>
                <a:gd name="T4" fmla="*/ 56 w 113"/>
                <a:gd name="T5" fmla="*/ 29 h 130"/>
                <a:gd name="T6" fmla="*/ 113 w 113"/>
                <a:gd name="T7" fmla="*/ 0 h 130"/>
                <a:gd name="T8" fmla="*/ 56 w 113"/>
                <a:gd name="T9" fmla="*/ 13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30">
                  <a:moveTo>
                    <a:pt x="56" y="130"/>
                  </a:moveTo>
                  <a:lnTo>
                    <a:pt x="0" y="0"/>
                  </a:lnTo>
                  <a:lnTo>
                    <a:pt x="56" y="29"/>
                  </a:lnTo>
                  <a:lnTo>
                    <a:pt x="113" y="0"/>
                  </a:lnTo>
                  <a:lnTo>
                    <a:pt x="56" y="1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09" name="Rectangle 4"/>
            <p:cNvSpPr>
              <a:spLocks noChangeArrowheads="1"/>
            </p:cNvSpPr>
            <p:nvPr/>
          </p:nvSpPr>
          <p:spPr bwMode="auto">
            <a:xfrm>
              <a:off x="2865" y="572"/>
              <a:ext cx="29" cy="1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29381" name="Rectangle 5"/>
          <p:cNvSpPr>
            <a:spLocks noChangeArrowheads="1"/>
          </p:cNvSpPr>
          <p:nvPr/>
        </p:nvSpPr>
        <p:spPr bwMode="auto">
          <a:xfrm>
            <a:off x="395288" y="1295400"/>
            <a:ext cx="8713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en-US" sz="3600">
                <a:solidFill>
                  <a:srgbClr val="FEFDFC"/>
                </a:solidFill>
                <a:effectLst>
                  <a:outerShdw blurRad="38100" dist="38100" dir="2700000" algn="tl">
                    <a:srgbClr val="000000"/>
                  </a:outerShdw>
                </a:effectLst>
                <a:latin typeface="Verdana" pitchFamily="34" charset="0"/>
              </a:rPr>
              <a:t>Spirit                   Messiah</a:t>
            </a:r>
            <a:endParaRPr lang="en-US" sz="3600">
              <a:effectLst>
                <a:outerShdw blurRad="38100" dist="38100" dir="2700000" algn="tl">
                  <a:srgbClr val="000000"/>
                </a:outerShdw>
              </a:effectLst>
              <a:latin typeface="Verdana" pitchFamily="34" charset="0"/>
            </a:endParaRPr>
          </a:p>
        </p:txBody>
      </p:sp>
      <p:sp>
        <p:nvSpPr>
          <p:cNvPr id="132100" name="Rectangle 6"/>
          <p:cNvSpPr>
            <a:spLocks noChangeArrowheads="1"/>
          </p:cNvSpPr>
          <p:nvPr/>
        </p:nvSpPr>
        <p:spPr bwMode="auto">
          <a:xfrm>
            <a:off x="1547813" y="3014663"/>
            <a:ext cx="29527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3400" i="1">
                <a:latin typeface="Verdana" pitchFamily="34" charset="0"/>
              </a:rPr>
              <a:t>Sin</a:t>
            </a:r>
          </a:p>
          <a:p>
            <a:pPr algn="ctr" eaLnBrk="0" hangingPunct="0"/>
            <a:r>
              <a:rPr lang="en-US" sz="3400" i="1">
                <a:latin typeface="Verdana" pitchFamily="34" charset="0"/>
              </a:rPr>
              <a:t>Death</a:t>
            </a:r>
          </a:p>
          <a:p>
            <a:pPr algn="ctr" eaLnBrk="0" hangingPunct="0"/>
            <a:r>
              <a:rPr lang="en-US" sz="3400" i="1">
                <a:latin typeface="Verdana" pitchFamily="34" charset="0"/>
              </a:rPr>
              <a:t>Evil</a:t>
            </a:r>
          </a:p>
          <a:p>
            <a:pPr algn="ctr" eaLnBrk="0" hangingPunct="0"/>
            <a:r>
              <a:rPr lang="en-US" sz="3400" i="1">
                <a:latin typeface="Verdana" pitchFamily="34" charset="0"/>
              </a:rPr>
              <a:t>Satan</a:t>
            </a:r>
          </a:p>
        </p:txBody>
      </p:sp>
      <p:sp>
        <p:nvSpPr>
          <p:cNvPr id="132101" name="Rectangle 7"/>
          <p:cNvSpPr>
            <a:spLocks noChangeArrowheads="1"/>
          </p:cNvSpPr>
          <p:nvPr/>
        </p:nvSpPr>
        <p:spPr bwMode="auto">
          <a:xfrm>
            <a:off x="4932363" y="2997200"/>
            <a:ext cx="295116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pPr>
            <a:r>
              <a:rPr lang="en-US" sz="3400" i="1">
                <a:latin typeface="Verdana" pitchFamily="34" charset="0"/>
              </a:rPr>
              <a:t>Knowledge</a:t>
            </a:r>
          </a:p>
          <a:p>
            <a:pPr algn="ctr" eaLnBrk="0" hangingPunct="0">
              <a:lnSpc>
                <a:spcPct val="90000"/>
              </a:lnSpc>
            </a:pPr>
            <a:r>
              <a:rPr lang="en-US" sz="3400" i="1">
                <a:latin typeface="Verdana" pitchFamily="34" charset="0"/>
              </a:rPr>
              <a:t>of God</a:t>
            </a:r>
          </a:p>
          <a:p>
            <a:pPr algn="ctr" eaLnBrk="0" hangingPunct="0">
              <a:lnSpc>
                <a:spcPct val="90000"/>
              </a:lnSpc>
            </a:pPr>
            <a:r>
              <a:rPr lang="en-US" sz="3400" i="1">
                <a:latin typeface="Verdana" pitchFamily="34" charset="0"/>
              </a:rPr>
              <a:t>Love</a:t>
            </a:r>
          </a:p>
          <a:p>
            <a:pPr algn="ctr" eaLnBrk="0" hangingPunct="0">
              <a:lnSpc>
                <a:spcPct val="90000"/>
              </a:lnSpc>
            </a:pPr>
            <a:r>
              <a:rPr lang="en-US" sz="3400" i="1">
                <a:latin typeface="Verdana" pitchFamily="34" charset="0"/>
              </a:rPr>
              <a:t>Joy</a:t>
            </a:r>
          </a:p>
          <a:p>
            <a:pPr algn="ctr" eaLnBrk="0" hangingPunct="0">
              <a:lnSpc>
                <a:spcPct val="90000"/>
              </a:lnSpc>
            </a:pPr>
            <a:r>
              <a:rPr lang="en-US" sz="3400" i="1">
                <a:latin typeface="Verdana" pitchFamily="34" charset="0"/>
              </a:rPr>
              <a:t>Justice</a:t>
            </a:r>
          </a:p>
        </p:txBody>
      </p:sp>
      <p:sp>
        <p:nvSpPr>
          <p:cNvPr id="132102" name="Rectangle 8"/>
          <p:cNvSpPr>
            <a:spLocks noChangeArrowheads="1"/>
          </p:cNvSpPr>
          <p:nvPr/>
        </p:nvSpPr>
        <p:spPr bwMode="auto">
          <a:xfrm>
            <a:off x="4859338" y="6007100"/>
            <a:ext cx="3097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3400">
                <a:solidFill>
                  <a:schemeClr val="tx2"/>
                </a:solidFill>
                <a:latin typeface="Verdana" pitchFamily="34" charset="0"/>
              </a:rPr>
              <a:t>AGE TO COME</a:t>
            </a:r>
            <a:endParaRPr lang="en-US" sz="1800">
              <a:solidFill>
                <a:schemeClr val="tx2"/>
              </a:solidFill>
              <a:latin typeface="Verdana" pitchFamily="34" charset="0"/>
            </a:endParaRPr>
          </a:p>
        </p:txBody>
      </p:sp>
      <p:sp>
        <p:nvSpPr>
          <p:cNvPr id="229385" name="Rectangle 9"/>
          <p:cNvSpPr>
            <a:spLocks noChangeArrowheads="1"/>
          </p:cNvSpPr>
          <p:nvPr/>
        </p:nvSpPr>
        <p:spPr bwMode="auto">
          <a:xfrm>
            <a:off x="611188" y="628650"/>
            <a:ext cx="8353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en-US" sz="3900">
                <a:solidFill>
                  <a:schemeClr val="tx2"/>
                </a:solidFill>
                <a:effectLst>
                  <a:outerShdw blurRad="38100" dist="38100" dir="2700000" algn="tl">
                    <a:srgbClr val="000000"/>
                  </a:outerShdw>
                </a:effectLst>
                <a:latin typeface="Verdana" pitchFamily="34" charset="0"/>
              </a:rPr>
              <a:t>Prophetic            Expectation</a:t>
            </a:r>
          </a:p>
        </p:txBody>
      </p:sp>
      <p:grpSp>
        <p:nvGrpSpPr>
          <p:cNvPr id="132104" name="Group 10"/>
          <p:cNvGrpSpPr>
            <a:grpSpLocks/>
          </p:cNvGrpSpPr>
          <p:nvPr/>
        </p:nvGrpSpPr>
        <p:grpSpPr bwMode="auto">
          <a:xfrm>
            <a:off x="1414463" y="2420938"/>
            <a:ext cx="6624637" cy="3311525"/>
            <a:chOff x="884" y="1389"/>
            <a:chExt cx="4173" cy="2086"/>
          </a:xfrm>
        </p:grpSpPr>
        <p:sp>
          <p:nvSpPr>
            <p:cNvPr id="132106" name="Oval 11"/>
            <p:cNvSpPr>
              <a:spLocks noChangeArrowheads="1"/>
            </p:cNvSpPr>
            <p:nvPr/>
          </p:nvSpPr>
          <p:spPr bwMode="auto">
            <a:xfrm>
              <a:off x="884" y="1389"/>
              <a:ext cx="2086" cy="2086"/>
            </a:xfrm>
            <a:prstGeom prst="ellipse">
              <a:avLst/>
            </a:pr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7" name="Oval 12"/>
            <p:cNvSpPr>
              <a:spLocks noChangeArrowheads="1"/>
            </p:cNvSpPr>
            <p:nvPr/>
          </p:nvSpPr>
          <p:spPr bwMode="auto">
            <a:xfrm>
              <a:off x="2971" y="1389"/>
              <a:ext cx="2086" cy="2086"/>
            </a:xfrm>
            <a:prstGeom prst="ellipse">
              <a:avLst/>
            </a:pr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105" name="Rectangle 13"/>
          <p:cNvSpPr>
            <a:spLocks noChangeArrowheads="1"/>
          </p:cNvSpPr>
          <p:nvPr/>
        </p:nvSpPr>
        <p:spPr bwMode="auto">
          <a:xfrm>
            <a:off x="1546225" y="6007100"/>
            <a:ext cx="3097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3400">
                <a:solidFill>
                  <a:schemeClr val="tx2"/>
                </a:solidFill>
                <a:latin typeface="Verdana" pitchFamily="34" charset="0"/>
              </a:rPr>
              <a:t>OLD AGE</a:t>
            </a:r>
            <a:endParaRPr lang="en-US" sz="1800">
              <a:solidFill>
                <a:schemeClr val="tx2"/>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1000"/>
                                        <p:tgtEl>
                                          <p:spTgt spid="229378"/>
                                        </p:tgtEl>
                                      </p:cBhvr>
                                    </p:animEffect>
                                    <p:anim calcmode="lin" valueType="num">
                                      <p:cBhvr>
                                        <p:cTn id="8" dur="1000" fill="hold"/>
                                        <p:tgtEl>
                                          <p:spTgt spid="229378"/>
                                        </p:tgtEl>
                                        <p:attrNameLst>
                                          <p:attrName>ppt_x</p:attrName>
                                        </p:attrNameLst>
                                      </p:cBhvr>
                                      <p:tavLst>
                                        <p:tav tm="0">
                                          <p:val>
                                            <p:strVal val="#ppt_x"/>
                                          </p:val>
                                        </p:tav>
                                        <p:tav tm="100000">
                                          <p:val>
                                            <p:strVal val="#ppt_x"/>
                                          </p:val>
                                        </p:tav>
                                      </p:tavLst>
                                    </p:anim>
                                    <p:anim calcmode="lin" valueType="num">
                                      <p:cBhvr>
                                        <p:cTn id="9" dur="1000" fill="hold"/>
                                        <p:tgtEl>
                                          <p:spTgt spid="2293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Oval 2"/>
          <p:cNvSpPr>
            <a:spLocks noChangeArrowheads="1"/>
          </p:cNvSpPr>
          <p:nvPr/>
        </p:nvSpPr>
        <p:spPr bwMode="auto">
          <a:xfrm>
            <a:off x="1054100" y="1768475"/>
            <a:ext cx="4068763" cy="4067175"/>
          </a:xfrm>
          <a:prstGeom prst="ellipse">
            <a:avLst/>
          </a:pr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3" name="Oval 3"/>
          <p:cNvSpPr>
            <a:spLocks noChangeArrowheads="1"/>
          </p:cNvSpPr>
          <p:nvPr/>
        </p:nvSpPr>
        <p:spPr bwMode="auto">
          <a:xfrm>
            <a:off x="3959225" y="1768475"/>
            <a:ext cx="4068763" cy="4067175"/>
          </a:xfrm>
          <a:prstGeom prst="ellipse">
            <a:avLst/>
          </a:pr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24" name="Group 4"/>
          <p:cNvGrpSpPr>
            <a:grpSpLocks/>
          </p:cNvGrpSpPr>
          <p:nvPr/>
        </p:nvGrpSpPr>
        <p:grpSpPr bwMode="auto">
          <a:xfrm>
            <a:off x="3646488" y="1052513"/>
            <a:ext cx="1130300" cy="2230437"/>
            <a:chOff x="2022" y="1515"/>
            <a:chExt cx="580" cy="1144"/>
          </a:xfrm>
        </p:grpSpPr>
        <p:sp>
          <p:nvSpPr>
            <p:cNvPr id="133133" name="Rectangle 5"/>
            <p:cNvSpPr>
              <a:spLocks noChangeArrowheads="1"/>
            </p:cNvSpPr>
            <p:nvPr/>
          </p:nvSpPr>
          <p:spPr bwMode="auto">
            <a:xfrm>
              <a:off x="2163" y="1515"/>
              <a:ext cx="44" cy="1144"/>
            </a:xfrm>
            <a:prstGeom prst="rect">
              <a:avLst/>
            </a:prstGeom>
            <a:solidFill>
              <a:schemeClr val="accent1"/>
            </a:solidFill>
            <a:ln w="9525">
              <a:solidFill>
                <a:schemeClr val="accent1"/>
              </a:solidFill>
              <a:miter lim="800000"/>
              <a:headEnd/>
              <a:tailEnd/>
            </a:ln>
          </p:spPr>
          <p:txBody>
            <a:bodyPr/>
            <a:lstStyle/>
            <a:p>
              <a:endParaRPr lang="en-US"/>
            </a:p>
          </p:txBody>
        </p:sp>
        <p:sp>
          <p:nvSpPr>
            <p:cNvPr id="133134" name="Rectangle 6"/>
            <p:cNvSpPr>
              <a:spLocks noChangeArrowheads="1"/>
            </p:cNvSpPr>
            <p:nvPr/>
          </p:nvSpPr>
          <p:spPr bwMode="auto">
            <a:xfrm>
              <a:off x="2022" y="1697"/>
              <a:ext cx="328" cy="47"/>
            </a:xfrm>
            <a:prstGeom prst="rect">
              <a:avLst/>
            </a:prstGeom>
            <a:solidFill>
              <a:schemeClr val="accent1"/>
            </a:solidFill>
            <a:ln w="9525">
              <a:solidFill>
                <a:schemeClr val="accent1"/>
              </a:solidFill>
              <a:miter lim="800000"/>
              <a:headEnd/>
              <a:tailEnd/>
            </a:ln>
          </p:spPr>
          <p:txBody>
            <a:bodyPr/>
            <a:lstStyle/>
            <a:p>
              <a:endParaRPr lang="en-US"/>
            </a:p>
          </p:txBody>
        </p:sp>
        <p:sp>
          <p:nvSpPr>
            <p:cNvPr id="133135" name="Freeform 7"/>
            <p:cNvSpPr>
              <a:spLocks/>
            </p:cNvSpPr>
            <p:nvPr/>
          </p:nvSpPr>
          <p:spPr bwMode="auto">
            <a:xfrm rot="-1068322">
              <a:off x="2419" y="1866"/>
              <a:ext cx="183" cy="182"/>
            </a:xfrm>
            <a:custGeom>
              <a:avLst/>
              <a:gdLst>
                <a:gd name="T0" fmla="*/ 183 w 183"/>
                <a:gd name="T1" fmla="*/ 0 h 182"/>
                <a:gd name="T2" fmla="*/ 112 w 183"/>
                <a:gd name="T3" fmla="*/ 182 h 182"/>
                <a:gd name="T4" fmla="*/ 84 w 183"/>
                <a:gd name="T5" fmla="*/ 98 h 182"/>
                <a:gd name="T6" fmla="*/ 0 w 183"/>
                <a:gd name="T7" fmla="*/ 70 h 182"/>
                <a:gd name="T8" fmla="*/ 183 w 183"/>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82">
                  <a:moveTo>
                    <a:pt x="183" y="0"/>
                  </a:moveTo>
                  <a:lnTo>
                    <a:pt x="112" y="182"/>
                  </a:lnTo>
                  <a:lnTo>
                    <a:pt x="84" y="98"/>
                  </a:lnTo>
                  <a:lnTo>
                    <a:pt x="0" y="70"/>
                  </a:lnTo>
                  <a:lnTo>
                    <a:pt x="183" y="0"/>
                  </a:lnTo>
                  <a:close/>
                </a:path>
              </a:pathLst>
            </a:custGeom>
            <a:solidFill>
              <a:schemeClr val="accent1"/>
            </a:solidFill>
            <a:ln w="9525">
              <a:solidFill>
                <a:schemeClr val="accent1"/>
              </a:solidFill>
              <a:round/>
              <a:headEnd/>
              <a:tailEnd/>
            </a:ln>
          </p:spPr>
          <p:txBody>
            <a:bodyPr/>
            <a:lstStyle/>
            <a:p>
              <a:endParaRPr lang="en-US"/>
            </a:p>
          </p:txBody>
        </p:sp>
        <p:sp>
          <p:nvSpPr>
            <p:cNvPr id="133136" name="Line 8"/>
            <p:cNvSpPr>
              <a:spLocks noChangeShapeType="1"/>
            </p:cNvSpPr>
            <p:nvPr/>
          </p:nvSpPr>
          <p:spPr bwMode="auto">
            <a:xfrm flipV="1">
              <a:off x="2186" y="1961"/>
              <a:ext cx="317" cy="681"/>
            </a:xfrm>
            <a:prstGeom prst="line">
              <a:avLst/>
            </a:prstGeom>
            <a:noFill/>
            <a:ln w="60325">
              <a:solidFill>
                <a:schemeClr val="accent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25" name="Group 9"/>
          <p:cNvGrpSpPr>
            <a:grpSpLocks/>
          </p:cNvGrpSpPr>
          <p:nvPr/>
        </p:nvGrpSpPr>
        <p:grpSpPr bwMode="auto">
          <a:xfrm>
            <a:off x="4946650" y="1060450"/>
            <a:ext cx="269875" cy="2151063"/>
            <a:chOff x="2789" y="475"/>
            <a:chExt cx="154" cy="1239"/>
          </a:xfrm>
        </p:grpSpPr>
        <p:sp>
          <p:nvSpPr>
            <p:cNvPr id="133131" name="Freeform 10"/>
            <p:cNvSpPr>
              <a:spLocks/>
            </p:cNvSpPr>
            <p:nvPr/>
          </p:nvSpPr>
          <p:spPr bwMode="auto">
            <a:xfrm rot="1800000">
              <a:off x="2789" y="1518"/>
              <a:ext cx="154" cy="196"/>
            </a:xfrm>
            <a:custGeom>
              <a:avLst/>
              <a:gdLst>
                <a:gd name="T0" fmla="*/ 154 w 154"/>
                <a:gd name="T1" fmla="*/ 196 h 196"/>
                <a:gd name="T2" fmla="*/ 0 w 154"/>
                <a:gd name="T3" fmla="*/ 79 h 196"/>
                <a:gd name="T4" fmla="*/ 89 w 154"/>
                <a:gd name="T5" fmla="*/ 75 h 196"/>
                <a:gd name="T6" fmla="*/ 140 w 154"/>
                <a:gd name="T7" fmla="*/ 0 h 196"/>
                <a:gd name="T8" fmla="*/ 154 w 154"/>
                <a:gd name="T9" fmla="*/ 19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96">
                  <a:moveTo>
                    <a:pt x="154" y="196"/>
                  </a:moveTo>
                  <a:lnTo>
                    <a:pt x="0" y="79"/>
                  </a:lnTo>
                  <a:lnTo>
                    <a:pt x="89" y="75"/>
                  </a:lnTo>
                  <a:lnTo>
                    <a:pt x="140" y="0"/>
                  </a:lnTo>
                  <a:lnTo>
                    <a:pt x="154" y="1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2" name="Rectangle 11"/>
            <p:cNvSpPr>
              <a:spLocks noChangeArrowheads="1"/>
            </p:cNvSpPr>
            <p:nvPr/>
          </p:nvSpPr>
          <p:spPr bwMode="auto">
            <a:xfrm>
              <a:off x="2870" y="475"/>
              <a:ext cx="44" cy="1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33126" name="Text Box 12"/>
          <p:cNvSpPr txBox="1">
            <a:spLocks noChangeArrowheads="1"/>
          </p:cNvSpPr>
          <p:nvPr/>
        </p:nvSpPr>
        <p:spPr bwMode="auto">
          <a:xfrm>
            <a:off x="1527175" y="2420938"/>
            <a:ext cx="25400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400" i="1">
                <a:latin typeface="Verdana" pitchFamily="34" charset="0"/>
              </a:rPr>
              <a:t>Powers of</a:t>
            </a:r>
          </a:p>
          <a:p>
            <a:r>
              <a:rPr lang="en-US" sz="3400" i="1">
                <a:latin typeface="Verdana" pitchFamily="34" charset="0"/>
              </a:rPr>
              <a:t>        sin</a:t>
            </a:r>
          </a:p>
          <a:p>
            <a:r>
              <a:rPr lang="en-US" sz="3400" i="1">
                <a:latin typeface="Verdana" pitchFamily="34" charset="0"/>
              </a:rPr>
              <a:t>   death</a:t>
            </a:r>
          </a:p>
          <a:p>
            <a:r>
              <a:rPr lang="en-US" sz="3400" i="1">
                <a:latin typeface="Verdana" pitchFamily="34" charset="0"/>
              </a:rPr>
              <a:t>       evil</a:t>
            </a:r>
          </a:p>
          <a:p>
            <a:r>
              <a:rPr lang="en-US" sz="3400" i="1">
                <a:latin typeface="Verdana" pitchFamily="34" charset="0"/>
              </a:rPr>
              <a:t>     Satan</a:t>
            </a:r>
          </a:p>
        </p:txBody>
      </p:sp>
      <p:sp>
        <p:nvSpPr>
          <p:cNvPr id="133127" name="Text Box 13"/>
          <p:cNvSpPr txBox="1">
            <a:spLocks noChangeArrowheads="1"/>
          </p:cNvSpPr>
          <p:nvPr/>
        </p:nvSpPr>
        <p:spPr bwMode="auto">
          <a:xfrm>
            <a:off x="5364163" y="2706688"/>
            <a:ext cx="2614612"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400" i="1">
                <a:latin typeface="Verdana" pitchFamily="34" charset="0"/>
              </a:rPr>
              <a:t>Power of</a:t>
            </a:r>
          </a:p>
          <a:p>
            <a:r>
              <a:rPr lang="en-US" sz="3400" i="1">
                <a:latin typeface="Verdana" pitchFamily="34" charset="0"/>
              </a:rPr>
              <a:t> Spirit’s</a:t>
            </a:r>
          </a:p>
          <a:p>
            <a:r>
              <a:rPr lang="en-US" sz="3400" i="1">
                <a:latin typeface="Verdana" pitchFamily="34" charset="0"/>
              </a:rPr>
              <a:t> renewing</a:t>
            </a:r>
          </a:p>
          <a:p>
            <a:r>
              <a:rPr lang="en-US" sz="3400" i="1">
                <a:latin typeface="Verdana" pitchFamily="34" charset="0"/>
              </a:rPr>
              <a:t>work</a:t>
            </a:r>
          </a:p>
        </p:txBody>
      </p:sp>
      <p:sp>
        <p:nvSpPr>
          <p:cNvPr id="133128" name="Rectangle 14"/>
          <p:cNvSpPr>
            <a:spLocks noChangeArrowheads="1"/>
          </p:cNvSpPr>
          <p:nvPr/>
        </p:nvSpPr>
        <p:spPr bwMode="auto">
          <a:xfrm>
            <a:off x="4643438" y="6021388"/>
            <a:ext cx="3097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3400">
                <a:solidFill>
                  <a:schemeClr val="tx2"/>
                </a:solidFill>
                <a:latin typeface="Verdana" pitchFamily="34" charset="0"/>
              </a:rPr>
              <a:t>AGE TO COME</a:t>
            </a:r>
            <a:endParaRPr lang="en-US" sz="1800">
              <a:solidFill>
                <a:schemeClr val="tx2"/>
              </a:solidFill>
              <a:latin typeface="Verdana" pitchFamily="34" charset="0"/>
            </a:endParaRPr>
          </a:p>
        </p:txBody>
      </p:sp>
      <p:sp>
        <p:nvSpPr>
          <p:cNvPr id="133129" name="Rectangle 15"/>
          <p:cNvSpPr>
            <a:spLocks noChangeArrowheads="1"/>
          </p:cNvSpPr>
          <p:nvPr/>
        </p:nvSpPr>
        <p:spPr bwMode="auto">
          <a:xfrm>
            <a:off x="1330325" y="6021388"/>
            <a:ext cx="3097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3400">
                <a:solidFill>
                  <a:schemeClr val="tx2"/>
                </a:solidFill>
                <a:latin typeface="Verdana" pitchFamily="34" charset="0"/>
              </a:rPr>
              <a:t>OLD AGE</a:t>
            </a:r>
            <a:endParaRPr lang="en-US" sz="1800">
              <a:solidFill>
                <a:schemeClr val="tx2"/>
              </a:solidFill>
              <a:latin typeface="Verdana" pitchFamily="34" charset="0"/>
            </a:endParaRPr>
          </a:p>
        </p:txBody>
      </p:sp>
      <p:sp>
        <p:nvSpPr>
          <p:cNvPr id="230416" name="Rectangle 16"/>
          <p:cNvSpPr>
            <a:spLocks noChangeArrowheads="1"/>
          </p:cNvSpPr>
          <p:nvPr/>
        </p:nvSpPr>
        <p:spPr bwMode="auto">
          <a:xfrm>
            <a:off x="395288" y="412750"/>
            <a:ext cx="835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en-US" sz="3600">
                <a:solidFill>
                  <a:schemeClr val="tx2"/>
                </a:solidFill>
                <a:effectLst>
                  <a:outerShdw blurRad="38100" dist="38100" dir="2700000" algn="tl">
                    <a:srgbClr val="000000"/>
                  </a:outerShdw>
                </a:effectLst>
                <a:latin typeface="Verdana" pitchFamily="34" charset="0"/>
              </a:rPr>
              <a:t>New Testament Fulfillment</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250825" y="260350"/>
            <a:ext cx="8424863" cy="6121400"/>
          </a:xfrm>
        </p:spPr>
        <p:txBody>
          <a:bodyPr/>
          <a:lstStyle/>
          <a:p>
            <a:pPr eaLnBrk="1" hangingPunct="1">
              <a:lnSpc>
                <a:spcPct val="90000"/>
              </a:lnSpc>
              <a:buFont typeface="Wingdings" pitchFamily="2" charset="2"/>
              <a:buNone/>
              <a:defRPr/>
            </a:pPr>
            <a:r>
              <a:rPr lang="en-US" sz="2800" i="1" smtClean="0"/>
              <a:t>	</a:t>
            </a:r>
            <a:r>
              <a:rPr lang="en-US" sz="2800" smtClean="0"/>
              <a:t>The meaning of this “overlap of the ages” in which we live, the time between the coming of Christ and His coming again, is that it is the time given for the witness of the apostolic Church to the ends of the earth. The end of all things, which has been revealed in Christ, is—so to say—held back until witness has been borne to the whole world concerning the judgment and salvation revealed in Christ. The implication of a true eschatological perspective will be missionary obedience, and the eschatology which does not issue in such obedience is a false eschatology (Newbigin).</a:t>
            </a:r>
            <a:endParaRPr lang="en-CA" sz="280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Living at the Crossroads</a:t>
            </a:r>
          </a:p>
        </p:txBody>
      </p:sp>
      <p:graphicFrame>
        <p:nvGraphicFramePr>
          <p:cNvPr id="15363" name="Object 3"/>
          <p:cNvGraphicFramePr>
            <a:graphicFrameLocks noChangeAspect="1"/>
          </p:cNvGraphicFramePr>
          <p:nvPr/>
        </p:nvGraphicFramePr>
        <p:xfrm>
          <a:off x="381000" y="1524000"/>
          <a:ext cx="8534400" cy="5064125"/>
        </p:xfrm>
        <a:graphic>
          <a:graphicData uri="http://schemas.openxmlformats.org/presentationml/2006/ole">
            <mc:AlternateContent xmlns:mc="http://schemas.openxmlformats.org/markup-compatibility/2006">
              <mc:Choice xmlns:v="urn:schemas-microsoft-com:vml" Requires="v">
                <p:oleObj spid="_x0000_s15364" name="Drawing" r:id="rId3" imgW="9105840" imgH="5810400" progId="WPDraw30.Drawing">
                  <p:embed/>
                </p:oleObj>
              </mc:Choice>
              <mc:Fallback>
                <p:oleObj name="Drawing" r:id="rId3" imgW="9105840" imgH="581040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534400"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Salvation and Judgement?</a:t>
            </a:r>
          </a:p>
        </p:txBody>
      </p:sp>
      <p:sp>
        <p:nvSpPr>
          <p:cNvPr id="232451" name="Rectangle 3"/>
          <p:cNvSpPr>
            <a:spLocks noGrp="1" noChangeArrowheads="1"/>
          </p:cNvSpPr>
          <p:nvPr>
            <p:ph type="body" idx="1"/>
          </p:nvPr>
        </p:nvSpPr>
        <p:spPr/>
        <p:txBody>
          <a:bodyPr/>
          <a:lstStyle/>
          <a:p>
            <a:pPr eaLnBrk="1" hangingPunct="1">
              <a:defRPr/>
            </a:pPr>
            <a:r>
              <a:rPr lang="en-US" smtClean="0"/>
              <a:t>Prophetic message   Is. 63:4,5</a:t>
            </a:r>
          </a:p>
          <a:p>
            <a:pPr eaLnBrk="1" hangingPunct="1">
              <a:defRPr/>
            </a:pPr>
            <a:r>
              <a:rPr lang="en-US" smtClean="0"/>
              <a:t>Luke 4:16-30</a:t>
            </a:r>
          </a:p>
          <a:p>
            <a:pPr eaLnBrk="1" hangingPunct="1">
              <a:defRPr/>
            </a:pPr>
            <a:r>
              <a:rPr lang="en-US" smtClean="0"/>
              <a:t>John 3:17</a:t>
            </a:r>
          </a:p>
          <a:p>
            <a:pPr eaLnBrk="1" hangingPunct="1">
              <a:defRPr/>
            </a:pPr>
            <a:r>
              <a:rPr lang="en-US" smtClean="0"/>
              <a:t>John the Baptizer’s confusion (Lk. 3:7-9; 17; 7:18-23)</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body" idx="1"/>
          </p:nvPr>
        </p:nvSpPr>
        <p:spPr>
          <a:xfrm>
            <a:off x="685800" y="1260475"/>
            <a:ext cx="7772400" cy="1558925"/>
          </a:xfrm>
        </p:spPr>
        <p:txBody>
          <a:bodyPr/>
          <a:lstStyle/>
          <a:p>
            <a:pPr eaLnBrk="1" hangingPunct="1">
              <a:defRPr/>
            </a:pPr>
            <a:r>
              <a:rPr lang="en-US" smtClean="0"/>
              <a:t>Salvation has come</a:t>
            </a:r>
          </a:p>
          <a:p>
            <a:pPr eaLnBrk="1" hangingPunct="1">
              <a:defRPr/>
            </a:pPr>
            <a:r>
              <a:rPr lang="en-US" smtClean="0"/>
              <a:t>Judgement is delayed</a:t>
            </a:r>
          </a:p>
        </p:txBody>
      </p:sp>
      <p:graphicFrame>
        <p:nvGraphicFramePr>
          <p:cNvPr id="136195" name="Object 3"/>
          <p:cNvGraphicFramePr>
            <a:graphicFrameLocks noChangeAspect="1"/>
          </p:cNvGraphicFramePr>
          <p:nvPr/>
        </p:nvGraphicFramePr>
        <p:xfrm>
          <a:off x="42863" y="3314700"/>
          <a:ext cx="9058275" cy="1866900"/>
        </p:xfrm>
        <a:graphic>
          <a:graphicData uri="http://schemas.openxmlformats.org/presentationml/2006/ole">
            <mc:AlternateContent xmlns:mc="http://schemas.openxmlformats.org/markup-compatibility/2006">
              <mc:Choice xmlns:v="urn:schemas-microsoft-com:vml" Requires="v">
                <p:oleObj spid="_x0000_s136197" name="Drawing" r:id="rId3" imgW="9058320" imgH="1866960" progId="WPDraw30.Drawing">
                  <p:embed/>
                </p:oleObj>
              </mc:Choice>
              <mc:Fallback>
                <p:oleObj name="Drawing" r:id="rId3" imgW="9058320" imgH="186696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3" y="3314700"/>
                        <a:ext cx="90582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6" name="Text Box 4"/>
          <p:cNvSpPr txBox="1">
            <a:spLocks noChangeArrowheads="1"/>
          </p:cNvSpPr>
          <p:nvPr/>
        </p:nvSpPr>
        <p:spPr bwMode="auto">
          <a:xfrm>
            <a:off x="228600" y="5486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FFFF99"/>
                </a:solidFill>
              </a:rPr>
              <a:t>“day of salvation” (2 Cor. 6:2)</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Era of Witness</a:t>
            </a:r>
          </a:p>
        </p:txBody>
      </p:sp>
      <p:graphicFrame>
        <p:nvGraphicFramePr>
          <p:cNvPr id="137219" name="Object 3"/>
          <p:cNvGraphicFramePr>
            <a:graphicFrameLocks noChangeAspect="1"/>
          </p:cNvGraphicFramePr>
          <p:nvPr/>
        </p:nvGraphicFramePr>
        <p:xfrm>
          <a:off x="152400" y="823913"/>
          <a:ext cx="8839200" cy="5210175"/>
        </p:xfrm>
        <a:graphic>
          <a:graphicData uri="http://schemas.openxmlformats.org/presentationml/2006/ole">
            <mc:AlternateContent xmlns:mc="http://schemas.openxmlformats.org/markup-compatibility/2006">
              <mc:Choice xmlns:v="urn:schemas-microsoft-com:vml" Requires="v">
                <p:oleObj spid="_x0000_s137220" name="Drawing" r:id="rId3" imgW="8839080" imgH="5210280" progId="WPDraw30.Drawing">
                  <p:embed/>
                </p:oleObj>
              </mc:Choice>
              <mc:Fallback>
                <p:oleObj name="Drawing" r:id="rId3" imgW="8839080" imgH="521028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3913"/>
                        <a:ext cx="88392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0" y="0"/>
            <a:ext cx="9144000" cy="1219200"/>
          </a:xfrm>
        </p:spPr>
        <p:txBody>
          <a:bodyPr/>
          <a:lstStyle/>
          <a:p>
            <a:pPr eaLnBrk="1" hangingPunct="1"/>
            <a:r>
              <a:rPr lang="en-US" sz="4000" smtClean="0"/>
              <a:t>Announcement of God’s Kingdom</a:t>
            </a:r>
            <a:br>
              <a:rPr lang="en-US" sz="4000" smtClean="0"/>
            </a:br>
            <a:r>
              <a:rPr lang="en-US" sz="4000" smtClean="0"/>
              <a:t>(Lk. 4:43)</a:t>
            </a:r>
          </a:p>
        </p:txBody>
      </p:sp>
      <p:sp>
        <p:nvSpPr>
          <p:cNvPr id="235523" name="Rectangle 3"/>
          <p:cNvSpPr>
            <a:spLocks noGrp="1" noChangeArrowheads="1"/>
          </p:cNvSpPr>
          <p:nvPr>
            <p:ph type="body" idx="1"/>
          </p:nvPr>
        </p:nvSpPr>
        <p:spPr>
          <a:xfrm>
            <a:off x="685800" y="1295400"/>
            <a:ext cx="8229600" cy="5562600"/>
          </a:xfrm>
        </p:spPr>
        <p:txBody>
          <a:bodyPr/>
          <a:lstStyle/>
          <a:p>
            <a:pPr eaLnBrk="1" hangingPunct="1">
              <a:lnSpc>
                <a:spcPct val="90000"/>
              </a:lnSpc>
              <a:defRPr/>
            </a:pPr>
            <a:r>
              <a:rPr lang="en-US" sz="2400" smtClean="0"/>
              <a:t>Announcement of arrival of God’s power to restore rule</a:t>
            </a:r>
          </a:p>
          <a:p>
            <a:pPr eaLnBrk="1" hangingPunct="1">
              <a:lnSpc>
                <a:spcPct val="90000"/>
              </a:lnSpc>
              <a:defRPr/>
            </a:pPr>
            <a:r>
              <a:rPr lang="en-US" sz="2400" smtClean="0"/>
              <a:t>Demand for decision: Repent and believe!  Follow me!  (Mark 1:14-18)</a:t>
            </a:r>
          </a:p>
          <a:p>
            <a:pPr eaLnBrk="1" hangingPunct="1">
              <a:lnSpc>
                <a:spcPct val="90000"/>
              </a:lnSpc>
              <a:defRPr/>
            </a:pPr>
            <a:r>
              <a:rPr lang="en-US" sz="2400" smtClean="0"/>
              <a:t>Two metaphors: receive the gift of the kingdom; enter the realm of the kingdom </a:t>
            </a:r>
          </a:p>
          <a:p>
            <a:pPr eaLnBrk="1" hangingPunct="1">
              <a:lnSpc>
                <a:spcPct val="90000"/>
              </a:lnSpc>
              <a:defRPr/>
            </a:pPr>
            <a:r>
              <a:rPr lang="en-US" sz="2400" smtClean="0"/>
              <a:t>Decision: resolute, urgent (Lk. 9:57-62); radical      (Lk. 9:23ff.; Lk. 13:24); costly (Lk. 14:25-33;        Matt. 19:16-24); eternal (Lk. 13:25-30)</a:t>
            </a:r>
          </a:p>
          <a:p>
            <a:pPr eaLnBrk="1" hangingPunct="1">
              <a:lnSpc>
                <a:spcPct val="90000"/>
              </a:lnSpc>
              <a:defRPr/>
            </a:pPr>
            <a:r>
              <a:rPr lang="en-US" sz="2400" smtClean="0"/>
              <a:t>Receive blessing of kingdom: forgiveness, Abba relation to God, renewed life, joy, etc.</a:t>
            </a:r>
          </a:p>
          <a:p>
            <a:pPr eaLnBrk="1" hangingPunct="1">
              <a:lnSpc>
                <a:spcPct val="90000"/>
              </a:lnSpc>
              <a:defRPr/>
            </a:pPr>
            <a:r>
              <a:rPr lang="en-US" sz="2400" smtClean="0"/>
              <a:t>Receive demands of kingdom: righteousness/justice, love, etc.</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Jesus’ Kingdom Mission</a:t>
            </a:r>
          </a:p>
        </p:txBody>
      </p:sp>
      <p:sp>
        <p:nvSpPr>
          <p:cNvPr id="236547" name="Rectangle 3"/>
          <p:cNvSpPr>
            <a:spLocks noGrp="1" noChangeArrowheads="1"/>
          </p:cNvSpPr>
          <p:nvPr>
            <p:ph type="body" idx="1"/>
          </p:nvPr>
        </p:nvSpPr>
        <p:spPr/>
        <p:txBody>
          <a:bodyPr/>
          <a:lstStyle/>
          <a:p>
            <a:pPr eaLnBrk="1" hangingPunct="1">
              <a:defRPr/>
            </a:pPr>
            <a:r>
              <a:rPr lang="en-US" smtClean="0"/>
              <a:t>Announced reign of God with words</a:t>
            </a:r>
          </a:p>
          <a:p>
            <a:pPr eaLnBrk="1" hangingPunct="1">
              <a:defRPr/>
            </a:pPr>
            <a:r>
              <a:rPr lang="en-US" smtClean="0"/>
              <a:t>Demonstrated reign of God with deeds</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Demonstration</a:t>
            </a:r>
            <a:br>
              <a:rPr lang="en-US" smtClean="0"/>
            </a:br>
            <a:r>
              <a:rPr lang="en-US" smtClean="0"/>
              <a:t>of God’s Kingdom</a:t>
            </a:r>
          </a:p>
        </p:txBody>
      </p:sp>
      <p:sp>
        <p:nvSpPr>
          <p:cNvPr id="237571" name="Rectangle 3"/>
          <p:cNvSpPr>
            <a:spLocks noGrp="1" noChangeArrowheads="1"/>
          </p:cNvSpPr>
          <p:nvPr>
            <p:ph type="body" idx="1"/>
          </p:nvPr>
        </p:nvSpPr>
        <p:spPr>
          <a:xfrm>
            <a:off x="685800" y="2022475"/>
            <a:ext cx="8077200" cy="4454525"/>
          </a:xfrm>
        </p:spPr>
        <p:txBody>
          <a:bodyPr/>
          <a:lstStyle/>
          <a:p>
            <a:pPr eaLnBrk="1" hangingPunct="1">
              <a:lnSpc>
                <a:spcPct val="90000"/>
              </a:lnSpc>
              <a:defRPr/>
            </a:pPr>
            <a:r>
              <a:rPr lang="en-US" smtClean="0"/>
              <a:t>Blind see; lame walk; deaf hear; sick healed; dead raised; poor/lost received; sinners forgiven; cursed creation restored; demons cast out; lives changed (cf. Luke 7:21-23)</a:t>
            </a:r>
          </a:p>
          <a:p>
            <a:pPr eaLnBrk="1" hangingPunct="1">
              <a:lnSpc>
                <a:spcPct val="90000"/>
              </a:lnSpc>
              <a:defRPr/>
            </a:pPr>
            <a:r>
              <a:rPr lang="en-US" smtClean="0"/>
              <a:t>Signs of God’s kingdom</a:t>
            </a:r>
          </a:p>
          <a:p>
            <a:pPr eaLnBrk="1" hangingPunct="1">
              <a:lnSpc>
                <a:spcPct val="90000"/>
              </a:lnSpc>
              <a:defRPr/>
            </a:pPr>
            <a:r>
              <a:rPr lang="en-US" smtClean="0"/>
              <a:t>Inclusion in kingdom community of marginalized</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Admittance to the</a:t>
            </a:r>
            <a:br>
              <a:rPr lang="en-US" smtClean="0"/>
            </a:br>
            <a:r>
              <a:rPr lang="en-US" smtClean="0"/>
              <a:t>Qumran Community</a:t>
            </a:r>
          </a:p>
        </p:txBody>
      </p:sp>
      <p:sp>
        <p:nvSpPr>
          <p:cNvPr id="238595" name="Rectangle 3"/>
          <p:cNvSpPr>
            <a:spLocks noGrp="1" noChangeArrowheads="1"/>
          </p:cNvSpPr>
          <p:nvPr>
            <p:ph type="body" idx="1"/>
          </p:nvPr>
        </p:nvSpPr>
        <p:spPr>
          <a:xfrm>
            <a:off x="685800" y="2174875"/>
            <a:ext cx="7772400" cy="4911725"/>
          </a:xfrm>
        </p:spPr>
        <p:txBody>
          <a:bodyPr/>
          <a:lstStyle/>
          <a:p>
            <a:pPr eaLnBrk="1" hangingPunct="1">
              <a:buFont typeface="Wingdings" pitchFamily="2" charset="2"/>
              <a:buNone/>
              <a:defRPr/>
            </a:pPr>
            <a:r>
              <a:rPr lang="en-US" smtClean="0"/>
              <a:t>Neither the blind nor the lame</a:t>
            </a:r>
          </a:p>
          <a:p>
            <a:pPr eaLnBrk="1" hangingPunct="1">
              <a:buFont typeface="Wingdings" pitchFamily="2" charset="2"/>
              <a:buNone/>
              <a:defRPr/>
            </a:pPr>
            <a:r>
              <a:rPr lang="en-US" smtClean="0"/>
              <a:t>Nor the deaf nor the dumb</a:t>
            </a:r>
          </a:p>
          <a:p>
            <a:pPr eaLnBrk="1" hangingPunct="1">
              <a:buFont typeface="Wingdings" pitchFamily="2" charset="2"/>
              <a:buNone/>
              <a:defRPr/>
            </a:pPr>
            <a:r>
              <a:rPr lang="en-US" smtClean="0"/>
              <a:t>Nor the lepers nor those whose flesh is blemished</a:t>
            </a:r>
          </a:p>
          <a:p>
            <a:pPr eaLnBrk="1" hangingPunct="1">
              <a:buFont typeface="Wingdings" pitchFamily="2" charset="2"/>
              <a:buNone/>
              <a:defRPr/>
            </a:pPr>
            <a:r>
              <a:rPr lang="en-US" smtClean="0"/>
              <a:t>Shall be admitted to the council of the community</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mtClean="0"/>
              <a:t>Jesus’ Kingdom Mission</a:t>
            </a:r>
          </a:p>
        </p:txBody>
      </p:sp>
      <p:sp>
        <p:nvSpPr>
          <p:cNvPr id="239619" name="Rectangle 3"/>
          <p:cNvSpPr>
            <a:spLocks noGrp="1" noChangeArrowheads="1"/>
          </p:cNvSpPr>
          <p:nvPr>
            <p:ph type="body" idx="1"/>
          </p:nvPr>
        </p:nvSpPr>
        <p:spPr/>
        <p:txBody>
          <a:bodyPr/>
          <a:lstStyle/>
          <a:p>
            <a:pPr eaLnBrk="1" hangingPunct="1">
              <a:spcBef>
                <a:spcPct val="45000"/>
              </a:spcBef>
              <a:defRPr/>
            </a:pPr>
            <a:r>
              <a:rPr lang="en-US" smtClean="0"/>
              <a:t>Announced reign of God with words</a:t>
            </a:r>
          </a:p>
          <a:p>
            <a:pPr eaLnBrk="1" hangingPunct="1">
              <a:spcBef>
                <a:spcPct val="45000"/>
              </a:spcBef>
              <a:defRPr/>
            </a:pPr>
            <a:r>
              <a:rPr lang="en-US" smtClean="0"/>
              <a:t>Demonstrated reign of God with deeds</a:t>
            </a:r>
          </a:p>
          <a:p>
            <a:pPr eaLnBrk="1" hangingPunct="1">
              <a:spcBef>
                <a:spcPct val="45000"/>
              </a:spcBef>
              <a:defRPr/>
            </a:pPr>
            <a:r>
              <a:rPr lang="en-US" smtClean="0"/>
              <a:t>Source of Jesus’ power: Abba, Holy Spirit, prayer</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Jesus’ Kingdom Mission</a:t>
            </a:r>
          </a:p>
        </p:txBody>
      </p:sp>
      <p:sp>
        <p:nvSpPr>
          <p:cNvPr id="240643" name="Rectangle 3"/>
          <p:cNvSpPr>
            <a:spLocks noGrp="1" noChangeArrowheads="1"/>
          </p:cNvSpPr>
          <p:nvPr>
            <p:ph type="body" idx="1"/>
          </p:nvPr>
        </p:nvSpPr>
        <p:spPr>
          <a:xfrm>
            <a:off x="685800" y="1641475"/>
            <a:ext cx="7772400" cy="4987925"/>
          </a:xfrm>
        </p:spPr>
        <p:txBody>
          <a:bodyPr/>
          <a:lstStyle/>
          <a:p>
            <a:pPr eaLnBrk="1" hangingPunct="1">
              <a:defRPr/>
            </a:pPr>
            <a:r>
              <a:rPr lang="en-US" smtClean="0"/>
              <a:t>Announced reign of God with words</a:t>
            </a:r>
          </a:p>
          <a:p>
            <a:pPr eaLnBrk="1" hangingPunct="1">
              <a:defRPr/>
            </a:pPr>
            <a:r>
              <a:rPr lang="en-US" smtClean="0"/>
              <a:t>Demonstrated reign of God with deeds</a:t>
            </a:r>
          </a:p>
          <a:p>
            <a:pPr eaLnBrk="1" hangingPunct="1">
              <a:defRPr/>
            </a:pPr>
            <a:r>
              <a:rPr lang="en-US" smtClean="0"/>
              <a:t>Source of Jesus’ power: Abba, Holy Spirit, prayer</a:t>
            </a:r>
          </a:p>
          <a:p>
            <a:pPr eaLnBrk="1" hangingPunct="1">
              <a:defRPr/>
            </a:pPr>
            <a:r>
              <a:rPr lang="en-US" smtClean="0"/>
              <a:t>Arouses opposition to kingdom mission</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Opposition to Jesus’ Mission</a:t>
            </a:r>
          </a:p>
        </p:txBody>
      </p:sp>
      <p:sp>
        <p:nvSpPr>
          <p:cNvPr id="241667" name="Rectangle 3"/>
          <p:cNvSpPr>
            <a:spLocks noGrp="1" noChangeArrowheads="1"/>
          </p:cNvSpPr>
          <p:nvPr>
            <p:ph type="body" idx="1"/>
          </p:nvPr>
        </p:nvSpPr>
        <p:spPr/>
        <p:txBody>
          <a:bodyPr/>
          <a:lstStyle/>
          <a:p>
            <a:pPr eaLnBrk="1" hangingPunct="1">
              <a:spcBef>
                <a:spcPct val="35000"/>
              </a:spcBef>
              <a:defRPr/>
            </a:pPr>
            <a:r>
              <a:rPr lang="en-US" smtClean="0"/>
              <a:t>Temple, sabbath, food laws, tithing: symbols of separation and hatred</a:t>
            </a:r>
          </a:p>
          <a:p>
            <a:pPr eaLnBrk="1" hangingPunct="1">
              <a:spcBef>
                <a:spcPct val="35000"/>
              </a:spcBef>
              <a:defRPr/>
            </a:pPr>
            <a:r>
              <a:rPr lang="en-US" smtClean="0"/>
              <a:t>Jesus challenges idolatrous status quo (John 15:18-20)</a:t>
            </a:r>
          </a:p>
          <a:p>
            <a:pPr eaLnBrk="1" hangingPunct="1">
              <a:spcBef>
                <a:spcPct val="35000"/>
              </a:spcBef>
              <a:defRPr/>
            </a:pPr>
            <a:r>
              <a:rPr lang="en-US" smtClean="0"/>
              <a:t>Suffering for sake of kingdom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CA" smtClean="0"/>
              <a:t>The Bible as one story</a:t>
            </a:r>
          </a:p>
        </p:txBody>
      </p:sp>
      <p:sp>
        <p:nvSpPr>
          <p:cNvPr id="78851" name="Rectangle 3"/>
          <p:cNvSpPr>
            <a:spLocks noGrp="1" noChangeArrowheads="1"/>
          </p:cNvSpPr>
          <p:nvPr>
            <p:ph type="body" idx="1"/>
          </p:nvPr>
        </p:nvSpPr>
        <p:spPr/>
        <p:txBody>
          <a:bodyPr/>
          <a:lstStyle/>
          <a:p>
            <a:pPr eaLnBrk="1" hangingPunct="1">
              <a:buFont typeface="Wingdings" pitchFamily="2" charset="2"/>
              <a:buNone/>
              <a:defRPr/>
            </a:pPr>
            <a:r>
              <a:rPr lang="en-CA" sz="4000" smtClean="0"/>
              <a:t>	. . . the whole point of Christianity is that it offers a story which is the story of the whole world. It is public truth. (N.T. Wright)</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mtClean="0"/>
              <a:t>Jesus’ Kingdom Mission</a:t>
            </a:r>
          </a:p>
        </p:txBody>
      </p:sp>
      <p:sp>
        <p:nvSpPr>
          <p:cNvPr id="242691" name="Rectangle 3"/>
          <p:cNvSpPr>
            <a:spLocks noGrp="1" noChangeArrowheads="1"/>
          </p:cNvSpPr>
          <p:nvPr>
            <p:ph type="body" idx="1"/>
          </p:nvPr>
        </p:nvSpPr>
        <p:spPr/>
        <p:txBody>
          <a:bodyPr/>
          <a:lstStyle/>
          <a:p>
            <a:pPr eaLnBrk="1" hangingPunct="1">
              <a:defRPr/>
            </a:pPr>
            <a:r>
              <a:rPr lang="en-US" smtClean="0"/>
              <a:t>Announced reign of God with words</a:t>
            </a:r>
          </a:p>
          <a:p>
            <a:pPr eaLnBrk="1" hangingPunct="1">
              <a:defRPr/>
            </a:pPr>
            <a:r>
              <a:rPr lang="en-US" smtClean="0"/>
              <a:t>Demonstrated reign of God with deeds</a:t>
            </a:r>
          </a:p>
          <a:p>
            <a:pPr eaLnBrk="1" hangingPunct="1">
              <a:defRPr/>
            </a:pPr>
            <a:r>
              <a:rPr lang="en-US" smtClean="0"/>
              <a:t>Source of Jesus’ power: Abba, Holy Spirit, prayer</a:t>
            </a:r>
          </a:p>
          <a:p>
            <a:pPr eaLnBrk="1" hangingPunct="1">
              <a:defRPr/>
            </a:pPr>
            <a:r>
              <a:rPr lang="en-US" smtClean="0"/>
              <a:t>Arouses opposition to kingdom mission</a:t>
            </a:r>
          </a:p>
          <a:p>
            <a:pPr eaLnBrk="1" hangingPunct="1">
              <a:defRPr/>
            </a:pPr>
            <a:r>
              <a:rPr lang="en-US" smtClean="0"/>
              <a:t>Jesus gathers a kingdom community</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143000" y="609600"/>
            <a:ext cx="7772400" cy="1042988"/>
          </a:xfrm>
        </p:spPr>
        <p:txBody>
          <a:bodyPr/>
          <a:lstStyle/>
          <a:p>
            <a:pPr eaLnBrk="1" hangingPunct="1"/>
            <a:r>
              <a:rPr lang="en-US" smtClean="0"/>
              <a:t>Formation of</a:t>
            </a:r>
            <a:br>
              <a:rPr lang="en-US" smtClean="0"/>
            </a:br>
            <a:r>
              <a:rPr lang="en-US" smtClean="0"/>
              <a:t>Kingdom Community</a:t>
            </a:r>
          </a:p>
        </p:txBody>
      </p:sp>
      <p:sp>
        <p:nvSpPr>
          <p:cNvPr id="243715" name="Rectangle 3"/>
          <p:cNvSpPr>
            <a:spLocks noGrp="1" noChangeArrowheads="1"/>
          </p:cNvSpPr>
          <p:nvPr>
            <p:ph type="body" idx="1"/>
          </p:nvPr>
        </p:nvSpPr>
        <p:spPr>
          <a:xfrm>
            <a:off x="250825" y="2022475"/>
            <a:ext cx="8893175" cy="5216525"/>
          </a:xfrm>
        </p:spPr>
        <p:txBody>
          <a:bodyPr/>
          <a:lstStyle/>
          <a:p>
            <a:pPr eaLnBrk="1" hangingPunct="1">
              <a:lnSpc>
                <a:spcPct val="90000"/>
              </a:lnSpc>
              <a:defRPr/>
            </a:pPr>
            <a:r>
              <a:rPr lang="en-US" sz="2800" smtClean="0"/>
              <a:t>Gathering of scattered Israel (Ezek. 36.24)</a:t>
            </a:r>
          </a:p>
          <a:p>
            <a:pPr eaLnBrk="1" hangingPunct="1">
              <a:lnSpc>
                <a:spcPct val="90000"/>
              </a:lnSpc>
              <a:defRPr/>
            </a:pPr>
            <a:r>
              <a:rPr lang="en-US" sz="2800" smtClean="0"/>
              <a:t>Cleansing of idolatrous Israel and gift of Spirit (Ezek. 36.24)</a:t>
            </a:r>
          </a:p>
          <a:p>
            <a:pPr eaLnBrk="1" hangingPunct="1">
              <a:lnSpc>
                <a:spcPct val="90000"/>
              </a:lnSpc>
              <a:defRPr/>
            </a:pPr>
            <a:r>
              <a:rPr lang="en-US" sz="2800" smtClean="0"/>
              <a:t>Appointment of 12: Symbolic prophetic action of eschatological restoration of Israel (Matt. 5.14-16; cf. Is. 2.2)</a:t>
            </a:r>
          </a:p>
          <a:p>
            <a:pPr eaLnBrk="1" hangingPunct="1">
              <a:lnSpc>
                <a:spcPct val="90000"/>
              </a:lnSpc>
              <a:defRPr/>
            </a:pPr>
            <a:r>
              <a:rPr lang="en-US" sz="2800" smtClean="0"/>
              <a:t>Jew first, then Gentile</a:t>
            </a:r>
          </a:p>
          <a:p>
            <a:pPr eaLnBrk="1" hangingPunct="1">
              <a:lnSpc>
                <a:spcPct val="90000"/>
              </a:lnSpc>
              <a:defRPr/>
            </a:pPr>
            <a:r>
              <a:rPr lang="en-US" sz="2800" smtClean="0"/>
              <a:t>Taught about life in the kingdom (</a:t>
            </a:r>
            <a:r>
              <a:rPr lang="en-US" sz="2800" smtClean="0">
                <a:effectLst/>
              </a:rPr>
              <a:t>e.g. Matt. 5-7; Lk. 6; Jn. 13 etc.)</a:t>
            </a:r>
            <a:endParaRPr lang="en-US" sz="2800" smtClean="0"/>
          </a:p>
          <a:p>
            <a:pPr eaLnBrk="1" hangingPunct="1">
              <a:lnSpc>
                <a:spcPct val="90000"/>
              </a:lnSpc>
              <a:defRPr/>
            </a:pPr>
            <a:r>
              <a:rPr lang="en-US" sz="2800" smtClean="0"/>
              <a:t>Participation in Jesus’ kingdom mission (Lk 9.1-6)</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mtClean="0"/>
              <a:t>Jesus’ Kingdom Mission</a:t>
            </a:r>
          </a:p>
        </p:txBody>
      </p:sp>
      <p:sp>
        <p:nvSpPr>
          <p:cNvPr id="244739" name="Rectangle 3"/>
          <p:cNvSpPr>
            <a:spLocks noGrp="1" noChangeArrowheads="1"/>
          </p:cNvSpPr>
          <p:nvPr>
            <p:ph type="body" idx="1"/>
          </p:nvPr>
        </p:nvSpPr>
        <p:spPr>
          <a:xfrm>
            <a:off x="685800" y="1641475"/>
            <a:ext cx="7772400" cy="4911725"/>
          </a:xfrm>
        </p:spPr>
        <p:txBody>
          <a:bodyPr/>
          <a:lstStyle/>
          <a:p>
            <a:pPr eaLnBrk="1" hangingPunct="1">
              <a:lnSpc>
                <a:spcPct val="90000"/>
              </a:lnSpc>
              <a:defRPr/>
            </a:pPr>
            <a:r>
              <a:rPr lang="en-US" smtClean="0"/>
              <a:t>Announced reign of God with words</a:t>
            </a:r>
          </a:p>
          <a:p>
            <a:pPr eaLnBrk="1" hangingPunct="1">
              <a:lnSpc>
                <a:spcPct val="90000"/>
              </a:lnSpc>
              <a:defRPr/>
            </a:pPr>
            <a:r>
              <a:rPr lang="en-US" smtClean="0"/>
              <a:t>Demonstrated reign of God with deeds</a:t>
            </a:r>
          </a:p>
          <a:p>
            <a:pPr eaLnBrk="1" hangingPunct="1">
              <a:lnSpc>
                <a:spcPct val="90000"/>
              </a:lnSpc>
              <a:defRPr/>
            </a:pPr>
            <a:r>
              <a:rPr lang="en-US" smtClean="0"/>
              <a:t>Source of Jesus’ power: Abba, Holy Spirit, prayer</a:t>
            </a:r>
          </a:p>
          <a:p>
            <a:pPr eaLnBrk="1" hangingPunct="1">
              <a:lnSpc>
                <a:spcPct val="90000"/>
              </a:lnSpc>
              <a:defRPr/>
            </a:pPr>
            <a:r>
              <a:rPr lang="en-US" smtClean="0"/>
              <a:t>Arouses opposition to kingdom mission</a:t>
            </a:r>
          </a:p>
          <a:p>
            <a:pPr eaLnBrk="1" hangingPunct="1">
              <a:lnSpc>
                <a:spcPct val="90000"/>
              </a:lnSpc>
              <a:defRPr/>
            </a:pPr>
            <a:r>
              <a:rPr lang="en-US" smtClean="0"/>
              <a:t>Jesus gathers a kingdom community</a:t>
            </a:r>
          </a:p>
          <a:p>
            <a:pPr eaLnBrk="1" hangingPunct="1">
              <a:lnSpc>
                <a:spcPct val="90000"/>
              </a:lnSpc>
              <a:defRPr/>
            </a:pPr>
            <a:r>
              <a:rPr lang="en-US" smtClean="0"/>
              <a:t>Jesus welcomes sinners and outcasts</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mtClean="0"/>
              <a:t>Welcoming</a:t>
            </a:r>
            <a:br>
              <a:rPr lang="en-US" smtClean="0"/>
            </a:br>
            <a:r>
              <a:rPr lang="en-US" smtClean="0"/>
              <a:t>Socio-Religious Outcasts</a:t>
            </a:r>
          </a:p>
        </p:txBody>
      </p:sp>
      <p:sp>
        <p:nvSpPr>
          <p:cNvPr id="245763" name="Rectangle 3"/>
          <p:cNvSpPr>
            <a:spLocks noGrp="1" noChangeArrowheads="1"/>
          </p:cNvSpPr>
          <p:nvPr>
            <p:ph type="body" idx="1"/>
          </p:nvPr>
        </p:nvSpPr>
        <p:spPr/>
        <p:txBody>
          <a:bodyPr/>
          <a:lstStyle/>
          <a:p>
            <a:pPr eaLnBrk="1" hangingPunct="1">
              <a:spcBef>
                <a:spcPct val="40000"/>
              </a:spcBef>
              <a:defRPr/>
            </a:pPr>
            <a:r>
              <a:rPr lang="en-US" smtClean="0"/>
              <a:t>Friend of tax-collectors, sinners, prostitutes, lepers</a:t>
            </a:r>
          </a:p>
          <a:p>
            <a:pPr eaLnBrk="1" hangingPunct="1">
              <a:spcBef>
                <a:spcPct val="40000"/>
              </a:spcBef>
              <a:defRPr/>
            </a:pPr>
            <a:r>
              <a:rPr lang="en-US" smtClean="0"/>
              <a:t>Doctor comes to sick</a:t>
            </a:r>
          </a:p>
          <a:p>
            <a:pPr eaLnBrk="1" hangingPunct="1">
              <a:spcBef>
                <a:spcPct val="40000"/>
              </a:spcBef>
              <a:defRPr/>
            </a:pPr>
            <a:r>
              <a:rPr lang="en-US" smtClean="0"/>
              <a:t>Table fellowship</a:t>
            </a:r>
          </a:p>
          <a:p>
            <a:pPr eaLnBrk="1" hangingPunct="1">
              <a:spcBef>
                <a:spcPct val="40000"/>
              </a:spcBef>
              <a:defRPr/>
            </a:pPr>
            <a:r>
              <a:rPr lang="en-US" smtClean="0"/>
              <a:t>Healings</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mtClean="0"/>
              <a:t>Jesus’ Kingdom Mission</a:t>
            </a:r>
          </a:p>
        </p:txBody>
      </p:sp>
      <p:sp>
        <p:nvSpPr>
          <p:cNvPr id="246787" name="Rectangle 3"/>
          <p:cNvSpPr>
            <a:spLocks noGrp="1" noChangeArrowheads="1"/>
          </p:cNvSpPr>
          <p:nvPr>
            <p:ph type="body" idx="1"/>
          </p:nvPr>
        </p:nvSpPr>
        <p:spPr>
          <a:xfrm>
            <a:off x="685800" y="1524000"/>
            <a:ext cx="8229600" cy="5486400"/>
          </a:xfrm>
        </p:spPr>
        <p:txBody>
          <a:bodyPr/>
          <a:lstStyle/>
          <a:p>
            <a:pPr eaLnBrk="1" hangingPunct="1">
              <a:defRPr/>
            </a:pPr>
            <a:r>
              <a:rPr lang="en-US" sz="3000" smtClean="0"/>
              <a:t>Announced kingdom of God with words</a:t>
            </a:r>
          </a:p>
          <a:p>
            <a:pPr eaLnBrk="1" hangingPunct="1">
              <a:defRPr/>
            </a:pPr>
            <a:r>
              <a:rPr lang="en-US" sz="3000" smtClean="0"/>
              <a:t>Demonstrated reign of God with deeds</a:t>
            </a:r>
          </a:p>
          <a:p>
            <a:pPr eaLnBrk="1" hangingPunct="1">
              <a:defRPr/>
            </a:pPr>
            <a:r>
              <a:rPr lang="en-US" sz="3000" smtClean="0"/>
              <a:t>Source of Jesus’ power: Abba, Holy Spirit, prayer</a:t>
            </a:r>
          </a:p>
          <a:p>
            <a:pPr eaLnBrk="1" hangingPunct="1">
              <a:defRPr/>
            </a:pPr>
            <a:r>
              <a:rPr lang="en-US" sz="3000" smtClean="0"/>
              <a:t>Arouses opposition to kingdom mission</a:t>
            </a:r>
          </a:p>
          <a:p>
            <a:pPr eaLnBrk="1" hangingPunct="1">
              <a:defRPr/>
            </a:pPr>
            <a:r>
              <a:rPr lang="en-US" sz="3000" smtClean="0"/>
              <a:t>Jesus gathers a kingdom community</a:t>
            </a:r>
          </a:p>
          <a:p>
            <a:pPr eaLnBrk="1" hangingPunct="1">
              <a:defRPr/>
            </a:pPr>
            <a:r>
              <a:rPr lang="en-US" sz="3000" smtClean="0"/>
              <a:t>Jesus welcomes sinners and outcasts</a:t>
            </a:r>
          </a:p>
          <a:p>
            <a:pPr eaLnBrk="1" hangingPunct="1">
              <a:defRPr/>
            </a:pPr>
            <a:r>
              <a:rPr lang="en-US" sz="3000" smtClean="0"/>
              <a:t>Explained kingdom of God with parables</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Parables:</a:t>
            </a:r>
            <a:br>
              <a:rPr lang="en-US" smtClean="0"/>
            </a:br>
            <a:r>
              <a:rPr lang="en-US" smtClean="0"/>
              <a:t>Correcting Wrong Notions</a:t>
            </a:r>
          </a:p>
        </p:txBody>
      </p:sp>
      <p:sp>
        <p:nvSpPr>
          <p:cNvPr id="247811" name="Rectangle 3"/>
          <p:cNvSpPr>
            <a:spLocks noGrp="1" noChangeArrowheads="1"/>
          </p:cNvSpPr>
          <p:nvPr>
            <p:ph type="body" idx="1"/>
          </p:nvPr>
        </p:nvSpPr>
        <p:spPr/>
        <p:txBody>
          <a:bodyPr/>
          <a:lstStyle/>
          <a:p>
            <a:pPr eaLnBrk="1" hangingPunct="1">
              <a:spcBef>
                <a:spcPct val="30000"/>
              </a:spcBef>
              <a:defRPr/>
            </a:pPr>
            <a:r>
              <a:rPr lang="en-US" smtClean="0"/>
              <a:t>Kingdom does not come all at once</a:t>
            </a:r>
          </a:p>
          <a:p>
            <a:pPr eaLnBrk="1" hangingPunct="1">
              <a:spcBef>
                <a:spcPct val="30000"/>
              </a:spcBef>
              <a:defRPr/>
            </a:pPr>
            <a:r>
              <a:rPr lang="en-US" smtClean="0"/>
              <a:t>It is hidden; comes in weakness, can be rejected, humble, unobtrusive (Matt. 13:1ff.)</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Parables:</a:t>
            </a:r>
            <a:br>
              <a:rPr lang="en-US" smtClean="0"/>
            </a:br>
            <a:r>
              <a:rPr lang="en-US" smtClean="0"/>
              <a:t>Correcting Wrong Notions</a:t>
            </a:r>
          </a:p>
        </p:txBody>
      </p:sp>
      <p:sp>
        <p:nvSpPr>
          <p:cNvPr id="248835" name="Rectangle 3"/>
          <p:cNvSpPr>
            <a:spLocks noGrp="1" noChangeArrowheads="1"/>
          </p:cNvSpPr>
          <p:nvPr>
            <p:ph type="body" idx="1"/>
          </p:nvPr>
        </p:nvSpPr>
        <p:spPr/>
        <p:txBody>
          <a:bodyPr/>
          <a:lstStyle/>
          <a:p>
            <a:pPr eaLnBrk="1" hangingPunct="1">
              <a:spcBef>
                <a:spcPct val="30000"/>
              </a:spcBef>
              <a:defRPr/>
            </a:pPr>
            <a:r>
              <a:rPr lang="en-US" smtClean="0"/>
              <a:t>Kingdom does not come in irresistible power or immediate, manifest glory</a:t>
            </a:r>
          </a:p>
          <a:p>
            <a:pPr eaLnBrk="1" hangingPunct="1">
              <a:spcBef>
                <a:spcPct val="30000"/>
              </a:spcBef>
              <a:defRPr/>
            </a:pPr>
            <a:r>
              <a:rPr lang="en-US" smtClean="0"/>
              <a:t>Small, insignificant, tremendous conflict, suffering, antithesis  (Matt. 13:24ff.; 31-33)</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Parables:</a:t>
            </a:r>
            <a:br>
              <a:rPr lang="en-US" smtClean="0"/>
            </a:br>
            <a:r>
              <a:rPr lang="en-US" smtClean="0"/>
              <a:t>Correcting Wrong Notions</a:t>
            </a:r>
          </a:p>
        </p:txBody>
      </p:sp>
      <p:sp>
        <p:nvSpPr>
          <p:cNvPr id="249859" name="Rectangle 3"/>
          <p:cNvSpPr>
            <a:spLocks noGrp="1" noChangeArrowheads="1"/>
          </p:cNvSpPr>
          <p:nvPr>
            <p:ph type="body" idx="1"/>
          </p:nvPr>
        </p:nvSpPr>
        <p:spPr/>
        <p:txBody>
          <a:bodyPr/>
          <a:lstStyle/>
          <a:p>
            <a:pPr eaLnBrk="1" hangingPunct="1">
              <a:spcBef>
                <a:spcPct val="40000"/>
              </a:spcBef>
              <a:defRPr/>
            </a:pPr>
            <a:r>
              <a:rPr lang="en-US" smtClean="0"/>
              <a:t>Kingdom is not Jewish kingdom reserved for wealthy and righteous</a:t>
            </a:r>
          </a:p>
          <a:p>
            <a:pPr eaLnBrk="1" hangingPunct="1">
              <a:spcBef>
                <a:spcPct val="40000"/>
              </a:spcBef>
              <a:defRPr/>
            </a:pPr>
            <a:r>
              <a:rPr lang="en-US" smtClean="0"/>
              <a:t>Gentiles, poor, sinners (Lk. 14:15ff.; 15:1-32)</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mtClean="0"/>
              <a:t>Parables:</a:t>
            </a:r>
            <a:br>
              <a:rPr lang="en-US" smtClean="0"/>
            </a:br>
            <a:r>
              <a:rPr lang="en-US" smtClean="0"/>
              <a:t>Correcting Wrong Notions</a:t>
            </a:r>
          </a:p>
        </p:txBody>
      </p:sp>
      <p:sp>
        <p:nvSpPr>
          <p:cNvPr id="250883" name="Rectangle 3"/>
          <p:cNvSpPr>
            <a:spLocks noGrp="1" noChangeArrowheads="1"/>
          </p:cNvSpPr>
          <p:nvPr>
            <p:ph type="body" idx="1"/>
          </p:nvPr>
        </p:nvSpPr>
        <p:spPr/>
        <p:txBody>
          <a:bodyPr/>
          <a:lstStyle/>
          <a:p>
            <a:pPr eaLnBrk="1" hangingPunct="1">
              <a:spcBef>
                <a:spcPct val="40000"/>
              </a:spcBef>
              <a:defRPr/>
            </a:pPr>
            <a:r>
              <a:rPr lang="en-US" smtClean="0"/>
              <a:t>Final judgement does not come immediately</a:t>
            </a:r>
          </a:p>
          <a:p>
            <a:pPr eaLnBrk="1" hangingPunct="1">
              <a:spcBef>
                <a:spcPct val="40000"/>
              </a:spcBef>
              <a:defRPr/>
            </a:pPr>
            <a:r>
              <a:rPr lang="en-US" smtClean="0"/>
              <a:t>Reserved for future (Matt.13:24- 30; 13:47-52)</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t>Parables: Correcting Wrong Notions</a:t>
            </a:r>
          </a:p>
        </p:txBody>
      </p:sp>
      <p:sp>
        <p:nvSpPr>
          <p:cNvPr id="251907" name="Rectangle 3"/>
          <p:cNvSpPr>
            <a:spLocks noGrp="1" noChangeArrowheads="1"/>
          </p:cNvSpPr>
          <p:nvPr>
            <p:ph type="body" idx="1"/>
          </p:nvPr>
        </p:nvSpPr>
        <p:spPr/>
        <p:txBody>
          <a:bodyPr/>
          <a:lstStyle/>
          <a:p>
            <a:pPr eaLnBrk="1" hangingPunct="1">
              <a:defRPr/>
            </a:pPr>
            <a:r>
              <a:rPr lang="en-US" smtClean="0"/>
              <a:t>Reason for delay: Give opportunity to gather people into kingdom (Luke 14:15-24).</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609600"/>
            <a:ext cx="80010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“I can’t understand why you missionaries present the Bible to us in India as another book of religion. It is not a book of religion—and anyway we have plenty of books of religion in India already. We don’t need any more! I find in your Bible a unique interpretation of universal history, the history of the whole creation and the history of the human race. And therefore a unique interpretation of the human person as a responsible actor in history. That is unique. There is nothing else in the whole religious literature of the world to put alongside of it.</a:t>
            </a:r>
          </a:p>
          <a:p>
            <a:pPr algn="r" eaLnBrk="1" hangingPunct="1">
              <a:spcBef>
                <a:spcPct val="50000"/>
              </a:spcBef>
            </a:pPr>
            <a:r>
              <a:rPr lang="en-US" sz="2800"/>
              <a:t>-Badrinath (Hindu scholar)</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Jesus’ Kingdom Mission</a:t>
            </a:r>
          </a:p>
        </p:txBody>
      </p:sp>
      <p:sp>
        <p:nvSpPr>
          <p:cNvPr id="252931" name="Rectangle 3"/>
          <p:cNvSpPr>
            <a:spLocks noGrp="1" noChangeArrowheads="1"/>
          </p:cNvSpPr>
          <p:nvPr>
            <p:ph type="body" idx="1"/>
          </p:nvPr>
        </p:nvSpPr>
        <p:spPr>
          <a:xfrm>
            <a:off x="685800" y="1447800"/>
            <a:ext cx="8458200" cy="5216525"/>
          </a:xfrm>
        </p:spPr>
        <p:txBody>
          <a:bodyPr/>
          <a:lstStyle/>
          <a:p>
            <a:pPr eaLnBrk="1" hangingPunct="1">
              <a:defRPr/>
            </a:pPr>
            <a:r>
              <a:rPr lang="en-US" sz="2800" smtClean="0"/>
              <a:t>Announced kingdom of God with words</a:t>
            </a:r>
          </a:p>
          <a:p>
            <a:pPr eaLnBrk="1" hangingPunct="1">
              <a:defRPr/>
            </a:pPr>
            <a:r>
              <a:rPr lang="en-US" sz="2800" smtClean="0"/>
              <a:t>Demonstrated reign of God with deeds</a:t>
            </a:r>
          </a:p>
          <a:p>
            <a:pPr eaLnBrk="1" hangingPunct="1">
              <a:defRPr/>
            </a:pPr>
            <a:r>
              <a:rPr lang="en-US" sz="2800" smtClean="0"/>
              <a:t>Source of Jesus’ power: Abba, Holy Spirit, prayer</a:t>
            </a:r>
          </a:p>
          <a:p>
            <a:pPr eaLnBrk="1" hangingPunct="1">
              <a:defRPr/>
            </a:pPr>
            <a:r>
              <a:rPr lang="en-US" sz="2800" smtClean="0"/>
              <a:t>Arouses opposition to kingdom mission</a:t>
            </a:r>
          </a:p>
          <a:p>
            <a:pPr eaLnBrk="1" hangingPunct="1">
              <a:defRPr/>
            </a:pPr>
            <a:r>
              <a:rPr lang="en-US" sz="2800" smtClean="0"/>
              <a:t>Jesus gathers a kingdom community</a:t>
            </a:r>
          </a:p>
          <a:p>
            <a:pPr eaLnBrk="1" hangingPunct="1">
              <a:defRPr/>
            </a:pPr>
            <a:r>
              <a:rPr lang="en-US" sz="2800" smtClean="0"/>
              <a:t>Jesus welcomes sinners and outcasts</a:t>
            </a:r>
          </a:p>
          <a:p>
            <a:pPr eaLnBrk="1" hangingPunct="1">
              <a:defRPr/>
            </a:pPr>
            <a:r>
              <a:rPr lang="en-US" sz="2800" smtClean="0"/>
              <a:t>Explained kingdom of God with parables</a:t>
            </a:r>
          </a:p>
          <a:p>
            <a:pPr eaLnBrk="1" hangingPunct="1">
              <a:defRPr/>
            </a:pPr>
            <a:r>
              <a:rPr lang="en-US" sz="2800" smtClean="0"/>
              <a:t>Embodied kingdom with his life</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mtClean="0"/>
              <a:t>Embodiment of</a:t>
            </a:r>
            <a:br>
              <a:rPr lang="en-US" smtClean="0"/>
            </a:br>
            <a:r>
              <a:rPr lang="en-US" smtClean="0"/>
              <a:t>God’s Kingdom</a:t>
            </a:r>
          </a:p>
        </p:txBody>
      </p:sp>
      <p:sp>
        <p:nvSpPr>
          <p:cNvPr id="156675" name="Text Box 3"/>
          <p:cNvSpPr txBox="1">
            <a:spLocks noChangeArrowheads="1"/>
          </p:cNvSpPr>
          <p:nvPr/>
        </p:nvSpPr>
        <p:spPr bwMode="auto">
          <a:xfrm>
            <a:off x="533400" y="1752600"/>
            <a:ext cx="86106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10000"/>
              </a:spcBef>
            </a:pPr>
            <a:r>
              <a:rPr lang="en-US" sz="3600" b="1"/>
              <a:t>Abba-relation to God</a:t>
            </a:r>
            <a:r>
              <a:rPr lang="en-US" sz="3600"/>
              <a:t> (Jn. 17:1-3);</a:t>
            </a:r>
          </a:p>
          <a:p>
            <a:pPr eaLnBrk="1" hangingPunct="1">
              <a:spcBef>
                <a:spcPct val="10000"/>
              </a:spcBef>
            </a:pPr>
            <a:r>
              <a:rPr lang="en-US" sz="3600" b="1"/>
              <a:t>Life in Spirit</a:t>
            </a:r>
            <a:r>
              <a:rPr lang="en-US" sz="3600"/>
              <a:t> (Acts 10:38); </a:t>
            </a:r>
          </a:p>
          <a:p>
            <a:pPr eaLnBrk="1" hangingPunct="1">
              <a:spcBef>
                <a:spcPct val="10000"/>
              </a:spcBef>
            </a:pPr>
            <a:r>
              <a:rPr lang="en-US" sz="3600" b="1"/>
              <a:t>Love</a:t>
            </a:r>
            <a:r>
              <a:rPr lang="en-US" sz="3600"/>
              <a:t> (Jn. 15:9ff.); </a:t>
            </a:r>
          </a:p>
          <a:p>
            <a:pPr eaLnBrk="1" hangingPunct="1">
              <a:spcBef>
                <a:spcPct val="10000"/>
              </a:spcBef>
            </a:pPr>
            <a:r>
              <a:rPr lang="en-US" sz="3600" b="1"/>
              <a:t>Joy</a:t>
            </a:r>
            <a:r>
              <a:rPr lang="en-US" sz="3600"/>
              <a:t> (Jn. 15:11);</a:t>
            </a:r>
          </a:p>
          <a:p>
            <a:pPr eaLnBrk="1" hangingPunct="1">
              <a:spcBef>
                <a:spcPct val="10000"/>
              </a:spcBef>
            </a:pPr>
            <a:r>
              <a:rPr lang="en-US" sz="3600" b="1"/>
              <a:t>Peace</a:t>
            </a:r>
            <a:r>
              <a:rPr lang="en-US" sz="3600"/>
              <a:t> (Jn. 14:27);</a:t>
            </a:r>
          </a:p>
          <a:p>
            <a:pPr eaLnBrk="1" hangingPunct="1">
              <a:spcBef>
                <a:spcPct val="10000"/>
              </a:spcBef>
            </a:pPr>
            <a:r>
              <a:rPr lang="en-US" sz="3600" b="1"/>
              <a:t>Obedience</a:t>
            </a:r>
            <a:r>
              <a:rPr lang="en-US" sz="3600"/>
              <a:t> (Jn. 17:4; Heb. 5:8);</a:t>
            </a:r>
          </a:p>
          <a:p>
            <a:pPr eaLnBrk="1" hangingPunct="1">
              <a:spcBef>
                <a:spcPct val="10000"/>
              </a:spcBef>
            </a:pPr>
            <a:r>
              <a:rPr lang="en-US" sz="3600" b="1"/>
              <a:t>Solidarity with excluded</a:t>
            </a:r>
            <a:r>
              <a:rPr lang="en-US" sz="3600"/>
              <a:t> (Lk. 4:18);</a:t>
            </a:r>
          </a:p>
          <a:p>
            <a:pPr eaLnBrk="1" hangingPunct="1">
              <a:spcBef>
                <a:spcPct val="10000"/>
              </a:spcBef>
            </a:pPr>
            <a:r>
              <a:rPr lang="en-US" sz="3600" b="1"/>
              <a:t>Justice</a:t>
            </a:r>
            <a:r>
              <a:rPr lang="en-US" sz="3600"/>
              <a:t> (Lk. 9:58) etc.</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Jesus Concludes His Kingdom Mission in Jerusalem</a:t>
            </a:r>
          </a:p>
        </p:txBody>
      </p:sp>
      <p:sp>
        <p:nvSpPr>
          <p:cNvPr id="254979" name="Rectangle 3"/>
          <p:cNvSpPr>
            <a:spLocks noGrp="1" noChangeArrowheads="1"/>
          </p:cNvSpPr>
          <p:nvPr>
            <p:ph type="body" idx="1"/>
          </p:nvPr>
        </p:nvSpPr>
        <p:spPr>
          <a:xfrm>
            <a:off x="685800" y="1641475"/>
            <a:ext cx="7772400" cy="5216525"/>
          </a:xfrm>
        </p:spPr>
        <p:txBody>
          <a:bodyPr/>
          <a:lstStyle/>
          <a:p>
            <a:pPr eaLnBrk="1" hangingPunct="1">
              <a:defRPr/>
            </a:pPr>
            <a:r>
              <a:rPr lang="en-US" smtClean="0"/>
              <a:t>Three prophetic-symbolic, Messianic actions</a:t>
            </a:r>
          </a:p>
          <a:p>
            <a:pPr lvl="1" eaLnBrk="1" hangingPunct="1">
              <a:defRPr/>
            </a:pPr>
            <a:r>
              <a:rPr lang="en-US" sz="3600" smtClean="0"/>
              <a:t>Jesus enters Jerusalem on a donkey</a:t>
            </a:r>
          </a:p>
          <a:p>
            <a:pPr lvl="1" eaLnBrk="1" hangingPunct="1">
              <a:defRPr/>
            </a:pPr>
            <a:r>
              <a:rPr lang="en-US" sz="3600" smtClean="0"/>
              <a:t>Jesus enacts judgement on temple</a:t>
            </a:r>
          </a:p>
          <a:p>
            <a:pPr lvl="1" eaLnBrk="1" hangingPunct="1">
              <a:defRPr/>
            </a:pPr>
            <a:r>
              <a:rPr lang="en-US" sz="3600" smtClean="0"/>
              <a:t>Jesus symbolizes his death</a:t>
            </a:r>
          </a:p>
          <a:p>
            <a:pPr eaLnBrk="1" hangingPunct="1">
              <a:defRPr/>
            </a:pPr>
            <a:r>
              <a:rPr lang="en-US" smtClean="0"/>
              <a:t>Arrest and trials</a:t>
            </a:r>
          </a:p>
          <a:p>
            <a:pPr eaLnBrk="1" hangingPunct="1">
              <a:defRPr/>
            </a:pPr>
            <a:r>
              <a:rPr lang="en-US" smtClean="0"/>
              <a:t>Crucifixion</a:t>
            </a:r>
          </a:p>
          <a:p>
            <a:pPr eaLnBrk="1" hangingPunct="1">
              <a:defRPr/>
            </a:pPr>
            <a:r>
              <a:rPr lang="en-US" smtClean="0"/>
              <a:t>Resurrection</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mtClean="0"/>
              <a:t>Era of Witness</a:t>
            </a:r>
          </a:p>
        </p:txBody>
      </p:sp>
      <p:graphicFrame>
        <p:nvGraphicFramePr>
          <p:cNvPr id="158723" name="Object 3"/>
          <p:cNvGraphicFramePr>
            <a:graphicFrameLocks noChangeAspect="1"/>
          </p:cNvGraphicFramePr>
          <p:nvPr/>
        </p:nvGraphicFramePr>
        <p:xfrm>
          <a:off x="152400" y="823913"/>
          <a:ext cx="8839200" cy="5210175"/>
        </p:xfrm>
        <a:graphic>
          <a:graphicData uri="http://schemas.openxmlformats.org/presentationml/2006/ole">
            <mc:AlternateContent xmlns:mc="http://schemas.openxmlformats.org/markup-compatibility/2006">
              <mc:Choice xmlns:v="urn:schemas-microsoft-com:vml" Requires="v">
                <p:oleObj spid="_x0000_s158724" name="Drawing" r:id="rId3" imgW="8839080" imgH="5210280" progId="WPDraw30.Drawing">
                  <p:embed/>
                </p:oleObj>
              </mc:Choice>
              <mc:Fallback>
                <p:oleObj name="Drawing" r:id="rId3" imgW="8839080" imgH="521028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3913"/>
                        <a:ext cx="88392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mtClean="0"/>
              <a:t>Significance of Jesus’ Ministry</a:t>
            </a:r>
          </a:p>
        </p:txBody>
      </p:sp>
      <p:sp>
        <p:nvSpPr>
          <p:cNvPr id="257027" name="Rectangle 3"/>
          <p:cNvSpPr>
            <a:spLocks noGrp="1" noChangeArrowheads="1"/>
          </p:cNvSpPr>
          <p:nvPr>
            <p:ph type="body" idx="1"/>
          </p:nvPr>
        </p:nvSpPr>
        <p:spPr/>
        <p:txBody>
          <a:bodyPr/>
          <a:lstStyle/>
          <a:p>
            <a:pPr eaLnBrk="1" hangingPunct="1">
              <a:defRPr/>
            </a:pPr>
            <a:r>
              <a:rPr lang="en-US" sz="3600" smtClean="0"/>
              <a:t>Jesus </a:t>
            </a:r>
            <a:r>
              <a:rPr lang="en-US" sz="3600" b="1" i="1" smtClean="0"/>
              <a:t>revealed</a:t>
            </a:r>
            <a:r>
              <a:rPr lang="en-US" sz="3600" smtClean="0"/>
              <a:t> the end</a:t>
            </a:r>
          </a:p>
          <a:p>
            <a:pPr eaLnBrk="1" hangingPunct="1">
              <a:defRPr/>
            </a:pPr>
            <a:r>
              <a:rPr lang="en-US" sz="3600" smtClean="0"/>
              <a:t>Jesus </a:t>
            </a:r>
            <a:r>
              <a:rPr lang="en-US" sz="3600" b="1" i="1" smtClean="0"/>
              <a:t>accomplished</a:t>
            </a:r>
            <a:r>
              <a:rPr lang="en-US" sz="3600" smtClean="0"/>
              <a:t> the end</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228600"/>
            <a:ext cx="9144000" cy="1219200"/>
          </a:xfrm>
        </p:spPr>
        <p:txBody>
          <a:bodyPr/>
          <a:lstStyle/>
          <a:p>
            <a:pPr eaLnBrk="1" hangingPunct="1"/>
            <a:r>
              <a:rPr lang="en-US" smtClean="0"/>
              <a:t>Summary: Jesus’ Kingdom Mission</a:t>
            </a:r>
          </a:p>
        </p:txBody>
      </p:sp>
      <p:sp>
        <p:nvSpPr>
          <p:cNvPr id="258051" name="Rectangle 3"/>
          <p:cNvSpPr>
            <a:spLocks noGrp="1" noChangeArrowheads="1"/>
          </p:cNvSpPr>
          <p:nvPr>
            <p:ph type="body" idx="1"/>
          </p:nvPr>
        </p:nvSpPr>
        <p:spPr>
          <a:xfrm>
            <a:off x="685800" y="1371600"/>
            <a:ext cx="8153400" cy="5486400"/>
          </a:xfrm>
        </p:spPr>
        <p:txBody>
          <a:bodyPr/>
          <a:lstStyle/>
          <a:p>
            <a:pPr eaLnBrk="1" hangingPunct="1">
              <a:lnSpc>
                <a:spcPct val="90000"/>
              </a:lnSpc>
              <a:defRPr/>
            </a:pPr>
            <a:r>
              <a:rPr lang="en-US" sz="3100" smtClean="0"/>
              <a:t>Announced kingdom of God with words</a:t>
            </a:r>
          </a:p>
          <a:p>
            <a:pPr eaLnBrk="1" hangingPunct="1">
              <a:lnSpc>
                <a:spcPct val="90000"/>
              </a:lnSpc>
              <a:defRPr/>
            </a:pPr>
            <a:r>
              <a:rPr lang="en-US" sz="3100" smtClean="0"/>
              <a:t>Demonstrated reign of God with deeds</a:t>
            </a:r>
          </a:p>
          <a:p>
            <a:pPr eaLnBrk="1" hangingPunct="1">
              <a:lnSpc>
                <a:spcPct val="90000"/>
              </a:lnSpc>
              <a:defRPr/>
            </a:pPr>
            <a:r>
              <a:rPr lang="en-US" sz="3100" smtClean="0"/>
              <a:t>Source of Jesus’ power: Abba, Holy Spirit, prayer</a:t>
            </a:r>
          </a:p>
          <a:p>
            <a:pPr eaLnBrk="1" hangingPunct="1">
              <a:lnSpc>
                <a:spcPct val="90000"/>
              </a:lnSpc>
              <a:defRPr/>
            </a:pPr>
            <a:r>
              <a:rPr lang="en-US" sz="3100" smtClean="0"/>
              <a:t>Arouses opposition to kingdom mission</a:t>
            </a:r>
          </a:p>
          <a:p>
            <a:pPr eaLnBrk="1" hangingPunct="1">
              <a:lnSpc>
                <a:spcPct val="90000"/>
              </a:lnSpc>
              <a:defRPr/>
            </a:pPr>
            <a:r>
              <a:rPr lang="en-US" sz="3100" smtClean="0"/>
              <a:t>Jesus gathers a kingdom community</a:t>
            </a:r>
          </a:p>
          <a:p>
            <a:pPr eaLnBrk="1" hangingPunct="1">
              <a:lnSpc>
                <a:spcPct val="90000"/>
              </a:lnSpc>
              <a:defRPr/>
            </a:pPr>
            <a:r>
              <a:rPr lang="en-US" sz="3100" smtClean="0"/>
              <a:t>Jesus welcomes sinners and outcasts</a:t>
            </a:r>
          </a:p>
          <a:p>
            <a:pPr eaLnBrk="1" hangingPunct="1">
              <a:lnSpc>
                <a:spcPct val="90000"/>
              </a:lnSpc>
              <a:defRPr/>
            </a:pPr>
            <a:r>
              <a:rPr lang="en-US" sz="3100" smtClean="0"/>
              <a:t>Explained kingdom of God with parables</a:t>
            </a:r>
          </a:p>
          <a:p>
            <a:pPr eaLnBrk="1" hangingPunct="1">
              <a:lnSpc>
                <a:spcPct val="90000"/>
              </a:lnSpc>
              <a:defRPr/>
            </a:pPr>
            <a:r>
              <a:rPr lang="en-US" sz="3100" smtClean="0"/>
              <a:t>Embodied kingdom with his life</a:t>
            </a: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381000" y="5334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i="1">
                <a:solidFill>
                  <a:schemeClr val="tx2"/>
                </a:solidFill>
              </a:rPr>
              <a:t>Jesus</a:t>
            </a:r>
            <a:r>
              <a:rPr lang="en-US" sz="4000"/>
              <a:t> gave evidence of power               of God to renew and restore...</a:t>
            </a:r>
          </a:p>
        </p:txBody>
      </p:sp>
      <p:sp>
        <p:nvSpPr>
          <p:cNvPr id="259075" name="Text Box 3"/>
          <p:cNvSpPr txBox="1">
            <a:spLocks noChangeArrowheads="1"/>
          </p:cNvSpPr>
          <p:nvPr/>
        </p:nvSpPr>
        <p:spPr bwMode="auto">
          <a:xfrm>
            <a:off x="457200" y="25908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a:t>...However, if his followers were to enjoy the same restoration...</a:t>
            </a:r>
          </a:p>
        </p:txBody>
      </p:sp>
      <p:sp>
        <p:nvSpPr>
          <p:cNvPr id="259076" name="Text Box 4"/>
          <p:cNvSpPr txBox="1">
            <a:spLocks noChangeArrowheads="1"/>
          </p:cNvSpPr>
          <p:nvPr/>
        </p:nvSpPr>
        <p:spPr bwMode="auto">
          <a:xfrm>
            <a:off x="457200" y="4632325"/>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sz="4000"/>
              <a:t>...Then </a:t>
            </a:r>
            <a:r>
              <a:rPr lang="en-US" sz="4000" b="1" i="1">
                <a:solidFill>
                  <a:schemeClr val="tx2"/>
                </a:solidFill>
              </a:rPr>
              <a:t>sin</a:t>
            </a:r>
            <a:r>
              <a:rPr lang="en-US" sz="4000"/>
              <a:t> </a:t>
            </a:r>
            <a:r>
              <a:rPr lang="en-US" sz="4000" u="sng"/>
              <a:t>the</a:t>
            </a:r>
            <a:r>
              <a:rPr lang="en-US" sz="4000"/>
              <a:t> enemy of God’s kingdom must be destroyed.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slide(fromLeft)">
                                      <p:cBhvr>
                                        <p:cTn id="7" dur="500"/>
                                        <p:tgtEl>
                                          <p:spTgt spid="259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59075"/>
                                        </p:tgtEl>
                                        <p:attrNameLst>
                                          <p:attrName>style.visibility</p:attrName>
                                        </p:attrNameLst>
                                      </p:cBhvr>
                                      <p:to>
                                        <p:strVal val="visible"/>
                                      </p:to>
                                    </p:set>
                                    <p:anim calcmode="lin" valueType="num">
                                      <p:cBhvr additive="base">
                                        <p:cTn id="12" dur="500" fill="hold"/>
                                        <p:tgtEl>
                                          <p:spTgt spid="259075"/>
                                        </p:tgtEl>
                                        <p:attrNameLst>
                                          <p:attrName>ppt_x</p:attrName>
                                        </p:attrNameLst>
                                      </p:cBhvr>
                                      <p:tavLst>
                                        <p:tav tm="0">
                                          <p:val>
                                            <p:strVal val="1+#ppt_w/2"/>
                                          </p:val>
                                        </p:tav>
                                        <p:tav tm="100000">
                                          <p:val>
                                            <p:strVal val="#ppt_x"/>
                                          </p:val>
                                        </p:tav>
                                      </p:tavLst>
                                    </p:anim>
                                    <p:anim calcmode="lin" valueType="num">
                                      <p:cBhvr additive="base">
                                        <p:cTn id="13" dur="500" fill="hold"/>
                                        <p:tgtEl>
                                          <p:spTgt spid="25907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9076"/>
                                        </p:tgtEl>
                                        <p:attrNameLst>
                                          <p:attrName>style.visibility</p:attrName>
                                        </p:attrNameLst>
                                      </p:cBhvr>
                                      <p:to>
                                        <p:strVal val="visible"/>
                                      </p:to>
                                    </p:set>
                                    <p:anim calcmode="lin" valueType="num">
                                      <p:cBhvr additive="base">
                                        <p:cTn id="18" dur="500" fill="hold"/>
                                        <p:tgtEl>
                                          <p:spTgt spid="259076"/>
                                        </p:tgtEl>
                                        <p:attrNameLst>
                                          <p:attrName>ppt_x</p:attrName>
                                        </p:attrNameLst>
                                      </p:cBhvr>
                                      <p:tavLst>
                                        <p:tav tm="0">
                                          <p:val>
                                            <p:strVal val="#ppt_x"/>
                                          </p:val>
                                        </p:tav>
                                        <p:tav tm="100000">
                                          <p:val>
                                            <p:strVal val="#ppt_x"/>
                                          </p:val>
                                        </p:tav>
                                      </p:tavLst>
                                    </p:anim>
                                    <p:anim calcmode="lin" valueType="num">
                                      <p:cBhvr additive="base">
                                        <p:cTn id="19" dur="500" fill="hold"/>
                                        <p:tgtEl>
                                          <p:spTgt spid="259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P spid="259075" grpId="0" autoUpdateAnimBg="0"/>
      <p:bldP spid="259076"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2133600" y="16764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Death</a:t>
            </a:r>
          </a:p>
        </p:txBody>
      </p:sp>
      <p:sp>
        <p:nvSpPr>
          <p:cNvPr id="162819" name="Text Box 3"/>
          <p:cNvSpPr txBox="1">
            <a:spLocks noChangeArrowheads="1"/>
          </p:cNvSpPr>
          <p:nvPr/>
        </p:nvSpPr>
        <p:spPr bwMode="auto">
          <a:xfrm>
            <a:off x="2133600" y="25908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Satanic power</a:t>
            </a:r>
          </a:p>
        </p:txBody>
      </p:sp>
      <p:sp>
        <p:nvSpPr>
          <p:cNvPr id="162820" name="Text Box 4"/>
          <p:cNvSpPr txBox="1">
            <a:spLocks noChangeArrowheads="1"/>
          </p:cNvSpPr>
          <p:nvPr/>
        </p:nvSpPr>
        <p:spPr bwMode="auto">
          <a:xfrm>
            <a:off x="2133600" y="35052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Forms of sin (hatred, greed, etc)</a:t>
            </a:r>
          </a:p>
        </p:txBody>
      </p:sp>
      <p:sp>
        <p:nvSpPr>
          <p:cNvPr id="162821" name="Text Box 5"/>
          <p:cNvSpPr txBox="1">
            <a:spLocks noChangeArrowheads="1"/>
          </p:cNvSpPr>
          <p:nvPr/>
        </p:nvSpPr>
        <p:spPr bwMode="auto">
          <a:xfrm>
            <a:off x="2133600" y="44196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Results of sin (sickness, suffering, etc)</a:t>
            </a:r>
          </a:p>
        </p:txBody>
      </p:sp>
      <p:sp>
        <p:nvSpPr>
          <p:cNvPr id="162822" name="Line 6"/>
          <p:cNvSpPr>
            <a:spLocks noChangeShapeType="1"/>
          </p:cNvSpPr>
          <p:nvPr/>
        </p:nvSpPr>
        <p:spPr bwMode="auto">
          <a:xfrm flipH="1">
            <a:off x="1447800" y="47244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3" name="Line 7"/>
          <p:cNvSpPr>
            <a:spLocks noChangeShapeType="1"/>
          </p:cNvSpPr>
          <p:nvPr/>
        </p:nvSpPr>
        <p:spPr bwMode="auto">
          <a:xfrm flipH="1">
            <a:off x="1447800" y="38100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4" name="Line 8"/>
          <p:cNvSpPr>
            <a:spLocks noChangeShapeType="1"/>
          </p:cNvSpPr>
          <p:nvPr/>
        </p:nvSpPr>
        <p:spPr bwMode="auto">
          <a:xfrm flipH="1">
            <a:off x="1447800" y="19812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5" name="Line 9"/>
          <p:cNvSpPr>
            <a:spLocks noChangeShapeType="1"/>
          </p:cNvSpPr>
          <p:nvPr/>
        </p:nvSpPr>
        <p:spPr bwMode="auto">
          <a:xfrm flipH="1">
            <a:off x="1447800" y="28956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2826" name="Line 10"/>
          <p:cNvSpPr>
            <a:spLocks noChangeShapeType="1"/>
          </p:cNvSpPr>
          <p:nvPr/>
        </p:nvSpPr>
        <p:spPr bwMode="auto">
          <a:xfrm>
            <a:off x="1447800" y="1981200"/>
            <a:ext cx="0" cy="27432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162827" name="AutoShape 11"/>
          <p:cNvCxnSpPr>
            <a:cxnSpLocks noChangeShapeType="1"/>
            <a:stCxn id="162822" idx="1"/>
            <a:endCxn id="162826" idx="1"/>
          </p:cNvCxnSpPr>
          <p:nvPr/>
        </p:nvCxnSpPr>
        <p:spPr bwMode="auto">
          <a:xfrm rot="16200000" flipH="1">
            <a:off x="1447800" y="4724400"/>
            <a:ext cx="1588" cy="1588"/>
          </a:xfrm>
          <a:prstGeom prst="bentConnector3">
            <a:avLst>
              <a:gd name="adj1" fmla="val -3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28" name="AutoShape 12"/>
          <p:cNvCxnSpPr>
            <a:cxnSpLocks noChangeShapeType="1"/>
          </p:cNvCxnSpPr>
          <p:nvPr/>
        </p:nvCxnSpPr>
        <p:spPr bwMode="auto">
          <a:xfrm rot="16200000" flipH="1">
            <a:off x="1447800" y="4495800"/>
            <a:ext cx="1588" cy="1588"/>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829" name="Text Box 13"/>
          <p:cNvSpPr txBox="1">
            <a:spLocks noChangeArrowheads="1"/>
          </p:cNvSpPr>
          <p:nvPr/>
        </p:nvSpPr>
        <p:spPr bwMode="auto">
          <a:xfrm>
            <a:off x="76200" y="29718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solidFill>
                  <a:srgbClr val="FFFF99"/>
                </a:solidFill>
              </a:rPr>
              <a:t>SIN</a:t>
            </a:r>
          </a:p>
        </p:txBody>
      </p:sp>
      <p:sp>
        <p:nvSpPr>
          <p:cNvPr id="162830" name="Text Box 14"/>
          <p:cNvSpPr txBox="1">
            <a:spLocks noChangeArrowheads="1"/>
          </p:cNvSpPr>
          <p:nvPr/>
        </p:nvSpPr>
        <p:spPr bwMode="auto">
          <a:xfrm>
            <a:off x="1143000" y="5486400"/>
            <a:ext cx="647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solidFill>
                  <a:schemeClr val="tx2"/>
                </a:solidFill>
              </a:rPr>
              <a:t>	</a:t>
            </a:r>
            <a:r>
              <a:rPr lang="en-US" sz="3600" b="1">
                <a:solidFill>
                  <a:schemeClr val="tx2"/>
                </a:solidFill>
              </a:rPr>
              <a:t>only accomplished through  Jesus’ death and resurrection</a:t>
            </a:r>
          </a:p>
        </p:txBody>
      </p:sp>
      <p:sp>
        <p:nvSpPr>
          <p:cNvPr id="162831" name="Line 15"/>
          <p:cNvSpPr>
            <a:spLocks noChangeShapeType="1"/>
          </p:cNvSpPr>
          <p:nvPr/>
        </p:nvSpPr>
        <p:spPr bwMode="auto">
          <a:xfrm>
            <a:off x="1219200" y="5867400"/>
            <a:ext cx="685800" cy="0"/>
          </a:xfrm>
          <a:prstGeom prst="line">
            <a:avLst/>
          </a:prstGeom>
          <a:noFill/>
          <a:ln w="28575" cap="sq">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60112" name="Object 16"/>
          <p:cNvGraphicFramePr>
            <a:graphicFrameLocks noChangeAspect="1"/>
          </p:cNvGraphicFramePr>
          <p:nvPr/>
        </p:nvGraphicFramePr>
        <p:xfrm>
          <a:off x="76200" y="2743200"/>
          <a:ext cx="1219200" cy="1219200"/>
        </p:xfrm>
        <a:graphic>
          <a:graphicData uri="http://schemas.openxmlformats.org/presentationml/2006/ole">
            <mc:AlternateContent xmlns:mc="http://schemas.openxmlformats.org/markup-compatibility/2006">
              <mc:Choice xmlns:v="urn:schemas-microsoft-com:vml" Requires="v">
                <p:oleObj spid="_x0000_s162833" name="Drawing" r:id="rId3" imgW="1619280" imgH="1619280" progId="WPDraw30.Drawing">
                  <p:embed/>
                </p:oleObj>
              </mc:Choice>
              <mc:Fallback>
                <p:oleObj name="Drawing" r:id="rId3" imgW="1619280" imgH="1619280" progId="WPDraw30.Drawing">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7432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3000"/>
                                  </p:stCondLst>
                                  <p:childTnLst>
                                    <p:set>
                                      <p:cBhvr>
                                        <p:cTn id="6" dur="1" fill="hold">
                                          <p:stCondLst>
                                            <p:cond delay="0"/>
                                          </p:stCondLst>
                                        </p:cTn>
                                        <p:tgtEl>
                                          <p:spTgt spid="260112"/>
                                        </p:tgtEl>
                                        <p:attrNameLst>
                                          <p:attrName>style.visibility</p:attrName>
                                        </p:attrNameLst>
                                      </p:cBhvr>
                                      <p:to>
                                        <p:strVal val="visible"/>
                                      </p:to>
                                    </p:set>
                                    <p:animEffect transition="in" filter="box(out)">
                                      <p:cBhvr>
                                        <p:cTn id="7"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133600" y="16764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Death</a:t>
            </a:r>
          </a:p>
        </p:txBody>
      </p:sp>
      <p:sp>
        <p:nvSpPr>
          <p:cNvPr id="163843" name="Text Box 3"/>
          <p:cNvSpPr txBox="1">
            <a:spLocks noChangeArrowheads="1"/>
          </p:cNvSpPr>
          <p:nvPr/>
        </p:nvSpPr>
        <p:spPr bwMode="auto">
          <a:xfrm>
            <a:off x="2133600" y="25908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Satanic power</a:t>
            </a:r>
          </a:p>
        </p:txBody>
      </p:sp>
      <p:sp>
        <p:nvSpPr>
          <p:cNvPr id="163844" name="Text Box 4"/>
          <p:cNvSpPr txBox="1">
            <a:spLocks noChangeArrowheads="1"/>
          </p:cNvSpPr>
          <p:nvPr/>
        </p:nvSpPr>
        <p:spPr bwMode="auto">
          <a:xfrm>
            <a:off x="2133600" y="35052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Forms of sin (hatred, greed, etc)</a:t>
            </a:r>
          </a:p>
        </p:txBody>
      </p:sp>
      <p:sp>
        <p:nvSpPr>
          <p:cNvPr id="163845" name="Text Box 5"/>
          <p:cNvSpPr txBox="1">
            <a:spLocks noChangeArrowheads="1"/>
          </p:cNvSpPr>
          <p:nvPr/>
        </p:nvSpPr>
        <p:spPr bwMode="auto">
          <a:xfrm>
            <a:off x="2133600" y="4419600"/>
            <a:ext cx="701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a:t>Results of sin (sickness, suffering, etc)</a:t>
            </a:r>
          </a:p>
        </p:txBody>
      </p:sp>
      <p:sp>
        <p:nvSpPr>
          <p:cNvPr id="163846" name="Line 6"/>
          <p:cNvSpPr>
            <a:spLocks noChangeShapeType="1"/>
          </p:cNvSpPr>
          <p:nvPr/>
        </p:nvSpPr>
        <p:spPr bwMode="auto">
          <a:xfrm flipH="1">
            <a:off x="1447800" y="47244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47" name="Line 7"/>
          <p:cNvSpPr>
            <a:spLocks noChangeShapeType="1"/>
          </p:cNvSpPr>
          <p:nvPr/>
        </p:nvSpPr>
        <p:spPr bwMode="auto">
          <a:xfrm flipH="1">
            <a:off x="1447800" y="38100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48" name="Line 8"/>
          <p:cNvSpPr>
            <a:spLocks noChangeShapeType="1"/>
          </p:cNvSpPr>
          <p:nvPr/>
        </p:nvSpPr>
        <p:spPr bwMode="auto">
          <a:xfrm flipH="1">
            <a:off x="1447800" y="19812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49" name="Line 9"/>
          <p:cNvSpPr>
            <a:spLocks noChangeShapeType="1"/>
          </p:cNvSpPr>
          <p:nvPr/>
        </p:nvSpPr>
        <p:spPr bwMode="auto">
          <a:xfrm flipH="1">
            <a:off x="1447800" y="2895600"/>
            <a:ext cx="6858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50" name="Line 10"/>
          <p:cNvSpPr>
            <a:spLocks noChangeShapeType="1"/>
          </p:cNvSpPr>
          <p:nvPr/>
        </p:nvSpPr>
        <p:spPr bwMode="auto">
          <a:xfrm>
            <a:off x="1447800" y="1981200"/>
            <a:ext cx="0" cy="27432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163851" name="AutoShape 11"/>
          <p:cNvCxnSpPr>
            <a:cxnSpLocks noChangeShapeType="1"/>
            <a:stCxn id="163846" idx="1"/>
            <a:endCxn id="163850" idx="1"/>
          </p:cNvCxnSpPr>
          <p:nvPr/>
        </p:nvCxnSpPr>
        <p:spPr bwMode="auto">
          <a:xfrm rot="16200000" flipH="1">
            <a:off x="1447800" y="4724400"/>
            <a:ext cx="1588" cy="1588"/>
          </a:xfrm>
          <a:prstGeom prst="bentConnector3">
            <a:avLst>
              <a:gd name="adj1" fmla="val -3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2" name="AutoShape 12"/>
          <p:cNvCxnSpPr>
            <a:cxnSpLocks noChangeShapeType="1"/>
          </p:cNvCxnSpPr>
          <p:nvPr/>
        </p:nvCxnSpPr>
        <p:spPr bwMode="auto">
          <a:xfrm rot="16200000" flipH="1">
            <a:off x="1447800" y="4495800"/>
            <a:ext cx="1588" cy="1588"/>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53" name="Text Box 13"/>
          <p:cNvSpPr txBox="1">
            <a:spLocks noChangeArrowheads="1"/>
          </p:cNvSpPr>
          <p:nvPr/>
        </p:nvSpPr>
        <p:spPr bwMode="auto">
          <a:xfrm>
            <a:off x="1143000" y="5486400"/>
            <a:ext cx="647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solidFill>
                  <a:schemeClr val="tx2"/>
                </a:solidFill>
              </a:rPr>
              <a:t>	</a:t>
            </a:r>
            <a:r>
              <a:rPr lang="en-US" sz="3600" b="1">
                <a:solidFill>
                  <a:schemeClr val="tx2"/>
                </a:solidFill>
              </a:rPr>
              <a:t>only accomplished through  Jesus’ death and resurrection</a:t>
            </a:r>
          </a:p>
        </p:txBody>
      </p:sp>
      <p:sp>
        <p:nvSpPr>
          <p:cNvPr id="163854" name="Line 14"/>
          <p:cNvSpPr>
            <a:spLocks noChangeShapeType="1"/>
          </p:cNvSpPr>
          <p:nvPr/>
        </p:nvSpPr>
        <p:spPr bwMode="auto">
          <a:xfrm>
            <a:off x="1219200" y="5867400"/>
            <a:ext cx="685800" cy="0"/>
          </a:xfrm>
          <a:prstGeom prst="line">
            <a:avLst/>
          </a:prstGeom>
          <a:noFill/>
          <a:ln w="28575" cap="sq">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1135" name="Line 15"/>
          <p:cNvSpPr>
            <a:spLocks noChangeShapeType="1"/>
          </p:cNvSpPr>
          <p:nvPr/>
        </p:nvSpPr>
        <p:spPr bwMode="auto">
          <a:xfrm>
            <a:off x="2209800" y="1981200"/>
            <a:ext cx="1066800" cy="0"/>
          </a:xfrm>
          <a:prstGeom prst="line">
            <a:avLst/>
          </a:prstGeom>
          <a:noFill/>
          <a:ln w="762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1136" name="Line 16"/>
          <p:cNvSpPr>
            <a:spLocks noChangeShapeType="1"/>
          </p:cNvSpPr>
          <p:nvPr/>
        </p:nvSpPr>
        <p:spPr bwMode="auto">
          <a:xfrm>
            <a:off x="2209800" y="2895600"/>
            <a:ext cx="2514600" cy="0"/>
          </a:xfrm>
          <a:prstGeom prst="line">
            <a:avLst/>
          </a:prstGeom>
          <a:noFill/>
          <a:ln w="762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1137" name="Line 17"/>
          <p:cNvSpPr>
            <a:spLocks noChangeShapeType="1"/>
          </p:cNvSpPr>
          <p:nvPr/>
        </p:nvSpPr>
        <p:spPr bwMode="auto">
          <a:xfrm>
            <a:off x="2209800" y="3810000"/>
            <a:ext cx="5638800" cy="0"/>
          </a:xfrm>
          <a:prstGeom prst="line">
            <a:avLst/>
          </a:prstGeom>
          <a:noFill/>
          <a:ln w="762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1138" name="Line 18"/>
          <p:cNvSpPr>
            <a:spLocks noChangeShapeType="1"/>
          </p:cNvSpPr>
          <p:nvPr/>
        </p:nvSpPr>
        <p:spPr bwMode="auto">
          <a:xfrm>
            <a:off x="2209800" y="4724400"/>
            <a:ext cx="6705600" cy="0"/>
          </a:xfrm>
          <a:prstGeom prst="line">
            <a:avLst/>
          </a:prstGeom>
          <a:noFill/>
          <a:ln w="7620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1135"/>
                                        </p:tgtEl>
                                        <p:attrNameLst>
                                          <p:attrName>style.visibility</p:attrName>
                                        </p:attrNameLst>
                                      </p:cBhvr>
                                      <p:to>
                                        <p:strVal val="visible"/>
                                      </p:to>
                                    </p:set>
                                    <p:anim calcmode="lin" valueType="num">
                                      <p:cBhvr additive="base">
                                        <p:cTn id="7" dur="500" fill="hold"/>
                                        <p:tgtEl>
                                          <p:spTgt spid="261135"/>
                                        </p:tgtEl>
                                        <p:attrNameLst>
                                          <p:attrName>ppt_x</p:attrName>
                                        </p:attrNameLst>
                                      </p:cBhvr>
                                      <p:tavLst>
                                        <p:tav tm="0">
                                          <p:val>
                                            <p:strVal val="1+#ppt_w/2"/>
                                          </p:val>
                                        </p:tav>
                                        <p:tav tm="100000">
                                          <p:val>
                                            <p:strVal val="#ppt_x"/>
                                          </p:val>
                                        </p:tav>
                                      </p:tavLst>
                                    </p:anim>
                                    <p:anim calcmode="lin" valueType="num">
                                      <p:cBhvr additive="base">
                                        <p:cTn id="8" dur="500" fill="hold"/>
                                        <p:tgtEl>
                                          <p:spTgt spid="2611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1136"/>
                                        </p:tgtEl>
                                        <p:attrNameLst>
                                          <p:attrName>style.visibility</p:attrName>
                                        </p:attrNameLst>
                                      </p:cBhvr>
                                      <p:to>
                                        <p:strVal val="visible"/>
                                      </p:to>
                                    </p:set>
                                    <p:anim calcmode="lin" valueType="num">
                                      <p:cBhvr additive="base">
                                        <p:cTn id="13" dur="500" fill="hold"/>
                                        <p:tgtEl>
                                          <p:spTgt spid="261136"/>
                                        </p:tgtEl>
                                        <p:attrNameLst>
                                          <p:attrName>ppt_x</p:attrName>
                                        </p:attrNameLst>
                                      </p:cBhvr>
                                      <p:tavLst>
                                        <p:tav tm="0">
                                          <p:val>
                                            <p:strVal val="1+#ppt_w/2"/>
                                          </p:val>
                                        </p:tav>
                                        <p:tav tm="100000">
                                          <p:val>
                                            <p:strVal val="#ppt_x"/>
                                          </p:val>
                                        </p:tav>
                                      </p:tavLst>
                                    </p:anim>
                                    <p:anim calcmode="lin" valueType="num">
                                      <p:cBhvr additive="base">
                                        <p:cTn id="14" dur="500" fill="hold"/>
                                        <p:tgtEl>
                                          <p:spTgt spid="2611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1137"/>
                                        </p:tgtEl>
                                        <p:attrNameLst>
                                          <p:attrName>style.visibility</p:attrName>
                                        </p:attrNameLst>
                                      </p:cBhvr>
                                      <p:to>
                                        <p:strVal val="visible"/>
                                      </p:to>
                                    </p:set>
                                    <p:anim calcmode="lin" valueType="num">
                                      <p:cBhvr additive="base">
                                        <p:cTn id="19" dur="500" fill="hold"/>
                                        <p:tgtEl>
                                          <p:spTgt spid="261137"/>
                                        </p:tgtEl>
                                        <p:attrNameLst>
                                          <p:attrName>ppt_x</p:attrName>
                                        </p:attrNameLst>
                                      </p:cBhvr>
                                      <p:tavLst>
                                        <p:tav tm="0">
                                          <p:val>
                                            <p:strVal val="1+#ppt_w/2"/>
                                          </p:val>
                                        </p:tav>
                                        <p:tav tm="100000">
                                          <p:val>
                                            <p:strVal val="#ppt_x"/>
                                          </p:val>
                                        </p:tav>
                                      </p:tavLst>
                                    </p:anim>
                                    <p:anim calcmode="lin" valueType="num">
                                      <p:cBhvr additive="base">
                                        <p:cTn id="20" dur="500" fill="hold"/>
                                        <p:tgtEl>
                                          <p:spTgt spid="2611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1138"/>
                                        </p:tgtEl>
                                        <p:attrNameLst>
                                          <p:attrName>style.visibility</p:attrName>
                                        </p:attrNameLst>
                                      </p:cBhvr>
                                      <p:to>
                                        <p:strVal val="visible"/>
                                      </p:to>
                                    </p:set>
                                    <p:anim calcmode="lin" valueType="num">
                                      <p:cBhvr additive="base">
                                        <p:cTn id="25" dur="500" fill="hold"/>
                                        <p:tgtEl>
                                          <p:spTgt spid="261138"/>
                                        </p:tgtEl>
                                        <p:attrNameLst>
                                          <p:attrName>ppt_x</p:attrName>
                                        </p:attrNameLst>
                                      </p:cBhvr>
                                      <p:tavLst>
                                        <p:tav tm="0">
                                          <p:val>
                                            <p:strVal val="1+#ppt_w/2"/>
                                          </p:val>
                                        </p:tav>
                                        <p:tav tm="100000">
                                          <p:val>
                                            <p:strVal val="#ppt_x"/>
                                          </p:val>
                                        </p:tav>
                                      </p:tavLst>
                                    </p:anim>
                                    <p:anim calcmode="lin" valueType="num">
                                      <p:cBhvr additive="base">
                                        <p:cTn id="26" dur="500" fill="hold"/>
                                        <p:tgtEl>
                                          <p:spTgt spid="261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35" grpId="0" animBg="1"/>
      <p:bldP spid="261136" grpId="0" animBg="1"/>
      <p:bldP spid="261137" grpId="0" animBg="1"/>
      <p:bldP spid="26113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mtClean="0"/>
              <a:t>Era of Witness</a:t>
            </a:r>
          </a:p>
        </p:txBody>
      </p:sp>
      <p:graphicFrame>
        <p:nvGraphicFramePr>
          <p:cNvPr id="164867" name="Object 3"/>
          <p:cNvGraphicFramePr>
            <a:graphicFrameLocks noChangeAspect="1"/>
          </p:cNvGraphicFramePr>
          <p:nvPr/>
        </p:nvGraphicFramePr>
        <p:xfrm>
          <a:off x="152400" y="823913"/>
          <a:ext cx="8839200" cy="5210175"/>
        </p:xfrm>
        <a:graphic>
          <a:graphicData uri="http://schemas.openxmlformats.org/presentationml/2006/ole">
            <mc:AlternateContent xmlns:mc="http://schemas.openxmlformats.org/markup-compatibility/2006">
              <mc:Choice xmlns:v="urn:schemas-microsoft-com:vml" Requires="v">
                <p:oleObj spid="_x0000_s164868" name="Drawing" r:id="rId3" imgW="8839080" imgH="5210280" progId="WPDraw30.Drawing">
                  <p:embed/>
                </p:oleObj>
              </mc:Choice>
              <mc:Fallback>
                <p:oleObj name="Drawing" r:id="rId3" imgW="8839080" imgH="521028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3913"/>
                        <a:ext cx="88392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152400"/>
            <a:ext cx="7772400" cy="1143000"/>
          </a:xfrm>
        </p:spPr>
        <p:txBody>
          <a:bodyPr/>
          <a:lstStyle/>
          <a:p>
            <a:pPr eaLnBrk="1" hangingPunct="1"/>
            <a:r>
              <a:rPr lang="en-CA" smtClean="0"/>
              <a:t>Danger!</a:t>
            </a:r>
          </a:p>
        </p:txBody>
      </p:sp>
      <p:sp>
        <p:nvSpPr>
          <p:cNvPr id="89091" name="Rectangle 3"/>
          <p:cNvSpPr>
            <a:spLocks noGrp="1" noChangeArrowheads="1"/>
          </p:cNvSpPr>
          <p:nvPr>
            <p:ph type="body" idx="1"/>
          </p:nvPr>
        </p:nvSpPr>
        <p:spPr>
          <a:xfrm>
            <a:off x="1169988" y="1600200"/>
            <a:ext cx="7772400" cy="4953000"/>
          </a:xfrm>
        </p:spPr>
        <p:txBody>
          <a:bodyPr/>
          <a:lstStyle/>
          <a:p>
            <a:pPr eaLnBrk="1" hangingPunct="1">
              <a:lnSpc>
                <a:spcPct val="90000"/>
              </a:lnSpc>
              <a:defRPr/>
            </a:pPr>
            <a:r>
              <a:rPr lang="en-CA" sz="2800" smtClean="0"/>
              <a:t>Breaking up the Bible into little bits—moral, sermon, theological, historical-critical, devotional</a:t>
            </a:r>
          </a:p>
          <a:p>
            <a:pPr eaLnBrk="1" hangingPunct="1">
              <a:lnSpc>
                <a:spcPct val="90000"/>
              </a:lnSpc>
              <a:defRPr/>
            </a:pPr>
            <a:r>
              <a:rPr lang="en-CA" sz="2400" smtClean="0"/>
              <a:t>“If we allow the Bible to become fragmented, it is in danger of being absorbed into whatever </a:t>
            </a:r>
            <a:r>
              <a:rPr lang="en-CA" sz="2400" i="1" smtClean="0"/>
              <a:t>other</a:t>
            </a:r>
            <a:r>
              <a:rPr lang="en-CA" sz="2400" smtClean="0"/>
              <a:t> story is shaping our culture, and it will thus cease to shape our lives as it should. Idolatry has twisted the dominant cultural story of the secular Western world. If as believers we allow this story (rather than the Bible) to become the foundation of our thought and action, then our lives will manifest no the truths of Scripture, but the lies of an idolatrous culture. Hence, the unity of Scripture is no minor matter: a fragmented Bible may actually produce theologically orthodox, morally upright, warmly pious idol worshippers! (</a:t>
            </a:r>
            <a:r>
              <a:rPr lang="en-CA" sz="2400" i="1" smtClean="0"/>
              <a:t>Drama of Scripture</a:t>
            </a:r>
            <a:r>
              <a:rPr lang="en-CA" sz="2400" smtClean="0"/>
              <a:t>, 12)</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228600"/>
            <a:ext cx="9144000" cy="1219200"/>
          </a:xfrm>
        </p:spPr>
        <p:txBody>
          <a:bodyPr/>
          <a:lstStyle/>
          <a:p>
            <a:pPr eaLnBrk="1" hangingPunct="1"/>
            <a:r>
              <a:rPr lang="en-US" smtClean="0"/>
              <a:t>Centre of Redemptive History:</a:t>
            </a:r>
            <a:br>
              <a:rPr lang="en-US" smtClean="0"/>
            </a:br>
            <a:r>
              <a:rPr lang="en-US" smtClean="0"/>
              <a:t>Death and Resurrection of Jesus</a:t>
            </a:r>
          </a:p>
        </p:txBody>
      </p:sp>
      <p:sp>
        <p:nvSpPr>
          <p:cNvPr id="263171" name="Rectangle 3"/>
          <p:cNvSpPr>
            <a:spLocks noGrp="1" noChangeArrowheads="1"/>
          </p:cNvSpPr>
          <p:nvPr>
            <p:ph type="body" idx="1"/>
          </p:nvPr>
        </p:nvSpPr>
        <p:spPr>
          <a:xfrm>
            <a:off x="685800" y="1946275"/>
            <a:ext cx="7772400" cy="4454525"/>
          </a:xfrm>
        </p:spPr>
        <p:txBody>
          <a:bodyPr/>
          <a:lstStyle/>
          <a:p>
            <a:pPr eaLnBrk="1" hangingPunct="1">
              <a:defRPr/>
            </a:pPr>
            <a:r>
              <a:rPr lang="en-US" smtClean="0"/>
              <a:t>Failure of judgement, law, priests, sacrificial system, kings, prophets, etc. to form faithful community</a:t>
            </a:r>
          </a:p>
          <a:p>
            <a:pPr eaLnBrk="1" hangingPunct="1">
              <a:lnSpc>
                <a:spcPct val="110000"/>
              </a:lnSpc>
              <a:spcBef>
                <a:spcPct val="40000"/>
              </a:spcBef>
              <a:defRPr/>
            </a:pPr>
            <a:r>
              <a:rPr lang="en-US" smtClean="0"/>
              <a:t>Cross: mighty act of God to accomplish redemption (Rom. 8:3-4)</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457200" y="68580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a:t>Death          end of old</a:t>
            </a:r>
          </a:p>
        </p:txBody>
      </p:sp>
      <p:sp>
        <p:nvSpPr>
          <p:cNvPr id="166915" name="Text Box 3"/>
          <p:cNvSpPr txBox="1">
            <a:spLocks noChangeArrowheads="1"/>
          </p:cNvSpPr>
          <p:nvPr/>
        </p:nvSpPr>
        <p:spPr bwMode="auto">
          <a:xfrm>
            <a:off x="457200" y="15240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a:t>Resurrection          beginning of new</a:t>
            </a:r>
          </a:p>
        </p:txBody>
      </p:sp>
      <p:sp>
        <p:nvSpPr>
          <p:cNvPr id="166916" name="Line 4"/>
          <p:cNvSpPr>
            <a:spLocks noChangeShapeType="1"/>
          </p:cNvSpPr>
          <p:nvPr/>
        </p:nvSpPr>
        <p:spPr bwMode="auto">
          <a:xfrm>
            <a:off x="1981200" y="1066800"/>
            <a:ext cx="838200" cy="0"/>
          </a:xfrm>
          <a:prstGeom prst="line">
            <a:avLst/>
          </a:prstGeom>
          <a:noFill/>
          <a:ln w="5715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17" name="Line 5"/>
          <p:cNvSpPr>
            <a:spLocks noChangeShapeType="1"/>
          </p:cNvSpPr>
          <p:nvPr/>
        </p:nvSpPr>
        <p:spPr bwMode="auto">
          <a:xfrm>
            <a:off x="3352800" y="1905000"/>
            <a:ext cx="838200" cy="0"/>
          </a:xfrm>
          <a:prstGeom prst="line">
            <a:avLst/>
          </a:prstGeom>
          <a:noFill/>
          <a:ln w="5715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6918" name="Group 6"/>
          <p:cNvGrpSpPr>
            <a:grpSpLocks/>
          </p:cNvGrpSpPr>
          <p:nvPr/>
        </p:nvGrpSpPr>
        <p:grpSpPr bwMode="auto">
          <a:xfrm>
            <a:off x="0" y="3657600"/>
            <a:ext cx="2895600" cy="2438400"/>
            <a:chOff x="0" y="2304"/>
            <a:chExt cx="1824" cy="1536"/>
          </a:xfrm>
        </p:grpSpPr>
        <p:sp>
          <p:nvSpPr>
            <p:cNvPr id="166926" name="Line 7"/>
            <p:cNvSpPr>
              <a:spLocks noChangeShapeType="1"/>
            </p:cNvSpPr>
            <p:nvPr/>
          </p:nvSpPr>
          <p:spPr bwMode="auto">
            <a:xfrm>
              <a:off x="0" y="2304"/>
              <a:ext cx="1824" cy="0"/>
            </a:xfrm>
            <a:prstGeom prst="line">
              <a:avLst/>
            </a:prstGeom>
            <a:noFill/>
            <a:ln w="5715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7" name="Line 8"/>
            <p:cNvSpPr>
              <a:spLocks noChangeShapeType="1"/>
            </p:cNvSpPr>
            <p:nvPr/>
          </p:nvSpPr>
          <p:spPr bwMode="auto">
            <a:xfrm>
              <a:off x="1824" y="2304"/>
              <a:ext cx="0" cy="1536"/>
            </a:xfrm>
            <a:prstGeom prst="line">
              <a:avLst/>
            </a:prstGeom>
            <a:noFill/>
            <a:ln w="5715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6919" name="Group 9"/>
          <p:cNvGrpSpPr>
            <a:grpSpLocks/>
          </p:cNvGrpSpPr>
          <p:nvPr/>
        </p:nvGrpSpPr>
        <p:grpSpPr bwMode="auto">
          <a:xfrm rot="-5400000">
            <a:off x="6477000" y="3429000"/>
            <a:ext cx="2438400" cy="2895600"/>
            <a:chOff x="0" y="2304"/>
            <a:chExt cx="1824" cy="1536"/>
          </a:xfrm>
        </p:grpSpPr>
        <p:sp>
          <p:nvSpPr>
            <p:cNvPr id="166924" name="Line 10"/>
            <p:cNvSpPr>
              <a:spLocks noChangeShapeType="1"/>
            </p:cNvSpPr>
            <p:nvPr/>
          </p:nvSpPr>
          <p:spPr bwMode="auto">
            <a:xfrm>
              <a:off x="0" y="2304"/>
              <a:ext cx="1824" cy="0"/>
            </a:xfrm>
            <a:prstGeom prst="line">
              <a:avLst/>
            </a:prstGeom>
            <a:noFill/>
            <a:ln w="5715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5" name="Line 11"/>
            <p:cNvSpPr>
              <a:spLocks noChangeShapeType="1"/>
            </p:cNvSpPr>
            <p:nvPr/>
          </p:nvSpPr>
          <p:spPr bwMode="auto">
            <a:xfrm>
              <a:off x="1824" y="2304"/>
              <a:ext cx="0" cy="1536"/>
            </a:xfrm>
            <a:prstGeom prst="line">
              <a:avLst/>
            </a:prstGeom>
            <a:noFill/>
            <a:ln w="57150" cap="sq">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6920" name="Text Box 12"/>
          <p:cNvSpPr txBox="1">
            <a:spLocks noChangeArrowheads="1"/>
          </p:cNvSpPr>
          <p:nvPr/>
        </p:nvSpPr>
        <p:spPr bwMode="auto">
          <a:xfrm>
            <a:off x="0" y="28956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i="1">
                <a:solidFill>
                  <a:schemeClr val="folHlink"/>
                </a:solidFill>
              </a:rPr>
              <a:t>OLD</a:t>
            </a:r>
          </a:p>
        </p:txBody>
      </p:sp>
      <p:sp>
        <p:nvSpPr>
          <p:cNvPr id="166921" name="Text Box 13"/>
          <p:cNvSpPr txBox="1">
            <a:spLocks noChangeArrowheads="1"/>
          </p:cNvSpPr>
          <p:nvPr/>
        </p:nvSpPr>
        <p:spPr bwMode="auto">
          <a:xfrm>
            <a:off x="6248400" y="28956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i="1">
                <a:solidFill>
                  <a:schemeClr val="folHlink"/>
                </a:solidFill>
              </a:rPr>
              <a:t>NEW</a:t>
            </a:r>
          </a:p>
        </p:txBody>
      </p:sp>
      <p:sp>
        <p:nvSpPr>
          <p:cNvPr id="166922" name="Text Box 14"/>
          <p:cNvSpPr txBox="1">
            <a:spLocks noChangeArrowheads="1"/>
          </p:cNvSpPr>
          <p:nvPr/>
        </p:nvSpPr>
        <p:spPr bwMode="auto">
          <a:xfrm>
            <a:off x="1905000" y="62484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b="1" i="1">
                <a:solidFill>
                  <a:schemeClr val="folHlink"/>
                </a:solidFill>
              </a:rPr>
              <a:t>death</a:t>
            </a:r>
          </a:p>
        </p:txBody>
      </p:sp>
      <p:sp>
        <p:nvSpPr>
          <p:cNvPr id="166923" name="Text Box 15"/>
          <p:cNvSpPr txBox="1">
            <a:spLocks noChangeArrowheads="1"/>
          </p:cNvSpPr>
          <p:nvPr/>
        </p:nvSpPr>
        <p:spPr bwMode="auto">
          <a:xfrm>
            <a:off x="4876800" y="62484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b="1" i="1">
                <a:solidFill>
                  <a:schemeClr val="folHlink"/>
                </a:solidFill>
              </a:rPr>
              <a:t>resurrection</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t>Death of Jesus: Biblical Images</a:t>
            </a:r>
          </a:p>
        </p:txBody>
      </p:sp>
      <p:sp>
        <p:nvSpPr>
          <p:cNvPr id="265219" name="Rectangle 3"/>
          <p:cNvSpPr>
            <a:spLocks noGrp="1" noChangeArrowheads="1"/>
          </p:cNvSpPr>
          <p:nvPr>
            <p:ph type="body" idx="1"/>
          </p:nvPr>
        </p:nvSpPr>
        <p:spPr>
          <a:xfrm>
            <a:off x="685800" y="1641475"/>
            <a:ext cx="7772400" cy="5216525"/>
          </a:xfrm>
        </p:spPr>
        <p:txBody>
          <a:bodyPr/>
          <a:lstStyle/>
          <a:p>
            <a:pPr eaLnBrk="1" hangingPunct="1">
              <a:defRPr/>
            </a:pPr>
            <a:r>
              <a:rPr lang="en-US" smtClean="0"/>
              <a:t>Conflict - Victor (Col. 2:13-15; Jn. 12:31-33)</a:t>
            </a:r>
          </a:p>
          <a:p>
            <a:pPr eaLnBrk="1" hangingPunct="1">
              <a:defRPr/>
            </a:pPr>
            <a:r>
              <a:rPr lang="en-US" smtClean="0"/>
              <a:t>Sacrifice/Vicarious suffering  (Jn. 1:29)</a:t>
            </a:r>
          </a:p>
          <a:p>
            <a:pPr eaLnBrk="1" hangingPunct="1">
              <a:defRPr/>
            </a:pPr>
            <a:r>
              <a:rPr lang="en-US" smtClean="0"/>
              <a:t>Redemption - Purchase (1 Pet. 1:18f.)</a:t>
            </a:r>
          </a:p>
          <a:p>
            <a:pPr eaLnBrk="1" hangingPunct="1">
              <a:defRPr/>
            </a:pPr>
            <a:r>
              <a:rPr lang="en-US" smtClean="0"/>
              <a:t>Reconciliation (Rom. 5:10)</a:t>
            </a:r>
          </a:p>
          <a:p>
            <a:pPr eaLnBrk="1" hangingPunct="1">
              <a:defRPr/>
            </a:pPr>
            <a:r>
              <a:rPr lang="en-US" smtClean="0"/>
              <a:t>Pioneer/Representative man (Rom. 5:12-21; Heb. 2:10)</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t>Death of Jesus:</a:t>
            </a:r>
            <a:br>
              <a:rPr lang="en-US" smtClean="0"/>
            </a:br>
            <a:r>
              <a:rPr lang="en-US" smtClean="0"/>
              <a:t>Paradox (1 Cor. 1:18-31)</a:t>
            </a:r>
          </a:p>
        </p:txBody>
      </p:sp>
      <p:sp>
        <p:nvSpPr>
          <p:cNvPr id="266243" name="Rectangle 3"/>
          <p:cNvSpPr>
            <a:spLocks noGrp="1" noChangeArrowheads="1"/>
          </p:cNvSpPr>
          <p:nvPr>
            <p:ph type="body" idx="1"/>
          </p:nvPr>
        </p:nvSpPr>
        <p:spPr>
          <a:xfrm>
            <a:off x="685800" y="1641475"/>
            <a:ext cx="8153400" cy="4987925"/>
          </a:xfrm>
        </p:spPr>
        <p:txBody>
          <a:bodyPr/>
          <a:lstStyle/>
          <a:p>
            <a:pPr eaLnBrk="1" hangingPunct="1">
              <a:lnSpc>
                <a:spcPct val="105000"/>
              </a:lnSpc>
              <a:spcBef>
                <a:spcPct val="35000"/>
              </a:spcBef>
              <a:defRPr/>
            </a:pPr>
            <a:r>
              <a:rPr lang="en-US" smtClean="0"/>
              <a:t>Power in weakness</a:t>
            </a:r>
          </a:p>
          <a:p>
            <a:pPr eaLnBrk="1" hangingPunct="1">
              <a:lnSpc>
                <a:spcPct val="105000"/>
              </a:lnSpc>
              <a:spcBef>
                <a:spcPct val="35000"/>
              </a:spcBef>
              <a:defRPr/>
            </a:pPr>
            <a:r>
              <a:rPr lang="en-US" smtClean="0"/>
              <a:t>Wisdom in foolishness</a:t>
            </a:r>
          </a:p>
          <a:p>
            <a:pPr eaLnBrk="1" hangingPunct="1">
              <a:lnSpc>
                <a:spcPct val="105000"/>
              </a:lnSpc>
              <a:spcBef>
                <a:spcPct val="35000"/>
              </a:spcBef>
              <a:defRPr/>
            </a:pPr>
            <a:r>
              <a:rPr lang="en-US" smtClean="0"/>
              <a:t>Glory in lowliness</a:t>
            </a:r>
          </a:p>
          <a:p>
            <a:pPr eaLnBrk="1" hangingPunct="1">
              <a:lnSpc>
                <a:spcPct val="105000"/>
              </a:lnSpc>
              <a:spcBef>
                <a:spcPct val="35000"/>
              </a:spcBef>
              <a:defRPr/>
            </a:pPr>
            <a:r>
              <a:rPr lang="en-US" smtClean="0"/>
              <a:t>Victory in defeat</a:t>
            </a:r>
          </a:p>
          <a:p>
            <a:pPr eaLnBrk="1" hangingPunct="1">
              <a:lnSpc>
                <a:spcPct val="105000"/>
              </a:lnSpc>
              <a:spcBef>
                <a:spcPct val="35000"/>
              </a:spcBef>
              <a:defRPr/>
            </a:pPr>
            <a:r>
              <a:rPr lang="en-US" smtClean="0"/>
              <a:t>Purpose of all history in meaningless cruelty</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1995488" y="0"/>
          <a:ext cx="5153025" cy="6858000"/>
        </p:xfrm>
        <a:graphic>
          <a:graphicData uri="http://schemas.openxmlformats.org/presentationml/2006/ole">
            <mc:AlternateContent xmlns:mc="http://schemas.openxmlformats.org/markup-compatibility/2006">
              <mc:Choice xmlns:v="urn:schemas-microsoft-com:vml" Requires="v">
                <p:oleObj spid="_x0000_s169987" name="Drawing" r:id="rId3" imgW="5152363" imgH="6857596" progId="WPDraw30.Drawing">
                  <p:embed/>
                </p:oleObj>
              </mc:Choice>
              <mc:Fallback>
                <p:oleObj name="Drawing" r:id="rId3" imgW="5152363" imgH="6857596"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0"/>
                        <a:ext cx="51530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381000" y="19050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a:t>Jesus died to restore His creation...</a:t>
            </a:r>
          </a:p>
        </p:txBody>
      </p:sp>
      <p:sp>
        <p:nvSpPr>
          <p:cNvPr id="268291" name="Text Box 3"/>
          <p:cNvSpPr txBox="1">
            <a:spLocks noChangeArrowheads="1"/>
          </p:cNvSpPr>
          <p:nvPr/>
        </p:nvSpPr>
        <p:spPr bwMode="auto">
          <a:xfrm>
            <a:off x="457200" y="34448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sz="4400"/>
              <a:t>...we participate in that new creation as we trust in Christ.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slide(fromLeft)">
                                      <p:cBhvr>
                                        <p:cTn id="7" dur="500"/>
                                        <p:tgtEl>
                                          <p:spTgt spid="268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68291"/>
                                        </p:tgtEl>
                                        <p:attrNameLst>
                                          <p:attrName>style.visibility</p:attrName>
                                        </p:attrNameLst>
                                      </p:cBhvr>
                                      <p:to>
                                        <p:strVal val="visible"/>
                                      </p:to>
                                    </p:set>
                                    <p:anim calcmode="lin" valueType="num">
                                      <p:cBhvr additive="base">
                                        <p:cTn id="12" dur="500" fill="hold"/>
                                        <p:tgtEl>
                                          <p:spTgt spid="268291"/>
                                        </p:tgtEl>
                                        <p:attrNameLst>
                                          <p:attrName>ppt_x</p:attrName>
                                        </p:attrNameLst>
                                      </p:cBhvr>
                                      <p:tavLst>
                                        <p:tav tm="0">
                                          <p:val>
                                            <p:strVal val="1+#ppt_w/2"/>
                                          </p:val>
                                        </p:tav>
                                        <p:tav tm="100000">
                                          <p:val>
                                            <p:strVal val="#ppt_x"/>
                                          </p:val>
                                        </p:tav>
                                      </p:tavLst>
                                    </p:anim>
                                    <p:anim calcmode="lin" valueType="num">
                                      <p:cBhvr additive="base">
                                        <p:cTn id="13" dur="500" fill="hold"/>
                                        <p:tgtEl>
                                          <p:spTgt spid="268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Resurrection of Jesus</a:t>
            </a:r>
          </a:p>
        </p:txBody>
      </p:sp>
      <p:sp>
        <p:nvSpPr>
          <p:cNvPr id="269315" name="Rectangle 3"/>
          <p:cNvSpPr>
            <a:spLocks noGrp="1" noChangeArrowheads="1"/>
          </p:cNvSpPr>
          <p:nvPr>
            <p:ph type="body" idx="1"/>
          </p:nvPr>
        </p:nvSpPr>
        <p:spPr>
          <a:xfrm>
            <a:off x="685800" y="1641475"/>
            <a:ext cx="7772400" cy="5216525"/>
          </a:xfrm>
        </p:spPr>
        <p:txBody>
          <a:bodyPr/>
          <a:lstStyle/>
          <a:p>
            <a:pPr eaLnBrk="1" hangingPunct="1">
              <a:lnSpc>
                <a:spcPct val="90000"/>
              </a:lnSpc>
              <a:defRPr/>
            </a:pPr>
            <a:r>
              <a:rPr lang="en-US" smtClean="0"/>
              <a:t>Resurrection in Jewish thought: Arrival of life of new creation</a:t>
            </a:r>
          </a:p>
          <a:p>
            <a:pPr eaLnBrk="1" hangingPunct="1">
              <a:lnSpc>
                <a:spcPct val="90000"/>
              </a:lnSpc>
              <a:defRPr/>
            </a:pPr>
            <a:r>
              <a:rPr lang="en-US" smtClean="0"/>
              <a:t>Jesus: Dawning of new creation</a:t>
            </a:r>
          </a:p>
          <a:p>
            <a:pPr lvl="1" eaLnBrk="1" hangingPunct="1">
              <a:lnSpc>
                <a:spcPct val="90000"/>
              </a:lnSpc>
              <a:defRPr/>
            </a:pPr>
            <a:r>
              <a:rPr lang="en-US" smtClean="0"/>
              <a:t>Firstborn from the dead (Rev.1:5)</a:t>
            </a:r>
          </a:p>
          <a:p>
            <a:pPr lvl="1" eaLnBrk="1" hangingPunct="1">
              <a:lnSpc>
                <a:spcPct val="90000"/>
              </a:lnSpc>
              <a:defRPr/>
            </a:pPr>
            <a:r>
              <a:rPr lang="en-US" smtClean="0"/>
              <a:t>Firstfruits (I Cor. 15:20)</a:t>
            </a:r>
          </a:p>
          <a:p>
            <a:pPr lvl="1" eaLnBrk="1" hangingPunct="1">
              <a:lnSpc>
                <a:spcPct val="90000"/>
              </a:lnSpc>
              <a:defRPr/>
            </a:pPr>
            <a:r>
              <a:rPr lang="en-US" smtClean="0"/>
              <a:t>Pioneer</a:t>
            </a:r>
          </a:p>
          <a:p>
            <a:pPr eaLnBrk="1" hangingPunct="1">
              <a:lnSpc>
                <a:spcPct val="90000"/>
              </a:lnSpc>
              <a:defRPr/>
            </a:pPr>
            <a:r>
              <a:rPr lang="en-US" smtClean="0"/>
              <a:t>Resurrection in three stages:</a:t>
            </a:r>
          </a:p>
          <a:p>
            <a:pPr lvl="1" eaLnBrk="1" hangingPunct="1">
              <a:lnSpc>
                <a:spcPct val="90000"/>
              </a:lnSpc>
              <a:defRPr/>
            </a:pPr>
            <a:r>
              <a:rPr lang="en-US" smtClean="0"/>
              <a:t>Jesus</a:t>
            </a:r>
          </a:p>
          <a:p>
            <a:pPr lvl="1" eaLnBrk="1" hangingPunct="1">
              <a:lnSpc>
                <a:spcPct val="90000"/>
              </a:lnSpc>
              <a:defRPr/>
            </a:pPr>
            <a:r>
              <a:rPr lang="en-US" smtClean="0"/>
              <a:t>Church: Resurrection life in foretaste</a:t>
            </a:r>
          </a:p>
          <a:p>
            <a:pPr lvl="1" eaLnBrk="1" hangingPunct="1">
              <a:lnSpc>
                <a:spcPct val="90000"/>
              </a:lnSpc>
              <a:defRPr/>
            </a:pPr>
            <a:r>
              <a:rPr lang="en-US" smtClean="0"/>
              <a:t>Church and creation</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mtClean="0"/>
              <a:t>Resurrection of Jesus:</a:t>
            </a:r>
            <a:br>
              <a:rPr lang="en-US" smtClean="0"/>
            </a:br>
            <a:r>
              <a:rPr lang="en-US" smtClean="0"/>
              <a:t>Significance</a:t>
            </a:r>
          </a:p>
        </p:txBody>
      </p:sp>
      <p:sp>
        <p:nvSpPr>
          <p:cNvPr id="270339" name="Rectangle 3"/>
          <p:cNvSpPr>
            <a:spLocks noGrp="1" noChangeArrowheads="1"/>
          </p:cNvSpPr>
          <p:nvPr>
            <p:ph type="body" idx="1"/>
          </p:nvPr>
        </p:nvSpPr>
        <p:spPr>
          <a:xfrm>
            <a:off x="685800" y="2133600"/>
            <a:ext cx="7772400" cy="4454525"/>
          </a:xfrm>
        </p:spPr>
        <p:txBody>
          <a:bodyPr/>
          <a:lstStyle/>
          <a:p>
            <a:pPr eaLnBrk="1" hangingPunct="1">
              <a:spcBef>
                <a:spcPct val="35000"/>
              </a:spcBef>
              <a:defRPr/>
            </a:pPr>
            <a:r>
              <a:rPr lang="en-US" smtClean="0"/>
              <a:t>Alive to give life of Kingdom (Lk. 24:13-35)</a:t>
            </a:r>
          </a:p>
          <a:p>
            <a:pPr eaLnBrk="1" hangingPunct="1">
              <a:spcBef>
                <a:spcPct val="35000"/>
              </a:spcBef>
              <a:defRPr/>
            </a:pPr>
            <a:r>
              <a:rPr lang="en-US" smtClean="0"/>
              <a:t>Vindication, proclamation, demonstration of victory (Col. 2:15)</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Resurrection of Jesus</a:t>
            </a:r>
          </a:p>
        </p:txBody>
      </p:sp>
      <p:sp>
        <p:nvSpPr>
          <p:cNvPr id="271363" name="Text Box 3"/>
          <p:cNvSpPr txBox="1">
            <a:spLocks noChangeArrowheads="1"/>
          </p:cNvSpPr>
          <p:nvPr/>
        </p:nvSpPr>
        <p:spPr bwMode="auto">
          <a:xfrm>
            <a:off x="381000" y="1905000"/>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a:t>Not victory that reverses            defeat of cross...</a:t>
            </a:r>
          </a:p>
        </p:txBody>
      </p:sp>
      <p:sp>
        <p:nvSpPr>
          <p:cNvPr id="271364" name="Text Box 4"/>
          <p:cNvSpPr txBox="1">
            <a:spLocks noChangeArrowheads="1"/>
          </p:cNvSpPr>
          <p:nvPr/>
        </p:nvSpPr>
        <p:spPr bwMode="auto">
          <a:xfrm>
            <a:off x="457200" y="3657600"/>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sz="4400"/>
              <a:t>…but proclamation and demonstration of victory.</a:t>
            </a:r>
          </a:p>
        </p:txBody>
      </p:sp>
      <p:sp>
        <p:nvSpPr>
          <p:cNvPr id="271365" name="Text Box 5"/>
          <p:cNvSpPr txBox="1">
            <a:spLocks noChangeArrowheads="1"/>
          </p:cNvSpPr>
          <p:nvPr/>
        </p:nvSpPr>
        <p:spPr bwMode="auto">
          <a:xfrm>
            <a:off x="0" y="548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i="1">
                <a:solidFill>
                  <a:schemeClr val="tx2"/>
                </a:solidFill>
              </a:rPr>
              <a:t>Image: victory parade (Col. 2:15)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slide(fromLeft)">
                                      <p:cBhvr>
                                        <p:cTn id="7" dur="500"/>
                                        <p:tgtEl>
                                          <p:spTgt spid="27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 calcmode="lin" valueType="num">
                                      <p:cBhvr additive="base">
                                        <p:cTn id="12" dur="500" fill="hold"/>
                                        <p:tgtEl>
                                          <p:spTgt spid="271364"/>
                                        </p:tgtEl>
                                        <p:attrNameLst>
                                          <p:attrName>ppt_x</p:attrName>
                                        </p:attrNameLst>
                                      </p:cBhvr>
                                      <p:tavLst>
                                        <p:tav tm="0">
                                          <p:val>
                                            <p:strVal val="1+#ppt_w/2"/>
                                          </p:val>
                                        </p:tav>
                                        <p:tav tm="100000">
                                          <p:val>
                                            <p:strVal val="#ppt_x"/>
                                          </p:val>
                                        </p:tav>
                                      </p:tavLst>
                                    </p:anim>
                                    <p:anim calcmode="lin" valueType="num">
                                      <p:cBhvr additive="base">
                                        <p:cTn id="13" dur="500" fill="hold"/>
                                        <p:tgtEl>
                                          <p:spTgt spid="2713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71365"/>
                                        </p:tgtEl>
                                        <p:attrNameLst>
                                          <p:attrName>style.visibility</p:attrName>
                                        </p:attrNameLst>
                                      </p:cBhvr>
                                      <p:to>
                                        <p:strVal val="visible"/>
                                      </p:to>
                                    </p:set>
                                    <p:animEffect transition="in" filter="dissolve">
                                      <p:cBhvr>
                                        <p:cTn id="17" dur="500"/>
                                        <p:tgtEl>
                                          <p:spTgt spid="27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utoUpdateAnimBg="0"/>
      <p:bldP spid="271364" grpId="0" autoUpdateAnimBg="0"/>
      <p:bldP spid="271365"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58750"/>
            <a:ext cx="9144000" cy="1258888"/>
          </a:xfrm>
        </p:spPr>
        <p:txBody>
          <a:bodyPr/>
          <a:lstStyle/>
          <a:p>
            <a:pPr eaLnBrk="1" hangingPunct="1"/>
            <a:r>
              <a:rPr lang="en-US" sz="4000" smtClean="0"/>
              <a:t>The Risen Lord</a:t>
            </a:r>
            <a:br>
              <a:rPr lang="en-US" sz="4000" smtClean="0"/>
            </a:br>
            <a:r>
              <a:rPr lang="en-US" sz="4000" smtClean="0"/>
              <a:t>Commissions His Disciples</a:t>
            </a:r>
          </a:p>
        </p:txBody>
      </p:sp>
      <p:sp>
        <p:nvSpPr>
          <p:cNvPr id="272387" name="Rectangle 3"/>
          <p:cNvSpPr>
            <a:spLocks noGrp="1" noChangeArrowheads="1"/>
          </p:cNvSpPr>
          <p:nvPr>
            <p:ph type="body" idx="1"/>
          </p:nvPr>
        </p:nvSpPr>
        <p:spPr>
          <a:xfrm>
            <a:off x="457200" y="1600200"/>
            <a:ext cx="8229600" cy="5068888"/>
          </a:xfrm>
        </p:spPr>
        <p:txBody>
          <a:bodyPr/>
          <a:lstStyle/>
          <a:p>
            <a:pPr eaLnBrk="1" hangingPunct="1">
              <a:lnSpc>
                <a:spcPct val="120000"/>
              </a:lnSpc>
              <a:defRPr/>
            </a:pPr>
            <a:r>
              <a:rPr lang="en-US" smtClean="0"/>
              <a:t>Matt.28:16-20: Make disciples</a:t>
            </a:r>
          </a:p>
          <a:p>
            <a:pPr eaLnBrk="1" hangingPunct="1">
              <a:lnSpc>
                <a:spcPct val="120000"/>
              </a:lnSpc>
              <a:defRPr/>
            </a:pPr>
            <a:r>
              <a:rPr lang="en-US" smtClean="0"/>
              <a:t>Luke 24:46-49: Witness to salvation in Jesus</a:t>
            </a:r>
          </a:p>
          <a:p>
            <a:pPr eaLnBrk="1" hangingPunct="1">
              <a:lnSpc>
                <a:spcPct val="120000"/>
              </a:lnSpc>
              <a:defRPr/>
            </a:pPr>
            <a:r>
              <a:rPr lang="en-US" smtClean="0"/>
              <a:t>John 20:19-23: Sent to continue the mission of Jesus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1447800"/>
            <a:ext cx="7772400" cy="1752600"/>
          </a:xfrm>
        </p:spPr>
        <p:txBody>
          <a:bodyPr/>
          <a:lstStyle/>
          <a:p>
            <a:pPr eaLnBrk="1" hangingPunct="1"/>
            <a:r>
              <a:rPr lang="en-CA" sz="4000" smtClean="0"/>
              <a:t/>
            </a:r>
            <a:br>
              <a:rPr lang="en-CA" sz="4000" smtClean="0"/>
            </a:br>
            <a:r>
              <a:rPr lang="en-CA" sz="4000" smtClean="0"/>
              <a:t>ACT ONE</a:t>
            </a:r>
            <a:br>
              <a:rPr lang="en-CA" sz="4000" smtClean="0"/>
            </a:br>
            <a:r>
              <a:rPr lang="en-CA" sz="4000" smtClean="0"/>
              <a:t>CREATION: GOD ESTABLSHES HIS KINGDOM</a:t>
            </a:r>
            <a:br>
              <a:rPr lang="en-CA" sz="4000" smtClean="0"/>
            </a:br>
            <a:r>
              <a:rPr lang="en-CA" sz="4000" smtClean="0"/>
              <a:t/>
            </a:r>
            <a:br>
              <a:rPr lang="en-CA" sz="4000" smtClean="0"/>
            </a:br>
            <a:endParaRPr lang="en-CA" sz="4000" smtClean="0"/>
          </a:p>
        </p:txBody>
      </p:sp>
      <p:sp>
        <p:nvSpPr>
          <p:cNvPr id="116739" name="Rectangle 3"/>
          <p:cNvSpPr>
            <a:spLocks noGrp="1" noChangeArrowheads="1"/>
          </p:cNvSpPr>
          <p:nvPr>
            <p:ph type="subTitle" idx="1"/>
          </p:nvPr>
        </p:nvSpPr>
        <p:spPr>
          <a:xfrm>
            <a:off x="1752600" y="4800600"/>
            <a:ext cx="6400800" cy="1752600"/>
          </a:xfrm>
        </p:spPr>
        <p:txBody>
          <a:bodyPr/>
          <a:lstStyle/>
          <a:p>
            <a:pPr eaLnBrk="1" hangingPunct="1">
              <a:defRPr/>
            </a:pPr>
            <a:r>
              <a:rPr lang="en-CA" smtClean="0"/>
              <a:t>Michael Goheen</a:t>
            </a:r>
          </a:p>
          <a:p>
            <a:pPr eaLnBrk="1" hangingPunct="1">
              <a:defRPr/>
            </a:pPr>
            <a:r>
              <a:rPr lang="en-CA" smtClean="0"/>
              <a:t>Trinity Western University</a:t>
            </a:r>
          </a:p>
          <a:p>
            <a:pPr eaLnBrk="1" hangingPunct="1">
              <a:defRPr/>
            </a:pPr>
            <a:r>
              <a:rPr lang="en-CA" smtClean="0"/>
              <a:t>Vancouver, B.C., Canada</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685800" y="1524000"/>
            <a:ext cx="7772400" cy="1143000"/>
          </a:xfrm>
        </p:spPr>
        <p:txBody>
          <a:bodyPr/>
          <a:lstStyle/>
          <a:p>
            <a:pPr eaLnBrk="1" hangingPunct="1"/>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ACT FIVE</a:t>
            </a:r>
            <a:br>
              <a:rPr lang="en-US" smtClean="0"/>
            </a:br>
            <a:r>
              <a:rPr lang="en-US" smtClean="0"/>
              <a:t/>
            </a:r>
            <a:br>
              <a:rPr lang="en-US" smtClean="0"/>
            </a:br>
            <a:r>
              <a:rPr lang="en-US" smtClean="0"/>
              <a:t>Kingdom Tasted and Displayed</a:t>
            </a:r>
            <a:br>
              <a:rPr lang="en-US" smtClean="0"/>
            </a:br>
            <a:r>
              <a:rPr lang="en-US" smtClean="0"/>
              <a:t/>
            </a:r>
            <a:br>
              <a:rPr lang="en-US" smtClean="0"/>
            </a:br>
            <a:r>
              <a:rPr lang="en-US" smtClean="0"/>
              <a:t>Church’s Kingdom Mission</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CA" smtClean="0"/>
              <a:t>Era of Witness: Acts 1.1-11</a:t>
            </a:r>
          </a:p>
        </p:txBody>
      </p:sp>
      <p:sp>
        <p:nvSpPr>
          <p:cNvPr id="274435" name="Rectangle 3"/>
          <p:cNvSpPr>
            <a:spLocks noGrp="1" noChangeArrowheads="1"/>
          </p:cNvSpPr>
          <p:nvPr>
            <p:ph type="body" idx="1"/>
          </p:nvPr>
        </p:nvSpPr>
        <p:spPr>
          <a:xfrm>
            <a:off x="685800" y="1828800"/>
            <a:ext cx="7772400" cy="4768850"/>
          </a:xfrm>
        </p:spPr>
        <p:txBody>
          <a:bodyPr/>
          <a:lstStyle/>
          <a:p>
            <a:pPr eaLnBrk="1" hangingPunct="1">
              <a:defRPr/>
            </a:pPr>
            <a:r>
              <a:rPr lang="en-CA" smtClean="0"/>
              <a:t>Kingdom, Spirit, resurrection (1.1-5)</a:t>
            </a:r>
          </a:p>
          <a:p>
            <a:pPr eaLnBrk="1" hangingPunct="1">
              <a:defRPr/>
            </a:pPr>
            <a:r>
              <a:rPr lang="en-CA" smtClean="0"/>
              <a:t>Obvious question (1.6): Now you’ll restore the kingdom, right?</a:t>
            </a:r>
          </a:p>
          <a:p>
            <a:pPr eaLnBrk="1" hangingPunct="1">
              <a:defRPr/>
            </a:pPr>
            <a:r>
              <a:rPr lang="en-CA" smtClean="0"/>
              <a:t>Jesus’ answer (1.7-8)</a:t>
            </a:r>
          </a:p>
          <a:p>
            <a:pPr lvl="1" eaLnBrk="1" hangingPunct="1">
              <a:defRPr/>
            </a:pPr>
            <a:r>
              <a:rPr lang="en-CA" smtClean="0"/>
              <a:t>Not yet</a:t>
            </a:r>
          </a:p>
          <a:p>
            <a:pPr lvl="1" eaLnBrk="1" hangingPunct="1">
              <a:defRPr/>
            </a:pPr>
            <a:r>
              <a:rPr lang="en-CA" smtClean="0"/>
              <a:t>Receive the Spirit	</a:t>
            </a:r>
          </a:p>
          <a:p>
            <a:pPr lvl="1" eaLnBrk="1" hangingPunct="1">
              <a:defRPr/>
            </a:pPr>
            <a:r>
              <a:rPr lang="en-CA" smtClean="0"/>
              <a:t>Witness to ends of the earth</a:t>
            </a:r>
          </a:p>
          <a:p>
            <a:pPr lvl="2" eaLnBrk="1" hangingPunct="1">
              <a:defRPr/>
            </a:pPr>
            <a:endParaRPr lang="en-CA" smtClean="0"/>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t>Exaltation of Jesus</a:t>
            </a:r>
          </a:p>
        </p:txBody>
      </p:sp>
      <p:sp>
        <p:nvSpPr>
          <p:cNvPr id="275459" name="Rectangle 3"/>
          <p:cNvSpPr>
            <a:spLocks noGrp="1" noChangeArrowheads="1"/>
          </p:cNvSpPr>
          <p:nvPr>
            <p:ph type="body" idx="1"/>
          </p:nvPr>
        </p:nvSpPr>
        <p:spPr/>
        <p:txBody>
          <a:bodyPr/>
          <a:lstStyle/>
          <a:p>
            <a:pPr eaLnBrk="1" hangingPunct="1">
              <a:defRPr/>
            </a:pPr>
            <a:r>
              <a:rPr lang="en-US" sz="3600" smtClean="0"/>
              <a:t>Coronation day: installation of rightful king </a:t>
            </a:r>
          </a:p>
          <a:p>
            <a:pPr lvl="1" eaLnBrk="1" hangingPunct="1">
              <a:defRPr/>
            </a:pPr>
            <a:r>
              <a:rPr lang="en-US" sz="4000" smtClean="0"/>
              <a:t>Place: Right hand of God (Acts 2:33)</a:t>
            </a:r>
          </a:p>
          <a:p>
            <a:pPr lvl="1" eaLnBrk="1" hangingPunct="1">
              <a:defRPr/>
            </a:pPr>
            <a:r>
              <a:rPr lang="en-US" sz="4000" smtClean="0"/>
              <a:t>Name: Lord (Phil. 2:9-11)</a:t>
            </a:r>
          </a:p>
          <a:p>
            <a:pPr eaLnBrk="1" hangingPunct="1">
              <a:defRPr/>
            </a:pPr>
            <a:r>
              <a:rPr lang="en-US" smtClean="0"/>
              <a:t> </a:t>
            </a:r>
            <a:r>
              <a:rPr lang="en-US" sz="3600" smtClean="0"/>
              <a:t>Hidden (Heb. 2:8f.)</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Work of Exalted Christ</a:t>
            </a:r>
          </a:p>
        </p:txBody>
      </p:sp>
      <p:sp>
        <p:nvSpPr>
          <p:cNvPr id="276483" name="Rectangle 3"/>
          <p:cNvSpPr>
            <a:spLocks noGrp="1" noChangeArrowheads="1"/>
          </p:cNvSpPr>
          <p:nvPr>
            <p:ph type="body" idx="1"/>
          </p:nvPr>
        </p:nvSpPr>
        <p:spPr>
          <a:xfrm>
            <a:off x="1169988" y="1946275"/>
            <a:ext cx="7772400" cy="2636838"/>
          </a:xfrm>
        </p:spPr>
        <p:txBody>
          <a:bodyPr/>
          <a:lstStyle/>
          <a:p>
            <a:pPr eaLnBrk="1" hangingPunct="1">
              <a:defRPr/>
            </a:pPr>
            <a:r>
              <a:rPr lang="en-US" smtClean="0"/>
              <a:t>Subdue his enemies (Acts 2:34f.)</a:t>
            </a:r>
          </a:p>
          <a:p>
            <a:pPr eaLnBrk="1" hangingPunct="1">
              <a:defRPr/>
            </a:pPr>
            <a:r>
              <a:rPr lang="en-US" smtClean="0"/>
              <a:t>Makes disciples (Matt. 28:18-20)</a:t>
            </a:r>
          </a:p>
          <a:p>
            <a:pPr eaLnBrk="1" hangingPunct="1">
              <a:defRPr/>
            </a:pPr>
            <a:r>
              <a:rPr lang="en-US" smtClean="0"/>
              <a:t>Pours out blessings of salvation (Lk.)</a:t>
            </a:r>
          </a:p>
          <a:p>
            <a:pPr eaLnBrk="1" hangingPunct="1">
              <a:defRPr/>
            </a:pPr>
            <a:r>
              <a:rPr lang="en-US" smtClean="0"/>
              <a:t>Directs world history (Revelation)</a:t>
            </a:r>
          </a:p>
        </p:txBody>
      </p:sp>
      <p:sp>
        <p:nvSpPr>
          <p:cNvPr id="276484" name="Text Box 4"/>
          <p:cNvSpPr txBox="1">
            <a:spLocks noChangeArrowheads="1"/>
          </p:cNvSpPr>
          <p:nvPr/>
        </p:nvSpPr>
        <p:spPr bwMode="auto">
          <a:xfrm>
            <a:off x="228600" y="4572000"/>
            <a:ext cx="8610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a:solidFill>
                  <a:srgbClr val="FFFF99"/>
                </a:solidFill>
              </a:rPr>
              <a:t>The book of Acts, the epistles, and Revelation . . .</a:t>
            </a:r>
          </a:p>
          <a:p>
            <a:pPr eaLnBrk="1" hangingPunct="1"/>
            <a:r>
              <a:rPr lang="en-US" sz="3200">
                <a:solidFill>
                  <a:srgbClr val="FFFF99"/>
                </a:solidFill>
              </a:rPr>
              <a:t>are predominantly about the work of the</a:t>
            </a:r>
          </a:p>
          <a:p>
            <a:pPr eaLnBrk="1" hangingPunct="1"/>
            <a:r>
              <a:rPr lang="en-US" sz="3200">
                <a:solidFill>
                  <a:srgbClr val="FFFF99"/>
                </a:solidFill>
              </a:rPr>
              <a:t>exalted Jesus in the church and in the world.</a:t>
            </a:r>
          </a:p>
          <a:p>
            <a:pPr algn="r" eaLnBrk="1" hangingPunct="1"/>
            <a:r>
              <a:rPr lang="en-US" sz="3200">
                <a:solidFill>
                  <a:srgbClr val="FFFF99"/>
                </a:solidFill>
              </a:rPr>
              <a:t>-Hendrikus Berkhof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4"/>
                                        </p:tgtEl>
                                        <p:attrNameLst>
                                          <p:attrName>style.visibility</p:attrName>
                                        </p:attrNameLst>
                                      </p:cBhvr>
                                      <p:to>
                                        <p:strVal val="visible"/>
                                      </p:to>
                                    </p:set>
                                    <p:animEffect transition="in" filter="dissolve">
                                      <p:cBhvr>
                                        <p:cTn id="7" dur="500"/>
                                        <p:tgtEl>
                                          <p:spTgt spid="27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smtClean="0"/>
              <a:t>Pentecost: Coming of Spirit</a:t>
            </a:r>
          </a:p>
        </p:txBody>
      </p:sp>
      <p:graphicFrame>
        <p:nvGraphicFramePr>
          <p:cNvPr id="180227" name="Object 3"/>
          <p:cNvGraphicFramePr>
            <a:graphicFrameLocks noChangeAspect="1"/>
          </p:cNvGraphicFramePr>
          <p:nvPr/>
        </p:nvGraphicFramePr>
        <p:xfrm>
          <a:off x="323850" y="1219200"/>
          <a:ext cx="8439150" cy="3200400"/>
        </p:xfrm>
        <a:graphic>
          <a:graphicData uri="http://schemas.openxmlformats.org/presentationml/2006/ole">
            <mc:AlternateContent xmlns:mc="http://schemas.openxmlformats.org/markup-compatibility/2006">
              <mc:Choice xmlns:v="urn:schemas-microsoft-com:vml" Requires="v">
                <p:oleObj spid="_x0000_s180229" name="Drawing" r:id="rId3" imgW="7734240" imgH="2933640" progId="WPDraw30.Drawing">
                  <p:embed/>
                </p:oleObj>
              </mc:Choice>
              <mc:Fallback>
                <p:oleObj name="Drawing" r:id="rId3" imgW="7734240" imgH="293364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19200"/>
                        <a:ext cx="84391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08" name="Text Box 4"/>
          <p:cNvSpPr txBox="1">
            <a:spLocks noChangeArrowheads="1"/>
          </p:cNvSpPr>
          <p:nvPr/>
        </p:nvSpPr>
        <p:spPr bwMode="auto">
          <a:xfrm>
            <a:off x="228600" y="4572000"/>
            <a:ext cx="8610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a:solidFill>
                  <a:srgbClr val="FFFF99"/>
                </a:solidFill>
              </a:rPr>
              <a:t>“It is not so much the case of where Jesus is     there is the kingdom, as where the Spirit is       there is the kingdom” (Dunn).</a:t>
            </a:r>
          </a:p>
          <a:p>
            <a:pPr algn="ctr" eaLnBrk="1" hangingPunct="1"/>
            <a:r>
              <a:rPr lang="en-US" sz="3200" i="1">
                <a:solidFill>
                  <a:srgbClr val="FFFF99"/>
                </a:solidFill>
              </a:rPr>
              <a:t>Luke 3:21f; Matt. 12:28; Acts 10:38; Rom. 14: 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77508"/>
                                        </p:tgtEl>
                                        <p:attrNameLst>
                                          <p:attrName>style.visibility</p:attrName>
                                        </p:attrNameLst>
                                      </p:cBhvr>
                                      <p:to>
                                        <p:strVal val="visible"/>
                                      </p:to>
                                    </p:set>
                                    <p:animEffect transition="in" filter="dissolve">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t>Pentecost: Acts 2:14-24</a:t>
            </a:r>
            <a:br>
              <a:rPr lang="en-US" smtClean="0"/>
            </a:br>
            <a:r>
              <a:rPr lang="en-US" i="1" smtClean="0"/>
              <a:t>Peter’s Sermon Outline</a:t>
            </a:r>
          </a:p>
        </p:txBody>
      </p:sp>
      <p:sp>
        <p:nvSpPr>
          <p:cNvPr id="278531" name="Rectangle 3"/>
          <p:cNvSpPr>
            <a:spLocks noGrp="1" noChangeArrowheads="1"/>
          </p:cNvSpPr>
          <p:nvPr>
            <p:ph type="body" idx="1"/>
          </p:nvPr>
        </p:nvSpPr>
        <p:spPr/>
        <p:txBody>
          <a:bodyPr/>
          <a:lstStyle/>
          <a:p>
            <a:pPr eaLnBrk="1" hangingPunct="1">
              <a:defRPr/>
            </a:pPr>
            <a:r>
              <a:rPr lang="en-US" smtClean="0"/>
              <a:t>Spirit means last days (17-21)</a:t>
            </a:r>
          </a:p>
          <a:p>
            <a:pPr eaLnBrk="1" hangingPunct="1">
              <a:defRPr/>
            </a:pPr>
            <a:r>
              <a:rPr lang="en-US" smtClean="0"/>
              <a:t>Life of Jesus (22)</a:t>
            </a:r>
          </a:p>
          <a:p>
            <a:pPr eaLnBrk="1" hangingPunct="1">
              <a:defRPr/>
            </a:pPr>
            <a:r>
              <a:rPr lang="en-US" smtClean="0"/>
              <a:t>Death of Jesus (23)</a:t>
            </a:r>
          </a:p>
          <a:p>
            <a:pPr eaLnBrk="1" hangingPunct="1">
              <a:defRPr/>
            </a:pPr>
            <a:r>
              <a:rPr lang="en-US" smtClean="0"/>
              <a:t>Resurrection (24-32)</a:t>
            </a:r>
          </a:p>
          <a:p>
            <a:pPr eaLnBrk="1" hangingPunct="1">
              <a:defRPr/>
            </a:pPr>
            <a:r>
              <a:rPr lang="en-US" smtClean="0"/>
              <a:t>Exaltation (33-36)</a:t>
            </a:r>
          </a:p>
          <a:p>
            <a:pPr eaLnBrk="1" hangingPunct="1">
              <a:defRPr/>
            </a:pPr>
            <a:r>
              <a:rPr lang="en-US" smtClean="0"/>
              <a:t>Response/Spirit (38-39)</a:t>
            </a:r>
          </a:p>
        </p:txBody>
      </p:sp>
      <p:graphicFrame>
        <p:nvGraphicFramePr>
          <p:cNvPr id="278532" name="Object 4"/>
          <p:cNvGraphicFramePr>
            <a:graphicFrameLocks noChangeAspect="1"/>
          </p:cNvGraphicFramePr>
          <p:nvPr/>
        </p:nvGraphicFramePr>
        <p:xfrm>
          <a:off x="228600" y="5943600"/>
          <a:ext cx="8658225" cy="590550"/>
        </p:xfrm>
        <a:graphic>
          <a:graphicData uri="http://schemas.openxmlformats.org/presentationml/2006/ole">
            <mc:AlternateContent xmlns:mc="http://schemas.openxmlformats.org/markup-compatibility/2006">
              <mc:Choice xmlns:v="urn:schemas-microsoft-com:vml" Requires="v">
                <p:oleObj spid="_x0000_s181253" name="Drawing" r:id="rId3" imgW="8658360" imgH="590400" progId="WPDraw30.Drawing">
                  <p:embed/>
                </p:oleObj>
              </mc:Choice>
              <mc:Fallback>
                <p:oleObj name="Drawing" r:id="rId3" imgW="8658360" imgH="590400"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43600"/>
                        <a:ext cx="86582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8532"/>
                                        </p:tgtEl>
                                        <p:attrNameLst>
                                          <p:attrName>style.visibility</p:attrName>
                                        </p:attrNameLst>
                                      </p:cBhvr>
                                      <p:to>
                                        <p:strVal val="visible"/>
                                      </p:to>
                                    </p:set>
                                    <p:animEffect transition="in" filter="dissolve">
                                      <p:cBhvr>
                                        <p:cTn id="7" dur="500"/>
                                        <p:tgtEl>
                                          <p:spTgt spid="27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Era of Witness</a:t>
            </a:r>
          </a:p>
        </p:txBody>
      </p:sp>
      <p:graphicFrame>
        <p:nvGraphicFramePr>
          <p:cNvPr id="182275" name="Object 3"/>
          <p:cNvGraphicFramePr>
            <a:graphicFrameLocks noChangeAspect="1"/>
          </p:cNvGraphicFramePr>
          <p:nvPr/>
        </p:nvGraphicFramePr>
        <p:xfrm>
          <a:off x="152400" y="823913"/>
          <a:ext cx="8839200" cy="5210175"/>
        </p:xfrm>
        <a:graphic>
          <a:graphicData uri="http://schemas.openxmlformats.org/presentationml/2006/ole">
            <mc:AlternateContent xmlns:mc="http://schemas.openxmlformats.org/markup-compatibility/2006">
              <mc:Choice xmlns:v="urn:schemas-microsoft-com:vml" Requires="v">
                <p:oleObj spid="_x0000_s182276" name="Drawing" r:id="rId3" imgW="8839080" imgH="5210280" progId="WPDraw30.Drawing">
                  <p:embed/>
                </p:oleObj>
              </mc:Choice>
              <mc:Fallback>
                <p:oleObj name="Drawing" r:id="rId3" imgW="8839080" imgH="521028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3913"/>
                        <a:ext cx="88392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t>Ideal Church: Acts 2:42-47</a:t>
            </a:r>
          </a:p>
        </p:txBody>
      </p:sp>
      <p:sp>
        <p:nvSpPr>
          <p:cNvPr id="280579" name="Rectangle 3"/>
          <p:cNvSpPr>
            <a:spLocks noGrp="1" noChangeArrowheads="1"/>
          </p:cNvSpPr>
          <p:nvPr>
            <p:ph type="body" idx="1"/>
          </p:nvPr>
        </p:nvSpPr>
        <p:spPr>
          <a:xfrm>
            <a:off x="685800" y="1641475"/>
            <a:ext cx="8229600" cy="4911725"/>
          </a:xfrm>
        </p:spPr>
        <p:txBody>
          <a:bodyPr/>
          <a:lstStyle/>
          <a:p>
            <a:pPr eaLnBrk="1" hangingPunct="1">
              <a:defRPr/>
            </a:pPr>
            <a:r>
              <a:rPr lang="en-US" smtClean="0"/>
              <a:t>Devotion to apostles’ teaching, fellowship, breaking of bread, and prayer: Celebrating and nourishing kingdom life (v. 42)</a:t>
            </a:r>
          </a:p>
          <a:p>
            <a:pPr eaLnBrk="1" hangingPunct="1">
              <a:defRPr/>
            </a:pPr>
            <a:r>
              <a:rPr lang="en-US" smtClean="0"/>
              <a:t>Life of kingdom manifested: Attractive ‘good news people’ (v. 43- 47)</a:t>
            </a:r>
          </a:p>
          <a:p>
            <a:pPr eaLnBrk="1" hangingPunct="1">
              <a:defRPr/>
            </a:pPr>
            <a:r>
              <a:rPr lang="en-US" smtClean="0"/>
              <a:t>Lord adds to number (v. 47)</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2" name="Object 2"/>
          <p:cNvGraphicFramePr>
            <a:graphicFrameLocks noChangeAspect="1"/>
          </p:cNvGraphicFramePr>
          <p:nvPr/>
        </p:nvGraphicFramePr>
        <p:xfrm>
          <a:off x="228600" y="609600"/>
          <a:ext cx="8562975" cy="5867400"/>
        </p:xfrm>
        <a:graphic>
          <a:graphicData uri="http://schemas.openxmlformats.org/presentationml/2006/ole">
            <mc:AlternateContent xmlns:mc="http://schemas.openxmlformats.org/markup-compatibility/2006">
              <mc:Choice xmlns:v="urn:schemas-microsoft-com:vml" Requires="v">
                <p:oleObj spid="_x0000_s184323" name="Drawing" r:id="rId3" imgW="8562960" imgH="5867280" progId="WPDraw30.Drawing">
                  <p:embed/>
                </p:oleObj>
              </mc:Choice>
              <mc:Fallback>
                <p:oleObj name="Drawing" r:id="rId3" imgW="8562960" imgH="586728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85629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Story of Acts (1:8)</a:t>
            </a:r>
          </a:p>
        </p:txBody>
      </p:sp>
      <p:sp>
        <p:nvSpPr>
          <p:cNvPr id="282627" name="Rectangle 3"/>
          <p:cNvSpPr>
            <a:spLocks noGrp="1" noChangeArrowheads="1"/>
          </p:cNvSpPr>
          <p:nvPr>
            <p:ph type="body" idx="1"/>
          </p:nvPr>
        </p:nvSpPr>
        <p:spPr>
          <a:xfrm>
            <a:off x="685800" y="1641475"/>
            <a:ext cx="8458200" cy="4454525"/>
          </a:xfrm>
        </p:spPr>
        <p:txBody>
          <a:bodyPr/>
          <a:lstStyle/>
          <a:p>
            <a:pPr eaLnBrk="1" hangingPunct="1">
              <a:spcBef>
                <a:spcPct val="60000"/>
              </a:spcBef>
              <a:defRPr/>
            </a:pPr>
            <a:r>
              <a:rPr lang="en-US" smtClean="0"/>
              <a:t>Witness in Jerusalem 3:1-6:7</a:t>
            </a:r>
          </a:p>
          <a:p>
            <a:pPr eaLnBrk="1" hangingPunct="1">
              <a:spcBef>
                <a:spcPct val="60000"/>
              </a:spcBef>
              <a:defRPr/>
            </a:pPr>
            <a:r>
              <a:rPr lang="en-US" smtClean="0"/>
              <a:t>Witness in Samaria and Judea 6:8-12:24</a:t>
            </a:r>
          </a:p>
          <a:p>
            <a:pPr eaLnBrk="1" hangingPunct="1">
              <a:spcBef>
                <a:spcPct val="60000"/>
              </a:spcBef>
              <a:defRPr/>
            </a:pPr>
            <a:r>
              <a:rPr lang="en-US" smtClean="0"/>
              <a:t>Witness to Ends of Earth 12:25-end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CA" smtClean="0"/>
              <a:t>Four introductory remarks:</a:t>
            </a:r>
          </a:p>
        </p:txBody>
      </p:sp>
      <p:sp>
        <p:nvSpPr>
          <p:cNvPr id="93187" name="Rectangle 3"/>
          <p:cNvSpPr>
            <a:spLocks noGrp="1" noChangeArrowheads="1"/>
          </p:cNvSpPr>
          <p:nvPr>
            <p:ph type="body" idx="1"/>
          </p:nvPr>
        </p:nvSpPr>
        <p:spPr>
          <a:xfrm>
            <a:off x="1169988" y="1946275"/>
            <a:ext cx="7772400" cy="4454525"/>
          </a:xfrm>
        </p:spPr>
        <p:txBody>
          <a:bodyPr/>
          <a:lstStyle/>
          <a:p>
            <a:pPr eaLnBrk="1" hangingPunct="1">
              <a:defRPr/>
            </a:pPr>
            <a:r>
              <a:rPr lang="en-CA" smtClean="0"/>
              <a:t>Lives not shaped by a doctrine of creation as much as the should be</a:t>
            </a:r>
          </a:p>
          <a:p>
            <a:pPr eaLnBrk="1" hangingPunct="1">
              <a:defRPr/>
            </a:pPr>
            <a:r>
              <a:rPr lang="en-US" smtClean="0"/>
              <a:t>Genesis 1 is not first concerned about </a:t>
            </a:r>
            <a:r>
              <a:rPr lang="en-US" u="sng" smtClean="0"/>
              <a:t>how</a:t>
            </a:r>
            <a:r>
              <a:rPr lang="en-US" smtClean="0"/>
              <a:t> God made the world</a:t>
            </a:r>
          </a:p>
          <a:p>
            <a:pPr eaLnBrk="1" hangingPunct="1">
              <a:defRPr/>
            </a:pPr>
            <a:r>
              <a:rPr lang="en-US" smtClean="0"/>
              <a:t>Genesis 1 shows us God’s original intention for creation</a:t>
            </a:r>
          </a:p>
          <a:p>
            <a:pPr eaLnBrk="1" hangingPunct="1">
              <a:defRPr/>
            </a:pPr>
            <a:r>
              <a:rPr lang="en-US" smtClean="0"/>
              <a:t>Genesis 1 must be understood in original cultural context</a:t>
            </a: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381000" y="304800"/>
            <a:ext cx="8382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t>Acts narrates the progress of the gospel from a small gathering of Jewish disciples of the earthly Jesus in Jerusalem, across formidable cultic, ethnic, relational, and geographical boundaries, to Paul's bold and unhindered preaching of the risen and ascended Jesus to Gentiles in Rome. Acts is unmistakably a story of missionary expansion, which is announced in 1:8 and confirmed along the way with the so-called progress reports (Rosner).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dissolve">
                                      <p:cBhvr>
                                        <p:cTn id="7" dur="500"/>
                                        <p:tgtEl>
                                          <p:spTgt spid="283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t>Witness in Jerusalem</a:t>
            </a:r>
          </a:p>
        </p:txBody>
      </p:sp>
      <p:sp>
        <p:nvSpPr>
          <p:cNvPr id="284675" name="Rectangle 3"/>
          <p:cNvSpPr>
            <a:spLocks noGrp="1" noChangeArrowheads="1"/>
          </p:cNvSpPr>
          <p:nvPr>
            <p:ph type="body" idx="1"/>
          </p:nvPr>
        </p:nvSpPr>
        <p:spPr/>
        <p:txBody>
          <a:bodyPr/>
          <a:lstStyle/>
          <a:p>
            <a:pPr eaLnBrk="1" hangingPunct="1">
              <a:defRPr/>
            </a:pPr>
            <a:r>
              <a:rPr lang="en-US" smtClean="0"/>
              <a:t>Word and deed (3:1-26)</a:t>
            </a:r>
          </a:p>
          <a:p>
            <a:pPr eaLnBrk="1" hangingPunct="1">
              <a:defRPr/>
            </a:pPr>
            <a:r>
              <a:rPr lang="en-US" smtClean="0"/>
              <a:t>Suffering (4:1-22)</a:t>
            </a:r>
          </a:p>
          <a:p>
            <a:pPr eaLnBrk="1" hangingPunct="1">
              <a:defRPr/>
            </a:pPr>
            <a:r>
              <a:rPr lang="en-US" smtClean="0"/>
              <a:t>Prayer (4:23-31)</a:t>
            </a:r>
          </a:p>
          <a:p>
            <a:pPr eaLnBrk="1" hangingPunct="1">
              <a:defRPr/>
            </a:pPr>
            <a:r>
              <a:rPr lang="en-US" smtClean="0"/>
              <a:t>Work of God (6:7)</a:t>
            </a:r>
          </a:p>
          <a:p>
            <a:pPr eaLnBrk="1" hangingPunct="1">
              <a:defRPr/>
            </a:pPr>
            <a:r>
              <a:rPr lang="en-US" smtClean="0"/>
              <a:t>Attractive life of community  (4:32-37; 6:1-6)</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Witness in Samaria and Judea</a:t>
            </a:r>
          </a:p>
        </p:txBody>
      </p:sp>
      <p:sp>
        <p:nvSpPr>
          <p:cNvPr id="285699" name="Rectangle 3"/>
          <p:cNvSpPr>
            <a:spLocks noGrp="1" noChangeArrowheads="1"/>
          </p:cNvSpPr>
          <p:nvPr>
            <p:ph type="body" idx="1"/>
          </p:nvPr>
        </p:nvSpPr>
        <p:spPr>
          <a:xfrm>
            <a:off x="685800" y="1641475"/>
            <a:ext cx="7772400" cy="4835525"/>
          </a:xfrm>
        </p:spPr>
        <p:txBody>
          <a:bodyPr/>
          <a:lstStyle/>
          <a:p>
            <a:pPr eaLnBrk="1" hangingPunct="1">
              <a:defRPr/>
            </a:pPr>
            <a:r>
              <a:rPr lang="en-US" smtClean="0"/>
              <a:t>Beyond Jerusalem</a:t>
            </a:r>
          </a:p>
          <a:p>
            <a:pPr lvl="1" eaLnBrk="1" hangingPunct="1">
              <a:defRPr/>
            </a:pPr>
            <a:r>
              <a:rPr lang="en-US" smtClean="0">
                <a:solidFill>
                  <a:srgbClr val="FFFF99"/>
                </a:solidFill>
              </a:rPr>
              <a:t>Unplanned expansion by persecution (8:1-3)</a:t>
            </a:r>
          </a:p>
          <a:p>
            <a:pPr lvl="1" eaLnBrk="1" hangingPunct="1">
              <a:defRPr/>
            </a:pPr>
            <a:r>
              <a:rPr lang="en-US" smtClean="0">
                <a:solidFill>
                  <a:srgbClr val="FFFF99"/>
                </a:solidFill>
              </a:rPr>
              <a:t>To Judea and Samaria</a:t>
            </a:r>
          </a:p>
          <a:p>
            <a:pPr eaLnBrk="1" hangingPunct="1">
              <a:defRPr/>
            </a:pPr>
            <a:r>
              <a:rPr lang="en-US" smtClean="0"/>
              <a:t>Beyond Apostles </a:t>
            </a:r>
          </a:p>
          <a:p>
            <a:pPr lvl="1" eaLnBrk="1" hangingPunct="1">
              <a:defRPr/>
            </a:pPr>
            <a:r>
              <a:rPr lang="en-US" smtClean="0">
                <a:solidFill>
                  <a:srgbClr val="FFFF99"/>
                </a:solidFill>
              </a:rPr>
              <a:t>Stephen, Phillip (6:8-8:40)</a:t>
            </a:r>
          </a:p>
          <a:p>
            <a:pPr lvl="1" eaLnBrk="1" hangingPunct="1">
              <a:defRPr/>
            </a:pPr>
            <a:r>
              <a:rPr lang="en-US" smtClean="0">
                <a:solidFill>
                  <a:srgbClr val="FFFF99"/>
                </a:solidFill>
              </a:rPr>
              <a:t>Common believers (8:4; 11:19-21)</a:t>
            </a:r>
          </a:p>
          <a:p>
            <a:pPr eaLnBrk="1" hangingPunct="1">
              <a:defRPr/>
            </a:pPr>
            <a:r>
              <a:rPr lang="en-US" smtClean="0"/>
              <a:t>Beyond Jews</a:t>
            </a:r>
          </a:p>
          <a:p>
            <a:pPr lvl="1" eaLnBrk="1" hangingPunct="1">
              <a:defRPr/>
            </a:pPr>
            <a:r>
              <a:rPr lang="en-US" smtClean="0">
                <a:solidFill>
                  <a:srgbClr val="FFFF99"/>
                </a:solidFill>
              </a:rPr>
              <a:t>Gentiles (10, 11)</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Witness to the</a:t>
            </a:r>
            <a:br>
              <a:rPr lang="en-US" smtClean="0"/>
            </a:br>
            <a:r>
              <a:rPr lang="en-US" smtClean="0"/>
              <a:t>Ends of the Earth </a:t>
            </a:r>
          </a:p>
        </p:txBody>
      </p:sp>
      <p:sp>
        <p:nvSpPr>
          <p:cNvPr id="286723" name="Rectangle 3"/>
          <p:cNvSpPr>
            <a:spLocks noGrp="1" noChangeArrowheads="1"/>
          </p:cNvSpPr>
          <p:nvPr>
            <p:ph type="body" idx="1"/>
          </p:nvPr>
        </p:nvSpPr>
        <p:spPr/>
        <p:txBody>
          <a:bodyPr/>
          <a:lstStyle/>
          <a:p>
            <a:pPr eaLnBrk="1" hangingPunct="1">
              <a:spcBef>
                <a:spcPct val="45000"/>
              </a:spcBef>
              <a:defRPr/>
            </a:pPr>
            <a:r>
              <a:rPr lang="en-US" smtClean="0"/>
              <a:t>Antioch: First Gentile church</a:t>
            </a:r>
          </a:p>
          <a:p>
            <a:pPr eaLnBrk="1" hangingPunct="1">
              <a:spcBef>
                <a:spcPct val="45000"/>
              </a:spcBef>
              <a:defRPr/>
            </a:pPr>
            <a:r>
              <a:rPr lang="en-US" smtClean="0"/>
              <a:t>Paul’s missionary journeys</a:t>
            </a:r>
          </a:p>
          <a:p>
            <a:pPr eaLnBrk="1" hangingPunct="1">
              <a:spcBef>
                <a:spcPct val="45000"/>
              </a:spcBef>
              <a:defRPr/>
            </a:pPr>
            <a:r>
              <a:rPr lang="en-US" smtClean="0"/>
              <a:t>Paul’s trials and witness</a:t>
            </a:r>
          </a:p>
          <a:p>
            <a:pPr eaLnBrk="1" hangingPunct="1">
              <a:spcBef>
                <a:spcPct val="45000"/>
              </a:spcBef>
              <a:defRPr/>
            </a:pPr>
            <a:r>
              <a:rPr lang="en-US" smtClean="0"/>
              <a:t>To Rome</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457200"/>
            <a:ext cx="9144000" cy="1219200"/>
          </a:xfrm>
        </p:spPr>
        <p:txBody>
          <a:bodyPr/>
          <a:lstStyle/>
          <a:p>
            <a:pPr eaLnBrk="1" hangingPunct="1"/>
            <a:r>
              <a:rPr lang="en-US" sz="4000" smtClean="0">
                <a:solidFill>
                  <a:srgbClr val="FFFF66"/>
                </a:solidFill>
              </a:rPr>
              <a:t>Church as a Missionary Community: Nearby and Faraway</a:t>
            </a:r>
          </a:p>
        </p:txBody>
      </p:sp>
      <p:sp>
        <p:nvSpPr>
          <p:cNvPr id="287747" name="Rectangle 3"/>
          <p:cNvSpPr>
            <a:spLocks noGrp="1" noChangeArrowheads="1"/>
          </p:cNvSpPr>
          <p:nvPr>
            <p:ph type="body" idx="1"/>
          </p:nvPr>
        </p:nvSpPr>
        <p:spPr>
          <a:xfrm>
            <a:off x="685800" y="3394075"/>
            <a:ext cx="7772400" cy="3463925"/>
          </a:xfrm>
        </p:spPr>
        <p:txBody>
          <a:bodyPr/>
          <a:lstStyle/>
          <a:p>
            <a:pPr eaLnBrk="1" hangingPunct="1">
              <a:defRPr/>
            </a:pPr>
            <a:r>
              <a:rPr lang="en-US" smtClean="0"/>
              <a:t>Christians: ‘Evidence of grace of God’ in church at Antioch (11:23)</a:t>
            </a:r>
          </a:p>
          <a:p>
            <a:pPr eaLnBrk="1" hangingPunct="1">
              <a:defRPr/>
            </a:pPr>
            <a:r>
              <a:rPr lang="en-US" smtClean="0"/>
              <a:t>‘Great number of people brought to the Lord’ (11:24)</a:t>
            </a:r>
          </a:p>
          <a:p>
            <a:pPr eaLnBrk="1" hangingPunct="1">
              <a:defRPr/>
            </a:pPr>
            <a:r>
              <a:rPr lang="en-US" smtClean="0"/>
              <a:t>Sent Saul and Barnabas (13:1-3)</a:t>
            </a:r>
          </a:p>
        </p:txBody>
      </p:sp>
      <p:sp>
        <p:nvSpPr>
          <p:cNvPr id="190468" name="Text Box 4"/>
          <p:cNvSpPr txBox="1">
            <a:spLocks noChangeArrowheads="1"/>
          </p:cNvSpPr>
          <p:nvPr/>
        </p:nvSpPr>
        <p:spPr bwMode="auto">
          <a:xfrm>
            <a:off x="381000" y="2362200"/>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FFFFCC"/>
                </a:solidFill>
              </a:rPr>
              <a:t>Pattern in Antioch (Acts 11, 13)</a:t>
            </a: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Paul’s Pattern</a:t>
            </a:r>
          </a:p>
        </p:txBody>
      </p:sp>
      <p:sp>
        <p:nvSpPr>
          <p:cNvPr id="288771" name="Rectangle 3"/>
          <p:cNvSpPr>
            <a:spLocks noGrp="1" noChangeArrowheads="1"/>
          </p:cNvSpPr>
          <p:nvPr>
            <p:ph type="body" idx="1"/>
          </p:nvPr>
        </p:nvSpPr>
        <p:spPr>
          <a:xfrm>
            <a:off x="685800" y="1641475"/>
            <a:ext cx="8458200" cy="4454525"/>
          </a:xfrm>
        </p:spPr>
        <p:txBody>
          <a:bodyPr/>
          <a:lstStyle/>
          <a:p>
            <a:pPr eaLnBrk="1" hangingPunct="1">
              <a:defRPr/>
            </a:pPr>
            <a:r>
              <a:rPr lang="en-US" sz="3600" smtClean="0"/>
              <a:t>Pioneer church planting (Rom. 15:23)</a:t>
            </a:r>
          </a:p>
          <a:p>
            <a:pPr lvl="1" eaLnBrk="1" hangingPunct="1">
              <a:defRPr/>
            </a:pPr>
            <a:r>
              <a:rPr lang="en-US" sz="3600" smtClean="0"/>
              <a:t>Three missionary journeys</a:t>
            </a:r>
          </a:p>
          <a:p>
            <a:pPr eaLnBrk="1" hangingPunct="1">
              <a:defRPr/>
            </a:pPr>
            <a:r>
              <a:rPr lang="en-US" sz="3600" smtClean="0"/>
              <a:t>Build them up for faithful witness</a:t>
            </a:r>
          </a:p>
          <a:p>
            <a:pPr lvl="1" eaLnBrk="1" hangingPunct="1">
              <a:defRPr/>
            </a:pPr>
            <a:r>
              <a:rPr lang="en-US" sz="3600" smtClean="0"/>
              <a:t>Visits on journeys</a:t>
            </a:r>
          </a:p>
          <a:p>
            <a:pPr lvl="1" eaLnBrk="1" hangingPunct="1">
              <a:defRPr/>
            </a:pPr>
            <a:r>
              <a:rPr lang="en-US" sz="3600" smtClean="0"/>
              <a:t>Letters</a:t>
            </a: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mtClean="0"/>
              <a:t>Spontaneous Expansion of the Church (Roland Allen)</a:t>
            </a:r>
          </a:p>
        </p:txBody>
      </p:sp>
      <p:sp>
        <p:nvSpPr>
          <p:cNvPr id="289795" name="Rectangle 3"/>
          <p:cNvSpPr>
            <a:spLocks noGrp="1" noChangeArrowheads="1"/>
          </p:cNvSpPr>
          <p:nvPr>
            <p:ph type="body" idx="1"/>
          </p:nvPr>
        </p:nvSpPr>
        <p:spPr>
          <a:xfrm>
            <a:off x="685800" y="2022475"/>
            <a:ext cx="7772400" cy="4454525"/>
          </a:xfrm>
        </p:spPr>
        <p:txBody>
          <a:bodyPr/>
          <a:lstStyle/>
          <a:p>
            <a:pPr eaLnBrk="1" hangingPunct="1">
              <a:spcBef>
                <a:spcPct val="40000"/>
              </a:spcBef>
              <a:defRPr/>
            </a:pPr>
            <a:r>
              <a:rPr lang="en-US" smtClean="0"/>
              <a:t>Spontaneous evangelism by common members of the church</a:t>
            </a:r>
          </a:p>
          <a:p>
            <a:pPr eaLnBrk="1" hangingPunct="1">
              <a:spcBef>
                <a:spcPct val="40000"/>
              </a:spcBef>
              <a:defRPr/>
            </a:pPr>
            <a:r>
              <a:rPr lang="en-US" smtClean="0"/>
              <a:t>Attractive life of community</a:t>
            </a:r>
          </a:p>
          <a:p>
            <a:pPr eaLnBrk="1" hangingPunct="1">
              <a:spcBef>
                <a:spcPct val="40000"/>
              </a:spcBef>
              <a:defRPr/>
            </a:pPr>
            <a:r>
              <a:rPr lang="en-US" smtClean="0"/>
              <a:t>Planting new churches</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Ending of Acts</a:t>
            </a:r>
          </a:p>
        </p:txBody>
      </p:sp>
      <p:sp>
        <p:nvSpPr>
          <p:cNvPr id="290819" name="Rectangle 3"/>
          <p:cNvSpPr>
            <a:spLocks noGrp="1" noChangeArrowheads="1"/>
          </p:cNvSpPr>
          <p:nvPr>
            <p:ph type="body" idx="1"/>
          </p:nvPr>
        </p:nvSpPr>
        <p:spPr>
          <a:xfrm>
            <a:off x="1169988" y="1946275"/>
            <a:ext cx="7772400" cy="2495550"/>
          </a:xfrm>
        </p:spPr>
        <p:txBody>
          <a:bodyPr/>
          <a:lstStyle/>
          <a:p>
            <a:pPr eaLnBrk="1" hangingPunct="1">
              <a:spcBef>
                <a:spcPct val="40000"/>
              </a:spcBef>
              <a:defRPr/>
            </a:pPr>
            <a:r>
              <a:rPr lang="en-US" smtClean="0"/>
              <a:t>Why so abrupt?  Loose ends?</a:t>
            </a:r>
          </a:p>
          <a:p>
            <a:pPr eaLnBrk="1" hangingPunct="1">
              <a:spcBef>
                <a:spcPct val="40000"/>
              </a:spcBef>
              <a:defRPr/>
            </a:pPr>
            <a:r>
              <a:rPr lang="en-US" smtClean="0"/>
              <a:t>Story of Acts has not ended</a:t>
            </a:r>
          </a:p>
          <a:p>
            <a:pPr eaLnBrk="1" hangingPunct="1">
              <a:spcBef>
                <a:spcPct val="40000"/>
              </a:spcBef>
              <a:defRPr/>
            </a:pPr>
            <a:r>
              <a:rPr lang="en-US" smtClean="0"/>
              <a:t>Continues today until Christ returns</a:t>
            </a:r>
          </a:p>
        </p:txBody>
      </p:sp>
      <p:sp>
        <p:nvSpPr>
          <p:cNvPr id="290820" name="Text Box 4"/>
          <p:cNvSpPr txBox="1">
            <a:spLocks noChangeArrowheads="1"/>
          </p:cNvSpPr>
          <p:nvPr/>
        </p:nvSpPr>
        <p:spPr bwMode="auto">
          <a:xfrm>
            <a:off x="228600" y="4191000"/>
            <a:ext cx="8610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a:solidFill>
                  <a:srgbClr val="FFFFCC"/>
                </a:solidFill>
              </a:rPr>
              <a:t>. . . the ending of Acts is truly an opening to the continuing life of the messianic people,</a:t>
            </a:r>
          </a:p>
          <a:p>
            <a:pPr algn="ctr" eaLnBrk="1" hangingPunct="1"/>
            <a:r>
              <a:rPr lang="en-US" sz="3200">
                <a:solidFill>
                  <a:srgbClr val="FFFFCC"/>
                </a:solidFill>
              </a:rPr>
              <a:t>as it continues to preach the kingdom and</a:t>
            </a:r>
          </a:p>
          <a:p>
            <a:pPr algn="ctr" eaLnBrk="1" hangingPunct="1"/>
            <a:r>
              <a:rPr lang="en-US" sz="3200">
                <a:solidFill>
                  <a:srgbClr val="FFFFCC"/>
                </a:solidFill>
              </a:rPr>
              <a:t>teach the things concerning Jesus both</a:t>
            </a:r>
          </a:p>
          <a:p>
            <a:pPr algn="ctr" eaLnBrk="1" hangingPunct="1"/>
            <a:r>
              <a:rPr lang="en-US" sz="3200">
                <a:solidFill>
                  <a:srgbClr val="FFFFCC"/>
                </a:solidFill>
              </a:rPr>
              <a:t>boldly and without hindrance (Johnson).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90820"/>
                                        </p:tgtEl>
                                        <p:attrNameLst>
                                          <p:attrName>style.visibility</p:attrName>
                                        </p:attrNameLst>
                                      </p:cBhvr>
                                      <p:to>
                                        <p:strVal val="visible"/>
                                      </p:to>
                                    </p:set>
                                    <p:animEffect transition="in" filter="dissolve">
                                      <p:cBhvr>
                                        <p:cTn id="7" dur="500"/>
                                        <p:tgtEl>
                                          <p:spTgt spid="29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685800" y="1524000"/>
            <a:ext cx="7772400" cy="1143000"/>
          </a:xfrm>
        </p:spPr>
        <p:txBody>
          <a:bodyPr/>
          <a:lstStyle/>
          <a:p>
            <a:pPr eaLnBrk="1" hangingPunct="1"/>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ACT FIVE: Scene Two</a:t>
            </a:r>
            <a:br>
              <a:rPr lang="en-US" smtClean="0"/>
            </a:br>
            <a:r>
              <a:rPr lang="en-US" smtClean="0"/>
              <a:t/>
            </a:r>
            <a:br>
              <a:rPr lang="en-US" smtClean="0"/>
            </a:br>
            <a:r>
              <a:rPr lang="en-US" smtClean="0"/>
              <a:t>Tasting and Displaying the Kingdom</a:t>
            </a:r>
            <a:br>
              <a:rPr lang="en-US" smtClean="0"/>
            </a:br>
            <a:r>
              <a:rPr lang="en-US" smtClean="0"/>
              <a:t>The Church’s Witness</a:t>
            </a:r>
            <a:br>
              <a:rPr lang="en-US" smtClean="0"/>
            </a:br>
            <a:r>
              <a:rPr lang="en-US" smtClean="0"/>
              <a:t/>
            </a:r>
            <a:br>
              <a:rPr lang="en-US" smtClean="0"/>
            </a:br>
            <a:r>
              <a:rPr lang="en-US" smtClean="0"/>
              <a:t>Our Place in the Story</a:t>
            </a:r>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mtClean="0"/>
              <a:t>Our Place in the Story</a:t>
            </a:r>
          </a:p>
        </p:txBody>
      </p:sp>
      <p:sp>
        <p:nvSpPr>
          <p:cNvPr id="292867" name="Rectangle 3"/>
          <p:cNvSpPr>
            <a:spLocks noGrp="1" noChangeArrowheads="1"/>
          </p:cNvSpPr>
          <p:nvPr>
            <p:ph type="body" idx="1"/>
          </p:nvPr>
        </p:nvSpPr>
        <p:spPr/>
        <p:txBody>
          <a:bodyPr/>
          <a:lstStyle/>
          <a:p>
            <a:pPr eaLnBrk="1" hangingPunct="1">
              <a:spcBef>
                <a:spcPct val="50000"/>
              </a:spcBef>
              <a:defRPr/>
            </a:pPr>
            <a:r>
              <a:rPr lang="en-US" smtClean="0"/>
              <a:t>‘What time is it?’</a:t>
            </a:r>
          </a:p>
          <a:p>
            <a:pPr eaLnBrk="1" hangingPunct="1">
              <a:spcBef>
                <a:spcPct val="50000"/>
              </a:spcBef>
              <a:defRPr/>
            </a:pPr>
            <a:r>
              <a:rPr lang="en-US" smtClean="0"/>
              <a:t>Already/not yet era of kingdom</a:t>
            </a:r>
          </a:p>
          <a:p>
            <a:pPr eaLnBrk="1" hangingPunct="1">
              <a:spcBef>
                <a:spcPct val="50000"/>
              </a:spcBef>
              <a:defRPr/>
            </a:pPr>
            <a:r>
              <a:rPr lang="en-US" smtClean="0"/>
              <a:t>Act five: Church continues the kingdom mission of Jesus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Literary Structure of Genesis 1</a:t>
            </a:r>
          </a:p>
        </p:txBody>
      </p:sp>
      <p:graphicFrame>
        <p:nvGraphicFramePr>
          <p:cNvPr id="21507" name="Object 3"/>
          <p:cNvGraphicFramePr>
            <a:graphicFrameLocks noChangeAspect="1"/>
          </p:cNvGraphicFramePr>
          <p:nvPr/>
        </p:nvGraphicFramePr>
        <p:xfrm>
          <a:off x="228600" y="2057400"/>
          <a:ext cx="8610600" cy="3505200"/>
        </p:xfrm>
        <a:graphic>
          <a:graphicData uri="http://schemas.openxmlformats.org/presentationml/2006/ole">
            <mc:AlternateContent xmlns:mc="http://schemas.openxmlformats.org/markup-compatibility/2006">
              <mc:Choice xmlns:v="urn:schemas-microsoft-com:vml" Requires="v">
                <p:oleObj spid="_x0000_s21508" name="Drawing" r:id="rId3" imgW="8620125" imgH="3514725" progId="WPDraw30.Drawing">
                  <p:embed/>
                </p:oleObj>
              </mc:Choice>
              <mc:Fallback>
                <p:oleObj name="Drawing" r:id="rId3" imgW="8620125" imgH="3514725"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10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smtClean="0"/>
              <a:t>Summary:</a:t>
            </a:r>
            <a:br>
              <a:rPr lang="en-US" smtClean="0"/>
            </a:br>
            <a:r>
              <a:rPr lang="en-US" smtClean="0"/>
              <a:t>Jesus’ Kingdom Mission</a:t>
            </a:r>
          </a:p>
        </p:txBody>
      </p:sp>
      <p:sp>
        <p:nvSpPr>
          <p:cNvPr id="293891" name="Rectangle 3"/>
          <p:cNvSpPr>
            <a:spLocks noGrp="1" noChangeArrowheads="1"/>
          </p:cNvSpPr>
          <p:nvPr>
            <p:ph type="body" idx="1"/>
          </p:nvPr>
        </p:nvSpPr>
        <p:spPr>
          <a:xfrm>
            <a:off x="685800" y="1641475"/>
            <a:ext cx="8458200" cy="4683125"/>
          </a:xfrm>
        </p:spPr>
        <p:txBody>
          <a:bodyPr/>
          <a:lstStyle/>
          <a:p>
            <a:pPr eaLnBrk="1" hangingPunct="1">
              <a:defRPr/>
            </a:pPr>
            <a:r>
              <a:rPr lang="en-US" sz="2800" smtClean="0"/>
              <a:t>Announced reign of God with words</a:t>
            </a:r>
          </a:p>
          <a:p>
            <a:pPr eaLnBrk="1" hangingPunct="1">
              <a:defRPr/>
            </a:pPr>
            <a:r>
              <a:rPr lang="en-US" sz="2800" smtClean="0"/>
              <a:t>Demonstrated reign of God with deeds</a:t>
            </a:r>
          </a:p>
          <a:p>
            <a:pPr eaLnBrk="1" hangingPunct="1">
              <a:defRPr/>
            </a:pPr>
            <a:r>
              <a:rPr lang="en-US" sz="2800" smtClean="0"/>
              <a:t>Explained kingdom of God with teaching</a:t>
            </a:r>
          </a:p>
          <a:p>
            <a:pPr eaLnBrk="1" hangingPunct="1">
              <a:defRPr/>
            </a:pPr>
            <a:r>
              <a:rPr lang="en-US" sz="2800" smtClean="0"/>
              <a:t>Embodied reign of God with life</a:t>
            </a:r>
          </a:p>
          <a:p>
            <a:pPr eaLnBrk="1" hangingPunct="1">
              <a:defRPr/>
            </a:pPr>
            <a:r>
              <a:rPr lang="en-US" sz="2800" smtClean="0"/>
              <a:t>Prayed for reign of God to come</a:t>
            </a:r>
          </a:p>
          <a:p>
            <a:pPr eaLnBrk="1" hangingPunct="1">
              <a:defRPr/>
            </a:pPr>
            <a:r>
              <a:rPr lang="en-US" sz="2800" smtClean="0"/>
              <a:t>Suffered for reign of God</a:t>
            </a:r>
          </a:p>
          <a:p>
            <a:pPr eaLnBrk="1" hangingPunct="1">
              <a:defRPr/>
            </a:pPr>
            <a:r>
              <a:rPr lang="en-US" sz="2800" smtClean="0"/>
              <a:t>Formed community to live under rule of God</a:t>
            </a:r>
          </a:p>
        </p:txBody>
      </p:sp>
      <p:sp>
        <p:nvSpPr>
          <p:cNvPr id="293892" name="Text Box 4"/>
          <p:cNvSpPr txBox="1">
            <a:spLocks noChangeArrowheads="1"/>
          </p:cNvSpPr>
          <p:nvPr/>
        </p:nvSpPr>
        <p:spPr bwMode="auto">
          <a:xfrm>
            <a:off x="228600" y="5943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a:solidFill>
                  <a:srgbClr val="FFFFCC"/>
                </a:solidFill>
              </a:rPr>
              <a:t>‘As the Father has sent me, I am sending you.’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93892"/>
                                        </p:tgtEl>
                                        <p:attrNameLst>
                                          <p:attrName>style.visibility</p:attrName>
                                        </p:attrNameLst>
                                      </p:cBhvr>
                                      <p:to>
                                        <p:strVal val="visible"/>
                                      </p:to>
                                    </p:set>
                                    <p:animEffect transition="in" filter="dissolve">
                                      <p:cBhvr>
                                        <p:cTn id="7" dur="5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762000" y="762000"/>
            <a:ext cx="7620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a:t>Jesus has not left us with a rigid model for action; rather he inspired his disciples to prolong the logic of his own action in a creative way amid the new and different historical circumstances in which the community would have to proclaim the gospel (Bosch).</a:t>
            </a: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mtClean="0"/>
              <a:t>Our Place in the Story</a:t>
            </a:r>
          </a:p>
        </p:txBody>
      </p:sp>
      <p:sp>
        <p:nvSpPr>
          <p:cNvPr id="295939" name="Rectangle 3"/>
          <p:cNvSpPr>
            <a:spLocks noGrp="1" noChangeArrowheads="1"/>
          </p:cNvSpPr>
          <p:nvPr>
            <p:ph type="body" idx="1"/>
          </p:nvPr>
        </p:nvSpPr>
        <p:spPr/>
        <p:txBody>
          <a:bodyPr/>
          <a:lstStyle/>
          <a:p>
            <a:pPr eaLnBrk="1" hangingPunct="1">
              <a:defRPr/>
            </a:pPr>
            <a:r>
              <a:rPr lang="en-US" smtClean="0"/>
              <a:t>‘What time is it?’</a:t>
            </a:r>
          </a:p>
          <a:p>
            <a:pPr eaLnBrk="1" hangingPunct="1">
              <a:defRPr/>
            </a:pPr>
            <a:r>
              <a:rPr lang="en-US" smtClean="0"/>
              <a:t>Already/not yet era of kingdom</a:t>
            </a:r>
          </a:p>
          <a:p>
            <a:pPr eaLnBrk="1" hangingPunct="1">
              <a:defRPr/>
            </a:pPr>
            <a:r>
              <a:rPr lang="en-US" smtClean="0"/>
              <a:t>Act five: Church continues the Kingdom mission of Jesus</a:t>
            </a:r>
          </a:p>
          <a:p>
            <a:pPr eaLnBrk="1" hangingPunct="1">
              <a:defRPr/>
            </a:pPr>
            <a:r>
              <a:rPr lang="en-US" smtClean="0"/>
              <a:t>Foretaste</a:t>
            </a:r>
          </a:p>
          <a:p>
            <a:pPr eaLnBrk="1" hangingPunct="1">
              <a:defRPr/>
            </a:pPr>
            <a:r>
              <a:rPr lang="en-US" smtClean="0"/>
              <a:t>Preview</a:t>
            </a: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body" idx="1"/>
          </p:nvPr>
        </p:nvSpPr>
        <p:spPr>
          <a:xfrm>
            <a:off x="533400" y="685800"/>
            <a:ext cx="8153400" cy="6019800"/>
          </a:xfrm>
        </p:spPr>
        <p:txBody>
          <a:bodyPr/>
          <a:lstStyle/>
          <a:p>
            <a:pPr eaLnBrk="1" hangingPunct="1">
              <a:defRPr/>
            </a:pPr>
            <a:r>
              <a:rPr lang="en-US" sz="3600" smtClean="0"/>
              <a:t>We have a </a:t>
            </a:r>
            <a:r>
              <a:rPr lang="en-US" sz="3600" b="1" i="1" smtClean="0">
                <a:solidFill>
                  <a:schemeClr val="tx2"/>
                </a:solidFill>
              </a:rPr>
              <a:t>foretaste</a:t>
            </a:r>
            <a:r>
              <a:rPr lang="en-US" sz="3600" smtClean="0"/>
              <a:t> of the Kingdom</a:t>
            </a:r>
          </a:p>
          <a:p>
            <a:pPr lvl="1" eaLnBrk="1" hangingPunct="1">
              <a:defRPr/>
            </a:pPr>
            <a:r>
              <a:rPr lang="en-US" sz="3600" smtClean="0"/>
              <a:t>Actual taste now</a:t>
            </a:r>
          </a:p>
          <a:p>
            <a:pPr lvl="1" eaLnBrk="1" hangingPunct="1">
              <a:defRPr/>
            </a:pPr>
            <a:r>
              <a:rPr lang="en-US" sz="3600" smtClean="0"/>
              <a:t>Complete meal in future</a:t>
            </a:r>
          </a:p>
          <a:p>
            <a:pPr eaLnBrk="1" hangingPunct="1">
              <a:defRPr/>
            </a:pPr>
            <a:endParaRPr lang="en-US" sz="2800" smtClean="0"/>
          </a:p>
          <a:p>
            <a:pPr eaLnBrk="1" hangingPunct="1">
              <a:defRPr/>
            </a:pPr>
            <a:r>
              <a:rPr lang="en-US" sz="3600" smtClean="0"/>
              <a:t>We are </a:t>
            </a:r>
            <a:r>
              <a:rPr lang="en-US" sz="3600" b="1" i="1" smtClean="0">
                <a:solidFill>
                  <a:schemeClr val="tx2"/>
                </a:solidFill>
              </a:rPr>
              <a:t>previews</a:t>
            </a:r>
            <a:r>
              <a:rPr lang="en-US" sz="3600" smtClean="0"/>
              <a:t> of the Kingdom</a:t>
            </a:r>
          </a:p>
          <a:p>
            <a:pPr lvl="1" eaLnBrk="1" hangingPunct="1">
              <a:defRPr/>
            </a:pPr>
            <a:r>
              <a:rPr lang="en-US" sz="3600" smtClean="0"/>
              <a:t>Actual footage of movie/kingdom</a:t>
            </a:r>
          </a:p>
          <a:p>
            <a:pPr lvl="1" eaLnBrk="1" hangingPunct="1">
              <a:defRPr/>
            </a:pPr>
            <a:r>
              <a:rPr lang="en-US" sz="3600" smtClean="0"/>
              <a:t>Designed to interest viewer in future movie/kingdom so they will want to participate</a:t>
            </a: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smtClean="0"/>
              <a:t>Our Place in the Story</a:t>
            </a:r>
          </a:p>
        </p:txBody>
      </p:sp>
      <p:sp>
        <p:nvSpPr>
          <p:cNvPr id="297987" name="Rectangle 3"/>
          <p:cNvSpPr>
            <a:spLocks noGrp="1" noChangeArrowheads="1"/>
          </p:cNvSpPr>
          <p:nvPr>
            <p:ph type="body" idx="1"/>
          </p:nvPr>
        </p:nvSpPr>
        <p:spPr/>
        <p:txBody>
          <a:bodyPr/>
          <a:lstStyle/>
          <a:p>
            <a:pPr eaLnBrk="1" hangingPunct="1">
              <a:lnSpc>
                <a:spcPct val="90000"/>
              </a:lnSpc>
              <a:defRPr/>
            </a:pPr>
            <a:r>
              <a:rPr lang="en-US" smtClean="0"/>
              <a:t>‘What time is it?’</a:t>
            </a:r>
          </a:p>
          <a:p>
            <a:pPr eaLnBrk="1" hangingPunct="1">
              <a:lnSpc>
                <a:spcPct val="90000"/>
              </a:lnSpc>
              <a:defRPr/>
            </a:pPr>
            <a:r>
              <a:rPr lang="en-US" smtClean="0"/>
              <a:t>Already/not yet era of kingdom</a:t>
            </a:r>
          </a:p>
          <a:p>
            <a:pPr eaLnBrk="1" hangingPunct="1">
              <a:lnSpc>
                <a:spcPct val="90000"/>
              </a:lnSpc>
              <a:defRPr/>
            </a:pPr>
            <a:r>
              <a:rPr lang="en-US" smtClean="0"/>
              <a:t>Act five: Church continues the kingdom mission of Jesus</a:t>
            </a:r>
          </a:p>
          <a:p>
            <a:pPr eaLnBrk="1" hangingPunct="1">
              <a:lnSpc>
                <a:spcPct val="90000"/>
              </a:lnSpc>
              <a:defRPr/>
            </a:pPr>
            <a:r>
              <a:rPr lang="en-US" smtClean="0"/>
              <a:t>Foretaste</a:t>
            </a:r>
          </a:p>
          <a:p>
            <a:pPr eaLnBrk="1" hangingPunct="1">
              <a:lnSpc>
                <a:spcPct val="90000"/>
              </a:lnSpc>
              <a:defRPr/>
            </a:pPr>
            <a:r>
              <a:rPr lang="en-US" smtClean="0"/>
              <a:t>Preview</a:t>
            </a:r>
          </a:p>
          <a:p>
            <a:pPr eaLnBrk="1" hangingPunct="1">
              <a:lnSpc>
                <a:spcPct val="90000"/>
              </a:lnSpc>
              <a:defRPr/>
            </a:pPr>
            <a:r>
              <a:rPr lang="en-US" smtClean="0"/>
              <a:t>Witness to Christ’s rule over all of life</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304800" y="152400"/>
            <a:ext cx="84582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Following the apostles, the church is sent– </a:t>
            </a:r>
          </a:p>
          <a:p>
            <a:pPr eaLnBrk="1" hangingPunct="1"/>
            <a:r>
              <a:rPr lang="en-US"/>
              <a:t>Sent with the gospel of the kingdom</a:t>
            </a:r>
          </a:p>
          <a:p>
            <a:pPr eaLnBrk="1" hangingPunct="1"/>
            <a:r>
              <a:rPr lang="en-US"/>
              <a:t>to make disciples of all nations,</a:t>
            </a:r>
          </a:p>
          <a:p>
            <a:pPr eaLnBrk="1" hangingPunct="1"/>
            <a:r>
              <a:rPr lang="en-US"/>
              <a:t>to feed the hungry,</a:t>
            </a:r>
          </a:p>
          <a:p>
            <a:pPr eaLnBrk="1" hangingPunct="1"/>
            <a:r>
              <a:rPr lang="en-US"/>
              <a:t>to proclaim the assurance that in the name of Christ</a:t>
            </a:r>
          </a:p>
          <a:p>
            <a:pPr eaLnBrk="1" hangingPunct="1"/>
            <a:r>
              <a:rPr lang="en-US"/>
              <a:t>there is forgiveness of sin and new life</a:t>
            </a:r>
          </a:p>
          <a:p>
            <a:pPr eaLnBrk="1" hangingPunct="1"/>
            <a:r>
              <a:rPr lang="en-US"/>
              <a:t>for all who repent an believe– </a:t>
            </a:r>
          </a:p>
          <a:p>
            <a:pPr eaLnBrk="1" hangingPunct="1"/>
            <a:r>
              <a:rPr lang="en-US"/>
              <a:t>To tell the news that our world belongs to God.</a:t>
            </a:r>
          </a:p>
          <a:p>
            <a:pPr eaLnBrk="1" hangingPunct="1"/>
            <a:r>
              <a:rPr lang="en-US"/>
              <a:t>In a world estranged from God,</a:t>
            </a:r>
          </a:p>
          <a:p>
            <a:pPr eaLnBrk="1" hangingPunct="1"/>
            <a:r>
              <a:rPr lang="en-US"/>
              <a:t>where millions face confusing choices,</a:t>
            </a:r>
          </a:p>
          <a:p>
            <a:pPr eaLnBrk="1" hangingPunct="1"/>
            <a:r>
              <a:rPr lang="en-US"/>
              <a:t>this mission is central to our being,</a:t>
            </a:r>
          </a:p>
          <a:p>
            <a:pPr eaLnBrk="1" hangingPunct="1"/>
            <a:r>
              <a:rPr lang="en-US"/>
              <a:t>for we announce the one name that saves.</a:t>
            </a:r>
          </a:p>
          <a:p>
            <a:pPr eaLnBrk="1" hangingPunct="1"/>
            <a:r>
              <a:rPr lang="en-US"/>
              <a:t> </a:t>
            </a:r>
          </a:p>
          <a:p>
            <a:pPr eaLnBrk="1" hangingPunct="1"/>
            <a:r>
              <a:rPr lang="en-US"/>
              <a:t>The rule of Jesus Christ covers the whole world.</a:t>
            </a:r>
          </a:p>
          <a:p>
            <a:pPr eaLnBrk="1" hangingPunct="1"/>
            <a:r>
              <a:rPr lang="en-US"/>
              <a:t>To follow this Lord is to serve him everywhere,</a:t>
            </a:r>
          </a:p>
          <a:p>
            <a:pPr eaLnBrk="1" hangingPunct="1"/>
            <a:r>
              <a:rPr lang="en-US"/>
              <a:t>without fitting in,</a:t>
            </a:r>
          </a:p>
          <a:p>
            <a:pPr eaLnBrk="1" hangingPunct="1"/>
            <a:r>
              <a:rPr lang="en-US"/>
              <a:t>as lights in the darkness,</a:t>
            </a:r>
          </a:p>
          <a:p>
            <a:pPr eaLnBrk="1" hangingPunct="1"/>
            <a:r>
              <a:rPr lang="en-US"/>
              <a:t>as salt in a spoiling world.  (CT, 44, 45)</a:t>
            </a:r>
          </a:p>
        </p:txBody>
      </p:sp>
    </p:spTree>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533400" y="1828800"/>
            <a:ext cx="693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a:t>Embodying salvation means...</a:t>
            </a:r>
          </a:p>
        </p:txBody>
      </p:sp>
      <p:sp>
        <p:nvSpPr>
          <p:cNvPr id="300035" name="Text Box 3"/>
          <p:cNvSpPr txBox="1">
            <a:spLocks noChangeArrowheads="1"/>
          </p:cNvSpPr>
          <p:nvPr/>
        </p:nvSpPr>
        <p:spPr bwMode="auto">
          <a:xfrm>
            <a:off x="1600200" y="3657600"/>
            <a:ext cx="701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sz="4000"/>
              <a:t>...living under Christ’s lordship in all of life.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0034"/>
                                        </p:tgtEl>
                                        <p:attrNameLst>
                                          <p:attrName>style.visibility</p:attrName>
                                        </p:attrNameLst>
                                      </p:cBhvr>
                                      <p:to>
                                        <p:strVal val="visible"/>
                                      </p:to>
                                    </p:set>
                                    <p:anim calcmode="lin" valueType="num">
                                      <p:cBhvr additive="base">
                                        <p:cTn id="7" dur="500" fill="hold"/>
                                        <p:tgtEl>
                                          <p:spTgt spid="300034"/>
                                        </p:tgtEl>
                                        <p:attrNameLst>
                                          <p:attrName>ppt_x</p:attrName>
                                        </p:attrNameLst>
                                      </p:cBhvr>
                                      <p:tavLst>
                                        <p:tav tm="0">
                                          <p:val>
                                            <p:strVal val="0-#ppt_w/2"/>
                                          </p:val>
                                        </p:tav>
                                        <p:tav tm="100000">
                                          <p:val>
                                            <p:strVal val="#ppt_x"/>
                                          </p:val>
                                        </p:tav>
                                      </p:tavLst>
                                    </p:anim>
                                    <p:anim calcmode="lin" valueType="num">
                                      <p:cBhvr additive="base">
                                        <p:cTn id="8" dur="500" fill="hold"/>
                                        <p:tgtEl>
                                          <p:spTgt spid="3000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300035"/>
                                        </p:tgtEl>
                                        <p:attrNameLst>
                                          <p:attrName>style.visibility</p:attrName>
                                        </p:attrNameLst>
                                      </p:cBhvr>
                                      <p:to>
                                        <p:strVal val="visible"/>
                                      </p:to>
                                    </p:set>
                                    <p:anim calcmode="lin" valueType="num">
                                      <p:cBhvr additive="base">
                                        <p:cTn id="12" dur="500" fill="hold"/>
                                        <p:tgtEl>
                                          <p:spTgt spid="300035"/>
                                        </p:tgtEl>
                                        <p:attrNameLst>
                                          <p:attrName>ppt_x</p:attrName>
                                        </p:attrNameLst>
                                      </p:cBhvr>
                                      <p:tavLst>
                                        <p:tav tm="0">
                                          <p:val>
                                            <p:strVal val="1+#ppt_w/2"/>
                                          </p:val>
                                        </p:tav>
                                        <p:tav tm="100000">
                                          <p:val>
                                            <p:strVal val="#ppt_x"/>
                                          </p:val>
                                        </p:tav>
                                      </p:tavLst>
                                    </p:anim>
                                    <p:anim calcmode="lin" valueType="num">
                                      <p:cBhvr additive="base">
                                        <p:cTn id="13" dur="500" fill="hold"/>
                                        <p:tgtEl>
                                          <p:spTgt spid="300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utoUpdateAnimBg="0"/>
      <p:bldP spid="300035"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smtClean="0"/>
              <a:t>Sacred/Secular Dualism</a:t>
            </a:r>
          </a:p>
        </p:txBody>
      </p:sp>
      <p:sp>
        <p:nvSpPr>
          <p:cNvPr id="203779" name="Text Box 3"/>
          <p:cNvSpPr txBox="1">
            <a:spLocks noChangeArrowheads="1"/>
          </p:cNvSpPr>
          <p:nvPr/>
        </p:nvSpPr>
        <p:spPr bwMode="auto">
          <a:xfrm>
            <a:off x="228600" y="13716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a:solidFill>
                  <a:srgbClr val="FFFFCC"/>
                </a:solidFill>
              </a:rPr>
              <a:t>(See Wolter’s p. 66-68)</a:t>
            </a:r>
          </a:p>
        </p:txBody>
      </p:sp>
      <p:graphicFrame>
        <p:nvGraphicFramePr>
          <p:cNvPr id="203780" name="Object 4"/>
          <p:cNvGraphicFramePr>
            <a:graphicFrameLocks noChangeAspect="1"/>
          </p:cNvGraphicFramePr>
          <p:nvPr/>
        </p:nvGraphicFramePr>
        <p:xfrm>
          <a:off x="228600" y="2516188"/>
          <a:ext cx="9144000" cy="4335462"/>
        </p:xfrm>
        <a:graphic>
          <a:graphicData uri="http://schemas.openxmlformats.org/presentationml/2006/ole">
            <mc:AlternateContent xmlns:mc="http://schemas.openxmlformats.org/markup-compatibility/2006">
              <mc:Choice xmlns:v="urn:schemas-microsoft-com:vml" Requires="v">
                <p:oleObj spid="_x0000_s203783" name="Drawing" r:id="rId3" imgW="8353440" imgH="3962520" progId="WPDraw30.Drawing">
                  <p:embed/>
                </p:oleObj>
              </mc:Choice>
              <mc:Fallback>
                <p:oleObj name="Drawing" r:id="rId3" imgW="8353440" imgH="3962520"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6188"/>
                        <a:ext cx="9144000" cy="433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1061" name="Line 5"/>
          <p:cNvSpPr>
            <a:spLocks noChangeShapeType="1"/>
          </p:cNvSpPr>
          <p:nvPr/>
        </p:nvSpPr>
        <p:spPr bwMode="auto">
          <a:xfrm>
            <a:off x="457200" y="381000"/>
            <a:ext cx="8153400" cy="6115050"/>
          </a:xfrm>
          <a:prstGeom prst="line">
            <a:avLst/>
          </a:prstGeom>
          <a:noFill/>
          <a:ln w="257175" cap="sq">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1062" name="Line 6"/>
          <p:cNvSpPr>
            <a:spLocks noChangeShapeType="1"/>
          </p:cNvSpPr>
          <p:nvPr/>
        </p:nvSpPr>
        <p:spPr bwMode="auto">
          <a:xfrm flipH="1">
            <a:off x="457200" y="381000"/>
            <a:ext cx="8153400" cy="6115050"/>
          </a:xfrm>
          <a:prstGeom prst="line">
            <a:avLst/>
          </a:prstGeom>
          <a:noFill/>
          <a:ln w="257175" cap="sq">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61"/>
                                        </p:tgtEl>
                                        <p:attrNameLst>
                                          <p:attrName>style.visibility</p:attrName>
                                        </p:attrNameLst>
                                      </p:cBhvr>
                                      <p:to>
                                        <p:strVal val="visible"/>
                                      </p:to>
                                    </p:set>
                                    <p:animEffect transition="in" filter="wipe(up)">
                                      <p:cBhvr>
                                        <p:cTn id="7" dur="500"/>
                                        <p:tgtEl>
                                          <p:spTgt spid="30106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1062"/>
                                        </p:tgtEl>
                                        <p:attrNameLst>
                                          <p:attrName>style.visibility</p:attrName>
                                        </p:attrNameLst>
                                      </p:cBhvr>
                                      <p:to>
                                        <p:strVal val="visible"/>
                                      </p:to>
                                    </p:set>
                                    <p:animEffect transition="in" filter="wipe(up)">
                                      <p:cBhvr>
                                        <p:cTn id="11" dur="500"/>
                                        <p:tgtEl>
                                          <p:spTgt spid="30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animBg="1"/>
      <p:bldP spid="301062"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en-US" smtClean="0"/>
              <a:t>Clash of Kingdoms</a:t>
            </a:r>
          </a:p>
        </p:txBody>
      </p:sp>
      <p:sp>
        <p:nvSpPr>
          <p:cNvPr id="204803" name="Text Box 3"/>
          <p:cNvSpPr txBox="1">
            <a:spLocks noChangeArrowheads="1"/>
          </p:cNvSpPr>
          <p:nvPr/>
        </p:nvSpPr>
        <p:spPr bwMode="auto">
          <a:xfrm>
            <a:off x="2286000" y="1812925"/>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a:t>Antithesis</a:t>
            </a:r>
          </a:p>
        </p:txBody>
      </p:sp>
      <p:graphicFrame>
        <p:nvGraphicFramePr>
          <p:cNvPr id="204804" name="Object 4"/>
          <p:cNvGraphicFramePr>
            <a:graphicFrameLocks noChangeAspect="1"/>
          </p:cNvGraphicFramePr>
          <p:nvPr/>
        </p:nvGraphicFramePr>
        <p:xfrm>
          <a:off x="228600" y="2952750"/>
          <a:ext cx="8458200" cy="3371850"/>
        </p:xfrm>
        <a:graphic>
          <a:graphicData uri="http://schemas.openxmlformats.org/presentationml/2006/ole">
            <mc:AlternateContent xmlns:mc="http://schemas.openxmlformats.org/markup-compatibility/2006">
              <mc:Choice xmlns:v="urn:schemas-microsoft-com:vml" Requires="v">
                <p:oleObj spid="_x0000_s204805" name="Drawing" r:id="rId3" imgW="7048440" imgH="2809800" progId="WPDraw30.Drawing">
                  <p:embed/>
                </p:oleObj>
              </mc:Choice>
              <mc:Fallback>
                <p:oleObj name="Drawing" r:id="rId3" imgW="7048440" imgH="2809800"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52750"/>
                        <a:ext cx="84582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CA" smtClean="0"/>
              <a:t>Contrast Community</a:t>
            </a:r>
          </a:p>
        </p:txBody>
      </p:sp>
      <p:sp>
        <p:nvSpPr>
          <p:cNvPr id="303107" name="Rectangle 3"/>
          <p:cNvSpPr>
            <a:spLocks noGrp="1" noChangeArrowheads="1"/>
          </p:cNvSpPr>
          <p:nvPr>
            <p:ph type="body" idx="1"/>
          </p:nvPr>
        </p:nvSpPr>
        <p:spPr>
          <a:xfrm>
            <a:off x="685800" y="1828800"/>
            <a:ext cx="7772400" cy="4800600"/>
          </a:xfrm>
        </p:spPr>
        <p:txBody>
          <a:bodyPr/>
          <a:lstStyle/>
          <a:p>
            <a:pPr eaLnBrk="1" hangingPunct="1">
              <a:lnSpc>
                <a:spcPct val="80000"/>
              </a:lnSpc>
              <a:defRPr/>
            </a:pPr>
            <a:r>
              <a:rPr lang="en-GB" sz="2300" smtClean="0"/>
              <a:t>A community of justice in a world of economic and ecological injustice</a:t>
            </a:r>
          </a:p>
          <a:p>
            <a:pPr eaLnBrk="1" hangingPunct="1">
              <a:lnSpc>
                <a:spcPct val="80000"/>
              </a:lnSpc>
              <a:defRPr/>
            </a:pPr>
            <a:r>
              <a:rPr lang="en-GB" sz="2300" smtClean="0"/>
              <a:t>A community of generosity and simplicity (of ‘enough’) in a consumer world</a:t>
            </a:r>
          </a:p>
          <a:p>
            <a:pPr eaLnBrk="1" hangingPunct="1">
              <a:lnSpc>
                <a:spcPct val="80000"/>
              </a:lnSpc>
              <a:defRPr/>
            </a:pPr>
            <a:r>
              <a:rPr lang="en-GB" sz="2300" smtClean="0"/>
              <a:t>A community of selfless giving in a world of selfishness</a:t>
            </a:r>
          </a:p>
          <a:p>
            <a:pPr eaLnBrk="1" hangingPunct="1">
              <a:lnSpc>
                <a:spcPct val="80000"/>
              </a:lnSpc>
              <a:defRPr/>
            </a:pPr>
            <a:r>
              <a:rPr lang="en-GB" sz="2300" smtClean="0"/>
              <a:t>A community of truth (humility and boldness) in a world of relativism</a:t>
            </a:r>
          </a:p>
          <a:p>
            <a:pPr eaLnBrk="1" hangingPunct="1">
              <a:lnSpc>
                <a:spcPct val="80000"/>
              </a:lnSpc>
              <a:defRPr/>
            </a:pPr>
            <a:r>
              <a:rPr lang="en-GB" sz="2300" smtClean="0"/>
              <a:t>A community of hope in a world of disillusionment and consumer satiation</a:t>
            </a:r>
          </a:p>
          <a:p>
            <a:pPr eaLnBrk="1" hangingPunct="1">
              <a:lnSpc>
                <a:spcPct val="80000"/>
              </a:lnSpc>
              <a:defRPr/>
            </a:pPr>
            <a:r>
              <a:rPr lang="en-GB" sz="2300" smtClean="0"/>
              <a:t>A community of joy and thanksgiving in a world of entitlement</a:t>
            </a:r>
          </a:p>
          <a:p>
            <a:pPr eaLnBrk="1" hangingPunct="1">
              <a:lnSpc>
                <a:spcPct val="80000"/>
              </a:lnSpc>
              <a:defRPr/>
            </a:pPr>
            <a:r>
              <a:rPr lang="en-CA" sz="2300" smtClean="0"/>
              <a:t>A community who experiences God’s presence in a secular world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04800"/>
            <a:ext cx="7772400" cy="1143000"/>
          </a:xfrm>
        </p:spPr>
        <p:txBody>
          <a:bodyPr/>
          <a:lstStyle/>
          <a:p>
            <a:pPr eaLnBrk="1" hangingPunct="1"/>
            <a:r>
              <a:rPr lang="en-CA" smtClean="0"/>
              <a:t>Romans 12.1-2</a:t>
            </a:r>
          </a:p>
        </p:txBody>
      </p:sp>
      <p:sp>
        <p:nvSpPr>
          <p:cNvPr id="106499" name="Rectangle 3"/>
          <p:cNvSpPr>
            <a:spLocks noGrp="1" noChangeArrowheads="1"/>
          </p:cNvSpPr>
          <p:nvPr>
            <p:ph type="body" idx="1"/>
          </p:nvPr>
        </p:nvSpPr>
        <p:spPr>
          <a:xfrm>
            <a:off x="381000" y="1371600"/>
            <a:ext cx="8561388" cy="4800600"/>
          </a:xfrm>
        </p:spPr>
        <p:txBody>
          <a:bodyPr/>
          <a:lstStyle/>
          <a:p>
            <a:pPr eaLnBrk="1" hangingPunct="1">
              <a:buFont typeface="Wingdings" pitchFamily="2" charset="2"/>
              <a:buNone/>
              <a:defRPr/>
            </a:pPr>
            <a:r>
              <a:rPr lang="en-CA" sz="2800" smtClean="0"/>
              <a:t>	</a:t>
            </a:r>
            <a:r>
              <a:rPr lang="en-CA" smtClean="0"/>
              <a:t>Therefore, I urge you, brothers and sisters, in view of God’s mercy, to offer your bodies as living sacrifices, holy and pleasing to God--this is your proper worship as rational beings.  Do not conform any longer to the pattern of this world, but be transformed by the renewing of your mind.  Then you will be able to test and approve what God’s will is--his good, pleasing, and perfect will.</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Literary Structure of Genesis 1</a:t>
            </a:r>
          </a:p>
        </p:txBody>
      </p:sp>
      <p:sp>
        <p:nvSpPr>
          <p:cNvPr id="22531" name="Text Box 8"/>
          <p:cNvSpPr txBox="1">
            <a:spLocks noChangeArrowheads="1"/>
          </p:cNvSpPr>
          <p:nvPr/>
        </p:nvSpPr>
        <p:spPr bwMode="auto">
          <a:xfrm>
            <a:off x="0" y="1905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a:solidFill>
                  <a:srgbClr val="CCFFFF"/>
                </a:solidFill>
              </a:rPr>
              <a:t>Stage Two: Gen. 1:3-2:3</a:t>
            </a:r>
          </a:p>
        </p:txBody>
      </p:sp>
      <p:sp>
        <p:nvSpPr>
          <p:cNvPr id="22532" name="Text Box 9"/>
          <p:cNvSpPr txBox="1">
            <a:spLocks noChangeArrowheads="1"/>
          </p:cNvSpPr>
          <p:nvPr/>
        </p:nvSpPr>
        <p:spPr bwMode="auto">
          <a:xfrm>
            <a:off x="228600" y="274320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400" b="1" i="1"/>
              <a:t>Forming                     Filling</a:t>
            </a:r>
          </a:p>
        </p:txBody>
      </p:sp>
      <p:sp>
        <p:nvSpPr>
          <p:cNvPr id="22533" name="Text Box 74"/>
          <p:cNvSpPr txBox="1">
            <a:spLocks noChangeArrowheads="1"/>
          </p:cNvSpPr>
          <p:nvPr/>
        </p:nvSpPr>
        <p:spPr bwMode="auto">
          <a:xfrm>
            <a:off x="0" y="3581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Commands   </a:t>
            </a:r>
            <a:r>
              <a:rPr lang="en-US">
                <a:solidFill>
                  <a:srgbClr val="66FFFF"/>
                </a:solidFill>
              </a:rPr>
              <a:t>Day</a:t>
            </a:r>
            <a:r>
              <a:rPr lang="en-US"/>
              <a:t>   Creation           Commands   </a:t>
            </a:r>
            <a:r>
              <a:rPr lang="en-US">
                <a:solidFill>
                  <a:srgbClr val="66FFFF"/>
                </a:solidFill>
              </a:rPr>
              <a:t>Day</a:t>
            </a:r>
            <a:r>
              <a:rPr lang="en-US"/>
              <a:t>   Creation</a:t>
            </a:r>
          </a:p>
        </p:txBody>
      </p:sp>
      <p:sp>
        <p:nvSpPr>
          <p:cNvPr id="22534" name="Line 75"/>
          <p:cNvSpPr>
            <a:spLocks noChangeShapeType="1"/>
          </p:cNvSpPr>
          <p:nvPr/>
        </p:nvSpPr>
        <p:spPr bwMode="auto">
          <a:xfrm>
            <a:off x="152400" y="4038600"/>
            <a:ext cx="8839200" cy="0"/>
          </a:xfrm>
          <a:prstGeom prst="line">
            <a:avLst/>
          </a:prstGeom>
          <a:noFill/>
          <a:ln w="9525">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5" name="Text Box 76"/>
          <p:cNvSpPr txBox="1">
            <a:spLocks noChangeArrowheads="1"/>
          </p:cNvSpPr>
          <p:nvPr/>
        </p:nvSpPr>
        <p:spPr bwMode="auto">
          <a:xfrm>
            <a:off x="1797050" y="4191000"/>
            <a:ext cx="336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66FFFF"/>
                </a:solidFill>
              </a:rPr>
              <a:t>1</a:t>
            </a:r>
            <a:endParaRPr lang="en-US" sz="1200">
              <a:solidFill>
                <a:srgbClr val="66FFFF"/>
              </a:solidFill>
            </a:endParaRPr>
          </a:p>
          <a:p>
            <a:pPr eaLnBrk="1" hangingPunct="1"/>
            <a:endParaRPr lang="en-US" sz="1100">
              <a:solidFill>
                <a:srgbClr val="66FFFF"/>
              </a:solidFill>
            </a:endParaRPr>
          </a:p>
          <a:p>
            <a:pPr eaLnBrk="1" hangingPunct="1"/>
            <a:r>
              <a:rPr lang="en-US">
                <a:solidFill>
                  <a:srgbClr val="66FFFF"/>
                </a:solidFill>
              </a:rPr>
              <a:t>2</a:t>
            </a:r>
            <a:endParaRPr lang="en-US" sz="1200">
              <a:solidFill>
                <a:srgbClr val="66FFFF"/>
              </a:solidFill>
            </a:endParaRPr>
          </a:p>
          <a:p>
            <a:pPr eaLnBrk="1" hangingPunct="1"/>
            <a:endParaRPr lang="en-US" sz="1100">
              <a:solidFill>
                <a:srgbClr val="66FFFF"/>
              </a:solidFill>
            </a:endParaRPr>
          </a:p>
          <a:p>
            <a:pPr eaLnBrk="1" hangingPunct="1"/>
            <a:r>
              <a:rPr lang="en-US">
                <a:solidFill>
                  <a:srgbClr val="66FFFF"/>
                </a:solidFill>
              </a:rPr>
              <a:t>3</a:t>
            </a:r>
          </a:p>
        </p:txBody>
      </p:sp>
      <p:sp>
        <p:nvSpPr>
          <p:cNvPr id="22536" name="Text Box 77"/>
          <p:cNvSpPr txBox="1">
            <a:spLocks noChangeArrowheads="1"/>
          </p:cNvSpPr>
          <p:nvPr/>
        </p:nvSpPr>
        <p:spPr bwMode="auto">
          <a:xfrm>
            <a:off x="5911850" y="4191000"/>
            <a:ext cx="3365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66FFFF"/>
                </a:solidFill>
              </a:rPr>
              <a:t>4</a:t>
            </a:r>
            <a:endParaRPr lang="en-US" sz="1200">
              <a:solidFill>
                <a:srgbClr val="66FFFF"/>
              </a:solidFill>
            </a:endParaRPr>
          </a:p>
          <a:p>
            <a:pPr eaLnBrk="1" hangingPunct="1"/>
            <a:endParaRPr lang="en-US" sz="1100">
              <a:solidFill>
                <a:srgbClr val="66FFFF"/>
              </a:solidFill>
            </a:endParaRPr>
          </a:p>
          <a:p>
            <a:pPr eaLnBrk="1" hangingPunct="1"/>
            <a:r>
              <a:rPr lang="en-US">
                <a:solidFill>
                  <a:srgbClr val="66FFFF"/>
                </a:solidFill>
              </a:rPr>
              <a:t>5</a:t>
            </a:r>
          </a:p>
          <a:p>
            <a:pPr eaLnBrk="1" hangingPunct="1"/>
            <a:endParaRPr lang="en-US" sz="1100">
              <a:solidFill>
                <a:srgbClr val="66FFFF"/>
              </a:solidFill>
            </a:endParaRPr>
          </a:p>
          <a:p>
            <a:pPr eaLnBrk="1" hangingPunct="1"/>
            <a:r>
              <a:rPr lang="en-US">
                <a:solidFill>
                  <a:srgbClr val="66FFFF"/>
                </a:solidFill>
              </a:rPr>
              <a:t>6</a:t>
            </a:r>
          </a:p>
          <a:p>
            <a:pPr eaLnBrk="1" hangingPunct="1"/>
            <a:endParaRPr lang="en-US" sz="1100">
              <a:solidFill>
                <a:srgbClr val="66FFFF"/>
              </a:solidFill>
            </a:endParaRPr>
          </a:p>
          <a:p>
            <a:pPr eaLnBrk="1" hangingPunct="1"/>
            <a:endParaRPr lang="en-US">
              <a:solidFill>
                <a:srgbClr val="66FFFF"/>
              </a:solidFill>
            </a:endParaRPr>
          </a:p>
          <a:p>
            <a:pPr eaLnBrk="1" hangingPunct="1"/>
            <a:endParaRPr lang="en-US" sz="1100">
              <a:solidFill>
                <a:srgbClr val="66FFFF"/>
              </a:solidFill>
            </a:endParaRPr>
          </a:p>
          <a:p>
            <a:pPr eaLnBrk="1" hangingPunct="1"/>
            <a:r>
              <a:rPr lang="en-US">
                <a:solidFill>
                  <a:srgbClr val="66FFFF"/>
                </a:solidFill>
              </a:rPr>
              <a:t>7</a:t>
            </a:r>
          </a:p>
        </p:txBody>
      </p:sp>
      <p:sp>
        <p:nvSpPr>
          <p:cNvPr id="55374" name="Text Box 78"/>
          <p:cNvSpPr txBox="1">
            <a:spLocks noChangeArrowheads="1"/>
          </p:cNvSpPr>
          <p:nvPr/>
        </p:nvSpPr>
        <p:spPr bwMode="auto">
          <a:xfrm>
            <a:off x="228600" y="4191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1 (v. 3)                 Light</a:t>
            </a:r>
          </a:p>
        </p:txBody>
      </p:sp>
      <p:sp>
        <p:nvSpPr>
          <p:cNvPr id="55375" name="Text Box 79"/>
          <p:cNvSpPr txBox="1">
            <a:spLocks noChangeArrowheads="1"/>
          </p:cNvSpPr>
          <p:nvPr/>
        </p:nvSpPr>
        <p:spPr bwMode="auto">
          <a:xfrm>
            <a:off x="228600" y="4724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2 (v. 6)                 Sky</a:t>
            </a:r>
          </a:p>
        </p:txBody>
      </p:sp>
      <p:sp>
        <p:nvSpPr>
          <p:cNvPr id="55376" name="Text Box 80"/>
          <p:cNvSpPr txBox="1">
            <a:spLocks noChangeArrowheads="1"/>
          </p:cNvSpPr>
          <p:nvPr/>
        </p:nvSpPr>
        <p:spPr bwMode="auto">
          <a:xfrm>
            <a:off x="228600" y="5257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3 (v. 9)                 Land &amp; seas</a:t>
            </a:r>
          </a:p>
        </p:txBody>
      </p:sp>
      <p:sp>
        <p:nvSpPr>
          <p:cNvPr id="55379" name="Text Box 83"/>
          <p:cNvSpPr txBox="1">
            <a:spLocks noChangeArrowheads="1"/>
          </p:cNvSpPr>
          <p:nvPr/>
        </p:nvSpPr>
        <p:spPr bwMode="auto">
          <a:xfrm>
            <a:off x="228600" y="5791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4 (v. 11)               Vegetation</a:t>
            </a:r>
          </a:p>
        </p:txBody>
      </p:sp>
      <p:sp>
        <p:nvSpPr>
          <p:cNvPr id="55380" name="Text Box 84"/>
          <p:cNvSpPr txBox="1">
            <a:spLocks noChangeArrowheads="1"/>
          </p:cNvSpPr>
          <p:nvPr/>
        </p:nvSpPr>
        <p:spPr bwMode="auto">
          <a:xfrm>
            <a:off x="4495800" y="41910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5 (v. 14)              Sun, moon, stars</a:t>
            </a:r>
          </a:p>
        </p:txBody>
      </p:sp>
      <p:sp>
        <p:nvSpPr>
          <p:cNvPr id="55381" name="Text Box 85"/>
          <p:cNvSpPr txBox="1">
            <a:spLocks noChangeArrowheads="1"/>
          </p:cNvSpPr>
          <p:nvPr/>
        </p:nvSpPr>
        <p:spPr bwMode="auto">
          <a:xfrm>
            <a:off x="4495800" y="47244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6 (v. 20)              Birds &amp; fish</a:t>
            </a:r>
          </a:p>
        </p:txBody>
      </p:sp>
      <p:sp>
        <p:nvSpPr>
          <p:cNvPr id="55382" name="Text Box 86"/>
          <p:cNvSpPr txBox="1">
            <a:spLocks noChangeArrowheads="1"/>
          </p:cNvSpPr>
          <p:nvPr/>
        </p:nvSpPr>
        <p:spPr bwMode="auto">
          <a:xfrm>
            <a:off x="4495800" y="5257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7 (v. 24)              Animals</a:t>
            </a:r>
          </a:p>
        </p:txBody>
      </p:sp>
      <p:sp>
        <p:nvSpPr>
          <p:cNvPr id="55383" name="Text Box 87"/>
          <p:cNvSpPr txBox="1">
            <a:spLocks noChangeArrowheads="1"/>
          </p:cNvSpPr>
          <p:nvPr/>
        </p:nvSpPr>
        <p:spPr bwMode="auto">
          <a:xfrm>
            <a:off x="4495800" y="57912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8 (v. 26)              Humankind</a:t>
            </a:r>
          </a:p>
        </p:txBody>
      </p:sp>
      <p:sp>
        <p:nvSpPr>
          <p:cNvPr id="55384" name="Text Box 88"/>
          <p:cNvSpPr txBox="1">
            <a:spLocks noChangeArrowheads="1"/>
          </p:cNvSpPr>
          <p:nvPr/>
        </p:nvSpPr>
        <p:spPr bwMode="auto">
          <a:xfrm>
            <a:off x="6629400" y="6324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God rested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74"/>
                                        </p:tgtEl>
                                        <p:attrNameLst>
                                          <p:attrName>style.visibility</p:attrName>
                                        </p:attrNameLst>
                                      </p:cBhvr>
                                      <p:to>
                                        <p:strVal val="visible"/>
                                      </p:to>
                                    </p:set>
                                    <p:animEffect transition="in" filter="dissolve">
                                      <p:cBhvr>
                                        <p:cTn id="7" dur="500"/>
                                        <p:tgtEl>
                                          <p:spTgt spid="55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75"/>
                                        </p:tgtEl>
                                        <p:attrNameLst>
                                          <p:attrName>style.visibility</p:attrName>
                                        </p:attrNameLst>
                                      </p:cBhvr>
                                      <p:to>
                                        <p:strVal val="visible"/>
                                      </p:to>
                                    </p:set>
                                    <p:animEffect transition="in" filter="dissolve">
                                      <p:cBhvr>
                                        <p:cTn id="12" dur="500"/>
                                        <p:tgtEl>
                                          <p:spTgt spid="55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76"/>
                                        </p:tgtEl>
                                        <p:attrNameLst>
                                          <p:attrName>style.visibility</p:attrName>
                                        </p:attrNameLst>
                                      </p:cBhvr>
                                      <p:to>
                                        <p:strVal val="visible"/>
                                      </p:to>
                                    </p:set>
                                    <p:animEffect transition="in" filter="dissolve">
                                      <p:cBhvr>
                                        <p:cTn id="17" dur="500"/>
                                        <p:tgtEl>
                                          <p:spTgt spid="55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379"/>
                                        </p:tgtEl>
                                        <p:attrNameLst>
                                          <p:attrName>style.visibility</p:attrName>
                                        </p:attrNameLst>
                                      </p:cBhvr>
                                      <p:to>
                                        <p:strVal val="visible"/>
                                      </p:to>
                                    </p:set>
                                    <p:animEffect transition="in" filter="dissolve">
                                      <p:cBhvr>
                                        <p:cTn id="22" dur="500"/>
                                        <p:tgtEl>
                                          <p:spTgt spid="553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380"/>
                                        </p:tgtEl>
                                        <p:attrNameLst>
                                          <p:attrName>style.visibility</p:attrName>
                                        </p:attrNameLst>
                                      </p:cBhvr>
                                      <p:to>
                                        <p:strVal val="visible"/>
                                      </p:to>
                                    </p:set>
                                    <p:animEffect transition="in" filter="dissolve">
                                      <p:cBhvr>
                                        <p:cTn id="27" dur="500"/>
                                        <p:tgtEl>
                                          <p:spTgt spid="553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381"/>
                                        </p:tgtEl>
                                        <p:attrNameLst>
                                          <p:attrName>style.visibility</p:attrName>
                                        </p:attrNameLst>
                                      </p:cBhvr>
                                      <p:to>
                                        <p:strVal val="visible"/>
                                      </p:to>
                                    </p:set>
                                    <p:animEffect transition="in" filter="dissolve">
                                      <p:cBhvr>
                                        <p:cTn id="32" dur="500"/>
                                        <p:tgtEl>
                                          <p:spTgt spid="553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382"/>
                                        </p:tgtEl>
                                        <p:attrNameLst>
                                          <p:attrName>style.visibility</p:attrName>
                                        </p:attrNameLst>
                                      </p:cBhvr>
                                      <p:to>
                                        <p:strVal val="visible"/>
                                      </p:to>
                                    </p:set>
                                    <p:animEffect transition="in" filter="dissolve">
                                      <p:cBhvr>
                                        <p:cTn id="37" dur="500"/>
                                        <p:tgtEl>
                                          <p:spTgt spid="553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383"/>
                                        </p:tgtEl>
                                        <p:attrNameLst>
                                          <p:attrName>style.visibility</p:attrName>
                                        </p:attrNameLst>
                                      </p:cBhvr>
                                      <p:to>
                                        <p:strVal val="visible"/>
                                      </p:to>
                                    </p:set>
                                    <p:animEffect transition="in" filter="dissolve">
                                      <p:cBhvr>
                                        <p:cTn id="42" dur="500"/>
                                        <p:tgtEl>
                                          <p:spTgt spid="553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384"/>
                                        </p:tgtEl>
                                        <p:attrNameLst>
                                          <p:attrName>style.visibility</p:attrName>
                                        </p:attrNameLst>
                                      </p:cBhvr>
                                      <p:to>
                                        <p:strVal val="visible"/>
                                      </p:to>
                                    </p:set>
                                    <p:animEffect transition="in" filter="dissolve">
                                      <p:cBhvr>
                                        <p:cTn id="47" dur="500"/>
                                        <p:tgtEl>
                                          <p:spTgt spid="5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74" grpId="0" autoUpdateAnimBg="0"/>
      <p:bldP spid="55375" grpId="0" autoUpdateAnimBg="0"/>
      <p:bldP spid="55376" grpId="0" autoUpdateAnimBg="0"/>
      <p:bldP spid="55379" grpId="0" autoUpdateAnimBg="0"/>
      <p:bldP spid="55380" grpId="0" autoUpdateAnimBg="0"/>
      <p:bldP spid="55381" grpId="0" autoUpdateAnimBg="0"/>
      <p:bldP spid="55382" grpId="0" autoUpdateAnimBg="0"/>
      <p:bldP spid="55383" grpId="0" autoUpdateAnimBg="0"/>
      <p:bldP spid="55384" grpId="0"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smtClean="0"/>
              <a:t>Our Place in the Story</a:t>
            </a:r>
          </a:p>
        </p:txBody>
      </p:sp>
      <p:sp>
        <p:nvSpPr>
          <p:cNvPr id="304131" name="Rectangle 3"/>
          <p:cNvSpPr>
            <a:spLocks noGrp="1" noChangeArrowheads="1"/>
          </p:cNvSpPr>
          <p:nvPr>
            <p:ph type="body" idx="1"/>
          </p:nvPr>
        </p:nvSpPr>
        <p:spPr>
          <a:xfrm>
            <a:off x="685800" y="1641475"/>
            <a:ext cx="8458200" cy="4987925"/>
          </a:xfrm>
        </p:spPr>
        <p:txBody>
          <a:bodyPr/>
          <a:lstStyle/>
          <a:p>
            <a:pPr eaLnBrk="1" hangingPunct="1">
              <a:lnSpc>
                <a:spcPct val="90000"/>
              </a:lnSpc>
              <a:defRPr/>
            </a:pPr>
            <a:r>
              <a:rPr lang="en-US" smtClean="0"/>
              <a:t>‘What time is it?’</a:t>
            </a:r>
          </a:p>
          <a:p>
            <a:pPr eaLnBrk="1" hangingPunct="1">
              <a:lnSpc>
                <a:spcPct val="90000"/>
              </a:lnSpc>
              <a:defRPr/>
            </a:pPr>
            <a:r>
              <a:rPr lang="en-US" smtClean="0"/>
              <a:t>Already/not yet era of kingdom</a:t>
            </a:r>
          </a:p>
          <a:p>
            <a:pPr eaLnBrk="1" hangingPunct="1">
              <a:lnSpc>
                <a:spcPct val="90000"/>
              </a:lnSpc>
              <a:defRPr/>
            </a:pPr>
            <a:r>
              <a:rPr lang="en-US" smtClean="0"/>
              <a:t>Act five: Church continues the kingdom mission of Jesus</a:t>
            </a:r>
          </a:p>
          <a:p>
            <a:pPr eaLnBrk="1" hangingPunct="1">
              <a:lnSpc>
                <a:spcPct val="90000"/>
              </a:lnSpc>
              <a:defRPr/>
            </a:pPr>
            <a:r>
              <a:rPr lang="en-US" smtClean="0"/>
              <a:t>Foretaste</a:t>
            </a:r>
          </a:p>
          <a:p>
            <a:pPr eaLnBrk="1" hangingPunct="1">
              <a:lnSpc>
                <a:spcPct val="90000"/>
              </a:lnSpc>
              <a:defRPr/>
            </a:pPr>
            <a:r>
              <a:rPr lang="en-US" smtClean="0"/>
              <a:t>Preview</a:t>
            </a:r>
          </a:p>
          <a:p>
            <a:pPr eaLnBrk="1" hangingPunct="1">
              <a:lnSpc>
                <a:spcPct val="90000"/>
              </a:lnSpc>
              <a:defRPr/>
            </a:pPr>
            <a:r>
              <a:rPr lang="en-US" smtClean="0"/>
              <a:t>Witness to Christ’s rule over all of life</a:t>
            </a:r>
          </a:p>
          <a:p>
            <a:pPr eaLnBrk="1" hangingPunct="1">
              <a:lnSpc>
                <a:spcPct val="90000"/>
              </a:lnSpc>
              <a:defRPr/>
            </a:pPr>
            <a:r>
              <a:rPr lang="en-US" smtClean="0"/>
              <a:t>To the ends of the earth</a:t>
            </a: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685800" y="1524000"/>
            <a:ext cx="7772400" cy="1143000"/>
          </a:xfrm>
        </p:spPr>
        <p:txBody>
          <a:bodyPr/>
          <a:lstStyle/>
          <a:p>
            <a:pPr eaLnBrk="1" hangingPunct="1"/>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ACT SIX</a:t>
            </a:r>
            <a:br>
              <a:rPr lang="en-US" smtClean="0"/>
            </a:br>
            <a:r>
              <a:rPr lang="en-US" smtClean="0"/>
              <a:t/>
            </a:r>
            <a:br>
              <a:rPr lang="en-US" smtClean="0"/>
            </a:br>
            <a:r>
              <a:rPr lang="en-US" smtClean="0"/>
              <a:t>Consummation</a:t>
            </a:r>
            <a:br>
              <a:rPr lang="en-US" smtClean="0"/>
            </a:br>
            <a:r>
              <a:rPr lang="en-US" smtClean="0"/>
              <a:t/>
            </a:r>
            <a:br>
              <a:rPr lang="en-US" smtClean="0"/>
            </a:br>
            <a:r>
              <a:rPr lang="en-US" smtClean="0"/>
              <a:t>God Completes His Kingdom Restoration</a:t>
            </a: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CA" smtClean="0"/>
              <a:t>Events of the Consummation</a:t>
            </a:r>
          </a:p>
        </p:txBody>
      </p:sp>
      <p:sp>
        <p:nvSpPr>
          <p:cNvPr id="306179" name="Rectangle 3"/>
          <p:cNvSpPr>
            <a:spLocks noGrp="1" noChangeArrowheads="1"/>
          </p:cNvSpPr>
          <p:nvPr>
            <p:ph type="body" idx="1"/>
          </p:nvPr>
        </p:nvSpPr>
        <p:spPr/>
        <p:txBody>
          <a:bodyPr/>
          <a:lstStyle/>
          <a:p>
            <a:pPr eaLnBrk="1" hangingPunct="1">
              <a:defRPr/>
            </a:pPr>
            <a:r>
              <a:rPr lang="en-CA" smtClean="0"/>
              <a:t>Return of Jesus</a:t>
            </a:r>
          </a:p>
          <a:p>
            <a:pPr eaLnBrk="1" hangingPunct="1">
              <a:defRPr/>
            </a:pPr>
            <a:r>
              <a:rPr lang="en-CA" smtClean="0"/>
              <a:t>Resurrection of the dead</a:t>
            </a:r>
          </a:p>
          <a:p>
            <a:pPr eaLnBrk="1" hangingPunct="1">
              <a:defRPr/>
            </a:pPr>
            <a:r>
              <a:rPr lang="en-CA" smtClean="0"/>
              <a:t>Final judgment</a:t>
            </a:r>
          </a:p>
          <a:p>
            <a:pPr eaLnBrk="1" hangingPunct="1">
              <a:defRPr/>
            </a:pPr>
            <a:r>
              <a:rPr lang="en-CA" smtClean="0"/>
              <a:t>Coming of the kingdom</a:t>
            </a:r>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smtClean="0"/>
              <a:t>Mistaken Notion</a:t>
            </a:r>
          </a:p>
        </p:txBody>
      </p:sp>
      <p:sp>
        <p:nvSpPr>
          <p:cNvPr id="209923" name="Text Box 3"/>
          <p:cNvSpPr txBox="1">
            <a:spLocks noChangeArrowheads="1"/>
          </p:cNvSpPr>
          <p:nvPr/>
        </p:nvSpPr>
        <p:spPr bwMode="auto">
          <a:xfrm>
            <a:off x="609600" y="1808163"/>
            <a:ext cx="80010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t>Very often people have come to the      New Testament with the presumption       that ‘going to heaven when you die’ is      the implicit point of it all. . . . They     acquire that viewpoint from somewhere, but not from the New Testament.</a:t>
            </a:r>
          </a:p>
          <a:p>
            <a:pPr algn="r" eaLnBrk="1" hangingPunct="1">
              <a:spcBef>
                <a:spcPct val="50000"/>
              </a:spcBef>
            </a:pPr>
            <a:r>
              <a:rPr lang="en-US" sz="3600"/>
              <a:t>                                 - N. T. Wright</a:t>
            </a:r>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smtClean="0"/>
              <a:t>Mistaken Notions: </a:t>
            </a:r>
            <a:r>
              <a:rPr lang="en-US" i="1" smtClean="0"/>
              <a:t>Heaven</a:t>
            </a:r>
          </a:p>
        </p:txBody>
      </p:sp>
      <p:sp>
        <p:nvSpPr>
          <p:cNvPr id="308227" name="Rectangle 3"/>
          <p:cNvSpPr>
            <a:spLocks noGrp="1" noChangeArrowheads="1"/>
          </p:cNvSpPr>
          <p:nvPr>
            <p:ph type="body" idx="1"/>
          </p:nvPr>
        </p:nvSpPr>
        <p:spPr>
          <a:xfrm>
            <a:off x="685800" y="1641475"/>
            <a:ext cx="7772400" cy="4835525"/>
          </a:xfrm>
        </p:spPr>
        <p:txBody>
          <a:bodyPr/>
          <a:lstStyle/>
          <a:p>
            <a:pPr eaLnBrk="1" hangingPunct="1">
              <a:defRPr/>
            </a:pPr>
            <a:r>
              <a:rPr lang="en-US" smtClean="0"/>
              <a:t>Annihilistic: Earth will be destroyed</a:t>
            </a:r>
          </a:p>
          <a:p>
            <a:pPr eaLnBrk="1" hangingPunct="1">
              <a:defRPr/>
            </a:pPr>
            <a:r>
              <a:rPr lang="en-US" smtClean="0"/>
              <a:t>Future: Kingdom comes in future</a:t>
            </a:r>
          </a:p>
          <a:p>
            <a:pPr eaLnBrk="1" hangingPunct="1">
              <a:defRPr/>
            </a:pPr>
            <a:r>
              <a:rPr lang="en-US" smtClean="0"/>
              <a:t>Individualistic: Salvation is flight of individual person to God</a:t>
            </a:r>
          </a:p>
          <a:p>
            <a:pPr eaLnBrk="1" hangingPunct="1">
              <a:defRPr/>
            </a:pPr>
            <a:r>
              <a:rPr lang="en-US" smtClean="0"/>
              <a:t>Spiritualistic: Kingdom is ethereal, spiritual heaven</a:t>
            </a:r>
          </a:p>
          <a:p>
            <a:pPr eaLnBrk="1" hangingPunct="1">
              <a:defRPr/>
            </a:pPr>
            <a:r>
              <a:rPr lang="en-US" smtClean="0"/>
              <a:t>Vertical: Kingdom is “up there”</a:t>
            </a: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228600"/>
            <a:ext cx="8062913" cy="1219200"/>
          </a:xfrm>
        </p:spPr>
        <p:txBody>
          <a:bodyPr/>
          <a:lstStyle/>
          <a:p>
            <a:pPr eaLnBrk="1" hangingPunct="1"/>
            <a:r>
              <a:rPr lang="en-US" smtClean="0"/>
              <a:t>Biblical Hope: </a:t>
            </a:r>
            <a:br>
              <a:rPr lang="en-US" smtClean="0"/>
            </a:br>
            <a:r>
              <a:rPr lang="en-US" smtClean="0"/>
              <a:t>(Re)New(ed) Heavens and Earth</a:t>
            </a:r>
          </a:p>
        </p:txBody>
      </p:sp>
      <p:sp>
        <p:nvSpPr>
          <p:cNvPr id="309251" name="Rectangle 3"/>
          <p:cNvSpPr>
            <a:spLocks noGrp="1" noChangeArrowheads="1"/>
          </p:cNvSpPr>
          <p:nvPr>
            <p:ph type="body" idx="1"/>
          </p:nvPr>
        </p:nvSpPr>
        <p:spPr>
          <a:xfrm>
            <a:off x="1169988" y="1946275"/>
            <a:ext cx="7772400" cy="3128963"/>
          </a:xfrm>
        </p:spPr>
        <p:txBody>
          <a:bodyPr/>
          <a:lstStyle/>
          <a:p>
            <a:pPr eaLnBrk="1" hangingPunct="1">
              <a:defRPr/>
            </a:pPr>
            <a:r>
              <a:rPr lang="en-US" smtClean="0"/>
              <a:t>Restoration; not annihilation</a:t>
            </a:r>
          </a:p>
          <a:p>
            <a:pPr eaLnBrk="1" hangingPunct="1">
              <a:defRPr/>
            </a:pPr>
            <a:r>
              <a:rPr lang="en-US" smtClean="0"/>
              <a:t>Present and future; not simply future</a:t>
            </a:r>
          </a:p>
          <a:p>
            <a:pPr eaLnBrk="1" hangingPunct="1">
              <a:defRPr/>
            </a:pPr>
            <a:r>
              <a:rPr lang="en-US" smtClean="0"/>
              <a:t>Cosmic; not individualistic</a:t>
            </a:r>
          </a:p>
          <a:p>
            <a:pPr eaLnBrk="1" hangingPunct="1">
              <a:defRPr/>
            </a:pPr>
            <a:r>
              <a:rPr lang="en-US" smtClean="0"/>
              <a:t>Creational; not spiritual</a:t>
            </a:r>
          </a:p>
          <a:p>
            <a:pPr eaLnBrk="1" hangingPunct="1">
              <a:defRPr/>
            </a:pPr>
            <a:r>
              <a:rPr lang="en-US" smtClean="0"/>
              <a:t>Historical; not vertical</a:t>
            </a:r>
          </a:p>
        </p:txBody>
      </p:sp>
      <p:sp>
        <p:nvSpPr>
          <p:cNvPr id="309252" name="Text Box 4"/>
          <p:cNvSpPr txBox="1">
            <a:spLocks noChangeArrowheads="1"/>
          </p:cNvSpPr>
          <p:nvPr/>
        </p:nvSpPr>
        <p:spPr bwMode="auto">
          <a:xfrm>
            <a:off x="533400" y="52578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solidFill>
                  <a:srgbClr val="FFFFCC"/>
                </a:solidFill>
              </a:rPr>
              <a:t>“. . . it is precisely ordinary earthly existence that is redeemed” (G.C. Berkouwer).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9252"/>
                                        </p:tgtEl>
                                        <p:attrNameLst>
                                          <p:attrName>style.visibility</p:attrName>
                                        </p:attrNameLst>
                                      </p:cBhvr>
                                      <p:to>
                                        <p:strVal val="visible"/>
                                      </p:to>
                                    </p:set>
                                    <p:animEffect transition="in" filter="dissolve">
                                      <p:cBhvr>
                                        <p:cTn id="7" dur="500"/>
                                        <p:tgtEl>
                                          <p:spTgt spid="30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smtClean="0"/>
              <a:t>Redemption</a:t>
            </a:r>
          </a:p>
        </p:txBody>
      </p:sp>
      <p:sp>
        <p:nvSpPr>
          <p:cNvPr id="310275" name="Rectangle 3"/>
          <p:cNvSpPr>
            <a:spLocks noGrp="1" noChangeArrowheads="1"/>
          </p:cNvSpPr>
          <p:nvPr>
            <p:ph type="body" idx="1"/>
          </p:nvPr>
        </p:nvSpPr>
        <p:spPr/>
        <p:txBody>
          <a:bodyPr/>
          <a:lstStyle/>
          <a:p>
            <a:pPr eaLnBrk="1" hangingPunct="1">
              <a:spcBef>
                <a:spcPct val="45000"/>
              </a:spcBef>
              <a:defRPr/>
            </a:pPr>
            <a:r>
              <a:rPr lang="en-US" sz="3600" smtClean="0"/>
              <a:t>Restorative in nature</a:t>
            </a:r>
          </a:p>
          <a:p>
            <a:pPr eaLnBrk="1" hangingPunct="1">
              <a:spcBef>
                <a:spcPct val="45000"/>
              </a:spcBef>
              <a:defRPr/>
            </a:pPr>
            <a:r>
              <a:rPr lang="en-US" sz="3600" smtClean="0"/>
              <a:t>Cosmic in scope</a:t>
            </a: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smtClean="0"/>
              <a:t>The End of the Story</a:t>
            </a:r>
            <a:br>
              <a:rPr lang="en-US" smtClean="0"/>
            </a:br>
            <a:r>
              <a:rPr lang="en-US" smtClean="0"/>
              <a:t>Revelation 21:1-5</a:t>
            </a:r>
          </a:p>
        </p:txBody>
      </p:sp>
      <p:sp>
        <p:nvSpPr>
          <p:cNvPr id="311299" name="Rectangle 3"/>
          <p:cNvSpPr>
            <a:spLocks noGrp="1" noChangeArrowheads="1"/>
          </p:cNvSpPr>
          <p:nvPr>
            <p:ph type="body" idx="1"/>
          </p:nvPr>
        </p:nvSpPr>
        <p:spPr>
          <a:xfrm>
            <a:off x="685800" y="1641475"/>
            <a:ext cx="7772400" cy="5216525"/>
          </a:xfrm>
        </p:spPr>
        <p:txBody>
          <a:bodyPr/>
          <a:lstStyle/>
          <a:p>
            <a:pPr eaLnBrk="1" hangingPunct="1">
              <a:defRPr/>
            </a:pPr>
            <a:r>
              <a:rPr lang="en-US" smtClean="0"/>
              <a:t>First heaven/earth (old order of things) passed away</a:t>
            </a:r>
          </a:p>
          <a:p>
            <a:pPr eaLnBrk="1" hangingPunct="1">
              <a:defRPr/>
            </a:pPr>
            <a:r>
              <a:rPr lang="en-US" smtClean="0"/>
              <a:t>New Jerusalem comes down out of heaven</a:t>
            </a:r>
          </a:p>
          <a:p>
            <a:pPr eaLnBrk="1" hangingPunct="1">
              <a:defRPr/>
            </a:pPr>
            <a:r>
              <a:rPr lang="en-US" smtClean="0"/>
              <a:t>Loud voice: “Now the dwelling of God is with men”</a:t>
            </a:r>
          </a:p>
          <a:p>
            <a:pPr eaLnBrk="1" hangingPunct="1">
              <a:defRPr/>
            </a:pPr>
            <a:r>
              <a:rPr lang="en-US" smtClean="0"/>
              <a:t>Sin and its effects are removed</a:t>
            </a:r>
          </a:p>
          <a:p>
            <a:pPr eaLnBrk="1" hangingPunct="1">
              <a:defRPr/>
            </a:pPr>
            <a:r>
              <a:rPr lang="en-US" smtClean="0"/>
              <a:t>“I am making everything new”</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CA" smtClean="0"/>
              <a:t>Historical and Cultural Context</a:t>
            </a:r>
          </a:p>
        </p:txBody>
      </p:sp>
      <p:sp>
        <p:nvSpPr>
          <p:cNvPr id="94211" name="Rectangle 3"/>
          <p:cNvSpPr>
            <a:spLocks noGrp="1" noChangeArrowheads="1"/>
          </p:cNvSpPr>
          <p:nvPr>
            <p:ph type="body" idx="1"/>
          </p:nvPr>
        </p:nvSpPr>
        <p:spPr/>
        <p:txBody>
          <a:bodyPr/>
          <a:lstStyle/>
          <a:p>
            <a:pPr eaLnBrk="1" hangingPunct="1">
              <a:defRPr/>
            </a:pPr>
            <a:r>
              <a:rPr lang="en-CA" sz="4000" smtClean="0"/>
              <a:t>Moses writing just after exodus from Egypt</a:t>
            </a:r>
          </a:p>
          <a:p>
            <a:pPr eaLnBrk="1" hangingPunct="1">
              <a:defRPr/>
            </a:pPr>
            <a:r>
              <a:rPr lang="en-CA" sz="4000" smtClean="0"/>
              <a:t>Polemic against the myths, religion, gods of paganism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296863"/>
            <a:ext cx="8153400"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t>“Moses’ concerns were exclusively religious.  His intent was to proclaim knowledge of the true God as he manifested himself in his creative works, to proclaim a right understanding of humankind, the world, and history that knowledge of the true God entails--and to proclaim the truth concerning these matters in the face of the false religious notions dominant throughout the world of his day.”</a:t>
            </a:r>
          </a:p>
          <a:p>
            <a:pPr algn="r" eaLnBrk="1" hangingPunct="1">
              <a:spcBef>
                <a:spcPct val="50000"/>
              </a:spcBef>
            </a:pPr>
            <a:r>
              <a:rPr lang="en-US" sz="3600"/>
              <a:t>-John Stek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CA" smtClean="0"/>
              <a:t>God in Genesis 1:</a:t>
            </a:r>
          </a:p>
        </p:txBody>
      </p:sp>
      <p:sp>
        <p:nvSpPr>
          <p:cNvPr id="95235" name="Rectangle 3"/>
          <p:cNvSpPr>
            <a:spLocks noGrp="1" noChangeArrowheads="1"/>
          </p:cNvSpPr>
          <p:nvPr>
            <p:ph type="body" idx="1"/>
          </p:nvPr>
        </p:nvSpPr>
        <p:spPr>
          <a:xfrm>
            <a:off x="1169988" y="1946275"/>
            <a:ext cx="7772400" cy="4606925"/>
          </a:xfrm>
        </p:spPr>
        <p:txBody>
          <a:bodyPr/>
          <a:lstStyle/>
          <a:p>
            <a:pPr eaLnBrk="1" hangingPunct="1">
              <a:lnSpc>
                <a:spcPct val="90000"/>
              </a:lnSpc>
              <a:defRPr/>
            </a:pPr>
            <a:r>
              <a:rPr lang="en-CA" smtClean="0"/>
              <a:t>Eternal</a:t>
            </a:r>
          </a:p>
          <a:p>
            <a:pPr eaLnBrk="1" hangingPunct="1">
              <a:lnSpc>
                <a:spcPct val="90000"/>
              </a:lnSpc>
              <a:defRPr/>
            </a:pPr>
            <a:r>
              <a:rPr lang="en-CA" smtClean="0"/>
              <a:t>One</a:t>
            </a:r>
          </a:p>
          <a:p>
            <a:pPr eaLnBrk="1" hangingPunct="1">
              <a:lnSpc>
                <a:spcPct val="90000"/>
              </a:lnSpc>
              <a:defRPr/>
            </a:pPr>
            <a:r>
              <a:rPr lang="en-CA" smtClean="0"/>
              <a:t>Utterly unique</a:t>
            </a:r>
          </a:p>
          <a:p>
            <a:pPr eaLnBrk="1" hangingPunct="1">
              <a:lnSpc>
                <a:spcPct val="90000"/>
              </a:lnSpc>
              <a:defRPr/>
            </a:pPr>
            <a:r>
              <a:rPr lang="en-CA" smtClean="0"/>
              <a:t>Sovereign King</a:t>
            </a:r>
          </a:p>
          <a:p>
            <a:pPr eaLnBrk="1" hangingPunct="1">
              <a:lnSpc>
                <a:spcPct val="90000"/>
              </a:lnSpc>
              <a:defRPr/>
            </a:pPr>
            <a:r>
              <a:rPr lang="en-CA" smtClean="0"/>
              <a:t>Powerful </a:t>
            </a:r>
          </a:p>
          <a:p>
            <a:pPr eaLnBrk="1" hangingPunct="1">
              <a:lnSpc>
                <a:spcPct val="90000"/>
              </a:lnSpc>
              <a:defRPr/>
            </a:pPr>
            <a:r>
              <a:rPr lang="en-CA" smtClean="0"/>
              <a:t>Good</a:t>
            </a:r>
          </a:p>
          <a:p>
            <a:pPr eaLnBrk="1" hangingPunct="1">
              <a:lnSpc>
                <a:spcPct val="90000"/>
              </a:lnSpc>
              <a:defRPr/>
            </a:pPr>
            <a:r>
              <a:rPr lang="en-CA" smtClean="0"/>
              <a:t>Wise </a:t>
            </a:r>
          </a:p>
          <a:p>
            <a:pPr eaLnBrk="1" hangingPunct="1">
              <a:lnSpc>
                <a:spcPct val="90000"/>
              </a:lnSpc>
              <a:defRPr/>
            </a:pPr>
            <a:r>
              <a:rPr lang="en-CA" smtClean="0"/>
              <a:t>Holy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CA" smtClean="0"/>
              <a:t>Humanity in Genesis 1:</a:t>
            </a:r>
          </a:p>
        </p:txBody>
      </p:sp>
      <p:sp>
        <p:nvSpPr>
          <p:cNvPr id="96259" name="Rectangle 3"/>
          <p:cNvSpPr>
            <a:spLocks noGrp="1" noChangeArrowheads="1"/>
          </p:cNvSpPr>
          <p:nvPr>
            <p:ph type="body" idx="1"/>
          </p:nvPr>
        </p:nvSpPr>
        <p:spPr/>
        <p:txBody>
          <a:bodyPr/>
          <a:lstStyle/>
          <a:p>
            <a:pPr eaLnBrk="1" hangingPunct="1">
              <a:defRPr/>
            </a:pPr>
            <a:r>
              <a:rPr lang="en-CA" smtClean="0"/>
              <a:t>Nature: Image</a:t>
            </a:r>
          </a:p>
          <a:p>
            <a:pPr lvl="1" eaLnBrk="1" hangingPunct="1">
              <a:defRPr/>
            </a:pPr>
            <a:r>
              <a:rPr lang="en-CA" smtClean="0"/>
              <a:t>Like God</a:t>
            </a:r>
          </a:p>
          <a:p>
            <a:pPr lvl="1" eaLnBrk="1" hangingPunct="1">
              <a:defRPr/>
            </a:pPr>
            <a:r>
              <a:rPr lang="en-CA" smtClean="0"/>
              <a:t>Partner with God</a:t>
            </a:r>
          </a:p>
          <a:p>
            <a:pPr lvl="1" eaLnBrk="1" hangingPunct="1">
              <a:defRPr/>
            </a:pPr>
            <a:r>
              <a:rPr lang="en-CA" smtClean="0"/>
              <a:t>Relationship with God</a:t>
            </a:r>
          </a:p>
          <a:p>
            <a:pPr lvl="1" eaLnBrk="1" hangingPunct="1">
              <a:defRPr/>
            </a:pPr>
            <a:r>
              <a:rPr lang="en-CA" smtClean="0"/>
              <a:t>Communal</a:t>
            </a:r>
          </a:p>
          <a:p>
            <a:pPr lvl="1" eaLnBrk="1" hangingPunct="1">
              <a:defRPr/>
            </a:pPr>
            <a:r>
              <a:rPr lang="en-CA" smtClean="0"/>
              <a:t>Task given by God</a:t>
            </a:r>
          </a:p>
          <a:p>
            <a:pPr eaLnBrk="1" hangingPunct="1">
              <a:defRPr/>
            </a:pPr>
            <a:r>
              <a:rPr lang="en-CA" smtClean="0"/>
              <a:t>Task: Creation mandate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9144000" cy="1143000"/>
          </a:xfrm>
        </p:spPr>
        <p:txBody>
          <a:bodyPr/>
          <a:lstStyle/>
          <a:p>
            <a:pPr algn="ctr" eaLnBrk="1" hangingPunct="1"/>
            <a:r>
              <a:rPr lang="en-CA" sz="4000" smtClean="0"/>
              <a:t>Humanity in Genesis 1</a:t>
            </a:r>
            <a:endParaRPr lang="en-US" sz="4000" smtClean="0"/>
          </a:p>
        </p:txBody>
      </p:sp>
      <p:pic>
        <p:nvPicPr>
          <p:cNvPr id="27651" name="Picture 3" descr="Export Wizard-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44900" y="2043113"/>
            <a:ext cx="2822575" cy="326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0" name="Text Box 4"/>
          <p:cNvSpPr txBox="1">
            <a:spLocks noChangeArrowheads="1"/>
          </p:cNvSpPr>
          <p:nvPr/>
        </p:nvSpPr>
        <p:spPr bwMode="auto">
          <a:xfrm>
            <a:off x="3733800" y="14478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chemeClr val="folHlink"/>
              </a:buClr>
              <a:buFont typeface="Webdings" pitchFamily="18" charset="2"/>
              <a:buNone/>
              <a:defRPr/>
            </a:pPr>
            <a:r>
              <a:rPr lang="en-CA" b="1" i="1">
                <a:effectLst>
                  <a:outerShdw blurRad="38100" dist="38100" dir="2700000" algn="tl">
                    <a:srgbClr val="000000"/>
                  </a:outerShdw>
                </a:effectLst>
                <a:latin typeface="Garamond" pitchFamily="18" charset="0"/>
              </a:rPr>
              <a:t>The Lord God</a:t>
            </a:r>
            <a:endParaRPr lang="en-US" b="1" i="1">
              <a:effectLst>
                <a:outerShdw blurRad="38100" dist="38100" dir="2700000" algn="tl">
                  <a:srgbClr val="000000"/>
                </a:outerShdw>
              </a:effectLst>
              <a:latin typeface="Garamond" pitchFamily="18" charset="0"/>
            </a:endParaRPr>
          </a:p>
        </p:txBody>
      </p:sp>
      <p:sp>
        <p:nvSpPr>
          <p:cNvPr id="132101" name="Text Box 5"/>
          <p:cNvSpPr txBox="1">
            <a:spLocks noChangeArrowheads="1"/>
          </p:cNvSpPr>
          <p:nvPr/>
        </p:nvSpPr>
        <p:spPr bwMode="auto">
          <a:xfrm>
            <a:off x="4267200" y="5334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ebdings" pitchFamily="18" charset="2"/>
              <a:buNone/>
              <a:defRPr/>
            </a:pPr>
            <a:r>
              <a:rPr lang="en-CA" b="1" i="1">
                <a:effectLst>
                  <a:outerShdw blurRad="38100" dist="38100" dir="2700000" algn="tl">
                    <a:srgbClr val="000000"/>
                  </a:outerShdw>
                </a:effectLst>
                <a:latin typeface="Garamond" pitchFamily="18" charset="0"/>
              </a:rPr>
              <a:t>The World</a:t>
            </a:r>
          </a:p>
        </p:txBody>
      </p:sp>
      <p:sp>
        <p:nvSpPr>
          <p:cNvPr id="132102" name="Text Box 6"/>
          <p:cNvSpPr txBox="1">
            <a:spLocks noChangeArrowheads="1"/>
          </p:cNvSpPr>
          <p:nvPr/>
        </p:nvSpPr>
        <p:spPr bwMode="auto">
          <a:xfrm>
            <a:off x="6477000" y="3573463"/>
            <a:ext cx="198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Font typeface="Webdings" pitchFamily="18" charset="2"/>
              <a:buNone/>
              <a:defRPr/>
            </a:pPr>
            <a:r>
              <a:rPr lang="en-CA" b="1" i="1">
                <a:effectLst>
                  <a:outerShdw blurRad="38100" dist="38100" dir="2700000" algn="tl">
                    <a:srgbClr val="000000"/>
                  </a:outerShdw>
                </a:effectLst>
                <a:latin typeface="Garamond" pitchFamily="18" charset="0"/>
              </a:rPr>
              <a:t>Self</a:t>
            </a:r>
            <a:endParaRPr lang="en-US" b="1" i="1">
              <a:effectLst>
                <a:outerShdw blurRad="38100" dist="38100" dir="2700000" algn="tl">
                  <a:srgbClr val="000000"/>
                </a:outerShdw>
              </a:effectLst>
              <a:latin typeface="Garamond" pitchFamily="18" charset="0"/>
            </a:endParaRPr>
          </a:p>
        </p:txBody>
      </p:sp>
      <p:sp>
        <p:nvSpPr>
          <p:cNvPr id="132103" name="Text Box 7"/>
          <p:cNvSpPr txBox="1">
            <a:spLocks noChangeArrowheads="1"/>
          </p:cNvSpPr>
          <p:nvPr/>
        </p:nvSpPr>
        <p:spPr bwMode="auto">
          <a:xfrm>
            <a:off x="1219200" y="38100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Font typeface="Webdings" pitchFamily="18" charset="2"/>
              <a:buNone/>
              <a:defRPr/>
            </a:pPr>
            <a:r>
              <a:rPr lang="en-CA" b="1" i="1">
                <a:effectLst>
                  <a:outerShdw blurRad="38100" dist="38100" dir="2700000" algn="tl">
                    <a:srgbClr val="000000"/>
                  </a:outerShdw>
                </a:effectLst>
                <a:latin typeface="Garamond" pitchFamily="18" charset="0"/>
              </a:rPr>
              <a:t>Fellow humans</a:t>
            </a:r>
            <a:endParaRPr lang="en-US" b="1" i="1">
              <a:effectLst>
                <a:outerShdw blurRad="38100" dist="38100" dir="2700000" algn="tl">
                  <a:srgbClr val="000000"/>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CA" smtClean="0"/>
              <a:t>World in Genesis 1:</a:t>
            </a:r>
          </a:p>
        </p:txBody>
      </p:sp>
      <p:sp>
        <p:nvSpPr>
          <p:cNvPr id="97283" name="Rectangle 3"/>
          <p:cNvSpPr>
            <a:spLocks noGrp="1" noChangeArrowheads="1"/>
          </p:cNvSpPr>
          <p:nvPr>
            <p:ph type="body" idx="1"/>
          </p:nvPr>
        </p:nvSpPr>
        <p:spPr/>
        <p:txBody>
          <a:bodyPr/>
          <a:lstStyle/>
          <a:p>
            <a:pPr eaLnBrk="1" hangingPunct="1">
              <a:defRPr/>
            </a:pPr>
            <a:r>
              <a:rPr lang="en-CA" smtClean="0"/>
              <a:t>Good (variety, harmony)</a:t>
            </a:r>
          </a:p>
          <a:p>
            <a:pPr eaLnBrk="1" hangingPunct="1">
              <a:defRPr/>
            </a:pPr>
            <a:r>
              <a:rPr lang="en-CA" smtClean="0"/>
              <a:t>Ordered by God’s word</a:t>
            </a:r>
          </a:p>
          <a:p>
            <a:pPr eaLnBrk="1" hangingPunct="1">
              <a:defRPr/>
            </a:pPr>
            <a:r>
              <a:rPr lang="en-CA" smtClean="0"/>
              <a:t>Historical</a:t>
            </a:r>
          </a:p>
          <a:p>
            <a:pPr eaLnBrk="1" hangingPunct="1">
              <a:defRPr/>
            </a:pPr>
            <a:r>
              <a:rPr lang="en-CA" smtClean="0"/>
              <a:t>Kingdom</a:t>
            </a:r>
          </a:p>
          <a:p>
            <a:pPr eaLnBrk="1" hangingPunct="1">
              <a:defRPr/>
            </a:pPr>
            <a:r>
              <a:rPr lang="en-CA" smtClean="0"/>
              <a:t>Revelation of God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CA" smtClean="0"/>
              <a:t>Creation as God meant it to be</a:t>
            </a:r>
          </a:p>
        </p:txBody>
      </p:sp>
      <p:sp>
        <p:nvSpPr>
          <p:cNvPr id="98307" name="Rectangle 3"/>
          <p:cNvSpPr>
            <a:spLocks noGrp="1" noChangeArrowheads="1"/>
          </p:cNvSpPr>
          <p:nvPr>
            <p:ph type="body" idx="1"/>
          </p:nvPr>
        </p:nvSpPr>
        <p:spPr>
          <a:xfrm>
            <a:off x="1169988" y="1946275"/>
            <a:ext cx="7772400" cy="4606925"/>
          </a:xfrm>
        </p:spPr>
        <p:txBody>
          <a:bodyPr/>
          <a:lstStyle/>
          <a:p>
            <a:pPr eaLnBrk="1" hangingPunct="1">
              <a:lnSpc>
                <a:spcPct val="90000"/>
              </a:lnSpc>
              <a:defRPr/>
            </a:pPr>
            <a:r>
              <a:rPr lang="en-CA" sz="2400" smtClean="0"/>
              <a:t>World</a:t>
            </a:r>
          </a:p>
          <a:p>
            <a:pPr lvl="1" eaLnBrk="1" hangingPunct="1">
              <a:lnSpc>
                <a:spcPct val="90000"/>
              </a:lnSpc>
              <a:defRPr/>
            </a:pPr>
            <a:r>
              <a:rPr lang="en-CA" sz="2400" smtClean="0"/>
              <a:t>Creation of God</a:t>
            </a:r>
          </a:p>
          <a:p>
            <a:pPr lvl="1" eaLnBrk="1" hangingPunct="1">
              <a:lnSpc>
                <a:spcPct val="90000"/>
              </a:lnSpc>
              <a:defRPr/>
            </a:pPr>
            <a:r>
              <a:rPr lang="en-CA" sz="2400" smtClean="0"/>
              <a:t>Very good</a:t>
            </a:r>
          </a:p>
          <a:p>
            <a:pPr lvl="1" eaLnBrk="1" hangingPunct="1">
              <a:lnSpc>
                <a:spcPct val="90000"/>
              </a:lnSpc>
              <a:defRPr/>
            </a:pPr>
            <a:r>
              <a:rPr lang="en-CA" sz="2400" smtClean="0"/>
              <a:t>Ordered by God’s word</a:t>
            </a:r>
          </a:p>
          <a:p>
            <a:pPr lvl="1" eaLnBrk="1" hangingPunct="1">
              <a:lnSpc>
                <a:spcPct val="90000"/>
              </a:lnSpc>
              <a:defRPr/>
            </a:pPr>
            <a:r>
              <a:rPr lang="en-CA" sz="2400" smtClean="0"/>
              <a:t>Reveals God</a:t>
            </a:r>
          </a:p>
          <a:p>
            <a:pPr lvl="1" eaLnBrk="1" hangingPunct="1">
              <a:lnSpc>
                <a:spcPct val="90000"/>
              </a:lnSpc>
              <a:defRPr/>
            </a:pPr>
            <a:r>
              <a:rPr lang="en-CA" sz="2400" smtClean="0"/>
              <a:t>Humanity at centre as vice-regents</a:t>
            </a:r>
          </a:p>
          <a:p>
            <a:pPr eaLnBrk="1" hangingPunct="1">
              <a:lnSpc>
                <a:spcPct val="90000"/>
              </a:lnSpc>
              <a:defRPr/>
            </a:pPr>
            <a:r>
              <a:rPr lang="en-CA" sz="2400" smtClean="0"/>
              <a:t>Humankind</a:t>
            </a:r>
          </a:p>
          <a:p>
            <a:pPr lvl="1" eaLnBrk="1" hangingPunct="1">
              <a:lnSpc>
                <a:spcPct val="90000"/>
              </a:lnSpc>
              <a:defRPr/>
            </a:pPr>
            <a:r>
              <a:rPr lang="en-CA" sz="2400" smtClean="0"/>
              <a:t>Created to know/enjoy glorious Creator God</a:t>
            </a:r>
          </a:p>
          <a:p>
            <a:pPr lvl="1" eaLnBrk="1" hangingPunct="1">
              <a:lnSpc>
                <a:spcPct val="90000"/>
              </a:lnSpc>
              <a:defRPr/>
            </a:pPr>
            <a:r>
              <a:rPr lang="en-CA" sz="2400" smtClean="0"/>
              <a:t>As they care for, discover, and develop creation</a:t>
            </a:r>
          </a:p>
          <a:p>
            <a:pPr lvl="1" eaLnBrk="1" hangingPunct="1">
              <a:lnSpc>
                <a:spcPct val="90000"/>
              </a:lnSpc>
              <a:defRPr/>
            </a:pPr>
            <a:r>
              <a:rPr lang="en-CA" sz="2400" smtClean="0"/>
              <a:t>In community</a:t>
            </a:r>
          </a:p>
          <a:p>
            <a:pPr eaLnBrk="1" hangingPunct="1">
              <a:lnSpc>
                <a:spcPct val="90000"/>
              </a:lnSpc>
              <a:defRPr/>
            </a:pPr>
            <a:r>
              <a:rPr lang="en-CA" sz="2400" smtClean="0"/>
              <a:t>All for the revelation of God’s glory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CA" smtClean="0"/>
              <a:t>End of Act 1</a:t>
            </a:r>
          </a:p>
        </p:txBody>
      </p:sp>
      <p:sp>
        <p:nvSpPr>
          <p:cNvPr id="104451" name="Rectangle 3"/>
          <p:cNvSpPr>
            <a:spLocks noGrp="1" noChangeArrowheads="1"/>
          </p:cNvSpPr>
          <p:nvPr>
            <p:ph type="body" idx="1"/>
          </p:nvPr>
        </p:nvSpPr>
        <p:spPr/>
        <p:txBody>
          <a:bodyPr/>
          <a:lstStyle/>
          <a:p>
            <a:pPr eaLnBrk="1" hangingPunct="1">
              <a:buFont typeface="Wingdings" pitchFamily="2" charset="2"/>
              <a:buNone/>
              <a:defRPr/>
            </a:pPr>
            <a:r>
              <a:rPr lang="en-CA" sz="4000" smtClean="0"/>
              <a:t>Curtain falls . . . </a:t>
            </a:r>
          </a:p>
          <a:p>
            <a:pPr eaLnBrk="1" hangingPunct="1">
              <a:buFont typeface="Wingdings" pitchFamily="2" charset="2"/>
              <a:buNone/>
              <a:defRPr/>
            </a:pPr>
            <a:endParaRPr lang="en-CA" sz="4000" smtClean="0"/>
          </a:p>
          <a:p>
            <a:pPr eaLnBrk="1" hangingPunct="1">
              <a:buFont typeface="Wingdings" pitchFamily="2" charset="2"/>
              <a:buNone/>
              <a:defRPr/>
            </a:pPr>
            <a:r>
              <a:rPr lang="en-CA" sz="4000" smtClean="0"/>
              <a:t>    . . . Anticipation of glorious future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0" y="1447800"/>
            <a:ext cx="7772400" cy="1752600"/>
          </a:xfrm>
        </p:spPr>
        <p:txBody>
          <a:bodyPr/>
          <a:lstStyle/>
          <a:p>
            <a:pPr eaLnBrk="1" hangingPunct="1"/>
            <a:r>
              <a:rPr lang="en-CA" sz="4000" smtClean="0"/>
              <a:t/>
            </a:r>
            <a:br>
              <a:rPr lang="en-CA" sz="4000" smtClean="0"/>
            </a:br>
            <a:r>
              <a:rPr lang="en-CA" sz="4000" smtClean="0"/>
              <a:t>ACT TWO</a:t>
            </a:r>
            <a:br>
              <a:rPr lang="en-CA" sz="4000" smtClean="0"/>
            </a:br>
            <a:r>
              <a:rPr lang="en-CA" sz="4000" smtClean="0"/>
              <a:t>FALL: REBELLION IN THE KINGDOM</a:t>
            </a:r>
            <a:br>
              <a:rPr lang="en-CA" sz="4000" smtClean="0"/>
            </a:br>
            <a:r>
              <a:rPr lang="en-CA" sz="4000" smtClean="0"/>
              <a:t/>
            </a:r>
            <a:br>
              <a:rPr lang="en-CA" sz="4000" smtClean="0"/>
            </a:br>
            <a:endParaRPr lang="en-CA" sz="4000" smtClean="0"/>
          </a:p>
        </p:txBody>
      </p:sp>
      <p:sp>
        <p:nvSpPr>
          <p:cNvPr id="117763" name="Rectangle 3"/>
          <p:cNvSpPr>
            <a:spLocks noGrp="1" noChangeArrowheads="1"/>
          </p:cNvSpPr>
          <p:nvPr>
            <p:ph type="subTitle" idx="1"/>
          </p:nvPr>
        </p:nvSpPr>
        <p:spPr>
          <a:xfrm>
            <a:off x="1752600" y="4800600"/>
            <a:ext cx="6400800" cy="1752600"/>
          </a:xfrm>
        </p:spPr>
        <p:txBody>
          <a:bodyPr/>
          <a:lstStyle/>
          <a:p>
            <a:pPr eaLnBrk="1" hangingPunct="1">
              <a:defRPr/>
            </a:pPr>
            <a:r>
              <a:rPr lang="en-CA" smtClean="0"/>
              <a:t>Michael Goheen</a:t>
            </a:r>
          </a:p>
          <a:p>
            <a:pPr eaLnBrk="1" hangingPunct="1">
              <a:defRPr/>
            </a:pPr>
            <a:r>
              <a:rPr lang="en-CA" smtClean="0"/>
              <a:t>Trinity Western University</a:t>
            </a:r>
          </a:p>
          <a:p>
            <a:pPr eaLnBrk="1" hangingPunct="1">
              <a:defRPr/>
            </a:pPr>
            <a:r>
              <a:rPr lang="en-CA" smtClean="0"/>
              <a:t>Vancouver, B.C., Canada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p:txBody>
          <a:bodyPr/>
          <a:lstStyle/>
          <a:p>
            <a:pPr eaLnBrk="1" hangingPunct="1">
              <a:buFont typeface="Wingdings" pitchFamily="2" charset="2"/>
              <a:buNone/>
              <a:defRPr/>
            </a:pPr>
            <a:r>
              <a:rPr lang="en-CA" sz="4400" smtClean="0"/>
              <a:t>Our whole lives are shaped by some story.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95288" y="973138"/>
            <a:ext cx="835342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CA" sz="3600">
                <a:effectLst>
                  <a:outerShdw blurRad="38100" dist="38100" dir="2700000" algn="tl">
                    <a:srgbClr val="000000"/>
                  </a:outerShdw>
                </a:effectLst>
              </a:rPr>
              <a:t>A catastrophe has occurred.</a:t>
            </a:r>
            <a:br>
              <a:rPr lang="en-CA" sz="3600">
                <a:effectLst>
                  <a:outerShdw blurRad="38100" dist="38100" dir="2700000" algn="tl">
                    <a:srgbClr val="000000"/>
                  </a:outerShdw>
                </a:effectLst>
              </a:rPr>
            </a:br>
            <a:r>
              <a:rPr lang="en-CA" sz="3600">
                <a:effectLst>
                  <a:outerShdw blurRad="38100" dist="38100" dir="2700000" algn="tl">
                    <a:srgbClr val="000000"/>
                  </a:outerShdw>
                </a:effectLst>
              </a:rPr>
              <a:t>We are no longer in continuity with</a:t>
            </a:r>
            <a:br>
              <a:rPr lang="en-CA" sz="3600">
                <a:effectLst>
                  <a:outerShdw blurRad="38100" dist="38100" dir="2700000" algn="tl">
                    <a:srgbClr val="000000"/>
                  </a:outerShdw>
                </a:effectLst>
              </a:rPr>
            </a:br>
            <a:r>
              <a:rPr lang="en-CA" sz="3600">
                <a:effectLst>
                  <a:outerShdw blurRad="38100" dist="38100" dir="2700000" algn="tl">
                    <a:srgbClr val="000000"/>
                  </a:outerShdw>
                </a:effectLst>
              </a:rPr>
              <a:t>our good beginning. We have been separated from it by a disaster.</a:t>
            </a:r>
            <a:br>
              <a:rPr lang="en-CA" sz="3600">
                <a:effectLst>
                  <a:outerShdw blurRad="38100" dist="38100" dir="2700000" algn="tl">
                    <a:srgbClr val="000000"/>
                  </a:outerShdw>
                </a:effectLst>
              </a:rPr>
            </a:br>
            <a:r>
              <a:rPr lang="en-CA" sz="3600">
                <a:effectLst>
                  <a:outerShdw blurRad="38100" dist="38100" dir="2700000" algn="tl">
                    <a:srgbClr val="000000"/>
                  </a:outerShdw>
                </a:effectLst>
              </a:rPr>
              <a:t>We are also, of course, separated from our good end. We are, in other words,</a:t>
            </a:r>
            <a:br>
              <a:rPr lang="en-CA" sz="3600">
                <a:effectLst>
                  <a:outerShdw blurRad="38100" dist="38100" dir="2700000" algn="tl">
                    <a:srgbClr val="000000"/>
                  </a:outerShdw>
                </a:effectLst>
              </a:rPr>
            </a:br>
            <a:r>
              <a:rPr lang="en-CA" sz="3600">
                <a:effectLst>
                  <a:outerShdw blurRad="38100" dist="38100" dir="2700000" algn="tl">
                    <a:srgbClr val="000000"/>
                  </a:outerShdw>
                </a:effectLst>
              </a:rPr>
              <a:t>in the middle of a mess.</a:t>
            </a:r>
          </a:p>
          <a:p>
            <a:pPr algn="r" eaLnBrk="0" hangingPunct="0">
              <a:spcBef>
                <a:spcPct val="50000"/>
              </a:spcBef>
              <a:defRPr/>
            </a:pPr>
            <a:r>
              <a:rPr lang="en-CA" sz="3600">
                <a:solidFill>
                  <a:schemeClr val="tx2"/>
                </a:solidFill>
                <a:effectLst>
                  <a:outerShdw blurRad="38100" dist="38100" dir="2700000" algn="tl">
                    <a:srgbClr val="000000"/>
                  </a:outerShdw>
                </a:effectLst>
              </a:rPr>
              <a:t>-Eugene Peterson</a:t>
            </a:r>
            <a:endParaRPr lang="en-US" sz="36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CA" smtClean="0"/>
              <a:t>Fall into sin</a:t>
            </a:r>
          </a:p>
        </p:txBody>
      </p:sp>
      <p:sp>
        <p:nvSpPr>
          <p:cNvPr id="101379" name="Rectangle 3"/>
          <p:cNvSpPr>
            <a:spLocks noGrp="1" noChangeArrowheads="1"/>
          </p:cNvSpPr>
          <p:nvPr>
            <p:ph type="body" idx="1"/>
          </p:nvPr>
        </p:nvSpPr>
        <p:spPr/>
        <p:txBody>
          <a:bodyPr/>
          <a:lstStyle/>
          <a:p>
            <a:pPr eaLnBrk="1" hangingPunct="1">
              <a:defRPr/>
            </a:pPr>
            <a:r>
              <a:rPr lang="en-CA" sz="2800" smtClean="0"/>
              <a:t>Tree of knowledge of good and evil (2.15-17)</a:t>
            </a:r>
          </a:p>
          <a:p>
            <a:pPr eaLnBrk="1" hangingPunct="1">
              <a:defRPr/>
            </a:pPr>
            <a:r>
              <a:rPr lang="en-CA" sz="2800" smtClean="0"/>
              <a:t>‘Arbitrary’ command—why?</a:t>
            </a:r>
          </a:p>
          <a:p>
            <a:pPr eaLnBrk="1" hangingPunct="1">
              <a:defRPr/>
            </a:pPr>
            <a:r>
              <a:rPr lang="en-CA" sz="2800" smtClean="0"/>
              <a:t>Satanic temptation</a:t>
            </a:r>
          </a:p>
          <a:p>
            <a:pPr lvl="1" eaLnBrk="1" hangingPunct="1">
              <a:defRPr/>
            </a:pPr>
            <a:r>
              <a:rPr lang="en-CA" sz="2800" smtClean="0"/>
              <a:t>Doubt about divine source or fairness</a:t>
            </a:r>
          </a:p>
          <a:p>
            <a:pPr lvl="1" eaLnBrk="1" hangingPunct="1">
              <a:defRPr/>
            </a:pPr>
            <a:r>
              <a:rPr lang="en-CA" sz="2800" smtClean="0"/>
              <a:t>Unbelief </a:t>
            </a:r>
          </a:p>
          <a:p>
            <a:pPr lvl="1" eaLnBrk="1" hangingPunct="1">
              <a:defRPr/>
            </a:pPr>
            <a:r>
              <a:rPr lang="en-CA" sz="2800" smtClean="0"/>
              <a:t>Imagining life in disobedience to God’s word</a:t>
            </a:r>
          </a:p>
          <a:p>
            <a:pPr lvl="1" eaLnBrk="1" hangingPunct="1">
              <a:defRPr/>
            </a:pPr>
            <a:r>
              <a:rPr lang="en-CA" sz="2800" smtClean="0"/>
              <a:t>Willful disobedience</a:t>
            </a:r>
          </a:p>
          <a:p>
            <a:pPr eaLnBrk="1" hangingPunct="1">
              <a:defRPr/>
            </a:pPr>
            <a:endParaRPr lang="en-CA" sz="2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7772400" cy="1143000"/>
          </a:xfrm>
        </p:spPr>
        <p:txBody>
          <a:bodyPr/>
          <a:lstStyle/>
          <a:p>
            <a:pPr eaLnBrk="1" hangingPunct="1"/>
            <a:r>
              <a:rPr lang="en-CA" smtClean="0"/>
              <a:t>Sin as:</a:t>
            </a:r>
          </a:p>
        </p:txBody>
      </p:sp>
      <p:sp>
        <p:nvSpPr>
          <p:cNvPr id="135171" name="Rectangle 3"/>
          <p:cNvSpPr>
            <a:spLocks noGrp="1" noChangeArrowheads="1"/>
          </p:cNvSpPr>
          <p:nvPr>
            <p:ph type="body" idx="1"/>
          </p:nvPr>
        </p:nvSpPr>
        <p:spPr>
          <a:xfrm>
            <a:off x="914400" y="1676400"/>
            <a:ext cx="8027988" cy="4876800"/>
          </a:xfrm>
        </p:spPr>
        <p:txBody>
          <a:bodyPr/>
          <a:lstStyle/>
          <a:p>
            <a:pPr eaLnBrk="1" hangingPunct="1">
              <a:lnSpc>
                <a:spcPct val="130000"/>
              </a:lnSpc>
              <a:spcBef>
                <a:spcPct val="50000"/>
              </a:spcBef>
              <a:defRPr/>
            </a:pPr>
            <a:r>
              <a:rPr lang="en-CA" sz="3600" smtClean="0"/>
              <a:t>Autonomy: making oneself source of right/wrong, good/bad, true/false</a:t>
            </a:r>
          </a:p>
          <a:p>
            <a:pPr eaLnBrk="1" hangingPunct="1">
              <a:lnSpc>
                <a:spcPct val="130000"/>
              </a:lnSpc>
              <a:spcBef>
                <a:spcPct val="50000"/>
              </a:spcBef>
              <a:buFont typeface="Wingdings" pitchFamily="2" charset="2"/>
              <a:buNone/>
              <a:defRPr/>
            </a:pPr>
            <a:endParaRPr lang="en-CA" smtClean="0"/>
          </a:p>
          <a:p>
            <a:pPr eaLnBrk="1" hangingPunct="1">
              <a:lnSpc>
                <a:spcPct val="90000"/>
              </a:lnSpc>
              <a:buFont typeface="Wingdings" pitchFamily="2" charset="2"/>
              <a:buNone/>
              <a:defRPr/>
            </a:pPr>
            <a:r>
              <a:rPr lang="en-GB" smtClean="0"/>
              <a:t>	</a:t>
            </a:r>
            <a:r>
              <a:rPr lang="en-GB" sz="2800" smtClean="0"/>
              <a:t>“Man has taken leave of the relation of dependence. He has refused to obey and has willed to make himself independent. No longer is obedience the guiding principle of his life, but his autonomous knowledge and will. Thereby he ceases, in effect, to understand himself as a creature.” (Von Rad)</a:t>
            </a:r>
            <a:r>
              <a:rPr lang="en-US" sz="2800" smtClean="0"/>
              <a:t> </a:t>
            </a:r>
            <a:endParaRPr lang="en-CA" sz="280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CA" smtClean="0"/>
              <a:t>Sin as:</a:t>
            </a:r>
          </a:p>
        </p:txBody>
      </p:sp>
      <p:sp>
        <p:nvSpPr>
          <p:cNvPr id="134147" name="Rectangle 3"/>
          <p:cNvSpPr>
            <a:spLocks noGrp="1" noChangeArrowheads="1"/>
          </p:cNvSpPr>
          <p:nvPr>
            <p:ph type="body" idx="1"/>
          </p:nvPr>
        </p:nvSpPr>
        <p:spPr/>
        <p:txBody>
          <a:bodyPr/>
          <a:lstStyle/>
          <a:p>
            <a:pPr eaLnBrk="1" hangingPunct="1">
              <a:lnSpc>
                <a:spcPct val="130000"/>
              </a:lnSpc>
              <a:spcBef>
                <a:spcPct val="50000"/>
              </a:spcBef>
              <a:defRPr/>
            </a:pPr>
            <a:r>
              <a:rPr lang="en-CA" smtClean="0"/>
              <a:t>Autonomy: making oneself source of right/wrong, good/bad, true/false</a:t>
            </a:r>
          </a:p>
          <a:p>
            <a:pPr eaLnBrk="1" hangingPunct="1">
              <a:lnSpc>
                <a:spcPct val="130000"/>
              </a:lnSpc>
              <a:spcBef>
                <a:spcPct val="50000"/>
              </a:spcBef>
              <a:defRPr/>
            </a:pPr>
            <a:r>
              <a:rPr lang="en-CA" smtClean="0"/>
              <a:t>Covenant rebellion: refusing allegiance to rightful king</a:t>
            </a:r>
            <a:endParaRPr lang="en-US" smtClean="0"/>
          </a:p>
          <a:p>
            <a:pPr eaLnBrk="1" hangingPunct="1">
              <a:defRPr/>
            </a:pPr>
            <a:endParaRPr lang="en-CA"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Sin as Covenant Rebellion</a:t>
            </a:r>
          </a:p>
        </p:txBody>
      </p:sp>
      <p:graphicFrame>
        <p:nvGraphicFramePr>
          <p:cNvPr id="36867" name="Object 3"/>
          <p:cNvGraphicFramePr>
            <a:graphicFrameLocks noChangeAspect="1"/>
          </p:cNvGraphicFramePr>
          <p:nvPr/>
        </p:nvGraphicFramePr>
        <p:xfrm>
          <a:off x="381000" y="2133600"/>
          <a:ext cx="8534400" cy="4359275"/>
        </p:xfrm>
        <a:graphic>
          <a:graphicData uri="http://schemas.openxmlformats.org/presentationml/2006/ole">
            <mc:AlternateContent xmlns:mc="http://schemas.openxmlformats.org/markup-compatibility/2006">
              <mc:Choice xmlns:v="urn:schemas-microsoft-com:vml" Requires="v">
                <p:oleObj spid="_x0000_s36868" name="Drawing" r:id="rId3" imgW="7829550" imgH="4010025" progId="WPDraw30.Drawing">
                  <p:embed/>
                </p:oleObj>
              </mc:Choice>
              <mc:Fallback>
                <p:oleObj name="Drawing" r:id="rId3" imgW="7829550" imgH="4010025"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8534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CA" smtClean="0"/>
              <a:t>Covenant Rebellion to Idolatry</a:t>
            </a:r>
          </a:p>
        </p:txBody>
      </p:sp>
      <p:sp>
        <p:nvSpPr>
          <p:cNvPr id="142339" name="Rectangle 3"/>
          <p:cNvSpPr>
            <a:spLocks noGrp="1" noChangeArrowheads="1"/>
          </p:cNvSpPr>
          <p:nvPr>
            <p:ph type="body" idx="1"/>
          </p:nvPr>
        </p:nvSpPr>
        <p:spPr/>
        <p:txBody>
          <a:bodyPr/>
          <a:lstStyle/>
          <a:p>
            <a:pPr eaLnBrk="1" hangingPunct="1">
              <a:buFont typeface="Wingdings" pitchFamily="2" charset="2"/>
              <a:buNone/>
              <a:defRPr/>
            </a:pPr>
            <a:endParaRPr lang="en-CA" smtClean="0"/>
          </a:p>
          <a:p>
            <a:pPr eaLnBrk="1" hangingPunct="1">
              <a:buFont typeface="Wingdings" pitchFamily="2" charset="2"/>
              <a:buNone/>
              <a:defRPr/>
            </a:pPr>
            <a:r>
              <a:rPr lang="en-CA" smtClean="0"/>
              <a:t>	“</a:t>
            </a:r>
            <a:r>
              <a:rPr lang="en-GB" smtClean="0"/>
              <a:t>If human beings are inescapably religious, driven always to seek an object of worship, then the fall cannot be characterised solely as revolt </a:t>
            </a:r>
            <a:r>
              <a:rPr lang="en-GB" i="1" smtClean="0"/>
              <a:t>against </a:t>
            </a:r>
            <a:r>
              <a:rPr lang="en-GB" smtClean="0"/>
              <a:t>the rightful Lord: It must be described further as </a:t>
            </a:r>
            <a:r>
              <a:rPr lang="en-GB" i="1" smtClean="0"/>
              <a:t>exchange of religious allegiance.” </a:t>
            </a:r>
            <a:r>
              <a:rPr lang="en-GB" smtClean="0"/>
              <a:t>(Chaplin)</a:t>
            </a:r>
            <a:r>
              <a:rPr lang="en-US" smtClean="0"/>
              <a:t> </a:t>
            </a:r>
            <a:endParaRPr lang="en-CA"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CA" smtClean="0"/>
              <a:t>Consequences of sin:</a:t>
            </a:r>
          </a:p>
        </p:txBody>
      </p:sp>
      <p:sp>
        <p:nvSpPr>
          <p:cNvPr id="103427" name="Rectangle 3"/>
          <p:cNvSpPr>
            <a:spLocks noGrp="1" noChangeArrowheads="1"/>
          </p:cNvSpPr>
          <p:nvPr>
            <p:ph type="body" idx="1"/>
          </p:nvPr>
        </p:nvSpPr>
        <p:spPr/>
        <p:txBody>
          <a:bodyPr/>
          <a:lstStyle/>
          <a:p>
            <a:pPr eaLnBrk="1" hangingPunct="1">
              <a:defRPr/>
            </a:pPr>
            <a:r>
              <a:rPr lang="en-CA" smtClean="0"/>
              <a:t>Alienated from God, v.8, 23</a:t>
            </a:r>
          </a:p>
          <a:p>
            <a:pPr eaLnBrk="1" hangingPunct="1">
              <a:defRPr/>
            </a:pPr>
            <a:r>
              <a:rPr lang="en-CA" smtClean="0"/>
              <a:t>Damaged relations between Adam and Eve, v.12, 16</a:t>
            </a:r>
          </a:p>
          <a:p>
            <a:pPr eaLnBrk="1" hangingPunct="1">
              <a:defRPr/>
            </a:pPr>
            <a:r>
              <a:rPr lang="en-CA" smtClean="0"/>
              <a:t>Death, v. 19</a:t>
            </a:r>
          </a:p>
          <a:p>
            <a:pPr eaLnBrk="1" hangingPunct="1">
              <a:defRPr/>
            </a:pPr>
            <a:r>
              <a:rPr lang="en-CA" smtClean="0"/>
              <a:t>Non-human creation cursed, v.17</a:t>
            </a:r>
          </a:p>
          <a:p>
            <a:pPr eaLnBrk="1" hangingPunct="1">
              <a:buFont typeface="Wingdings" pitchFamily="2" charset="2"/>
              <a:buNone/>
              <a:defRPr/>
            </a:pPr>
            <a:endParaRPr lang="en-CA"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636588"/>
            <a:ext cx="7772400" cy="790575"/>
          </a:xfrm>
        </p:spPr>
        <p:txBody>
          <a:bodyPr/>
          <a:lstStyle/>
          <a:p>
            <a:pPr algn="ctr" eaLnBrk="1" hangingPunct="1"/>
            <a:r>
              <a:rPr lang="en-CA" b="1" smtClean="0"/>
              <a:t>Effects of Sin</a:t>
            </a:r>
            <a:endParaRPr lang="en-US" b="1" smtClean="0"/>
          </a:p>
        </p:txBody>
      </p:sp>
      <p:pic>
        <p:nvPicPr>
          <p:cNvPr id="39939" name="Picture 3" descr="Export Wizard-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92500" y="2363788"/>
            <a:ext cx="3162300" cy="366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3962400" y="1752600"/>
            <a:ext cx="2178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b="1" i="1">
                <a:latin typeface="Arial" charset="0"/>
              </a:rPr>
              <a:t>The Lord God</a:t>
            </a:r>
            <a:endParaRPr lang="en-US" b="1" i="1">
              <a:latin typeface="Arial" charset="0"/>
            </a:endParaRPr>
          </a:p>
        </p:txBody>
      </p:sp>
      <p:sp>
        <p:nvSpPr>
          <p:cNvPr id="39941" name="Text Box 5"/>
          <p:cNvSpPr txBox="1">
            <a:spLocks noChangeArrowheads="1"/>
          </p:cNvSpPr>
          <p:nvPr/>
        </p:nvSpPr>
        <p:spPr bwMode="auto">
          <a:xfrm>
            <a:off x="4267200" y="6172200"/>
            <a:ext cx="1671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b="1" i="1">
                <a:latin typeface="Arial" charset="0"/>
              </a:rPr>
              <a:t>The World</a:t>
            </a:r>
            <a:endParaRPr lang="en-US" b="1" i="1">
              <a:latin typeface="Arial" charset="0"/>
            </a:endParaRPr>
          </a:p>
        </p:txBody>
      </p:sp>
      <p:sp>
        <p:nvSpPr>
          <p:cNvPr id="39942" name="Text Box 6"/>
          <p:cNvSpPr txBox="1">
            <a:spLocks noChangeArrowheads="1"/>
          </p:cNvSpPr>
          <p:nvPr/>
        </p:nvSpPr>
        <p:spPr bwMode="auto">
          <a:xfrm>
            <a:off x="6705600" y="41148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b="1" i="1">
                <a:latin typeface="Arial" charset="0"/>
              </a:rPr>
              <a:t>Self</a:t>
            </a:r>
            <a:endParaRPr lang="en-US" b="1" i="1">
              <a:latin typeface="Arial" charset="0"/>
            </a:endParaRPr>
          </a:p>
        </p:txBody>
      </p:sp>
      <p:sp>
        <p:nvSpPr>
          <p:cNvPr id="39943" name="Text Box 7"/>
          <p:cNvSpPr txBox="1">
            <a:spLocks noChangeArrowheads="1"/>
          </p:cNvSpPr>
          <p:nvPr/>
        </p:nvSpPr>
        <p:spPr bwMode="auto">
          <a:xfrm>
            <a:off x="1828800" y="4114800"/>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b="1" i="1">
                <a:latin typeface="Arial" charset="0"/>
              </a:rPr>
              <a:t>Fellow</a:t>
            </a:r>
          </a:p>
          <a:p>
            <a:r>
              <a:rPr lang="en-CA" b="1" i="1">
                <a:latin typeface="Arial" charset="0"/>
              </a:rPr>
              <a:t>humans</a:t>
            </a:r>
            <a:endParaRPr lang="en-US" b="1" i="1">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CA" smtClean="0"/>
              <a:t>Sin impacts:</a:t>
            </a:r>
          </a:p>
        </p:txBody>
      </p:sp>
      <p:sp>
        <p:nvSpPr>
          <p:cNvPr id="105475" name="Rectangle 3"/>
          <p:cNvSpPr>
            <a:spLocks noGrp="1" noChangeArrowheads="1"/>
          </p:cNvSpPr>
          <p:nvPr>
            <p:ph type="body" idx="1"/>
          </p:nvPr>
        </p:nvSpPr>
        <p:spPr/>
        <p:txBody>
          <a:bodyPr/>
          <a:lstStyle/>
          <a:p>
            <a:pPr eaLnBrk="1" hangingPunct="1">
              <a:defRPr/>
            </a:pPr>
            <a:r>
              <a:rPr lang="en-CA" smtClean="0"/>
              <a:t>Relation to God</a:t>
            </a:r>
          </a:p>
          <a:p>
            <a:pPr eaLnBrk="1" hangingPunct="1">
              <a:defRPr/>
            </a:pPr>
            <a:r>
              <a:rPr lang="en-CA" smtClean="0"/>
              <a:t>Relation to each other</a:t>
            </a:r>
          </a:p>
          <a:p>
            <a:pPr eaLnBrk="1" hangingPunct="1">
              <a:defRPr/>
            </a:pPr>
            <a:r>
              <a:rPr lang="en-CA" smtClean="0"/>
              <a:t>Relation to non-human creation</a:t>
            </a:r>
          </a:p>
          <a:p>
            <a:pPr eaLnBrk="1" hangingPunct="1">
              <a:defRPr/>
            </a:pPr>
            <a:r>
              <a:rPr lang="en-CA" smtClean="0"/>
              <a:t>Whole of our being</a:t>
            </a:r>
          </a:p>
          <a:p>
            <a:pPr eaLnBrk="1" hangingPunct="1">
              <a:defRPr/>
            </a:pPr>
            <a:r>
              <a:rPr lang="en-CA" smtClean="0"/>
              <a:t>Whole of our cultural lives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CA" smtClean="0"/>
              <a:t>Sin and Its Effects</a:t>
            </a:r>
          </a:p>
        </p:txBody>
      </p:sp>
      <p:sp>
        <p:nvSpPr>
          <p:cNvPr id="112643" name="Rectangle 3"/>
          <p:cNvSpPr>
            <a:spLocks noGrp="1" noChangeArrowheads="1"/>
          </p:cNvSpPr>
          <p:nvPr>
            <p:ph type="body" idx="1"/>
          </p:nvPr>
        </p:nvSpPr>
        <p:spPr>
          <a:xfrm>
            <a:off x="2895600" y="2362200"/>
            <a:ext cx="6248400" cy="4114800"/>
          </a:xfrm>
        </p:spPr>
        <p:txBody>
          <a:bodyPr/>
          <a:lstStyle/>
          <a:p>
            <a:pPr eaLnBrk="1" hangingPunct="1">
              <a:defRPr/>
            </a:pPr>
            <a:r>
              <a:rPr lang="en-CA" smtClean="0"/>
              <a:t>Forms of sin (greed, lying, etc.)</a:t>
            </a:r>
          </a:p>
          <a:p>
            <a:pPr eaLnBrk="1" hangingPunct="1">
              <a:defRPr/>
            </a:pPr>
            <a:r>
              <a:rPr lang="en-CA" smtClean="0"/>
              <a:t>Results of sin (sickness, pain etc.)</a:t>
            </a:r>
          </a:p>
          <a:p>
            <a:pPr eaLnBrk="1" hangingPunct="1">
              <a:defRPr/>
            </a:pPr>
            <a:r>
              <a:rPr lang="en-CA" smtClean="0"/>
              <a:t>Death</a:t>
            </a:r>
          </a:p>
          <a:p>
            <a:pPr eaLnBrk="1" hangingPunct="1">
              <a:defRPr/>
            </a:pPr>
            <a:r>
              <a:rPr lang="en-CA" smtClean="0"/>
              <a:t>Satan, powers of darkness</a:t>
            </a:r>
          </a:p>
        </p:txBody>
      </p:sp>
      <p:sp>
        <p:nvSpPr>
          <p:cNvPr id="41988" name="Text Box 4"/>
          <p:cNvSpPr txBox="1">
            <a:spLocks noChangeArrowheads="1"/>
          </p:cNvSpPr>
          <p:nvPr/>
        </p:nvSpPr>
        <p:spPr bwMode="auto">
          <a:xfrm>
            <a:off x="1219200" y="320040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CA" sz="4000"/>
              <a:t>SIN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Fox and the Crow</a:t>
            </a:r>
          </a:p>
        </p:txBody>
      </p:sp>
      <p:graphicFrame>
        <p:nvGraphicFramePr>
          <p:cNvPr id="6147" name="Object 3"/>
          <p:cNvGraphicFramePr>
            <a:graphicFrameLocks noChangeAspect="1"/>
          </p:cNvGraphicFramePr>
          <p:nvPr>
            <p:ph sz="half" idx="1"/>
          </p:nvPr>
        </p:nvGraphicFramePr>
        <p:xfrm>
          <a:off x="1482725" y="1946275"/>
          <a:ext cx="3192463" cy="4114800"/>
        </p:xfrm>
        <a:graphic>
          <a:graphicData uri="http://schemas.openxmlformats.org/presentationml/2006/ole">
            <mc:AlternateContent xmlns:mc="http://schemas.openxmlformats.org/markup-compatibility/2006">
              <mc:Choice xmlns:v="urn:schemas-microsoft-com:vml" Requires="v">
                <p:oleObj spid="_x0000_s6154" name="Drawing" r:id="rId3" imgW="4905202" imgH="6324453" progId="WPDraw30.Drawing">
                  <p:embed/>
                </p:oleObj>
              </mc:Choice>
              <mc:Fallback>
                <p:oleObj name="Drawing" r:id="rId3" imgW="4905202" imgH="6324453"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5" y="1946275"/>
                        <a:ext cx="319246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4"/>
          <p:cNvGraphicFramePr>
            <a:graphicFrameLocks noChangeAspect="1"/>
          </p:cNvGraphicFramePr>
          <p:nvPr>
            <p:ph sz="quarter" idx="3"/>
          </p:nvPr>
        </p:nvGraphicFramePr>
        <p:xfrm>
          <a:off x="1550988" y="1946275"/>
          <a:ext cx="1800225" cy="1981200"/>
        </p:xfrm>
        <a:graphic>
          <a:graphicData uri="http://schemas.openxmlformats.org/presentationml/2006/ole">
            <mc:AlternateContent xmlns:mc="http://schemas.openxmlformats.org/markup-compatibility/2006">
              <mc:Choice xmlns:v="urn:schemas-microsoft-com:vml" Requires="v">
                <p:oleObj spid="_x0000_s6155" name="Drawing" r:id="rId5" imgW="2467053" imgH="2714474" progId="WPDraw30.Drawing">
                  <p:embed/>
                </p:oleObj>
              </mc:Choice>
              <mc:Fallback>
                <p:oleObj name="Drawing" r:id="rId5" imgW="2467053" imgH="2714474" progId="WPDraw30.Drawing">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946275"/>
                        <a:ext cx="18002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5"/>
          <p:cNvSpPr txBox="1">
            <a:spLocks noChangeArrowheads="1"/>
          </p:cNvSpPr>
          <p:nvPr/>
        </p:nvSpPr>
        <p:spPr bwMode="auto">
          <a:xfrm>
            <a:off x="1143000" y="2514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a:p>
        </p:txBody>
      </p:sp>
      <p:sp>
        <p:nvSpPr>
          <p:cNvPr id="6150" name="Text Box 6"/>
          <p:cNvSpPr txBox="1">
            <a:spLocks noChangeArrowheads="1"/>
          </p:cNvSpPr>
          <p:nvPr/>
        </p:nvSpPr>
        <p:spPr bwMode="auto">
          <a:xfrm>
            <a:off x="5638800" y="243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a:p>
        </p:txBody>
      </p:sp>
      <p:sp>
        <p:nvSpPr>
          <p:cNvPr id="6151" name="Text Box 7"/>
          <p:cNvSpPr txBox="1">
            <a:spLocks noChangeArrowheads="1"/>
          </p:cNvSpPr>
          <p:nvPr/>
        </p:nvSpPr>
        <p:spPr bwMode="auto">
          <a:xfrm>
            <a:off x="5486400" y="2362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a:p>
        </p:txBody>
      </p:sp>
      <p:sp>
        <p:nvSpPr>
          <p:cNvPr id="6152" name="Text Box 8"/>
          <p:cNvSpPr txBox="1">
            <a:spLocks noChangeArrowheads="1"/>
          </p:cNvSpPr>
          <p:nvPr/>
        </p:nvSpPr>
        <p:spPr bwMode="auto">
          <a:xfrm>
            <a:off x="5410200" y="21336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sz="3200"/>
          </a:p>
        </p:txBody>
      </p:sp>
      <p:sp>
        <p:nvSpPr>
          <p:cNvPr id="6153" name="Text Box 9"/>
          <p:cNvSpPr txBox="1">
            <a:spLocks noChangeArrowheads="1"/>
          </p:cNvSpPr>
          <p:nvPr/>
        </p:nvSpPr>
        <p:spPr bwMode="auto">
          <a:xfrm>
            <a:off x="5181600" y="2286000"/>
            <a:ext cx="35814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a:t>A fox compliments a crow: “My you have a lovely voice; won’t you sing me a song?”</a:t>
            </a:r>
          </a:p>
          <a:p>
            <a:pPr eaLnBrk="1" hangingPunct="1"/>
            <a:endParaRPr lang="en-US" sz="3200"/>
          </a:p>
          <a:p>
            <a:pPr eaLnBrk="1" hangingPunct="1"/>
            <a:r>
              <a:rPr lang="en-US" sz="3200"/>
              <a:t>What is the meaning of this event?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79388" y="115888"/>
            <a:ext cx="8785225" cy="658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CA" sz="3500">
                <a:effectLst>
                  <a:outerShdw blurRad="38100" dist="38100" dir="2700000" algn="tl">
                    <a:srgbClr val="000000"/>
                  </a:outerShdw>
                </a:effectLst>
              </a:rPr>
              <a:t>All spheres of life—marriage and family, work and worship, school and state,</a:t>
            </a:r>
            <a:br>
              <a:rPr lang="en-CA" sz="3500">
                <a:effectLst>
                  <a:outerShdw blurRad="38100" dist="38100" dir="2700000" algn="tl">
                    <a:srgbClr val="000000"/>
                  </a:outerShdw>
                </a:effectLst>
              </a:rPr>
            </a:br>
            <a:r>
              <a:rPr lang="en-CA" sz="3500">
                <a:effectLst>
                  <a:outerShdw blurRad="38100" dist="38100" dir="2700000" algn="tl">
                    <a:srgbClr val="000000"/>
                  </a:outerShdw>
                </a:effectLst>
              </a:rPr>
              <a:t>our play and art—bear the wounds of our rebellion. Sin is present everywhere—</a:t>
            </a:r>
            <a:br>
              <a:rPr lang="en-CA" sz="3500">
                <a:effectLst>
                  <a:outerShdw blurRad="38100" dist="38100" dir="2700000" algn="tl">
                    <a:srgbClr val="000000"/>
                  </a:outerShdw>
                </a:effectLst>
              </a:rPr>
            </a:br>
            <a:r>
              <a:rPr lang="en-CA" sz="3500">
                <a:effectLst>
                  <a:outerShdw blurRad="38100" dist="38100" dir="2700000" algn="tl">
                    <a:srgbClr val="000000"/>
                  </a:outerShdw>
                </a:effectLst>
              </a:rPr>
              <a:t>in pride of race, in arrogance of nations,</a:t>
            </a:r>
            <a:br>
              <a:rPr lang="en-CA" sz="3500">
                <a:effectLst>
                  <a:outerShdw blurRad="38100" dist="38100" dir="2700000" algn="tl">
                    <a:srgbClr val="000000"/>
                  </a:outerShdw>
                </a:effectLst>
              </a:rPr>
            </a:br>
            <a:r>
              <a:rPr lang="en-CA" sz="3500">
                <a:effectLst>
                  <a:outerShdw blurRad="38100" dist="38100" dir="2700000" algn="tl">
                    <a:srgbClr val="000000"/>
                  </a:outerShdw>
                </a:effectLst>
              </a:rPr>
              <a:t>in abuse of the weak and helpless,</a:t>
            </a:r>
            <a:br>
              <a:rPr lang="en-CA" sz="3500">
                <a:effectLst>
                  <a:outerShdw blurRad="38100" dist="38100" dir="2700000" algn="tl">
                    <a:srgbClr val="000000"/>
                  </a:outerShdw>
                </a:effectLst>
              </a:rPr>
            </a:br>
            <a:r>
              <a:rPr lang="en-CA" sz="3500">
                <a:effectLst>
                  <a:outerShdw blurRad="38100" dist="38100" dir="2700000" algn="tl">
                    <a:srgbClr val="000000"/>
                  </a:outerShdw>
                </a:effectLst>
              </a:rPr>
              <a:t>in disregard for water, air, and soil,</a:t>
            </a:r>
            <a:br>
              <a:rPr lang="en-CA" sz="3500">
                <a:effectLst>
                  <a:outerShdw blurRad="38100" dist="38100" dir="2700000" algn="tl">
                    <a:srgbClr val="000000"/>
                  </a:outerShdw>
                </a:effectLst>
              </a:rPr>
            </a:br>
            <a:r>
              <a:rPr lang="en-CA" sz="3500">
                <a:effectLst>
                  <a:outerShdw blurRad="38100" dist="38100" dir="2700000" algn="tl">
                    <a:srgbClr val="000000"/>
                  </a:outerShdw>
                </a:effectLst>
              </a:rPr>
              <a:t>in destruction of living creatures, in slavery, deceit, terror, and war, in worship of false gods, and frantic escape from reality.</a:t>
            </a:r>
            <a:br>
              <a:rPr lang="en-CA" sz="3500">
                <a:effectLst>
                  <a:outerShdw blurRad="38100" dist="38100" dir="2700000" algn="tl">
                    <a:srgbClr val="000000"/>
                  </a:outerShdw>
                </a:effectLst>
              </a:rPr>
            </a:br>
            <a:r>
              <a:rPr lang="en-CA" sz="3500">
                <a:effectLst>
                  <a:outerShdw blurRad="38100" dist="38100" dir="2700000" algn="tl">
                    <a:srgbClr val="000000"/>
                  </a:outerShdw>
                </a:effectLst>
              </a:rPr>
              <a:t>We have become victims of our own sin.</a:t>
            </a:r>
          </a:p>
          <a:p>
            <a:pPr algn="r" eaLnBrk="0" hangingPunct="0">
              <a:spcBef>
                <a:spcPct val="25000"/>
              </a:spcBef>
              <a:defRPr/>
            </a:pPr>
            <a:r>
              <a:rPr lang="en-CA" sz="3300">
                <a:solidFill>
                  <a:schemeClr val="tx2"/>
                </a:solidFill>
                <a:effectLst>
                  <a:outerShdw blurRad="38100" dist="38100" dir="2700000" algn="tl">
                    <a:srgbClr val="000000"/>
                  </a:outerShdw>
                </a:effectLst>
              </a:rPr>
              <a:t>-Contemporary Testimony, 17</a:t>
            </a:r>
            <a:endParaRPr lang="en-US" sz="33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CA" smtClean="0"/>
              <a:t>End of Act 2</a:t>
            </a:r>
          </a:p>
        </p:txBody>
      </p:sp>
      <p:sp>
        <p:nvSpPr>
          <p:cNvPr id="114691" name="Rectangle 3"/>
          <p:cNvSpPr>
            <a:spLocks noGrp="1" noChangeArrowheads="1"/>
          </p:cNvSpPr>
          <p:nvPr>
            <p:ph type="body" idx="1"/>
          </p:nvPr>
        </p:nvSpPr>
        <p:spPr>
          <a:xfrm>
            <a:off x="838200" y="2514600"/>
            <a:ext cx="7772400" cy="2667000"/>
          </a:xfrm>
        </p:spPr>
        <p:txBody>
          <a:bodyPr/>
          <a:lstStyle/>
          <a:p>
            <a:pPr eaLnBrk="1" hangingPunct="1">
              <a:buFont typeface="Wingdings" pitchFamily="2" charset="2"/>
              <a:buNone/>
              <a:defRPr/>
            </a:pPr>
            <a:r>
              <a:rPr lang="en-CA" sz="4400" smtClean="0"/>
              <a:t>Curtain falls . . .</a:t>
            </a:r>
          </a:p>
          <a:p>
            <a:pPr eaLnBrk="1" hangingPunct="1">
              <a:buFont typeface="Wingdings" pitchFamily="2" charset="2"/>
              <a:buNone/>
              <a:defRPr/>
            </a:pPr>
            <a:endParaRPr lang="en-CA" sz="4400" smtClean="0"/>
          </a:p>
          <a:p>
            <a:pPr eaLnBrk="1" hangingPunct="1">
              <a:buFont typeface="Wingdings" pitchFamily="2" charset="2"/>
              <a:buNone/>
              <a:defRPr/>
            </a:pPr>
            <a:r>
              <a:rPr lang="en-CA" sz="4400" smtClean="0"/>
              <a:t>              . . . Disaster! What now?</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CA" b="1" smtClean="0"/>
              <a:t>Is the Story Over?</a:t>
            </a:r>
            <a:endParaRPr lang="en-US" b="1" smtClean="0"/>
          </a:p>
        </p:txBody>
      </p:sp>
      <p:sp>
        <p:nvSpPr>
          <p:cNvPr id="137219" name="Rectangle 3"/>
          <p:cNvSpPr>
            <a:spLocks noGrp="1" noChangeArrowheads="1"/>
          </p:cNvSpPr>
          <p:nvPr>
            <p:ph type="body" idx="1"/>
          </p:nvPr>
        </p:nvSpPr>
        <p:spPr>
          <a:xfrm>
            <a:off x="457200" y="1905000"/>
            <a:ext cx="8578850" cy="4837113"/>
          </a:xfrm>
        </p:spPr>
        <p:txBody>
          <a:bodyPr/>
          <a:lstStyle/>
          <a:p>
            <a:pPr eaLnBrk="1" hangingPunct="1">
              <a:lnSpc>
                <a:spcPct val="115000"/>
              </a:lnSpc>
              <a:spcBef>
                <a:spcPct val="50000"/>
              </a:spcBef>
              <a:defRPr/>
            </a:pPr>
            <a:r>
              <a:rPr lang="en-CA" smtClean="0"/>
              <a:t>No!</a:t>
            </a:r>
          </a:p>
          <a:p>
            <a:pPr eaLnBrk="1" hangingPunct="1">
              <a:lnSpc>
                <a:spcPct val="115000"/>
              </a:lnSpc>
              <a:spcBef>
                <a:spcPct val="50000"/>
              </a:spcBef>
              <a:defRPr/>
            </a:pPr>
            <a:r>
              <a:rPr lang="en-CA" smtClean="0"/>
              <a:t>Clothes Adam and Eve</a:t>
            </a:r>
          </a:p>
          <a:p>
            <a:pPr eaLnBrk="1" hangingPunct="1">
              <a:lnSpc>
                <a:spcPct val="115000"/>
              </a:lnSpc>
              <a:spcBef>
                <a:spcPct val="50000"/>
              </a:spcBef>
              <a:defRPr/>
            </a:pPr>
            <a:r>
              <a:rPr lang="en-CA" smtClean="0"/>
              <a:t>Gives promise </a:t>
            </a:r>
            <a:r>
              <a:rPr lang="en-CA" i="1" smtClean="0"/>
              <a:t>(Gen 3:15)</a:t>
            </a:r>
            <a:endParaRPr lang="en-US" i="1"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79388" y="115888"/>
            <a:ext cx="8785225" cy="658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CA" sz="3500">
                <a:effectLst>
                  <a:outerShdw blurRad="38100" dist="38100" dir="2700000" algn="tl">
                    <a:srgbClr val="000000"/>
                  </a:outerShdw>
                </a:effectLst>
              </a:rPr>
              <a:t>While justly angry God did not turn his back on a world bent on destruction; he turned his face to it in love. With patience and tender care he set out on the long road of redemption to reclaim the lost as his people and the world as his kingdom.</a:t>
            </a:r>
            <a:br>
              <a:rPr lang="en-CA" sz="3500">
                <a:effectLst>
                  <a:outerShdw blurRad="38100" dist="38100" dir="2700000" algn="tl">
                    <a:srgbClr val="000000"/>
                  </a:outerShdw>
                </a:effectLst>
              </a:rPr>
            </a:br>
            <a:r>
              <a:rPr lang="en-CA" sz="3500">
                <a:effectLst>
                  <a:outerShdw blurRad="38100" dist="38100" dir="2700000" algn="tl">
                    <a:srgbClr val="000000"/>
                  </a:outerShdw>
                </a:effectLst>
              </a:rPr>
              <a:t>Although Adam and Eve were expelled from the garden and their work was burdened by sin’s effects, God held on to them in love. He promised to crush the evil forces they unleashed.</a:t>
            </a:r>
          </a:p>
          <a:p>
            <a:pPr algn="r" eaLnBrk="0" hangingPunct="0">
              <a:spcBef>
                <a:spcPct val="25000"/>
              </a:spcBef>
              <a:defRPr/>
            </a:pPr>
            <a:r>
              <a:rPr lang="en-CA" sz="3300">
                <a:solidFill>
                  <a:schemeClr val="tx2"/>
                </a:solidFill>
                <a:effectLst>
                  <a:outerShdw blurRad="38100" dist="38100" dir="2700000" algn="tl">
                    <a:srgbClr val="000000"/>
                  </a:outerShdw>
                </a:effectLst>
              </a:rPr>
              <a:t>-Contemporary Testimony, 19-20</a:t>
            </a:r>
            <a:endParaRPr lang="en-US" sz="33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CA" smtClean="0"/>
              <a:t>Observations on redemption</a:t>
            </a:r>
          </a:p>
        </p:txBody>
      </p:sp>
      <p:sp>
        <p:nvSpPr>
          <p:cNvPr id="139267" name="Rectangle 3"/>
          <p:cNvSpPr>
            <a:spLocks noGrp="1" noChangeArrowheads="1"/>
          </p:cNvSpPr>
          <p:nvPr>
            <p:ph type="body" idx="1"/>
          </p:nvPr>
        </p:nvSpPr>
        <p:spPr/>
        <p:txBody>
          <a:bodyPr/>
          <a:lstStyle/>
          <a:p>
            <a:pPr eaLnBrk="1" hangingPunct="1">
              <a:defRPr/>
            </a:pPr>
            <a:r>
              <a:rPr lang="en-CA" smtClean="0"/>
              <a:t>Redemption is progressive in its outworking</a:t>
            </a:r>
          </a:p>
          <a:p>
            <a:pPr eaLnBrk="1" hangingPunct="1">
              <a:defRPr/>
            </a:pPr>
            <a:r>
              <a:rPr lang="en-CA" smtClean="0"/>
              <a:t>Redemption is restorative in its nature</a:t>
            </a:r>
          </a:p>
          <a:p>
            <a:pPr eaLnBrk="1" hangingPunct="1">
              <a:defRPr/>
            </a:pPr>
            <a:r>
              <a:rPr lang="en-CA" smtClean="0"/>
              <a:t>Redemption is comprehensive in scope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CA" smtClean="0"/>
              <a:t>Progressive in Outworking</a:t>
            </a:r>
          </a:p>
        </p:txBody>
      </p:sp>
      <p:sp>
        <p:nvSpPr>
          <p:cNvPr id="140291" name="Rectangle 3"/>
          <p:cNvSpPr>
            <a:spLocks noGrp="1" noChangeArrowheads="1"/>
          </p:cNvSpPr>
          <p:nvPr>
            <p:ph type="body" idx="1"/>
          </p:nvPr>
        </p:nvSpPr>
        <p:spPr>
          <a:xfrm>
            <a:off x="468313" y="2060575"/>
            <a:ext cx="8496300" cy="4608513"/>
          </a:xfrm>
        </p:spPr>
        <p:txBody>
          <a:bodyPr/>
          <a:lstStyle/>
          <a:p>
            <a:pPr eaLnBrk="1" hangingPunct="1">
              <a:lnSpc>
                <a:spcPct val="80000"/>
              </a:lnSpc>
              <a:buFont typeface="Wingdings" pitchFamily="2" charset="2"/>
              <a:buNone/>
              <a:defRPr/>
            </a:pPr>
            <a:r>
              <a:rPr lang="en-GB" sz="1800" smtClean="0"/>
              <a:t>	</a:t>
            </a:r>
            <a:r>
              <a:rPr lang="en-GB" sz="2300" smtClean="0"/>
              <a:t>Act One: God Establishes His Kingdom: Creation</a:t>
            </a:r>
          </a:p>
          <a:p>
            <a:pPr eaLnBrk="1" hangingPunct="1">
              <a:lnSpc>
                <a:spcPct val="80000"/>
              </a:lnSpc>
              <a:buFont typeface="Wingdings" pitchFamily="2" charset="2"/>
              <a:buNone/>
              <a:defRPr/>
            </a:pPr>
            <a:r>
              <a:rPr lang="en-GB" sz="2300" smtClean="0"/>
              <a:t>	Act Two: Rebellion in the Kingdom: Fall</a:t>
            </a:r>
          </a:p>
          <a:p>
            <a:pPr eaLnBrk="1" hangingPunct="1">
              <a:lnSpc>
                <a:spcPct val="80000"/>
              </a:lnSpc>
              <a:buFont typeface="Wingdings" pitchFamily="2" charset="2"/>
              <a:buNone/>
              <a:defRPr/>
            </a:pPr>
            <a:r>
              <a:rPr lang="en-GB" sz="2300" smtClean="0"/>
              <a:t>	Act Three: The King Chooses Israel: Redemption Initiated</a:t>
            </a:r>
          </a:p>
          <a:p>
            <a:pPr eaLnBrk="1" hangingPunct="1">
              <a:lnSpc>
                <a:spcPct val="80000"/>
              </a:lnSpc>
              <a:buFont typeface="Wingdings" pitchFamily="2" charset="2"/>
              <a:buNone/>
              <a:defRPr/>
            </a:pPr>
            <a:r>
              <a:rPr lang="en-GB" sz="2300" smtClean="0"/>
              <a:t>		Scene One: A People for the King</a:t>
            </a:r>
          </a:p>
          <a:p>
            <a:pPr eaLnBrk="1" hangingPunct="1">
              <a:lnSpc>
                <a:spcPct val="80000"/>
              </a:lnSpc>
              <a:buFont typeface="Wingdings" pitchFamily="2" charset="2"/>
              <a:buNone/>
              <a:defRPr/>
            </a:pPr>
            <a:r>
              <a:rPr lang="en-GB" sz="2300" smtClean="0"/>
              <a:t>		Scene Two: A Land for the People</a:t>
            </a:r>
          </a:p>
          <a:p>
            <a:pPr eaLnBrk="1" hangingPunct="1">
              <a:lnSpc>
                <a:spcPct val="80000"/>
              </a:lnSpc>
              <a:buFont typeface="Wingdings" pitchFamily="2" charset="2"/>
              <a:buNone/>
              <a:defRPr/>
            </a:pPr>
            <a:r>
              <a:rPr lang="en-GB" sz="2300" smtClean="0"/>
              <a:t>		        Interlude: A Kingdom Story Waiting for an Ending: The 			Intertestamental Period</a:t>
            </a:r>
          </a:p>
          <a:p>
            <a:pPr eaLnBrk="1" hangingPunct="1">
              <a:lnSpc>
                <a:spcPct val="80000"/>
              </a:lnSpc>
              <a:buFont typeface="Wingdings" pitchFamily="2" charset="2"/>
              <a:buNone/>
              <a:defRPr/>
            </a:pPr>
            <a:r>
              <a:rPr lang="en-GB" sz="2300" smtClean="0"/>
              <a:t>	Act Four: The Coming of the King: Redemption Accomplished</a:t>
            </a:r>
          </a:p>
          <a:p>
            <a:pPr eaLnBrk="1" hangingPunct="1">
              <a:lnSpc>
                <a:spcPct val="80000"/>
              </a:lnSpc>
              <a:buFont typeface="Wingdings" pitchFamily="2" charset="2"/>
              <a:buNone/>
              <a:defRPr/>
            </a:pPr>
            <a:r>
              <a:rPr lang="en-GB" sz="2300" smtClean="0"/>
              <a:t>	Act Five: Spreading the News of the King: The Church’s Mission</a:t>
            </a:r>
          </a:p>
          <a:p>
            <a:pPr eaLnBrk="1" hangingPunct="1">
              <a:lnSpc>
                <a:spcPct val="80000"/>
              </a:lnSpc>
              <a:buFont typeface="Wingdings" pitchFamily="2" charset="2"/>
              <a:buNone/>
              <a:defRPr/>
            </a:pPr>
            <a:r>
              <a:rPr lang="en-GB" sz="2300" smtClean="0"/>
              <a:t>		Scene One: From Jerusalem to Rome</a:t>
            </a:r>
          </a:p>
          <a:p>
            <a:pPr eaLnBrk="1" hangingPunct="1">
              <a:lnSpc>
                <a:spcPct val="80000"/>
              </a:lnSpc>
              <a:buFont typeface="Wingdings" pitchFamily="2" charset="2"/>
              <a:buNone/>
              <a:defRPr/>
            </a:pPr>
            <a:r>
              <a:rPr lang="en-GB" sz="2300" smtClean="0"/>
              <a:t>		Scene Two: To the Ends of the Earth</a:t>
            </a:r>
          </a:p>
          <a:p>
            <a:pPr eaLnBrk="1" hangingPunct="1">
              <a:lnSpc>
                <a:spcPct val="80000"/>
              </a:lnSpc>
              <a:buFont typeface="Wingdings" pitchFamily="2" charset="2"/>
              <a:buNone/>
              <a:defRPr/>
            </a:pPr>
            <a:r>
              <a:rPr lang="en-GB" sz="2300" smtClean="0"/>
              <a:t>	Act Six: The Return of the King: Redemption Completed</a:t>
            </a:r>
            <a:endParaRPr lang="en-CA" sz="230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pPr eaLnBrk="1" hangingPunct="1"/>
            <a:r>
              <a:rPr lang="en-US" sz="4000" smtClean="0"/>
              <a:t/>
            </a:r>
            <a:br>
              <a:rPr lang="en-US" sz="4000" smtClean="0"/>
            </a:br>
            <a:r>
              <a:rPr lang="en-US" sz="4000" smtClean="0"/>
              <a:t>ACT THREE</a:t>
            </a:r>
            <a:br>
              <a:rPr lang="en-US" sz="4000" smtClean="0"/>
            </a:br>
            <a:r>
              <a:rPr lang="en-US" sz="4000" smtClean="0"/>
              <a:t/>
            </a:r>
            <a:br>
              <a:rPr lang="en-US" sz="4000" smtClean="0"/>
            </a:br>
            <a:r>
              <a:rPr lang="en-US" sz="4000" smtClean="0"/>
              <a:t>The King Chooses Israel:</a:t>
            </a:r>
            <a:br>
              <a:rPr lang="en-US" sz="4000" smtClean="0"/>
            </a:br>
            <a:r>
              <a:rPr lang="en-US" sz="4000" smtClean="0"/>
              <a:t>Redemption Initiated</a:t>
            </a:r>
            <a:br>
              <a:rPr lang="en-US" sz="4000" smtClean="0"/>
            </a:br>
            <a:r>
              <a:rPr lang="en-US" sz="4000" smtClean="0"/>
              <a:t/>
            </a:r>
            <a:br>
              <a:rPr lang="en-US" sz="4000" smtClean="0"/>
            </a:br>
            <a:r>
              <a:rPr lang="en-US" sz="4000" smtClean="0"/>
              <a:t/>
            </a:r>
            <a:br>
              <a:rPr lang="en-US" sz="4000" smtClean="0"/>
            </a:br>
            <a:r>
              <a:rPr lang="en-US" sz="4000" smtClean="0"/>
              <a:t>Scene One: A People for the King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CA" smtClean="0"/>
              <a:t>Bible: Story of Mission</a:t>
            </a:r>
          </a:p>
        </p:txBody>
      </p:sp>
      <p:sp>
        <p:nvSpPr>
          <p:cNvPr id="146435" name="Rectangle 3"/>
          <p:cNvSpPr>
            <a:spLocks noGrp="1" noChangeArrowheads="1"/>
          </p:cNvSpPr>
          <p:nvPr>
            <p:ph type="body" idx="1"/>
          </p:nvPr>
        </p:nvSpPr>
        <p:spPr>
          <a:xfrm>
            <a:off x="1066800" y="2349500"/>
            <a:ext cx="7848600" cy="4508500"/>
          </a:xfrm>
        </p:spPr>
        <p:txBody>
          <a:bodyPr/>
          <a:lstStyle/>
          <a:p>
            <a:pPr eaLnBrk="1" hangingPunct="1">
              <a:lnSpc>
                <a:spcPct val="90000"/>
              </a:lnSpc>
              <a:buFont typeface="Wingdings" pitchFamily="2" charset="2"/>
              <a:buNone/>
              <a:defRPr/>
            </a:pPr>
            <a:r>
              <a:rPr lang="en-GB" sz="2800" smtClean="0"/>
              <a:t>	</a:t>
            </a:r>
            <a:r>
              <a:rPr lang="en-GB" smtClean="0">
                <a:effectLst/>
              </a:rPr>
              <a:t>“Mission is a major key that unlocks the whole grand narrative of the canon of Scripture.” </a:t>
            </a:r>
            <a:endParaRPr lang="en-US" smtClean="0">
              <a:effectLst/>
            </a:endParaRPr>
          </a:p>
          <a:p>
            <a:pPr eaLnBrk="1" hangingPunct="1">
              <a:lnSpc>
                <a:spcPct val="90000"/>
              </a:lnSpc>
              <a:buFont typeface="Wingdings" pitchFamily="2" charset="2"/>
              <a:buNone/>
              <a:defRPr/>
            </a:pPr>
            <a:endParaRPr lang="en-US" sz="2000" smtClean="0">
              <a:effectLst/>
            </a:endParaRPr>
          </a:p>
          <a:p>
            <a:pPr eaLnBrk="1" hangingPunct="1">
              <a:lnSpc>
                <a:spcPct val="90000"/>
              </a:lnSpc>
              <a:buFont typeface="Wingdings" pitchFamily="2" charset="2"/>
              <a:buNone/>
              <a:defRPr/>
            </a:pPr>
            <a:r>
              <a:rPr lang="en-GB" sz="2800" smtClean="0">
                <a:effectLst/>
              </a:rPr>
              <a:t>	</a:t>
            </a:r>
            <a:r>
              <a:rPr lang="en-GB" smtClean="0">
                <a:effectLst/>
              </a:rPr>
              <a:t>“. . . the whole Bible renders to us the story of God’s mission through God’s people in their engagement with God’s world for the sake of God’s whole creation.” </a:t>
            </a:r>
          </a:p>
          <a:p>
            <a:pPr eaLnBrk="1" hangingPunct="1">
              <a:lnSpc>
                <a:spcPct val="90000"/>
              </a:lnSpc>
              <a:buFont typeface="Wingdings" pitchFamily="2" charset="2"/>
              <a:buNone/>
              <a:defRPr/>
            </a:pPr>
            <a:r>
              <a:rPr lang="en-GB" smtClean="0">
                <a:effectLst/>
              </a:rPr>
              <a:t>                                                   (Chris Wright)</a:t>
            </a:r>
            <a:endParaRPr lang="en-CA" smtClean="0">
              <a:effectLst/>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144463"/>
            <a:ext cx="7772400" cy="1431925"/>
          </a:xfrm>
        </p:spPr>
        <p:txBody>
          <a:bodyPr/>
          <a:lstStyle/>
          <a:p>
            <a:pPr eaLnBrk="1" hangingPunct="1"/>
            <a:r>
              <a:rPr lang="en-CA" smtClean="0"/>
              <a:t>The Mission of God and His People</a:t>
            </a:r>
          </a:p>
        </p:txBody>
      </p:sp>
      <p:sp>
        <p:nvSpPr>
          <p:cNvPr id="147459" name="Rectangle 3"/>
          <p:cNvSpPr>
            <a:spLocks noGrp="1" noChangeArrowheads="1"/>
          </p:cNvSpPr>
          <p:nvPr>
            <p:ph type="body" idx="1"/>
          </p:nvPr>
        </p:nvSpPr>
        <p:spPr>
          <a:xfrm>
            <a:off x="1066800" y="1981200"/>
            <a:ext cx="7848600" cy="4687888"/>
          </a:xfrm>
        </p:spPr>
        <p:txBody>
          <a:bodyPr/>
          <a:lstStyle/>
          <a:p>
            <a:pPr eaLnBrk="1" hangingPunct="1">
              <a:lnSpc>
                <a:spcPct val="90000"/>
              </a:lnSpc>
              <a:defRPr/>
            </a:pPr>
            <a:r>
              <a:rPr lang="en-CA" smtClean="0">
                <a:effectLst/>
              </a:rPr>
              <a:t>God’s Mission: “</a:t>
            </a:r>
            <a:r>
              <a:rPr lang="en-US" smtClean="0">
                <a:effectLst/>
              </a:rPr>
              <a:t>While justly angry God did not turn his back on a world bent on destruction; he turned his face to it in love; with patience and tender care he set out on the long road of redemption to reclaim the lost as his people and the world as his kingdom.” (CT, 19)</a:t>
            </a:r>
          </a:p>
          <a:p>
            <a:pPr eaLnBrk="1" hangingPunct="1">
              <a:lnSpc>
                <a:spcPct val="90000"/>
              </a:lnSpc>
              <a:defRPr/>
            </a:pPr>
            <a:r>
              <a:rPr lang="en-US" smtClean="0">
                <a:effectLst/>
              </a:rPr>
              <a:t>Mission of God’s people: “God’s mission involves God’s people living in God’s way in the sight of the nations.” (Chris Wright)</a:t>
            </a:r>
            <a:r>
              <a:rPr lang="en-US" smtClean="0"/>
              <a: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16013" y="404813"/>
            <a:ext cx="7772400" cy="762000"/>
          </a:xfrm>
        </p:spPr>
        <p:txBody>
          <a:bodyPr/>
          <a:lstStyle/>
          <a:p>
            <a:pPr eaLnBrk="1" hangingPunct="1"/>
            <a:r>
              <a:rPr lang="en-CA" smtClean="0"/>
              <a:t>Israel’s mission and its context</a:t>
            </a:r>
          </a:p>
        </p:txBody>
      </p:sp>
      <p:sp>
        <p:nvSpPr>
          <p:cNvPr id="148483" name="Rectangle 3"/>
          <p:cNvSpPr>
            <a:spLocks noGrp="1" noChangeArrowheads="1"/>
          </p:cNvSpPr>
          <p:nvPr>
            <p:ph type="body" idx="1"/>
          </p:nvPr>
        </p:nvSpPr>
        <p:spPr>
          <a:xfrm>
            <a:off x="1066800" y="2060575"/>
            <a:ext cx="7848600" cy="4464050"/>
          </a:xfrm>
        </p:spPr>
        <p:txBody>
          <a:bodyPr/>
          <a:lstStyle/>
          <a:p>
            <a:pPr eaLnBrk="1" hangingPunct="1">
              <a:lnSpc>
                <a:spcPct val="90000"/>
              </a:lnSpc>
              <a:defRPr/>
            </a:pPr>
            <a:r>
              <a:rPr lang="en-CA" sz="2800" smtClean="0"/>
              <a:t>Exodus 19.3-6: Israel called to be a light to the nations</a:t>
            </a:r>
          </a:p>
          <a:p>
            <a:pPr eaLnBrk="1" hangingPunct="1">
              <a:lnSpc>
                <a:spcPct val="90000"/>
              </a:lnSpc>
              <a:defRPr/>
            </a:pPr>
            <a:r>
              <a:rPr lang="en-CA" sz="2800" smtClean="0"/>
              <a:t>Who is this God who called Israel? Why did He call Israel?</a:t>
            </a:r>
          </a:p>
          <a:p>
            <a:pPr eaLnBrk="1" hangingPunct="1">
              <a:lnSpc>
                <a:spcPct val="90000"/>
              </a:lnSpc>
              <a:defRPr/>
            </a:pPr>
            <a:r>
              <a:rPr lang="en-CA" sz="2800" smtClean="0"/>
              <a:t>Moses tells the story that makes sense of this incredible call</a:t>
            </a:r>
          </a:p>
          <a:p>
            <a:pPr eaLnBrk="1" hangingPunct="1">
              <a:lnSpc>
                <a:spcPct val="90000"/>
              </a:lnSpc>
              <a:defRPr/>
            </a:pPr>
            <a:r>
              <a:rPr lang="en-CA" sz="2800" smtClean="0"/>
              <a:t>Back to promise made to patriarchs Abraham, Isaac, Jacob (Genesis 12-50: Patriarchal)</a:t>
            </a:r>
          </a:p>
          <a:p>
            <a:pPr eaLnBrk="1" hangingPunct="1">
              <a:lnSpc>
                <a:spcPct val="90000"/>
              </a:lnSpc>
              <a:defRPr/>
            </a:pPr>
            <a:r>
              <a:rPr lang="en-CA" sz="2800" smtClean="0"/>
              <a:t>First eleven chapters context of promise to Abraham (Genesis 3-11: Primaeval)</a:t>
            </a:r>
          </a:p>
          <a:p>
            <a:pPr eaLnBrk="1" hangingPunct="1">
              <a:lnSpc>
                <a:spcPct val="90000"/>
              </a:lnSpc>
              <a:defRPr/>
            </a:pPr>
            <a:endParaRPr lang="en-CA" sz="28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719138"/>
            <a:ext cx="7327900" cy="993775"/>
          </a:xfrm>
        </p:spPr>
        <p:txBody>
          <a:bodyPr/>
          <a:lstStyle/>
          <a:p>
            <a:pPr eaLnBrk="1" hangingPunct="1"/>
            <a:r>
              <a:rPr lang="en-US" smtClean="0"/>
              <a:t>Fox and the Crow</a:t>
            </a:r>
          </a:p>
        </p:txBody>
      </p:sp>
      <p:graphicFrame>
        <p:nvGraphicFramePr>
          <p:cNvPr id="7171" name="Object 3"/>
          <p:cNvGraphicFramePr>
            <a:graphicFrameLocks noChangeAspect="1"/>
          </p:cNvGraphicFramePr>
          <p:nvPr>
            <p:ph sz="half" idx="1"/>
          </p:nvPr>
        </p:nvGraphicFramePr>
        <p:xfrm>
          <a:off x="1482725" y="1946275"/>
          <a:ext cx="3192463" cy="4114800"/>
        </p:xfrm>
        <a:graphic>
          <a:graphicData uri="http://schemas.openxmlformats.org/presentationml/2006/ole">
            <mc:AlternateContent xmlns:mc="http://schemas.openxmlformats.org/markup-compatibility/2006">
              <mc:Choice xmlns:v="urn:schemas-microsoft-com:vml" Requires="v">
                <p:oleObj spid="_x0000_s7176" name="Drawing" r:id="rId3" imgW="4905202" imgH="6324453" progId="WPDraw30.Drawing">
                  <p:embed/>
                </p:oleObj>
              </mc:Choice>
              <mc:Fallback>
                <p:oleObj name="Drawing" r:id="rId3" imgW="4905202" imgH="6324453"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5" y="1946275"/>
                        <a:ext cx="319246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 Box 4"/>
          <p:cNvSpPr txBox="1">
            <a:spLocks noChangeArrowheads="1"/>
          </p:cNvSpPr>
          <p:nvPr/>
        </p:nvSpPr>
        <p:spPr bwMode="auto">
          <a:xfrm>
            <a:off x="1143000" y="2514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a:p>
        </p:txBody>
      </p:sp>
      <p:sp>
        <p:nvSpPr>
          <p:cNvPr id="7173" name="Text Box 5"/>
          <p:cNvSpPr txBox="1">
            <a:spLocks noChangeArrowheads="1"/>
          </p:cNvSpPr>
          <p:nvPr/>
        </p:nvSpPr>
        <p:spPr bwMode="auto">
          <a:xfrm>
            <a:off x="5638800" y="243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a:p>
        </p:txBody>
      </p:sp>
      <p:sp>
        <p:nvSpPr>
          <p:cNvPr id="7174" name="Text Box 6"/>
          <p:cNvSpPr txBox="1">
            <a:spLocks noChangeArrowheads="1"/>
          </p:cNvSpPr>
          <p:nvPr/>
        </p:nvSpPr>
        <p:spPr bwMode="auto">
          <a:xfrm>
            <a:off x="5486400" y="2362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CA"/>
          </a:p>
        </p:txBody>
      </p:sp>
      <p:sp>
        <p:nvSpPr>
          <p:cNvPr id="7175" name="Text Box 7"/>
          <p:cNvSpPr txBox="1">
            <a:spLocks noChangeArrowheads="1"/>
          </p:cNvSpPr>
          <p:nvPr/>
        </p:nvSpPr>
        <p:spPr bwMode="auto">
          <a:xfrm>
            <a:off x="5334000" y="1447800"/>
            <a:ext cx="3581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The crow sits perched high in a tree with a piece of meat.  There is a famine in the forest and all the animals use different strategies in an attempt to get the meat.  The fox compliments the crow.  It opens its mouth; the meat falls out and the fox runs away with it.</a:t>
            </a:r>
          </a:p>
          <a:p>
            <a:pPr eaLnBrk="1" hangingPunct="1"/>
            <a:endParaRPr lang="en-US"/>
          </a:p>
          <a:p>
            <a:pPr eaLnBrk="1" hangingPunct="1"/>
            <a:r>
              <a:rPr lang="en-US"/>
              <a:t>Don’t be deceived by flattery!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144463"/>
            <a:ext cx="7772400" cy="1431925"/>
          </a:xfrm>
        </p:spPr>
        <p:txBody>
          <a:bodyPr/>
          <a:lstStyle/>
          <a:p>
            <a:pPr eaLnBrk="1" hangingPunct="1"/>
            <a:r>
              <a:rPr lang="en-CA" smtClean="0"/>
              <a:t>Genesis 3-11: Context for Abrahamic Promise</a:t>
            </a:r>
          </a:p>
        </p:txBody>
      </p:sp>
      <p:sp>
        <p:nvSpPr>
          <p:cNvPr id="149507" name="Rectangle 3"/>
          <p:cNvSpPr>
            <a:spLocks noGrp="1" noChangeArrowheads="1"/>
          </p:cNvSpPr>
          <p:nvPr>
            <p:ph type="body" idx="1"/>
          </p:nvPr>
        </p:nvSpPr>
        <p:spPr/>
        <p:txBody>
          <a:bodyPr/>
          <a:lstStyle/>
          <a:p>
            <a:pPr eaLnBrk="1" hangingPunct="1">
              <a:defRPr/>
            </a:pPr>
            <a:r>
              <a:rPr lang="en-CA" smtClean="0"/>
              <a:t>Key text: Genesis 12.1-3</a:t>
            </a:r>
          </a:p>
          <a:p>
            <a:pPr eaLnBrk="1" hangingPunct="1">
              <a:defRPr/>
            </a:pPr>
            <a:r>
              <a:rPr lang="en-CA" smtClean="0"/>
              <a:t>God promises to make Abraham into a great nation</a:t>
            </a:r>
          </a:p>
          <a:p>
            <a:pPr eaLnBrk="1" hangingPunct="1">
              <a:defRPr/>
            </a:pPr>
            <a:r>
              <a:rPr lang="en-CA" smtClean="0"/>
              <a:t>For the sake of all the nations</a:t>
            </a:r>
          </a:p>
          <a:p>
            <a:pPr eaLnBrk="1" hangingPunct="1">
              <a:defRPr/>
            </a:pPr>
            <a:r>
              <a:rPr lang="en-CA" smtClean="0"/>
              <a:t>Genesis 3-11 provides context for this promise: Why did God choose Abraham?</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1169988" y="2457450"/>
            <a:ext cx="7772400" cy="3603625"/>
          </a:xfrm>
        </p:spPr>
        <p:txBody>
          <a:bodyPr/>
          <a:lstStyle/>
          <a:p>
            <a:pPr eaLnBrk="1" hangingPunct="1">
              <a:buFont typeface="Wingdings" pitchFamily="2" charset="2"/>
              <a:buNone/>
              <a:defRPr/>
            </a:pPr>
            <a:r>
              <a:rPr lang="en-GB" smtClean="0"/>
              <a:t>	“Certainly the primaeval history is set at the opening of the Hebrew Scriptures as the window through which the story of the patriarchs and the story of Israel are subsequently presented.”</a:t>
            </a:r>
            <a:r>
              <a:rPr lang="en-US" smtClean="0"/>
              <a:t> (Jo Bailey Wells)</a:t>
            </a:r>
            <a:endParaRPr lang="en-CA"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CA" smtClean="0"/>
              <a:t>Gen 3-11: Darkness of sin</a:t>
            </a:r>
          </a:p>
        </p:txBody>
      </p:sp>
      <p:sp>
        <p:nvSpPr>
          <p:cNvPr id="151555" name="Rectangle 3"/>
          <p:cNvSpPr>
            <a:spLocks noGrp="1" noChangeArrowheads="1"/>
          </p:cNvSpPr>
          <p:nvPr>
            <p:ph type="body" idx="1"/>
          </p:nvPr>
        </p:nvSpPr>
        <p:spPr/>
        <p:txBody>
          <a:bodyPr/>
          <a:lstStyle/>
          <a:p>
            <a:pPr eaLnBrk="1" hangingPunct="1">
              <a:defRPr/>
            </a:pPr>
            <a:r>
              <a:rPr lang="en-CA" smtClean="0"/>
              <a:t>Sin: Author’s “great hamartiology” (Von Rad)</a:t>
            </a:r>
          </a:p>
          <a:p>
            <a:pPr eaLnBrk="1" hangingPunct="1">
              <a:defRPr/>
            </a:pPr>
            <a:r>
              <a:rPr lang="en-CA" smtClean="0"/>
              <a:t>Origin, spread, effects, judgment on sin</a:t>
            </a:r>
          </a:p>
          <a:p>
            <a:pPr eaLnBrk="1" hangingPunct="1">
              <a:defRPr/>
            </a:pPr>
            <a:r>
              <a:rPr lang="en-CA" smtClean="0"/>
              <a:t>Dark backdrop of sin: Good news to Abraham</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CA" smtClean="0"/>
              <a:t>Gen 3-11: Universal period</a:t>
            </a:r>
          </a:p>
        </p:txBody>
      </p:sp>
      <p:sp>
        <p:nvSpPr>
          <p:cNvPr id="152579" name="Rectangle 3"/>
          <p:cNvSpPr>
            <a:spLocks noGrp="1" noChangeArrowheads="1"/>
          </p:cNvSpPr>
          <p:nvPr>
            <p:ph type="body" idx="1"/>
          </p:nvPr>
        </p:nvSpPr>
        <p:spPr>
          <a:xfrm>
            <a:off x="1169988" y="2170113"/>
            <a:ext cx="7772400" cy="3890962"/>
          </a:xfrm>
        </p:spPr>
        <p:txBody>
          <a:bodyPr/>
          <a:lstStyle/>
          <a:p>
            <a:pPr eaLnBrk="1" hangingPunct="1">
              <a:defRPr/>
            </a:pPr>
            <a:r>
              <a:rPr lang="en-CA" smtClean="0"/>
              <a:t>God is God of all humankind</a:t>
            </a:r>
          </a:p>
          <a:p>
            <a:pPr eaLnBrk="1" hangingPunct="1">
              <a:defRPr/>
            </a:pPr>
            <a:r>
              <a:rPr lang="en-CA" smtClean="0"/>
              <a:t>Concerned for restoration of all nations</a:t>
            </a:r>
          </a:p>
          <a:p>
            <a:pPr eaLnBrk="1" hangingPunct="1">
              <a:defRPr/>
            </a:pPr>
            <a:r>
              <a:rPr lang="en-CA" smtClean="0"/>
              <a:t>Promise given to all humankind</a:t>
            </a:r>
          </a:p>
          <a:p>
            <a:pPr eaLnBrk="1" hangingPunct="1">
              <a:defRPr/>
            </a:pPr>
            <a:r>
              <a:rPr lang="en-CA" smtClean="0"/>
              <a:t>From universal to particular: Narrows to one man, one nation</a:t>
            </a:r>
          </a:p>
          <a:p>
            <a:pPr eaLnBrk="1" hangingPunct="1">
              <a:defRPr/>
            </a:pPr>
            <a:r>
              <a:rPr lang="en-CA" smtClean="0"/>
              <a:t>One man, one nation: Means to restore all nations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God chooses Abraham</a:t>
            </a:r>
          </a:p>
        </p:txBody>
      </p:sp>
      <p:sp>
        <p:nvSpPr>
          <p:cNvPr id="153603" name="Rectangle 3"/>
          <p:cNvSpPr>
            <a:spLocks noGrp="1" noChangeArrowheads="1"/>
          </p:cNvSpPr>
          <p:nvPr>
            <p:ph type="body" idx="1"/>
          </p:nvPr>
        </p:nvSpPr>
        <p:spPr/>
        <p:txBody>
          <a:bodyPr/>
          <a:lstStyle/>
          <a:p>
            <a:pPr eaLnBrk="1" hangingPunct="1">
              <a:defRPr/>
            </a:pPr>
            <a:r>
              <a:rPr lang="en-US" sz="3600" smtClean="0"/>
              <a:t>Leave behind pagan culture</a:t>
            </a:r>
          </a:p>
          <a:p>
            <a:pPr eaLnBrk="1" hangingPunct="1">
              <a:defRPr/>
            </a:pPr>
            <a:r>
              <a:rPr lang="en-US" sz="3600" smtClean="0"/>
              <a:t>New relationship with God</a:t>
            </a:r>
          </a:p>
          <a:p>
            <a:pPr eaLnBrk="1" hangingPunct="1">
              <a:defRPr/>
            </a:pPr>
            <a:r>
              <a:rPr lang="en-US" sz="3600" smtClean="0"/>
              <a:t>Blessed to be a blessing</a:t>
            </a:r>
          </a:p>
          <a:p>
            <a:pPr eaLnBrk="1" hangingPunct="1">
              <a:defRPr/>
            </a:pPr>
            <a:r>
              <a:rPr lang="en-US" sz="3600" smtClean="0"/>
              <a:t>For the sake of the nations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144463"/>
            <a:ext cx="7772400" cy="1431925"/>
          </a:xfrm>
        </p:spPr>
        <p:txBody>
          <a:bodyPr/>
          <a:lstStyle/>
          <a:p>
            <a:pPr eaLnBrk="1" hangingPunct="1"/>
            <a:r>
              <a:rPr lang="en-US" smtClean="0"/>
              <a:t>Genesis 12:1-3:</a:t>
            </a:r>
            <a:br>
              <a:rPr lang="en-US" smtClean="0"/>
            </a:br>
            <a:r>
              <a:rPr lang="en-US" sz="4300" smtClean="0"/>
              <a:t>Promise to Abraham</a:t>
            </a:r>
            <a:r>
              <a:rPr lang="en-US" smtClean="0"/>
              <a:t> </a:t>
            </a:r>
            <a:r>
              <a:rPr lang="en-US" sz="3600" smtClean="0"/>
              <a:t>(cf. Gen. 18:18)</a:t>
            </a:r>
          </a:p>
        </p:txBody>
      </p:sp>
      <p:sp>
        <p:nvSpPr>
          <p:cNvPr id="154627" name="Rectangle 3"/>
          <p:cNvSpPr>
            <a:spLocks noGrp="1" noChangeArrowheads="1"/>
          </p:cNvSpPr>
          <p:nvPr>
            <p:ph type="body" idx="1"/>
          </p:nvPr>
        </p:nvSpPr>
        <p:spPr>
          <a:xfrm>
            <a:off x="1066800" y="1981200"/>
            <a:ext cx="8077200" cy="4876800"/>
          </a:xfrm>
        </p:spPr>
        <p:txBody>
          <a:bodyPr/>
          <a:lstStyle/>
          <a:p>
            <a:pPr eaLnBrk="1" hangingPunct="1">
              <a:lnSpc>
                <a:spcPct val="120000"/>
              </a:lnSpc>
              <a:defRPr/>
            </a:pPr>
            <a:r>
              <a:rPr lang="en-US" sz="3000" smtClean="0"/>
              <a:t>I will make you a great nation</a:t>
            </a:r>
          </a:p>
          <a:p>
            <a:pPr lvl="1" eaLnBrk="1" hangingPunct="1">
              <a:lnSpc>
                <a:spcPct val="120000"/>
              </a:lnSpc>
              <a:defRPr/>
            </a:pPr>
            <a:r>
              <a:rPr lang="en-US" sz="3000" smtClean="0"/>
              <a:t>Five subordinate clauses</a:t>
            </a:r>
          </a:p>
          <a:p>
            <a:pPr eaLnBrk="1" hangingPunct="1">
              <a:lnSpc>
                <a:spcPct val="120000"/>
              </a:lnSpc>
              <a:defRPr/>
            </a:pPr>
            <a:r>
              <a:rPr lang="en-US" sz="3000" smtClean="0"/>
              <a:t>I will bless all people on earth through you</a:t>
            </a:r>
          </a:p>
          <a:p>
            <a:pPr lvl="1" eaLnBrk="1" hangingPunct="1">
              <a:lnSpc>
                <a:spcPct val="120000"/>
              </a:lnSpc>
              <a:defRPr/>
            </a:pPr>
            <a:r>
              <a:rPr lang="en-US" sz="3000" smtClean="0"/>
              <a:t>One principle clause</a:t>
            </a:r>
          </a:p>
          <a:p>
            <a:pPr eaLnBrk="1" hangingPunct="1">
              <a:lnSpc>
                <a:spcPct val="120000"/>
              </a:lnSpc>
              <a:defRPr/>
            </a:pPr>
            <a:r>
              <a:rPr lang="en-US" sz="3000" smtClean="0"/>
              <a:t>Channel of redemption to the world</a:t>
            </a:r>
          </a:p>
          <a:p>
            <a:pPr eaLnBrk="1" hangingPunct="1">
              <a:spcBef>
                <a:spcPct val="50000"/>
              </a:spcBef>
              <a:buFont typeface="Wingdings" pitchFamily="2" charset="2"/>
              <a:buNone/>
              <a:defRPr/>
            </a:pPr>
            <a:r>
              <a:rPr lang="en-US" sz="2800" smtClean="0"/>
              <a:t>‘. . . these few verses offer a theological blueprint for the redemptive history of the world’ (W. Dumbrell).</a:t>
            </a:r>
            <a:endParaRPr lang="en-US" sz="300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Abrahamic Covenant</a:t>
            </a:r>
          </a:p>
        </p:txBody>
      </p:sp>
      <p:sp>
        <p:nvSpPr>
          <p:cNvPr id="155651" name="Rectangle 3"/>
          <p:cNvSpPr>
            <a:spLocks noGrp="1" noChangeArrowheads="1"/>
          </p:cNvSpPr>
          <p:nvPr>
            <p:ph type="body" idx="1"/>
          </p:nvPr>
        </p:nvSpPr>
        <p:spPr>
          <a:xfrm>
            <a:off x="1169988" y="1946275"/>
            <a:ext cx="7772400" cy="3176588"/>
          </a:xfrm>
        </p:spPr>
        <p:txBody>
          <a:bodyPr/>
          <a:lstStyle/>
          <a:p>
            <a:pPr eaLnBrk="1" hangingPunct="1">
              <a:defRPr/>
            </a:pPr>
            <a:r>
              <a:rPr lang="en-US" smtClean="0"/>
              <a:t>Content: Promise to Abraham Gen.12</a:t>
            </a:r>
          </a:p>
          <a:p>
            <a:pPr eaLnBrk="1" hangingPunct="1">
              <a:defRPr/>
            </a:pPr>
            <a:r>
              <a:rPr lang="en-US" smtClean="0"/>
              <a:t>Promise takes form of covenant: Gen. 15</a:t>
            </a:r>
          </a:p>
          <a:p>
            <a:pPr eaLnBrk="1" hangingPunct="1">
              <a:defRPr/>
            </a:pPr>
            <a:r>
              <a:rPr lang="en-US" smtClean="0"/>
              <a:t>Covenant confirmed: Gen. 17</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Promise and Faith: </a:t>
            </a:r>
            <a:r>
              <a:rPr lang="en-US" i="1" smtClean="0"/>
              <a:t>Promise</a:t>
            </a:r>
          </a:p>
        </p:txBody>
      </p:sp>
      <p:sp>
        <p:nvSpPr>
          <p:cNvPr id="156675" name="Rectangle 3"/>
          <p:cNvSpPr>
            <a:spLocks noGrp="1" noChangeArrowheads="1"/>
          </p:cNvSpPr>
          <p:nvPr>
            <p:ph type="body" idx="1"/>
          </p:nvPr>
        </p:nvSpPr>
        <p:spPr/>
        <p:txBody>
          <a:bodyPr/>
          <a:lstStyle/>
          <a:p>
            <a:pPr eaLnBrk="1" hangingPunct="1">
              <a:defRPr/>
            </a:pPr>
            <a:r>
              <a:rPr lang="en-US" sz="3600" smtClean="0"/>
              <a:t>Repeated to each patriarch</a:t>
            </a:r>
          </a:p>
          <a:p>
            <a:pPr lvl="1" eaLnBrk="1" hangingPunct="1">
              <a:defRPr/>
            </a:pPr>
            <a:r>
              <a:rPr lang="en-US" sz="3600" smtClean="0"/>
              <a:t>Abraham: Gen. 12:2,3                     </a:t>
            </a:r>
          </a:p>
          <a:p>
            <a:pPr lvl="1" eaLnBrk="1" hangingPunct="1">
              <a:defRPr/>
            </a:pPr>
            <a:r>
              <a:rPr lang="en-US" sz="3600" smtClean="0"/>
              <a:t>Isaac: Gen. 26:3,4                         </a:t>
            </a:r>
          </a:p>
          <a:p>
            <a:pPr lvl="1" eaLnBrk="1" hangingPunct="1">
              <a:defRPr/>
            </a:pPr>
            <a:r>
              <a:rPr lang="en-US" sz="3600" smtClean="0"/>
              <a:t>Jacob: Gen. 28:13-15</a:t>
            </a:r>
          </a:p>
          <a:p>
            <a:pPr eaLnBrk="1" hangingPunct="1">
              <a:defRPr/>
            </a:pPr>
            <a:r>
              <a:rPr lang="en-US" smtClean="0"/>
              <a:t> </a:t>
            </a:r>
            <a:r>
              <a:rPr lang="en-US" sz="3600" smtClean="0"/>
              <a:t>Obstacles to fulfillment of promise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Obstacles to Promise/Faith</a:t>
            </a:r>
          </a:p>
        </p:txBody>
      </p:sp>
      <p:sp>
        <p:nvSpPr>
          <p:cNvPr id="157699" name="Rectangle 3"/>
          <p:cNvSpPr>
            <a:spLocks noGrp="1" noChangeArrowheads="1"/>
          </p:cNvSpPr>
          <p:nvPr>
            <p:ph type="body" idx="1"/>
          </p:nvPr>
        </p:nvSpPr>
        <p:spPr/>
        <p:txBody>
          <a:bodyPr/>
          <a:lstStyle/>
          <a:p>
            <a:pPr eaLnBrk="1" hangingPunct="1">
              <a:lnSpc>
                <a:spcPct val="90000"/>
              </a:lnSpc>
              <a:defRPr/>
            </a:pPr>
            <a:r>
              <a:rPr lang="en-US" smtClean="0">
                <a:solidFill>
                  <a:schemeClr val="tx2"/>
                </a:solidFill>
              </a:rPr>
              <a:t>People</a:t>
            </a:r>
          </a:p>
          <a:p>
            <a:pPr lvl="1" eaLnBrk="1" hangingPunct="1">
              <a:lnSpc>
                <a:spcPct val="90000"/>
              </a:lnSpc>
              <a:defRPr/>
            </a:pPr>
            <a:r>
              <a:rPr lang="en-US" smtClean="0"/>
              <a:t>Barrenness of patriarch’s wives</a:t>
            </a:r>
          </a:p>
          <a:p>
            <a:pPr lvl="1" eaLnBrk="1" hangingPunct="1">
              <a:lnSpc>
                <a:spcPct val="90000"/>
              </a:lnSpc>
              <a:defRPr/>
            </a:pPr>
            <a:r>
              <a:rPr lang="en-US" smtClean="0"/>
              <a:t>Wives taken into harem</a:t>
            </a:r>
          </a:p>
          <a:p>
            <a:pPr lvl="1" eaLnBrk="1" hangingPunct="1">
              <a:lnSpc>
                <a:spcPct val="90000"/>
              </a:lnSpc>
              <a:defRPr/>
            </a:pPr>
            <a:r>
              <a:rPr lang="en-US" smtClean="0"/>
              <a:t>Threat of natural disasters</a:t>
            </a:r>
          </a:p>
          <a:p>
            <a:pPr eaLnBrk="1" hangingPunct="1">
              <a:lnSpc>
                <a:spcPct val="90000"/>
              </a:lnSpc>
              <a:defRPr/>
            </a:pPr>
            <a:r>
              <a:rPr lang="en-US" smtClean="0">
                <a:solidFill>
                  <a:schemeClr val="tx2"/>
                </a:solidFill>
              </a:rPr>
              <a:t>Land</a:t>
            </a:r>
          </a:p>
          <a:p>
            <a:pPr lvl="1" eaLnBrk="1" hangingPunct="1">
              <a:lnSpc>
                <a:spcPct val="90000"/>
              </a:lnSpc>
              <a:defRPr/>
            </a:pPr>
            <a:r>
              <a:rPr lang="en-US" smtClean="0"/>
              <a:t>Aliens in Canaan</a:t>
            </a:r>
          </a:p>
          <a:p>
            <a:pPr eaLnBrk="1" hangingPunct="1">
              <a:lnSpc>
                <a:spcPct val="90000"/>
              </a:lnSpc>
              <a:defRPr/>
            </a:pPr>
            <a:r>
              <a:rPr lang="en-US" smtClean="0">
                <a:solidFill>
                  <a:schemeClr val="tx2"/>
                </a:solidFill>
              </a:rPr>
              <a:t>Blessing to all nations</a:t>
            </a:r>
          </a:p>
          <a:p>
            <a:pPr lvl="1" eaLnBrk="1" hangingPunct="1">
              <a:lnSpc>
                <a:spcPct val="90000"/>
              </a:lnSpc>
              <a:defRPr/>
            </a:pPr>
            <a:r>
              <a:rPr lang="en-US" smtClean="0"/>
              <a:t>God’s judgement</a:t>
            </a:r>
          </a:p>
          <a:p>
            <a:pPr lvl="1" eaLnBrk="1" hangingPunct="1">
              <a:lnSpc>
                <a:spcPct val="90000"/>
              </a:lnSpc>
              <a:defRPr/>
            </a:pPr>
            <a:r>
              <a:rPr lang="en-US" smtClean="0"/>
              <a:t>Discord with nations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Promise in Patriarchal Accounts</a:t>
            </a:r>
          </a:p>
        </p:txBody>
      </p:sp>
      <p:sp>
        <p:nvSpPr>
          <p:cNvPr id="158723" name="Rectangle 3"/>
          <p:cNvSpPr>
            <a:spLocks noGrp="1" noChangeArrowheads="1"/>
          </p:cNvSpPr>
          <p:nvPr>
            <p:ph type="body" idx="1"/>
          </p:nvPr>
        </p:nvSpPr>
        <p:spPr>
          <a:xfrm>
            <a:off x="1169988" y="1946275"/>
            <a:ext cx="7772400" cy="2887663"/>
          </a:xfrm>
        </p:spPr>
        <p:txBody>
          <a:bodyPr/>
          <a:lstStyle/>
          <a:p>
            <a:pPr eaLnBrk="1" hangingPunct="1">
              <a:lnSpc>
                <a:spcPct val="120000"/>
              </a:lnSpc>
              <a:defRPr/>
            </a:pPr>
            <a:r>
              <a:rPr lang="en-US" sz="3600" smtClean="0"/>
              <a:t>Repeated to each patriarch</a:t>
            </a:r>
          </a:p>
          <a:p>
            <a:pPr eaLnBrk="1" hangingPunct="1">
              <a:lnSpc>
                <a:spcPct val="120000"/>
              </a:lnSpc>
              <a:defRPr/>
            </a:pPr>
            <a:r>
              <a:rPr lang="en-US" sz="3600" smtClean="0"/>
              <a:t>Obstacles to fulfillment of promise</a:t>
            </a:r>
          </a:p>
          <a:p>
            <a:pPr eaLnBrk="1" hangingPunct="1">
              <a:lnSpc>
                <a:spcPct val="120000"/>
              </a:lnSpc>
              <a:defRPr/>
            </a:pPr>
            <a:r>
              <a:rPr lang="en-US" sz="3600" smtClean="0"/>
              <a:t>El Shaddai: God Almighty (Ex. 6:2,3)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Story</a:t>
            </a:r>
          </a:p>
        </p:txBody>
      </p:sp>
      <p:sp>
        <p:nvSpPr>
          <p:cNvPr id="86019" name="Rectangle 3"/>
          <p:cNvSpPr>
            <a:spLocks noGrp="1" noChangeArrowheads="1"/>
          </p:cNvSpPr>
          <p:nvPr>
            <p:ph type="body" idx="1"/>
          </p:nvPr>
        </p:nvSpPr>
        <p:spPr/>
        <p:txBody>
          <a:bodyPr/>
          <a:lstStyle/>
          <a:p>
            <a:pPr eaLnBrk="1" hangingPunct="1">
              <a:buFont typeface="Wingdings" pitchFamily="2" charset="2"/>
              <a:buNone/>
              <a:defRPr/>
            </a:pPr>
            <a:r>
              <a:rPr lang="en-US" sz="8000" smtClean="0"/>
              <a:t>xxxxxx</a:t>
            </a:r>
            <a:r>
              <a:rPr lang="en-US" sz="9600" smtClean="0">
                <a:solidFill>
                  <a:schemeClr val="tx2"/>
                </a:solidFill>
              </a:rPr>
              <a:t>x</a:t>
            </a:r>
            <a:r>
              <a:rPr lang="en-US" sz="8000" smtClean="0"/>
              <a:t>xxxxxx</a:t>
            </a:r>
          </a:p>
          <a:p>
            <a:pPr eaLnBrk="1" hangingPunct="1">
              <a:buFont typeface="Wingdings" pitchFamily="2" charset="2"/>
              <a:buNone/>
              <a:defRPr/>
            </a:pPr>
            <a:r>
              <a:rPr lang="en-US" smtClean="0"/>
              <a:t>Beginning             Theme                   End</a:t>
            </a:r>
          </a:p>
          <a:p>
            <a:pPr eaLnBrk="1" hangingPunct="1">
              <a:buFont typeface="Wingdings" pitchFamily="2" charset="2"/>
              <a:buNone/>
              <a:defRPr/>
            </a:pPr>
            <a:r>
              <a:rPr lang="en-US" smtClean="0"/>
              <a:t>                    Conflict/Resolution</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CA" smtClean="0"/>
              <a:t>End of Genesis</a:t>
            </a:r>
          </a:p>
        </p:txBody>
      </p:sp>
      <p:sp>
        <p:nvSpPr>
          <p:cNvPr id="159747" name="Rectangle 3"/>
          <p:cNvSpPr>
            <a:spLocks noGrp="1" noChangeArrowheads="1"/>
          </p:cNvSpPr>
          <p:nvPr>
            <p:ph type="body" idx="1"/>
          </p:nvPr>
        </p:nvSpPr>
        <p:spPr>
          <a:xfrm>
            <a:off x="1169988" y="1946275"/>
            <a:ext cx="7772400" cy="2095500"/>
          </a:xfrm>
        </p:spPr>
        <p:txBody>
          <a:bodyPr/>
          <a:lstStyle/>
          <a:p>
            <a:pPr eaLnBrk="1" hangingPunct="1">
              <a:defRPr/>
            </a:pPr>
            <a:r>
              <a:rPr lang="en-CA" smtClean="0"/>
              <a:t>Genesis ends with Abraham as small clan</a:t>
            </a:r>
          </a:p>
          <a:p>
            <a:pPr eaLnBrk="1" hangingPunct="1">
              <a:defRPr/>
            </a:pPr>
            <a:r>
              <a:rPr lang="en-CA" smtClean="0"/>
              <a:t>Joseph account: Abrahamic clan goes into Egypt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Exodus: Formation of a People</a:t>
            </a:r>
          </a:p>
        </p:txBody>
      </p:sp>
      <p:sp>
        <p:nvSpPr>
          <p:cNvPr id="160771" name="Rectangle 3"/>
          <p:cNvSpPr>
            <a:spLocks noGrp="1" noChangeArrowheads="1"/>
          </p:cNvSpPr>
          <p:nvPr>
            <p:ph type="body" idx="1"/>
          </p:nvPr>
        </p:nvSpPr>
        <p:spPr>
          <a:xfrm>
            <a:off x="1066800" y="1981200"/>
            <a:ext cx="7848600" cy="4543425"/>
          </a:xfrm>
        </p:spPr>
        <p:txBody>
          <a:bodyPr/>
          <a:lstStyle/>
          <a:p>
            <a:pPr eaLnBrk="1" hangingPunct="1">
              <a:lnSpc>
                <a:spcPct val="120000"/>
              </a:lnSpc>
              <a:defRPr/>
            </a:pPr>
            <a:r>
              <a:rPr lang="en-US" smtClean="0"/>
              <a:t>By mighty act of redemption (1-18)</a:t>
            </a:r>
          </a:p>
          <a:p>
            <a:pPr eaLnBrk="1" hangingPunct="1">
              <a:lnSpc>
                <a:spcPct val="120000"/>
              </a:lnSpc>
              <a:defRPr/>
            </a:pPr>
            <a:r>
              <a:rPr lang="en-US" smtClean="0"/>
              <a:t>By covenant (19-24)</a:t>
            </a:r>
          </a:p>
          <a:p>
            <a:pPr eaLnBrk="1" hangingPunct="1">
              <a:lnSpc>
                <a:spcPct val="120000"/>
              </a:lnSpc>
              <a:defRPr/>
            </a:pPr>
            <a:r>
              <a:rPr lang="en-US" smtClean="0"/>
              <a:t>By His presence (25-40)</a:t>
            </a:r>
          </a:p>
          <a:p>
            <a:pPr eaLnBrk="1" hangingPunct="1">
              <a:lnSpc>
                <a:spcPct val="120000"/>
              </a:lnSpc>
              <a:buFont typeface="Wingdings" pitchFamily="2" charset="2"/>
              <a:buNone/>
              <a:defRPr/>
            </a:pPr>
            <a:endParaRPr lang="en-US" smtClean="0"/>
          </a:p>
          <a:p>
            <a:pPr eaLnBrk="1" hangingPunct="1">
              <a:lnSpc>
                <a:spcPct val="120000"/>
              </a:lnSpc>
              <a:buFont typeface="Wingdings" pitchFamily="2" charset="2"/>
              <a:buNone/>
              <a:defRPr/>
            </a:pPr>
            <a:r>
              <a:rPr lang="en-CA" sz="2400" smtClean="0"/>
              <a:t>	“Exodus is not a literary or theological goulash. It did not come together haphazardly or without a guiding purpose, or with no unified concept to hold it together.” (Durham)</a:t>
            </a:r>
            <a:endParaRPr lang="en-US" sz="240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CA" smtClean="0"/>
              <a:t>Redemption</a:t>
            </a:r>
          </a:p>
        </p:txBody>
      </p:sp>
      <p:sp>
        <p:nvSpPr>
          <p:cNvPr id="161795" name="Rectangle 3"/>
          <p:cNvSpPr>
            <a:spLocks noGrp="1" noChangeArrowheads="1"/>
          </p:cNvSpPr>
          <p:nvPr>
            <p:ph type="body" idx="1"/>
          </p:nvPr>
        </p:nvSpPr>
        <p:spPr>
          <a:xfrm>
            <a:off x="1169988" y="2098675"/>
            <a:ext cx="7772400" cy="3962400"/>
          </a:xfrm>
        </p:spPr>
        <p:txBody>
          <a:bodyPr/>
          <a:lstStyle/>
          <a:p>
            <a:pPr eaLnBrk="1" hangingPunct="1">
              <a:defRPr/>
            </a:pPr>
            <a:r>
              <a:rPr lang="en-CA" smtClean="0"/>
              <a:t>Redeemer is one who liberates family member who has fallen into bondage</a:t>
            </a:r>
          </a:p>
          <a:p>
            <a:pPr eaLnBrk="1" hangingPunct="1">
              <a:defRPr/>
            </a:pPr>
            <a:r>
              <a:rPr lang="en-CA" smtClean="0"/>
              <a:t>Israel bound to Pharaoh in covenant?</a:t>
            </a:r>
          </a:p>
          <a:p>
            <a:pPr eaLnBrk="1" hangingPunct="1">
              <a:defRPr/>
            </a:pPr>
            <a:r>
              <a:rPr lang="en-CA" smtClean="0"/>
              <a:t>Living under authority of Pharaoh was religious </a:t>
            </a:r>
          </a:p>
          <a:p>
            <a:pPr eaLnBrk="1" hangingPunct="1">
              <a:defRPr/>
            </a:pPr>
            <a:r>
              <a:rPr lang="en-CA" smtClean="0"/>
              <a:t>Liberation to serve God in all of life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CA" smtClean="0"/>
              <a:t>Liberated to serve God alone</a:t>
            </a:r>
          </a:p>
        </p:txBody>
      </p:sp>
      <p:sp>
        <p:nvSpPr>
          <p:cNvPr id="162819" name="Rectangle 3"/>
          <p:cNvSpPr>
            <a:spLocks noGrp="1" noChangeArrowheads="1"/>
          </p:cNvSpPr>
          <p:nvPr>
            <p:ph type="body" idx="1"/>
          </p:nvPr>
        </p:nvSpPr>
        <p:spPr>
          <a:xfrm>
            <a:off x="1066800" y="1981200"/>
            <a:ext cx="7848600" cy="4616450"/>
          </a:xfrm>
        </p:spPr>
        <p:txBody>
          <a:bodyPr/>
          <a:lstStyle/>
          <a:p>
            <a:pPr eaLnBrk="1" hangingPunct="1">
              <a:buFont typeface="Wingdings" pitchFamily="2" charset="2"/>
              <a:buNone/>
              <a:defRPr/>
            </a:pPr>
            <a:r>
              <a:rPr lang="en-GB" smtClean="0"/>
              <a:t>	‘In the Exodus, the power of the suzerain is broken; the pharaoh, the god-king of Egypt, was defeated and therefore lost his right to be Israel’s suzerain lord; the Lord conquered the pharaoh and therefore ruled as King over Israel (Exod. 15:18). As their deliverer, God had claimed the right to call for his people’s obedient commitment to him in the covenant’ (Craigie).</a:t>
            </a:r>
            <a:endParaRPr lang="en-CA"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By a Mighty Act of Redemption</a:t>
            </a:r>
          </a:p>
        </p:txBody>
      </p:sp>
      <p:sp>
        <p:nvSpPr>
          <p:cNvPr id="163843" name="Rectangle 3"/>
          <p:cNvSpPr>
            <a:spLocks noGrp="1" noChangeArrowheads="1"/>
          </p:cNvSpPr>
          <p:nvPr>
            <p:ph type="body" idx="1"/>
          </p:nvPr>
        </p:nvSpPr>
        <p:spPr>
          <a:xfrm>
            <a:off x="1169988" y="1946275"/>
            <a:ext cx="7772400" cy="1905000"/>
          </a:xfrm>
        </p:spPr>
        <p:txBody>
          <a:bodyPr/>
          <a:lstStyle/>
          <a:p>
            <a:pPr eaLnBrk="1" hangingPunct="1">
              <a:lnSpc>
                <a:spcPct val="120000"/>
              </a:lnSpc>
              <a:defRPr/>
            </a:pPr>
            <a:r>
              <a:rPr lang="en-US" sz="4000" smtClean="0"/>
              <a:t>By a mediator</a:t>
            </a:r>
          </a:p>
          <a:p>
            <a:pPr eaLnBrk="1" hangingPunct="1">
              <a:lnSpc>
                <a:spcPct val="120000"/>
              </a:lnSpc>
              <a:defRPr/>
            </a:pPr>
            <a:r>
              <a:rPr lang="en-US" sz="4000" smtClean="0"/>
              <a:t>Yahweh</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Meaning of </a:t>
            </a:r>
            <a:r>
              <a:rPr lang="en-US" i="1" smtClean="0"/>
              <a:t>Yahweh</a:t>
            </a:r>
          </a:p>
        </p:txBody>
      </p:sp>
      <p:sp>
        <p:nvSpPr>
          <p:cNvPr id="164867" name="Rectangle 3"/>
          <p:cNvSpPr>
            <a:spLocks noGrp="1" noChangeArrowheads="1"/>
          </p:cNvSpPr>
          <p:nvPr>
            <p:ph type="body" idx="1"/>
          </p:nvPr>
        </p:nvSpPr>
        <p:spPr/>
        <p:txBody>
          <a:bodyPr/>
          <a:lstStyle/>
          <a:p>
            <a:pPr eaLnBrk="1" hangingPunct="1">
              <a:lnSpc>
                <a:spcPct val="120000"/>
              </a:lnSpc>
              <a:defRPr/>
            </a:pPr>
            <a:r>
              <a:rPr lang="en-US" sz="3800" smtClean="0"/>
              <a:t>Covenant faithfulness</a:t>
            </a:r>
          </a:p>
          <a:p>
            <a:pPr eaLnBrk="1" hangingPunct="1">
              <a:lnSpc>
                <a:spcPct val="120000"/>
              </a:lnSpc>
              <a:defRPr/>
            </a:pPr>
            <a:r>
              <a:rPr lang="en-US" sz="3800" smtClean="0"/>
              <a:t>Presence with Israel</a:t>
            </a:r>
          </a:p>
          <a:p>
            <a:pPr eaLnBrk="1" hangingPunct="1">
              <a:lnSpc>
                <a:spcPct val="120000"/>
              </a:lnSpc>
              <a:defRPr/>
            </a:pPr>
            <a:r>
              <a:rPr lang="en-US" sz="3800" smtClean="0"/>
              <a:t>“I will be who I will be”        (character known by future acts)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By a Mighty Act of Redemption</a:t>
            </a:r>
          </a:p>
        </p:txBody>
      </p:sp>
      <p:sp>
        <p:nvSpPr>
          <p:cNvPr id="165891" name="Rectangle 3"/>
          <p:cNvSpPr>
            <a:spLocks noGrp="1" noChangeArrowheads="1"/>
          </p:cNvSpPr>
          <p:nvPr>
            <p:ph type="body" idx="1"/>
          </p:nvPr>
        </p:nvSpPr>
        <p:spPr>
          <a:xfrm>
            <a:off x="1169988" y="1946275"/>
            <a:ext cx="7772400" cy="1828800"/>
          </a:xfrm>
        </p:spPr>
        <p:txBody>
          <a:bodyPr/>
          <a:lstStyle/>
          <a:p>
            <a:pPr eaLnBrk="1" hangingPunct="1">
              <a:lnSpc>
                <a:spcPct val="120000"/>
              </a:lnSpc>
              <a:buClr>
                <a:schemeClr val="tx1"/>
              </a:buClr>
              <a:defRPr/>
            </a:pPr>
            <a:r>
              <a:rPr lang="en-US" sz="4000" smtClean="0"/>
              <a:t>By a mediator</a:t>
            </a:r>
          </a:p>
          <a:p>
            <a:pPr eaLnBrk="1" hangingPunct="1">
              <a:lnSpc>
                <a:spcPct val="120000"/>
              </a:lnSpc>
              <a:defRPr/>
            </a:pPr>
            <a:r>
              <a:rPr lang="en-US" sz="4000" smtClean="0"/>
              <a:t>Yahweh</a:t>
            </a:r>
          </a:p>
        </p:txBody>
      </p:sp>
      <p:sp>
        <p:nvSpPr>
          <p:cNvPr id="165892" name="Text Box 4"/>
          <p:cNvSpPr txBox="1">
            <a:spLocks noChangeArrowheads="1"/>
          </p:cNvSpPr>
          <p:nvPr/>
        </p:nvSpPr>
        <p:spPr bwMode="auto">
          <a:xfrm>
            <a:off x="1066800" y="3794125"/>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4000">
                <a:effectLst>
                  <a:outerShdw blurRad="38100" dist="38100" dir="2700000" algn="tl">
                    <a:srgbClr val="000000"/>
                  </a:outerShdw>
                </a:effectLst>
              </a:rPr>
              <a:t> Through acts of judgement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additive="base">
                                        <p:cTn id="7" dur="500" fill="hold"/>
                                        <p:tgtEl>
                                          <p:spTgt spid="165892"/>
                                        </p:tgtEl>
                                        <p:attrNameLst>
                                          <p:attrName>ppt_x</p:attrName>
                                        </p:attrNameLst>
                                      </p:cBhvr>
                                      <p:tavLst>
                                        <p:tav tm="0">
                                          <p:val>
                                            <p:strVal val="0-#ppt_w/2"/>
                                          </p:val>
                                        </p:tav>
                                        <p:tav tm="100000">
                                          <p:val>
                                            <p:strVal val="#ppt_x"/>
                                          </p:val>
                                        </p:tav>
                                      </p:tavLst>
                                    </p:anim>
                                    <p:anim calcmode="lin" valueType="num">
                                      <p:cBhvr additive="base">
                                        <p:cTn id="8"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8600" y="-76200"/>
            <a:ext cx="8686800" cy="762000"/>
          </a:xfrm>
        </p:spPr>
        <p:txBody>
          <a:bodyPr/>
          <a:lstStyle/>
          <a:p>
            <a:pPr algn="ctr" eaLnBrk="1" hangingPunct="1"/>
            <a:r>
              <a:rPr lang="en-US" smtClean="0"/>
              <a:t>Judgement on Egypt’s Gods</a:t>
            </a:r>
          </a:p>
        </p:txBody>
      </p:sp>
      <p:sp>
        <p:nvSpPr>
          <p:cNvPr id="166915" name="Rectangle 3"/>
          <p:cNvSpPr>
            <a:spLocks noGrp="1" noChangeArrowheads="1"/>
          </p:cNvSpPr>
          <p:nvPr>
            <p:ph type="body" idx="1"/>
          </p:nvPr>
        </p:nvSpPr>
        <p:spPr>
          <a:xfrm>
            <a:off x="0" y="838200"/>
            <a:ext cx="8991600" cy="5257800"/>
          </a:xfrm>
          <a:solidFill>
            <a:schemeClr val="bg1"/>
          </a:solidFill>
        </p:spPr>
        <p:txBody>
          <a:bodyPr/>
          <a:lstStyle/>
          <a:p>
            <a:pPr eaLnBrk="1" hangingPunct="1">
              <a:defRPr/>
            </a:pPr>
            <a:r>
              <a:rPr lang="en-US" sz="3100" smtClean="0"/>
              <a:t>Nile turned to blood: Khnum-guardian of Nile; Hapi- spirit of the Nile; Osiris-Nile was bloodstream</a:t>
            </a:r>
          </a:p>
          <a:p>
            <a:pPr eaLnBrk="1" hangingPunct="1">
              <a:defRPr/>
            </a:pPr>
            <a:r>
              <a:rPr lang="en-US" sz="3100" smtClean="0"/>
              <a:t>Frogs: Heqt-god in frog form</a:t>
            </a:r>
          </a:p>
          <a:p>
            <a:pPr eaLnBrk="1" hangingPunct="1">
              <a:defRPr/>
            </a:pPr>
            <a:r>
              <a:rPr lang="en-US" sz="3100" smtClean="0"/>
              <a:t>Cattle: Hathor-mother goddess in form of cow; 2 bull gods</a:t>
            </a:r>
          </a:p>
          <a:p>
            <a:pPr eaLnBrk="1" hangingPunct="1">
              <a:defRPr/>
            </a:pPr>
            <a:r>
              <a:rPr lang="en-US" sz="3100" smtClean="0"/>
              <a:t>Boils: Imhotep-god of medicine</a:t>
            </a:r>
          </a:p>
          <a:p>
            <a:pPr eaLnBrk="1" hangingPunct="1">
              <a:defRPr/>
            </a:pPr>
            <a:r>
              <a:rPr lang="en-US" sz="3100" smtClean="0"/>
              <a:t>Hail: Nut-sky goddess</a:t>
            </a:r>
          </a:p>
          <a:p>
            <a:pPr eaLnBrk="1" hangingPunct="1">
              <a:defRPr/>
            </a:pPr>
            <a:r>
              <a:rPr lang="en-US" sz="3100" smtClean="0"/>
              <a:t>Locusts: Seth-protector of crops</a:t>
            </a:r>
          </a:p>
          <a:p>
            <a:pPr eaLnBrk="1" hangingPunct="1">
              <a:defRPr/>
            </a:pPr>
            <a:r>
              <a:rPr lang="en-US" sz="3100" smtClean="0"/>
              <a:t>Darkness: Re-sun god</a:t>
            </a:r>
          </a:p>
        </p:txBody>
      </p:sp>
      <p:sp>
        <p:nvSpPr>
          <p:cNvPr id="166916" name="Text Box 4"/>
          <p:cNvSpPr txBox="1">
            <a:spLocks noChangeArrowheads="1"/>
          </p:cNvSpPr>
          <p:nvPr/>
        </p:nvSpPr>
        <p:spPr bwMode="auto">
          <a:xfrm>
            <a:off x="228600" y="586740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a:solidFill>
                  <a:schemeClr val="tx2"/>
                </a:solidFill>
                <a:effectLst>
                  <a:outerShdw blurRad="38100" dist="38100" dir="2700000" algn="tl">
                    <a:srgbClr val="000000"/>
                  </a:outerShdw>
                </a:effectLst>
              </a:rPr>
              <a:t>“...I will bring judgement on all the gods of Egypt.  I am Yahweh”  (Exodus 12:12).</a:t>
            </a:r>
          </a:p>
        </p:txBody>
      </p:sp>
      <p:sp>
        <p:nvSpPr>
          <p:cNvPr id="166917" name="AutoShape 5"/>
          <p:cNvSpPr>
            <a:spLocks noChangeArrowheads="1"/>
          </p:cNvSpPr>
          <p:nvPr/>
        </p:nvSpPr>
        <p:spPr bwMode="auto">
          <a:xfrm flipH="1">
            <a:off x="-304800" y="685800"/>
            <a:ext cx="9448800" cy="228600"/>
          </a:xfrm>
          <a:prstGeom prst="homePlate">
            <a:avLst>
              <a:gd name="adj" fmla="val 71951"/>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defRPr/>
            </a:pPr>
            <a:endParaRPr kumimoji="1" lang="en-CA" sz="3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dissolve">
                                      <p:cBhvr>
                                        <p:cTn id="7" dur="5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By Covenant (19-24)</a:t>
            </a:r>
          </a:p>
        </p:txBody>
      </p:sp>
      <p:sp>
        <p:nvSpPr>
          <p:cNvPr id="167939" name="Rectangle 3"/>
          <p:cNvSpPr>
            <a:spLocks noGrp="1" noChangeArrowheads="1"/>
          </p:cNvSpPr>
          <p:nvPr>
            <p:ph type="body" idx="1"/>
          </p:nvPr>
        </p:nvSpPr>
        <p:spPr/>
        <p:txBody>
          <a:bodyPr/>
          <a:lstStyle/>
          <a:p>
            <a:pPr eaLnBrk="1" hangingPunct="1">
              <a:lnSpc>
                <a:spcPct val="110000"/>
              </a:lnSpc>
              <a:spcBef>
                <a:spcPct val="30000"/>
              </a:spcBef>
              <a:defRPr/>
            </a:pPr>
            <a:r>
              <a:rPr lang="en-US" sz="3700" smtClean="0"/>
              <a:t>Meaning of covenant</a:t>
            </a:r>
          </a:p>
          <a:p>
            <a:pPr eaLnBrk="1" hangingPunct="1">
              <a:lnSpc>
                <a:spcPct val="110000"/>
              </a:lnSpc>
              <a:spcBef>
                <a:spcPct val="30000"/>
              </a:spcBef>
              <a:defRPr/>
            </a:pPr>
            <a:r>
              <a:rPr lang="en-US" sz="3700" smtClean="0"/>
              <a:t>Israel’s calling: treasured possession, holy nation, priestly kingdom</a:t>
            </a:r>
          </a:p>
          <a:p>
            <a:pPr eaLnBrk="1" hangingPunct="1">
              <a:lnSpc>
                <a:spcPct val="110000"/>
              </a:lnSpc>
              <a:spcBef>
                <a:spcPct val="30000"/>
              </a:spcBef>
              <a:defRPr/>
            </a:pPr>
            <a:r>
              <a:rPr lang="en-US" sz="3700" smtClean="0"/>
              <a:t>Model of redeemed humanity</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144463"/>
            <a:ext cx="7772400" cy="1431925"/>
          </a:xfrm>
        </p:spPr>
        <p:txBody>
          <a:bodyPr/>
          <a:lstStyle/>
          <a:p>
            <a:pPr eaLnBrk="1" hangingPunct="1"/>
            <a:r>
              <a:rPr lang="en-US" smtClean="0"/>
              <a:t>Treasured Possession,              Holy Nation, Priestly Kingdom</a:t>
            </a:r>
          </a:p>
        </p:txBody>
      </p:sp>
      <p:sp>
        <p:nvSpPr>
          <p:cNvPr id="168963" name="Text Box 3"/>
          <p:cNvSpPr txBox="1">
            <a:spLocks noChangeArrowheads="1"/>
          </p:cNvSpPr>
          <p:nvPr/>
        </p:nvSpPr>
        <p:spPr bwMode="auto">
          <a:xfrm>
            <a:off x="1295400" y="2176463"/>
            <a:ext cx="777240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800">
                <a:effectLst>
                  <a:outerShdw blurRad="38100" dist="38100" dir="2700000" algn="tl">
                    <a:srgbClr val="000000"/>
                  </a:outerShdw>
                </a:effectLst>
              </a:rPr>
              <a:t>‘. . . these terms are designed to show the way in which Israel will continue to exercise her Abrahamic role [be a blessing to the nations], and thus provide a commentary on the way in which the promises of Genesis 12:1-3 will find their fulfillment’ (Dumbrell).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304800"/>
            <a:ext cx="8686800"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a:t>“I can only answer the question “What am I to do?” if I can answer the prior question “Of what story do I find myself a part?”</a:t>
            </a:r>
          </a:p>
          <a:p>
            <a:pPr algn="ctr" eaLnBrk="1" hangingPunct="1"/>
            <a:endParaRPr lang="en-US" sz="2000"/>
          </a:p>
          <a:p>
            <a:pPr algn="r" eaLnBrk="1" hangingPunct="1"/>
            <a:r>
              <a:rPr lang="en-US" sz="2800"/>
              <a:t>-Alasdair MacIntyre</a:t>
            </a:r>
          </a:p>
        </p:txBody>
      </p:sp>
      <p:sp>
        <p:nvSpPr>
          <p:cNvPr id="9219" name="Text Box 3"/>
          <p:cNvSpPr txBox="1">
            <a:spLocks noChangeArrowheads="1"/>
          </p:cNvSpPr>
          <p:nvPr/>
        </p:nvSpPr>
        <p:spPr bwMode="auto">
          <a:xfrm>
            <a:off x="228600" y="3379788"/>
            <a:ext cx="8610600" cy="30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a:t>“The way we understand human life depends on what conception we have of the human story.  What is the real story of which my life story is a part?”</a:t>
            </a:r>
          </a:p>
          <a:p>
            <a:pPr eaLnBrk="1" hangingPunct="1"/>
            <a:endParaRPr lang="en-US" sz="2000"/>
          </a:p>
          <a:p>
            <a:pPr algn="r" eaLnBrk="1" hangingPunct="1"/>
            <a:r>
              <a:rPr lang="en-US" sz="2800"/>
              <a:t>-Lesslie Newbigin</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144463"/>
            <a:ext cx="7772400" cy="1431925"/>
          </a:xfrm>
        </p:spPr>
        <p:txBody>
          <a:bodyPr/>
          <a:lstStyle/>
          <a:p>
            <a:pPr eaLnBrk="1" hangingPunct="1"/>
            <a:r>
              <a:rPr lang="en-US" smtClean="0"/>
              <a:t>Importance of Israel’s Calling  for Redemptive History</a:t>
            </a:r>
          </a:p>
        </p:txBody>
      </p:sp>
      <p:sp>
        <p:nvSpPr>
          <p:cNvPr id="169987" name="Text Box 3"/>
          <p:cNvSpPr txBox="1">
            <a:spLocks noChangeArrowheads="1"/>
          </p:cNvSpPr>
          <p:nvPr/>
        </p:nvSpPr>
        <p:spPr bwMode="auto">
          <a:xfrm>
            <a:off x="1295400" y="2176463"/>
            <a:ext cx="77724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800">
                <a:effectLst>
                  <a:outerShdw blurRad="38100" dist="38100" dir="2700000" algn="tl">
                    <a:srgbClr val="000000"/>
                  </a:outerShdw>
                </a:effectLst>
              </a:rPr>
              <a:t>‘The history of Israel from this point on is in reality merely a commentary upon the degree of fidelity with which Israel adhered to this Sinai-given vocation’ (Dumbrell).</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By Covenant (19-24)</a:t>
            </a:r>
          </a:p>
        </p:txBody>
      </p:sp>
      <p:sp>
        <p:nvSpPr>
          <p:cNvPr id="171011" name="Rectangle 3"/>
          <p:cNvSpPr>
            <a:spLocks noGrp="1" noChangeArrowheads="1"/>
          </p:cNvSpPr>
          <p:nvPr>
            <p:ph type="body" idx="1"/>
          </p:nvPr>
        </p:nvSpPr>
        <p:spPr/>
        <p:txBody>
          <a:bodyPr/>
          <a:lstStyle/>
          <a:p>
            <a:pPr eaLnBrk="1" hangingPunct="1">
              <a:lnSpc>
                <a:spcPct val="110000"/>
              </a:lnSpc>
              <a:spcBef>
                <a:spcPct val="30000"/>
              </a:spcBef>
              <a:defRPr/>
            </a:pPr>
            <a:r>
              <a:rPr lang="en-US" sz="3800" smtClean="0"/>
              <a:t>Meaning of covenant</a:t>
            </a:r>
          </a:p>
          <a:p>
            <a:pPr eaLnBrk="1" hangingPunct="1">
              <a:lnSpc>
                <a:spcPct val="110000"/>
              </a:lnSpc>
              <a:spcBef>
                <a:spcPct val="30000"/>
              </a:spcBef>
              <a:defRPr/>
            </a:pPr>
            <a:r>
              <a:rPr lang="en-US" sz="3800" smtClean="0"/>
              <a:t>Israel’s calling: treasured possession, holy nation, priestly kingdom</a:t>
            </a:r>
          </a:p>
        </p:txBody>
      </p:sp>
      <p:sp>
        <p:nvSpPr>
          <p:cNvPr id="171012" name="Text Box 4"/>
          <p:cNvSpPr txBox="1">
            <a:spLocks noChangeArrowheads="1"/>
          </p:cNvSpPr>
          <p:nvPr/>
        </p:nvSpPr>
        <p:spPr bwMode="auto">
          <a:xfrm>
            <a:off x="1066800" y="4267200"/>
            <a:ext cx="335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4000">
                <a:effectLst>
                  <a:outerShdw blurRad="38100" dist="38100" dir="2700000" algn="tl">
                    <a:srgbClr val="000000"/>
                  </a:outerShdw>
                </a:effectLst>
              </a:rPr>
              <a:t> Law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0-#ppt_w/2"/>
                                          </p:val>
                                        </p:tav>
                                        <p:tav tm="100000">
                                          <p:val>
                                            <p:strVal val="#ppt_x"/>
                                          </p:val>
                                        </p:tav>
                                      </p:tavLst>
                                    </p:anim>
                                    <p:anim calcmode="lin" valueType="num">
                                      <p:cBhvr additive="base">
                                        <p:cTn id="8"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By Indwelling Presence (25-40)</a:t>
            </a:r>
          </a:p>
        </p:txBody>
      </p:sp>
      <p:sp>
        <p:nvSpPr>
          <p:cNvPr id="172035" name="Rectangle 3"/>
          <p:cNvSpPr>
            <a:spLocks noGrp="1" noChangeArrowheads="1"/>
          </p:cNvSpPr>
          <p:nvPr>
            <p:ph type="body" idx="1"/>
          </p:nvPr>
        </p:nvSpPr>
        <p:spPr/>
        <p:txBody>
          <a:bodyPr/>
          <a:lstStyle/>
          <a:p>
            <a:pPr eaLnBrk="1" hangingPunct="1">
              <a:defRPr/>
            </a:pPr>
            <a:r>
              <a:rPr lang="en-US" sz="4000" smtClean="0"/>
              <a:t>Tabernacle</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By Indwelling Presence (25-40)</a:t>
            </a:r>
          </a:p>
        </p:txBody>
      </p:sp>
      <p:sp>
        <p:nvSpPr>
          <p:cNvPr id="77827" name="Text Box 3"/>
          <p:cNvSpPr txBox="1">
            <a:spLocks noChangeArrowheads="1"/>
          </p:cNvSpPr>
          <p:nvPr/>
        </p:nvSpPr>
        <p:spPr bwMode="auto">
          <a:xfrm>
            <a:off x="1116013" y="2205038"/>
            <a:ext cx="8458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FFDDBB"/>
              </a:buClr>
              <a:buFontTx/>
              <a:buChar char="•"/>
            </a:pPr>
            <a:r>
              <a:rPr lang="en-US" sz="4000"/>
              <a:t> Tabernacle</a:t>
            </a:r>
          </a:p>
          <a:p>
            <a:pPr eaLnBrk="1" hangingPunct="1">
              <a:spcBef>
                <a:spcPct val="50000"/>
              </a:spcBef>
              <a:buClr>
                <a:srgbClr val="FFDDBB"/>
              </a:buClr>
              <a:buFontTx/>
              <a:buChar char="•"/>
            </a:pPr>
            <a:r>
              <a:rPr lang="en-US" sz="4000"/>
              <a:t>Exodus 32-34: Misplaced section?</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Numbers: Failure in</a:t>
            </a:r>
            <a:br>
              <a:rPr lang="en-US" smtClean="0"/>
            </a:br>
            <a:r>
              <a:rPr lang="en-US" smtClean="0"/>
              <a:t>School of Covenant Training</a:t>
            </a:r>
          </a:p>
        </p:txBody>
      </p:sp>
      <p:sp>
        <p:nvSpPr>
          <p:cNvPr id="175107" name="Rectangle 3"/>
          <p:cNvSpPr>
            <a:spLocks noGrp="1" noChangeArrowheads="1"/>
          </p:cNvSpPr>
          <p:nvPr>
            <p:ph type="body" idx="1"/>
          </p:nvPr>
        </p:nvSpPr>
        <p:spPr/>
        <p:txBody>
          <a:bodyPr/>
          <a:lstStyle/>
          <a:p>
            <a:pPr eaLnBrk="1" hangingPunct="1">
              <a:defRPr/>
            </a:pPr>
            <a:r>
              <a:rPr lang="en-US" sz="3600" smtClean="0"/>
              <a:t>Ideal Israel (1-9)</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t="13889" b="10260"/>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Numbers: Failure in School of Covenant Training</a:t>
            </a:r>
          </a:p>
        </p:txBody>
      </p:sp>
      <p:sp>
        <p:nvSpPr>
          <p:cNvPr id="177155" name="Rectangle 3"/>
          <p:cNvSpPr>
            <a:spLocks noGrp="1" noChangeArrowheads="1"/>
          </p:cNvSpPr>
          <p:nvPr>
            <p:ph type="body" idx="1"/>
          </p:nvPr>
        </p:nvSpPr>
        <p:spPr>
          <a:xfrm>
            <a:off x="1289050" y="2314575"/>
            <a:ext cx="7653338" cy="2374900"/>
          </a:xfrm>
        </p:spPr>
        <p:txBody>
          <a:bodyPr/>
          <a:lstStyle/>
          <a:p>
            <a:pPr eaLnBrk="1" hangingPunct="1">
              <a:defRPr/>
            </a:pPr>
            <a:r>
              <a:rPr lang="en-US" sz="3600" smtClean="0"/>
              <a:t>Ideal Israel (1-9)</a:t>
            </a:r>
          </a:p>
          <a:p>
            <a:pPr eaLnBrk="1" hangingPunct="1">
              <a:defRPr/>
            </a:pPr>
            <a:r>
              <a:rPr lang="en-US" sz="3600" smtClean="0"/>
              <a:t>Through the wilderness (10-21)</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274638" y="2606675"/>
          <a:ext cx="8488362" cy="1604963"/>
        </p:xfrm>
        <a:graphic>
          <a:graphicData uri="http://schemas.openxmlformats.org/presentationml/2006/ole">
            <mc:AlternateContent xmlns:mc="http://schemas.openxmlformats.org/markup-compatibility/2006">
              <mc:Choice xmlns:v="urn:schemas-microsoft-com:vml" Requires="v">
                <p:oleObj spid="_x0000_s81923" name="Drawing" r:id="rId3" imgW="8201160" imgH="1542960" progId="WPDraw30.Drawing">
                  <p:embed/>
                </p:oleObj>
              </mc:Choice>
              <mc:Fallback>
                <p:oleObj name="Drawing" r:id="rId3" imgW="8201160" imgH="154296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606675"/>
                        <a:ext cx="8488362"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Schools in Wilderness:</a:t>
            </a:r>
            <a:br>
              <a:rPr lang="en-US" smtClean="0"/>
            </a:br>
            <a:r>
              <a:rPr lang="en-US" smtClean="0"/>
              <a:t>Lessons to be Learned</a:t>
            </a:r>
          </a:p>
        </p:txBody>
      </p:sp>
      <p:sp>
        <p:nvSpPr>
          <p:cNvPr id="179203" name="Rectangle 3"/>
          <p:cNvSpPr>
            <a:spLocks noGrp="1" noChangeArrowheads="1"/>
          </p:cNvSpPr>
          <p:nvPr>
            <p:ph type="body" idx="1"/>
          </p:nvPr>
        </p:nvSpPr>
        <p:spPr/>
        <p:txBody>
          <a:bodyPr/>
          <a:lstStyle/>
          <a:p>
            <a:pPr eaLnBrk="1" hangingPunct="1">
              <a:defRPr/>
            </a:pPr>
            <a:r>
              <a:rPr lang="en-US" sz="3600" smtClean="0"/>
              <a:t>Follow Lord’s appointed leader</a:t>
            </a:r>
          </a:p>
          <a:p>
            <a:pPr eaLnBrk="1" hangingPunct="1">
              <a:defRPr/>
            </a:pPr>
            <a:r>
              <a:rPr lang="en-US" sz="3600" smtClean="0"/>
              <a:t>Trust Lord to provide necessities</a:t>
            </a:r>
          </a:p>
          <a:p>
            <a:pPr eaLnBrk="1" hangingPunct="1">
              <a:defRPr/>
            </a:pPr>
            <a:r>
              <a:rPr lang="en-US" sz="3600" smtClean="0"/>
              <a:t>Trust Lord to defeat enemies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CA" smtClean="0"/>
              <a:t>N. T. Wright</a:t>
            </a:r>
          </a:p>
        </p:txBody>
      </p:sp>
      <p:sp>
        <p:nvSpPr>
          <p:cNvPr id="74755" name="Rectangle 3"/>
          <p:cNvSpPr>
            <a:spLocks noGrp="1" noChangeArrowheads="1"/>
          </p:cNvSpPr>
          <p:nvPr>
            <p:ph type="body" idx="1"/>
          </p:nvPr>
        </p:nvSpPr>
        <p:spPr/>
        <p:txBody>
          <a:bodyPr/>
          <a:lstStyle/>
          <a:p>
            <a:pPr eaLnBrk="1" hangingPunct="1">
              <a:buFont typeface="Wingdings" pitchFamily="2" charset="2"/>
              <a:buNone/>
              <a:defRPr/>
            </a:pPr>
            <a:r>
              <a:rPr lang="en-CA" sz="4400" smtClean="0"/>
              <a:t>“. . . a story is the best way of talking about the way the world actually is.”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Israel Fails Course!</a:t>
            </a:r>
          </a:p>
        </p:txBody>
      </p:sp>
      <p:sp>
        <p:nvSpPr>
          <p:cNvPr id="180227" name="Rectangle 3"/>
          <p:cNvSpPr>
            <a:spLocks noGrp="1" noChangeArrowheads="1"/>
          </p:cNvSpPr>
          <p:nvPr>
            <p:ph type="body" idx="1"/>
          </p:nvPr>
        </p:nvSpPr>
        <p:spPr/>
        <p:txBody>
          <a:bodyPr/>
          <a:lstStyle/>
          <a:p>
            <a:pPr eaLnBrk="1" hangingPunct="1">
              <a:defRPr/>
            </a:pPr>
            <a:r>
              <a:rPr lang="en-US" sz="3600" smtClean="0"/>
              <a:t>Leadership squabbles (12,16)</a:t>
            </a:r>
          </a:p>
          <a:p>
            <a:pPr eaLnBrk="1" hangingPunct="1">
              <a:defRPr/>
            </a:pPr>
            <a:r>
              <a:rPr lang="en-US" sz="3600" smtClean="0"/>
              <a:t>Complaining (11,20)</a:t>
            </a:r>
          </a:p>
          <a:p>
            <a:pPr eaLnBrk="1" hangingPunct="1">
              <a:defRPr/>
            </a:pPr>
            <a:r>
              <a:rPr lang="en-US" sz="3600" smtClean="0"/>
              <a:t>Fear of enemies (12-14)</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284163" y="1587500"/>
          <a:ext cx="8572500" cy="3676650"/>
        </p:xfrm>
        <a:graphic>
          <a:graphicData uri="http://schemas.openxmlformats.org/presentationml/2006/ole">
            <mc:AlternateContent xmlns:mc="http://schemas.openxmlformats.org/markup-compatibility/2006">
              <mc:Choice xmlns:v="urn:schemas-microsoft-com:vml" Requires="v">
                <p:oleObj spid="_x0000_s84995" name="Drawing" r:id="rId3" imgW="8582040" imgH="3666960" progId="WPDraw30.Drawing">
                  <p:embed/>
                </p:oleObj>
              </mc:Choice>
              <mc:Fallback>
                <p:oleObj name="Drawing" r:id="rId3" imgW="8582040" imgH="366696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587500"/>
                        <a:ext cx="85725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Numbers: Failure in School of Covenant Training</a:t>
            </a:r>
          </a:p>
        </p:txBody>
      </p:sp>
      <p:sp>
        <p:nvSpPr>
          <p:cNvPr id="182275" name="Text Box 3"/>
          <p:cNvSpPr txBox="1">
            <a:spLocks noGrp="1" noChangeArrowheads="1"/>
          </p:cNvSpPr>
          <p:nvPr>
            <p:ph type="body" idx="1"/>
          </p:nvPr>
        </p:nvSpPr>
        <p:spPr>
          <a:xfrm>
            <a:off x="1169988" y="2025650"/>
            <a:ext cx="7772400" cy="2054225"/>
          </a:xfrm>
        </p:spPr>
        <p:txBody>
          <a:bodyPr/>
          <a:lstStyle/>
          <a:p>
            <a:pPr eaLnBrk="1" hangingPunct="1">
              <a:spcBef>
                <a:spcPct val="50000"/>
              </a:spcBef>
              <a:defRPr/>
            </a:pPr>
            <a:r>
              <a:rPr lang="en-US" sz="3600" smtClean="0"/>
              <a:t>Ideal Israel (1-9)</a:t>
            </a:r>
          </a:p>
          <a:p>
            <a:pPr eaLnBrk="1" hangingPunct="1">
              <a:spcBef>
                <a:spcPct val="50000"/>
              </a:spcBef>
              <a:defRPr/>
            </a:pPr>
            <a:r>
              <a:rPr lang="en-US" sz="3600" smtClean="0"/>
              <a:t>Through the wilderness (10-21)</a:t>
            </a:r>
          </a:p>
          <a:p>
            <a:pPr eaLnBrk="1" hangingPunct="1">
              <a:spcBef>
                <a:spcPct val="50000"/>
              </a:spcBef>
              <a:defRPr/>
            </a:pPr>
            <a:r>
              <a:rPr lang="en-US" sz="3600" smtClean="0"/>
              <a:t>In the plains of Moab (22-36)</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174625" y="2028825"/>
          <a:ext cx="8818563" cy="4497388"/>
        </p:xfrm>
        <a:graphic>
          <a:graphicData uri="http://schemas.openxmlformats.org/presentationml/2006/ole">
            <mc:AlternateContent xmlns:mc="http://schemas.openxmlformats.org/markup-compatibility/2006">
              <mc:Choice xmlns:v="urn:schemas-microsoft-com:vml" Requires="v">
                <p:oleObj spid="_x0000_s87044" name="Drawing" r:id="rId3" imgW="8810625" imgH="4476750" progId="WPDraw30.Drawing">
                  <p:embed/>
                </p:oleObj>
              </mc:Choice>
              <mc:Fallback>
                <p:oleObj name="Drawing" r:id="rId3" imgW="8810625" imgH="447675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2028825"/>
                        <a:ext cx="881856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3" name="Rectangle 3"/>
          <p:cNvSpPr>
            <a:spLocks noGrp="1" noChangeArrowheads="1"/>
          </p:cNvSpPr>
          <p:nvPr>
            <p:ph type="title"/>
          </p:nvPr>
        </p:nvSpPr>
        <p:spPr/>
        <p:txBody>
          <a:bodyPr/>
          <a:lstStyle/>
          <a:p>
            <a:pPr eaLnBrk="1" hangingPunct="1"/>
            <a:r>
              <a:rPr lang="en-US" smtClean="0"/>
              <a:t>The Story of Numbers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Deuteronomy: Israel Prepared to Enter the Land</a:t>
            </a:r>
          </a:p>
        </p:txBody>
      </p:sp>
      <p:sp>
        <p:nvSpPr>
          <p:cNvPr id="184323" name="Rectangle 3"/>
          <p:cNvSpPr>
            <a:spLocks noGrp="1" noChangeArrowheads="1"/>
          </p:cNvSpPr>
          <p:nvPr>
            <p:ph type="body" idx="1"/>
          </p:nvPr>
        </p:nvSpPr>
        <p:spPr>
          <a:xfrm>
            <a:off x="1289050" y="1946275"/>
            <a:ext cx="7653338" cy="4114800"/>
          </a:xfrm>
        </p:spPr>
        <p:txBody>
          <a:bodyPr/>
          <a:lstStyle/>
          <a:p>
            <a:pPr eaLnBrk="1" hangingPunct="1">
              <a:defRPr/>
            </a:pPr>
            <a:r>
              <a:rPr lang="en-US" sz="3600" smtClean="0"/>
              <a:t>First sermon: The Lord’s grace to Israel (1-4:40)</a:t>
            </a:r>
          </a:p>
          <a:p>
            <a:pPr eaLnBrk="1" hangingPunct="1">
              <a:defRPr/>
            </a:pPr>
            <a:r>
              <a:rPr lang="en-US" sz="3600" smtClean="0"/>
              <a:t>Second sermon: The Lord’s law for life in the land (4:39-28:68)</a:t>
            </a:r>
          </a:p>
          <a:p>
            <a:pPr eaLnBrk="1" hangingPunct="1">
              <a:defRPr/>
            </a:pPr>
            <a:r>
              <a:rPr lang="en-US" sz="3600" smtClean="0"/>
              <a:t>Third sermon: Exhortation to choose life (29,30)</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p:txBody>
          <a:bodyPr/>
          <a:lstStyle/>
          <a:p>
            <a:pPr eaLnBrk="1" hangingPunct="1"/>
            <a:r>
              <a:rPr lang="en-US" sz="4000" smtClean="0"/>
              <a:t/>
            </a:r>
            <a:br>
              <a:rPr lang="en-US" sz="4000" smtClean="0"/>
            </a:br>
            <a:r>
              <a:rPr lang="en-US" sz="4000" smtClean="0"/>
              <a:t/>
            </a:r>
            <a:br>
              <a:rPr lang="en-US" sz="4000" smtClean="0"/>
            </a:br>
            <a:r>
              <a:rPr lang="en-US" sz="4000" smtClean="0"/>
              <a:t>ACT THREE</a:t>
            </a:r>
            <a:br>
              <a:rPr lang="en-US" sz="4000" smtClean="0"/>
            </a:br>
            <a:r>
              <a:rPr lang="en-US" sz="4000" smtClean="0"/>
              <a:t/>
            </a:r>
            <a:br>
              <a:rPr lang="en-US" sz="4000" smtClean="0"/>
            </a:br>
            <a:r>
              <a:rPr lang="en-US" sz="4000" smtClean="0"/>
              <a:t>The King Chooses Israel:</a:t>
            </a:r>
            <a:br>
              <a:rPr lang="en-US" sz="4000" smtClean="0"/>
            </a:br>
            <a:r>
              <a:rPr lang="en-US" sz="4000" smtClean="0"/>
              <a:t>Redemption Initiated</a:t>
            </a:r>
            <a:br>
              <a:rPr lang="en-US" sz="4000" smtClean="0"/>
            </a:br>
            <a:r>
              <a:rPr lang="en-US" sz="4000" smtClean="0"/>
              <a:t/>
            </a:r>
            <a:br>
              <a:rPr lang="en-US" sz="4000" smtClean="0"/>
            </a:br>
            <a:r>
              <a:rPr lang="en-US" sz="4000" smtClean="0"/>
              <a:t>Scene Two: A Land for the People</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CA" smtClean="0"/>
              <a:t>Light on the land</a:t>
            </a:r>
          </a:p>
        </p:txBody>
      </p:sp>
      <p:sp>
        <p:nvSpPr>
          <p:cNvPr id="186371" name="Rectangle 3"/>
          <p:cNvSpPr>
            <a:spLocks noGrp="1" noChangeArrowheads="1"/>
          </p:cNvSpPr>
          <p:nvPr>
            <p:ph type="body" idx="1"/>
          </p:nvPr>
        </p:nvSpPr>
        <p:spPr>
          <a:xfrm>
            <a:off x="1169988" y="2314575"/>
            <a:ext cx="7772400" cy="3746500"/>
          </a:xfrm>
        </p:spPr>
        <p:txBody>
          <a:bodyPr/>
          <a:lstStyle/>
          <a:p>
            <a:pPr eaLnBrk="1" hangingPunct="1">
              <a:defRPr/>
            </a:pPr>
            <a:r>
              <a:rPr lang="en-CA" smtClean="0"/>
              <a:t>People formed to be light to the nations</a:t>
            </a:r>
          </a:p>
          <a:p>
            <a:pPr eaLnBrk="1" hangingPunct="1">
              <a:defRPr/>
            </a:pPr>
            <a:r>
              <a:rPr lang="en-CA" smtClean="0"/>
              <a:t>Set on the land to be light to the nations</a:t>
            </a:r>
          </a:p>
          <a:p>
            <a:pPr eaLnBrk="1" hangingPunct="1">
              <a:defRPr/>
            </a:pPr>
            <a:r>
              <a:rPr lang="en-CA" smtClean="0"/>
              <a:t>Land as “crossroads to the nations” and the “navel of the universe”</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Joshua</a:t>
            </a:r>
          </a:p>
        </p:txBody>
      </p:sp>
      <p:sp>
        <p:nvSpPr>
          <p:cNvPr id="91139" name="Text Box 3"/>
          <p:cNvSpPr txBox="1">
            <a:spLocks noChangeArrowheads="1"/>
          </p:cNvSpPr>
          <p:nvPr/>
        </p:nvSpPr>
        <p:spPr bwMode="auto">
          <a:xfrm>
            <a:off x="1116013" y="2362200"/>
            <a:ext cx="71135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i="1"/>
              <a:t>Theme</a:t>
            </a:r>
            <a:r>
              <a:rPr lang="en-US" sz="4000"/>
              <a:t>: God keeps covenant         promise to give Israel the land.</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Joshua: Structure of the Book</a:t>
            </a:r>
          </a:p>
        </p:txBody>
      </p:sp>
      <p:sp>
        <p:nvSpPr>
          <p:cNvPr id="188419" name="Rectangle 3"/>
          <p:cNvSpPr>
            <a:spLocks noGrp="1" noChangeArrowheads="1"/>
          </p:cNvSpPr>
          <p:nvPr>
            <p:ph type="body" idx="1"/>
          </p:nvPr>
        </p:nvSpPr>
        <p:spPr>
          <a:xfrm>
            <a:off x="1116013" y="1981200"/>
            <a:ext cx="8027987" cy="4114800"/>
          </a:xfrm>
        </p:spPr>
        <p:txBody>
          <a:bodyPr/>
          <a:lstStyle/>
          <a:p>
            <a:pPr eaLnBrk="1" hangingPunct="1">
              <a:defRPr/>
            </a:pPr>
            <a:r>
              <a:rPr lang="en-US" sz="3600" smtClean="0"/>
              <a:t>The Lord leads Israel into the land      (1:1-5:12)</a:t>
            </a:r>
          </a:p>
          <a:p>
            <a:pPr eaLnBrk="1" hangingPunct="1">
              <a:defRPr/>
            </a:pPr>
            <a:r>
              <a:rPr lang="en-US" sz="3600" smtClean="0"/>
              <a:t>The Lord gives land to Israel (5:13-12:24)</a:t>
            </a:r>
          </a:p>
          <a:p>
            <a:pPr eaLnBrk="1" hangingPunct="1">
              <a:defRPr/>
            </a:pPr>
            <a:r>
              <a:rPr lang="en-US" sz="3600" smtClean="0"/>
              <a:t>The Lord distributes the land (13:1-22:34)</a:t>
            </a:r>
          </a:p>
          <a:p>
            <a:pPr eaLnBrk="1" hangingPunct="1">
              <a:defRPr/>
            </a:pPr>
            <a:r>
              <a:rPr lang="en-US" sz="3600" smtClean="0"/>
              <a:t>The Lord consolidates rule over land      (23, 24)</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Judges: Theme</a:t>
            </a:r>
          </a:p>
        </p:txBody>
      </p:sp>
      <p:sp>
        <p:nvSpPr>
          <p:cNvPr id="189443" name="Rectangle 3"/>
          <p:cNvSpPr>
            <a:spLocks noGrp="1" noChangeArrowheads="1"/>
          </p:cNvSpPr>
          <p:nvPr>
            <p:ph type="body" idx="1"/>
          </p:nvPr>
        </p:nvSpPr>
        <p:spPr>
          <a:xfrm>
            <a:off x="1042988" y="1981200"/>
            <a:ext cx="7415212" cy="4648200"/>
          </a:xfrm>
        </p:spPr>
        <p:txBody>
          <a:bodyPr/>
          <a:lstStyle/>
          <a:p>
            <a:pPr eaLnBrk="1" hangingPunct="1">
              <a:defRPr/>
            </a:pPr>
            <a:r>
              <a:rPr lang="en-US" sz="3600" smtClean="0"/>
              <a:t>Israel fails to take land</a:t>
            </a:r>
          </a:p>
          <a:p>
            <a:pPr eaLnBrk="1" hangingPunct="1">
              <a:defRPr/>
            </a:pPr>
            <a:r>
              <a:rPr lang="en-US" sz="3600" smtClean="0"/>
              <a:t>Brings covenant judgement</a:t>
            </a:r>
          </a:p>
          <a:p>
            <a:pPr eaLnBrk="1" hangingPunct="1">
              <a:defRPr/>
            </a:pPr>
            <a:r>
              <a:rPr lang="en-US" sz="3600" smtClean="0"/>
              <a:t>God does not allow Israel to be totally absorbed into pagan nations</a:t>
            </a:r>
          </a:p>
          <a:p>
            <a:pPr eaLnBrk="1" hangingPunct="1">
              <a:defRPr/>
            </a:pPr>
            <a:r>
              <a:rPr lang="en-US" sz="3600" smtClean="0"/>
              <a:t>Israel’s repeated faithlessness shows need for king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169988" y="762000"/>
            <a:ext cx="7772400" cy="5791200"/>
          </a:xfrm>
        </p:spPr>
        <p:txBody>
          <a:bodyPr/>
          <a:lstStyle/>
          <a:p>
            <a:pPr eaLnBrk="1" hangingPunct="1">
              <a:lnSpc>
                <a:spcPct val="80000"/>
              </a:lnSpc>
              <a:buFont typeface="Wingdings" pitchFamily="2" charset="2"/>
              <a:buNone/>
              <a:defRPr/>
            </a:pPr>
            <a:r>
              <a:rPr lang="en-CA" sz="2800" smtClean="0"/>
              <a:t>   </a:t>
            </a:r>
            <a:r>
              <a:rPr lang="en-CA" smtClean="0"/>
              <a:t>Far from seeking, like Homer, merely to make us forget our own reality for a few hours, it seeks to overcome our reality: we are to fit our own life into its world, feel ourselves to be elements in its structure of universal history . . . Everything else that happens in the world can only be conceived as an element in this sequence; into it everything that is known about the world . . . must be fitted as an ingredient of the divine plan.</a:t>
            </a:r>
          </a:p>
          <a:p>
            <a:pPr eaLnBrk="1" hangingPunct="1">
              <a:lnSpc>
                <a:spcPct val="80000"/>
              </a:lnSpc>
              <a:buFont typeface="Wingdings" pitchFamily="2" charset="2"/>
              <a:buNone/>
              <a:defRPr/>
            </a:pPr>
            <a:r>
              <a:rPr lang="en-CA" smtClean="0"/>
              <a:t> - Auerbach, quoted by Frei, comparing Homer’s Oddyssey to Old Testament.</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Judges: Structure</a:t>
            </a:r>
          </a:p>
        </p:txBody>
      </p:sp>
      <p:sp>
        <p:nvSpPr>
          <p:cNvPr id="190467" name="Rectangle 3"/>
          <p:cNvSpPr>
            <a:spLocks noGrp="1" noChangeArrowheads="1"/>
          </p:cNvSpPr>
          <p:nvPr>
            <p:ph type="body" idx="1"/>
          </p:nvPr>
        </p:nvSpPr>
        <p:spPr>
          <a:xfrm>
            <a:off x="1187450" y="2205038"/>
            <a:ext cx="7777163" cy="3890962"/>
          </a:xfrm>
        </p:spPr>
        <p:txBody>
          <a:bodyPr/>
          <a:lstStyle/>
          <a:p>
            <a:pPr eaLnBrk="1" hangingPunct="1">
              <a:defRPr/>
            </a:pPr>
            <a:r>
              <a:rPr lang="en-US" sz="3600" smtClean="0"/>
              <a:t>Israel fails to drive out Canaanites (1)</a:t>
            </a:r>
          </a:p>
          <a:p>
            <a:pPr eaLnBrk="1" hangingPunct="1">
              <a:defRPr/>
            </a:pPr>
            <a:r>
              <a:rPr lang="en-US" sz="3600" smtClean="0"/>
              <a:t>The Lord’s covenant court case (2:1-5)</a:t>
            </a:r>
          </a:p>
          <a:p>
            <a:pPr eaLnBrk="1" hangingPunct="1">
              <a:defRPr/>
            </a:pPr>
            <a:r>
              <a:rPr lang="en-US" sz="3600" smtClean="0"/>
              <a:t>Cycles (2:11-23)</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609600"/>
            <a:ext cx="7772400" cy="762000"/>
          </a:xfrm>
        </p:spPr>
        <p:txBody>
          <a:bodyPr/>
          <a:lstStyle/>
          <a:p>
            <a:pPr algn="ctr" eaLnBrk="1" hangingPunct="1"/>
            <a:r>
              <a:rPr lang="en-US" smtClean="0"/>
              <a:t>Cycles</a:t>
            </a:r>
          </a:p>
        </p:txBody>
      </p:sp>
      <p:graphicFrame>
        <p:nvGraphicFramePr>
          <p:cNvPr id="191491" name="Object 3"/>
          <p:cNvGraphicFramePr>
            <a:graphicFrameLocks noChangeAspect="1"/>
          </p:cNvGraphicFramePr>
          <p:nvPr/>
        </p:nvGraphicFramePr>
        <p:xfrm>
          <a:off x="1457325" y="2060575"/>
          <a:ext cx="6229350" cy="4397375"/>
        </p:xfrm>
        <a:graphic>
          <a:graphicData uri="http://schemas.openxmlformats.org/presentationml/2006/ole">
            <mc:AlternateContent xmlns:mc="http://schemas.openxmlformats.org/markup-compatibility/2006">
              <mc:Choice xmlns:v="urn:schemas-microsoft-com:vml" Requires="v">
                <p:oleObj spid="_x0000_s95236" name="Drawing" r:id="rId3" imgW="6229440" imgH="4705200" progId="WPDraw30.Drawing">
                  <p:embed/>
                </p:oleObj>
              </mc:Choice>
              <mc:Fallback>
                <p:oleObj name="Drawing" r:id="rId3" imgW="6229440" imgH="470520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2060575"/>
                        <a:ext cx="622935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box(out)">
                                      <p:cBhvr>
                                        <p:cTn id="7" dur="5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Judges: Structure</a:t>
            </a:r>
          </a:p>
        </p:txBody>
      </p:sp>
      <p:sp>
        <p:nvSpPr>
          <p:cNvPr id="192515" name="Rectangle 3"/>
          <p:cNvSpPr>
            <a:spLocks noGrp="1" noChangeArrowheads="1"/>
          </p:cNvSpPr>
          <p:nvPr>
            <p:ph type="body" idx="1"/>
          </p:nvPr>
        </p:nvSpPr>
        <p:spPr>
          <a:xfrm>
            <a:off x="1116013" y="1981200"/>
            <a:ext cx="8027987" cy="4572000"/>
          </a:xfrm>
        </p:spPr>
        <p:txBody>
          <a:bodyPr/>
          <a:lstStyle/>
          <a:p>
            <a:pPr eaLnBrk="1" hangingPunct="1">
              <a:defRPr/>
            </a:pPr>
            <a:r>
              <a:rPr lang="en-US" sz="3600" smtClean="0"/>
              <a:t>Israel fails to drive out Canaanites (1)</a:t>
            </a:r>
          </a:p>
          <a:p>
            <a:pPr eaLnBrk="1" hangingPunct="1">
              <a:defRPr/>
            </a:pPr>
            <a:r>
              <a:rPr lang="en-US" sz="3600" smtClean="0"/>
              <a:t>The Lord’s covenant court case  (2:1-5)</a:t>
            </a:r>
          </a:p>
          <a:p>
            <a:pPr eaLnBrk="1" hangingPunct="1">
              <a:defRPr/>
            </a:pPr>
            <a:r>
              <a:rPr lang="en-US" sz="3600" smtClean="0"/>
              <a:t>Cycles (2:11-23)</a:t>
            </a:r>
          </a:p>
          <a:p>
            <a:pPr eaLnBrk="1" hangingPunct="1">
              <a:defRPr/>
            </a:pPr>
            <a:r>
              <a:rPr lang="en-US" sz="3600" smtClean="0"/>
              <a:t>Cycles elaborated historically (3-16)</a:t>
            </a:r>
          </a:p>
          <a:p>
            <a:pPr eaLnBrk="1" hangingPunct="1">
              <a:defRPr/>
            </a:pPr>
            <a:r>
              <a:rPr lang="en-US" sz="3600" smtClean="0"/>
              <a:t>Corruption illustrated (17-21)</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Cry of the Book of Judges</a:t>
            </a:r>
          </a:p>
        </p:txBody>
      </p:sp>
      <p:sp>
        <p:nvSpPr>
          <p:cNvPr id="193539" name="Rectangle 3"/>
          <p:cNvSpPr>
            <a:spLocks noGrp="1" noChangeArrowheads="1"/>
          </p:cNvSpPr>
          <p:nvPr>
            <p:ph type="body" idx="1"/>
          </p:nvPr>
        </p:nvSpPr>
        <p:spPr>
          <a:xfrm>
            <a:off x="1855788" y="3546475"/>
            <a:ext cx="5791200" cy="2362200"/>
          </a:xfrm>
        </p:spPr>
        <p:txBody>
          <a:bodyPr/>
          <a:lstStyle/>
          <a:p>
            <a:pPr eaLnBrk="1" hangingPunct="1">
              <a:defRPr/>
            </a:pPr>
            <a:r>
              <a:rPr lang="en-US" sz="3600" smtClean="0"/>
              <a:t>Cry for better Deliverer</a:t>
            </a:r>
          </a:p>
          <a:p>
            <a:pPr eaLnBrk="1" hangingPunct="1">
              <a:defRPr/>
            </a:pPr>
            <a:r>
              <a:rPr lang="en-US" sz="3600" smtClean="0"/>
              <a:t>David</a:t>
            </a:r>
          </a:p>
          <a:p>
            <a:pPr eaLnBrk="1" hangingPunct="1">
              <a:defRPr/>
            </a:pPr>
            <a:r>
              <a:rPr lang="en-US" sz="3600" smtClean="0"/>
              <a:t>Jesus</a:t>
            </a:r>
          </a:p>
        </p:txBody>
      </p:sp>
      <p:sp>
        <p:nvSpPr>
          <p:cNvPr id="97284" name="Text Box 4"/>
          <p:cNvSpPr txBox="1">
            <a:spLocks noChangeArrowheads="1"/>
          </p:cNvSpPr>
          <p:nvPr/>
        </p:nvSpPr>
        <p:spPr bwMode="auto">
          <a:xfrm>
            <a:off x="1403350" y="2060575"/>
            <a:ext cx="7543800" cy="1311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a:solidFill>
                  <a:srgbClr val="FFDDBB"/>
                </a:solidFill>
              </a:rPr>
              <a:t>In those days Israel had no king; everyone did as he saw fit (21:25).</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1 &amp; 2 Samuel</a:t>
            </a:r>
          </a:p>
        </p:txBody>
      </p:sp>
      <p:sp>
        <p:nvSpPr>
          <p:cNvPr id="98307" name="Text Box 3"/>
          <p:cNvSpPr txBox="1">
            <a:spLocks noChangeArrowheads="1"/>
          </p:cNvSpPr>
          <p:nvPr/>
        </p:nvSpPr>
        <p:spPr bwMode="auto">
          <a:xfrm>
            <a:off x="762000" y="2362200"/>
            <a:ext cx="7924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i="1"/>
              <a:t>    Theme</a:t>
            </a:r>
            <a:r>
              <a:rPr lang="en-US" sz="4000"/>
              <a:t>: Under the leadership of the </a:t>
            </a:r>
          </a:p>
          <a:p>
            <a:pPr eaLnBrk="1" hangingPunct="1"/>
            <a:r>
              <a:rPr lang="en-US" sz="4000"/>
              <a:t>     Lord’s anointed king, Israel is  </a:t>
            </a:r>
          </a:p>
          <a:p>
            <a:pPr eaLnBrk="1" hangingPunct="1"/>
            <a:r>
              <a:rPr lang="en-US" sz="4000"/>
              <a:t>     transformed from a group of  </a:t>
            </a:r>
          </a:p>
          <a:p>
            <a:pPr eaLnBrk="1" hangingPunct="1"/>
            <a:r>
              <a:rPr lang="en-US" sz="4000"/>
              <a:t>     fragmented, rebellious tribes into  </a:t>
            </a:r>
          </a:p>
          <a:p>
            <a:pPr eaLnBrk="1" hangingPunct="1"/>
            <a:r>
              <a:rPr lang="en-US" sz="4000"/>
              <a:t>     a strong, united kingdom.</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1 &amp; 2 Samuel: </a:t>
            </a:r>
            <a:r>
              <a:rPr lang="en-US" i="1" smtClean="0"/>
              <a:t>Structure</a:t>
            </a:r>
            <a:endParaRPr lang="en-US" smtClean="0"/>
          </a:p>
        </p:txBody>
      </p:sp>
      <p:sp>
        <p:nvSpPr>
          <p:cNvPr id="195587" name="Rectangle 3"/>
          <p:cNvSpPr>
            <a:spLocks noGrp="1" noChangeArrowheads="1"/>
          </p:cNvSpPr>
          <p:nvPr>
            <p:ph type="body" idx="1"/>
          </p:nvPr>
        </p:nvSpPr>
        <p:spPr>
          <a:xfrm>
            <a:off x="1219200" y="2170113"/>
            <a:ext cx="7345363" cy="3890962"/>
          </a:xfrm>
        </p:spPr>
        <p:txBody>
          <a:bodyPr/>
          <a:lstStyle/>
          <a:p>
            <a:pPr eaLnBrk="1" hangingPunct="1">
              <a:defRPr/>
            </a:pPr>
            <a:r>
              <a:rPr lang="en-US" smtClean="0"/>
              <a:t>Priestly leadership collapses and Samuel arises as transition figure (1-6)</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171450" y="1938338"/>
          <a:ext cx="8801100" cy="2981325"/>
        </p:xfrm>
        <a:graphic>
          <a:graphicData uri="http://schemas.openxmlformats.org/presentationml/2006/ole">
            <mc:AlternateContent xmlns:mc="http://schemas.openxmlformats.org/markup-compatibility/2006">
              <mc:Choice xmlns:v="urn:schemas-microsoft-com:vml" Requires="v">
                <p:oleObj spid="_x0000_s100355" name="Drawing" r:id="rId3" imgW="8801280" imgH="2981160" progId="WPDraw30.Drawing">
                  <p:embed/>
                </p:oleObj>
              </mc:Choice>
              <mc:Fallback>
                <p:oleObj name="Drawing" r:id="rId3" imgW="8801280" imgH="2981160" progId="WPDraw30.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938338"/>
                        <a:ext cx="88011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1 &amp; 2 Samuel</a:t>
            </a:r>
          </a:p>
        </p:txBody>
      </p:sp>
      <p:sp>
        <p:nvSpPr>
          <p:cNvPr id="197635" name="Rectangle 3"/>
          <p:cNvSpPr>
            <a:spLocks noGrp="1" noChangeArrowheads="1"/>
          </p:cNvSpPr>
          <p:nvPr>
            <p:ph type="body" idx="1"/>
          </p:nvPr>
        </p:nvSpPr>
        <p:spPr/>
        <p:txBody>
          <a:bodyPr/>
          <a:lstStyle/>
          <a:p>
            <a:pPr eaLnBrk="1" hangingPunct="1">
              <a:defRPr/>
            </a:pPr>
            <a:r>
              <a:rPr lang="en-US" sz="3600" smtClean="0"/>
              <a:t>Priestly leadership collapses and Samuel arises as transition figure (1-6)</a:t>
            </a:r>
          </a:p>
          <a:p>
            <a:pPr eaLnBrk="1" hangingPunct="1">
              <a:defRPr/>
            </a:pPr>
            <a:r>
              <a:rPr lang="en-US" sz="3600" smtClean="0"/>
              <a:t>Samuel’s role: From tribe to kingdom (7)</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124200" y="2620963"/>
            <a:ext cx="34290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FFDDBB"/>
              </a:buClr>
              <a:buFontTx/>
              <a:buChar char="•"/>
            </a:pPr>
            <a:r>
              <a:rPr lang="en-US" sz="3200"/>
              <a:t> </a:t>
            </a:r>
            <a:r>
              <a:rPr lang="en-US" sz="3200">
                <a:solidFill>
                  <a:srgbClr val="FFDDBB"/>
                </a:solidFill>
              </a:rPr>
              <a:t>Prophet, priest, king unifies Israel</a:t>
            </a:r>
          </a:p>
          <a:p>
            <a:pPr eaLnBrk="1" hangingPunct="1">
              <a:spcBef>
                <a:spcPct val="50000"/>
              </a:spcBef>
              <a:buClr>
                <a:srgbClr val="FFDDBB"/>
              </a:buClr>
              <a:buFontTx/>
              <a:buChar char="•"/>
            </a:pPr>
            <a:r>
              <a:rPr lang="en-US" sz="3200">
                <a:solidFill>
                  <a:srgbClr val="FFDDBB"/>
                </a:solidFill>
              </a:rPr>
              <a:t> Restoration through repentance</a:t>
            </a:r>
          </a:p>
          <a:p>
            <a:pPr eaLnBrk="1" hangingPunct="1">
              <a:spcBef>
                <a:spcPct val="50000"/>
              </a:spcBef>
              <a:buClr>
                <a:srgbClr val="FFDDBB"/>
              </a:buClr>
              <a:buFontTx/>
              <a:buChar char="•"/>
            </a:pPr>
            <a:r>
              <a:rPr lang="en-US" sz="3200">
                <a:solidFill>
                  <a:srgbClr val="FFDDBB"/>
                </a:solidFill>
              </a:rPr>
              <a:t> Anoints king</a:t>
            </a:r>
          </a:p>
        </p:txBody>
      </p:sp>
      <p:graphicFrame>
        <p:nvGraphicFramePr>
          <p:cNvPr id="102403" name="Object 3"/>
          <p:cNvGraphicFramePr>
            <a:graphicFrameLocks noChangeAspect="1"/>
          </p:cNvGraphicFramePr>
          <p:nvPr/>
        </p:nvGraphicFramePr>
        <p:xfrm>
          <a:off x="342900" y="1412875"/>
          <a:ext cx="8801100" cy="2981325"/>
        </p:xfrm>
        <a:graphic>
          <a:graphicData uri="http://schemas.openxmlformats.org/presentationml/2006/ole">
            <mc:AlternateContent xmlns:mc="http://schemas.openxmlformats.org/markup-compatibility/2006">
              <mc:Choice xmlns:v="urn:schemas-microsoft-com:vml" Requires="v">
                <p:oleObj spid="_x0000_s102404" name="Drawing" r:id="rId3" imgW="8810625" imgH="2990850" progId="WPDraw30.Drawing">
                  <p:embed/>
                </p:oleObj>
              </mc:Choice>
              <mc:Fallback>
                <p:oleObj name="Drawing" r:id="rId3" imgW="8810625" imgH="2990850"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412875"/>
                        <a:ext cx="88011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CA" smtClean="0"/>
              <a:t>1 &amp; 2 Samuel: Structure</a:t>
            </a:r>
          </a:p>
        </p:txBody>
      </p:sp>
      <p:sp>
        <p:nvSpPr>
          <p:cNvPr id="199683" name="Rectangle 3"/>
          <p:cNvSpPr>
            <a:spLocks noGrp="1" noChangeArrowheads="1"/>
          </p:cNvSpPr>
          <p:nvPr>
            <p:ph type="body" idx="1"/>
          </p:nvPr>
        </p:nvSpPr>
        <p:spPr>
          <a:xfrm>
            <a:off x="1066800" y="2133600"/>
            <a:ext cx="7848600" cy="4535488"/>
          </a:xfrm>
        </p:spPr>
        <p:txBody>
          <a:bodyPr/>
          <a:lstStyle/>
          <a:p>
            <a:pPr eaLnBrk="1" hangingPunct="1">
              <a:lnSpc>
                <a:spcPct val="90000"/>
              </a:lnSpc>
              <a:defRPr/>
            </a:pPr>
            <a:r>
              <a:rPr lang="en-US" sz="3000" smtClean="0"/>
              <a:t>Priestly leadership collapses and Samuel arises as transition figure (1-6)</a:t>
            </a:r>
          </a:p>
          <a:p>
            <a:pPr eaLnBrk="1" hangingPunct="1">
              <a:lnSpc>
                <a:spcPct val="90000"/>
              </a:lnSpc>
              <a:defRPr/>
            </a:pPr>
            <a:r>
              <a:rPr lang="en-US" sz="3000" smtClean="0"/>
              <a:t>Samuel’s role: From tribe to kingdom (7)</a:t>
            </a:r>
          </a:p>
          <a:p>
            <a:pPr eaLnBrk="1" hangingPunct="1">
              <a:lnSpc>
                <a:spcPct val="90000"/>
              </a:lnSpc>
              <a:defRPr/>
            </a:pPr>
            <a:r>
              <a:rPr lang="en-US" sz="3000" smtClean="0"/>
              <a:t>Struggle to define Israel’s king as covenant mediator (8-12)</a:t>
            </a:r>
          </a:p>
          <a:p>
            <a:pPr eaLnBrk="1" hangingPunct="1">
              <a:lnSpc>
                <a:spcPct val="90000"/>
              </a:lnSpc>
              <a:defRPr/>
            </a:pPr>
            <a:r>
              <a:rPr lang="en-US" sz="3000" smtClean="0"/>
              <a:t>Saul’s failure to be covenant mediator (13-15)</a:t>
            </a:r>
          </a:p>
          <a:p>
            <a:pPr eaLnBrk="1" hangingPunct="1">
              <a:lnSpc>
                <a:spcPct val="90000"/>
              </a:lnSpc>
              <a:defRPr/>
            </a:pPr>
            <a:r>
              <a:rPr lang="en-US" sz="3000" smtClean="0"/>
              <a:t>Saul’s demise and David’s ascent (1 Sam. 16-2 Sam. 4)</a:t>
            </a:r>
          </a:p>
          <a:p>
            <a:pPr eaLnBrk="1" hangingPunct="1">
              <a:lnSpc>
                <a:spcPct val="90000"/>
              </a:lnSpc>
              <a:defRPr/>
            </a:pPr>
            <a:r>
              <a:rPr lang="en-US" sz="3000" smtClean="0"/>
              <a:t>David’s rule as faithful covenant mediator (5-8)</a:t>
            </a:r>
          </a:p>
          <a:p>
            <a:pPr eaLnBrk="1" hangingPunct="1">
              <a:lnSpc>
                <a:spcPct val="90000"/>
              </a:lnSpc>
              <a:buFont typeface="Wingdings" pitchFamily="2" charset="2"/>
              <a:buNone/>
              <a:defRPr/>
            </a:pPr>
            <a:endParaRPr lang="en-CA" sz="24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2337</TotalTime>
  <Words>6365</Words>
  <Application>Microsoft Office PowerPoint</Application>
  <PresentationFormat>On-screen Show (4:3)</PresentationFormat>
  <Paragraphs>925</Paragraphs>
  <Slides>207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207</vt:i4>
      </vt:variant>
    </vt:vector>
  </HeadingPairs>
  <TitlesOfParts>
    <vt:vector size="216" baseType="lpstr">
      <vt:lpstr>Times New Roman</vt:lpstr>
      <vt:lpstr>Arial</vt:lpstr>
      <vt:lpstr>Wingdings</vt:lpstr>
      <vt:lpstr>Calibri</vt:lpstr>
      <vt:lpstr>Garamond</vt:lpstr>
      <vt:lpstr>Webdings</vt:lpstr>
      <vt:lpstr>Verdana</vt:lpstr>
      <vt:lpstr>Azure</vt:lpstr>
      <vt:lpstr>Corel Presentations 9 Drawing</vt:lpstr>
      <vt:lpstr>LIVING OUT OF A STORY </vt:lpstr>
      <vt:lpstr>Romans 12.1-2</vt:lpstr>
      <vt:lpstr>PowerPoint Presentation</vt:lpstr>
      <vt:lpstr>Fox and the Crow</vt:lpstr>
      <vt:lpstr>Fox and the Crow</vt:lpstr>
      <vt:lpstr>Story</vt:lpstr>
      <vt:lpstr>PowerPoint Presentation</vt:lpstr>
      <vt:lpstr>N. T. Wright</vt:lpstr>
      <vt:lpstr>PowerPoint Presentation</vt:lpstr>
      <vt:lpstr>A story functions like:</vt:lpstr>
      <vt:lpstr>Lesslie Newbigin</vt:lpstr>
      <vt:lpstr>Both stories:</vt:lpstr>
      <vt:lpstr>Living at the Crossroads</vt:lpstr>
      <vt:lpstr>The Bible as one story</vt:lpstr>
      <vt:lpstr>PowerPoint Presentation</vt:lpstr>
      <vt:lpstr>Danger!</vt:lpstr>
      <vt:lpstr> ACT ONE CREATION: GOD ESTABLSHES HIS KINGDOM  </vt:lpstr>
      <vt:lpstr>Four introductory remarks:</vt:lpstr>
      <vt:lpstr>Literary Structure of Genesis 1</vt:lpstr>
      <vt:lpstr>Literary Structure of Genesis 1</vt:lpstr>
      <vt:lpstr>Historical and Cultural Context</vt:lpstr>
      <vt:lpstr>PowerPoint Presentation</vt:lpstr>
      <vt:lpstr>God in Genesis 1:</vt:lpstr>
      <vt:lpstr>Humanity in Genesis 1:</vt:lpstr>
      <vt:lpstr>Humanity in Genesis 1</vt:lpstr>
      <vt:lpstr>World in Genesis 1:</vt:lpstr>
      <vt:lpstr>Creation as God meant it to be</vt:lpstr>
      <vt:lpstr>End of Act 1</vt:lpstr>
      <vt:lpstr> ACT TWO FALL: REBELLION IN THE KINGDOM  </vt:lpstr>
      <vt:lpstr>PowerPoint Presentation</vt:lpstr>
      <vt:lpstr>Fall into sin</vt:lpstr>
      <vt:lpstr>Sin as:</vt:lpstr>
      <vt:lpstr>Sin as:</vt:lpstr>
      <vt:lpstr>Sin as Covenant Rebellion</vt:lpstr>
      <vt:lpstr>Covenant Rebellion to Idolatry</vt:lpstr>
      <vt:lpstr>Consequences of sin:</vt:lpstr>
      <vt:lpstr>Effects of Sin</vt:lpstr>
      <vt:lpstr>Sin impacts:</vt:lpstr>
      <vt:lpstr>Sin and Its Effects</vt:lpstr>
      <vt:lpstr>PowerPoint Presentation</vt:lpstr>
      <vt:lpstr>End of Act 2</vt:lpstr>
      <vt:lpstr>Is the Story Over?</vt:lpstr>
      <vt:lpstr>PowerPoint Presentation</vt:lpstr>
      <vt:lpstr>Observations on redemption</vt:lpstr>
      <vt:lpstr>Progressive in Outworking</vt:lpstr>
      <vt:lpstr> ACT THREE  The King Chooses Israel: Redemption Initiated   Scene One: A People for the King</vt:lpstr>
      <vt:lpstr>Bible: Story of Mission</vt:lpstr>
      <vt:lpstr>The Mission of God and His People</vt:lpstr>
      <vt:lpstr>Israel’s mission and its context</vt:lpstr>
      <vt:lpstr>Genesis 3-11: Context for Abrahamic Promise</vt:lpstr>
      <vt:lpstr>PowerPoint Presentation</vt:lpstr>
      <vt:lpstr>Gen 3-11: Darkness of sin</vt:lpstr>
      <vt:lpstr>Gen 3-11: Universal period</vt:lpstr>
      <vt:lpstr>God chooses Abraham</vt:lpstr>
      <vt:lpstr>Genesis 12:1-3: Promise to Abraham (cf. Gen. 18:18)</vt:lpstr>
      <vt:lpstr>Abrahamic Covenant</vt:lpstr>
      <vt:lpstr>Promise and Faith: Promise</vt:lpstr>
      <vt:lpstr>Obstacles to Promise/Faith</vt:lpstr>
      <vt:lpstr>Promise in Patriarchal Accounts</vt:lpstr>
      <vt:lpstr>End of Genesis</vt:lpstr>
      <vt:lpstr>Exodus: Formation of a People</vt:lpstr>
      <vt:lpstr>Redemption</vt:lpstr>
      <vt:lpstr>Liberated to serve God alone</vt:lpstr>
      <vt:lpstr>By a Mighty Act of Redemption</vt:lpstr>
      <vt:lpstr>Meaning of Yahweh</vt:lpstr>
      <vt:lpstr>By a Mighty Act of Redemption</vt:lpstr>
      <vt:lpstr>Judgement on Egypt’s Gods</vt:lpstr>
      <vt:lpstr>By Covenant (19-24)</vt:lpstr>
      <vt:lpstr>Treasured Possession,              Holy Nation, Priestly Kingdom</vt:lpstr>
      <vt:lpstr>Importance of Israel’s Calling  for Redemptive History</vt:lpstr>
      <vt:lpstr>By Covenant (19-24)</vt:lpstr>
      <vt:lpstr>By Indwelling Presence (25-40)</vt:lpstr>
      <vt:lpstr>PowerPoint Presentation</vt:lpstr>
      <vt:lpstr>By Indwelling Presence (25-40)</vt:lpstr>
      <vt:lpstr>Numbers: Failure in School of Covenant Training</vt:lpstr>
      <vt:lpstr>PowerPoint Presentation</vt:lpstr>
      <vt:lpstr>Numbers: Failure in School of Covenant Training</vt:lpstr>
      <vt:lpstr>PowerPoint Presentation</vt:lpstr>
      <vt:lpstr>Schools in Wilderness: Lessons to be Learned</vt:lpstr>
      <vt:lpstr>Israel Fails Course!</vt:lpstr>
      <vt:lpstr>PowerPoint Presentation</vt:lpstr>
      <vt:lpstr>Numbers: Failure in School of Covenant Training</vt:lpstr>
      <vt:lpstr>The Story of Numbers</vt:lpstr>
      <vt:lpstr>Deuteronomy: Israel Prepared to Enter the Land</vt:lpstr>
      <vt:lpstr>  ACT THREE  The King Chooses Israel: Redemption Initiated  Scene Two: A Land for the People</vt:lpstr>
      <vt:lpstr>Light on the land</vt:lpstr>
      <vt:lpstr>Joshua</vt:lpstr>
      <vt:lpstr>Joshua: Structure of the Book</vt:lpstr>
      <vt:lpstr>Judges: Theme</vt:lpstr>
      <vt:lpstr>Judges: Structure</vt:lpstr>
      <vt:lpstr>Cycles</vt:lpstr>
      <vt:lpstr>Judges: Structure</vt:lpstr>
      <vt:lpstr>Cry of the Book of Judges</vt:lpstr>
      <vt:lpstr>1 &amp; 2 Samuel</vt:lpstr>
      <vt:lpstr>1 &amp; 2 Samuel: Structure</vt:lpstr>
      <vt:lpstr>PowerPoint Presentation</vt:lpstr>
      <vt:lpstr>1 &amp; 2 Samuel</vt:lpstr>
      <vt:lpstr>PowerPoint Presentation</vt:lpstr>
      <vt:lpstr>1 &amp; 2 Samuel: Structure</vt:lpstr>
      <vt:lpstr>Faithful Covenant King</vt:lpstr>
      <vt:lpstr>Davidic Covenant (2 Samuel 7:11-16)</vt:lpstr>
      <vt:lpstr>1 &amp; 2 Samuel: Structure</vt:lpstr>
      <vt:lpstr>1 &amp; 2 Kings</vt:lpstr>
      <vt:lpstr>1 &amp; 2 Kings</vt:lpstr>
      <vt:lpstr>Exilic Despair</vt:lpstr>
      <vt:lpstr>1 &amp; 2 Kings</vt:lpstr>
      <vt:lpstr>Covenant Perspective</vt:lpstr>
      <vt:lpstr>1 &amp; 2 Kings: Theme</vt:lpstr>
      <vt:lpstr>Prophetic Message</vt:lpstr>
      <vt:lpstr>PowerPoint Presentation</vt:lpstr>
      <vt:lpstr>Post-Exile: Restoration to Calling</vt:lpstr>
      <vt:lpstr>Under Pagan Rule</vt:lpstr>
      <vt:lpstr>Intertestamental Period</vt:lpstr>
      <vt:lpstr>Intertestamental Period</vt:lpstr>
      <vt:lpstr>Diversified Response</vt:lpstr>
      <vt:lpstr>Intertestamental Period</vt:lpstr>
      <vt:lpstr>    ACT FOUR  Kingdom Restored: Redemption Accomplished  Jesus’ Mission</vt:lpstr>
      <vt:lpstr>Kingdom: Dominating Centre of Jesus’ Mission</vt:lpstr>
      <vt:lpstr>Kingdom: Dominating Centre of Jesus’ Mission</vt:lpstr>
      <vt:lpstr>What is the Reign/Kingdom of God?</vt:lpstr>
      <vt:lpstr>Kingdom: Dominating Centre of Jesus’ Mission</vt:lpstr>
      <vt:lpstr>Jesus’ Kingdom Mission:  A New Way</vt:lpstr>
      <vt:lpstr>Jesus Launches His Kingdom Mission </vt:lpstr>
      <vt:lpstr>Jesus’ Kingdom Mission</vt:lpstr>
      <vt:lpstr>PowerPoint Presentation</vt:lpstr>
      <vt:lpstr>PowerPoint Presentation</vt:lpstr>
      <vt:lpstr>PowerPoint Presentation</vt:lpstr>
      <vt:lpstr>PowerPoint Presentation</vt:lpstr>
      <vt:lpstr>PowerPoint Presentation</vt:lpstr>
      <vt:lpstr>Salvation and Judgement?</vt:lpstr>
      <vt:lpstr>PowerPoint Presentation</vt:lpstr>
      <vt:lpstr>Era of Witness</vt:lpstr>
      <vt:lpstr>Announcement of God’s Kingdom (Lk. 4:43)</vt:lpstr>
      <vt:lpstr>Jesus’ Kingdom Mission</vt:lpstr>
      <vt:lpstr>Demonstration of God’s Kingdom</vt:lpstr>
      <vt:lpstr>Admittance to the Qumran Community</vt:lpstr>
      <vt:lpstr>Jesus’ Kingdom Mission</vt:lpstr>
      <vt:lpstr>Jesus’ Kingdom Mission</vt:lpstr>
      <vt:lpstr>Opposition to Jesus’ Mission</vt:lpstr>
      <vt:lpstr>Jesus’ Kingdom Mission</vt:lpstr>
      <vt:lpstr>Formation of Kingdom Community</vt:lpstr>
      <vt:lpstr>Jesus’ Kingdom Mission</vt:lpstr>
      <vt:lpstr>Welcoming Socio-Religious Outcasts</vt:lpstr>
      <vt:lpstr>Jesus’ Kingdom Mission</vt:lpstr>
      <vt:lpstr>Parables: Correcting Wrong Notions</vt:lpstr>
      <vt:lpstr>Parables: Correcting Wrong Notions</vt:lpstr>
      <vt:lpstr>Parables: Correcting Wrong Notions</vt:lpstr>
      <vt:lpstr>Parables: Correcting Wrong Notions</vt:lpstr>
      <vt:lpstr>Parables: Correcting Wrong Notions</vt:lpstr>
      <vt:lpstr>Jesus’ Kingdom Mission</vt:lpstr>
      <vt:lpstr>Embodiment of God’s Kingdom</vt:lpstr>
      <vt:lpstr>Jesus Concludes His Kingdom Mission in Jerusalem</vt:lpstr>
      <vt:lpstr>Era of Witness</vt:lpstr>
      <vt:lpstr>Significance of Jesus’ Ministry</vt:lpstr>
      <vt:lpstr>Summary: Jesus’ Kingdom Mission</vt:lpstr>
      <vt:lpstr>PowerPoint Presentation</vt:lpstr>
      <vt:lpstr>PowerPoint Presentation</vt:lpstr>
      <vt:lpstr>PowerPoint Presentation</vt:lpstr>
      <vt:lpstr>Era of Witness</vt:lpstr>
      <vt:lpstr>Centre of Redemptive History: Death and Resurrection of Jesus</vt:lpstr>
      <vt:lpstr>PowerPoint Presentation</vt:lpstr>
      <vt:lpstr>Death of Jesus: Biblical Images</vt:lpstr>
      <vt:lpstr>Death of Jesus: Paradox (1 Cor. 1:18-31)</vt:lpstr>
      <vt:lpstr>PowerPoint Presentation</vt:lpstr>
      <vt:lpstr>PowerPoint Presentation</vt:lpstr>
      <vt:lpstr>Resurrection of Jesus</vt:lpstr>
      <vt:lpstr>Resurrection of Jesus: Significance</vt:lpstr>
      <vt:lpstr>Resurrection of Jesus</vt:lpstr>
      <vt:lpstr>The Risen Lord Commissions His Disciples</vt:lpstr>
      <vt:lpstr>     ACT FIVE  Kingdom Tasted and Displayed  Church’s Kingdom Mission</vt:lpstr>
      <vt:lpstr>Era of Witness: Acts 1.1-11</vt:lpstr>
      <vt:lpstr>Exaltation of Jesus</vt:lpstr>
      <vt:lpstr>Work of Exalted Christ</vt:lpstr>
      <vt:lpstr>Pentecost: Coming of Spirit</vt:lpstr>
      <vt:lpstr>Pentecost: Acts 2:14-24 Peter’s Sermon Outline</vt:lpstr>
      <vt:lpstr>Era of Witness</vt:lpstr>
      <vt:lpstr>Ideal Church: Acts 2:42-47</vt:lpstr>
      <vt:lpstr>PowerPoint Presentation</vt:lpstr>
      <vt:lpstr>Story of Acts (1:8)</vt:lpstr>
      <vt:lpstr>PowerPoint Presentation</vt:lpstr>
      <vt:lpstr>Witness in Jerusalem</vt:lpstr>
      <vt:lpstr>Witness in Samaria and Judea</vt:lpstr>
      <vt:lpstr>Witness to the Ends of the Earth </vt:lpstr>
      <vt:lpstr>Church as a Missionary Community: Nearby and Faraway</vt:lpstr>
      <vt:lpstr>Paul’s Pattern</vt:lpstr>
      <vt:lpstr>Spontaneous Expansion of the Church (Roland Allen)</vt:lpstr>
      <vt:lpstr>Ending of Acts</vt:lpstr>
      <vt:lpstr>      ACT FIVE: Scene Two  Tasting and Displaying the Kingdom The Church’s Witness  Our Place in the Story</vt:lpstr>
      <vt:lpstr>Our Place in the Story</vt:lpstr>
      <vt:lpstr>Summary: Jesus’ Kingdom Mission</vt:lpstr>
      <vt:lpstr>PowerPoint Presentation</vt:lpstr>
      <vt:lpstr>Our Place in the Story</vt:lpstr>
      <vt:lpstr>PowerPoint Presentation</vt:lpstr>
      <vt:lpstr>Our Place in the Story</vt:lpstr>
      <vt:lpstr>PowerPoint Presentation</vt:lpstr>
      <vt:lpstr>PowerPoint Presentation</vt:lpstr>
      <vt:lpstr>Sacred/Secular Dualism</vt:lpstr>
      <vt:lpstr>Clash of Kingdoms</vt:lpstr>
      <vt:lpstr>Contrast Community</vt:lpstr>
      <vt:lpstr>Our Place in the Story</vt:lpstr>
      <vt:lpstr>     ACT SIX  Consummation  God Completes His Kingdom Restoration</vt:lpstr>
      <vt:lpstr>Events of the Consummation</vt:lpstr>
      <vt:lpstr>Mistaken Notion</vt:lpstr>
      <vt:lpstr>Mistaken Notions: Heaven</vt:lpstr>
      <vt:lpstr>Biblical Hope:  (Re)New(ed) Heavens and Earth</vt:lpstr>
      <vt:lpstr>Redemption</vt:lpstr>
      <vt:lpstr>The End of the Story Revelation 21:1-5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the Bible</dc:title>
  <dc:creator>Goheens</dc:creator>
  <cp:lastModifiedBy>Teacher E-Solutions</cp:lastModifiedBy>
  <cp:revision>38</cp:revision>
  <cp:lastPrinted>1601-01-01T00:00:00Z</cp:lastPrinted>
  <dcterms:created xsi:type="dcterms:W3CDTF">2003-08-08T06:55:56Z</dcterms:created>
  <dcterms:modified xsi:type="dcterms:W3CDTF">2019-01-15T07:27:10Z</dcterms:modified>
</cp:coreProperties>
</file>