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84E58-8370-4942-9256-49B1228F603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10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DA43B-7AF0-4827-9FFB-7F9E6BB4344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1100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9CCED-456D-4207-8066-910BC6EC766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3765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5B040-D71A-4051-8FA9-73B2E57C10E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7957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9EAD6-2F8D-49AE-8640-8D8CA4AAA3A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1647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A5349-0D41-45F5-A25C-54B4F9FE4CB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4236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B771C-3F4F-453B-BCEF-5C16ED4806D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4699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05F72-B24B-49F0-B936-3CE060DAAFB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56804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C5591-A60C-4C83-A3DB-BDD99989C75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5753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F5F6A-3946-4294-857C-B58567F9A44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383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C9F67-49AE-4069-B0D5-7F79AE8ABD6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2068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12A29AF-21AD-46A7-9ADC-14A11CB813E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0350"/>
            <a:ext cx="7772400" cy="431800"/>
          </a:xfrm>
        </p:spPr>
        <p:txBody>
          <a:bodyPr/>
          <a:lstStyle/>
          <a:p>
            <a:pPr eaLnBrk="1" hangingPunct="1"/>
            <a:r>
              <a:rPr lang="en-US" altLang="ko-KR" sz="2000" smtClean="0"/>
              <a:t>African Traditional Religion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125538"/>
            <a:ext cx="8351838" cy="5399087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altLang="ko-KR" sz="1600" smtClean="0"/>
              <a:t>Very diverse</a:t>
            </a:r>
          </a:p>
          <a:p>
            <a:pPr lvl="1" algn="l" eaLnBrk="1" hangingPunct="1">
              <a:buFontTx/>
              <a:buChar char="–"/>
            </a:pPr>
            <a:r>
              <a:rPr lang="en-US" altLang="ko-KR" sz="1600" smtClean="0"/>
              <a:t>Tribes vary in size; few hundred to hundreds of thousands; no easy method to study</a:t>
            </a:r>
          </a:p>
          <a:p>
            <a:pPr algn="l" eaLnBrk="1" hangingPunct="1">
              <a:buFontTx/>
              <a:buChar char="•"/>
            </a:pPr>
            <a:r>
              <a:rPr lang="en-US" altLang="ko-KR" sz="1600" smtClean="0"/>
              <a:t>A oral tradition</a:t>
            </a:r>
          </a:p>
          <a:p>
            <a:pPr lvl="1" algn="l" eaLnBrk="1" hangingPunct="1">
              <a:buFontTx/>
              <a:buChar char="–"/>
            </a:pPr>
            <a:r>
              <a:rPr lang="en-US" altLang="ko-KR" sz="1600" smtClean="0"/>
              <a:t>Myths, legends, folklore, names, riddles, blessing or curses, oaths, spells, proverbs</a:t>
            </a:r>
          </a:p>
          <a:p>
            <a:pPr lvl="1" algn="l" eaLnBrk="1" hangingPunct="1">
              <a:buFontTx/>
              <a:buChar char="–"/>
            </a:pPr>
            <a:r>
              <a:rPr lang="en-US" altLang="ko-KR" sz="1600" smtClean="0"/>
              <a:t>There is no </a:t>
            </a:r>
            <a:r>
              <a:rPr lang="en-US" altLang="ko-KR" sz="1600" smtClean="0">
                <a:latin typeface="Arial" charset="0"/>
              </a:rPr>
              <a:t>“</a:t>
            </a:r>
            <a:r>
              <a:rPr lang="en-US" altLang="ko-KR" sz="1600" smtClean="0"/>
              <a:t>systematic theology</a:t>
            </a:r>
            <a:r>
              <a:rPr lang="en-US" altLang="ko-KR" sz="1600" smtClean="0">
                <a:latin typeface="Arial" charset="0"/>
              </a:rPr>
              <a:t>”</a:t>
            </a:r>
            <a:endParaRPr lang="en-US" altLang="ko-KR" sz="1600" smtClean="0"/>
          </a:p>
          <a:p>
            <a:pPr lvl="1" algn="l" eaLnBrk="1" hangingPunct="1"/>
            <a:endParaRPr lang="en-US" altLang="ko-KR" sz="1600" smtClean="0"/>
          </a:p>
          <a:p>
            <a:pPr algn="l" eaLnBrk="1" hangingPunct="1">
              <a:buFontTx/>
              <a:buChar char="•"/>
            </a:pPr>
            <a:r>
              <a:rPr lang="en-US" altLang="ko-KR" sz="1600" smtClean="0"/>
              <a:t>Art forms; sacred institutions</a:t>
            </a:r>
          </a:p>
          <a:p>
            <a:pPr algn="l" eaLnBrk="1" hangingPunct="1">
              <a:buFontTx/>
              <a:buChar char="•"/>
            </a:pPr>
            <a:r>
              <a:rPr lang="en-US" altLang="ko-KR" sz="1600" smtClean="0"/>
              <a:t>Religion is </a:t>
            </a:r>
            <a:r>
              <a:rPr lang="en-US" altLang="ko-KR" sz="1600" u="sng" smtClean="0"/>
              <a:t>intensely</a:t>
            </a:r>
            <a:r>
              <a:rPr lang="en-US" altLang="ko-KR" sz="1600" smtClean="0"/>
              <a:t> </a:t>
            </a:r>
            <a:r>
              <a:rPr lang="en-US" altLang="ko-KR" sz="1600" smtClean="0">
                <a:latin typeface="Arial" charset="0"/>
              </a:rPr>
              <a:t>“</a:t>
            </a:r>
            <a:r>
              <a:rPr lang="en-US" altLang="ko-KR" sz="1600" smtClean="0"/>
              <a:t>experiential</a:t>
            </a:r>
            <a:r>
              <a:rPr lang="en-US" altLang="ko-KR" sz="1600" smtClean="0">
                <a:latin typeface="Arial" charset="0"/>
              </a:rPr>
              <a:t>”</a:t>
            </a:r>
            <a:endParaRPr lang="en-US" altLang="ko-KR" sz="1600" smtClean="0"/>
          </a:p>
          <a:p>
            <a:pPr algn="l" eaLnBrk="1" hangingPunct="1">
              <a:buFontTx/>
              <a:buChar char="•"/>
            </a:pPr>
            <a:r>
              <a:rPr lang="en-US" altLang="ko-KR" sz="1600" smtClean="0"/>
              <a:t>African do not know how to live without religion</a:t>
            </a:r>
          </a:p>
          <a:p>
            <a:pPr algn="l" eaLnBrk="1" hangingPunct="1">
              <a:buFontTx/>
              <a:buChar char="•"/>
            </a:pPr>
            <a:r>
              <a:rPr lang="en-US" altLang="ko-KR" sz="1600" smtClean="0"/>
              <a:t>All of life is ritualized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pPr eaLnBrk="1" hangingPunct="1"/>
            <a:r>
              <a:rPr lang="en-US" altLang="ko-KR" sz="2400" smtClean="0"/>
              <a:t>Destiny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13787" cy="54006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1800" smtClean="0"/>
              <a:t>One</a:t>
            </a:r>
            <a:r>
              <a:rPr lang="en-US" altLang="ko-KR" sz="1800" smtClean="0">
                <a:latin typeface="Arial" charset="0"/>
              </a:rPr>
              <a:t>’</a:t>
            </a:r>
            <a:r>
              <a:rPr lang="en-US" altLang="ko-KR" sz="1800" smtClean="0"/>
              <a:t>s destiny is to be an </a:t>
            </a:r>
            <a:r>
              <a:rPr lang="en-US" altLang="ko-KR" sz="1800" smtClean="0">
                <a:latin typeface="Arial" charset="0"/>
              </a:rPr>
              <a:t>“</a:t>
            </a:r>
            <a:r>
              <a:rPr lang="en-US" altLang="ko-KR" sz="1800" smtClean="0"/>
              <a:t>ancestor</a:t>
            </a:r>
            <a:r>
              <a:rPr lang="en-US" altLang="ko-KR" sz="1800" smtClean="0">
                <a:latin typeface="Arial" charset="0"/>
              </a:rPr>
              <a:t>”</a:t>
            </a:r>
            <a:endParaRPr lang="en-US" altLang="ko-KR" sz="1800" smtClean="0"/>
          </a:p>
          <a:p>
            <a:pPr eaLnBrk="1" hangingPunct="1"/>
            <a:r>
              <a:rPr lang="en-US" altLang="ko-KR" sz="1800" smtClean="0"/>
              <a:t>To be an </a:t>
            </a:r>
            <a:r>
              <a:rPr lang="en-US" altLang="ko-KR" sz="1800" smtClean="0">
                <a:latin typeface="Arial" charset="0"/>
              </a:rPr>
              <a:t>“</a:t>
            </a:r>
            <a:r>
              <a:rPr lang="en-US" altLang="ko-KR" sz="1800" smtClean="0"/>
              <a:t>ancestor</a:t>
            </a:r>
            <a:r>
              <a:rPr lang="en-US" altLang="ko-KR" sz="1800" smtClean="0">
                <a:latin typeface="Arial" charset="0"/>
              </a:rPr>
              <a:t>”</a:t>
            </a:r>
            <a:r>
              <a:rPr lang="en-US" altLang="ko-KR" sz="1800" smtClean="0"/>
              <a:t> one must live a good life and have a </a:t>
            </a:r>
            <a:r>
              <a:rPr lang="en-US" altLang="ko-KR" sz="1800" smtClean="0">
                <a:latin typeface="Arial" charset="0"/>
              </a:rPr>
              <a:t>“</a:t>
            </a:r>
            <a:r>
              <a:rPr lang="en-US" altLang="ko-KR" sz="1800" smtClean="0"/>
              <a:t>good</a:t>
            </a:r>
            <a:r>
              <a:rPr lang="en-US" altLang="ko-KR" sz="1800" smtClean="0">
                <a:latin typeface="Arial" charset="0"/>
              </a:rPr>
              <a:t>”</a:t>
            </a:r>
            <a:r>
              <a:rPr lang="en-US" altLang="ko-KR" sz="1800" smtClean="0"/>
              <a:t> death so that they are remembered by their descendants.</a:t>
            </a:r>
          </a:p>
          <a:p>
            <a:pPr eaLnBrk="1" hangingPunct="1"/>
            <a:r>
              <a:rPr lang="en-US" altLang="ko-KR" sz="1800" smtClean="0"/>
              <a:t>Reincarnation is a frequent belief (one wants to reincarnate or be one of the </a:t>
            </a:r>
            <a:r>
              <a:rPr lang="en-US" altLang="ko-KR" sz="1800" smtClean="0">
                <a:latin typeface="Arial" charset="0"/>
              </a:rPr>
              <a:t>“</a:t>
            </a:r>
            <a:r>
              <a:rPr lang="en-US" altLang="ko-KR" sz="1800" smtClean="0"/>
              <a:t>lively dead</a:t>
            </a:r>
            <a:r>
              <a:rPr lang="en-US" altLang="ko-KR" sz="1800" smtClean="0">
                <a:latin typeface="Arial" charset="0"/>
              </a:rPr>
              <a:t>”</a:t>
            </a:r>
            <a:r>
              <a:rPr lang="en-US" altLang="ko-KR" sz="1800" smtClean="0"/>
              <a:t>), although the dead are feared and their return is often seen as a threat to the living (han?)</a:t>
            </a:r>
          </a:p>
          <a:p>
            <a:pPr lvl="1" eaLnBrk="1" hangingPunct="1"/>
            <a:r>
              <a:rPr lang="en-US" altLang="ko-KR" sz="1600" smtClean="0"/>
              <a:t>[the phenomenon of </a:t>
            </a:r>
            <a:r>
              <a:rPr lang="en-US" altLang="ko-KR" sz="1600" smtClean="0">
                <a:latin typeface="Arial" charset="0"/>
              </a:rPr>
              <a:t>‘</a:t>
            </a:r>
            <a:r>
              <a:rPr lang="en-US" altLang="ko-KR" sz="1600" smtClean="0"/>
              <a:t>Clophus</a:t>
            </a:r>
            <a:r>
              <a:rPr lang="en-US" altLang="ko-KR" sz="1600" smtClean="0">
                <a:latin typeface="Arial" charset="0"/>
              </a:rPr>
              <a:t>’</a:t>
            </a:r>
            <a:r>
              <a:rPr lang="en-US" altLang="ko-KR" sz="1600" smtClean="0"/>
              <a:t>]</a:t>
            </a:r>
          </a:p>
          <a:p>
            <a:pPr lvl="1" eaLnBrk="1" hangingPunct="1">
              <a:buFontTx/>
              <a:buNone/>
            </a:pPr>
            <a:endParaRPr lang="en-US" altLang="ko-KR" sz="1600" smtClean="0"/>
          </a:p>
          <a:p>
            <a:pPr eaLnBrk="1" hangingPunct="1"/>
            <a:r>
              <a:rPr lang="en-US" altLang="ko-KR" sz="1800" smtClean="0"/>
              <a:t>Once out of memory, the process of dying is complete, the personal name is lost, as is the personality, and one becomes an </a:t>
            </a:r>
            <a:r>
              <a:rPr lang="en-US" altLang="ko-KR" sz="1800" smtClean="0">
                <a:latin typeface="Arial" charset="0"/>
              </a:rPr>
              <a:t>“</a:t>
            </a:r>
            <a:r>
              <a:rPr lang="en-US" altLang="ko-KR" sz="1800" smtClean="0"/>
              <a:t>it.</a:t>
            </a:r>
            <a:r>
              <a:rPr lang="en-US" altLang="ko-KR" sz="1800" smtClean="0">
                <a:latin typeface="Arial" charset="0"/>
              </a:rPr>
              <a:t>”</a:t>
            </a:r>
            <a:r>
              <a:rPr lang="en-US" altLang="ko-KR" sz="1800" smtClean="0"/>
              <a:t> The </a:t>
            </a:r>
            <a:r>
              <a:rPr lang="en-US" altLang="ko-KR" sz="1800" u="sng" smtClean="0"/>
              <a:t>worst fate</a:t>
            </a:r>
            <a:r>
              <a:rPr lang="en-US" altLang="ko-KR" sz="1800" smtClean="0"/>
              <a:t> is to be in isolation, like a wandering ghost, completely cut off from the family/the lineage.</a:t>
            </a:r>
          </a:p>
          <a:p>
            <a:pPr eaLnBrk="1" hangingPunct="1"/>
            <a:endParaRPr lang="en-US" altLang="ko-KR" sz="1800" smtClean="0"/>
          </a:p>
          <a:p>
            <a:pPr eaLnBrk="1" hangingPunct="1"/>
            <a:r>
              <a:rPr lang="en-US" altLang="ko-KR" sz="1800" smtClean="0"/>
              <a:t>There is little speculation about last things (nature of the after life, immortality, or final judgment).</a:t>
            </a:r>
          </a:p>
          <a:p>
            <a:pPr eaLnBrk="1" hangingPunct="1"/>
            <a:r>
              <a:rPr lang="en-US" altLang="ko-KR" sz="1800" smtClean="0"/>
              <a:t>Speculation about human existence is focused on the here-and-now.</a:t>
            </a:r>
            <a:endParaRPr lang="en-US" altLang="ko-KR" sz="1800" u="sng" smtClean="0"/>
          </a:p>
          <a:p>
            <a:pPr eaLnBrk="1" hangingPunct="1"/>
            <a:endParaRPr lang="en-US" altLang="ko-KR" sz="18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pPr eaLnBrk="1" hangingPunct="1"/>
            <a:r>
              <a:rPr lang="en-US" altLang="ko-KR" sz="2000" smtClean="0"/>
              <a:t>God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642350" cy="5689600"/>
          </a:xfrm>
        </p:spPr>
        <p:txBody>
          <a:bodyPr/>
          <a:lstStyle/>
          <a:p>
            <a:pPr eaLnBrk="1" hangingPunct="1"/>
            <a:r>
              <a:rPr lang="en-US" altLang="ko-KR" sz="1600" smtClean="0"/>
              <a:t>One supreme God (WS 69)</a:t>
            </a:r>
          </a:p>
          <a:p>
            <a:pPr eaLnBrk="1" hangingPunct="1"/>
            <a:r>
              <a:rPr lang="en-US" altLang="ko-KR" sz="1600" smtClean="0"/>
              <a:t>God is real to the people; not a concept</a:t>
            </a:r>
          </a:p>
          <a:p>
            <a:pPr eaLnBrk="1" hangingPunct="1"/>
            <a:r>
              <a:rPr lang="en-US" altLang="ko-KR" sz="1600" smtClean="0"/>
              <a:t>Names of God are </a:t>
            </a:r>
            <a:r>
              <a:rPr lang="en-US" altLang="ko-KR" sz="1600" smtClean="0">
                <a:latin typeface="Arial" charset="0"/>
              </a:rPr>
              <a:t>“</a:t>
            </a:r>
            <a:r>
              <a:rPr lang="en-US" altLang="ko-KR" sz="1600" smtClean="0"/>
              <a:t>theophoric</a:t>
            </a:r>
            <a:r>
              <a:rPr lang="en-US" altLang="ko-KR" sz="1600" smtClean="0">
                <a:latin typeface="Arial" charset="0"/>
              </a:rPr>
              <a:t>”</a:t>
            </a:r>
            <a:r>
              <a:rPr lang="en-US" altLang="ko-KR" sz="1600" smtClean="0"/>
              <a:t> (affirm God</a:t>
            </a:r>
            <a:r>
              <a:rPr lang="en-US" altLang="ko-KR" sz="1600" smtClean="0">
                <a:latin typeface="Arial" charset="0"/>
              </a:rPr>
              <a:t>’</a:t>
            </a:r>
            <a:r>
              <a:rPr lang="en-US" altLang="ko-KR" sz="1600" smtClean="0"/>
              <a:t>s existence and praise His attributes)</a:t>
            </a:r>
          </a:p>
          <a:p>
            <a:pPr eaLnBrk="1" hangingPunct="1"/>
            <a:r>
              <a:rPr lang="en-US" altLang="ko-KR" sz="1600" smtClean="0"/>
              <a:t>We give God </a:t>
            </a:r>
            <a:r>
              <a:rPr lang="en-US" altLang="ko-KR" sz="1600" smtClean="0">
                <a:latin typeface="Arial" charset="0"/>
              </a:rPr>
              <a:t>“</a:t>
            </a:r>
            <a:r>
              <a:rPr lang="en-US" altLang="ko-KR" sz="1600" smtClean="0"/>
              <a:t>names</a:t>
            </a:r>
            <a:r>
              <a:rPr lang="en-US" altLang="ko-KR" sz="1600" smtClean="0">
                <a:latin typeface="Arial" charset="0"/>
              </a:rPr>
              <a:t>”</a:t>
            </a:r>
            <a:endParaRPr lang="en-US" altLang="ko-KR" sz="1600" smtClean="0"/>
          </a:p>
          <a:p>
            <a:pPr lvl="1" eaLnBrk="1" hangingPunct="1"/>
            <a:r>
              <a:rPr lang="en-US" altLang="ko-KR" sz="1600" smtClean="0"/>
              <a:t>He who thunders from the east</a:t>
            </a:r>
          </a:p>
          <a:p>
            <a:pPr lvl="1" eaLnBrk="1" hangingPunct="1"/>
            <a:r>
              <a:rPr lang="en-US" altLang="ko-KR" sz="1600" smtClean="0"/>
              <a:t>He who brings the rain</a:t>
            </a:r>
          </a:p>
          <a:p>
            <a:pPr lvl="1" eaLnBrk="1" hangingPunct="1"/>
            <a:r>
              <a:rPr lang="en-US" altLang="ko-KR" sz="1600" smtClean="0"/>
              <a:t>He who makes the trees to fall, etc.</a:t>
            </a:r>
          </a:p>
          <a:p>
            <a:pPr eaLnBrk="1" hangingPunct="1"/>
            <a:endParaRPr lang="en-US" altLang="ko-KR" sz="1600" smtClean="0"/>
          </a:p>
          <a:p>
            <a:pPr eaLnBrk="1" hangingPunct="1"/>
            <a:endParaRPr lang="en-US" altLang="ko-KR" sz="1600" smtClean="0"/>
          </a:p>
          <a:p>
            <a:pPr eaLnBrk="1" hangingPunct="1"/>
            <a:r>
              <a:rPr lang="en-US" altLang="ko-KR" sz="1600" smtClean="0"/>
              <a:t>A </a:t>
            </a:r>
            <a:r>
              <a:rPr lang="en-US" altLang="ko-KR" sz="1600" smtClean="0">
                <a:latin typeface="Arial" charset="0"/>
              </a:rPr>
              <a:t>“</a:t>
            </a:r>
            <a:r>
              <a:rPr lang="en-US" altLang="ko-KR" sz="1600" smtClean="0"/>
              <a:t>withdrawn</a:t>
            </a:r>
            <a:r>
              <a:rPr lang="en-US" altLang="ko-KR" sz="1600" smtClean="0">
                <a:latin typeface="Arial" charset="0"/>
              </a:rPr>
              <a:t>”</a:t>
            </a:r>
            <a:r>
              <a:rPr lang="en-US" altLang="ko-KR" sz="1600" smtClean="0"/>
              <a:t> God</a:t>
            </a:r>
          </a:p>
          <a:p>
            <a:pPr eaLnBrk="1" hangingPunct="1"/>
            <a:r>
              <a:rPr lang="en-US" altLang="ko-KR" sz="1600" smtClean="0"/>
              <a:t>There is a Supreme God, but the African experience is more on a practical, real everyday level; a pluralistic world of ancestors, spirits, magical powers, etc.</a:t>
            </a:r>
          </a:p>
          <a:p>
            <a:pPr eaLnBrk="1" hangingPunct="1"/>
            <a:endParaRPr lang="en-US" altLang="ko-KR" sz="1600" smtClean="0"/>
          </a:p>
          <a:p>
            <a:pPr eaLnBrk="1" hangingPunct="1"/>
            <a:endParaRPr lang="en-US" altLang="ko-KR" sz="16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74637"/>
          </a:xfrm>
        </p:spPr>
        <p:txBody>
          <a:bodyPr/>
          <a:lstStyle/>
          <a:p>
            <a:pPr eaLnBrk="1" hangingPunct="1"/>
            <a:r>
              <a:rPr lang="en-US" altLang="ko-KR" sz="2000" smtClean="0"/>
              <a:t>Reality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832475"/>
          </a:xfrm>
        </p:spPr>
        <p:txBody>
          <a:bodyPr/>
          <a:lstStyle/>
          <a:p>
            <a:pPr eaLnBrk="1" hangingPunct="1"/>
            <a:endParaRPr lang="en-US" altLang="ko-KR" sz="1600" smtClean="0"/>
          </a:p>
          <a:p>
            <a:pPr eaLnBrk="1" hangingPunct="1"/>
            <a:r>
              <a:rPr lang="en-US" altLang="ko-KR" sz="1600" smtClean="0"/>
              <a:t>Everything was created by God; all things created are necessary to human existence</a:t>
            </a:r>
          </a:p>
          <a:p>
            <a:pPr lvl="1" eaLnBrk="1" hangingPunct="1"/>
            <a:r>
              <a:rPr lang="en-US" altLang="ko-KR" sz="1600" smtClean="0"/>
              <a:t>Especially food and water </a:t>
            </a:r>
            <a:r>
              <a:rPr lang="en-US" altLang="ko-KR" sz="1600" smtClean="0">
                <a:latin typeface="Arial" charset="0"/>
              </a:rPr>
              <a:t>–</a:t>
            </a:r>
            <a:r>
              <a:rPr lang="en-US" altLang="ko-KR" sz="1600" smtClean="0"/>
              <a:t> things most important to people in their daily life</a:t>
            </a:r>
          </a:p>
          <a:p>
            <a:pPr eaLnBrk="1" hangingPunct="1"/>
            <a:r>
              <a:rPr lang="en-US" altLang="ko-KR" sz="1600" smtClean="0"/>
              <a:t>There are many creation myths</a:t>
            </a:r>
          </a:p>
          <a:p>
            <a:pPr eaLnBrk="1" hangingPunct="1"/>
            <a:r>
              <a:rPr lang="en-US" altLang="ko-KR" sz="1600" smtClean="0"/>
              <a:t>Spirit world is real and very much involved with this life (and people are very involved with the spirit world)</a:t>
            </a:r>
          </a:p>
          <a:p>
            <a:pPr eaLnBrk="1" hangingPunct="1"/>
            <a:r>
              <a:rPr lang="en-US" altLang="ko-KR" sz="1600" smtClean="0"/>
              <a:t>All of life is arranged in a hierarchy of souls and powers</a:t>
            </a:r>
          </a:p>
          <a:p>
            <a:pPr lvl="1" eaLnBrk="1" hangingPunct="1"/>
            <a:r>
              <a:rPr lang="en-US" altLang="ko-KR" sz="1600" smtClean="0"/>
              <a:t>Supreme being</a:t>
            </a:r>
          </a:p>
          <a:p>
            <a:pPr lvl="1" eaLnBrk="1" hangingPunct="1"/>
            <a:r>
              <a:rPr lang="en-US" altLang="ko-KR" sz="1600" smtClean="0"/>
              <a:t>Nature divinities</a:t>
            </a:r>
          </a:p>
          <a:p>
            <a:pPr lvl="1" eaLnBrk="1" hangingPunct="1"/>
            <a:r>
              <a:rPr lang="en-US" altLang="ko-KR" sz="1600" smtClean="0"/>
              <a:t>Ancestors</a:t>
            </a:r>
          </a:p>
          <a:p>
            <a:pPr lvl="1" eaLnBrk="1" hangingPunct="1"/>
            <a:r>
              <a:rPr lang="en-US" altLang="ko-KR" sz="1600" smtClean="0"/>
              <a:t>Magical powers</a:t>
            </a:r>
          </a:p>
          <a:p>
            <a:pPr lvl="1" eaLnBrk="1" hangingPunct="1"/>
            <a:r>
              <a:rPr lang="en-US" altLang="ko-KR" sz="1600" smtClean="0"/>
              <a:t>Daily life is involved with </a:t>
            </a:r>
            <a:r>
              <a:rPr lang="en-US" altLang="ko-KR" sz="1600" smtClean="0">
                <a:latin typeface="Arial" charset="0"/>
              </a:rPr>
              <a:t>“</a:t>
            </a:r>
            <a:r>
              <a:rPr lang="en-US" altLang="ko-KR" sz="1600" smtClean="0"/>
              <a:t>lesser gods</a:t>
            </a:r>
            <a:r>
              <a:rPr lang="en-US" altLang="ko-KR" sz="1600" smtClean="0">
                <a:latin typeface="Arial" charset="0"/>
              </a:rPr>
              <a:t>”</a:t>
            </a:r>
            <a:endParaRPr lang="en-US" altLang="ko-KR" sz="1600" smtClean="0"/>
          </a:p>
          <a:p>
            <a:pPr eaLnBrk="1" hangingPunct="1"/>
            <a:r>
              <a:rPr lang="en-US" altLang="ko-KR" sz="1600" smtClean="0"/>
              <a:t>[Experience teaching </a:t>
            </a:r>
            <a:r>
              <a:rPr lang="en-US" altLang="ko-KR" sz="1600" smtClean="0">
                <a:latin typeface="Arial" charset="0"/>
              </a:rPr>
              <a:t>“</a:t>
            </a:r>
            <a:r>
              <a:rPr lang="en-US" altLang="ko-KR" sz="1600" smtClean="0"/>
              <a:t>resurrection</a:t>
            </a:r>
            <a:r>
              <a:rPr lang="en-US" altLang="ko-KR" sz="1600" smtClean="0">
                <a:latin typeface="Arial" charset="0"/>
              </a:rPr>
              <a:t>”</a:t>
            </a:r>
            <a:r>
              <a:rPr lang="en-US" altLang="ko-KR" sz="1600" smtClean="0"/>
              <a:t>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74637"/>
          </a:xfrm>
        </p:spPr>
        <p:txBody>
          <a:bodyPr/>
          <a:lstStyle/>
          <a:p>
            <a:pPr eaLnBrk="1" hangingPunct="1"/>
            <a:r>
              <a:rPr lang="en-US" altLang="ko-KR" sz="2000" smtClean="0"/>
              <a:t>Human Being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435975" cy="5761037"/>
          </a:xfrm>
        </p:spPr>
        <p:txBody>
          <a:bodyPr/>
          <a:lstStyle/>
          <a:p>
            <a:pPr eaLnBrk="1" hangingPunct="1"/>
            <a:r>
              <a:rPr lang="en-US" altLang="ko-KR" sz="1800" smtClean="0"/>
              <a:t>A dominant thread in the fabric of African myth and ritual is stories of creation or beginnings, especially of human beings</a:t>
            </a:r>
          </a:p>
          <a:p>
            <a:pPr eaLnBrk="1" hangingPunct="1"/>
            <a:r>
              <a:rPr lang="en-US" altLang="ko-KR" sz="1800" smtClean="0"/>
              <a:t>The subject of nearly all African mythology:</a:t>
            </a:r>
          </a:p>
          <a:p>
            <a:pPr lvl="1" eaLnBrk="1" hangingPunct="1"/>
            <a:r>
              <a:rPr lang="en-US" altLang="ko-KR" sz="1800" smtClean="0"/>
              <a:t>How the first people came to be</a:t>
            </a:r>
          </a:p>
          <a:p>
            <a:pPr lvl="1" eaLnBrk="1" hangingPunct="1"/>
            <a:r>
              <a:rPr lang="en-US" altLang="ko-KR" sz="1800" smtClean="0"/>
              <a:t>How they lived</a:t>
            </a:r>
          </a:p>
          <a:p>
            <a:pPr lvl="1" eaLnBrk="1" hangingPunct="1"/>
            <a:r>
              <a:rPr lang="en-US" altLang="ko-KR" sz="1800" smtClean="0"/>
              <a:t>What they experienced</a:t>
            </a:r>
          </a:p>
          <a:p>
            <a:pPr lvl="1" eaLnBrk="1" hangingPunct="1"/>
            <a:endParaRPr lang="en-US" altLang="ko-KR" sz="1800" smtClean="0"/>
          </a:p>
          <a:p>
            <a:pPr eaLnBrk="1" hangingPunct="1"/>
            <a:r>
              <a:rPr lang="en-US" altLang="ko-KR" sz="1600" smtClean="0"/>
              <a:t>God created humans as male and female; original state was innocent (WS 144a)</a:t>
            </a:r>
          </a:p>
          <a:p>
            <a:pPr eaLnBrk="1" hangingPunct="1"/>
            <a:r>
              <a:rPr lang="en-US" altLang="ko-KR" sz="1600" smtClean="0"/>
              <a:t>The human being has a body and a variety of souls ( a unit, no conflict, no Greek dualism)</a:t>
            </a:r>
          </a:p>
          <a:p>
            <a:pPr eaLnBrk="1" hangingPunct="1"/>
            <a:r>
              <a:rPr lang="en-US" altLang="ko-KR" sz="1600" smtClean="0"/>
              <a:t>An existence-in-relation (WS 189)</a:t>
            </a:r>
          </a:p>
          <a:p>
            <a:pPr eaLnBrk="1" hangingPunct="1"/>
            <a:r>
              <a:rPr lang="en-US" altLang="ko-KR" sz="1600" smtClean="0"/>
              <a:t>All of life is arranged in a hierarchy of souls and powers</a:t>
            </a:r>
          </a:p>
          <a:p>
            <a:pPr eaLnBrk="1" hangingPunct="1"/>
            <a:r>
              <a:rPr lang="en-US" altLang="ko-KR" sz="1600" smtClean="0"/>
              <a:t>The human being is a living force in active communion with other living forces in the universe</a:t>
            </a:r>
          </a:p>
          <a:p>
            <a:pPr eaLnBrk="1" hangingPunct="1"/>
            <a:r>
              <a:rPr lang="en-US" altLang="ko-KR" sz="1600" smtClean="0"/>
              <a:t>The true concept of being human is lost if the person is considered in isolation</a:t>
            </a:r>
          </a:p>
          <a:p>
            <a:pPr eaLnBrk="1" hangingPunct="1"/>
            <a:r>
              <a:rPr lang="en-US" altLang="ko-KR" sz="1600" smtClean="0"/>
              <a:t>True individuality and character cannot come in isolation, but from integration</a:t>
            </a:r>
          </a:p>
          <a:p>
            <a:pPr eaLnBrk="1" hangingPunct="1"/>
            <a:r>
              <a:rPr lang="en-US" altLang="ko-KR" sz="1600" smtClean="0"/>
              <a:t>There is a general African sense that every moment involves transcendental forces in delicate equilibrium, many of which are more powerful than we are.</a:t>
            </a:r>
          </a:p>
          <a:p>
            <a:pPr eaLnBrk="1" hangingPunct="1"/>
            <a:r>
              <a:rPr lang="en-US" altLang="ko-KR" sz="1600" smtClean="0"/>
              <a:t>Progressive integration of all roles and responsibilities (WS 238)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375"/>
          </a:xfrm>
        </p:spPr>
        <p:txBody>
          <a:bodyPr/>
          <a:lstStyle/>
          <a:p>
            <a:pPr eaLnBrk="1" hangingPunct="1"/>
            <a:endParaRPr lang="en-US" sz="8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49275"/>
            <a:ext cx="8713787" cy="6048375"/>
          </a:xfrm>
        </p:spPr>
        <p:txBody>
          <a:bodyPr/>
          <a:lstStyle/>
          <a:p>
            <a:pPr eaLnBrk="1" hangingPunct="1"/>
            <a:r>
              <a:rPr lang="en-US" altLang="ko-KR" sz="1600" smtClean="0"/>
              <a:t>One is not considered a full human being until she/he has gone through the whole process of birth, naming, puberty and initiation, marriage and family ---- and death.</a:t>
            </a:r>
          </a:p>
          <a:p>
            <a:pPr eaLnBrk="1" hangingPunct="1"/>
            <a:r>
              <a:rPr lang="en-US" altLang="ko-KR" sz="1600" smtClean="0"/>
              <a:t>We must harmonize with all the forces in the world</a:t>
            </a:r>
          </a:p>
          <a:p>
            <a:pPr lvl="4" eaLnBrk="1" hangingPunct="1">
              <a:buFontTx/>
              <a:buNone/>
            </a:pPr>
            <a:r>
              <a:rPr lang="en-US" altLang="ko-KR" sz="1600" smtClean="0"/>
              <a:t>	</a:t>
            </a:r>
          </a:p>
          <a:p>
            <a:pPr lvl="4" eaLnBrk="1" hangingPunct="1">
              <a:buFontTx/>
              <a:buNone/>
            </a:pPr>
            <a:r>
              <a:rPr lang="en-US" altLang="ko-KR" sz="1600" smtClean="0"/>
              <a:t>forces</a:t>
            </a:r>
          </a:p>
          <a:p>
            <a:pPr eaLnBrk="1" hangingPunct="1">
              <a:buFontTx/>
              <a:buNone/>
            </a:pPr>
            <a:endParaRPr lang="en-US" altLang="ko-KR" sz="1600" smtClean="0"/>
          </a:p>
          <a:p>
            <a:pPr eaLnBrk="1" hangingPunct="1">
              <a:buFontTx/>
              <a:buNone/>
            </a:pPr>
            <a:r>
              <a:rPr lang="en-US" altLang="ko-KR" sz="1600" smtClean="0"/>
              <a:t>			   |</a:t>
            </a:r>
          </a:p>
          <a:p>
            <a:pPr eaLnBrk="1" hangingPunct="1">
              <a:buFontTx/>
              <a:buNone/>
            </a:pPr>
            <a:endParaRPr lang="en-US" altLang="ko-KR" sz="1600" smtClean="0"/>
          </a:p>
          <a:p>
            <a:pPr eaLnBrk="1" hangingPunct="1">
              <a:buFontTx/>
              <a:buNone/>
            </a:pPr>
            <a:r>
              <a:rPr lang="en-US" altLang="ko-KR" sz="1600" smtClean="0"/>
              <a:t>forces	   -	person	   -	forces</a:t>
            </a:r>
          </a:p>
          <a:p>
            <a:pPr lvl="4" eaLnBrk="1" hangingPunct="1">
              <a:buFontTx/>
              <a:buNone/>
            </a:pPr>
            <a:endParaRPr lang="en-US" altLang="ko-KR" sz="1600" smtClean="0"/>
          </a:p>
          <a:p>
            <a:pPr lvl="4" eaLnBrk="1" hangingPunct="1">
              <a:buFontTx/>
              <a:buNone/>
            </a:pPr>
            <a:endParaRPr lang="en-US" altLang="ko-KR" sz="1600" smtClean="0"/>
          </a:p>
          <a:p>
            <a:pPr lvl="4" eaLnBrk="1" hangingPunct="1">
              <a:buFontTx/>
              <a:buNone/>
            </a:pPr>
            <a:r>
              <a:rPr lang="en-US" altLang="ko-KR" sz="1600" smtClean="0"/>
              <a:t>   |</a:t>
            </a:r>
          </a:p>
          <a:p>
            <a:pPr lvl="4" eaLnBrk="1" hangingPunct="1">
              <a:buFontTx/>
              <a:buNone/>
            </a:pPr>
            <a:endParaRPr lang="en-US" altLang="ko-KR" sz="1600" smtClean="0"/>
          </a:p>
          <a:p>
            <a:pPr lvl="4" eaLnBrk="1" hangingPunct="1">
              <a:buFontTx/>
              <a:buNone/>
            </a:pPr>
            <a:r>
              <a:rPr lang="en-US" altLang="ko-KR" sz="1600" smtClean="0"/>
              <a:t>forces</a:t>
            </a:r>
          </a:p>
          <a:p>
            <a:pPr eaLnBrk="1" hangingPunct="1"/>
            <a:endParaRPr lang="en-US" altLang="ko-KR" sz="1600" smtClean="0"/>
          </a:p>
          <a:p>
            <a:pPr eaLnBrk="1" hangingPunct="1"/>
            <a:r>
              <a:rPr lang="en-US" altLang="ko-KR" sz="1600" smtClean="0"/>
              <a:t>These transcendental forces are the immediate focus of belief and practice</a:t>
            </a:r>
          </a:p>
          <a:p>
            <a:pPr eaLnBrk="1" hangingPunct="1"/>
            <a:r>
              <a:rPr lang="en-US" altLang="ko-KR" sz="1600" smtClean="0"/>
              <a:t>One usually approaches God through intermediaries</a:t>
            </a:r>
          </a:p>
          <a:p>
            <a:pPr eaLnBrk="1" hangingPunct="1"/>
            <a:endParaRPr lang="en-US" altLang="ko-KR" sz="1600" smtClean="0"/>
          </a:p>
          <a:p>
            <a:pPr eaLnBrk="1" hangingPunct="1"/>
            <a:r>
              <a:rPr lang="en-US" altLang="ko-KR" sz="1600" smtClean="0"/>
              <a:t>The human being is a microcosm</a:t>
            </a:r>
          </a:p>
          <a:p>
            <a:pPr eaLnBrk="1" hangingPunct="1"/>
            <a:r>
              <a:rPr lang="en-US" altLang="ko-KR" sz="1600" smtClean="0"/>
              <a:t>The universe was created in the image of the human being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pPr eaLnBrk="1" hangingPunct="1"/>
            <a:r>
              <a:rPr lang="en-US" altLang="ko-KR" sz="2000" smtClean="0"/>
              <a:t>Human Problem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689600"/>
          </a:xfrm>
        </p:spPr>
        <p:txBody>
          <a:bodyPr/>
          <a:lstStyle/>
          <a:p>
            <a:pPr eaLnBrk="1" hangingPunct="1"/>
            <a:r>
              <a:rPr lang="en-US" altLang="ko-KR" sz="1600" smtClean="0"/>
              <a:t>Greatest evil is death, disease, war, famine, enemies</a:t>
            </a:r>
          </a:p>
          <a:p>
            <a:pPr eaLnBrk="1" hangingPunct="1"/>
            <a:r>
              <a:rPr lang="en-US" altLang="ko-KR" sz="1600" smtClean="0"/>
              <a:t>There are many myths of </a:t>
            </a:r>
            <a:r>
              <a:rPr lang="en-US" altLang="ko-KR" sz="1600" smtClean="0">
                <a:latin typeface="Arial" charset="0"/>
              </a:rPr>
              <a:t>“</a:t>
            </a:r>
            <a:r>
              <a:rPr lang="en-US" altLang="ko-KR" sz="1600" smtClean="0"/>
              <a:t>paradise lost</a:t>
            </a:r>
            <a:r>
              <a:rPr lang="en-US" altLang="ko-KR" sz="1600" smtClean="0">
                <a:latin typeface="Arial" charset="0"/>
              </a:rPr>
              <a:t>”</a:t>
            </a:r>
            <a:r>
              <a:rPr lang="en-US" altLang="ko-KR" sz="1600" smtClean="0"/>
              <a:t> or </a:t>
            </a:r>
            <a:r>
              <a:rPr lang="en-US" altLang="ko-KR" sz="1600" smtClean="0">
                <a:latin typeface="Arial" charset="0"/>
              </a:rPr>
              <a:t>“</a:t>
            </a:r>
            <a:r>
              <a:rPr lang="en-US" altLang="ko-KR" sz="1600" smtClean="0"/>
              <a:t>withdrawal of God</a:t>
            </a:r>
            <a:r>
              <a:rPr lang="en-US" altLang="ko-KR" sz="1600" smtClean="0">
                <a:latin typeface="Arial" charset="0"/>
              </a:rPr>
              <a:t>”</a:t>
            </a:r>
            <a:r>
              <a:rPr lang="en-US" altLang="ko-KR" sz="1600" smtClean="0"/>
              <a:t> (WS 144; 660)</a:t>
            </a:r>
          </a:p>
          <a:p>
            <a:pPr eaLnBrk="1" hangingPunct="1"/>
            <a:r>
              <a:rPr lang="en-US" altLang="ko-KR" sz="1600" smtClean="0">
                <a:latin typeface="Arial" charset="0"/>
              </a:rPr>
              <a:t>“</a:t>
            </a:r>
            <a:r>
              <a:rPr lang="en-US" altLang="ko-KR" sz="1600" smtClean="0"/>
              <a:t>Death</a:t>
            </a:r>
            <a:r>
              <a:rPr lang="en-US" altLang="ko-KR" sz="1600" smtClean="0">
                <a:latin typeface="Arial" charset="0"/>
              </a:rPr>
              <a:t>”</a:t>
            </a:r>
            <a:r>
              <a:rPr lang="en-US" altLang="ko-KR" sz="1600" smtClean="0"/>
              <a:t> (spiritual death?) is the human problem; it is the result of human sin</a:t>
            </a:r>
          </a:p>
          <a:p>
            <a:pPr eaLnBrk="1" hangingPunct="1"/>
            <a:r>
              <a:rPr lang="en-US" altLang="ko-KR" sz="1600" smtClean="0"/>
              <a:t>African thought does not conceive the source of evil to be a fallen spirit like Satan. Human rebellion disrupted God</a:t>
            </a:r>
            <a:r>
              <a:rPr lang="en-US" altLang="ko-KR" sz="1600" smtClean="0">
                <a:latin typeface="Arial" charset="0"/>
              </a:rPr>
              <a:t>’</a:t>
            </a:r>
            <a:r>
              <a:rPr lang="en-US" altLang="ko-KR" sz="1600" smtClean="0"/>
              <a:t>s plan for an orderly universe.</a:t>
            </a:r>
          </a:p>
          <a:p>
            <a:pPr eaLnBrk="1" hangingPunct="1"/>
            <a:r>
              <a:rPr lang="en-US" altLang="ko-KR" sz="1600" smtClean="0"/>
              <a:t>More immediate causes of problems: disharmony with nature, society, and the powers that be; breaking a taboo; lack of integration; displeasure of the ancestors; the work of an evil spirit, witch, or sorcerer</a:t>
            </a:r>
          </a:p>
          <a:p>
            <a:pPr eaLnBrk="1" hangingPunct="1"/>
            <a:r>
              <a:rPr lang="en-US" altLang="ko-KR" sz="1600" smtClean="0"/>
              <a:t>Evil spirits work in groups; and operate according to different age groups</a:t>
            </a:r>
          </a:p>
          <a:p>
            <a:pPr eaLnBrk="1" hangingPunct="1"/>
            <a:r>
              <a:rPr lang="en-US" altLang="ko-KR" sz="1600" smtClean="0"/>
              <a:t>A witch or sorcerer in an inverted or reverse human being; anti-social and anti-human</a:t>
            </a:r>
          </a:p>
          <a:p>
            <a:pPr eaLnBrk="1" hangingPunct="1"/>
            <a:r>
              <a:rPr lang="en-US" altLang="ko-KR" sz="1600" smtClean="0"/>
              <a:t>Often, black magic or personality is used to harm others</a:t>
            </a:r>
          </a:p>
          <a:p>
            <a:pPr eaLnBrk="1" hangingPunct="1"/>
            <a:r>
              <a:rPr lang="en-US" altLang="ko-KR" sz="1600" smtClean="0"/>
              <a:t>Even in the worst sorcerer, there is potential for good magic; witches are utterly evil. They use the power of their personality and operate outside their body.</a:t>
            </a:r>
          </a:p>
          <a:p>
            <a:pPr eaLnBrk="1" hangingPunct="1"/>
            <a:endParaRPr lang="en-US" altLang="ko-KR" sz="16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375"/>
          </a:xfrm>
        </p:spPr>
        <p:txBody>
          <a:bodyPr/>
          <a:lstStyle/>
          <a:p>
            <a:pPr eaLnBrk="1" hangingPunct="1"/>
            <a:endParaRPr lang="en-US" sz="8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642350" cy="6119813"/>
          </a:xfrm>
        </p:spPr>
        <p:txBody>
          <a:bodyPr/>
          <a:lstStyle/>
          <a:p>
            <a:pPr eaLnBrk="1" hangingPunct="1"/>
            <a:r>
              <a:rPr lang="en-US" altLang="ko-KR" sz="1600" smtClean="0"/>
              <a:t>A variety of roles for protection</a:t>
            </a:r>
          </a:p>
          <a:p>
            <a:pPr lvl="1" eaLnBrk="1" hangingPunct="1"/>
            <a:r>
              <a:rPr lang="en-US" altLang="ko-KR" sz="1600" smtClean="0"/>
              <a:t>Witchdoctor, medicine man, priest</a:t>
            </a:r>
          </a:p>
          <a:p>
            <a:pPr eaLnBrk="1" hangingPunct="1"/>
            <a:r>
              <a:rPr lang="en-US" altLang="ko-KR" sz="1600" smtClean="0"/>
              <a:t>A variety of powers and spells to protect and injure</a:t>
            </a:r>
          </a:p>
          <a:p>
            <a:pPr eaLnBrk="1" hangingPunct="1"/>
            <a:r>
              <a:rPr lang="en-US" altLang="ko-KR" sz="1600" smtClean="0"/>
              <a:t>The medicine man (often knows the secrets of healing) </a:t>
            </a:r>
            <a:r>
              <a:rPr lang="en-US" altLang="ko-KR" sz="1600" smtClean="0">
                <a:latin typeface="Arial" charset="0"/>
              </a:rPr>
              <a:t>–</a:t>
            </a:r>
            <a:r>
              <a:rPr lang="en-US" altLang="ko-KR" sz="1600" smtClean="0"/>
              <a:t> a carefully guarded secret.</a:t>
            </a:r>
          </a:p>
          <a:p>
            <a:pPr eaLnBrk="1" hangingPunct="1"/>
            <a:endParaRPr lang="en-US" altLang="ko-KR" sz="1600" smtClean="0"/>
          </a:p>
          <a:p>
            <a:pPr eaLnBrk="1" hangingPunct="1"/>
            <a:r>
              <a:rPr lang="en-US" altLang="ko-KR" sz="1600" smtClean="0"/>
              <a:t>The desire for power, safety, protection, and life is the driving force in African religion.</a:t>
            </a:r>
          </a:p>
          <a:p>
            <a:pPr eaLnBrk="1" hangingPunct="1"/>
            <a:r>
              <a:rPr lang="en-US" altLang="ko-KR" sz="1600" smtClean="0"/>
              <a:t>There are so many ways in which one can get hurt or injured or lose one</a:t>
            </a:r>
            <a:r>
              <a:rPr lang="en-US" altLang="ko-KR" sz="1600" smtClean="0">
                <a:latin typeface="Arial" charset="0"/>
              </a:rPr>
              <a:t>’</a:t>
            </a:r>
            <a:r>
              <a:rPr lang="en-US" altLang="ko-KR" sz="1600" smtClean="0"/>
              <a:t>s soul or have it stolen, etc.</a:t>
            </a:r>
          </a:p>
          <a:p>
            <a:pPr eaLnBrk="1" hangingPunct="1"/>
            <a:endParaRPr lang="en-US" altLang="ko-KR" sz="1600" smtClean="0"/>
          </a:p>
          <a:p>
            <a:pPr eaLnBrk="1" hangingPunct="1"/>
            <a:endParaRPr lang="en-US" altLang="ko-KR" sz="16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pPr eaLnBrk="1" hangingPunct="1"/>
            <a:r>
              <a:rPr lang="en-US" altLang="ko-KR" sz="1800" smtClean="0"/>
              <a:t>Salvation. Healing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eaLnBrk="1" hangingPunct="1"/>
            <a:r>
              <a:rPr lang="en-US" altLang="ko-KR" sz="1600" smtClean="0"/>
              <a:t>No real concern for personal salvation</a:t>
            </a:r>
          </a:p>
          <a:p>
            <a:pPr eaLnBrk="1" hangingPunct="1"/>
            <a:r>
              <a:rPr lang="en-US" altLang="ko-KR" sz="1600" smtClean="0"/>
              <a:t>Self-realization (complete maturity=healing) comes through participation in the socio-cosmic web of relationships first laid down by God and the primal beings.</a:t>
            </a:r>
          </a:p>
          <a:p>
            <a:pPr eaLnBrk="1" hangingPunct="1"/>
            <a:r>
              <a:rPr lang="en-US" altLang="ko-KR" sz="1600" smtClean="0"/>
              <a:t>Integration is important, not isolation</a:t>
            </a:r>
          </a:p>
          <a:p>
            <a:pPr lvl="1" eaLnBrk="1" hangingPunct="1"/>
            <a:r>
              <a:rPr lang="en-US" altLang="ko-KR" sz="1600" smtClean="0"/>
              <a:t>[the three blessings allow for full integration]</a:t>
            </a:r>
          </a:p>
          <a:p>
            <a:pPr lvl="1" eaLnBrk="1" hangingPunct="1"/>
            <a:endParaRPr lang="en-US" altLang="ko-KR" sz="1600" smtClean="0"/>
          </a:p>
          <a:p>
            <a:pPr eaLnBrk="1" hangingPunct="1"/>
            <a:r>
              <a:rPr lang="en-US" altLang="ko-KR" sz="1800" smtClean="0"/>
              <a:t>The African image of the happy life is one in which God is among the people, His presence supplying them with food, shelter, peace, immortality, and a moral code.</a:t>
            </a:r>
          </a:p>
          <a:p>
            <a:pPr eaLnBrk="1" hangingPunct="1"/>
            <a:endParaRPr lang="en-US" altLang="ko-KR" sz="1600" smtClean="0"/>
          </a:p>
          <a:p>
            <a:pPr eaLnBrk="1" hangingPunct="1"/>
            <a:r>
              <a:rPr lang="en-US" altLang="ko-KR" sz="1600" smtClean="0"/>
              <a:t>WS 525a</a:t>
            </a:r>
          </a:p>
          <a:p>
            <a:pPr eaLnBrk="1" hangingPunct="1"/>
            <a:r>
              <a:rPr lang="en-US" altLang="ko-KR" sz="1600" smtClean="0"/>
              <a:t>Self-realization: participation in the socio-cosmic web of relationships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74637"/>
          </a:xfrm>
        </p:spPr>
        <p:txBody>
          <a:bodyPr/>
          <a:lstStyle/>
          <a:p>
            <a:pPr eaLnBrk="1" hangingPunct="1"/>
            <a:r>
              <a:rPr lang="en-US" altLang="ko-KR" sz="2000" smtClean="0"/>
              <a:t>Conduct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832475"/>
          </a:xfrm>
        </p:spPr>
        <p:txBody>
          <a:bodyPr/>
          <a:lstStyle/>
          <a:p>
            <a:pPr eaLnBrk="1" hangingPunct="1"/>
            <a:r>
              <a:rPr lang="en-US" altLang="ko-KR" sz="1600" smtClean="0"/>
              <a:t>WS 114; 123; 125; 179; 187; 280; 344; 515***; 626b; 655</a:t>
            </a:r>
          </a:p>
          <a:p>
            <a:pPr eaLnBrk="1" hangingPunct="1"/>
            <a:endParaRPr lang="en-US" altLang="ko-KR" sz="1600" smtClean="0"/>
          </a:p>
          <a:p>
            <a:pPr eaLnBrk="1" hangingPunct="1"/>
            <a:r>
              <a:rPr lang="en-US" altLang="ko-KR" sz="1600" smtClean="0"/>
              <a:t>Obey the ancestors</a:t>
            </a:r>
          </a:p>
          <a:p>
            <a:pPr eaLnBrk="1" hangingPunct="1"/>
            <a:r>
              <a:rPr lang="en-US" altLang="ko-KR" sz="1600" smtClean="0"/>
              <a:t>Honor parents and relatives</a:t>
            </a:r>
          </a:p>
          <a:p>
            <a:pPr eaLnBrk="1" hangingPunct="1"/>
            <a:r>
              <a:rPr lang="en-US" altLang="ko-KR" sz="1600" smtClean="0"/>
              <a:t>Be loyal and responsible (to the others to whom you are connected)</a:t>
            </a:r>
          </a:p>
          <a:p>
            <a:pPr eaLnBrk="1" hangingPunct="1"/>
            <a:r>
              <a:rPr lang="en-US" altLang="ko-KR" sz="1600" smtClean="0"/>
              <a:t>Fundamental African values: fertility and enhanced life</a:t>
            </a:r>
          </a:p>
          <a:p>
            <a:pPr eaLnBrk="1" hangingPunct="1"/>
            <a:r>
              <a:rPr lang="en-US" altLang="ko-KR" sz="1600" smtClean="0"/>
              <a:t>One must avoid breaking taboos or norms (this is a sin)</a:t>
            </a:r>
          </a:p>
          <a:p>
            <a:pPr eaLnBrk="1" hangingPunct="1"/>
            <a:r>
              <a:rPr lang="en-US" altLang="ko-KR" sz="1600" smtClean="0"/>
              <a:t>Taboos relate to fetishes and charms, witches and sacred kings, priests, women in childbirth, ghosts, corpses, etc.</a:t>
            </a:r>
          </a:p>
          <a:p>
            <a:pPr eaLnBrk="1" hangingPunct="1"/>
            <a:endParaRPr lang="en-US" altLang="ko-KR" sz="1600" smtClean="0"/>
          </a:p>
          <a:p>
            <a:pPr eaLnBrk="1" hangingPunct="1"/>
            <a:r>
              <a:rPr lang="en-US" altLang="ko-KR" sz="1600" smtClean="0"/>
              <a:t>Life rituals: birth, naming ceremony, coming of age, marriage, fatherhood, advancement to a higher social class; occupational specialization; death.</a:t>
            </a:r>
          </a:p>
          <a:p>
            <a:pPr eaLnBrk="1" hangingPunct="1"/>
            <a:endParaRPr lang="en-US" altLang="ko-KR" sz="1600" smtClean="0"/>
          </a:p>
          <a:p>
            <a:pPr eaLnBrk="1" hangingPunct="1"/>
            <a:r>
              <a:rPr lang="en-US" altLang="ko-KR" sz="1600" smtClean="0"/>
              <a:t>The rituals which accompany the major stages of maturation illustrate the ever-widening circles of the self and its increasing definition.</a:t>
            </a:r>
          </a:p>
          <a:p>
            <a:pPr eaLnBrk="1" hangingPunct="1">
              <a:buFontTx/>
              <a:buNone/>
            </a:pPr>
            <a:endParaRPr lang="en-US" altLang="ko-KR" sz="16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1160</Words>
  <Application>Microsoft Office PowerPoint</Application>
  <PresentationFormat>On-screen Show (4:3)</PresentationFormat>
  <Paragraphs>121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굴림</vt:lpstr>
      <vt:lpstr>Arial</vt:lpstr>
      <vt:lpstr>Calibri</vt:lpstr>
      <vt:lpstr>맑은 고딕</vt:lpstr>
      <vt:lpstr>기본 디자인</vt:lpstr>
      <vt:lpstr>African Traditional Religion</vt:lpstr>
      <vt:lpstr>God</vt:lpstr>
      <vt:lpstr>Reality</vt:lpstr>
      <vt:lpstr>Human Being</vt:lpstr>
      <vt:lpstr>PowerPoint Presentation</vt:lpstr>
      <vt:lpstr>Human Problem</vt:lpstr>
      <vt:lpstr>PowerPoint Presentation</vt:lpstr>
      <vt:lpstr>Salvation. Healing</vt:lpstr>
      <vt:lpstr>Conduct</vt:lpstr>
      <vt:lpstr>Destiny</vt:lpstr>
    </vt:vector>
  </TitlesOfParts>
  <Company>대학원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African Traditional Religion</dc:title>
  <dc:creator>교수실4</dc:creator>
  <cp:lastModifiedBy>Teacher E-Solutions</cp:lastModifiedBy>
  <cp:revision>31</cp:revision>
  <dcterms:created xsi:type="dcterms:W3CDTF">2005-06-13T02:03:52Z</dcterms:created>
  <dcterms:modified xsi:type="dcterms:W3CDTF">2019-01-15T07:28:27Z</dcterms:modified>
</cp:coreProperties>
</file>