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9" r:id="rId2"/>
    <p:sldId id="256" r:id="rId3"/>
    <p:sldId id="260" r:id="rId4"/>
    <p:sldId id="258" r:id="rId5"/>
    <p:sldId id="268" r:id="rId6"/>
    <p:sldId id="270" r:id="rId7"/>
    <p:sldId id="271" r:id="rId8"/>
    <p:sldId id="272" r:id="rId9"/>
    <p:sldId id="273" r:id="rId10"/>
    <p:sldId id="288" r:id="rId11"/>
    <p:sldId id="289" r:id="rId12"/>
    <p:sldId id="274" r:id="rId13"/>
    <p:sldId id="275" r:id="rId14"/>
    <p:sldId id="277" r:id="rId15"/>
    <p:sldId id="278" r:id="rId16"/>
    <p:sldId id="281" r:id="rId17"/>
    <p:sldId id="279" r:id="rId18"/>
    <p:sldId id="280" r:id="rId19"/>
    <p:sldId id="282" r:id="rId20"/>
    <p:sldId id="283" r:id="rId21"/>
    <p:sldId id="284" r:id="rId22"/>
    <p:sldId id="285" r:id="rId23"/>
    <p:sldId id="286" r:id="rId24"/>
    <p:sldId id="287" r:id="rId25"/>
    <p:sldId id="276"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0" autoAdjust="0"/>
    <p:restoredTop sz="94622" autoAdjust="0"/>
  </p:normalViewPr>
  <p:slideViewPr>
    <p:cSldViewPr>
      <p:cViewPr>
        <p:scale>
          <a:sx n="77" d="100"/>
          <a:sy n="77" d="100"/>
        </p:scale>
        <p:origin x="-5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648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648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648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C1E918D-F0BC-4323-8CFA-8F489C747EE9}" type="slidenum">
              <a:rPr lang="en-US"/>
              <a:pPr>
                <a:defRPr/>
              </a:pPr>
              <a:t>‹#›</a:t>
            </a:fld>
            <a:endParaRPr lang="en-US"/>
          </a:p>
        </p:txBody>
      </p:sp>
    </p:spTree>
    <p:extLst>
      <p:ext uri="{BB962C8B-B14F-4D97-AF65-F5344CB8AC3E}">
        <p14:creationId xmlns:p14="http://schemas.microsoft.com/office/powerpoint/2010/main" val="1490848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983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76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83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83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983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395FC13-AF87-4C68-9E17-B639E386A0D3}" type="slidenum">
              <a:rPr lang="en-US"/>
              <a:pPr>
                <a:defRPr/>
              </a:pPr>
              <a:t>‹#›</a:t>
            </a:fld>
            <a:endParaRPr lang="en-US"/>
          </a:p>
        </p:txBody>
      </p:sp>
    </p:spTree>
    <p:extLst>
      <p:ext uri="{BB962C8B-B14F-4D97-AF65-F5344CB8AC3E}">
        <p14:creationId xmlns:p14="http://schemas.microsoft.com/office/powerpoint/2010/main" val="235168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CD6B914-E15C-4522-A9DA-38A73827CA3B}" type="slidenum">
              <a:rPr lang="en-US" sz="1200"/>
              <a:pPr eaLnBrk="1" hangingPunct="1"/>
              <a:t>1</a:t>
            </a:fld>
            <a:endParaRPr lang="en-US" sz="120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60BBB5-50D3-48CC-B5D5-A15F29DD4987}" type="slidenum">
              <a:rPr lang="en-US" sz="1200"/>
              <a:pPr eaLnBrk="1" hangingPunct="1"/>
              <a:t>10</a:t>
            </a:fld>
            <a:endParaRPr lang="en-US" sz="120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91D8CB2-C11E-48EA-9F3A-925833781F52}" type="slidenum">
              <a:rPr lang="en-US" sz="1200"/>
              <a:pPr eaLnBrk="1" hangingPunct="1"/>
              <a:t>11</a:t>
            </a:fld>
            <a:endParaRPr lang="en-US" sz="120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C1C9637-6A3F-4135-9BDD-7F0552550E4B}" type="slidenum">
              <a:rPr lang="en-US" sz="1200"/>
              <a:pPr eaLnBrk="1" hangingPunct="1"/>
              <a:t>12</a:t>
            </a:fld>
            <a:endParaRPr lang="en-US" sz="120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C3B3802-DA04-4C31-9EBA-3F213794539F}" type="slidenum">
              <a:rPr lang="en-US" sz="1200"/>
              <a:pPr eaLnBrk="1" hangingPunct="1"/>
              <a:t>13</a:t>
            </a:fld>
            <a:endParaRPr lang="en-US" sz="120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7002877-1A8F-4893-A177-ED252426FA0F}" type="slidenum">
              <a:rPr lang="en-US" sz="1200"/>
              <a:pPr eaLnBrk="1" hangingPunct="1"/>
              <a:t>14</a:t>
            </a:fld>
            <a:endParaRPr lang="en-US" sz="120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DF1924-C49E-4235-BA4F-2EEFE3DE6F18}" type="slidenum">
              <a:rPr lang="en-US" sz="1200"/>
              <a:pPr eaLnBrk="1" hangingPunct="1"/>
              <a:t>15</a:t>
            </a:fld>
            <a:endParaRPr lang="en-US" sz="120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8D7A23-0F22-42EA-8FD5-789DF402B418}" type="slidenum">
              <a:rPr lang="en-US" sz="1200"/>
              <a:pPr eaLnBrk="1" hangingPunct="1"/>
              <a:t>16</a:t>
            </a:fld>
            <a:endParaRPr lang="en-US" sz="120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3497E78-6543-4E1C-8B1A-1EF127AB59F8}" type="slidenum">
              <a:rPr lang="en-US" sz="1200"/>
              <a:pPr eaLnBrk="1" hangingPunct="1"/>
              <a:t>17</a:t>
            </a:fld>
            <a:endParaRPr lang="en-US" sz="120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5CA09E4-C211-4385-A4B3-A9584A28D914}" type="slidenum">
              <a:rPr lang="en-US" sz="1200"/>
              <a:pPr eaLnBrk="1" hangingPunct="1"/>
              <a:t>18</a:t>
            </a:fld>
            <a:endParaRPr lang="en-US" sz="120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446B028-1206-4EA0-80F2-598B5C8BF177}" type="slidenum">
              <a:rPr lang="en-US" sz="1200"/>
              <a:pPr eaLnBrk="1" hangingPunct="1"/>
              <a:t>19</a:t>
            </a:fld>
            <a:endParaRPr lang="en-US" sz="120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901D7E6-AAE1-4515-9EC7-37CDC1323752}" type="slidenum">
              <a:rPr lang="en-US" sz="1200"/>
              <a:pPr eaLnBrk="1" hangingPunct="1"/>
              <a:t>2</a:t>
            </a:fld>
            <a:endParaRPr lang="en-US" sz="120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2ED6648-46C2-4520-83DA-540091A168E3}" type="slidenum">
              <a:rPr lang="en-US" sz="1200"/>
              <a:pPr eaLnBrk="1" hangingPunct="1"/>
              <a:t>20</a:t>
            </a:fld>
            <a:endParaRPr lang="en-US" sz="120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E36CFBB-2074-4D49-9760-E07B899E9763}" type="slidenum">
              <a:rPr lang="en-US" sz="1200"/>
              <a:pPr eaLnBrk="1" hangingPunct="1"/>
              <a:t>21</a:t>
            </a:fld>
            <a:endParaRPr lang="en-US" sz="120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D5165E9-66DA-4069-9913-91D3C3CBEB89}" type="slidenum">
              <a:rPr lang="en-US" sz="1200"/>
              <a:pPr eaLnBrk="1" hangingPunct="1"/>
              <a:t>22</a:t>
            </a:fld>
            <a:endParaRPr lang="en-US" sz="120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49763D6-0C55-40A1-B6AF-F05DA0B5305A}" type="slidenum">
              <a:rPr lang="en-US" sz="1200"/>
              <a:pPr eaLnBrk="1" hangingPunct="1"/>
              <a:t>23</a:t>
            </a:fld>
            <a:endParaRPr lang="en-US" sz="120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34770F-9845-4500-8A38-DE41ABE9B428}" type="slidenum">
              <a:rPr lang="en-US" sz="1200"/>
              <a:pPr eaLnBrk="1" hangingPunct="1"/>
              <a:t>24</a:t>
            </a:fld>
            <a:endParaRPr lang="en-US" sz="120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B7787E4-6F09-46CE-8FEE-032139DEA51F}" type="slidenum">
              <a:rPr lang="en-US" sz="1200"/>
              <a:pPr eaLnBrk="1" hangingPunct="1"/>
              <a:t>25</a:t>
            </a:fld>
            <a:endParaRPr lang="en-US" sz="120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24E3CAF-E634-450B-850C-C274D1762F9A}" type="slidenum">
              <a:rPr lang="en-US" sz="1200"/>
              <a:pPr eaLnBrk="1" hangingPunct="1"/>
              <a:t>3</a:t>
            </a:fld>
            <a:endParaRPr lang="en-US" sz="120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F3CF550-5113-43A4-8C3F-C2F79D0A59F9}" type="slidenum">
              <a:rPr lang="en-US" sz="1200"/>
              <a:pPr eaLnBrk="1" hangingPunct="1"/>
              <a:t>4</a:t>
            </a:fld>
            <a:endParaRPr lang="en-US" sz="120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038A14-6601-4CFC-BDA9-D76B532B1ECF}" type="slidenum">
              <a:rPr lang="en-US" sz="1200"/>
              <a:pPr eaLnBrk="1" hangingPunct="1"/>
              <a:t>5</a:t>
            </a:fld>
            <a:endParaRPr lang="en-US" sz="120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C9C3790-7F6A-4052-8125-41B573FAD548}" type="slidenum">
              <a:rPr lang="en-US" sz="1200"/>
              <a:pPr eaLnBrk="1" hangingPunct="1"/>
              <a:t>6</a:t>
            </a:fld>
            <a:endParaRPr lang="en-US" sz="120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BD3F496-DB8C-4550-B041-56202B4D4951}" type="slidenum">
              <a:rPr lang="en-US" sz="1200"/>
              <a:pPr eaLnBrk="1" hangingPunct="1"/>
              <a:t>7</a:t>
            </a:fld>
            <a:endParaRPr lang="en-US" sz="120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52662D6-B5E2-47E2-A9A9-822CA8209020}" type="slidenum">
              <a:rPr lang="en-US" sz="1200"/>
              <a:pPr eaLnBrk="1" hangingPunct="1"/>
              <a:t>8</a:t>
            </a:fld>
            <a:endParaRPr lang="en-US" sz="120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59D7517-D04D-4B75-B0BA-AEEF9DA35B77}" type="slidenum">
              <a:rPr lang="en-US" sz="1200"/>
              <a:pPr eaLnBrk="1" hangingPunct="1"/>
              <a:t>9</a:t>
            </a:fld>
            <a:endParaRPr lang="en-US" sz="120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C0E568-AA85-42BB-979C-C5426899E9A8}" type="slidenum">
              <a:rPr lang="en-US"/>
              <a:pPr>
                <a:defRPr/>
              </a:pPr>
              <a:t>‹#›</a:t>
            </a:fld>
            <a:endParaRPr lang="en-US"/>
          </a:p>
        </p:txBody>
      </p:sp>
    </p:spTree>
    <p:extLst>
      <p:ext uri="{BB962C8B-B14F-4D97-AF65-F5344CB8AC3E}">
        <p14:creationId xmlns:p14="http://schemas.microsoft.com/office/powerpoint/2010/main" val="179672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A71BDB-3B38-41D8-837D-BF994A6264C2}" type="slidenum">
              <a:rPr lang="en-US"/>
              <a:pPr>
                <a:defRPr/>
              </a:pPr>
              <a:t>‹#›</a:t>
            </a:fld>
            <a:endParaRPr lang="en-US"/>
          </a:p>
        </p:txBody>
      </p:sp>
    </p:spTree>
    <p:extLst>
      <p:ext uri="{BB962C8B-B14F-4D97-AF65-F5344CB8AC3E}">
        <p14:creationId xmlns:p14="http://schemas.microsoft.com/office/powerpoint/2010/main" val="169221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05F8D1-C632-4486-9BC5-106594C60F68}" type="slidenum">
              <a:rPr lang="en-US"/>
              <a:pPr>
                <a:defRPr/>
              </a:pPr>
              <a:t>‹#›</a:t>
            </a:fld>
            <a:endParaRPr lang="en-US"/>
          </a:p>
        </p:txBody>
      </p:sp>
    </p:spTree>
    <p:extLst>
      <p:ext uri="{BB962C8B-B14F-4D97-AF65-F5344CB8AC3E}">
        <p14:creationId xmlns:p14="http://schemas.microsoft.com/office/powerpoint/2010/main" val="2046824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3A889D-380C-4CAB-A1E4-D958910A855A}" type="slidenum">
              <a:rPr lang="en-US"/>
              <a:pPr>
                <a:defRPr/>
              </a:pPr>
              <a:t>‹#›</a:t>
            </a:fld>
            <a:endParaRPr lang="en-US"/>
          </a:p>
        </p:txBody>
      </p:sp>
    </p:spTree>
    <p:extLst>
      <p:ext uri="{BB962C8B-B14F-4D97-AF65-F5344CB8AC3E}">
        <p14:creationId xmlns:p14="http://schemas.microsoft.com/office/powerpoint/2010/main" val="209446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17633C-E697-401D-AD36-58A44DF1B19E}" type="slidenum">
              <a:rPr lang="en-US"/>
              <a:pPr>
                <a:defRPr/>
              </a:pPr>
              <a:t>‹#›</a:t>
            </a:fld>
            <a:endParaRPr lang="en-US"/>
          </a:p>
        </p:txBody>
      </p:sp>
    </p:spTree>
    <p:extLst>
      <p:ext uri="{BB962C8B-B14F-4D97-AF65-F5344CB8AC3E}">
        <p14:creationId xmlns:p14="http://schemas.microsoft.com/office/powerpoint/2010/main" val="2028176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6FE1E1-A766-4B63-914C-D080E92EC1BF}" type="slidenum">
              <a:rPr lang="en-US"/>
              <a:pPr>
                <a:defRPr/>
              </a:pPr>
              <a:t>‹#›</a:t>
            </a:fld>
            <a:endParaRPr lang="en-US"/>
          </a:p>
        </p:txBody>
      </p:sp>
    </p:spTree>
    <p:extLst>
      <p:ext uri="{BB962C8B-B14F-4D97-AF65-F5344CB8AC3E}">
        <p14:creationId xmlns:p14="http://schemas.microsoft.com/office/powerpoint/2010/main" val="2893246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C31201-894C-4B6E-8A17-253FE68535AA}" type="slidenum">
              <a:rPr lang="en-US"/>
              <a:pPr>
                <a:defRPr/>
              </a:pPr>
              <a:t>‹#›</a:t>
            </a:fld>
            <a:endParaRPr lang="en-US"/>
          </a:p>
        </p:txBody>
      </p:sp>
    </p:spTree>
    <p:extLst>
      <p:ext uri="{BB962C8B-B14F-4D97-AF65-F5344CB8AC3E}">
        <p14:creationId xmlns:p14="http://schemas.microsoft.com/office/powerpoint/2010/main" val="170571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A7CEF9-2679-4922-9108-2D1654F3D9FC}" type="slidenum">
              <a:rPr lang="en-US"/>
              <a:pPr>
                <a:defRPr/>
              </a:pPr>
              <a:t>‹#›</a:t>
            </a:fld>
            <a:endParaRPr lang="en-US"/>
          </a:p>
        </p:txBody>
      </p:sp>
    </p:spTree>
    <p:extLst>
      <p:ext uri="{BB962C8B-B14F-4D97-AF65-F5344CB8AC3E}">
        <p14:creationId xmlns:p14="http://schemas.microsoft.com/office/powerpoint/2010/main" val="2556155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842EF9-BA65-4B7C-9AD8-41A44A37FF6D}" type="slidenum">
              <a:rPr lang="en-US"/>
              <a:pPr>
                <a:defRPr/>
              </a:pPr>
              <a:t>‹#›</a:t>
            </a:fld>
            <a:endParaRPr lang="en-US"/>
          </a:p>
        </p:txBody>
      </p:sp>
    </p:spTree>
    <p:extLst>
      <p:ext uri="{BB962C8B-B14F-4D97-AF65-F5344CB8AC3E}">
        <p14:creationId xmlns:p14="http://schemas.microsoft.com/office/powerpoint/2010/main" val="98952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9DCFC4-7DCA-4398-9704-98DD77F77C4A}" type="slidenum">
              <a:rPr lang="en-US"/>
              <a:pPr>
                <a:defRPr/>
              </a:pPr>
              <a:t>‹#›</a:t>
            </a:fld>
            <a:endParaRPr lang="en-US"/>
          </a:p>
        </p:txBody>
      </p:sp>
    </p:spTree>
    <p:extLst>
      <p:ext uri="{BB962C8B-B14F-4D97-AF65-F5344CB8AC3E}">
        <p14:creationId xmlns:p14="http://schemas.microsoft.com/office/powerpoint/2010/main" val="1989126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15DCF2-1A23-4F1B-98AB-1B523D6C5471}" type="slidenum">
              <a:rPr lang="en-US"/>
              <a:pPr>
                <a:defRPr/>
              </a:pPr>
              <a:t>‹#›</a:t>
            </a:fld>
            <a:endParaRPr lang="en-US"/>
          </a:p>
        </p:txBody>
      </p:sp>
    </p:spTree>
    <p:extLst>
      <p:ext uri="{BB962C8B-B14F-4D97-AF65-F5344CB8AC3E}">
        <p14:creationId xmlns:p14="http://schemas.microsoft.com/office/powerpoint/2010/main" val="388459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7367CFB-91AC-46C2-A7BE-128B6B0BB1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book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3"/>
          <p:cNvSpPr>
            <a:spLocks noGrp="1" noChangeArrowheads="1"/>
          </p:cNvSpPr>
          <p:nvPr>
            <p:ph type="title"/>
          </p:nvPr>
        </p:nvSpPr>
        <p:spPr/>
        <p:txBody>
          <a:bodyPr/>
          <a:lstStyle/>
          <a:p>
            <a:pPr eaLnBrk="1" hangingPunct="1"/>
            <a:r>
              <a:rPr lang="en-US" smtClean="0">
                <a:solidFill>
                  <a:schemeClr val="tx1"/>
                </a:solidFill>
              </a:rPr>
              <a:t>The Birth and Boyhood of Jesus</a:t>
            </a:r>
          </a:p>
        </p:txBody>
      </p:sp>
      <p:sp>
        <p:nvSpPr>
          <p:cNvPr id="93188" name="Rectangle 4"/>
          <p:cNvSpPr>
            <a:spLocks noGrp="1" noChangeArrowheads="1"/>
          </p:cNvSpPr>
          <p:nvPr>
            <p:ph type="body" sz="half" idx="1"/>
          </p:nvPr>
        </p:nvSpPr>
        <p:spPr/>
        <p:txBody>
          <a:bodyPr/>
          <a:lstStyle/>
          <a:p>
            <a:pPr eaLnBrk="1" hangingPunct="1"/>
            <a:r>
              <a:rPr lang="en-US" smtClean="0"/>
              <a:t>The birth narratives only occur in two of the gospels: Matthew and Luke</a:t>
            </a:r>
          </a:p>
          <a:p>
            <a:pPr eaLnBrk="1" hangingPunct="1"/>
            <a:r>
              <a:rPr lang="en-US" smtClean="0"/>
              <a:t>Mark begins with the baptism of Jesus</a:t>
            </a:r>
          </a:p>
          <a:p>
            <a:pPr eaLnBrk="1" hangingPunct="1"/>
            <a:r>
              <a:rPr lang="en-US" smtClean="0"/>
              <a:t>John begins with the pre-existence of Jesus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descr="boo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3"/>
          <p:cNvSpPr>
            <a:spLocks noGrp="1" noChangeArrowheads="1"/>
          </p:cNvSpPr>
          <p:nvPr>
            <p:ph type="title"/>
          </p:nvPr>
        </p:nvSpPr>
        <p:spPr>
          <a:noFill/>
        </p:spPr>
        <p:txBody>
          <a:bodyPr/>
          <a:lstStyle/>
          <a:p>
            <a:pPr eaLnBrk="1" hangingPunct="1"/>
            <a:r>
              <a:rPr lang="en-US" smtClean="0">
                <a:solidFill>
                  <a:schemeClr val="tx1"/>
                </a:solidFill>
              </a:rPr>
              <a:t>*Excurses on Luke 1:41-43*</a:t>
            </a:r>
          </a:p>
        </p:txBody>
      </p:sp>
      <p:sp>
        <p:nvSpPr>
          <p:cNvPr id="160772" name="Rectangle 4"/>
          <p:cNvSpPr>
            <a:spLocks noGrp="1" noChangeArrowheads="1"/>
          </p:cNvSpPr>
          <p:nvPr>
            <p:ph type="body" idx="1"/>
          </p:nvPr>
        </p:nvSpPr>
        <p:spPr/>
        <p:txBody>
          <a:bodyPr/>
          <a:lstStyle/>
          <a:p>
            <a:pPr eaLnBrk="1" hangingPunct="1">
              <a:lnSpc>
                <a:spcPct val="90000"/>
              </a:lnSpc>
            </a:pPr>
            <a:r>
              <a:rPr lang="en-US" b="1" smtClean="0"/>
              <a:t>Luke 1:41-43 </a:t>
            </a:r>
            <a:r>
              <a:rPr lang="en-US" smtClean="0"/>
              <a:t> 41 When Elizabeth heard Mary's greeting, the baby leaped in her womb; and Elizabeth was filled with the Holy Spirit.  42 And she cried out with a loud voice and said, "Blessed </a:t>
            </a:r>
            <a:r>
              <a:rPr lang="en-US" i="1" smtClean="0"/>
              <a:t>are </a:t>
            </a:r>
            <a:r>
              <a:rPr lang="en-US" smtClean="0"/>
              <a:t>you among women, and blessed </a:t>
            </a:r>
            <a:r>
              <a:rPr lang="en-US" i="1" smtClean="0"/>
              <a:t>is </a:t>
            </a:r>
            <a:r>
              <a:rPr lang="en-US" smtClean="0"/>
              <a:t>the fruit of your womb!  43 "And how has it </a:t>
            </a:r>
            <a:r>
              <a:rPr lang="en-US" i="1" smtClean="0"/>
              <a:t>happened </a:t>
            </a:r>
            <a:r>
              <a:rPr lang="en-US" smtClean="0"/>
              <a:t>to me, that the mother of my Lord would come to me?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7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book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3"/>
          <p:cNvSpPr>
            <a:spLocks noGrp="1" noChangeArrowheads="1"/>
          </p:cNvSpPr>
          <p:nvPr>
            <p:ph type="title"/>
          </p:nvPr>
        </p:nvSpPr>
        <p:spPr/>
        <p:txBody>
          <a:bodyPr/>
          <a:lstStyle/>
          <a:p>
            <a:pPr eaLnBrk="1" hangingPunct="1"/>
            <a:r>
              <a:rPr lang="en-US" smtClean="0">
                <a:solidFill>
                  <a:schemeClr val="tx1"/>
                </a:solidFill>
              </a:rPr>
              <a:t>*Life at Conception?*</a:t>
            </a:r>
          </a:p>
        </p:txBody>
      </p:sp>
      <p:sp>
        <p:nvSpPr>
          <p:cNvPr id="162820" name="Rectangle 4"/>
          <p:cNvSpPr>
            <a:spLocks noGrp="1" noChangeArrowheads="1"/>
          </p:cNvSpPr>
          <p:nvPr>
            <p:ph type="body" sz="half" idx="1"/>
          </p:nvPr>
        </p:nvSpPr>
        <p:spPr>
          <a:xfrm>
            <a:off x="381000" y="1752600"/>
            <a:ext cx="5943600" cy="4648200"/>
          </a:xfrm>
        </p:spPr>
        <p:txBody>
          <a:bodyPr/>
          <a:lstStyle/>
          <a:p>
            <a:pPr eaLnBrk="1" hangingPunct="1"/>
            <a:r>
              <a:rPr lang="en-US" sz="3200" smtClean="0"/>
              <a:t>Notice that John is spoken of as “leaping in her womb.”  Clearly because he recognized Jesus.</a:t>
            </a:r>
          </a:p>
          <a:p>
            <a:pPr eaLnBrk="1" hangingPunct="1"/>
            <a:r>
              <a:rPr lang="en-US" sz="3200" smtClean="0"/>
              <a:t>The text seems to indicate that Mary is already the mother of the Lord, though he is not born yet.</a:t>
            </a:r>
          </a:p>
          <a:p>
            <a:pPr eaLnBrk="1" hangingPunct="1"/>
            <a:r>
              <a:rPr lang="en-US" sz="3200" smtClean="0"/>
              <a:t>Both of these are human babies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2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8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2" descr="book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Rectangle 3"/>
          <p:cNvSpPr>
            <a:spLocks noGrp="1" noChangeArrowheads="1"/>
          </p:cNvSpPr>
          <p:nvPr>
            <p:ph type="title"/>
          </p:nvPr>
        </p:nvSpPr>
        <p:spPr/>
        <p:txBody>
          <a:bodyPr/>
          <a:lstStyle/>
          <a:p>
            <a:pPr eaLnBrk="1" hangingPunct="1"/>
            <a:r>
              <a:rPr lang="en-US" smtClean="0">
                <a:solidFill>
                  <a:schemeClr val="tx1"/>
                </a:solidFill>
              </a:rPr>
              <a:t>The Perpetual Virginity</a:t>
            </a:r>
          </a:p>
        </p:txBody>
      </p:sp>
      <p:sp>
        <p:nvSpPr>
          <p:cNvPr id="130052" name="Rectangle 4"/>
          <p:cNvSpPr>
            <a:spLocks noGrp="1" noChangeArrowheads="1"/>
          </p:cNvSpPr>
          <p:nvPr>
            <p:ph type="body" sz="half" idx="1"/>
          </p:nvPr>
        </p:nvSpPr>
        <p:spPr/>
        <p:txBody>
          <a:bodyPr/>
          <a:lstStyle/>
          <a:p>
            <a:pPr eaLnBrk="1" hangingPunct="1"/>
            <a:r>
              <a:rPr lang="en-US" smtClean="0"/>
              <a:t>Many in the church have argued that Mary remained a virgin for the rest of her life.</a:t>
            </a:r>
          </a:p>
          <a:p>
            <a:pPr eaLnBrk="1" hangingPunct="1"/>
            <a:r>
              <a:rPr lang="en-US" smtClean="0"/>
              <a:t>While this is a doctrine that is held by the Roman Catholic church today, it has not always been 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boo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Rectangle 3"/>
          <p:cNvSpPr>
            <a:spLocks noGrp="1" noChangeArrowheads="1"/>
          </p:cNvSpPr>
          <p:nvPr>
            <p:ph type="title"/>
          </p:nvPr>
        </p:nvSpPr>
        <p:spPr>
          <a:noFill/>
        </p:spPr>
        <p:txBody>
          <a:bodyPr/>
          <a:lstStyle/>
          <a:p>
            <a:pPr eaLnBrk="1" hangingPunct="1"/>
            <a:r>
              <a:rPr lang="en-US" smtClean="0">
                <a:solidFill>
                  <a:schemeClr val="tx1"/>
                </a:solidFill>
              </a:rPr>
              <a:t>Luther on Perpetual Virginity</a:t>
            </a:r>
          </a:p>
        </p:txBody>
      </p:sp>
      <p:sp>
        <p:nvSpPr>
          <p:cNvPr id="131076" name="Rectangle 4"/>
          <p:cNvSpPr>
            <a:spLocks noGrp="1" noChangeArrowheads="1"/>
          </p:cNvSpPr>
          <p:nvPr>
            <p:ph type="body" idx="1"/>
          </p:nvPr>
        </p:nvSpPr>
        <p:spPr>
          <a:xfrm>
            <a:off x="609600" y="1676400"/>
            <a:ext cx="7772400" cy="4419600"/>
          </a:xfrm>
        </p:spPr>
        <p:txBody>
          <a:bodyPr/>
          <a:lstStyle/>
          <a:p>
            <a:pPr eaLnBrk="1" hangingPunct="1">
              <a:lnSpc>
                <a:spcPct val="90000"/>
              </a:lnSpc>
            </a:pPr>
            <a:r>
              <a:rPr lang="en-US" b="1" smtClean="0"/>
              <a:t>[Christ’s birth] was without the co-operation of a man, and she remained a virgin after that. (Luther’s Works, Vol. 22, p. 23)</a:t>
            </a:r>
          </a:p>
          <a:p>
            <a:pPr eaLnBrk="1" hangingPunct="1">
              <a:lnSpc>
                <a:spcPct val="90000"/>
              </a:lnSpc>
            </a:pPr>
            <a:r>
              <a:rPr lang="en-US" b="1" smtClean="0"/>
              <a:t>I am inclined to agree with those who declare that “brothers” really means “cousins” here [speaking of Jesus’ brothers] . . . (Luther’s works, Vol. 22, p. 215</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07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boo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Rectangle 3"/>
          <p:cNvSpPr>
            <a:spLocks noGrp="1" noChangeArrowheads="1"/>
          </p:cNvSpPr>
          <p:nvPr>
            <p:ph type="title"/>
          </p:nvPr>
        </p:nvSpPr>
        <p:spPr>
          <a:noFill/>
        </p:spPr>
        <p:txBody>
          <a:bodyPr/>
          <a:lstStyle/>
          <a:p>
            <a:pPr eaLnBrk="1" hangingPunct="1"/>
            <a:r>
              <a:rPr lang="en-US" smtClean="0">
                <a:solidFill>
                  <a:schemeClr val="tx1"/>
                </a:solidFill>
              </a:rPr>
              <a:t>Calvin on Perpetual Virginity</a:t>
            </a:r>
          </a:p>
        </p:txBody>
      </p:sp>
      <p:sp>
        <p:nvSpPr>
          <p:cNvPr id="134148" name="Rectangle 4"/>
          <p:cNvSpPr>
            <a:spLocks noGrp="1" noChangeArrowheads="1"/>
          </p:cNvSpPr>
          <p:nvPr>
            <p:ph type="body" idx="1"/>
          </p:nvPr>
        </p:nvSpPr>
        <p:spPr>
          <a:xfrm>
            <a:off x="609600" y="1676400"/>
            <a:ext cx="7772400" cy="4419600"/>
          </a:xfrm>
        </p:spPr>
        <p:txBody>
          <a:bodyPr/>
          <a:lstStyle/>
          <a:p>
            <a:pPr eaLnBrk="1" hangingPunct="1">
              <a:lnSpc>
                <a:spcPct val="90000"/>
              </a:lnSpc>
            </a:pPr>
            <a:r>
              <a:rPr lang="en-US" smtClean="0"/>
              <a:t>In the Hebrew manner relatives of any sort are called ‘brethren’, as we have said elsewhere.  It was therefore very ignorant of Helvidius to imagine that Mary had many sons because there are several mentions of Christ’s brethren. (Comm. on Synoptics 2.136)</a:t>
            </a:r>
          </a:p>
          <a:p>
            <a:pPr eaLnBrk="1" hangingPunct="1">
              <a:lnSpc>
                <a:spcPct val="90000"/>
              </a:lnSpc>
            </a:pPr>
            <a:r>
              <a:rPr lang="en-US" smtClean="0"/>
              <a:t>Helvidius debated Jerome on the perpetual virginity, arguing against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boo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Rectangle 3"/>
          <p:cNvSpPr>
            <a:spLocks noGrp="1" noChangeArrowheads="1"/>
          </p:cNvSpPr>
          <p:nvPr>
            <p:ph type="title"/>
          </p:nvPr>
        </p:nvSpPr>
        <p:spPr>
          <a:noFill/>
        </p:spPr>
        <p:txBody>
          <a:bodyPr/>
          <a:lstStyle/>
          <a:p>
            <a:pPr eaLnBrk="1" hangingPunct="1"/>
            <a:r>
              <a:rPr lang="en-US" smtClean="0">
                <a:solidFill>
                  <a:schemeClr val="tx1"/>
                </a:solidFill>
              </a:rPr>
              <a:t>Mary’s Dangerous Song</a:t>
            </a:r>
          </a:p>
        </p:txBody>
      </p:sp>
      <p:sp>
        <p:nvSpPr>
          <p:cNvPr id="136196" name="Rectangle 4"/>
          <p:cNvSpPr>
            <a:spLocks noGrp="1" noChangeArrowheads="1"/>
          </p:cNvSpPr>
          <p:nvPr>
            <p:ph type="body" idx="1"/>
          </p:nvPr>
        </p:nvSpPr>
        <p:spPr>
          <a:xfrm>
            <a:off x="609600" y="1676400"/>
            <a:ext cx="8001000" cy="4572000"/>
          </a:xfrm>
        </p:spPr>
        <p:txBody>
          <a:bodyPr/>
          <a:lstStyle/>
          <a:p>
            <a:pPr eaLnBrk="1" hangingPunct="1"/>
            <a:r>
              <a:rPr lang="en-US" smtClean="0"/>
              <a:t>In Luke 1:46-55 Mary has a song that is seen by many today to be sweet, kind, and nice.</a:t>
            </a:r>
          </a:p>
          <a:p>
            <a:pPr eaLnBrk="1" hangingPunct="1"/>
            <a:r>
              <a:rPr lang="en-US" smtClean="0"/>
              <a:t>A closer look indicates that Mary realizes that this child she is carrying will be the great messiah that was expected.</a:t>
            </a:r>
          </a:p>
          <a:p>
            <a:pPr eaLnBrk="1" hangingPunct="1"/>
            <a:r>
              <a:rPr lang="en-US" smtClean="0"/>
              <a:t>This message is seen as so subversive that for a period of time the government of Guatemala banned its public recitation.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19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61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boo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3"/>
          <p:cNvSpPr>
            <a:spLocks noGrp="1" noChangeArrowheads="1"/>
          </p:cNvSpPr>
          <p:nvPr>
            <p:ph type="title"/>
          </p:nvPr>
        </p:nvSpPr>
        <p:spPr>
          <a:noFill/>
        </p:spPr>
        <p:txBody>
          <a:bodyPr/>
          <a:lstStyle/>
          <a:p>
            <a:pPr eaLnBrk="1" hangingPunct="1"/>
            <a:r>
              <a:rPr lang="en-US" smtClean="0">
                <a:solidFill>
                  <a:schemeClr val="tx1"/>
                </a:solidFill>
              </a:rPr>
              <a:t>Joseph’s Silence</a:t>
            </a:r>
          </a:p>
        </p:txBody>
      </p:sp>
      <p:sp>
        <p:nvSpPr>
          <p:cNvPr id="142340" name="Rectangle 4"/>
          <p:cNvSpPr>
            <a:spLocks noGrp="1" noChangeArrowheads="1"/>
          </p:cNvSpPr>
          <p:nvPr>
            <p:ph type="body" idx="1"/>
          </p:nvPr>
        </p:nvSpPr>
        <p:spPr>
          <a:xfrm>
            <a:off x="609600" y="1676400"/>
            <a:ext cx="8001000" cy="4572000"/>
          </a:xfrm>
        </p:spPr>
        <p:txBody>
          <a:bodyPr/>
          <a:lstStyle/>
          <a:p>
            <a:pPr eaLnBrk="1" hangingPunct="1"/>
            <a:r>
              <a:rPr lang="en-US" smtClean="0"/>
              <a:t>Joseph never says a word in the gospel stories</a:t>
            </a:r>
          </a:p>
          <a:p>
            <a:pPr eaLnBrk="1" hangingPunct="1"/>
            <a:r>
              <a:rPr lang="en-US" smtClean="0"/>
              <a:t>He is the picture of a strong stable person who believes God and holds on to that belief with all that he has.</a:t>
            </a:r>
          </a:p>
          <a:p>
            <a:pPr eaLnBrk="1" hangingPunct="1"/>
            <a:r>
              <a:rPr lang="en-US" smtClean="0"/>
              <a:t>*Matthew speaks of him as a “righteous man” in 1:19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4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2" descr="boo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Rectangle 3"/>
          <p:cNvSpPr>
            <a:spLocks noGrp="1" noChangeArrowheads="1"/>
          </p:cNvSpPr>
          <p:nvPr>
            <p:ph type="title"/>
          </p:nvPr>
        </p:nvSpPr>
        <p:spPr>
          <a:noFill/>
        </p:spPr>
        <p:txBody>
          <a:bodyPr/>
          <a:lstStyle/>
          <a:p>
            <a:pPr eaLnBrk="1" hangingPunct="1"/>
            <a:r>
              <a:rPr lang="en-US" smtClean="0">
                <a:solidFill>
                  <a:schemeClr val="tx1"/>
                </a:solidFill>
              </a:rPr>
              <a:t>Jesus’ Boyhood</a:t>
            </a:r>
          </a:p>
        </p:txBody>
      </p:sp>
      <p:sp>
        <p:nvSpPr>
          <p:cNvPr id="138244" name="Rectangle 4"/>
          <p:cNvSpPr>
            <a:spLocks noGrp="1" noChangeArrowheads="1"/>
          </p:cNvSpPr>
          <p:nvPr>
            <p:ph type="body" idx="1"/>
          </p:nvPr>
        </p:nvSpPr>
        <p:spPr>
          <a:xfrm>
            <a:off x="609600" y="1676400"/>
            <a:ext cx="8001000" cy="4953000"/>
          </a:xfrm>
        </p:spPr>
        <p:txBody>
          <a:bodyPr/>
          <a:lstStyle/>
          <a:p>
            <a:pPr eaLnBrk="1" hangingPunct="1">
              <a:lnSpc>
                <a:spcPct val="90000"/>
              </a:lnSpc>
            </a:pPr>
            <a:r>
              <a:rPr lang="en-US" smtClean="0"/>
              <a:t>One of the most interesting things about the gospels is that they tell us almost nothing when it comes to the time between Jesus’ birth and his public ministry</a:t>
            </a:r>
          </a:p>
          <a:p>
            <a:pPr eaLnBrk="1" hangingPunct="1">
              <a:lnSpc>
                <a:spcPct val="90000"/>
              </a:lnSpc>
            </a:pPr>
            <a:r>
              <a:rPr lang="en-US" smtClean="0"/>
              <a:t>The only glimpse that we have into this period is from Luke 2</a:t>
            </a:r>
          </a:p>
          <a:p>
            <a:pPr eaLnBrk="1" hangingPunct="1">
              <a:lnSpc>
                <a:spcPct val="90000"/>
              </a:lnSpc>
            </a:pPr>
            <a:r>
              <a:rPr lang="en-US" smtClean="0"/>
              <a:t>The “Temple Alone” Incident  Luke 2:42-50</a:t>
            </a:r>
          </a:p>
          <a:p>
            <a:pPr eaLnBrk="1" hangingPunct="1">
              <a:lnSpc>
                <a:spcPct val="90000"/>
              </a:lnSpc>
            </a:pPr>
            <a:r>
              <a:rPr lang="en-US" b="1" smtClean="0"/>
              <a:t>Luke 2:52 </a:t>
            </a:r>
            <a:r>
              <a:rPr lang="en-US" smtClean="0"/>
              <a:t> 52 And Jesus kept increasing in wisdom and stature, and in favor with God and men.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2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82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 descr="boo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Rectangle 3"/>
          <p:cNvSpPr>
            <a:spLocks noGrp="1" noChangeArrowheads="1"/>
          </p:cNvSpPr>
          <p:nvPr>
            <p:ph type="title"/>
          </p:nvPr>
        </p:nvSpPr>
        <p:spPr>
          <a:noFill/>
        </p:spPr>
        <p:txBody>
          <a:bodyPr/>
          <a:lstStyle/>
          <a:p>
            <a:pPr eaLnBrk="1" hangingPunct="1"/>
            <a:r>
              <a:rPr lang="en-US" smtClean="0">
                <a:solidFill>
                  <a:schemeClr val="tx1"/>
                </a:solidFill>
              </a:rPr>
              <a:t>Jesus’ Boyhood</a:t>
            </a:r>
          </a:p>
        </p:txBody>
      </p:sp>
      <p:sp>
        <p:nvSpPr>
          <p:cNvPr id="140292" name="Rectangle 4"/>
          <p:cNvSpPr>
            <a:spLocks noGrp="1" noChangeArrowheads="1"/>
          </p:cNvSpPr>
          <p:nvPr>
            <p:ph type="body" idx="1"/>
          </p:nvPr>
        </p:nvSpPr>
        <p:spPr>
          <a:xfrm>
            <a:off x="609600" y="1676400"/>
            <a:ext cx="8001000" cy="4953000"/>
          </a:xfrm>
        </p:spPr>
        <p:txBody>
          <a:bodyPr/>
          <a:lstStyle/>
          <a:p>
            <a:pPr eaLnBrk="1" hangingPunct="1"/>
            <a:r>
              <a:rPr lang="en-US" smtClean="0"/>
              <a:t>It is because of this lack of information about Jesus boyhood that spurious gospels show up claiming to speak about the boyhood of Jesus</a:t>
            </a:r>
          </a:p>
          <a:p>
            <a:pPr eaLnBrk="1" hangingPunct="1"/>
            <a:r>
              <a:rPr lang="en-US" smtClean="0"/>
              <a:t>The Infancy Gospel of Thomas tells of Jesus doing a variety of “boyish things” such as:</a:t>
            </a:r>
          </a:p>
          <a:p>
            <a:pPr eaLnBrk="1" hangingPunct="1"/>
            <a:r>
              <a:rPr lang="en-US" smtClean="0"/>
              <a:t>Striking playmates dead (ch. 4)</a:t>
            </a:r>
          </a:p>
          <a:p>
            <a:pPr eaLnBrk="1" hangingPunct="1"/>
            <a:r>
              <a:rPr lang="en-US" smtClean="0"/>
              <a:t>Raising other playmates from the dead (ch. 9)</a:t>
            </a:r>
          </a:p>
          <a:p>
            <a:pPr eaLnBrk="1" hangingPunct="1"/>
            <a:r>
              <a:rPr lang="en-US" smtClean="0"/>
              <a:t>Fixing his Father’s carpentry mistakes (ch. 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29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29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29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2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boo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Rectangle 3"/>
          <p:cNvSpPr>
            <a:spLocks noGrp="1" noChangeArrowheads="1"/>
          </p:cNvSpPr>
          <p:nvPr>
            <p:ph type="title"/>
          </p:nvPr>
        </p:nvSpPr>
        <p:spPr>
          <a:noFill/>
        </p:spPr>
        <p:txBody>
          <a:bodyPr/>
          <a:lstStyle/>
          <a:p>
            <a:pPr eaLnBrk="1" hangingPunct="1"/>
            <a:r>
              <a:rPr lang="en-US" smtClean="0">
                <a:solidFill>
                  <a:schemeClr val="tx1"/>
                </a:solidFill>
              </a:rPr>
              <a:t>Helpful Books</a:t>
            </a:r>
          </a:p>
        </p:txBody>
      </p:sp>
      <p:sp>
        <p:nvSpPr>
          <p:cNvPr id="144388" name="Rectangle 4"/>
          <p:cNvSpPr>
            <a:spLocks noGrp="1" noChangeArrowheads="1"/>
          </p:cNvSpPr>
          <p:nvPr>
            <p:ph type="body" idx="1"/>
          </p:nvPr>
        </p:nvSpPr>
        <p:spPr>
          <a:xfrm>
            <a:off x="609600" y="1676400"/>
            <a:ext cx="8001000" cy="4953000"/>
          </a:xfrm>
        </p:spPr>
        <p:txBody>
          <a:bodyPr/>
          <a:lstStyle/>
          <a:p>
            <a:pPr eaLnBrk="1" hangingPunct="1"/>
            <a:r>
              <a:rPr lang="en-US" b="1" smtClean="0"/>
              <a:t>The Real Mary: Why Evangelical Christians Can Embrace the Mother of Jesus</a:t>
            </a:r>
            <a:r>
              <a:rPr lang="en-US" smtClean="0"/>
              <a:t> –Scot                              McKnight</a:t>
            </a:r>
          </a:p>
        </p:txBody>
      </p:sp>
      <p:pic>
        <p:nvPicPr>
          <p:cNvPr id="20485" name="Picture 5" descr="Mary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8956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descr="matth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3"/>
          <p:cNvSpPr>
            <a:spLocks noGrp="1" noChangeArrowheads="1"/>
          </p:cNvSpPr>
          <p:nvPr>
            <p:ph type="ctrTitle"/>
          </p:nvPr>
        </p:nvSpPr>
        <p:spPr>
          <a:xfrm>
            <a:off x="685800" y="4930775"/>
            <a:ext cx="7772400" cy="1470025"/>
          </a:xfrm>
        </p:spPr>
        <p:txBody>
          <a:bodyPr/>
          <a:lstStyle/>
          <a:p>
            <a:pPr eaLnBrk="1" hangingPunct="1"/>
            <a:r>
              <a:rPr lang="en-US" smtClean="0">
                <a:solidFill>
                  <a:schemeClr val="tx1"/>
                </a:solidFill>
              </a:rPr>
              <a:t>Matthew Chapters 1-2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descr="boo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3"/>
          <p:cNvSpPr>
            <a:spLocks noGrp="1" noChangeArrowheads="1"/>
          </p:cNvSpPr>
          <p:nvPr>
            <p:ph type="title"/>
          </p:nvPr>
        </p:nvSpPr>
        <p:spPr>
          <a:noFill/>
        </p:spPr>
        <p:txBody>
          <a:bodyPr/>
          <a:lstStyle/>
          <a:p>
            <a:pPr eaLnBrk="1" hangingPunct="1"/>
            <a:r>
              <a:rPr lang="en-US" smtClean="0">
                <a:solidFill>
                  <a:schemeClr val="tx1"/>
                </a:solidFill>
              </a:rPr>
              <a:t>Helpful Books</a:t>
            </a:r>
          </a:p>
        </p:txBody>
      </p:sp>
      <p:sp>
        <p:nvSpPr>
          <p:cNvPr id="146436" name="Rectangle 4"/>
          <p:cNvSpPr>
            <a:spLocks noGrp="1" noChangeArrowheads="1"/>
          </p:cNvSpPr>
          <p:nvPr>
            <p:ph type="body" idx="1"/>
          </p:nvPr>
        </p:nvSpPr>
        <p:spPr>
          <a:xfrm>
            <a:off x="609600" y="1676400"/>
            <a:ext cx="8001000" cy="4953000"/>
          </a:xfrm>
        </p:spPr>
        <p:txBody>
          <a:bodyPr/>
          <a:lstStyle/>
          <a:p>
            <a:pPr eaLnBrk="1" hangingPunct="1"/>
            <a:r>
              <a:rPr lang="en-US" b="1" smtClean="0"/>
              <a:t>Birth of the Messiah</a:t>
            </a:r>
            <a:r>
              <a:rPr lang="en-US" smtClean="0"/>
              <a:t>- Raymond Brown</a:t>
            </a:r>
          </a:p>
        </p:txBody>
      </p:sp>
      <p:pic>
        <p:nvPicPr>
          <p:cNvPr id="21509" name="Picture 6" descr="birthmessi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2860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descr="boo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3"/>
          <p:cNvSpPr>
            <a:spLocks noGrp="1" noChangeArrowheads="1"/>
          </p:cNvSpPr>
          <p:nvPr>
            <p:ph type="title"/>
          </p:nvPr>
        </p:nvSpPr>
        <p:spPr>
          <a:noFill/>
        </p:spPr>
        <p:txBody>
          <a:bodyPr/>
          <a:lstStyle/>
          <a:p>
            <a:pPr eaLnBrk="1" hangingPunct="1"/>
            <a:r>
              <a:rPr lang="en-US" smtClean="0">
                <a:solidFill>
                  <a:schemeClr val="tx1"/>
                </a:solidFill>
              </a:rPr>
              <a:t>Helpful Books</a:t>
            </a:r>
          </a:p>
        </p:txBody>
      </p:sp>
      <p:sp>
        <p:nvSpPr>
          <p:cNvPr id="148484" name="Rectangle 4"/>
          <p:cNvSpPr>
            <a:spLocks noGrp="1" noChangeArrowheads="1"/>
          </p:cNvSpPr>
          <p:nvPr>
            <p:ph type="body" idx="1"/>
          </p:nvPr>
        </p:nvSpPr>
        <p:spPr>
          <a:xfrm>
            <a:off x="609600" y="1676400"/>
            <a:ext cx="8001000" cy="4953000"/>
          </a:xfrm>
        </p:spPr>
        <p:txBody>
          <a:bodyPr/>
          <a:lstStyle/>
          <a:p>
            <a:pPr eaLnBrk="1" hangingPunct="1"/>
            <a:r>
              <a:rPr lang="en-US" b="1" smtClean="0"/>
              <a:t>Jesus the Messiah: A Survey of the Life of Christ</a:t>
            </a:r>
            <a:r>
              <a:rPr lang="en-US" smtClean="0"/>
              <a:t> by Robert Stein</a:t>
            </a:r>
          </a:p>
        </p:txBody>
      </p:sp>
      <p:pic>
        <p:nvPicPr>
          <p:cNvPr id="22533" name="Picture 6" descr="jesusmessi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819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48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2" descr="boo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Rectangle 3"/>
          <p:cNvSpPr>
            <a:spLocks noGrp="1" noChangeArrowheads="1"/>
          </p:cNvSpPr>
          <p:nvPr>
            <p:ph type="title"/>
          </p:nvPr>
        </p:nvSpPr>
        <p:spPr>
          <a:noFill/>
        </p:spPr>
        <p:txBody>
          <a:bodyPr/>
          <a:lstStyle/>
          <a:p>
            <a:pPr eaLnBrk="1" hangingPunct="1"/>
            <a:r>
              <a:rPr lang="en-US" smtClean="0">
                <a:solidFill>
                  <a:schemeClr val="tx1"/>
                </a:solidFill>
              </a:rPr>
              <a:t>Helpful Books</a:t>
            </a:r>
          </a:p>
        </p:txBody>
      </p:sp>
      <p:sp>
        <p:nvSpPr>
          <p:cNvPr id="150532" name="Rectangle 4"/>
          <p:cNvSpPr>
            <a:spLocks noGrp="1" noChangeArrowheads="1"/>
          </p:cNvSpPr>
          <p:nvPr>
            <p:ph type="body" idx="1"/>
          </p:nvPr>
        </p:nvSpPr>
        <p:spPr>
          <a:xfrm>
            <a:off x="609600" y="1676400"/>
            <a:ext cx="8001000" cy="4953000"/>
          </a:xfrm>
        </p:spPr>
        <p:txBody>
          <a:bodyPr/>
          <a:lstStyle/>
          <a:p>
            <a:pPr eaLnBrk="1" hangingPunct="1"/>
            <a:r>
              <a:rPr lang="en-US" b="1" smtClean="0"/>
              <a:t>The Upside-Down Kingdom</a:t>
            </a:r>
            <a:r>
              <a:rPr lang="en-US" smtClean="0"/>
              <a:t> by Donald Kraybill</a:t>
            </a:r>
          </a:p>
        </p:txBody>
      </p:sp>
      <p:pic>
        <p:nvPicPr>
          <p:cNvPr id="23557" name="Picture 6" descr="krayb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2860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2" descr="boo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Rectangle 3"/>
          <p:cNvSpPr>
            <a:spLocks noGrp="1" noChangeArrowheads="1"/>
          </p:cNvSpPr>
          <p:nvPr>
            <p:ph type="title"/>
          </p:nvPr>
        </p:nvSpPr>
        <p:spPr>
          <a:noFill/>
        </p:spPr>
        <p:txBody>
          <a:bodyPr/>
          <a:lstStyle/>
          <a:p>
            <a:pPr eaLnBrk="1" hangingPunct="1"/>
            <a:r>
              <a:rPr lang="en-US" smtClean="0">
                <a:solidFill>
                  <a:schemeClr val="tx1"/>
                </a:solidFill>
              </a:rPr>
              <a:t>Helpful Books</a:t>
            </a:r>
          </a:p>
        </p:txBody>
      </p:sp>
      <p:sp>
        <p:nvSpPr>
          <p:cNvPr id="152580" name="Rectangle 4"/>
          <p:cNvSpPr>
            <a:spLocks noGrp="1" noChangeArrowheads="1"/>
          </p:cNvSpPr>
          <p:nvPr>
            <p:ph type="body" idx="1"/>
          </p:nvPr>
        </p:nvSpPr>
        <p:spPr>
          <a:xfrm>
            <a:off x="609600" y="1676400"/>
            <a:ext cx="8001000" cy="4953000"/>
          </a:xfrm>
        </p:spPr>
        <p:txBody>
          <a:bodyPr/>
          <a:lstStyle/>
          <a:p>
            <a:pPr eaLnBrk="1" hangingPunct="1"/>
            <a:r>
              <a:rPr lang="en-US" b="1" smtClean="0"/>
              <a:t>The Story of the Christ</a:t>
            </a:r>
            <a:r>
              <a:rPr lang="en-US" smtClean="0"/>
              <a:t> by Scot McKnight</a:t>
            </a:r>
          </a:p>
        </p:txBody>
      </p:sp>
      <p:pic>
        <p:nvPicPr>
          <p:cNvPr id="24581" name="Picture 6" descr="storyofthechr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486025"/>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8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boo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3"/>
          <p:cNvSpPr>
            <a:spLocks noGrp="1" noChangeArrowheads="1"/>
          </p:cNvSpPr>
          <p:nvPr>
            <p:ph type="title"/>
          </p:nvPr>
        </p:nvSpPr>
        <p:spPr>
          <a:noFill/>
        </p:spPr>
        <p:txBody>
          <a:bodyPr/>
          <a:lstStyle/>
          <a:p>
            <a:pPr eaLnBrk="1" hangingPunct="1"/>
            <a:r>
              <a:rPr lang="en-US" smtClean="0">
                <a:solidFill>
                  <a:schemeClr val="tx1"/>
                </a:solidFill>
              </a:rPr>
              <a:t>Helpful Books</a:t>
            </a:r>
          </a:p>
        </p:txBody>
      </p:sp>
      <p:sp>
        <p:nvSpPr>
          <p:cNvPr id="158724" name="Rectangle 4"/>
          <p:cNvSpPr>
            <a:spLocks noGrp="1" noChangeArrowheads="1"/>
          </p:cNvSpPr>
          <p:nvPr>
            <p:ph type="body" idx="1"/>
          </p:nvPr>
        </p:nvSpPr>
        <p:spPr>
          <a:xfrm>
            <a:off x="609600" y="1676400"/>
            <a:ext cx="8001000" cy="4953000"/>
          </a:xfrm>
        </p:spPr>
        <p:txBody>
          <a:bodyPr/>
          <a:lstStyle/>
          <a:p>
            <a:pPr eaLnBrk="1" hangingPunct="1"/>
            <a:r>
              <a:rPr lang="en-US" smtClean="0"/>
              <a:t>More book suggestions, sermon MP3s, as well as handouts from the last two weeks are available on my website:</a:t>
            </a:r>
          </a:p>
          <a:p>
            <a:pPr eaLnBrk="1" hangingPunct="1"/>
            <a:r>
              <a:rPr lang="en-US" smtClean="0"/>
              <a:t>www.drsamlam.com</a:t>
            </a:r>
          </a:p>
          <a:p>
            <a:pPr eaLnBrk="1" hangingPunct="1"/>
            <a:r>
              <a:rPr lang="en-US" smtClean="0"/>
              <a:t>Click on the right hand “Sunday School” link for easy access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7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7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87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smtClean="0"/>
          </a:p>
        </p:txBody>
      </p:sp>
      <p:sp>
        <p:nvSpPr>
          <p:cNvPr id="133123" name="Rectangle 3"/>
          <p:cNvSpPr>
            <a:spLocks noGrp="1" noChangeArrowheads="1"/>
          </p:cNvSpPr>
          <p:nvPr>
            <p:ph type="body" idx="1"/>
          </p:nvPr>
        </p:nvSpPr>
        <p:spPr/>
        <p:txBody>
          <a:bodyPr/>
          <a:lstStyle/>
          <a:p>
            <a:pPr eaLnBrk="1" hangingPunct="1"/>
            <a:endParaRPr lang="en-US" smtClean="0"/>
          </a:p>
        </p:txBody>
      </p:sp>
      <p:pic>
        <p:nvPicPr>
          <p:cNvPr id="26628" name="Picture 4" descr="boo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lu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3"/>
          <p:cNvSpPr>
            <a:spLocks noGrp="1" noChangeArrowheads="1"/>
          </p:cNvSpPr>
          <p:nvPr>
            <p:ph type="ctrTitle"/>
          </p:nvPr>
        </p:nvSpPr>
        <p:spPr>
          <a:xfrm>
            <a:off x="685800" y="5029200"/>
            <a:ext cx="7772400" cy="1470025"/>
          </a:xfrm>
        </p:spPr>
        <p:txBody>
          <a:bodyPr/>
          <a:lstStyle/>
          <a:p>
            <a:pPr eaLnBrk="1" hangingPunct="1"/>
            <a:r>
              <a:rPr lang="en-US" smtClean="0">
                <a:solidFill>
                  <a:schemeClr val="tx1"/>
                </a:solidFill>
              </a:rPr>
              <a:t>Luke Chapters 1-2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boo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5"/>
          <p:cNvSpPr>
            <a:spLocks noGrp="1" noChangeArrowheads="1"/>
          </p:cNvSpPr>
          <p:nvPr>
            <p:ph type="title"/>
          </p:nvPr>
        </p:nvSpPr>
        <p:spPr>
          <a:noFill/>
        </p:spPr>
        <p:txBody>
          <a:bodyPr/>
          <a:lstStyle/>
          <a:p>
            <a:pPr eaLnBrk="1" hangingPunct="1"/>
            <a:r>
              <a:rPr lang="en-US" smtClean="0">
                <a:solidFill>
                  <a:schemeClr val="tx1"/>
                </a:solidFill>
              </a:rPr>
              <a:t>Genealogy </a:t>
            </a:r>
          </a:p>
        </p:txBody>
      </p:sp>
      <p:sp>
        <p:nvSpPr>
          <p:cNvPr id="92166" name="Rectangle 6"/>
          <p:cNvSpPr>
            <a:spLocks noGrp="1" noChangeArrowheads="1"/>
          </p:cNvSpPr>
          <p:nvPr>
            <p:ph type="body" sz="half" idx="1"/>
          </p:nvPr>
        </p:nvSpPr>
        <p:spPr>
          <a:xfrm>
            <a:off x="685800" y="1676400"/>
            <a:ext cx="7772400" cy="4419600"/>
          </a:xfrm>
          <a:noFill/>
        </p:spPr>
        <p:txBody>
          <a:bodyPr/>
          <a:lstStyle/>
          <a:p>
            <a:pPr eaLnBrk="1" hangingPunct="1"/>
            <a:r>
              <a:rPr lang="en-US" sz="2800" smtClean="0"/>
              <a:t>Both Matthew and Luke have Genealogies though they are not from the same starting point</a:t>
            </a:r>
          </a:p>
          <a:p>
            <a:pPr lvl="1" eaLnBrk="1" hangingPunct="1"/>
            <a:r>
              <a:rPr lang="en-US" sz="2400" smtClean="0"/>
              <a:t>Matthew 1:1-17</a:t>
            </a:r>
          </a:p>
          <a:p>
            <a:pPr lvl="1" eaLnBrk="1" hangingPunct="1"/>
            <a:r>
              <a:rPr lang="en-US" sz="2400" smtClean="0"/>
              <a:t>Luke 3:23-38</a:t>
            </a:r>
          </a:p>
          <a:p>
            <a:pPr eaLnBrk="1" hangingPunct="1"/>
            <a:r>
              <a:rPr lang="en-US" sz="2800" smtClean="0"/>
              <a:t>Genealogies are theologically driven, thus they should not be expected to contain every single person in the family</a:t>
            </a:r>
          </a:p>
          <a:p>
            <a:pPr eaLnBrk="1" hangingPunct="1"/>
            <a:r>
              <a:rPr lang="en-US" sz="2800" smtClean="0"/>
              <a:t>Notice the way that Matthew has divided the genealogy in Matthew 1: 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6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6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boo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3"/>
          <p:cNvSpPr>
            <a:spLocks noGrp="1" noChangeArrowheads="1"/>
          </p:cNvSpPr>
          <p:nvPr>
            <p:ph type="title"/>
          </p:nvPr>
        </p:nvSpPr>
        <p:spPr/>
        <p:txBody>
          <a:bodyPr/>
          <a:lstStyle/>
          <a:p>
            <a:pPr eaLnBrk="1" hangingPunct="1"/>
            <a:endParaRPr lang="en-US" smtClean="0">
              <a:solidFill>
                <a:schemeClr val="tx1"/>
              </a:solidFill>
            </a:endParaRPr>
          </a:p>
        </p:txBody>
      </p:sp>
      <p:sp>
        <p:nvSpPr>
          <p:cNvPr id="113668" name="Rectangle 4"/>
          <p:cNvSpPr>
            <a:spLocks noGrp="1" noChangeArrowheads="1"/>
          </p:cNvSpPr>
          <p:nvPr>
            <p:ph type="body" sz="half" idx="1"/>
          </p:nvPr>
        </p:nvSpPr>
        <p:spPr>
          <a:xfrm>
            <a:off x="685800" y="1676400"/>
            <a:ext cx="7772400" cy="4419600"/>
          </a:xfrm>
          <a:noFill/>
        </p:spPr>
        <p:txBody>
          <a:bodyPr/>
          <a:lstStyle/>
          <a:p>
            <a:pPr eaLnBrk="1" hangingPunct="1"/>
            <a:r>
              <a:rPr lang="en-US" sz="2800" b="1" smtClean="0"/>
              <a:t>Matthew 1:17 </a:t>
            </a:r>
            <a:r>
              <a:rPr lang="en-US" sz="2800" smtClean="0"/>
              <a:t> 17 So all the generations from Abraham to David are fourteen generations; from David to the deportation to Babylon, fourteen generations; and from the deportation to Babylon to the Messiah, fourteen generations. </a:t>
            </a:r>
          </a:p>
          <a:p>
            <a:pPr eaLnBrk="1" hangingPunct="1"/>
            <a:r>
              <a:rPr lang="en-US" sz="2800" smtClean="0"/>
              <a:t>Note the exile</a:t>
            </a:r>
          </a:p>
          <a:p>
            <a:pPr eaLnBrk="1" hangingPunct="1"/>
            <a:r>
              <a:rPr lang="en-US" sz="2800" smtClean="0"/>
              <a:t>Note the number 14 (David is 14 in Hebrew)</a:t>
            </a:r>
          </a:p>
          <a:p>
            <a:pPr eaLnBrk="1" hangingPunct="1"/>
            <a:r>
              <a:rPr lang="en-US" sz="2800" smtClean="0"/>
              <a:t>Note the name of David in v. 1, 6, and 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6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6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book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3"/>
          <p:cNvSpPr>
            <a:spLocks noGrp="1" noChangeArrowheads="1"/>
          </p:cNvSpPr>
          <p:nvPr>
            <p:ph type="title"/>
          </p:nvPr>
        </p:nvSpPr>
        <p:spPr/>
        <p:txBody>
          <a:bodyPr/>
          <a:lstStyle/>
          <a:p>
            <a:pPr eaLnBrk="1" hangingPunct="1"/>
            <a:r>
              <a:rPr lang="en-US" smtClean="0">
                <a:solidFill>
                  <a:schemeClr val="tx1"/>
                </a:solidFill>
              </a:rPr>
              <a:t>The Virgin Birth</a:t>
            </a:r>
          </a:p>
        </p:txBody>
      </p:sp>
      <p:sp>
        <p:nvSpPr>
          <p:cNvPr id="116740" name="Rectangle 4"/>
          <p:cNvSpPr>
            <a:spLocks noGrp="1" noChangeArrowheads="1"/>
          </p:cNvSpPr>
          <p:nvPr>
            <p:ph type="body" sz="half" idx="1"/>
          </p:nvPr>
        </p:nvSpPr>
        <p:spPr/>
        <p:txBody>
          <a:bodyPr/>
          <a:lstStyle/>
          <a:p>
            <a:pPr eaLnBrk="1" hangingPunct="1"/>
            <a:r>
              <a:rPr lang="en-US" smtClean="0"/>
              <a:t>The Virgin Birth is spoken of by both Matthew and Luke as well as predicted by Isaiah the prophet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boo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3"/>
          <p:cNvSpPr>
            <a:spLocks noGrp="1" noChangeArrowheads="1"/>
          </p:cNvSpPr>
          <p:nvPr>
            <p:ph type="title"/>
          </p:nvPr>
        </p:nvSpPr>
        <p:spPr>
          <a:noFill/>
        </p:spPr>
        <p:txBody>
          <a:bodyPr/>
          <a:lstStyle/>
          <a:p>
            <a:pPr eaLnBrk="1" hangingPunct="1"/>
            <a:r>
              <a:rPr lang="en-US" smtClean="0">
                <a:solidFill>
                  <a:schemeClr val="tx1"/>
                </a:solidFill>
              </a:rPr>
              <a:t>Texts Testify to the Virgin Birth</a:t>
            </a:r>
          </a:p>
        </p:txBody>
      </p:sp>
      <p:sp>
        <p:nvSpPr>
          <p:cNvPr id="117764" name="Rectangle 4"/>
          <p:cNvSpPr>
            <a:spLocks noGrp="1" noChangeArrowheads="1"/>
          </p:cNvSpPr>
          <p:nvPr>
            <p:ph type="body" sz="half" idx="1"/>
          </p:nvPr>
        </p:nvSpPr>
        <p:spPr>
          <a:xfrm>
            <a:off x="685800" y="1676400"/>
            <a:ext cx="7772400" cy="4572000"/>
          </a:xfrm>
          <a:noFill/>
        </p:spPr>
        <p:txBody>
          <a:bodyPr/>
          <a:lstStyle/>
          <a:p>
            <a:pPr eaLnBrk="1" hangingPunct="1">
              <a:lnSpc>
                <a:spcPct val="90000"/>
              </a:lnSpc>
            </a:pPr>
            <a:r>
              <a:rPr lang="en-US" sz="2800" b="1" smtClean="0"/>
              <a:t>Isaiah 7:14 </a:t>
            </a:r>
            <a:r>
              <a:rPr lang="en-US" sz="2800" smtClean="0"/>
              <a:t>  14 "Therefore the Lord Himself will give you a sign: Behold, a virgin will be with child and bear a son, and she will call His name Immanuel. </a:t>
            </a:r>
          </a:p>
          <a:p>
            <a:pPr eaLnBrk="1" hangingPunct="1">
              <a:lnSpc>
                <a:spcPct val="90000"/>
              </a:lnSpc>
            </a:pPr>
            <a:r>
              <a:rPr lang="en-US" sz="2800" b="1" smtClean="0"/>
              <a:t>Matthew 1:16 </a:t>
            </a:r>
            <a:r>
              <a:rPr lang="en-US" sz="2800" smtClean="0"/>
              <a:t> 16 Jacob was the father of Joseph the husband of Mary, by whom Jesus was born, who is called the Messiah. </a:t>
            </a:r>
          </a:p>
          <a:p>
            <a:pPr eaLnBrk="1" hangingPunct="1">
              <a:lnSpc>
                <a:spcPct val="90000"/>
              </a:lnSpc>
            </a:pPr>
            <a:r>
              <a:rPr lang="en-US" sz="2800" b="1" smtClean="0"/>
              <a:t>Matthew 1:18 </a:t>
            </a:r>
            <a:r>
              <a:rPr lang="en-US" sz="2800" smtClean="0"/>
              <a:t> 18 Now the birth of Jesus Christ was as follows: when His mother Mary had been betrothed to Joseph, before they came together she was found to be with child by the Holy Spirit.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76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7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boo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3"/>
          <p:cNvSpPr>
            <a:spLocks noGrp="1" noChangeArrowheads="1"/>
          </p:cNvSpPr>
          <p:nvPr>
            <p:ph type="title"/>
          </p:nvPr>
        </p:nvSpPr>
        <p:spPr>
          <a:noFill/>
        </p:spPr>
        <p:txBody>
          <a:bodyPr/>
          <a:lstStyle/>
          <a:p>
            <a:pPr eaLnBrk="1" hangingPunct="1"/>
            <a:r>
              <a:rPr lang="en-US" smtClean="0">
                <a:solidFill>
                  <a:schemeClr val="tx1"/>
                </a:solidFill>
              </a:rPr>
              <a:t>Texts Testify to the Virgin Birth</a:t>
            </a:r>
          </a:p>
        </p:txBody>
      </p:sp>
      <p:sp>
        <p:nvSpPr>
          <p:cNvPr id="122888" name="Rectangle 8"/>
          <p:cNvSpPr>
            <a:spLocks noGrp="1" noChangeArrowheads="1"/>
          </p:cNvSpPr>
          <p:nvPr>
            <p:ph type="body" idx="1"/>
          </p:nvPr>
        </p:nvSpPr>
        <p:spPr/>
        <p:txBody>
          <a:bodyPr/>
          <a:lstStyle/>
          <a:p>
            <a:pPr eaLnBrk="1" hangingPunct="1"/>
            <a:r>
              <a:rPr lang="en-US" b="1" smtClean="0"/>
              <a:t>Matthew 1:22-23 </a:t>
            </a:r>
            <a:r>
              <a:rPr lang="en-US" smtClean="0"/>
              <a:t> 22 Now all this took place to fulfill what was spoken by the Lord through the prophet:  23 "BEHOLD, THE VIRGIN SHALL BE WITH CHILD AND SHALL BEAR A SON, AND THEY SHALL CALL HIS NAME IMMANUEL," which translated means, "GOD WITH US."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8"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descr="boo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3"/>
          <p:cNvSpPr>
            <a:spLocks noGrp="1" noChangeArrowheads="1"/>
          </p:cNvSpPr>
          <p:nvPr>
            <p:ph type="title"/>
          </p:nvPr>
        </p:nvSpPr>
        <p:spPr>
          <a:noFill/>
        </p:spPr>
        <p:txBody>
          <a:bodyPr/>
          <a:lstStyle/>
          <a:p>
            <a:pPr eaLnBrk="1" hangingPunct="1"/>
            <a:r>
              <a:rPr lang="en-US" smtClean="0">
                <a:solidFill>
                  <a:schemeClr val="tx1"/>
                </a:solidFill>
              </a:rPr>
              <a:t>Texts Testify to the Virgin Birth</a:t>
            </a:r>
          </a:p>
        </p:txBody>
      </p:sp>
      <p:sp>
        <p:nvSpPr>
          <p:cNvPr id="128004" name="Rectangle 4"/>
          <p:cNvSpPr>
            <a:spLocks noGrp="1" noChangeArrowheads="1"/>
          </p:cNvSpPr>
          <p:nvPr>
            <p:ph type="body" idx="1"/>
          </p:nvPr>
        </p:nvSpPr>
        <p:spPr/>
        <p:txBody>
          <a:bodyPr/>
          <a:lstStyle/>
          <a:p>
            <a:pPr eaLnBrk="1" hangingPunct="1"/>
            <a:r>
              <a:rPr lang="en-US" b="1" smtClean="0"/>
              <a:t>Luke 1:26-27 </a:t>
            </a:r>
            <a:r>
              <a:rPr lang="en-US" smtClean="0"/>
              <a:t> 26 Now in the sixth month the angel Gabriel was sent from God to a city in Galilee called Nazareth,  27 to a virgin engaged to a man whose name was Joseph, of the descendants of David; and the virgin's name was Mary.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1107</Words>
  <Application>Microsoft Office PowerPoint</Application>
  <PresentationFormat>On-screen Show (4:3)</PresentationFormat>
  <Paragraphs>99</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Times New Roman</vt:lpstr>
      <vt:lpstr>Arial</vt:lpstr>
      <vt:lpstr>Default Design</vt:lpstr>
      <vt:lpstr>The Birth and Boyhood of Jesus</vt:lpstr>
      <vt:lpstr>Matthew Chapters 1-2</vt:lpstr>
      <vt:lpstr>Luke Chapters 1-2</vt:lpstr>
      <vt:lpstr>Genealogy </vt:lpstr>
      <vt:lpstr>PowerPoint Presentation</vt:lpstr>
      <vt:lpstr>The Virgin Birth</vt:lpstr>
      <vt:lpstr>Texts Testify to the Virgin Birth</vt:lpstr>
      <vt:lpstr>Texts Testify to the Virgin Birth</vt:lpstr>
      <vt:lpstr>Texts Testify to the Virgin Birth</vt:lpstr>
      <vt:lpstr>*Excurses on Luke 1:41-43*</vt:lpstr>
      <vt:lpstr>*Life at Conception?*</vt:lpstr>
      <vt:lpstr>The Perpetual Virginity</vt:lpstr>
      <vt:lpstr>Luther on Perpetual Virginity</vt:lpstr>
      <vt:lpstr>Calvin on Perpetual Virginity</vt:lpstr>
      <vt:lpstr>Mary’s Dangerous Song</vt:lpstr>
      <vt:lpstr>Joseph’s Silence</vt:lpstr>
      <vt:lpstr>Jesus’ Boyhood</vt:lpstr>
      <vt:lpstr>Jesus’ Boyhood</vt:lpstr>
      <vt:lpstr>Helpful Books</vt:lpstr>
      <vt:lpstr>Helpful Books</vt:lpstr>
      <vt:lpstr>Helpful Books</vt:lpstr>
      <vt:lpstr>Helpful Books</vt:lpstr>
      <vt:lpstr>Helpful Books</vt:lpstr>
      <vt:lpstr>Helpful Books</vt:lpstr>
      <vt:lpstr>PowerPoint Presentation</vt:lpstr>
    </vt:vector>
  </TitlesOfParts>
  <Company>Visual Impact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TCWM</dc:creator>
  <cp:lastModifiedBy>Teacher E-Solutions</cp:lastModifiedBy>
  <cp:revision>27</cp:revision>
  <cp:lastPrinted>2007-02-18T12:35:26Z</cp:lastPrinted>
  <dcterms:created xsi:type="dcterms:W3CDTF">2006-12-04T06:07:07Z</dcterms:created>
  <dcterms:modified xsi:type="dcterms:W3CDTF">2019-01-15T07:27:35Z</dcterms:modified>
</cp:coreProperties>
</file>