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2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7" r:id="rId29"/>
    <p:sldId id="289" r:id="rId30"/>
    <p:sldId id="291" r:id="rId31"/>
    <p:sldId id="292" r:id="rId32"/>
    <p:sldId id="293" r:id="rId33"/>
    <p:sldId id="294" r:id="rId34"/>
    <p:sldId id="295" r:id="rId35"/>
    <p:sldId id="29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93FD6B-4D20-49BC-988F-24DF72E69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9578-6971-44D5-8580-F0532D97F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142B5-7FB8-408F-B2DC-08FAB6F9F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A70D-B4DD-42B7-A039-4E5065B59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29E3-C411-469E-8B5E-5CF3903DA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3F3F-8351-4282-88F9-65BFC31C5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70B9-645A-4CD4-BF1B-6E8828748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A609-C20B-4518-BE3D-F6B0888FC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0EA9-8015-45F0-A65C-EFD413C7F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3997-DC57-4F7E-B7E0-688761351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66ED-3D81-4EDC-A1A1-03C78325E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86F95-ACAA-462E-A315-792D4F594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E088A53-4F21-4A06-9FA1-1719C4A84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mail.google.com/mail/?ui=2&amp;ik=2d416bcdd6&amp;view=att&amp;th=12ebb5034e3eaf8a&amp;attid=0.4&amp;disp=inline&amp;realattid=f_glbaypsn3&amp;z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CHAPTER 2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WHO IS JESUS CHRIST?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Incarnation:</a:t>
            </a:r>
            <a:r>
              <a:rPr lang="en-US" sz="2800" smtClean="0"/>
              <a:t>  a distinctive sign of the Christian faith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Essential Christian </a:t>
            </a:r>
            <a:r>
              <a:rPr lang="en-US" sz="2400" b="1" i="1" smtClean="0">
                <a:solidFill>
                  <a:srgbClr val="FF0000"/>
                </a:solidFill>
              </a:rPr>
              <a:t>dogma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smtClean="0"/>
              <a:t>Truth either divinely revealed or connected with revelation which the Church teaches is binding on all Christian people to accept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Jesus Christ, the Son of God, “assumed a human nature in order to accomplish our salvation in it”  (CC, 461)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Word of God took on human flesh from his mother, Mary, by the power of the Holy Spirit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Christians believe that </a:t>
            </a:r>
            <a:r>
              <a:rPr lang="en-US" sz="2400" b="1" i="1" smtClean="0">
                <a:solidFill>
                  <a:srgbClr val="FF0000"/>
                </a:solidFill>
              </a:rPr>
              <a:t>Jesus is fully God and fully human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400" b="1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058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Matthew:</a:t>
            </a:r>
            <a:r>
              <a:rPr lang="en-US" sz="2400" smtClean="0"/>
              <a:t> well-ordered work with detailed lessons, especially in the area of </a:t>
            </a:r>
            <a:r>
              <a:rPr lang="en-US" sz="2400" b="1" i="1" smtClean="0">
                <a:solidFill>
                  <a:srgbClr val="FF0000"/>
                </a:solidFill>
              </a:rPr>
              <a:t>Christian morality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/>
              <a:t>Became popular in </a:t>
            </a:r>
            <a:r>
              <a:rPr lang="en-US" sz="2400" b="1" i="1" smtClean="0">
                <a:solidFill>
                  <a:srgbClr val="FF0000"/>
                </a:solidFill>
              </a:rPr>
              <a:t>worship services</a:t>
            </a:r>
            <a:r>
              <a:rPr lang="en-US" sz="2400" smtClean="0"/>
              <a:t> and for teaching new Christians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/>
              <a:t>Emphasizes the </a:t>
            </a:r>
            <a:r>
              <a:rPr lang="en-US" sz="2400" b="1" i="1" smtClean="0">
                <a:solidFill>
                  <a:srgbClr val="FF0000"/>
                </a:solidFill>
              </a:rPr>
              <a:t>fulfillment of Old Testament prophecies</a:t>
            </a:r>
            <a:r>
              <a:rPr lang="en-US" sz="2400" smtClean="0"/>
              <a:t>, linking the Old Testament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and the New Testament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What Is Meant By “Gospel”?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Oral traditions, lived faith of his own community, and other gospel sources available to him, Mark was the first to write the literary form we call gospel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“Good News”: meaning of the word “gospel”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Life of Jesus: Good news of God’s love for humanity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Preaching about Jesus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Four written versions (unique): under the inspiration of the HS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6"/>
          <a:stretch>
            <a:fillRect/>
          </a:stretch>
        </p:blipFill>
        <p:spPr bwMode="auto">
          <a:xfrm>
            <a:off x="6705600" y="2362200"/>
            <a:ext cx="12033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marL="609600" indent="-609600" eaLnBrk="1" hangingPunct="1"/>
            <a:r>
              <a:rPr lang="en-US" sz="2400" b="1" i="1" smtClean="0"/>
              <a:t>Papius</a:t>
            </a:r>
            <a:r>
              <a:rPr lang="en-US" sz="2400" smtClean="0"/>
              <a:t> (2</a:t>
            </a:r>
            <a:r>
              <a:rPr lang="en-US" sz="2400" baseline="30000" smtClean="0"/>
              <a:t>nd</a:t>
            </a:r>
            <a:r>
              <a:rPr lang="en-US" sz="2400" smtClean="0"/>
              <a:t> century bishop): Claimed that the author of </a:t>
            </a:r>
            <a:r>
              <a:rPr lang="en-US" sz="2400" b="1" i="1" smtClean="0"/>
              <a:t>Mark</a:t>
            </a:r>
            <a:r>
              <a:rPr lang="en-US" sz="2400" smtClean="0"/>
              <a:t> was John Mark (a disciple of Peter)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000" smtClean="0"/>
              <a:t>Date: 67-73 AD shortly before or after the destruction of the Jewish temple by the Romans (70 AD)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400" smtClean="0"/>
              <a:t>In the 80’s AD: Matthew and Luke wrote their gospels using the following sources:</a:t>
            </a:r>
          </a:p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sz="2000" smtClean="0"/>
              <a:t>Gospel of </a:t>
            </a:r>
            <a:r>
              <a:rPr lang="en-US" sz="2000" b="1" i="1" smtClean="0"/>
              <a:t>Mark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2)</a:t>
            </a:r>
            <a:r>
              <a:rPr lang="en-US" sz="2000" b="1" i="1" smtClean="0"/>
              <a:t> 	“Q”</a:t>
            </a:r>
            <a:r>
              <a:rPr lang="en-US" sz="2000" smtClean="0"/>
              <a:t> (German – </a:t>
            </a:r>
            <a:r>
              <a:rPr lang="en-US" sz="2000" b="1" i="1" smtClean="0"/>
              <a:t>Quelle</a:t>
            </a:r>
            <a:r>
              <a:rPr lang="en-US" sz="2000" smtClean="0"/>
              <a:t>- source); probably a collection of Jesus’ sayings handed down</a:t>
            </a:r>
          </a:p>
          <a:p>
            <a:pPr marL="609600" indent="-609600" eaLnBrk="1" hangingPunct="1">
              <a:buFont typeface="Wingdings" pitchFamily="2" charset="2"/>
              <a:buAutoNum type="arabicParenR" startAt="3"/>
            </a:pPr>
            <a:r>
              <a:rPr lang="en-US" sz="2000" b="1" i="1" smtClean="0"/>
              <a:t>“M”</a:t>
            </a:r>
            <a:r>
              <a:rPr lang="en-US" sz="2000" smtClean="0"/>
              <a:t> and “L” – unique to each of them</a:t>
            </a:r>
          </a:p>
          <a:p>
            <a:pPr marL="609600" indent="-609600" eaLnBrk="1" hangingPunct="1">
              <a:buFont typeface="Wingdings" pitchFamily="2" charset="2"/>
              <a:buAutoNum type="arabicParenR" startAt="3"/>
            </a:pPr>
            <a:endParaRPr lang="en-US" sz="20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			</a:t>
            </a:r>
            <a:endParaRPr lang="en-US" sz="1800" smtClean="0"/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1219200" y="4267200"/>
            <a:ext cx="70104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Mark’s Unique Sources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r>
              <a:rPr lang="en-US" sz="1600"/>
              <a:t>Mark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r>
              <a:rPr lang="en-US" sz="1600"/>
              <a:t>M                   Matthew        Luke              L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               Q         </a:t>
            </a:r>
          </a:p>
        </p:txBody>
      </p:sp>
      <p:sp>
        <p:nvSpPr>
          <p:cNvPr id="12293" name="Line 17"/>
          <p:cNvSpPr>
            <a:spLocks noChangeShapeType="1"/>
          </p:cNvSpPr>
          <p:nvPr/>
        </p:nvSpPr>
        <p:spPr bwMode="auto">
          <a:xfrm>
            <a:off x="47244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18"/>
          <p:cNvSpPr>
            <a:spLocks noChangeShapeType="1"/>
          </p:cNvSpPr>
          <p:nvPr/>
        </p:nvSpPr>
        <p:spPr bwMode="auto">
          <a:xfrm flipH="1">
            <a:off x="4343400" y="5334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23"/>
          <p:cNvSpPr>
            <a:spLocks noChangeShapeType="1"/>
          </p:cNvSpPr>
          <p:nvPr/>
        </p:nvSpPr>
        <p:spPr bwMode="auto">
          <a:xfrm flipH="1" flipV="1">
            <a:off x="4495800" y="609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25"/>
          <p:cNvSpPr>
            <a:spLocks noChangeShapeType="1"/>
          </p:cNvSpPr>
          <p:nvPr/>
        </p:nvSpPr>
        <p:spPr bwMode="auto">
          <a:xfrm>
            <a:off x="4953000" y="5334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28"/>
          <p:cNvSpPr>
            <a:spLocks noChangeShapeType="1"/>
          </p:cNvSpPr>
          <p:nvPr/>
        </p:nvSpPr>
        <p:spPr bwMode="auto">
          <a:xfrm>
            <a:off x="3048000" y="594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29"/>
          <p:cNvSpPr>
            <a:spLocks noChangeShapeType="1"/>
          </p:cNvSpPr>
          <p:nvPr/>
        </p:nvSpPr>
        <p:spPr bwMode="auto">
          <a:xfrm flipH="1">
            <a:off x="57912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30"/>
          <p:cNvSpPr>
            <a:spLocks noChangeShapeType="1"/>
          </p:cNvSpPr>
          <p:nvPr/>
        </p:nvSpPr>
        <p:spPr bwMode="auto">
          <a:xfrm flipV="1">
            <a:off x="5029200" y="609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1" smtClean="0"/>
              <a:t>The Gospel of Mark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Author:</a:t>
            </a:r>
            <a:r>
              <a:rPr lang="en-US" sz="2400" smtClean="0"/>
              <a:t> John Mark, a traveling companion of Paul and Peter</a:t>
            </a:r>
          </a:p>
          <a:p>
            <a:pPr eaLnBrk="1" hangingPunct="1"/>
            <a:r>
              <a:rPr lang="en-US" sz="2400" smtClean="0"/>
              <a:t>Anonymous author: likely a Christian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(Jewish background)</a:t>
            </a:r>
          </a:p>
          <a:p>
            <a:pPr eaLnBrk="1" hangingPunct="1"/>
            <a:r>
              <a:rPr lang="en-US" sz="2400" smtClean="0"/>
              <a:t>Written between 65-70 AD</a:t>
            </a:r>
          </a:p>
          <a:p>
            <a:pPr eaLnBrk="1" hangingPunct="1"/>
            <a:r>
              <a:rPr lang="en-US" sz="2400" b="1" i="1" smtClean="0"/>
              <a:t>Audience:</a:t>
            </a:r>
            <a:r>
              <a:rPr lang="en-US" sz="2400" smtClean="0"/>
              <a:t> </a:t>
            </a:r>
            <a:r>
              <a:rPr lang="en-US" sz="2400" b="1" i="1" smtClean="0">
                <a:solidFill>
                  <a:srgbClr val="FF0000"/>
                </a:solidFill>
              </a:rPr>
              <a:t>Gentile Christians</a:t>
            </a:r>
            <a:r>
              <a:rPr lang="en-US" sz="2400" smtClean="0"/>
              <a:t> who were </a:t>
            </a:r>
            <a:r>
              <a:rPr lang="en-US" sz="2400" b="1" i="1" smtClean="0">
                <a:solidFill>
                  <a:srgbClr val="FF0000"/>
                </a:solidFill>
              </a:rPr>
              <a:t>suffering persecution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Written in Rome after Nero’s persecution of the Christians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Written for Christians in Syria or Palestine to bolster suffering Christians during the First Jewish Revolt against Rome (66-70 AD)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Author drew on oral traditions (Peter’s own testimony), written collections of the parables, miracle stories and other sayings of Jesus, and an outline of Jesus’ passion story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06" name="Group 22"/>
          <p:cNvGraphicFramePr>
            <a:graphicFrameLocks noGrp="1"/>
          </p:cNvGraphicFramePr>
          <p:nvPr/>
        </p:nvGraphicFramePr>
        <p:xfrm>
          <a:off x="0" y="0"/>
          <a:ext cx="9310688" cy="1036638"/>
        </p:xfrm>
        <a:graphic>
          <a:graphicData uri="http://schemas.openxmlformats.org/drawingml/2006/table">
            <a:tbl>
              <a:tblPr/>
              <a:tblGrid>
                <a:gridCol w="208287"/>
                <a:gridCol w="208287"/>
                <a:gridCol w="208287"/>
                <a:gridCol w="208287"/>
                <a:gridCol w="8477540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34" marB="4573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34" marB="457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34" marB="457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34" marB="4573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34" marB="4573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3" name="Rectangle 23"/>
          <p:cNvSpPr>
            <a:spLocks noChangeArrowheads="1"/>
          </p:cNvSpPr>
          <p:nvPr/>
        </p:nvSpPr>
        <p:spPr bwMode="auto">
          <a:xfrm>
            <a:off x="0" y="10350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200" b="1"/>
          </a:p>
          <a:p>
            <a:pPr eaLnBrk="0" hangingPunct="0"/>
            <a:endParaRPr lang="en-US"/>
          </a:p>
        </p:txBody>
      </p:sp>
      <p:pic>
        <p:nvPicPr>
          <p:cNvPr id="1332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1145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Geographical Framework: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Jesus’ Baptism in the Jordan </a:t>
            </a:r>
            <a:r>
              <a:rPr lang="en-US" sz="2400" smtClean="0"/>
              <a:t>(1:1-13)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Jesus’ preaching and performing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	miracles in Galilee </a:t>
            </a:r>
            <a:r>
              <a:rPr lang="en-US" sz="2400" smtClean="0"/>
              <a:t>(1:14-9:50)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Jesus’ journey to Jerusalem (10)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Jesus’ preaching, rejection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crucifixion in Jerusalem (11:1-16:8)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Matthew and Luke with the same general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theme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Theme: </a:t>
            </a:r>
            <a:r>
              <a:rPr lang="en-US" sz="2400" smtClean="0"/>
              <a:t>readers to remain faithful  to Jesus, the Lord, who Himself suffered and died for them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b="1" i="1" smtClean="0"/>
              <a:t>Son of Man:</a:t>
            </a:r>
            <a:r>
              <a:rPr lang="en-US" sz="2000" smtClean="0"/>
              <a:t> Jesus walked the path of suffering to eternal life. So must His followers undergo suffering before they  gain their eternal reward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b="1" i="1" smtClean="0"/>
              <a:t>Messianic Secret:</a:t>
            </a:r>
            <a:r>
              <a:rPr lang="en-US" sz="2000" smtClean="0"/>
              <a:t>  Who is this person?  Will you follow Him?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600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 b="1" i="1" smtClean="0"/>
              <a:t>Gospel of Mark</a:t>
            </a:r>
            <a:r>
              <a:rPr lang="en-US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Part I:  Mark 1:14-8:26  (Galilee)</a:t>
            </a:r>
          </a:p>
          <a:p>
            <a:pPr eaLnBrk="1" hangingPunct="1"/>
            <a:r>
              <a:rPr lang="en-US" sz="2400" b="1" i="1" smtClean="0"/>
              <a:t>Message: </a:t>
            </a:r>
            <a:r>
              <a:rPr lang="en-US" sz="2400" smtClean="0"/>
              <a:t>Centers on the </a:t>
            </a:r>
            <a:r>
              <a:rPr lang="en-US" sz="2400" b="1" i="1" smtClean="0">
                <a:solidFill>
                  <a:srgbClr val="FF0000"/>
                </a:solidFill>
              </a:rPr>
              <a:t>Kingdom of God at hand</a:t>
            </a:r>
            <a:r>
              <a:rPr lang="en-US" sz="2400" smtClean="0"/>
              <a:t>  (Repent; Jesus is God’s agent in establishing this Kingdom)</a:t>
            </a:r>
          </a:p>
          <a:p>
            <a:pPr eaLnBrk="1" hangingPunct="1"/>
            <a:r>
              <a:rPr lang="en-US" sz="2400" b="1" i="1" smtClean="0"/>
              <a:t>Authoritative</a:t>
            </a:r>
            <a:r>
              <a:rPr lang="en-US" sz="2400" smtClean="0"/>
              <a:t> teacher; healer and worker of miracles</a:t>
            </a:r>
          </a:p>
          <a:p>
            <a:pPr eaLnBrk="1" hangingPunct="1"/>
            <a:r>
              <a:rPr lang="en-US" sz="2400" smtClean="0"/>
              <a:t>Apostles misunderstand who Jesus is; misunderstand His message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152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Prologue (Mark 1:1-13)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smtClean="0"/>
              <a:t>“</a:t>
            </a:r>
            <a:r>
              <a:rPr lang="en-US" sz="2400" smtClean="0"/>
              <a:t>The beginning of the gospel of Jesus Christ, the Son of God”  (</a:t>
            </a:r>
            <a:r>
              <a:rPr lang="en-US" sz="2400" b="1" i="1" smtClean="0"/>
              <a:t>Mark 1:1</a:t>
            </a:r>
            <a:r>
              <a:rPr lang="en-US" sz="2400" smtClean="0"/>
              <a:t>)</a:t>
            </a:r>
          </a:p>
          <a:p>
            <a:pPr eaLnBrk="1" hangingPunct="1">
              <a:buClr>
                <a:schemeClr val="tx1"/>
              </a:buClr>
            </a:pPr>
            <a:r>
              <a:rPr lang="en-US" sz="2400" b="1" i="1" smtClean="0">
                <a:solidFill>
                  <a:srgbClr val="FF0000"/>
                </a:solidFill>
              </a:rPr>
              <a:t>No doubt about Jesus’ identity</a:t>
            </a:r>
          </a:p>
          <a:p>
            <a:pPr eaLnBrk="1" hangingPunct="1"/>
            <a:r>
              <a:rPr lang="en-US" sz="2400" b="1" i="1" smtClean="0"/>
              <a:t>Readers knows who Jesus is</a:t>
            </a:r>
            <a:r>
              <a:rPr lang="en-US" sz="2400" smtClean="0"/>
              <a:t>; Apostles and gospel characters misinterpret and misunderstand Jesus, His teachings, and His way of the cross</a:t>
            </a:r>
          </a:p>
          <a:p>
            <a:pPr eaLnBrk="1" hangingPunct="1"/>
            <a:r>
              <a:rPr lang="en-US" sz="2400" smtClean="0"/>
              <a:t>Mark wants his readers to know that the good news of the Kingdom is good news simply because of Jesus.</a:t>
            </a:r>
          </a:p>
          <a:p>
            <a:pPr eaLnBrk="1" hangingPunct="1"/>
            <a:r>
              <a:rPr lang="en-US" sz="2400" smtClean="0"/>
              <a:t>Jesus’ baptism by John the Baptist launches His public ministry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John the Baptist in camel skin ---- Elijah (prophet); Dove (Holy Spirit) descending on Jesus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sz="2400" smtClean="0"/>
              <a:t>“You are My beloved Son; with You I am well pleased.”  (</a:t>
            </a:r>
            <a:r>
              <a:rPr lang="en-US" sz="2400" b="1" i="1" smtClean="0"/>
              <a:t>Mark 1:11</a:t>
            </a:r>
            <a:r>
              <a:rPr lang="en-US" sz="2400" smtClean="0"/>
              <a:t>)</a:t>
            </a:r>
          </a:p>
          <a:p>
            <a:pPr eaLnBrk="1" hangingPunct="1"/>
            <a:r>
              <a:rPr lang="en-US" sz="2400" smtClean="0"/>
              <a:t>Synoptic gospels ambiguous about who saw the vision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Perhaps only Jesus, though bystanders may have heard the voice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i="1" smtClean="0"/>
              <a:t>John’s gospel</a:t>
            </a:r>
            <a:r>
              <a:rPr lang="en-US" sz="2000" smtClean="0"/>
              <a:t> (1:32-34) John the Baptist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also saw the dove, convincing him that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Jesus was the Son of God and enabling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him to proclaim Jesus as the “Lamb of God”</a:t>
            </a:r>
          </a:p>
          <a:p>
            <a:pPr eaLnBrk="1" hangingPunct="1"/>
            <a:r>
              <a:rPr lang="en-US" sz="2400" smtClean="0"/>
              <a:t>Prologue ends with Jesus’ symbolic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40 day retreat in the desert (tested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by Satan)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represents a new Israel --- Israel’s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40 years of traveling in the desert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3124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Jesus the Authoritative Teacher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400" smtClean="0"/>
              <a:t>“The people were spellbound with His teaching because He taught with authority, and not like the scribes.” 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(</a:t>
            </a:r>
            <a:r>
              <a:rPr lang="en-US" sz="2400" b="1" i="1" smtClean="0"/>
              <a:t>Mark 1:22</a:t>
            </a:r>
            <a:r>
              <a:rPr lang="en-US" sz="2400" smtClean="0"/>
              <a:t>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Very clear that Jesus taught with authority</a:t>
            </a:r>
          </a:p>
          <a:p>
            <a:pPr eaLnBrk="1" hangingPunct="1"/>
            <a:r>
              <a:rPr lang="en-US" sz="2400" smtClean="0"/>
              <a:t>Meaning of “authority” (many nuances)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Right to command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Someone with official power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Source of reliable information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Ability to gain the respect of others and influence what they do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Knowledge, skill or experience worthy of respect</a:t>
            </a:r>
          </a:p>
          <a:p>
            <a:pPr eaLnBrk="1" hangingPunct="1"/>
            <a:r>
              <a:rPr lang="en-US" sz="2400" b="1" i="1" smtClean="0"/>
              <a:t>Author:</a:t>
            </a:r>
            <a:r>
              <a:rPr lang="en-US" sz="2400" smtClean="0"/>
              <a:t> “creator or originator of something”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>
            <a:fillRect/>
          </a:stretch>
        </p:blipFill>
        <p:spPr bwMode="auto">
          <a:xfrm>
            <a:off x="6248400" y="2209800"/>
            <a:ext cx="2054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686800" cy="5745163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Right To Command: Every teacher needs students.</a:t>
            </a:r>
          </a:p>
          <a:p>
            <a:pPr eaLnBrk="1" hangingPunct="1"/>
            <a:r>
              <a:rPr lang="en-US" sz="2400" b="1" i="1" smtClean="0"/>
              <a:t>Call of the First Disciples  (Mark 1:16-20)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Simon and Andrew/James and John (sons of Zebedee) dropped what they were doing to become “fishers of men”</a:t>
            </a:r>
          </a:p>
          <a:p>
            <a:pPr eaLnBrk="1" hangingPunct="1"/>
            <a:r>
              <a:rPr lang="en-US" sz="2400" b="1" i="1" smtClean="0"/>
              <a:t>Call of Levi (tax collector), Son of Alphaeus</a:t>
            </a:r>
          </a:p>
          <a:p>
            <a:pPr eaLnBrk="1" hangingPunct="1">
              <a:buFontTx/>
              <a:buNone/>
            </a:pPr>
            <a:r>
              <a:rPr lang="en-US" sz="2400" b="1" i="1" smtClean="0"/>
              <a:t>	(Mark 2:13-17)</a:t>
            </a:r>
          </a:p>
          <a:p>
            <a:pPr eaLnBrk="1" hangingPunct="1">
              <a:buClr>
                <a:schemeClr val="tx1"/>
              </a:buClr>
            </a:pPr>
            <a:r>
              <a:rPr lang="en-US" sz="2400" b="1" i="1" smtClean="0">
                <a:solidFill>
                  <a:srgbClr val="FF0000"/>
                </a:solidFill>
              </a:rPr>
              <a:t>Jesus did the gathering</a:t>
            </a:r>
            <a:r>
              <a:rPr lang="en-US" sz="2400" smtClean="0"/>
              <a:t> of disciples (learners)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Contrary to the custom of the day when </a:t>
            </a:r>
            <a:r>
              <a:rPr lang="en-US" sz="2000" b="1" i="1" smtClean="0">
                <a:solidFill>
                  <a:srgbClr val="FF0000"/>
                </a:solidFill>
              </a:rPr>
              <a:t>disciples sought out a learned and spiritual leader  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b="1" i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endParaRPr lang="en-US" sz="2000" b="1" i="1" smtClean="0">
              <a:solidFill>
                <a:srgbClr val="FF0000"/>
              </a:solidFill>
            </a:endParaRPr>
          </a:p>
        </p:txBody>
      </p:sp>
      <p:sp>
        <p:nvSpPr>
          <p:cNvPr id="19460" name="AutoShape 5" descr="?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AutoShape 7" descr="?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Picture 9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Jesus’ First Major Teaching (Mark 2:1-3:6)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/>
            <a:r>
              <a:rPr lang="en-US" sz="2400" smtClean="0"/>
              <a:t>Involves </a:t>
            </a:r>
            <a:r>
              <a:rPr lang="en-US" sz="2400" b="1" i="1" smtClean="0">
                <a:solidFill>
                  <a:srgbClr val="FF0000"/>
                </a:solidFill>
              </a:rPr>
              <a:t>5 conflicts or controversies</a:t>
            </a:r>
          </a:p>
          <a:p>
            <a:pPr eaLnBrk="1" hangingPunct="1"/>
            <a:r>
              <a:rPr lang="en-US" sz="2400" b="1" i="1" smtClean="0"/>
              <a:t>A Paralytic Man Carried By His Four Friends  </a:t>
            </a:r>
          </a:p>
          <a:p>
            <a:pPr eaLnBrk="1" hangingPunct="1">
              <a:buFontTx/>
              <a:buNone/>
            </a:pPr>
            <a:r>
              <a:rPr lang="en-US" sz="2400" b="1" i="1" smtClean="0"/>
              <a:t>	(Mark 2:1-12)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claims that </a:t>
            </a:r>
            <a:r>
              <a:rPr lang="en-US" sz="2000" b="1" i="1" smtClean="0"/>
              <a:t>He can forgive sin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Statement equal to </a:t>
            </a:r>
            <a:r>
              <a:rPr lang="en-US" sz="2000" b="1" i="1" smtClean="0">
                <a:solidFill>
                  <a:srgbClr val="FF0000"/>
                </a:solidFill>
              </a:rPr>
              <a:t>blasphemy </a:t>
            </a:r>
            <a:r>
              <a:rPr lang="en-US" sz="2000" smtClean="0"/>
              <a:t>(Jewish point of view)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shows that He had the power to forgive sin by backing up His teaching with action   </a:t>
            </a:r>
          </a:p>
        </p:txBody>
      </p:sp>
      <p:pic>
        <p:nvPicPr>
          <p:cNvPr id="20484" name="Picture 6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3124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Scriptural Background for the Incarnation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Luke:</a:t>
            </a:r>
            <a:r>
              <a:rPr lang="en-US" sz="2800" smtClean="0"/>
              <a:t> </a:t>
            </a:r>
            <a:r>
              <a:rPr lang="en-US" sz="2800" b="1" i="1" smtClean="0"/>
              <a:t>Annunciation</a:t>
            </a:r>
            <a:r>
              <a:rPr lang="en-US" sz="2800" smtClean="0"/>
              <a:t> (Gabriel’s announcement to Mary; Name the child “Jesus” which means </a:t>
            </a:r>
            <a:r>
              <a:rPr lang="en-US" sz="2800" b="1" i="1" smtClean="0"/>
              <a:t>“Yahweh is salvation”)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Elizabeth conceived a child in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her old age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Mary’s YES: simple, humble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response to allow God’s divine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plan of salvation to move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forward</a:t>
            </a:r>
          </a:p>
          <a:p>
            <a:pPr eaLnBrk="1" hangingPunct="1"/>
            <a:r>
              <a:rPr lang="en-US" sz="2800" b="1" i="1" smtClean="0"/>
              <a:t>Matthew: Nativity </a:t>
            </a:r>
            <a:r>
              <a:rPr lang="en-US" sz="2800" smtClean="0"/>
              <a:t>(Birth of Jesus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9 months after the Annunciation)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Birth in Bethlehem (Predicted by </a:t>
            </a:r>
            <a:r>
              <a:rPr lang="en-US" sz="2400" b="1" i="1" smtClean="0"/>
              <a:t>Micah 5:1</a:t>
            </a:r>
            <a:r>
              <a:rPr lang="en-US" sz="2400" smtClean="0"/>
              <a:t>)</a:t>
            </a:r>
          </a:p>
        </p:txBody>
      </p:sp>
      <p:pic>
        <p:nvPicPr>
          <p:cNvPr id="3076" name="Picture 5" descr="tanner-annun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781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Call of Levi and Jesus’ Table Fellowship With Sinners   (Mark 2:13-17)</a:t>
            </a:r>
          </a:p>
          <a:p>
            <a:pPr eaLnBrk="1" hangingPunct="1"/>
            <a:r>
              <a:rPr lang="en-US" sz="2400" b="1" i="1" smtClean="0"/>
              <a:t>Conventional Thinking:  </a:t>
            </a:r>
            <a:r>
              <a:rPr lang="en-US" sz="2400" smtClean="0"/>
              <a:t>If you associated with sinners, then you must be a sinner; Respectable and holy people would not think of socializing with outcasts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According to Jesus, God’s Kingdom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b="1" i="1" smtClean="0">
                <a:solidFill>
                  <a:srgbClr val="FF0000"/>
                </a:solidFill>
              </a:rPr>
              <a:t>INCLUDES</a:t>
            </a:r>
            <a:r>
              <a:rPr lang="en-US" sz="2000" smtClean="0"/>
              <a:t>, not </a:t>
            </a:r>
            <a:r>
              <a:rPr lang="en-US" sz="2000" b="1" i="1" smtClean="0">
                <a:solidFill>
                  <a:srgbClr val="FF0000"/>
                </a:solidFill>
              </a:rPr>
              <a:t>EXCLUDES</a:t>
            </a:r>
            <a:r>
              <a:rPr lang="en-US" sz="2000" smtClean="0"/>
              <a:t>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“People who are healthy do not need a doctor; sick people do.  I have come to call sinners, not the self righteous.”  </a:t>
            </a:r>
            <a:r>
              <a:rPr lang="en-US" sz="2000" b="1" i="1" smtClean="0"/>
              <a:t>(Mark 2:17)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</p:txBody>
      </p:sp>
      <p:pic>
        <p:nvPicPr>
          <p:cNvPr id="21508" name="Picture 5" descr="caravaggio_emmaus76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6861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Question of Fasting  (Mark 2:18-22)</a:t>
            </a:r>
          </a:p>
          <a:p>
            <a:pPr eaLnBrk="1" hangingPunct="1"/>
            <a:r>
              <a:rPr lang="en-US" sz="2400" smtClean="0"/>
              <a:t>The third conflict involved Jesus </a:t>
            </a:r>
            <a:r>
              <a:rPr lang="en-US" sz="2400" b="1" i="1" smtClean="0"/>
              <a:t>not fasting</a:t>
            </a:r>
            <a:r>
              <a:rPr lang="en-US" sz="2400" smtClean="0"/>
              <a:t> according to the strict obligations of Jewish law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Mark presents Jesus as the author of a new age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He is the </a:t>
            </a:r>
            <a:r>
              <a:rPr lang="en-US" sz="2000" b="1" i="1" smtClean="0"/>
              <a:t>bridegroom</a:t>
            </a:r>
            <a:r>
              <a:rPr lang="en-US" sz="2000" smtClean="0"/>
              <a:t> who is ushering in God’s Kingdom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Fasting signifies penance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With Jesus, it is </a:t>
            </a:r>
            <a:r>
              <a:rPr lang="en-US" sz="2000" b="1" i="1" smtClean="0"/>
              <a:t>a time to rejoice and celebrate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“No one pours new wine into old wineskins. Otherwise, the wine will burst the skins, and both the wine and skins are ruined. Rather, new wine is poured into fresh wineskins.”  </a:t>
            </a:r>
            <a:r>
              <a:rPr lang="en-US" sz="2000" b="1" i="1" smtClean="0"/>
              <a:t>(Mark 2:22)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b="1" i="1" smtClean="0"/>
          </a:p>
        </p:txBody>
      </p:sp>
      <p:pic>
        <p:nvPicPr>
          <p:cNvPr id="22532" name="Picture 5" descr="wine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0669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Conflicts Four and Five Involve the Sabbath</a:t>
            </a:r>
          </a:p>
          <a:p>
            <a:pPr eaLnBrk="1" hangingPunct="1"/>
            <a:r>
              <a:rPr lang="en-US" sz="2400" smtClean="0"/>
              <a:t>Jesus is free to interpret the meaning of eating customs on the Sabbath.  Why?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Jesus, the Son of Man, is Lord of the Sabbath.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“The Sabbath was made for man, not man for the Sabbath.”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smtClean="0"/>
              <a:t>	(Mark 2:27)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taught that doing good on the Sabbath is always allowed </a:t>
            </a:r>
            <a:r>
              <a:rPr lang="en-US" sz="2000" b="1" i="1" smtClean="0"/>
              <a:t>(Mark 3:4)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Hardness of heart of religious authorities who did not want their authority called into question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</p:txBody>
      </p:sp>
      <p:pic>
        <p:nvPicPr>
          <p:cNvPr id="23556" name="Picture 5" descr="Jesus_Reading_from_To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37719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Parables of Jesus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Jesus as a creative, original, influential teacher, won the respect of the people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Four Parables About the Kingdom of God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 smtClean="0"/>
              <a:t>	(Mark 4:1-34)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Kingdom of God is a mystery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Parable of the seed growing by itself</a:t>
            </a:r>
            <a:r>
              <a:rPr lang="en-US" sz="2400" smtClean="0"/>
              <a:t>   </a:t>
            </a:r>
            <a:r>
              <a:rPr lang="en-US" sz="2400" b="1" i="1" smtClean="0"/>
              <a:t>(Mark 4: 26-29)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It grows without our knowledge of how it occurs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God is in charge; In His good time, He will bring the Kingdom to fruition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Parable of the Growing Seed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(“The Sower”)    (Mark 4:1-20)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There is no stopping God’s Kingdom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At first, there will be apparent failure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in the reception to Jesus’ pronouncement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about the Kingdom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000" smtClean="0"/>
          </a:p>
        </p:txBody>
      </p:sp>
      <p:sp>
        <p:nvSpPr>
          <p:cNvPr id="24580" name="AutoShape 5" descr="Parable of the Sower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921750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7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This is to be expected when sowing seeds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i="1" smtClean="0"/>
              <a:t>Good News:</a:t>
            </a:r>
            <a:r>
              <a:rPr lang="en-US" sz="2000" smtClean="0"/>
              <a:t>  yield will be spectacular when it reaches the people of faith</a:t>
            </a:r>
          </a:p>
          <a:p>
            <a:pPr eaLnBrk="1" hangingPunct="1"/>
            <a:r>
              <a:rPr lang="en-US" sz="2400" b="1" i="1" smtClean="0"/>
              <a:t>Parable of the Lamp  (Mark 4:21-25)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What remains hidden now will become crystal clear for all to see in the future</a:t>
            </a:r>
          </a:p>
          <a:p>
            <a:pPr eaLnBrk="1" hangingPunct="1"/>
            <a:r>
              <a:rPr lang="en-US" sz="2400" b="1" i="1" smtClean="0"/>
              <a:t>Mustard Seed  (Mark 4:30-32)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Jesus’ ministry might seem small for now, but God will eventually bring it to fullness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Kingdom starts small         Will become so large that it will embrace  the whole world  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3528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5" name="Picture 6" descr="MustardS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Parables:</a:t>
            </a:r>
            <a:r>
              <a:rPr lang="en-US" sz="2400" smtClean="0"/>
              <a:t> source of </a:t>
            </a:r>
            <a:r>
              <a:rPr lang="en-US" sz="2400" b="1" i="1" smtClean="0"/>
              <a:t>great encouragement</a:t>
            </a:r>
            <a:r>
              <a:rPr lang="en-US" sz="2400" smtClean="0"/>
              <a:t> to Mark’s audience who were </a:t>
            </a:r>
            <a:r>
              <a:rPr lang="en-US" sz="2400" b="1" i="1" smtClean="0"/>
              <a:t>suffering for their faith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May be a struggle now, but the Kingdom will win out</a:t>
            </a:r>
          </a:p>
          <a:p>
            <a:pPr eaLnBrk="1" hangingPunct="1"/>
            <a:r>
              <a:rPr lang="en-US" sz="2400" smtClean="0"/>
              <a:t>Parables forced listeners (crowds and disciples) to think and interpret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Parables misinterpreted:  Seemed like a riddle to Jesus’ opposition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“The mystery of the Kingdom of God has been granted to you.”  </a:t>
            </a:r>
            <a:r>
              <a:rPr lang="en-US" sz="2000" b="1" i="1" smtClean="0"/>
              <a:t>(Mark 4:11)  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b="1" i="1" smtClean="0"/>
          </a:p>
        </p:txBody>
      </p:sp>
      <p:pic>
        <p:nvPicPr>
          <p:cNvPr id="26628" name="Picture 5" descr="sto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3048000" y="3725863"/>
            <a:ext cx="30480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Jesus the Healer and Miracle Worker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400" smtClean="0"/>
              <a:t>Includes: healing miracles, exorcisms, nature miracles, a raising from the dead (Jairus’ daughter)</a:t>
            </a:r>
          </a:p>
          <a:p>
            <a:pPr eaLnBrk="1" hangingPunct="1"/>
            <a:r>
              <a:rPr lang="en-US" sz="2400" smtClean="0"/>
              <a:t>Miracle stories follow a pattern – Use </a:t>
            </a:r>
            <a:r>
              <a:rPr lang="en-US" sz="2400" b="1" i="1" smtClean="0"/>
              <a:t>Mark 2:1-12</a:t>
            </a:r>
          </a:p>
          <a:p>
            <a:pPr eaLnBrk="1" hangingPunct="1">
              <a:buClr>
                <a:schemeClr val="tx1"/>
              </a:buClr>
            </a:pPr>
            <a:r>
              <a:rPr lang="en-US" sz="2400" b="1" i="1" smtClean="0">
                <a:solidFill>
                  <a:srgbClr val="FF0000"/>
                </a:solidFill>
              </a:rPr>
              <a:t>Introduction</a:t>
            </a:r>
            <a:r>
              <a:rPr lang="en-US" sz="2400" b="1" i="1" smtClean="0"/>
              <a:t>: </a:t>
            </a:r>
            <a:r>
              <a:rPr lang="en-US" sz="2400" smtClean="0"/>
              <a:t>presents setting and situation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is teaching in a room so crowded that the friends of the paralyzed man lower him through a roof</a:t>
            </a:r>
          </a:p>
          <a:p>
            <a:pPr eaLnBrk="1" hangingPunct="1">
              <a:buClr>
                <a:schemeClr val="tx1"/>
              </a:buClr>
            </a:pPr>
            <a:r>
              <a:rPr lang="en-US" sz="2400" b="1" i="1" smtClean="0">
                <a:solidFill>
                  <a:srgbClr val="FF0000"/>
                </a:solidFill>
              </a:rPr>
              <a:t>Display of Faith</a:t>
            </a:r>
            <a:r>
              <a:rPr lang="en-US" sz="2400" b="1" i="1" smtClean="0"/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witnesses this in the friends of the paralyzed man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To forgive man’s sins: angers the scribes who think that Jesus is guilty of blasphemy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“But that you may know the Son of Man has authority to forgive sins on earth” – He said to the paralytic, “I say to you, pick up your mat, and go home.”   </a:t>
            </a:r>
            <a:r>
              <a:rPr lang="en-US" sz="2000" b="1" i="1" smtClean="0"/>
              <a:t>(Mark 2:8-11)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Jesus’ </a:t>
            </a:r>
            <a:r>
              <a:rPr lang="en-US" sz="2400" b="1" i="1" smtClean="0">
                <a:solidFill>
                  <a:srgbClr val="FF0000"/>
                </a:solidFill>
              </a:rPr>
              <a:t>response</a:t>
            </a:r>
            <a:r>
              <a:rPr lang="en-US" sz="2400" smtClean="0"/>
              <a:t> to the problem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Jesus cures the man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b="1" i="1" smtClean="0">
                <a:solidFill>
                  <a:srgbClr val="FF0000"/>
                </a:solidFill>
              </a:rPr>
              <a:t>Result</a:t>
            </a:r>
            <a:r>
              <a:rPr lang="en-US" sz="2400" smtClean="0"/>
              <a:t> of the miracle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The man got up, picked up his mat, and walked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b="1" i="1" smtClean="0">
                <a:solidFill>
                  <a:srgbClr val="FF0000"/>
                </a:solidFill>
              </a:rPr>
              <a:t>Reaction</a:t>
            </a:r>
            <a:r>
              <a:rPr lang="en-US" sz="2400" smtClean="0"/>
              <a:t> to the miracle (Conclusion)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“They were all astonished and glorified God, saying, “We have never seen anything like this.”    </a:t>
            </a:r>
            <a:r>
              <a:rPr lang="en-US" sz="2000" b="1" i="1" smtClean="0"/>
              <a:t>(Mark 2:12)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000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0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Jesus’ miracles in</a:t>
            </a:r>
            <a:r>
              <a:rPr lang="en-US" sz="2400" b="1" i="1" smtClean="0"/>
              <a:t> Mark </a:t>
            </a:r>
            <a:r>
              <a:rPr lang="en-US" sz="2400" smtClean="0"/>
              <a:t>seen as a proclamation of the Kingdom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Jesus’ as God’s Son successfully battling the forces of evil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Jesus with power over Satan, in his unbinding the demon-possessed man from Gerasene  </a:t>
            </a:r>
            <a:r>
              <a:rPr lang="en-US" sz="2400" b="1" i="1" smtClean="0"/>
              <a:t>(Mark 5: 1-20)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z="2400" smtClean="0"/>
              <a:t>Jesus overpowers sickness and death –The woman with the blood flow and the raising of Jairus’ daughter  </a:t>
            </a:r>
          </a:p>
          <a:p>
            <a:pPr eaLnBrk="1" hangingPunct="1">
              <a:buFontTx/>
              <a:buNone/>
            </a:pPr>
            <a:r>
              <a:rPr lang="en-US" sz="2400" b="1" i="1" smtClean="0"/>
              <a:t>	(Mark 5:21-43)</a:t>
            </a:r>
          </a:p>
        </p:txBody>
      </p:sp>
      <p:pic>
        <p:nvPicPr>
          <p:cNvPr id="29700" name="Picture 4" descr="Jesus_Heals_Jairus_Daugh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220jesus_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019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400" b="1" i="1" smtClean="0">
                <a:solidFill>
                  <a:srgbClr val="FF0000"/>
                </a:solidFill>
              </a:rPr>
              <a:t>Dynamis</a:t>
            </a:r>
            <a:r>
              <a:rPr lang="en-US" sz="2400" smtClean="0"/>
              <a:t> (Greek – power): to describe Jesus’ miracles</a:t>
            </a:r>
          </a:p>
          <a:p>
            <a:pPr eaLnBrk="1" hangingPunct="1"/>
            <a:r>
              <a:rPr lang="en-US" sz="2400" smtClean="0"/>
              <a:t>Power of God had broken into human history</a:t>
            </a:r>
          </a:p>
          <a:p>
            <a:pPr eaLnBrk="1" hangingPunct="1"/>
            <a:r>
              <a:rPr lang="en-US" sz="2400" smtClean="0"/>
              <a:t>Salvation is taking place right now through Jesus</a:t>
            </a:r>
          </a:p>
          <a:p>
            <a:pPr eaLnBrk="1" hangingPunct="1"/>
            <a:r>
              <a:rPr lang="en-US" sz="2400" b="1" i="1" smtClean="0"/>
              <a:t>Themes:</a:t>
            </a:r>
            <a:r>
              <a:rPr lang="en-US" sz="2400" smtClean="0"/>
              <a:t> power to forgive sin</a:t>
            </a:r>
          </a:p>
          <a:p>
            <a:pPr eaLnBrk="1" hangingPunct="1"/>
            <a:r>
              <a:rPr lang="en-US" sz="2400" b="1" i="1" smtClean="0"/>
              <a:t>Faith with a major role;</a:t>
            </a:r>
            <a:r>
              <a:rPr lang="en-US" sz="2400" smtClean="0"/>
              <a:t> linked to repentance (turning away from sin)</a:t>
            </a:r>
          </a:p>
          <a:p>
            <a:pPr eaLnBrk="1" hangingPunct="1"/>
            <a:r>
              <a:rPr lang="en-US" sz="2400" b="1" smtClean="0"/>
              <a:t>Types of Miracles: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Physical Healings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Nature Miracles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Exorcisms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Raising From the Dead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30724" name="Picture 5" descr="miracles_of_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2971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400" b="1" i="1" smtClean="0"/>
              <a:t>Role of Joseph:</a:t>
            </a:r>
            <a:r>
              <a:rPr lang="en-US" sz="2400" smtClean="0"/>
              <a:t>  Not much is known in the New Testament (No words spoken)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smtClean="0"/>
              <a:t>Carpenter; legal father of Jesus; descendent of King David; Nothing in the Gospels about his death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smtClean="0"/>
              <a:t>Man of faith; “the just Man’; flexible; gentle; courageous; a man with dreams; trusting; loving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000" smtClean="0"/>
          </a:p>
        </p:txBody>
      </p:sp>
      <p:pic>
        <p:nvPicPr>
          <p:cNvPr id="4100" name="Picture 5" descr="st_joseph__jesus-266220525_s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362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The Messianic Secret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Mark 1:1</a:t>
            </a:r>
            <a:r>
              <a:rPr lang="en-US" sz="2400" smtClean="0"/>
              <a:t> Jesus is the Messiah, the Christ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People interpreted the coming of the Messiah in political terms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Jesus’ idea of Messiah is radically different</a:t>
            </a:r>
          </a:p>
          <a:p>
            <a:pPr eaLnBrk="1" hangingPunct="1"/>
            <a:r>
              <a:rPr lang="en-US" sz="2400" b="1" i="1" smtClean="0"/>
              <a:t>Mark 8:27-33:</a:t>
            </a:r>
            <a:r>
              <a:rPr lang="en-US" sz="2400" smtClean="0"/>
              <a:t> Jesus’ words met with confusion and amazement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Disciples slow to comprehend  (</a:t>
            </a:r>
            <a:r>
              <a:rPr lang="en-US" sz="2000" b="1" i="1" smtClean="0"/>
              <a:t>Mark 8:21</a:t>
            </a:r>
            <a:r>
              <a:rPr lang="en-US" sz="2000" smtClean="0"/>
              <a:t>  “Do you still not understand?”) </a:t>
            </a:r>
          </a:p>
          <a:p>
            <a:pPr eaLnBrk="1" hangingPunct="1"/>
            <a:r>
              <a:rPr lang="en-US" sz="2400" smtClean="0"/>
              <a:t>Slowness of disciples symbolized in the </a:t>
            </a:r>
            <a:r>
              <a:rPr lang="en-US" sz="2400" b="1" i="1" smtClean="0"/>
              <a:t>cure of the blind man at Bethsaida</a:t>
            </a:r>
            <a:r>
              <a:rPr lang="en-US" sz="2400" smtClean="0"/>
              <a:t>  </a:t>
            </a:r>
            <a:r>
              <a:rPr lang="en-US" sz="2400" b="1" i="1" smtClean="0"/>
              <a:t>(Mark 8:22-26)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Symbolic way of saying that people’s faith in Jesus was </a:t>
            </a:r>
            <a:r>
              <a:rPr lang="en-US" sz="2000" b="1" i="1" smtClean="0"/>
              <a:t>NOT</a:t>
            </a:r>
            <a:r>
              <a:rPr lang="en-US" sz="2000" smtClean="0"/>
              <a:t> total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People came to believe only gradually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</p:txBody>
      </p:sp>
      <p:pic>
        <p:nvPicPr>
          <p:cNvPr id="31748" name="Picture 4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5943600"/>
          </a:xfrm>
        </p:spPr>
        <p:txBody>
          <a:bodyPr/>
          <a:lstStyle/>
          <a:p>
            <a:pPr eaLnBrk="1" hangingPunct="1"/>
            <a:r>
              <a:rPr lang="en-US" sz="2400" smtClean="0"/>
              <a:t>Only the </a:t>
            </a:r>
            <a:r>
              <a:rPr lang="en-US" sz="2400" b="1" i="1" smtClean="0"/>
              <a:t>demons</a:t>
            </a:r>
            <a:r>
              <a:rPr lang="en-US" sz="2400" smtClean="0"/>
              <a:t> recognize who Jesus truly is (supernatural origins)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would not let them speak </a:t>
            </a:r>
            <a:r>
              <a:rPr lang="en-US" sz="2000" b="1" i="1" smtClean="0"/>
              <a:t>(Mark 1:34)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b="1" i="1" smtClean="0"/>
          </a:p>
          <a:p>
            <a:pPr eaLnBrk="1" hangingPunct="1">
              <a:buFont typeface="Wingdings" pitchFamily="2" charset="2"/>
              <a:buChar char="ü"/>
            </a:pPr>
            <a:endParaRPr lang="en-US" sz="2000" b="1" i="1" smtClean="0"/>
          </a:p>
          <a:p>
            <a:pPr eaLnBrk="1" hangingPunct="1">
              <a:buFont typeface="Wingdings" pitchFamily="2" charset="2"/>
              <a:buChar char="ü"/>
            </a:pPr>
            <a:endParaRPr lang="en-US" sz="2000" b="1" i="1" smtClean="0"/>
          </a:p>
          <a:p>
            <a:pPr eaLnBrk="1" hangingPunct="1"/>
            <a:r>
              <a:rPr lang="en-US" sz="2400" b="1" i="1" smtClean="0"/>
              <a:t>Why this secret?</a:t>
            </a:r>
          </a:p>
          <a:p>
            <a:pPr eaLnBrk="1" hangingPunct="1"/>
            <a:r>
              <a:rPr lang="en-US" sz="2400" smtClean="0"/>
              <a:t>Jesus did not want to be a sideshow</a:t>
            </a:r>
          </a:p>
          <a:p>
            <a:pPr eaLnBrk="1" hangingPunct="1"/>
            <a:r>
              <a:rPr lang="en-US" sz="2400" smtClean="0"/>
              <a:t>Jesus is the </a:t>
            </a:r>
            <a:r>
              <a:rPr lang="en-US" sz="2400" b="1" i="1" smtClean="0">
                <a:solidFill>
                  <a:srgbClr val="FF0000"/>
                </a:solidFill>
              </a:rPr>
              <a:t>Suffering Servant</a:t>
            </a:r>
            <a:r>
              <a:rPr lang="en-US" sz="2400" smtClean="0"/>
              <a:t> prophesied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by Isaiah centuries before.  He is the Messiah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who takes up a cross, not a glittering throne.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pic>
        <p:nvPicPr>
          <p:cNvPr id="32772" name="Picture 4" descr="jesusexorc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866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sz="2400" smtClean="0"/>
              <a:t>On the road to </a:t>
            </a:r>
            <a:r>
              <a:rPr lang="en-US" sz="2400" b="1" i="1" smtClean="0"/>
              <a:t>Caesarea Philippi</a:t>
            </a:r>
            <a:r>
              <a:rPr lang="en-US" sz="2400" smtClean="0"/>
              <a:t>, Jesus put the question to the apostles concerning his identity. They thought He was a prophet, John the Baptist, or Elijah.  Even Peter, leader of the apostles, did not understand the true nature of Jesus’ messiahship.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rebuked Peter and said, “Get behind me, Satan. You are thinking not as God does, but as human beings do.”  </a:t>
            </a:r>
            <a:r>
              <a:rPr lang="en-US" sz="2000" b="1" i="1" smtClean="0"/>
              <a:t>(Mark 8:31-33)</a:t>
            </a:r>
          </a:p>
          <a:p>
            <a:pPr eaLnBrk="1" hangingPunct="1"/>
            <a:r>
              <a:rPr lang="en-US" sz="2400" smtClean="0"/>
              <a:t>Peter judges by the wrong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standards.</a:t>
            </a:r>
          </a:p>
          <a:p>
            <a:pPr eaLnBrk="1" hangingPunct="1"/>
            <a:r>
              <a:rPr lang="en-US" sz="2400" smtClean="0"/>
              <a:t>Glory comes after Jesus’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suffering and death  (way to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salvation)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pic>
        <p:nvPicPr>
          <p:cNvPr id="33796" name="Picture 4" descr="jesus_p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562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Suffering Servant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z="2400" smtClean="0"/>
              <a:t>Mentioned in </a:t>
            </a:r>
            <a:r>
              <a:rPr lang="en-US" sz="2400" b="1" i="1" smtClean="0"/>
              <a:t>Isaiah 52</a:t>
            </a:r>
          </a:p>
          <a:p>
            <a:pPr eaLnBrk="1" hangingPunct="1"/>
            <a:r>
              <a:rPr lang="en-US" sz="2400" smtClean="0"/>
              <a:t>To encourage the exiled Israelites in Babylon</a:t>
            </a:r>
          </a:p>
          <a:p>
            <a:pPr eaLnBrk="1" hangingPunct="1"/>
            <a:r>
              <a:rPr lang="en-US" sz="2400" smtClean="0"/>
              <a:t>Redemption comes through suffering</a:t>
            </a:r>
          </a:p>
          <a:p>
            <a:pPr eaLnBrk="1" hangingPunct="1"/>
            <a:r>
              <a:rPr lang="en-US" sz="2400" smtClean="0"/>
              <a:t>Jesus as the </a:t>
            </a:r>
            <a:r>
              <a:rPr lang="en-US" sz="2400" b="1" i="1" smtClean="0"/>
              <a:t>Suffering Servant</a:t>
            </a:r>
            <a:r>
              <a:rPr lang="en-US" sz="2400" smtClean="0"/>
              <a:t> (in the New Testament)</a:t>
            </a:r>
          </a:p>
        </p:txBody>
      </p:sp>
      <p:pic>
        <p:nvPicPr>
          <p:cNvPr id="34820" name="Picture 4" descr="cr_ss-300x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2857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Son of Man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Used 14 times in </a:t>
            </a:r>
            <a:r>
              <a:rPr lang="en-US" sz="2400" b="1" i="1" smtClean="0"/>
              <a:t>Mark</a:t>
            </a:r>
          </a:p>
          <a:p>
            <a:pPr eaLnBrk="1" hangingPunct="1"/>
            <a:r>
              <a:rPr lang="en-US" sz="2400" b="1" i="1" smtClean="0"/>
              <a:t>Old Testament Connection: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Jesus emphasizes his ordinary human nature (human like us)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1" i="1" smtClean="0"/>
              <a:t>Book of Daniel: </a:t>
            </a:r>
            <a:r>
              <a:rPr lang="en-US" sz="2000" smtClean="0"/>
              <a:t>supernatural figure; Jesus will usher in the fullness of God’s Kingdom; He is the judge of all humanity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0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The Way of Discipleship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sz="2400" smtClean="0"/>
              <a:t>Mark challenges his readers to accept Jesus as the Messiah, but one who suffers crucifixion before he rises in glory</a:t>
            </a:r>
          </a:p>
          <a:p>
            <a:pPr eaLnBrk="1" hangingPunct="1"/>
            <a:r>
              <a:rPr lang="en-US" sz="2400" smtClean="0"/>
              <a:t>Jesus’ followers must be prepared to suffer as Jesus himself suffered</a:t>
            </a:r>
          </a:p>
          <a:p>
            <a:pPr eaLnBrk="1" hangingPunct="1"/>
            <a:r>
              <a:rPr lang="en-US" sz="2400" b="1" i="1" smtClean="0"/>
              <a:t>Mark 10:42-45</a:t>
            </a:r>
            <a:r>
              <a:rPr lang="en-US" sz="2400" smtClean="0"/>
              <a:t> seen as the </a:t>
            </a:r>
            <a:r>
              <a:rPr lang="en-US" sz="2400" b="1" i="1" smtClean="0">
                <a:solidFill>
                  <a:srgbClr val="FF0000"/>
                </a:solidFill>
              </a:rPr>
              <a:t>climax</a:t>
            </a:r>
            <a:r>
              <a:rPr lang="en-US" sz="2400" smtClean="0"/>
              <a:t> of the gospel</a:t>
            </a:r>
          </a:p>
          <a:p>
            <a:pPr eaLnBrk="1" hangingPunct="1"/>
            <a:r>
              <a:rPr lang="en-US" sz="2400" b="1" i="1" smtClean="0"/>
              <a:t>Cure of Bartimaeus (Mark 10: 46-52)</a:t>
            </a:r>
            <a:r>
              <a:rPr lang="en-US" sz="2400" smtClean="0"/>
              <a:t>  Instananeous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smtClean="0"/>
              <a:t>If we have faith like Bartimaeus, listen to Jesus with open hearts, and depend on Him as our savior, then we will understand the secret of His Kingdom message.</a:t>
            </a:r>
          </a:p>
          <a:p>
            <a:pPr eaLnBrk="1" hangingPunct="1"/>
            <a:r>
              <a:rPr lang="en-US" sz="2400" smtClean="0"/>
              <a:t>The challenge of discipleship:  </a:t>
            </a:r>
            <a:r>
              <a:rPr lang="en-US" sz="2400" b="1" i="1" smtClean="0"/>
              <a:t>The Rich Young Man  (Mark 10:17-31)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John: Prologue:</a:t>
            </a:r>
            <a:r>
              <a:rPr lang="en-US" sz="2800" smtClean="0"/>
              <a:t> “In the beginning was the Word, and the Word was with God, and the Word was God. . .” (John 1:1-4; 14)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“Word became flesh” = Jesus became human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Selection of the word “flesh” to counteract a 1</a:t>
            </a:r>
            <a:r>
              <a:rPr lang="en-US" sz="2400" baseline="30000" smtClean="0"/>
              <a:t>st</a:t>
            </a:r>
            <a:r>
              <a:rPr lang="en-US" sz="2400" smtClean="0"/>
              <a:t> century heresy (Docetism)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b="1" i="1" smtClean="0">
                <a:solidFill>
                  <a:srgbClr val="FF0000"/>
                </a:solidFill>
              </a:rPr>
              <a:t>Docetism</a:t>
            </a:r>
            <a:r>
              <a:rPr lang="en-US" sz="2000" b="1" i="1" smtClean="0"/>
              <a:t>:</a:t>
            </a:r>
            <a:r>
              <a:rPr lang="en-US" sz="2000" smtClean="0"/>
              <a:t> Jesus only </a:t>
            </a:r>
            <a:r>
              <a:rPr lang="en-US" sz="2000" b="1" i="1" smtClean="0"/>
              <a:t>seemed</a:t>
            </a:r>
            <a:r>
              <a:rPr lang="en-US" sz="2000" smtClean="0"/>
              <a:t> to be real; If Jesus only </a:t>
            </a:r>
            <a:r>
              <a:rPr lang="en-US" sz="2000" b="1" i="1" smtClean="0"/>
              <a:t>seemed</a:t>
            </a:r>
            <a:r>
              <a:rPr lang="en-US" sz="2000" smtClean="0"/>
              <a:t> to be a man, then he only </a:t>
            </a:r>
            <a:r>
              <a:rPr lang="en-US" sz="2000" b="1" i="1" smtClean="0"/>
              <a:t>seemed</a:t>
            </a:r>
            <a:r>
              <a:rPr lang="en-US" sz="2000" smtClean="0"/>
              <a:t> to die and resurrect.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Author of John’s Gospel: Jesus was one of us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i="1" smtClean="0"/>
              <a:t>Incarnation:</a:t>
            </a:r>
            <a:r>
              <a:rPr lang="en-US" sz="2400" smtClean="0"/>
              <a:t> literally means that God became flesh (Jesus is God-man)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400" smtClean="0"/>
          </a:p>
          <a:p>
            <a:pPr eaLnBrk="1" hangingPunct="1">
              <a:buFont typeface="Wingdings" pitchFamily="2" charset="2"/>
              <a:buChar char="ü"/>
            </a:pPr>
            <a:endParaRPr lang="en-US" sz="2400" smtClean="0"/>
          </a:p>
          <a:p>
            <a:pPr eaLnBrk="1" hangingPunct="1">
              <a:buFont typeface="Wingdings" pitchFamily="2" charset="2"/>
              <a:buChar char="ü"/>
            </a:pPr>
            <a:endParaRPr lang="en-US" sz="2400" smtClean="0"/>
          </a:p>
        </p:txBody>
      </p:sp>
      <p:pic>
        <p:nvPicPr>
          <p:cNvPr id="5124" name="Picture 5" descr="na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3276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Purpose of the Incarnation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To save us by reconciling us with God</a:t>
            </a:r>
          </a:p>
          <a:p>
            <a:pPr eaLnBrk="1" hangingPunct="1"/>
            <a:r>
              <a:rPr lang="en-US" smtClean="0"/>
              <a:t>To reveal God’s love to us</a:t>
            </a:r>
          </a:p>
          <a:p>
            <a:pPr eaLnBrk="1" hangingPunct="1"/>
            <a:r>
              <a:rPr lang="en-US" smtClean="0"/>
              <a:t>To serve as the perfect model of holiness</a:t>
            </a:r>
          </a:p>
          <a:p>
            <a:pPr eaLnBrk="1" hangingPunct="1"/>
            <a:r>
              <a:rPr lang="en-US" smtClean="0"/>
              <a:t>To allow us to share in God’s nature</a:t>
            </a:r>
          </a:p>
        </p:txBody>
      </p:sp>
      <p:pic>
        <p:nvPicPr>
          <p:cNvPr id="6148" name="Picture 5" descr="ANd9GcT0-Lgd12hcVTYtT_PP6IX-ZGBs-y0OcKZUI8w5DNAclKyLVFS3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Learning About Jesus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Personal Level:</a:t>
            </a:r>
            <a:r>
              <a:rPr lang="en-US" sz="2400" smtClean="0"/>
              <a:t> Family, teachers, retreats</a:t>
            </a:r>
          </a:p>
          <a:p>
            <a:pPr eaLnBrk="1" hangingPunct="1"/>
            <a:r>
              <a:rPr lang="en-US" sz="2400" b="1" i="1" smtClean="0"/>
              <a:t>Tradition of the Church:</a:t>
            </a:r>
            <a:r>
              <a:rPr lang="en-US" sz="2400" smtClean="0"/>
              <a:t>  Sacred Scripture, Gospels, Deposit of Faith, Magisterium</a:t>
            </a:r>
          </a:p>
          <a:p>
            <a:pPr eaLnBrk="1" hangingPunct="1"/>
            <a:r>
              <a:rPr lang="en-US" sz="2400" b="1" i="1" smtClean="0"/>
              <a:t>Eyewitnesses:</a:t>
            </a:r>
            <a:r>
              <a:rPr lang="en-US" sz="2400" smtClean="0"/>
              <a:t> Apostles</a:t>
            </a:r>
          </a:p>
          <a:p>
            <a:pPr eaLnBrk="1" hangingPunct="1"/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2800" b="1" i="1" smtClean="0"/>
              <a:t>Overview of the Jesus of History</a:t>
            </a:r>
          </a:p>
          <a:p>
            <a:pPr eaLnBrk="1" hangingPunct="1"/>
            <a:r>
              <a:rPr lang="en-US" sz="2800" smtClean="0"/>
              <a:t>Historians with proof of a real man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 i="1" smtClean="0">
                <a:solidFill>
                  <a:srgbClr val="FF0000"/>
                </a:solidFill>
              </a:rPr>
              <a:t>Jesus bar Joseph</a:t>
            </a:r>
            <a:r>
              <a:rPr lang="en-US" sz="2400" smtClean="0"/>
              <a:t>: Jesus, Son of Joseph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 i="1" smtClean="0">
                <a:solidFill>
                  <a:srgbClr val="FF0000"/>
                </a:solidFill>
              </a:rPr>
              <a:t>Jesus, the Carpenter</a:t>
            </a:r>
            <a:r>
              <a:rPr lang="en-US" sz="2400" smtClean="0"/>
              <a:t> (profession)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b="1" i="1" smtClean="0">
                <a:solidFill>
                  <a:srgbClr val="FF0000"/>
                </a:solidFill>
              </a:rPr>
              <a:t>Jesus of Nazareth</a:t>
            </a:r>
            <a:r>
              <a:rPr lang="en-US" sz="2400" smtClean="0"/>
              <a:t> (place of residence)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400" b="1" i="1" smtClean="0"/>
              <a:t>Palestinian Jew</a:t>
            </a:r>
            <a:r>
              <a:rPr lang="en-US" sz="2400" smtClean="0"/>
              <a:t> born in Bethlehem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Mother named Mary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Birth date: between 4-6 BC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Born during the rule of King Herod in Palestine; Roman Emperor Caesar Augustus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i="1" smtClean="0"/>
              <a:t>Hidden life</a:t>
            </a:r>
            <a:r>
              <a:rPr lang="en-US" sz="2400" smtClean="0"/>
              <a:t> in Nazareth in Galilee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Learned trade of </a:t>
            </a:r>
            <a:r>
              <a:rPr lang="en-US" sz="2400" b="1" i="1" smtClean="0">
                <a:solidFill>
                  <a:srgbClr val="FF0000"/>
                </a:solidFill>
              </a:rPr>
              <a:t>carpentry</a:t>
            </a:r>
            <a:r>
              <a:rPr lang="en-US" sz="2400" smtClean="0"/>
              <a:t> (Foster father, Joseph)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Observed Jewish law, celebrated feasts, worshipped on the Sabbath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Baptized by </a:t>
            </a:r>
            <a:r>
              <a:rPr lang="en-US" sz="2400" b="1" i="1" smtClean="0">
                <a:solidFill>
                  <a:srgbClr val="FF0000"/>
                </a:solidFill>
              </a:rPr>
              <a:t>John the Baptist</a:t>
            </a:r>
            <a:r>
              <a:rPr lang="en-US" sz="2400" smtClean="0"/>
              <a:t> (28 AD); began his public ministry (itinerant preacher; prophet)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i="1" smtClean="0"/>
              <a:t>Central Message:</a:t>
            </a:r>
            <a:r>
              <a:rPr lang="en-US" sz="2400" smtClean="0"/>
              <a:t> repentance, the coming of God’s Kingdom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Performed miracles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400" b="1" i="1" smtClean="0"/>
              <a:t>Provocative;</a:t>
            </a:r>
            <a:r>
              <a:rPr lang="en-US" sz="2400" smtClean="0"/>
              <a:t> asked people to make a clear choice to turn from sin, accept God’s love and believe in him and his teachings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His teachings threatened and angered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authorities; betrayed by his follower;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arrested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Condemned to die by the Roman prefect,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smtClean="0"/>
              <a:t>	</a:t>
            </a:r>
            <a:r>
              <a:rPr lang="en-US" sz="2400" b="1" i="1" smtClean="0">
                <a:solidFill>
                  <a:srgbClr val="FF0000"/>
                </a:solidFill>
              </a:rPr>
              <a:t>Pontius Pilate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i="1" smtClean="0"/>
              <a:t>Crucified</a:t>
            </a:r>
            <a:r>
              <a:rPr lang="en-US" sz="2400" smtClean="0"/>
              <a:t> (30-33 AD)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Claimed to be </a:t>
            </a:r>
            <a:r>
              <a:rPr lang="en-US" sz="2400" b="1" i="1" smtClean="0"/>
              <a:t>“King of the Jews”:</a:t>
            </a:r>
            <a:r>
              <a:rPr lang="en-US" sz="2400" smtClean="0"/>
              <a:t> a crime interpreted under Roman Law as sedition against the Roman Emperor, </a:t>
            </a:r>
            <a:r>
              <a:rPr lang="en-US" sz="2400" b="1" i="1" smtClean="0">
                <a:solidFill>
                  <a:srgbClr val="FF0000"/>
                </a:solidFill>
              </a:rPr>
              <a:t>Tiberius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400" b="1" i="1" smtClean="0">
              <a:solidFill>
                <a:srgbClr val="FF0000"/>
              </a:solidFill>
            </a:endParaRPr>
          </a:p>
        </p:txBody>
      </p:sp>
      <p:pic>
        <p:nvPicPr>
          <p:cNvPr id="9220" name="Picture 4" descr="Jesus and mira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SYNOPTIC GOSPELS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Four gospels: our primary source of information about Jesus Christ</a:t>
            </a:r>
          </a:p>
          <a:p>
            <a:pPr eaLnBrk="1" hangingPunct="1"/>
            <a:r>
              <a:rPr lang="en-US" sz="2400" b="1" i="1" smtClean="0"/>
              <a:t>Synoptics include Matthew, Mark, Luke</a:t>
            </a:r>
          </a:p>
          <a:p>
            <a:pPr eaLnBrk="1" hangingPunct="1"/>
            <a:r>
              <a:rPr lang="en-US" sz="2400" smtClean="0"/>
              <a:t>Matthew and Luke follow the general outline of Mark’s gospel in reporting the events of Jesus’ life</a:t>
            </a:r>
          </a:p>
          <a:p>
            <a:pPr eaLnBrk="1" hangingPunct="1"/>
            <a:r>
              <a:rPr lang="en-US" sz="2400" b="1" i="1" smtClean="0"/>
              <a:t>“Synoptics” (Greek): means “seen together”</a:t>
            </a:r>
          </a:p>
          <a:p>
            <a:pPr eaLnBrk="1" hangingPunct="1"/>
            <a:r>
              <a:rPr lang="en-US" sz="2400" b="1" i="1" smtClean="0"/>
              <a:t>Mark:</a:t>
            </a:r>
            <a:r>
              <a:rPr lang="en-US" sz="2400" smtClean="0"/>
              <a:t> </a:t>
            </a:r>
            <a:r>
              <a:rPr lang="en-US" sz="2400" b="1" i="1" smtClean="0">
                <a:solidFill>
                  <a:srgbClr val="FF0000"/>
                </a:solidFill>
              </a:rPr>
              <a:t>oldest </a:t>
            </a:r>
            <a:r>
              <a:rPr lang="en-US" sz="2400" smtClean="0"/>
              <a:t>; Matthew and Luke both “improve” on difficult passages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smtClean="0"/>
              <a:t>Originally believed to be an abridged, later version of Mt.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2141</Words>
  <Application>Microsoft Office PowerPoint</Application>
  <PresentationFormat>On-screen Show (4:3)</PresentationFormat>
  <Paragraphs>291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Arial Black</vt:lpstr>
      <vt:lpstr>Wingdings</vt:lpstr>
      <vt:lpstr>Default Design</vt:lpstr>
      <vt:lpstr>CHAPTER 2 WHO IS JESUS CHRIST?</vt:lpstr>
      <vt:lpstr>Scriptural Background for the Incarnation</vt:lpstr>
      <vt:lpstr>PowerPoint Presentation</vt:lpstr>
      <vt:lpstr>PowerPoint Presentation</vt:lpstr>
      <vt:lpstr>Purpose of the Incarnation</vt:lpstr>
      <vt:lpstr>Learning About Jesus</vt:lpstr>
      <vt:lpstr>PowerPoint Presentation</vt:lpstr>
      <vt:lpstr>PowerPoint Presentation</vt:lpstr>
      <vt:lpstr>SYNOPTIC GOSPELS</vt:lpstr>
      <vt:lpstr>PowerPoint Presentation</vt:lpstr>
      <vt:lpstr>PowerPoint Presentation</vt:lpstr>
      <vt:lpstr>The Gospel of Mark</vt:lpstr>
      <vt:lpstr>PowerPoint Presentation</vt:lpstr>
      <vt:lpstr>Gospel of Mark </vt:lpstr>
      <vt:lpstr>Prologue (Mark 1:1-13)</vt:lpstr>
      <vt:lpstr>PowerPoint Presentation</vt:lpstr>
      <vt:lpstr>Jesus the Authoritative Teacher</vt:lpstr>
      <vt:lpstr>PowerPoint Presentation</vt:lpstr>
      <vt:lpstr>Jesus’ First Major Teaching (Mark 2:1-3:6)</vt:lpstr>
      <vt:lpstr>PowerPoint Presentation</vt:lpstr>
      <vt:lpstr>PowerPoint Presentation</vt:lpstr>
      <vt:lpstr>PowerPoint Presentation</vt:lpstr>
      <vt:lpstr>Parables of Jesus</vt:lpstr>
      <vt:lpstr>PowerPoint Presentation</vt:lpstr>
      <vt:lpstr>PowerPoint Presentation</vt:lpstr>
      <vt:lpstr>Jesus the Healer and Miracle Worker</vt:lpstr>
      <vt:lpstr>PowerPoint Presentation</vt:lpstr>
      <vt:lpstr>PowerPoint Presentation</vt:lpstr>
      <vt:lpstr>PowerPoint Presentation</vt:lpstr>
      <vt:lpstr>The Messianic Secret</vt:lpstr>
      <vt:lpstr>PowerPoint Presentation</vt:lpstr>
      <vt:lpstr>PowerPoint Presentation</vt:lpstr>
      <vt:lpstr>Suffering Servant</vt:lpstr>
      <vt:lpstr>Son of Man</vt:lpstr>
      <vt:lpstr>The Way of Discipleship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WHO IS JESUS CHRIST?</dc:title>
  <dc:creator>Frances Ratay</dc:creator>
  <cp:lastModifiedBy>Teacher E-Solutions</cp:lastModifiedBy>
  <cp:revision>23</cp:revision>
  <dcterms:created xsi:type="dcterms:W3CDTF">2011-02-14T01:25:16Z</dcterms:created>
  <dcterms:modified xsi:type="dcterms:W3CDTF">2019-01-15T07:27:49Z</dcterms:modified>
</cp:coreProperties>
</file>