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5"/>
  </p:notesMasterIdLst>
  <p:sldIdLst>
    <p:sldId id="256" r:id="rId2"/>
    <p:sldId id="263" r:id="rId3"/>
    <p:sldId id="264" r:id="rId4"/>
    <p:sldId id="265" r:id="rId5"/>
    <p:sldId id="269" r:id="rId6"/>
    <p:sldId id="272" r:id="rId7"/>
    <p:sldId id="275" r:id="rId8"/>
    <p:sldId id="273" r:id="rId9"/>
    <p:sldId id="274" r:id="rId10"/>
    <p:sldId id="266" r:id="rId11"/>
    <p:sldId id="271" r:id="rId12"/>
    <p:sldId id="268" r:id="rId13"/>
    <p:sldId id="267" r:id="rId1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AU"/>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AU"/>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AU"/>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7B5044C-7CA6-4B6A-8CA7-D39B1CE2B734}" type="slidenum">
              <a:rPr lang="en-AU"/>
              <a:pPr>
                <a:defRPr/>
              </a:pPr>
              <a:t>‹#›</a:t>
            </a:fld>
            <a:endParaRPr lang="en-AU"/>
          </a:p>
        </p:txBody>
      </p:sp>
    </p:spTree>
    <p:extLst>
      <p:ext uri="{BB962C8B-B14F-4D97-AF65-F5344CB8AC3E}">
        <p14:creationId xmlns:p14="http://schemas.microsoft.com/office/powerpoint/2010/main" val="3254130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035C05C-B112-414C-90F3-26D612E2C00D}" type="slidenum">
              <a:rPr lang="en-AU">
                <a:latin typeface="Arial" charset="0"/>
              </a:rPr>
              <a:pPr eaLnBrk="1" hangingPunct="1"/>
              <a:t>2</a:t>
            </a:fld>
            <a:endParaRPr lang="en-AU">
              <a:latin typeface="Arial"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AU" smtClean="0"/>
              <a:t>Luke is a competent writer of Greek and this passage reads very like a Greek biographical insert about the hero in his youth. It serves a very important function because it fills the gap between the birth and the adult life of Jesus. We must be mindful however, that the story serves to reinforce many of Luke’s themes – in particular the theme of lost and found. Later in his gospel he will tell 4 stories about being lost and found (Lost sheep, coin, son and Zacchaeus) – this one is another.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0EE7EC5-776E-47B3-959E-DBD4BDBA56A3}" type="slidenum">
              <a:rPr lang="en-AU">
                <a:latin typeface="Arial" charset="0"/>
              </a:rPr>
              <a:pPr eaLnBrk="1" hangingPunct="1"/>
              <a:t>3</a:t>
            </a:fld>
            <a:endParaRPr lang="en-AU">
              <a:latin typeface="Arial"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AU" smtClean="0"/>
              <a:t>Whether this story is based on a real event or is created to develop Luke’s theology is unclear. What is important is that it teaches an important 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762A439-2771-44A6-9F5C-27F06AB10237}" type="slidenum">
              <a:rPr lang="en-AU">
                <a:latin typeface="Arial" charset="0"/>
              </a:rPr>
              <a:pPr eaLnBrk="1" hangingPunct="1"/>
              <a:t>4</a:t>
            </a:fld>
            <a:endParaRPr lang="en-AU">
              <a:latin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AU" smtClean="0"/>
              <a:t>It is important to consider the purpose in writing. The author of this work, while recording historical details and facts, was not primarily interested in describing the situation of the day. Their purpose was to express something about Jesus; something that would encourage and invite people to know and follow him. So the ‘truths’ the author wished to convey are found in the message of the story and not the specific detail. However, like all historical works, an understanding of the historical and cultural setting is vital if the message the author was trying to convey is to be fully revealed.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E770463-6C07-4F4E-9714-5585051B4B11}" type="slidenum">
              <a:rPr lang="en-AU">
                <a:latin typeface="Arial" charset="0"/>
              </a:rPr>
              <a:pPr eaLnBrk="1" hangingPunct="1"/>
              <a:t>5</a:t>
            </a:fld>
            <a:endParaRPr lang="en-AU">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AU" smtClean="0"/>
              <a:t>Jerusalem has an important role in Luke’s writing: it is the centre from which the emerging Church will come in Acts.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0603582-2E28-4BC1-9A85-47B7DAE3E04A}" type="slidenum">
              <a:rPr lang="en-AU">
                <a:latin typeface="Arial" charset="0"/>
              </a:rPr>
              <a:pPr eaLnBrk="1" hangingPunct="1"/>
              <a:t>13</a:t>
            </a:fld>
            <a:endParaRPr lang="en-AU">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41990" name="Rectangle 6"/>
          <p:cNvSpPr>
            <a:spLocks noGrp="1" noChangeArrowheads="1"/>
          </p:cNvSpPr>
          <p:nvPr>
            <p:ph type="ctrTitle"/>
          </p:nvPr>
        </p:nvSpPr>
        <p:spPr>
          <a:xfrm>
            <a:off x="1443038" y="985838"/>
            <a:ext cx="7239000" cy="1444625"/>
          </a:xfrm>
        </p:spPr>
        <p:txBody>
          <a:bodyPr/>
          <a:lstStyle>
            <a:lvl1pPr>
              <a:defRPr sz="4000"/>
            </a:lvl1pPr>
          </a:lstStyle>
          <a:p>
            <a:pPr lvl="0"/>
            <a:r>
              <a:rPr lang="en-AU" noProof="0" smtClean="0"/>
              <a:t>Click to edit Master title style</a:t>
            </a:r>
          </a:p>
        </p:txBody>
      </p:sp>
      <p:sp>
        <p:nvSpPr>
          <p:cNvPr id="419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AU" noProof="0" smtClean="0"/>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AU"/>
          </a:p>
        </p:txBody>
      </p:sp>
      <p:sp>
        <p:nvSpPr>
          <p:cNvPr id="9" name="Rectangle 9"/>
          <p:cNvSpPr>
            <a:spLocks noGrp="1" noChangeArrowheads="1"/>
          </p:cNvSpPr>
          <p:nvPr>
            <p:ph type="ftr" sz="quarter" idx="11"/>
          </p:nvPr>
        </p:nvSpPr>
        <p:spPr/>
        <p:txBody>
          <a:bodyPr/>
          <a:lstStyle>
            <a:lvl1pPr>
              <a:defRPr smtClean="0"/>
            </a:lvl1pPr>
          </a:lstStyle>
          <a:p>
            <a:pPr>
              <a:defRPr/>
            </a:pPr>
            <a:endParaRPr lang="en-AU"/>
          </a:p>
        </p:txBody>
      </p:sp>
      <p:sp>
        <p:nvSpPr>
          <p:cNvPr id="10" name="Rectangle 10"/>
          <p:cNvSpPr>
            <a:spLocks noGrp="1" noChangeArrowheads="1"/>
          </p:cNvSpPr>
          <p:nvPr>
            <p:ph type="sldNum" sz="quarter" idx="12"/>
          </p:nvPr>
        </p:nvSpPr>
        <p:spPr/>
        <p:txBody>
          <a:bodyPr/>
          <a:lstStyle>
            <a:lvl1pPr>
              <a:defRPr smtClean="0"/>
            </a:lvl1pPr>
          </a:lstStyle>
          <a:p>
            <a:pPr>
              <a:defRPr/>
            </a:pPr>
            <a:fld id="{71901D32-AF3E-4C61-9A32-1ABFCD2031EF}" type="slidenum">
              <a:rPr lang="en-AU"/>
              <a:pPr>
                <a:defRPr/>
              </a:pPr>
              <a:t>‹#›</a:t>
            </a:fld>
            <a:endParaRPr lang="en-AU"/>
          </a:p>
        </p:txBody>
      </p:sp>
    </p:spTree>
    <p:extLst>
      <p:ext uri="{BB962C8B-B14F-4D97-AF65-F5344CB8AC3E}">
        <p14:creationId xmlns:p14="http://schemas.microsoft.com/office/powerpoint/2010/main" val="141948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AU"/>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DC85068A-4279-4670-A1E9-0D72A1DD3EB2}" type="slidenum">
              <a:rPr lang="en-AU"/>
              <a:pPr>
                <a:defRPr/>
              </a:pPr>
              <a:t>‹#›</a:t>
            </a:fld>
            <a:endParaRPr lang="en-AU"/>
          </a:p>
        </p:txBody>
      </p:sp>
    </p:spTree>
    <p:extLst>
      <p:ext uri="{BB962C8B-B14F-4D97-AF65-F5344CB8AC3E}">
        <p14:creationId xmlns:p14="http://schemas.microsoft.com/office/powerpoint/2010/main" val="420704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AU"/>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59804189-B9B6-4820-ACA1-BB80C9945D32}" type="slidenum">
              <a:rPr lang="en-AU"/>
              <a:pPr>
                <a:defRPr/>
              </a:pPr>
              <a:t>‹#›</a:t>
            </a:fld>
            <a:endParaRPr lang="en-AU"/>
          </a:p>
        </p:txBody>
      </p:sp>
    </p:spTree>
    <p:extLst>
      <p:ext uri="{BB962C8B-B14F-4D97-AF65-F5344CB8AC3E}">
        <p14:creationId xmlns:p14="http://schemas.microsoft.com/office/powerpoint/2010/main" val="152745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AU"/>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4AB2BD57-C78E-4E15-9005-ACBA557E4A88}" type="slidenum">
              <a:rPr lang="en-AU"/>
              <a:pPr>
                <a:defRPr/>
              </a:pPr>
              <a:t>‹#›</a:t>
            </a:fld>
            <a:endParaRPr lang="en-AU"/>
          </a:p>
        </p:txBody>
      </p:sp>
    </p:spTree>
    <p:extLst>
      <p:ext uri="{BB962C8B-B14F-4D97-AF65-F5344CB8AC3E}">
        <p14:creationId xmlns:p14="http://schemas.microsoft.com/office/powerpoint/2010/main" val="107842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AU"/>
          </a:p>
        </p:txBody>
      </p:sp>
      <p:sp>
        <p:nvSpPr>
          <p:cNvPr id="5" name="Rectangle 9"/>
          <p:cNvSpPr>
            <a:spLocks noGrp="1" noChangeArrowheads="1"/>
          </p:cNvSpPr>
          <p:nvPr>
            <p:ph type="ftr" sz="quarter" idx="11"/>
          </p:nvPr>
        </p:nvSpPr>
        <p:spPr>
          <a:ln/>
        </p:spPr>
        <p:txBody>
          <a:bodyPr/>
          <a:lstStyle>
            <a:lvl1pPr>
              <a:defRPr/>
            </a:lvl1pPr>
          </a:lstStyle>
          <a:p>
            <a:pPr>
              <a:defRPr/>
            </a:pPr>
            <a:endParaRPr lang="en-AU"/>
          </a:p>
        </p:txBody>
      </p:sp>
      <p:sp>
        <p:nvSpPr>
          <p:cNvPr id="6" name="Rectangle 10"/>
          <p:cNvSpPr>
            <a:spLocks noGrp="1" noChangeArrowheads="1"/>
          </p:cNvSpPr>
          <p:nvPr>
            <p:ph type="sldNum" sz="quarter" idx="12"/>
          </p:nvPr>
        </p:nvSpPr>
        <p:spPr>
          <a:ln/>
        </p:spPr>
        <p:txBody>
          <a:bodyPr/>
          <a:lstStyle>
            <a:lvl1pPr>
              <a:defRPr/>
            </a:lvl1pPr>
          </a:lstStyle>
          <a:p>
            <a:pPr>
              <a:defRPr/>
            </a:pPr>
            <a:fld id="{ED22FB6D-16E9-4BA3-B1A9-C4C908FCABD3}" type="slidenum">
              <a:rPr lang="en-AU"/>
              <a:pPr>
                <a:defRPr/>
              </a:pPr>
              <a:t>‹#›</a:t>
            </a:fld>
            <a:endParaRPr lang="en-AU"/>
          </a:p>
        </p:txBody>
      </p:sp>
    </p:spTree>
    <p:extLst>
      <p:ext uri="{BB962C8B-B14F-4D97-AF65-F5344CB8AC3E}">
        <p14:creationId xmlns:p14="http://schemas.microsoft.com/office/powerpoint/2010/main" val="72561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AU"/>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E2C54CBD-7529-4FF7-BDCD-B9DEEBF0EE1C}" type="slidenum">
              <a:rPr lang="en-AU"/>
              <a:pPr>
                <a:defRPr/>
              </a:pPr>
              <a:t>‹#›</a:t>
            </a:fld>
            <a:endParaRPr lang="en-AU"/>
          </a:p>
        </p:txBody>
      </p:sp>
    </p:spTree>
    <p:extLst>
      <p:ext uri="{BB962C8B-B14F-4D97-AF65-F5344CB8AC3E}">
        <p14:creationId xmlns:p14="http://schemas.microsoft.com/office/powerpoint/2010/main" val="53764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AU"/>
          </a:p>
        </p:txBody>
      </p:sp>
      <p:sp>
        <p:nvSpPr>
          <p:cNvPr id="8" name="Rectangle 9"/>
          <p:cNvSpPr>
            <a:spLocks noGrp="1" noChangeArrowheads="1"/>
          </p:cNvSpPr>
          <p:nvPr>
            <p:ph type="ftr" sz="quarter" idx="11"/>
          </p:nvPr>
        </p:nvSpPr>
        <p:spPr>
          <a:ln/>
        </p:spPr>
        <p:txBody>
          <a:bodyPr/>
          <a:lstStyle>
            <a:lvl1pPr>
              <a:defRPr/>
            </a:lvl1pPr>
          </a:lstStyle>
          <a:p>
            <a:pPr>
              <a:defRPr/>
            </a:pPr>
            <a:endParaRPr lang="en-AU"/>
          </a:p>
        </p:txBody>
      </p:sp>
      <p:sp>
        <p:nvSpPr>
          <p:cNvPr id="9" name="Rectangle 10"/>
          <p:cNvSpPr>
            <a:spLocks noGrp="1" noChangeArrowheads="1"/>
          </p:cNvSpPr>
          <p:nvPr>
            <p:ph type="sldNum" sz="quarter" idx="12"/>
          </p:nvPr>
        </p:nvSpPr>
        <p:spPr>
          <a:ln/>
        </p:spPr>
        <p:txBody>
          <a:bodyPr/>
          <a:lstStyle>
            <a:lvl1pPr>
              <a:defRPr/>
            </a:lvl1pPr>
          </a:lstStyle>
          <a:p>
            <a:pPr>
              <a:defRPr/>
            </a:pPr>
            <a:fld id="{4613D373-69B4-4152-9A5D-C53778BFB0D6}" type="slidenum">
              <a:rPr lang="en-AU"/>
              <a:pPr>
                <a:defRPr/>
              </a:pPr>
              <a:t>‹#›</a:t>
            </a:fld>
            <a:endParaRPr lang="en-AU"/>
          </a:p>
        </p:txBody>
      </p:sp>
    </p:spTree>
    <p:extLst>
      <p:ext uri="{BB962C8B-B14F-4D97-AF65-F5344CB8AC3E}">
        <p14:creationId xmlns:p14="http://schemas.microsoft.com/office/powerpoint/2010/main" val="172314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AU"/>
          </a:p>
        </p:txBody>
      </p:sp>
      <p:sp>
        <p:nvSpPr>
          <p:cNvPr id="4" name="Rectangle 9"/>
          <p:cNvSpPr>
            <a:spLocks noGrp="1" noChangeArrowheads="1"/>
          </p:cNvSpPr>
          <p:nvPr>
            <p:ph type="ftr" sz="quarter" idx="11"/>
          </p:nvPr>
        </p:nvSpPr>
        <p:spPr>
          <a:ln/>
        </p:spPr>
        <p:txBody>
          <a:bodyPr/>
          <a:lstStyle>
            <a:lvl1pPr>
              <a:defRPr/>
            </a:lvl1pPr>
          </a:lstStyle>
          <a:p>
            <a:pPr>
              <a:defRPr/>
            </a:pPr>
            <a:endParaRPr lang="en-AU"/>
          </a:p>
        </p:txBody>
      </p:sp>
      <p:sp>
        <p:nvSpPr>
          <p:cNvPr id="5" name="Rectangle 10"/>
          <p:cNvSpPr>
            <a:spLocks noGrp="1" noChangeArrowheads="1"/>
          </p:cNvSpPr>
          <p:nvPr>
            <p:ph type="sldNum" sz="quarter" idx="12"/>
          </p:nvPr>
        </p:nvSpPr>
        <p:spPr>
          <a:ln/>
        </p:spPr>
        <p:txBody>
          <a:bodyPr/>
          <a:lstStyle>
            <a:lvl1pPr>
              <a:defRPr/>
            </a:lvl1pPr>
          </a:lstStyle>
          <a:p>
            <a:pPr>
              <a:defRPr/>
            </a:pPr>
            <a:fld id="{629978EB-48DF-4257-A03F-79C864E66018}" type="slidenum">
              <a:rPr lang="en-AU"/>
              <a:pPr>
                <a:defRPr/>
              </a:pPr>
              <a:t>‹#›</a:t>
            </a:fld>
            <a:endParaRPr lang="en-AU"/>
          </a:p>
        </p:txBody>
      </p:sp>
    </p:spTree>
    <p:extLst>
      <p:ext uri="{BB962C8B-B14F-4D97-AF65-F5344CB8AC3E}">
        <p14:creationId xmlns:p14="http://schemas.microsoft.com/office/powerpoint/2010/main" val="362868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AU"/>
          </a:p>
        </p:txBody>
      </p:sp>
      <p:sp>
        <p:nvSpPr>
          <p:cNvPr id="3" name="Rectangle 9"/>
          <p:cNvSpPr>
            <a:spLocks noGrp="1" noChangeArrowheads="1"/>
          </p:cNvSpPr>
          <p:nvPr>
            <p:ph type="ftr" sz="quarter" idx="11"/>
          </p:nvPr>
        </p:nvSpPr>
        <p:spPr>
          <a:ln/>
        </p:spPr>
        <p:txBody>
          <a:bodyPr/>
          <a:lstStyle>
            <a:lvl1pPr>
              <a:defRPr/>
            </a:lvl1pPr>
          </a:lstStyle>
          <a:p>
            <a:pPr>
              <a:defRPr/>
            </a:pPr>
            <a:endParaRPr lang="en-AU"/>
          </a:p>
        </p:txBody>
      </p:sp>
      <p:sp>
        <p:nvSpPr>
          <p:cNvPr id="4" name="Rectangle 10"/>
          <p:cNvSpPr>
            <a:spLocks noGrp="1" noChangeArrowheads="1"/>
          </p:cNvSpPr>
          <p:nvPr>
            <p:ph type="sldNum" sz="quarter" idx="12"/>
          </p:nvPr>
        </p:nvSpPr>
        <p:spPr>
          <a:ln/>
        </p:spPr>
        <p:txBody>
          <a:bodyPr/>
          <a:lstStyle>
            <a:lvl1pPr>
              <a:defRPr/>
            </a:lvl1pPr>
          </a:lstStyle>
          <a:p>
            <a:pPr>
              <a:defRPr/>
            </a:pPr>
            <a:fld id="{121B5D5A-9818-4C40-8CFD-B876D52B52AF}" type="slidenum">
              <a:rPr lang="en-AU"/>
              <a:pPr>
                <a:defRPr/>
              </a:pPr>
              <a:t>‹#›</a:t>
            </a:fld>
            <a:endParaRPr lang="en-AU"/>
          </a:p>
        </p:txBody>
      </p:sp>
    </p:spTree>
    <p:extLst>
      <p:ext uri="{BB962C8B-B14F-4D97-AF65-F5344CB8AC3E}">
        <p14:creationId xmlns:p14="http://schemas.microsoft.com/office/powerpoint/2010/main" val="31187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AU"/>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9FB3DD7B-E76C-496A-A1C3-38D170DBCF3A}" type="slidenum">
              <a:rPr lang="en-AU"/>
              <a:pPr>
                <a:defRPr/>
              </a:pPr>
              <a:t>‹#›</a:t>
            </a:fld>
            <a:endParaRPr lang="en-AU"/>
          </a:p>
        </p:txBody>
      </p:sp>
    </p:spTree>
    <p:extLst>
      <p:ext uri="{BB962C8B-B14F-4D97-AF65-F5344CB8AC3E}">
        <p14:creationId xmlns:p14="http://schemas.microsoft.com/office/powerpoint/2010/main" val="225244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AU"/>
          </a:p>
        </p:txBody>
      </p:sp>
      <p:sp>
        <p:nvSpPr>
          <p:cNvPr id="6" name="Rectangle 9"/>
          <p:cNvSpPr>
            <a:spLocks noGrp="1" noChangeArrowheads="1"/>
          </p:cNvSpPr>
          <p:nvPr>
            <p:ph type="ftr" sz="quarter" idx="11"/>
          </p:nvPr>
        </p:nvSpPr>
        <p:spPr>
          <a:ln/>
        </p:spPr>
        <p:txBody>
          <a:bodyPr/>
          <a:lstStyle>
            <a:lvl1pPr>
              <a:defRPr/>
            </a:lvl1pPr>
          </a:lstStyle>
          <a:p>
            <a:pPr>
              <a:defRPr/>
            </a:pPr>
            <a:endParaRPr lang="en-AU"/>
          </a:p>
        </p:txBody>
      </p:sp>
      <p:sp>
        <p:nvSpPr>
          <p:cNvPr id="7" name="Rectangle 10"/>
          <p:cNvSpPr>
            <a:spLocks noGrp="1" noChangeArrowheads="1"/>
          </p:cNvSpPr>
          <p:nvPr>
            <p:ph type="sldNum" sz="quarter" idx="12"/>
          </p:nvPr>
        </p:nvSpPr>
        <p:spPr>
          <a:ln/>
        </p:spPr>
        <p:txBody>
          <a:bodyPr/>
          <a:lstStyle>
            <a:lvl1pPr>
              <a:defRPr/>
            </a:lvl1pPr>
          </a:lstStyle>
          <a:p>
            <a:pPr>
              <a:defRPr/>
            </a:pPr>
            <a:fld id="{FECCADC1-6568-4215-BFEC-85E866BFFE79}" type="slidenum">
              <a:rPr lang="en-AU"/>
              <a:pPr>
                <a:defRPr/>
              </a:pPr>
              <a:t>‹#›</a:t>
            </a:fld>
            <a:endParaRPr lang="en-AU"/>
          </a:p>
        </p:txBody>
      </p:sp>
    </p:spTree>
    <p:extLst>
      <p:ext uri="{BB962C8B-B14F-4D97-AF65-F5344CB8AC3E}">
        <p14:creationId xmlns:p14="http://schemas.microsoft.com/office/powerpoint/2010/main" val="95874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096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AU"/>
          </a:p>
        </p:txBody>
      </p:sp>
      <p:sp>
        <p:nvSpPr>
          <p:cNvPr id="4096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AU"/>
          </a:p>
        </p:txBody>
      </p:sp>
      <p:sp>
        <p:nvSpPr>
          <p:cNvPr id="409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39E8DFD-8764-4CD6-9483-FE281ECB7E61}"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http://www.jesuscentral.com/ji/GIFS/palestine100.gi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AU" smtClean="0"/>
              <a:t>Jesus at the Temple</a:t>
            </a:r>
          </a:p>
        </p:txBody>
      </p:sp>
      <p:sp>
        <p:nvSpPr>
          <p:cNvPr id="3075" name="Rectangle 3"/>
          <p:cNvSpPr>
            <a:spLocks noGrp="1" noChangeArrowheads="1"/>
          </p:cNvSpPr>
          <p:nvPr>
            <p:ph type="subTitle" idx="1"/>
          </p:nvPr>
        </p:nvSpPr>
        <p:spPr/>
        <p:txBody>
          <a:bodyPr/>
          <a:lstStyle/>
          <a:p>
            <a:pPr eaLnBrk="1" hangingPunct="1"/>
            <a:r>
              <a:rPr lang="en-AU" smtClean="0"/>
              <a:t>Luke 2:41-52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96875" y="1412875"/>
            <a:ext cx="4751388" cy="5373688"/>
          </a:xfrm>
        </p:spPr>
        <p:txBody>
          <a:bodyPr/>
          <a:lstStyle/>
          <a:p>
            <a:pPr eaLnBrk="1" hangingPunct="1"/>
            <a:r>
              <a:rPr lang="en-AU" smtClean="0"/>
              <a:t>Passover</a:t>
            </a:r>
          </a:p>
          <a:p>
            <a:pPr lvl="1" eaLnBrk="1" hangingPunct="1"/>
            <a:r>
              <a:rPr lang="en-AU" smtClean="0"/>
              <a:t>One of the three festivals which required the Jews to journey to the Temple in Jerusalem.</a:t>
            </a:r>
          </a:p>
          <a:p>
            <a:pPr lvl="1" eaLnBrk="1" hangingPunct="1"/>
            <a:r>
              <a:rPr lang="en-AU" smtClean="0"/>
              <a:t>The feast remembered the exodus from Egypt, in particular the ‘passing over’ of the angel of death on the Hebrews houses  (Ex 12:13)</a:t>
            </a:r>
          </a:p>
        </p:txBody>
      </p:sp>
      <p:sp>
        <p:nvSpPr>
          <p:cNvPr id="12291" name="Rectangle 3"/>
          <p:cNvSpPr>
            <a:spLocks noChangeArrowheads="1"/>
          </p:cNvSpPr>
          <p:nvPr/>
        </p:nvSpPr>
        <p:spPr bwMode="auto">
          <a:xfrm>
            <a:off x="9509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600">
                <a:solidFill>
                  <a:schemeClr val="tx2"/>
                </a:solidFill>
                <a:latin typeface="Arial" charset="0"/>
              </a:rPr>
              <a:t>Terminology used in this text</a:t>
            </a:r>
          </a:p>
        </p:txBody>
      </p:sp>
      <p:pic>
        <p:nvPicPr>
          <p:cNvPr id="12292" name="Picture 4" descr="pass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2732088"/>
            <a:ext cx="3817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1844675"/>
            <a:ext cx="8964613" cy="4752975"/>
          </a:xfrm>
        </p:spPr>
        <p:txBody>
          <a:bodyPr/>
          <a:lstStyle/>
          <a:p>
            <a:pPr lvl="1" eaLnBrk="1" hangingPunct="1"/>
            <a:r>
              <a:rPr lang="en-AU" smtClean="0"/>
              <a:t>The family or a group of men would choose the sacrificial lamb and bring it to the Temple to be slaughtered. It had to be a perfect lamb, with no blemishes. </a:t>
            </a:r>
          </a:p>
          <a:p>
            <a:pPr lvl="1" eaLnBrk="1" hangingPunct="1"/>
            <a:r>
              <a:rPr lang="en-AU" smtClean="0"/>
              <a:t>The priest would slaughter the lamb and give the people bitter herbs and unleavened bread to eat. After evening prayers, meat would be taken from the cooked lamb. The people would be ready: loins girded, sandals on, staves in hand. They would eat… in haste…and anything found next morning would be burned.</a:t>
            </a:r>
          </a:p>
        </p:txBody>
      </p:sp>
      <p:sp>
        <p:nvSpPr>
          <p:cNvPr id="13315" name="Rectangle 3"/>
          <p:cNvSpPr>
            <a:spLocks noChangeArrowheads="1"/>
          </p:cNvSpPr>
          <p:nvPr/>
        </p:nvSpPr>
        <p:spPr bwMode="auto">
          <a:xfrm>
            <a:off x="673100"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600">
                <a:solidFill>
                  <a:schemeClr val="tx2"/>
                </a:solidFill>
                <a:latin typeface="Arial" charset="0"/>
              </a:rPr>
              <a:t>Terminology used in this text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95288" y="1568450"/>
            <a:ext cx="8507412" cy="5245100"/>
          </a:xfrm>
        </p:spPr>
        <p:txBody>
          <a:bodyPr/>
          <a:lstStyle/>
          <a:p>
            <a:pPr eaLnBrk="1" hangingPunct="1">
              <a:lnSpc>
                <a:spcPct val="90000"/>
              </a:lnSpc>
            </a:pPr>
            <a:r>
              <a:rPr lang="en-AU" sz="2500" smtClean="0"/>
              <a:t>There are some interesting phrases and words in this passage. </a:t>
            </a:r>
          </a:p>
          <a:p>
            <a:pPr lvl="1" eaLnBrk="1" hangingPunct="1">
              <a:lnSpc>
                <a:spcPct val="90000"/>
              </a:lnSpc>
            </a:pPr>
            <a:r>
              <a:rPr lang="en-AU" sz="2100" smtClean="0"/>
              <a:t>‘12 years old’ </a:t>
            </a:r>
          </a:p>
          <a:p>
            <a:pPr lvl="2" eaLnBrk="1" hangingPunct="1">
              <a:lnSpc>
                <a:spcPct val="90000"/>
              </a:lnSpc>
            </a:pPr>
            <a:r>
              <a:rPr lang="en-AU" sz="2000" smtClean="0"/>
              <a:t>In Jewish law a child was ready to take responsibility for the observance of their faith between ten and thirteen. </a:t>
            </a:r>
          </a:p>
          <a:p>
            <a:pPr lvl="1" eaLnBrk="1" hangingPunct="1">
              <a:lnSpc>
                <a:spcPct val="90000"/>
              </a:lnSpc>
            </a:pPr>
            <a:r>
              <a:rPr lang="en-AU" sz="2100" smtClean="0"/>
              <a:t>‘the boy Jesus stayed in Jerusalem’</a:t>
            </a:r>
          </a:p>
          <a:p>
            <a:pPr lvl="2" eaLnBrk="1" hangingPunct="1">
              <a:lnSpc>
                <a:spcPct val="90000"/>
              </a:lnSpc>
            </a:pPr>
            <a:r>
              <a:rPr lang="en-AU" sz="2000" smtClean="0"/>
              <a:t>Jesus was not left behind by careless parent – he chose to stay in Jerusalem. The words imply a deliberate action on the part of Jesus. </a:t>
            </a:r>
          </a:p>
          <a:p>
            <a:pPr lvl="1" eaLnBrk="1" hangingPunct="1">
              <a:lnSpc>
                <a:spcPct val="90000"/>
              </a:lnSpc>
            </a:pPr>
            <a:r>
              <a:rPr lang="en-AU" sz="2100" smtClean="0"/>
              <a:t>‘relatives and acquaintances’</a:t>
            </a:r>
          </a:p>
          <a:p>
            <a:pPr lvl="2" eaLnBrk="1" hangingPunct="1">
              <a:lnSpc>
                <a:spcPct val="90000"/>
              </a:lnSpc>
            </a:pPr>
            <a:r>
              <a:rPr lang="en-AU" sz="2000" smtClean="0"/>
              <a:t>Those travelling to Jerusalem from the same village would have travelled together as a party or caravan. As a result, Jesus’ relatives and friends would have been with Mary and Joseph – it was therefore quite likely that the young man was with his friends. </a:t>
            </a:r>
          </a:p>
        </p:txBody>
      </p:sp>
      <p:sp>
        <p:nvSpPr>
          <p:cNvPr id="14339" name="Rectangle 3"/>
          <p:cNvSpPr>
            <a:spLocks noChangeArrowheads="1"/>
          </p:cNvSpPr>
          <p:nvPr/>
        </p:nvSpPr>
        <p:spPr bwMode="auto">
          <a:xfrm>
            <a:off x="673100"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600">
                <a:solidFill>
                  <a:schemeClr val="tx2"/>
                </a:solidFill>
                <a:latin typeface="Arial" charset="0"/>
              </a:rPr>
              <a:t>Terminology used in this text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50825" y="1628775"/>
            <a:ext cx="8435975" cy="4895850"/>
          </a:xfrm>
        </p:spPr>
        <p:txBody>
          <a:bodyPr/>
          <a:lstStyle/>
          <a:p>
            <a:pPr lvl="1" eaLnBrk="1" hangingPunct="1"/>
            <a:r>
              <a:rPr lang="en-AU" smtClean="0"/>
              <a:t>‘3 days later’</a:t>
            </a:r>
          </a:p>
          <a:p>
            <a:pPr lvl="2" eaLnBrk="1" hangingPunct="1"/>
            <a:r>
              <a:rPr lang="en-AU" smtClean="0"/>
              <a:t>At a literal level, the number indicates that Jesus was missing for some time. Symbolically, the number makes us think of the resurrection, when Jesus will again be lost for 3 days. </a:t>
            </a:r>
          </a:p>
          <a:p>
            <a:pPr lvl="1" eaLnBrk="1" hangingPunct="1"/>
            <a:r>
              <a:rPr lang="en-AU" smtClean="0"/>
              <a:t>‘my father’s affairs’</a:t>
            </a:r>
          </a:p>
          <a:p>
            <a:pPr lvl="2" eaLnBrk="1" hangingPunct="1"/>
            <a:r>
              <a:rPr lang="en-AU" smtClean="0"/>
              <a:t>This passage may translated in different ways. Some Bible’s say ‘my father’s house’, others say ‘my father’s things’. The best translation makes it clear that Jesus is not just passively visiting God’s house, he is actually </a:t>
            </a:r>
            <a:r>
              <a:rPr lang="en-AU" i="1" smtClean="0"/>
              <a:t>doing</a:t>
            </a:r>
            <a:r>
              <a:rPr lang="en-AU" smtClean="0"/>
              <a:t> God’s work. Jesus is engaged in an activity – he is doing what he does best – answering questions.</a:t>
            </a:r>
          </a:p>
        </p:txBody>
      </p:sp>
      <p:sp>
        <p:nvSpPr>
          <p:cNvPr id="15363" name="Rectangle 3"/>
          <p:cNvSpPr>
            <a:spLocks noChangeArrowheads="1"/>
          </p:cNvSpPr>
          <p:nvPr/>
        </p:nvSpPr>
        <p:spPr bwMode="auto">
          <a:xfrm>
            <a:off x="673100" y="1158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600">
                <a:solidFill>
                  <a:schemeClr val="tx2"/>
                </a:solidFill>
                <a:latin typeface="Arial" charset="0"/>
              </a:rPr>
              <a:t>Terminology used in this 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06450" y="188913"/>
            <a:ext cx="8229600" cy="1143000"/>
          </a:xfrm>
        </p:spPr>
        <p:txBody>
          <a:bodyPr/>
          <a:lstStyle/>
          <a:p>
            <a:pPr eaLnBrk="1" hangingPunct="1"/>
            <a:r>
              <a:rPr lang="en-AU" smtClean="0"/>
              <a:t>Where do we find this passage?</a:t>
            </a:r>
          </a:p>
        </p:txBody>
      </p:sp>
      <p:sp>
        <p:nvSpPr>
          <p:cNvPr id="4099" name="Rectangle 3"/>
          <p:cNvSpPr>
            <a:spLocks noGrp="1" noChangeArrowheads="1"/>
          </p:cNvSpPr>
          <p:nvPr>
            <p:ph type="body" idx="1"/>
          </p:nvPr>
        </p:nvSpPr>
        <p:spPr>
          <a:xfrm>
            <a:off x="457200" y="1989138"/>
            <a:ext cx="8507413" cy="3960812"/>
          </a:xfrm>
        </p:spPr>
        <p:txBody>
          <a:bodyPr/>
          <a:lstStyle/>
          <a:p>
            <a:pPr eaLnBrk="1" hangingPunct="1"/>
            <a:r>
              <a:rPr lang="en-AU" smtClean="0"/>
              <a:t>The story of the child Jesus at the Temple is found in chapter 2 of the Gospel of Luke.</a:t>
            </a:r>
          </a:p>
          <a:p>
            <a:pPr eaLnBrk="1" hangingPunct="1"/>
            <a:r>
              <a:rPr lang="en-AU" smtClean="0"/>
              <a:t>No other author in the Second Testament has this story, which means it must have come from an oral source known only to Luke.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AU" sz="3200" smtClean="0"/>
              <a:t>What is the genre of this passage?</a:t>
            </a:r>
          </a:p>
        </p:txBody>
      </p:sp>
      <p:sp>
        <p:nvSpPr>
          <p:cNvPr id="5123" name="Rectangle 3"/>
          <p:cNvSpPr>
            <a:spLocks noGrp="1" noChangeArrowheads="1"/>
          </p:cNvSpPr>
          <p:nvPr>
            <p:ph type="body" idx="1"/>
          </p:nvPr>
        </p:nvSpPr>
        <p:spPr>
          <a:xfrm>
            <a:off x="250825" y="1557338"/>
            <a:ext cx="8713788" cy="5156200"/>
          </a:xfrm>
        </p:spPr>
        <p:txBody>
          <a:bodyPr/>
          <a:lstStyle/>
          <a:p>
            <a:pPr eaLnBrk="1" hangingPunct="1">
              <a:lnSpc>
                <a:spcPct val="90000"/>
              </a:lnSpc>
            </a:pPr>
            <a:r>
              <a:rPr lang="en-AU" smtClean="0"/>
              <a:t>This passage is written as a recount – it tells of something Jesus did. </a:t>
            </a:r>
          </a:p>
          <a:p>
            <a:pPr eaLnBrk="1" hangingPunct="1">
              <a:lnSpc>
                <a:spcPct val="90000"/>
              </a:lnSpc>
            </a:pPr>
            <a:r>
              <a:rPr lang="en-AU" smtClean="0"/>
              <a:t>However, it has been written in the style of a narrative, so it follows a narrative structure…</a:t>
            </a:r>
          </a:p>
          <a:p>
            <a:pPr eaLnBrk="1" hangingPunct="1">
              <a:lnSpc>
                <a:spcPct val="90000"/>
              </a:lnSpc>
            </a:pPr>
            <a:r>
              <a:rPr lang="en-AU" smtClean="0"/>
              <a:t>and has lots of features common in narratives…</a:t>
            </a:r>
          </a:p>
          <a:p>
            <a:pPr lvl="1" eaLnBrk="1" hangingPunct="1">
              <a:lnSpc>
                <a:spcPct val="90000"/>
              </a:lnSpc>
            </a:pPr>
            <a:r>
              <a:rPr lang="en-AU" smtClean="0"/>
              <a:t>A clear plot</a:t>
            </a:r>
          </a:p>
          <a:p>
            <a:pPr lvl="1" eaLnBrk="1" hangingPunct="1">
              <a:lnSpc>
                <a:spcPct val="90000"/>
              </a:lnSpc>
            </a:pPr>
            <a:r>
              <a:rPr lang="en-AU" smtClean="0"/>
              <a:t>Defined characters</a:t>
            </a:r>
          </a:p>
          <a:p>
            <a:pPr lvl="1" eaLnBrk="1" hangingPunct="1">
              <a:lnSpc>
                <a:spcPct val="90000"/>
              </a:lnSpc>
            </a:pPr>
            <a:r>
              <a:rPr lang="en-AU" smtClean="0"/>
              <a:t>Lots of action (verbs) and detail</a:t>
            </a:r>
          </a:p>
          <a:p>
            <a:pPr lvl="1" eaLnBrk="1" hangingPunct="1">
              <a:lnSpc>
                <a:spcPct val="90000"/>
              </a:lnSpc>
            </a:pPr>
            <a:r>
              <a:rPr lang="en-AU" smtClean="0"/>
              <a:t>Dialogue</a:t>
            </a:r>
          </a:p>
          <a:p>
            <a:pPr lvl="1" eaLnBrk="1" hangingPunct="1">
              <a:lnSpc>
                <a:spcPct val="90000"/>
              </a:lnSpc>
            </a:pPr>
            <a:r>
              <a:rPr lang="en-AU" smtClean="0"/>
              <a:t>A climax</a:t>
            </a:r>
          </a:p>
          <a:p>
            <a:pPr lvl="1" eaLnBrk="1" hangingPunct="1">
              <a:lnSpc>
                <a:spcPct val="90000"/>
              </a:lnSpc>
            </a:pPr>
            <a:endParaRPr lang="en-A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76275" y="1700213"/>
            <a:ext cx="8143875" cy="4824412"/>
          </a:xfrm>
        </p:spPr>
        <p:txBody>
          <a:bodyPr/>
          <a:lstStyle/>
          <a:p>
            <a:pPr eaLnBrk="1" hangingPunct="1">
              <a:lnSpc>
                <a:spcPct val="90000"/>
              </a:lnSpc>
            </a:pPr>
            <a:r>
              <a:rPr lang="en-AU" smtClean="0"/>
              <a:t>This story contains different sorts of truths. </a:t>
            </a:r>
          </a:p>
          <a:p>
            <a:pPr lvl="1" eaLnBrk="1" hangingPunct="1">
              <a:lnSpc>
                <a:spcPct val="90000"/>
              </a:lnSpc>
            </a:pPr>
            <a:r>
              <a:rPr lang="en-AU" smtClean="0"/>
              <a:t>Because it is a narrative set in a real time and place it has some </a:t>
            </a:r>
            <a:r>
              <a:rPr lang="en-AU" i="1" smtClean="0"/>
              <a:t>literal</a:t>
            </a:r>
            <a:r>
              <a:rPr lang="en-AU" smtClean="0"/>
              <a:t> truths. (eg Jerusalem, The Temple, the Passover.)</a:t>
            </a:r>
          </a:p>
          <a:p>
            <a:pPr lvl="1" eaLnBrk="1" hangingPunct="1">
              <a:lnSpc>
                <a:spcPct val="90000"/>
              </a:lnSpc>
            </a:pPr>
            <a:r>
              <a:rPr lang="en-AU" smtClean="0"/>
              <a:t>Because this is a narrative it tells </a:t>
            </a:r>
            <a:r>
              <a:rPr lang="en-AU" i="1" smtClean="0"/>
              <a:t>other</a:t>
            </a:r>
            <a:r>
              <a:rPr lang="en-AU" smtClean="0"/>
              <a:t> truths about attitudes and values, about life, about relationships, about people and about God. </a:t>
            </a:r>
          </a:p>
          <a:p>
            <a:pPr lvl="1" eaLnBrk="1" hangingPunct="1">
              <a:lnSpc>
                <a:spcPct val="90000"/>
              </a:lnSpc>
            </a:pPr>
            <a:r>
              <a:rPr lang="en-AU" smtClean="0"/>
              <a:t>Because it was written to persuade people to know Jesus as God in human form, it contains truths of our faith – truths about Jesus.</a:t>
            </a:r>
          </a:p>
        </p:txBody>
      </p:sp>
      <p:sp>
        <p:nvSpPr>
          <p:cNvPr id="6147" name="Rectangle 4"/>
          <p:cNvSpPr>
            <a:spLocks noChangeArrowheads="1"/>
          </p:cNvSpPr>
          <p:nvPr/>
        </p:nvSpPr>
        <p:spPr bwMode="auto">
          <a:xfrm>
            <a:off x="7350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200">
                <a:solidFill>
                  <a:schemeClr val="tx2"/>
                </a:solidFill>
                <a:latin typeface="Arial" charset="0"/>
              </a:rPr>
              <a:t>How does this literary form convey meaning?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88925" y="1773238"/>
            <a:ext cx="4427538" cy="4895850"/>
          </a:xfrm>
        </p:spPr>
        <p:txBody>
          <a:bodyPr/>
          <a:lstStyle/>
          <a:p>
            <a:pPr eaLnBrk="1" hangingPunct="1"/>
            <a:r>
              <a:rPr lang="en-AU" smtClean="0"/>
              <a:t>Jerusalem</a:t>
            </a:r>
          </a:p>
          <a:p>
            <a:pPr lvl="1" eaLnBrk="1" hangingPunct="1"/>
            <a:r>
              <a:rPr lang="en-AU" smtClean="0"/>
              <a:t>The capital of Palestine.</a:t>
            </a:r>
          </a:p>
          <a:p>
            <a:pPr lvl="1" eaLnBrk="1" hangingPunct="1"/>
            <a:r>
              <a:rPr lang="en-AU" smtClean="0"/>
              <a:t>The Temple, heart of religious practice, was located in Jerusalem.</a:t>
            </a:r>
          </a:p>
          <a:p>
            <a:pPr lvl="1" eaLnBrk="1" hangingPunct="1"/>
            <a:r>
              <a:rPr lang="en-AU" smtClean="0"/>
              <a:t>Three times a year Jews were obliged to come to the Temple for religious festivals.</a:t>
            </a:r>
          </a:p>
        </p:txBody>
      </p:sp>
      <p:sp>
        <p:nvSpPr>
          <p:cNvPr id="7171" name="Rectangle 3"/>
          <p:cNvSpPr>
            <a:spLocks noChangeArrowheads="1"/>
          </p:cNvSpPr>
          <p:nvPr/>
        </p:nvSpPr>
        <p:spPr bwMode="auto">
          <a:xfrm>
            <a:off x="879475"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AU" sz="3600">
                <a:solidFill>
                  <a:schemeClr val="tx2"/>
                </a:solidFill>
                <a:latin typeface="Arial" charset="0"/>
              </a:rPr>
              <a:t>Terminology used in this text</a:t>
            </a:r>
          </a:p>
        </p:txBody>
      </p:sp>
      <p:pic>
        <p:nvPicPr>
          <p:cNvPr id="7172" name="Picture 4" descr="http://www.jesuscentral.com/ji/GIFS/palestine100.gif"/>
          <p:cNvPicPr>
            <a:picLocks noChangeAspect="1" noChangeArrowheads="1"/>
          </p:cNvPicPr>
          <p:nvPr/>
        </p:nvPicPr>
        <p:blipFill>
          <a:blip r:embed="rId3" r:link="rId4">
            <a:extLst>
              <a:ext uri="{28A0092B-C50C-407E-A947-70E740481C1C}">
                <a14:useLocalDpi xmlns:a14="http://schemas.microsoft.com/office/drawing/2010/main" val="0"/>
              </a:ext>
            </a:extLst>
          </a:blip>
          <a:srcRect l="30238" t="15279" b="19823"/>
          <a:stretch>
            <a:fillRect/>
          </a:stretch>
        </p:blipFill>
        <p:spPr bwMode="auto">
          <a:xfrm>
            <a:off x="4764088" y="1846263"/>
            <a:ext cx="39846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5" descr="Old City from Mt of O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descr="P10100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23975"/>
            <a:ext cx="6156325" cy="82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5" descr="P1010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6513"/>
            <a:ext cx="9324976" cy="69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P1010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963</TotalTime>
  <Words>935</Words>
  <Application>Microsoft Office PowerPoint</Application>
  <PresentationFormat>On-screen Show (4:3)</PresentationFormat>
  <Paragraphs>53</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Verdana</vt:lpstr>
      <vt:lpstr>Arial</vt:lpstr>
      <vt:lpstr>Wingdings</vt:lpstr>
      <vt:lpstr>Eclipse</vt:lpstr>
      <vt:lpstr>Jesus at the Temple</vt:lpstr>
      <vt:lpstr>Where do we find this passage?</vt:lpstr>
      <vt:lpstr>What is the genre of this passage?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Psalm</dc:title>
  <dc:creator>Marg</dc:creator>
  <cp:lastModifiedBy>Teacher E-Solutions</cp:lastModifiedBy>
  <cp:revision>24</cp:revision>
  <dcterms:created xsi:type="dcterms:W3CDTF">2008-05-22T08:41:37Z</dcterms:created>
  <dcterms:modified xsi:type="dcterms:W3CDTF">2019-01-15T07:27:56Z</dcterms:modified>
</cp:coreProperties>
</file>