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279" r:id="rId3"/>
    <p:sldId id="313" r:id="rId4"/>
    <p:sldId id="314" r:id="rId5"/>
    <p:sldId id="258" r:id="rId6"/>
    <p:sldId id="259" r:id="rId7"/>
    <p:sldId id="260" r:id="rId8"/>
    <p:sldId id="262" r:id="rId9"/>
    <p:sldId id="263" r:id="rId10"/>
    <p:sldId id="296" r:id="rId11"/>
    <p:sldId id="264" r:id="rId12"/>
    <p:sldId id="266" r:id="rId13"/>
    <p:sldId id="267" r:id="rId14"/>
    <p:sldId id="268" r:id="rId15"/>
    <p:sldId id="269" r:id="rId16"/>
    <p:sldId id="270" r:id="rId17"/>
    <p:sldId id="271" r:id="rId18"/>
    <p:sldId id="282" r:id="rId19"/>
    <p:sldId id="272" r:id="rId20"/>
    <p:sldId id="274" r:id="rId21"/>
    <p:sldId id="273" r:id="rId22"/>
    <p:sldId id="308" r:id="rId23"/>
    <p:sldId id="275" r:id="rId24"/>
    <p:sldId id="307" r:id="rId25"/>
    <p:sldId id="276" r:id="rId26"/>
    <p:sldId id="277" r:id="rId27"/>
    <p:sldId id="278" r:id="rId28"/>
    <p:sldId id="283" r:id="rId29"/>
    <p:sldId id="284" r:id="rId30"/>
    <p:sldId id="297" r:id="rId31"/>
    <p:sldId id="286" r:id="rId32"/>
    <p:sldId id="287" r:id="rId33"/>
    <p:sldId id="285" r:id="rId34"/>
    <p:sldId id="288" r:id="rId35"/>
    <p:sldId id="289" r:id="rId36"/>
    <p:sldId id="290" r:id="rId37"/>
    <p:sldId id="295" r:id="rId38"/>
    <p:sldId id="291" r:id="rId39"/>
    <p:sldId id="292" r:id="rId40"/>
    <p:sldId id="293" r:id="rId41"/>
    <p:sldId id="294" r:id="rId42"/>
    <p:sldId id="298" r:id="rId43"/>
    <p:sldId id="300" r:id="rId44"/>
    <p:sldId id="299" r:id="rId45"/>
    <p:sldId id="301" r:id="rId46"/>
    <p:sldId id="302" r:id="rId47"/>
    <p:sldId id="303" r:id="rId48"/>
    <p:sldId id="304" r:id="rId49"/>
    <p:sldId id="305" r:id="rId50"/>
    <p:sldId id="309" r:id="rId51"/>
  </p:sldIdLst>
  <p:sldSz cx="9144000" cy="6858000" type="screen4x3"/>
  <p:notesSz cx="6858000" cy="9144000"/>
  <p:defaultTextStyle>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FDA3F"/>
    <a:srgbClr val="FFFF00"/>
    <a:srgbClr val="FEF800"/>
    <a:srgbClr val="00FF00"/>
    <a:srgbClr val="003366"/>
    <a:srgbClr val="CC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667" autoAdjust="0"/>
    <p:restoredTop sz="90929"/>
  </p:normalViewPr>
  <p:slideViewPr>
    <p:cSldViewPr>
      <p:cViewPr>
        <p:scale>
          <a:sx n="81" d="100"/>
          <a:sy n="81" d="100"/>
        </p:scale>
        <p:origin x="-58" y="-3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CDB65-022F-4F69-BF17-CD87C446C697}" type="slidenum">
              <a:rPr lang="en-US"/>
              <a:pPr>
                <a:defRPr/>
              </a:pPr>
              <a:t>‹#›</a:t>
            </a:fld>
            <a:endParaRPr lang="en-US"/>
          </a:p>
        </p:txBody>
      </p:sp>
    </p:spTree>
    <p:extLst>
      <p:ext uri="{BB962C8B-B14F-4D97-AF65-F5344CB8AC3E}">
        <p14:creationId xmlns:p14="http://schemas.microsoft.com/office/powerpoint/2010/main" val="429242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00DE16-B26D-4B39-90FF-09E0F1E4F8C1}" type="slidenum">
              <a:rPr lang="en-US"/>
              <a:pPr>
                <a:defRPr/>
              </a:pPr>
              <a:t>‹#›</a:t>
            </a:fld>
            <a:endParaRPr lang="en-US"/>
          </a:p>
        </p:txBody>
      </p:sp>
    </p:spTree>
    <p:extLst>
      <p:ext uri="{BB962C8B-B14F-4D97-AF65-F5344CB8AC3E}">
        <p14:creationId xmlns:p14="http://schemas.microsoft.com/office/powerpoint/2010/main" val="75183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7C8C7-6E48-486B-9F44-3F0DDB505855}" type="slidenum">
              <a:rPr lang="en-US"/>
              <a:pPr>
                <a:defRPr/>
              </a:pPr>
              <a:t>‹#›</a:t>
            </a:fld>
            <a:endParaRPr lang="en-US"/>
          </a:p>
        </p:txBody>
      </p:sp>
    </p:spTree>
    <p:extLst>
      <p:ext uri="{BB962C8B-B14F-4D97-AF65-F5344CB8AC3E}">
        <p14:creationId xmlns:p14="http://schemas.microsoft.com/office/powerpoint/2010/main" val="297858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D1135A-6AAB-416A-9E8F-FA4D26CCADAD}" type="slidenum">
              <a:rPr lang="en-US"/>
              <a:pPr>
                <a:defRPr/>
              </a:pPr>
              <a:t>‹#›</a:t>
            </a:fld>
            <a:endParaRPr lang="en-US"/>
          </a:p>
        </p:txBody>
      </p:sp>
    </p:spTree>
    <p:extLst>
      <p:ext uri="{BB962C8B-B14F-4D97-AF65-F5344CB8AC3E}">
        <p14:creationId xmlns:p14="http://schemas.microsoft.com/office/powerpoint/2010/main" val="392279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90AB8B-5B21-46E9-9023-A3BBBDD10A60}" type="slidenum">
              <a:rPr lang="en-US"/>
              <a:pPr>
                <a:defRPr/>
              </a:pPr>
              <a:t>‹#›</a:t>
            </a:fld>
            <a:endParaRPr lang="en-US"/>
          </a:p>
        </p:txBody>
      </p:sp>
    </p:spTree>
    <p:extLst>
      <p:ext uri="{BB962C8B-B14F-4D97-AF65-F5344CB8AC3E}">
        <p14:creationId xmlns:p14="http://schemas.microsoft.com/office/powerpoint/2010/main" val="147323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D1F1CA-D11F-4859-85FD-69972FF72414}" type="slidenum">
              <a:rPr lang="en-US"/>
              <a:pPr>
                <a:defRPr/>
              </a:pPr>
              <a:t>‹#›</a:t>
            </a:fld>
            <a:endParaRPr lang="en-US"/>
          </a:p>
        </p:txBody>
      </p:sp>
    </p:spTree>
    <p:extLst>
      <p:ext uri="{BB962C8B-B14F-4D97-AF65-F5344CB8AC3E}">
        <p14:creationId xmlns:p14="http://schemas.microsoft.com/office/powerpoint/2010/main" val="396459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3A572E-AC87-4507-9B1E-836F695E303B}" type="slidenum">
              <a:rPr lang="en-US"/>
              <a:pPr>
                <a:defRPr/>
              </a:pPr>
              <a:t>‹#›</a:t>
            </a:fld>
            <a:endParaRPr lang="en-US"/>
          </a:p>
        </p:txBody>
      </p:sp>
    </p:spTree>
    <p:extLst>
      <p:ext uri="{BB962C8B-B14F-4D97-AF65-F5344CB8AC3E}">
        <p14:creationId xmlns:p14="http://schemas.microsoft.com/office/powerpoint/2010/main" val="348984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B0C908-39B8-450E-B269-4DD8B11771ED}" type="slidenum">
              <a:rPr lang="en-US"/>
              <a:pPr>
                <a:defRPr/>
              </a:pPr>
              <a:t>‹#›</a:t>
            </a:fld>
            <a:endParaRPr lang="en-US"/>
          </a:p>
        </p:txBody>
      </p:sp>
    </p:spTree>
    <p:extLst>
      <p:ext uri="{BB962C8B-B14F-4D97-AF65-F5344CB8AC3E}">
        <p14:creationId xmlns:p14="http://schemas.microsoft.com/office/powerpoint/2010/main" val="357232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AFF69D-C9B0-4051-A45F-9E6FDC3865E6}" type="slidenum">
              <a:rPr lang="en-US"/>
              <a:pPr>
                <a:defRPr/>
              </a:pPr>
              <a:t>‹#›</a:t>
            </a:fld>
            <a:endParaRPr lang="en-US"/>
          </a:p>
        </p:txBody>
      </p:sp>
    </p:spTree>
    <p:extLst>
      <p:ext uri="{BB962C8B-B14F-4D97-AF65-F5344CB8AC3E}">
        <p14:creationId xmlns:p14="http://schemas.microsoft.com/office/powerpoint/2010/main" val="387183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A7EFC2-7DAB-4893-8CAB-9536BB288E7F}" type="slidenum">
              <a:rPr lang="en-US"/>
              <a:pPr>
                <a:defRPr/>
              </a:pPr>
              <a:t>‹#›</a:t>
            </a:fld>
            <a:endParaRPr lang="en-US"/>
          </a:p>
        </p:txBody>
      </p:sp>
    </p:spTree>
    <p:extLst>
      <p:ext uri="{BB962C8B-B14F-4D97-AF65-F5344CB8AC3E}">
        <p14:creationId xmlns:p14="http://schemas.microsoft.com/office/powerpoint/2010/main" val="349029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1E9C1A-D6A6-4A1D-BDC0-3C0934241295}" type="slidenum">
              <a:rPr lang="en-US"/>
              <a:pPr>
                <a:defRPr/>
              </a:pPr>
              <a:t>‹#›</a:t>
            </a:fld>
            <a:endParaRPr lang="en-US"/>
          </a:p>
        </p:txBody>
      </p:sp>
    </p:spTree>
    <p:extLst>
      <p:ext uri="{BB962C8B-B14F-4D97-AF65-F5344CB8AC3E}">
        <p14:creationId xmlns:p14="http://schemas.microsoft.com/office/powerpoint/2010/main" val="310521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765DC874-636B-4804-BB15-58BA924F82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Documents and Settings\Pam Kindell\My Documents\My Pictures\Backgrounds\burgandy-Dark.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0" y="5257800"/>
            <a:ext cx="9144000" cy="8826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1400">
                <a:solidFill>
                  <a:schemeClr val="bg1"/>
                </a:solidFill>
                <a:latin typeface="Times New Roman" pitchFamily="18" charset="0"/>
              </a:rPr>
              <a:t>Presented by</a:t>
            </a:r>
          </a:p>
          <a:p>
            <a:pPr eaLnBrk="1" hangingPunct="1"/>
            <a:r>
              <a:rPr lang="en-US" sz="1900">
                <a:solidFill>
                  <a:schemeClr val="bg1"/>
                </a:solidFill>
                <a:latin typeface="Times New Roman" pitchFamily="18" charset="0"/>
              </a:rPr>
              <a:t>Dr Thomas J Kindell</a:t>
            </a:r>
          </a:p>
          <a:p>
            <a:pPr eaLnBrk="1" hangingPunct="1"/>
            <a:r>
              <a:rPr lang="en-US" sz="1900">
                <a:solidFill>
                  <a:schemeClr val="bg1"/>
                </a:solidFill>
                <a:latin typeface="Times New Roman" pitchFamily="18" charset="0"/>
              </a:rPr>
              <a:t>Founder &amp; President of </a:t>
            </a:r>
            <a:r>
              <a:rPr lang="en-US" sz="1900" i="1">
                <a:solidFill>
                  <a:schemeClr val="bg1"/>
                </a:solidFill>
                <a:latin typeface="Times New Roman" pitchFamily="18" charset="0"/>
              </a:rPr>
              <a:t>Reasons for Faith Ministries, Inc.</a:t>
            </a:r>
          </a:p>
        </p:txBody>
      </p:sp>
      <p:sp>
        <p:nvSpPr>
          <p:cNvPr id="2052" name="Text Box 4"/>
          <p:cNvSpPr txBox="1">
            <a:spLocks noChangeArrowheads="1"/>
          </p:cNvSpPr>
          <p:nvPr/>
        </p:nvSpPr>
        <p:spPr bwMode="auto">
          <a:xfrm>
            <a:off x="0" y="5867400"/>
            <a:ext cx="9144000" cy="900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sz="1700" b="0">
              <a:solidFill>
                <a:schemeClr val="bg1"/>
              </a:solidFill>
              <a:latin typeface="Times New Roman" pitchFamily="18" charset="0"/>
            </a:endParaRPr>
          </a:p>
          <a:p>
            <a:pPr eaLnBrk="1" hangingPunct="1"/>
            <a:r>
              <a:rPr lang="en-US" sz="1700" i="1">
                <a:solidFill>
                  <a:schemeClr val="bg1"/>
                </a:solidFill>
                <a:latin typeface="Times New Roman" pitchFamily="18" charset="0"/>
              </a:rPr>
              <a:t>“Be ready to give an answer to everyone who asks you a reason for the hope that is within you”</a:t>
            </a:r>
            <a:r>
              <a:rPr lang="en-US" sz="1800" b="0">
                <a:solidFill>
                  <a:schemeClr val="bg1"/>
                </a:solidFill>
                <a:latin typeface="Times New Roman" pitchFamily="18" charset="0"/>
              </a:rPr>
              <a:t>  I Peter 3:15</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24000"/>
            <a:ext cx="33496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Rectangle 6"/>
          <p:cNvSpPr>
            <a:spLocks noChangeArrowheads="1"/>
          </p:cNvSpPr>
          <p:nvPr/>
        </p:nvSpPr>
        <p:spPr bwMode="auto">
          <a:xfrm>
            <a:off x="-228600" y="1828800"/>
            <a:ext cx="5943600" cy="3140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000">
                <a:solidFill>
                  <a:srgbClr val="FFFFB1"/>
                </a:solidFill>
                <a:latin typeface="Arial Narrow" pitchFamily="34" charset="0"/>
              </a:rPr>
              <a:t>Was Jesus’ death and resurrection a hoax?</a:t>
            </a:r>
          </a:p>
          <a:p>
            <a:pPr>
              <a:spcBef>
                <a:spcPct val="50000"/>
              </a:spcBef>
            </a:pPr>
            <a:r>
              <a:rPr lang="en-US" sz="2000">
                <a:solidFill>
                  <a:srgbClr val="FFFFB1"/>
                </a:solidFill>
                <a:latin typeface="Arial Narrow" pitchFamily="34" charset="0"/>
              </a:rPr>
              <a:t>Are there facts that support the resurrection?</a:t>
            </a:r>
          </a:p>
          <a:p>
            <a:pPr>
              <a:spcBef>
                <a:spcPct val="50000"/>
              </a:spcBef>
            </a:pPr>
            <a:r>
              <a:rPr lang="en-US" sz="2000">
                <a:solidFill>
                  <a:srgbClr val="FFFFB1"/>
                </a:solidFill>
                <a:latin typeface="Arial Narrow" pitchFamily="34" charset="0"/>
              </a:rPr>
              <a:t>What really happened to Jesus’ body?</a:t>
            </a:r>
          </a:p>
          <a:p>
            <a:pPr>
              <a:spcBef>
                <a:spcPct val="50000"/>
              </a:spcBef>
            </a:pPr>
            <a:r>
              <a:rPr lang="en-US" sz="2000">
                <a:solidFill>
                  <a:srgbClr val="FFFFB1"/>
                </a:solidFill>
                <a:latin typeface="Arial Narrow" pitchFamily="34" charset="0"/>
              </a:rPr>
              <a:t>Was Jesus seen after His death on the cross?</a:t>
            </a:r>
          </a:p>
          <a:p>
            <a:pPr>
              <a:spcBef>
                <a:spcPct val="50000"/>
              </a:spcBef>
            </a:pPr>
            <a:r>
              <a:rPr lang="en-US" sz="2000">
                <a:solidFill>
                  <a:srgbClr val="FFFFB1"/>
                </a:solidFill>
                <a:latin typeface="Arial Narrow" pitchFamily="34" charset="0"/>
              </a:rPr>
              <a:t>Wasn’t the Bible just written by men?</a:t>
            </a:r>
          </a:p>
          <a:p>
            <a:pPr>
              <a:spcBef>
                <a:spcPct val="50000"/>
              </a:spcBef>
            </a:pPr>
            <a:r>
              <a:rPr lang="en-US" sz="2000">
                <a:solidFill>
                  <a:srgbClr val="FFFFB1"/>
                </a:solidFill>
                <a:latin typeface="Arial Narrow" pitchFamily="34" charset="0"/>
              </a:rPr>
              <a:t>Can the stories of Jesus really be trusted?</a:t>
            </a:r>
          </a:p>
          <a:p>
            <a:pPr>
              <a:spcBef>
                <a:spcPct val="50000"/>
              </a:spcBef>
            </a:pPr>
            <a:r>
              <a:rPr lang="en-US" sz="2000">
                <a:solidFill>
                  <a:srgbClr val="FFFFB1"/>
                </a:solidFill>
                <a:latin typeface="Arial Narrow" pitchFamily="34" charset="0"/>
              </a:rPr>
              <a:t>Is archeology a friend of the Bible?</a:t>
            </a:r>
          </a:p>
        </p:txBody>
      </p:sp>
      <p:sp>
        <p:nvSpPr>
          <p:cNvPr id="2055" name="WordArt 7"/>
          <p:cNvSpPr>
            <a:spLocks noChangeArrowheads="1" noChangeShapeType="1" noTextEdit="1"/>
          </p:cNvSpPr>
          <p:nvPr/>
        </p:nvSpPr>
        <p:spPr bwMode="auto">
          <a:xfrm>
            <a:off x="152400" y="228600"/>
            <a:ext cx="8839200" cy="1143000"/>
          </a:xfrm>
          <a:prstGeom prst="rect">
            <a:avLst/>
          </a:prstGeom>
        </p:spPr>
        <p:txBody>
          <a:bodyPr wrap="none" fromWordArt="1">
            <a:prstTxWarp prst="textFadeUp">
              <a:avLst>
                <a:gd name="adj" fmla="val 9991"/>
              </a:avLst>
            </a:prstTxWarp>
          </a:bodyPr>
          <a:lstStyle/>
          <a:p>
            <a:r>
              <a:rPr lang="en-US" sz="3600" kern="10">
                <a:ln w="12700">
                  <a:solidFill>
                    <a:srgbClr val="B2B2B2"/>
                  </a:solidFill>
                  <a:round/>
                  <a:headEnd/>
                  <a:tailEnd/>
                </a:ln>
                <a:gradFill rotWithShape="1">
                  <a:gsLst>
                    <a:gs pos="0">
                      <a:srgbClr val="3399FF"/>
                    </a:gs>
                    <a:gs pos="100000">
                      <a:srgbClr val="FFCC00"/>
                    </a:gs>
                  </a:gsLst>
                  <a:lin ang="5400000" scaled="1"/>
                </a:gradFill>
                <a:effectLst>
                  <a:outerShdw dist="35921" dir="2700000" sy="50000" rotWithShape="0">
                    <a:srgbClr val="875B0D"/>
                  </a:outerShdw>
                </a:effectLst>
                <a:latin typeface="Arial Black"/>
              </a:rPr>
              <a:t>THE CASE FOR FAITH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ChangeArrowheads="1"/>
          </p:cNvSpPr>
          <p:nvPr/>
        </p:nvSpPr>
        <p:spPr bwMode="auto">
          <a:xfrm>
            <a:off x="152400" y="381000"/>
            <a:ext cx="8763000" cy="591026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5400">
                <a:solidFill>
                  <a:srgbClr val="66FF33"/>
                </a:solidFill>
              </a:rPr>
              <a:t>SOME OF THE WORLD’S GREATEST EXPERTS IN LAW AND HISTORY ACCEPTED THE CHALLENGE TO REFUTE THE RESURRECTION OF CHRIST – </a:t>
            </a:r>
            <a:r>
              <a:rPr lang="en-US" sz="5800" i="1">
                <a:solidFill>
                  <a:srgbClr val="FFFF00"/>
                </a:solidFill>
                <a:latin typeface="Berlin Sans FB Demi" pitchFamily="34" charset="0"/>
              </a:rPr>
              <a:t>AND FAILED!</a:t>
            </a:r>
            <a:r>
              <a:rPr lang="en-US" sz="5800">
                <a:solidFill>
                  <a:srgbClr val="66FF33"/>
                </a:solidFill>
                <a:latin typeface="Berlin Sans FB Demi"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52400" y="304800"/>
            <a:ext cx="8991600"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FF"/>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buFontTx/>
              <a:buAutoNum type="arabicPeriod"/>
            </a:pPr>
            <a:r>
              <a:rPr lang="en-US" sz="3200">
                <a:solidFill>
                  <a:srgbClr val="66FF66"/>
                </a:solidFill>
              </a:rPr>
              <a:t>Lord Littleton &amp; Dr. Benjamin Gilbert West</a:t>
            </a:r>
          </a:p>
        </p:txBody>
      </p:sp>
      <p:sp>
        <p:nvSpPr>
          <p:cNvPr id="10244" name="Text Box 4"/>
          <p:cNvSpPr txBox="1">
            <a:spLocks noChangeArrowheads="1"/>
          </p:cNvSpPr>
          <p:nvPr/>
        </p:nvSpPr>
        <p:spPr bwMode="auto">
          <a:xfrm>
            <a:off x="838200" y="990600"/>
            <a:ext cx="8305800" cy="10064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chemeClr val="bg1"/>
                </a:solidFill>
                <a:latin typeface="Berlin Sans FB Demi" pitchFamily="34" charset="0"/>
              </a:rPr>
              <a:t>The book:</a:t>
            </a:r>
            <a:r>
              <a:rPr lang="en-US" sz="3200">
                <a:solidFill>
                  <a:schemeClr val="bg1"/>
                </a:solidFill>
              </a:rPr>
              <a:t>  </a:t>
            </a:r>
            <a:r>
              <a:rPr lang="en-US" sz="2800" i="1">
                <a:solidFill>
                  <a:srgbClr val="FFFF00"/>
                </a:solidFill>
              </a:rPr>
              <a:t>The Observation of the Evidence Regarding the Resurrection of Christ</a:t>
            </a:r>
            <a:endParaRPr lang="en-US" sz="2800">
              <a:solidFill>
                <a:srgbClr val="FFFF00"/>
              </a:solidFill>
            </a:endParaRPr>
          </a:p>
        </p:txBody>
      </p:sp>
      <p:sp>
        <p:nvSpPr>
          <p:cNvPr id="10245" name="Text Box 5"/>
          <p:cNvSpPr txBox="1">
            <a:spLocks noChangeArrowheads="1"/>
          </p:cNvSpPr>
          <p:nvPr/>
        </p:nvSpPr>
        <p:spPr bwMode="auto">
          <a:xfrm>
            <a:off x="838200" y="2209800"/>
            <a:ext cx="8305800" cy="10064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chemeClr val="bg1"/>
                </a:solidFill>
                <a:latin typeface="Berlin Sans FB Demi" pitchFamily="34" charset="0"/>
              </a:rPr>
              <a:t>From the flyleaf:</a:t>
            </a:r>
            <a:r>
              <a:rPr lang="en-US" sz="3200">
                <a:solidFill>
                  <a:schemeClr val="bg1"/>
                </a:solidFill>
              </a:rPr>
              <a:t>  </a:t>
            </a:r>
            <a:r>
              <a:rPr lang="en-US" sz="2800">
                <a:solidFill>
                  <a:srgbClr val="FFFF00"/>
                </a:solidFill>
              </a:rPr>
              <a:t>Reject not until you have examined the evidence</a:t>
            </a:r>
          </a:p>
        </p:txBody>
      </p:sp>
      <p:sp>
        <p:nvSpPr>
          <p:cNvPr id="10247" name="Rectangle 7"/>
          <p:cNvSpPr>
            <a:spLocks noChangeArrowheads="1"/>
          </p:cNvSpPr>
          <p:nvPr/>
        </p:nvSpPr>
        <p:spPr bwMode="auto">
          <a:xfrm>
            <a:off x="152400" y="3733800"/>
            <a:ext cx="8031163"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solidFill>
                  <a:srgbClr val="66FF66"/>
                </a:solidFill>
              </a:rPr>
              <a:t>2. Frank Morrison – Lawyer &amp; Rationalist</a:t>
            </a:r>
          </a:p>
        </p:txBody>
      </p:sp>
      <p:sp>
        <p:nvSpPr>
          <p:cNvPr id="10248" name="Rectangle 8"/>
          <p:cNvSpPr>
            <a:spLocks noChangeArrowheads="1"/>
          </p:cNvSpPr>
          <p:nvPr/>
        </p:nvSpPr>
        <p:spPr bwMode="auto">
          <a:xfrm>
            <a:off x="838200" y="4495800"/>
            <a:ext cx="7620000"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3400">
                <a:solidFill>
                  <a:schemeClr val="bg1"/>
                </a:solidFill>
                <a:latin typeface="Berlin Sans FB Demi" pitchFamily="34" charset="0"/>
              </a:rPr>
              <a:t>The book:</a:t>
            </a:r>
            <a:r>
              <a:rPr lang="en-US" sz="3400">
                <a:solidFill>
                  <a:schemeClr val="bg1"/>
                </a:solidFill>
              </a:rPr>
              <a:t> </a:t>
            </a:r>
            <a:r>
              <a:rPr lang="en-US" sz="2800" i="1">
                <a:solidFill>
                  <a:srgbClr val="FFFF00"/>
                </a:solidFill>
              </a:rPr>
              <a:t>Who Moved the Stone?</a:t>
            </a:r>
          </a:p>
        </p:txBody>
      </p:sp>
      <p:sp>
        <p:nvSpPr>
          <p:cNvPr id="10250" name="Rectangle 10"/>
          <p:cNvSpPr>
            <a:spLocks noChangeArrowheads="1"/>
          </p:cNvSpPr>
          <p:nvPr/>
        </p:nvSpPr>
        <p:spPr bwMode="auto">
          <a:xfrm>
            <a:off x="838200" y="5257800"/>
            <a:ext cx="8001000" cy="10366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sz="3400">
                <a:solidFill>
                  <a:schemeClr val="bg1"/>
                </a:solidFill>
                <a:latin typeface="Berlin Sans FB Demi" pitchFamily="34" charset="0"/>
              </a:rPr>
              <a:t>Title of Chapter 1:</a:t>
            </a:r>
            <a:r>
              <a:rPr lang="en-US" sz="3400">
                <a:solidFill>
                  <a:schemeClr val="bg1"/>
                </a:solidFill>
              </a:rPr>
              <a:t> </a:t>
            </a:r>
            <a:r>
              <a:rPr lang="en-US" sz="2800">
                <a:solidFill>
                  <a:srgbClr val="FFFF00"/>
                </a:solidFill>
              </a:rPr>
              <a:t>The Book that Refused to be Written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dissolve">
                                      <p:cBhvr>
                                        <p:cTn id="13" dur="500"/>
                                        <p:tgtEl>
                                          <p:spTgt spid="102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dissolve">
                                      <p:cBhvr>
                                        <p:cTn id="18" dur="500"/>
                                        <p:tgtEl>
                                          <p:spTgt spid="102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additive="base">
                                        <p:cTn id="23" dur="500" fill="hold"/>
                                        <p:tgtEl>
                                          <p:spTgt spid="10247"/>
                                        </p:tgtEl>
                                        <p:attrNameLst>
                                          <p:attrName>ppt_x</p:attrName>
                                        </p:attrNameLst>
                                      </p:cBhvr>
                                      <p:tavLst>
                                        <p:tav tm="0">
                                          <p:val>
                                            <p:strVal val="0-#ppt_w/2"/>
                                          </p:val>
                                        </p:tav>
                                        <p:tav tm="100000">
                                          <p:val>
                                            <p:strVal val="#ppt_x"/>
                                          </p:val>
                                        </p:tav>
                                      </p:tavLst>
                                    </p:anim>
                                    <p:anim calcmode="lin" valueType="num">
                                      <p:cBhvr additive="base">
                                        <p:cTn id="24"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248"/>
                                        </p:tgtEl>
                                        <p:attrNameLst>
                                          <p:attrName>style.visibility</p:attrName>
                                        </p:attrNameLst>
                                      </p:cBhvr>
                                      <p:to>
                                        <p:strVal val="visible"/>
                                      </p:to>
                                    </p:set>
                                    <p:animEffect transition="in" filter="dissolve">
                                      <p:cBhvr>
                                        <p:cTn id="29" dur="500"/>
                                        <p:tgtEl>
                                          <p:spTgt spid="1024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250"/>
                                        </p:tgtEl>
                                        <p:attrNameLst>
                                          <p:attrName>style.visibility</p:attrName>
                                        </p:attrNameLst>
                                      </p:cBhvr>
                                      <p:to>
                                        <p:strVal val="visible"/>
                                      </p:to>
                                    </p:set>
                                    <p:animEffect transition="in" filter="dissolve">
                                      <p:cBhvr>
                                        <p:cTn id="34"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P spid="10245" grpId="0" autoUpdateAnimBg="0"/>
      <p:bldP spid="10247" grpId="0" autoUpdateAnimBg="0"/>
      <p:bldP spid="10248" grpId="0" autoUpdateAnimBg="0"/>
      <p:bldP spid="1025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52400" y="228600"/>
            <a:ext cx="8991600" cy="6413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rgbClr val="66FF66"/>
                </a:solidFill>
              </a:rPr>
              <a:t>3.  Thomas Arnold - Historian</a:t>
            </a:r>
          </a:p>
        </p:txBody>
      </p:sp>
      <p:sp>
        <p:nvSpPr>
          <p:cNvPr id="12292" name="Text Box 4"/>
          <p:cNvSpPr txBox="1">
            <a:spLocks noChangeArrowheads="1"/>
          </p:cNvSpPr>
          <p:nvPr/>
        </p:nvSpPr>
        <p:spPr bwMode="auto">
          <a:xfrm>
            <a:off x="381000" y="990600"/>
            <a:ext cx="8382000" cy="52641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600" u="sng">
                <a:solidFill>
                  <a:srgbClr val="FFCC00"/>
                </a:solidFill>
              </a:rPr>
              <a:t>Qualifications</a:t>
            </a:r>
            <a:endParaRPr lang="en-US" sz="3600">
              <a:solidFill>
                <a:schemeClr val="bg1"/>
              </a:solidFill>
            </a:endParaRPr>
          </a:p>
          <a:p>
            <a:pPr eaLnBrk="1" hangingPunct="1"/>
            <a:endParaRPr lang="en-US" sz="500">
              <a:solidFill>
                <a:schemeClr val="bg1"/>
              </a:solidFill>
            </a:endParaRPr>
          </a:p>
          <a:p>
            <a:pPr eaLnBrk="1" hangingPunct="1"/>
            <a:endParaRPr lang="en-US" sz="500">
              <a:solidFill>
                <a:schemeClr val="bg1"/>
              </a:solidFill>
            </a:endParaRPr>
          </a:p>
          <a:p>
            <a:pPr eaLnBrk="1" hangingPunct="1"/>
            <a:endParaRPr lang="en-US" sz="500">
              <a:solidFill>
                <a:schemeClr val="bg1"/>
              </a:solidFill>
            </a:endParaRPr>
          </a:p>
          <a:p>
            <a:pPr eaLnBrk="1" hangingPunct="1"/>
            <a:r>
              <a:rPr lang="en-US" sz="3600">
                <a:solidFill>
                  <a:schemeClr val="bg1"/>
                </a:solidFill>
              </a:rPr>
              <a:t>Professor Arnold was for 14 years the Headmaster of Rugby, author of the three-volume</a:t>
            </a:r>
            <a:r>
              <a:rPr lang="en-US" sz="3600">
                <a:solidFill>
                  <a:srgbClr val="FFFF00"/>
                </a:solidFill>
              </a:rPr>
              <a:t> </a:t>
            </a:r>
            <a:r>
              <a:rPr lang="en-US" sz="3600">
                <a:solidFill>
                  <a:schemeClr val="bg1"/>
                </a:solidFill>
              </a:rPr>
              <a:t>History of Rome, and holder of the chair of modern history at Oxford University. He was certainly well acquainted with </a:t>
            </a:r>
          </a:p>
          <a:p>
            <a:pPr eaLnBrk="1" hangingPunct="1"/>
            <a:r>
              <a:rPr lang="en-US" sz="3600">
                <a:solidFill>
                  <a:schemeClr val="bg1"/>
                </a:solidFill>
              </a:rPr>
              <a:t>the value of evidence in determining </a:t>
            </a:r>
          </a:p>
          <a:p>
            <a:pPr eaLnBrk="1" hangingPunct="1"/>
            <a:r>
              <a:rPr lang="en-US" sz="3600">
                <a:solidFill>
                  <a:schemeClr val="bg1"/>
                </a:solidFill>
              </a:rPr>
              <a:t>historical facts.</a:t>
            </a:r>
            <a:endParaRPr lang="en-US" sz="36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randombar(vertical)">
                                      <p:cBhvr>
                                        <p:cTn id="1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152400"/>
            <a:ext cx="9144000"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400">
                <a:solidFill>
                  <a:srgbClr val="FFCC66"/>
                </a:solidFill>
              </a:rPr>
              <a:t>Professor Arnold testified:</a:t>
            </a:r>
          </a:p>
        </p:txBody>
      </p:sp>
      <p:sp>
        <p:nvSpPr>
          <p:cNvPr id="13316" name="Text Box 4"/>
          <p:cNvSpPr txBox="1">
            <a:spLocks noChangeArrowheads="1"/>
          </p:cNvSpPr>
          <p:nvPr/>
        </p:nvSpPr>
        <p:spPr bwMode="auto">
          <a:xfrm>
            <a:off x="457200" y="838200"/>
            <a:ext cx="8305800" cy="57848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400">
                <a:solidFill>
                  <a:schemeClr val="bg1"/>
                </a:solidFill>
              </a:rPr>
              <a:t>“I have been used for many years to study the histories of other times, and to examine and weigh the evidence of those who have written about them, and </a:t>
            </a:r>
            <a:r>
              <a:rPr lang="en-US" sz="3400">
                <a:solidFill>
                  <a:srgbClr val="FFFF00"/>
                </a:solidFill>
              </a:rPr>
              <a:t>I know of no one fact in the history of mankind which is proved by better and fuller evidence of every sort</a:t>
            </a:r>
            <a:r>
              <a:rPr lang="en-US" sz="3400">
                <a:solidFill>
                  <a:schemeClr val="bg1"/>
                </a:solidFill>
              </a:rPr>
              <a:t>, to the understanding of a fair inquirer, than the great sign which God hath given us </a:t>
            </a:r>
            <a:r>
              <a:rPr lang="en-US" sz="3400">
                <a:solidFill>
                  <a:srgbClr val="FFFF00"/>
                </a:solidFill>
              </a:rPr>
              <a:t>that Christ died and rose again from the dead</a:t>
            </a:r>
            <a:r>
              <a:rPr lang="en-US" sz="340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randombar(vertical)">
                                      <p:cBhvr>
                                        <p:cTn id="13"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52400" y="152400"/>
            <a:ext cx="8991600" cy="6254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500">
                <a:solidFill>
                  <a:srgbClr val="66FF66"/>
                </a:solidFill>
              </a:rPr>
              <a:t>4.  Lord Lindhurst – Attorney General</a:t>
            </a:r>
          </a:p>
        </p:txBody>
      </p:sp>
      <p:sp>
        <p:nvSpPr>
          <p:cNvPr id="14340" name="Text Box 4"/>
          <p:cNvSpPr txBox="1">
            <a:spLocks noChangeArrowheads="1"/>
          </p:cNvSpPr>
          <p:nvPr/>
        </p:nvSpPr>
        <p:spPr bwMode="auto">
          <a:xfrm>
            <a:off x="304800" y="914400"/>
            <a:ext cx="8534400" cy="55784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500" u="sng">
                <a:solidFill>
                  <a:srgbClr val="FFDA3F"/>
                </a:solidFill>
              </a:rPr>
              <a:t>Qualifications</a:t>
            </a:r>
            <a:r>
              <a:rPr lang="en-US" sz="3500">
                <a:solidFill>
                  <a:schemeClr val="bg1"/>
                </a:solidFill>
              </a:rPr>
              <a:t>  </a:t>
            </a:r>
          </a:p>
          <a:p>
            <a:pPr eaLnBrk="1" hangingPunct="1"/>
            <a:endParaRPr lang="en-US" sz="500">
              <a:solidFill>
                <a:schemeClr val="bg1"/>
              </a:solidFill>
            </a:endParaRPr>
          </a:p>
          <a:p>
            <a:pPr eaLnBrk="1" hangingPunct="1"/>
            <a:endParaRPr lang="en-US" sz="500">
              <a:solidFill>
                <a:schemeClr val="bg1"/>
              </a:solidFill>
            </a:endParaRPr>
          </a:p>
          <a:p>
            <a:pPr eaLnBrk="1" hangingPunct="1"/>
            <a:r>
              <a:rPr lang="en-US" sz="3500">
                <a:solidFill>
                  <a:schemeClr val="bg1"/>
                </a:solidFill>
              </a:rPr>
              <a:t>Lindhurst was a Solicitor-General of the British government, Attorney General of Great Britain, three times High Chancellor of England and elected as High Steward of the University of Cambridge. Thus, he </a:t>
            </a:r>
          </a:p>
          <a:p>
            <a:pPr eaLnBrk="1" hangingPunct="1"/>
            <a:r>
              <a:rPr lang="en-US" sz="3500">
                <a:solidFill>
                  <a:schemeClr val="bg1"/>
                </a:solidFill>
              </a:rPr>
              <a:t>held in one lifetime the highest offices ever conferred upon a judge in the history of Great Britain.  </a:t>
            </a:r>
            <a:endParaRPr lang="en-US" sz="35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randombar(vertical)">
                                      <p:cBhvr>
                                        <p:cTn id="13"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0" y="609600"/>
            <a:ext cx="9144000" cy="7620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400">
                <a:solidFill>
                  <a:srgbClr val="FFCC66"/>
                </a:solidFill>
              </a:rPr>
              <a:t>Lord Lindhurst testified:</a:t>
            </a:r>
          </a:p>
        </p:txBody>
      </p:sp>
      <p:sp>
        <p:nvSpPr>
          <p:cNvPr id="15364" name="Text Box 4"/>
          <p:cNvSpPr txBox="1">
            <a:spLocks noChangeArrowheads="1"/>
          </p:cNvSpPr>
          <p:nvPr/>
        </p:nvSpPr>
        <p:spPr bwMode="auto">
          <a:xfrm>
            <a:off x="0" y="1828800"/>
            <a:ext cx="9144000" cy="4111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400">
                <a:solidFill>
                  <a:schemeClr val="bg1"/>
                </a:solidFill>
              </a:rPr>
              <a:t>“I know pretty well what </a:t>
            </a:r>
          </a:p>
          <a:p>
            <a:pPr eaLnBrk="1" hangingPunct="1"/>
            <a:r>
              <a:rPr lang="en-US" sz="4400">
                <a:solidFill>
                  <a:schemeClr val="bg1"/>
                </a:solidFill>
              </a:rPr>
              <a:t>evidence is; and I tell you, </a:t>
            </a:r>
          </a:p>
          <a:p>
            <a:pPr eaLnBrk="1" hangingPunct="1"/>
            <a:r>
              <a:rPr lang="en-US" sz="4400">
                <a:solidFill>
                  <a:srgbClr val="FFFF00"/>
                </a:solidFill>
              </a:rPr>
              <a:t>such evidence as </a:t>
            </a:r>
          </a:p>
          <a:p>
            <a:pPr eaLnBrk="1" hangingPunct="1"/>
            <a:r>
              <a:rPr lang="en-US" sz="4400">
                <a:solidFill>
                  <a:srgbClr val="FFFF00"/>
                </a:solidFill>
              </a:rPr>
              <a:t>that for the resurrection </a:t>
            </a:r>
          </a:p>
          <a:p>
            <a:pPr eaLnBrk="1" hangingPunct="1"/>
            <a:r>
              <a:rPr lang="en-US" sz="4400">
                <a:solidFill>
                  <a:srgbClr val="FFFF00"/>
                </a:solidFill>
              </a:rPr>
              <a:t>has never </a:t>
            </a:r>
          </a:p>
          <a:p>
            <a:pPr eaLnBrk="1" hangingPunct="1"/>
            <a:r>
              <a:rPr lang="en-US" sz="4400">
                <a:solidFill>
                  <a:srgbClr val="FFFF00"/>
                </a:solidFill>
              </a:rPr>
              <a:t>broken down yet</a:t>
            </a:r>
            <a:r>
              <a:rPr lang="en-US" sz="440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randombar(vertical)">
                                      <p:cBhvr>
                                        <p:cTn id="13"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52400" y="304800"/>
            <a:ext cx="91440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rgbClr val="66FF66"/>
                </a:solidFill>
              </a:rPr>
              <a:t>5. Dr. Simon Greenleaf – Professor of Law, Harvard</a:t>
            </a:r>
          </a:p>
        </p:txBody>
      </p:sp>
      <p:sp>
        <p:nvSpPr>
          <p:cNvPr id="16388" name="Text Box 4"/>
          <p:cNvSpPr txBox="1">
            <a:spLocks noChangeArrowheads="1"/>
          </p:cNvSpPr>
          <p:nvPr/>
        </p:nvSpPr>
        <p:spPr bwMode="auto">
          <a:xfrm>
            <a:off x="533400" y="1600200"/>
            <a:ext cx="8077200" cy="43846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400">
                <a:solidFill>
                  <a:srgbClr val="FFCC66"/>
                </a:solidFill>
              </a:rPr>
              <a:t>Qualifications</a:t>
            </a:r>
            <a:endParaRPr lang="en-US" sz="3400">
              <a:solidFill>
                <a:schemeClr val="bg1"/>
              </a:solidFill>
            </a:endParaRPr>
          </a:p>
          <a:p>
            <a:pPr eaLnBrk="1" hangingPunct="1"/>
            <a:endParaRPr lang="en-US" sz="500">
              <a:solidFill>
                <a:schemeClr val="bg1"/>
              </a:solidFill>
            </a:endParaRPr>
          </a:p>
          <a:p>
            <a:pPr eaLnBrk="1" hangingPunct="1"/>
            <a:endParaRPr lang="en-US" sz="500">
              <a:solidFill>
                <a:schemeClr val="bg1"/>
              </a:solidFill>
            </a:endParaRPr>
          </a:p>
          <a:p>
            <a:pPr eaLnBrk="1" hangingPunct="1"/>
            <a:r>
              <a:rPr lang="en-US" sz="3400">
                <a:solidFill>
                  <a:schemeClr val="bg1"/>
                </a:solidFill>
              </a:rPr>
              <a:t>Dr. Greenleaf authored a three-volume set entitled </a:t>
            </a:r>
            <a:r>
              <a:rPr lang="en-US" sz="3400" i="1">
                <a:solidFill>
                  <a:srgbClr val="FFFF00"/>
                </a:solidFill>
              </a:rPr>
              <a:t>A Treatise on the Law of Evidence</a:t>
            </a:r>
            <a:r>
              <a:rPr lang="en-US" sz="3400">
                <a:solidFill>
                  <a:schemeClr val="bg1"/>
                </a:solidFill>
              </a:rPr>
              <a:t>, (1842) which was so excellent that it is still considered by many to be the </a:t>
            </a:r>
            <a:r>
              <a:rPr lang="en-US" sz="3400">
                <a:solidFill>
                  <a:srgbClr val="FFFF00"/>
                </a:solidFill>
              </a:rPr>
              <a:t>greatest single authority on evidence</a:t>
            </a:r>
            <a:r>
              <a:rPr lang="en-US" sz="3400">
                <a:solidFill>
                  <a:schemeClr val="bg1"/>
                </a:solidFill>
              </a:rPr>
              <a:t> </a:t>
            </a:r>
            <a:r>
              <a:rPr lang="en-US" sz="3400">
                <a:solidFill>
                  <a:srgbClr val="FFFF00"/>
                </a:solidFill>
              </a:rPr>
              <a:t>in the entire history of legal procedure</a:t>
            </a:r>
            <a:r>
              <a:rPr lang="en-US" sz="3400">
                <a:solidFill>
                  <a:schemeClr val="bg1"/>
                </a:solidFill>
              </a:rPr>
              <a:t>.</a:t>
            </a:r>
            <a:endParaRPr lang="en-US" sz="3400"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randombar(vertical)">
                                      <p:cBhvr>
                                        <p:cTn id="13"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533400"/>
            <a:ext cx="8686800" cy="34417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400">
                <a:solidFill>
                  <a:schemeClr val="bg1"/>
                </a:solidFill>
              </a:rPr>
              <a:t>Dr. Simon Greenleaf was challenged by his Christian law students to try to refute the eyewitness testimony of the New Testament evangelists.</a:t>
            </a:r>
          </a:p>
        </p:txBody>
      </p:sp>
      <p:sp>
        <p:nvSpPr>
          <p:cNvPr id="18435" name="Text Box 3"/>
          <p:cNvSpPr txBox="1">
            <a:spLocks noChangeArrowheads="1"/>
          </p:cNvSpPr>
          <p:nvPr/>
        </p:nvSpPr>
        <p:spPr bwMode="auto">
          <a:xfrm>
            <a:off x="304800" y="4648200"/>
            <a:ext cx="8610600" cy="14319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400">
                <a:solidFill>
                  <a:srgbClr val="FFFF00"/>
                </a:solidFill>
              </a:rPr>
              <a:t>Dr. Simon Greenleaf became a zealous Christian!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52400"/>
            <a:ext cx="9144000"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sz="3200">
              <a:solidFill>
                <a:schemeClr val="bg1"/>
              </a:solidFill>
            </a:endParaRPr>
          </a:p>
        </p:txBody>
      </p:sp>
      <p:sp>
        <p:nvSpPr>
          <p:cNvPr id="19459" name="Text Box 4"/>
          <p:cNvSpPr txBox="1">
            <a:spLocks noChangeArrowheads="1"/>
          </p:cNvSpPr>
          <p:nvPr/>
        </p:nvSpPr>
        <p:spPr bwMode="auto">
          <a:xfrm>
            <a:off x="152400" y="152400"/>
            <a:ext cx="8763000" cy="64166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chemeClr val="bg1"/>
                </a:solidFill>
              </a:rPr>
              <a:t>To explain why the testimony of the Gospel accounts was irrefutable from the standpoint of legally admissible evidence, </a:t>
            </a:r>
          </a:p>
          <a:p>
            <a:pPr eaLnBrk="1" hangingPunct="1"/>
            <a:r>
              <a:rPr lang="en-US" sz="4000">
                <a:solidFill>
                  <a:schemeClr val="bg1"/>
                </a:solidFill>
              </a:rPr>
              <a:t>Dr. Greenleaf authored a book entitled:</a:t>
            </a:r>
            <a:r>
              <a:rPr lang="en-US" sz="3600">
                <a:solidFill>
                  <a:schemeClr val="bg1"/>
                </a:solidFill>
              </a:rPr>
              <a:t> </a:t>
            </a:r>
          </a:p>
          <a:p>
            <a:pPr eaLnBrk="1" hangingPunct="1"/>
            <a:endParaRPr lang="en-US" sz="500">
              <a:solidFill>
                <a:srgbClr val="FFFF00"/>
              </a:solidFill>
            </a:endParaRPr>
          </a:p>
          <a:p>
            <a:pPr eaLnBrk="1" hangingPunct="1"/>
            <a:endParaRPr lang="en-US" sz="500">
              <a:solidFill>
                <a:srgbClr val="FFFF00"/>
              </a:solidFill>
            </a:endParaRPr>
          </a:p>
          <a:p>
            <a:pPr eaLnBrk="1" hangingPunct="1"/>
            <a:endParaRPr lang="en-US" sz="500">
              <a:solidFill>
                <a:srgbClr val="FFFF00"/>
              </a:solidFill>
            </a:endParaRPr>
          </a:p>
          <a:p>
            <a:pPr eaLnBrk="1" hangingPunct="1"/>
            <a:r>
              <a:rPr lang="en-US" sz="4000">
                <a:solidFill>
                  <a:srgbClr val="FFFF00"/>
                </a:solidFill>
              </a:rPr>
              <a:t>An Examination of the Testimony of the Four Evangelists by the Rules of Evidence Administered in Courts of Justice</a:t>
            </a:r>
            <a:r>
              <a:rPr lang="en-US" sz="3600">
                <a:solidFill>
                  <a:srgbClr val="FFFF00"/>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152400"/>
            <a:ext cx="9144000" cy="7620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400">
                <a:solidFill>
                  <a:srgbClr val="99FF66"/>
                </a:solidFill>
                <a:latin typeface="Berlin Sans FB Demi" pitchFamily="34" charset="0"/>
              </a:rPr>
              <a:t>THE FIVE TESTS OF EYEWITNESSES</a:t>
            </a:r>
          </a:p>
        </p:txBody>
      </p:sp>
      <p:sp>
        <p:nvSpPr>
          <p:cNvPr id="19459" name="Text Box 3"/>
          <p:cNvSpPr txBox="1">
            <a:spLocks noChangeArrowheads="1"/>
          </p:cNvSpPr>
          <p:nvPr/>
        </p:nvSpPr>
        <p:spPr bwMode="auto">
          <a:xfrm>
            <a:off x="0" y="990600"/>
            <a:ext cx="9144000" cy="42322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400">
                <a:solidFill>
                  <a:schemeClr val="bg1"/>
                </a:solidFill>
              </a:rPr>
              <a:t>“The credit due to the testimony of witnesses depends upon, </a:t>
            </a:r>
            <a:r>
              <a:rPr lang="en-US" sz="3400">
                <a:solidFill>
                  <a:srgbClr val="FFFF00"/>
                </a:solidFill>
              </a:rPr>
              <a:t>first</a:t>
            </a:r>
            <a:r>
              <a:rPr lang="en-US" sz="3400">
                <a:solidFill>
                  <a:schemeClr val="bg1"/>
                </a:solidFill>
              </a:rPr>
              <a:t>, their honesty; </a:t>
            </a:r>
            <a:r>
              <a:rPr lang="en-US" sz="3400">
                <a:solidFill>
                  <a:srgbClr val="FFFF00"/>
                </a:solidFill>
              </a:rPr>
              <a:t>secondly</a:t>
            </a:r>
            <a:r>
              <a:rPr lang="en-US" sz="3400">
                <a:solidFill>
                  <a:schemeClr val="bg1"/>
                </a:solidFill>
              </a:rPr>
              <a:t>, their ability; </a:t>
            </a:r>
            <a:r>
              <a:rPr lang="en-US" sz="3400">
                <a:solidFill>
                  <a:srgbClr val="FFFF00"/>
                </a:solidFill>
              </a:rPr>
              <a:t>thirdly</a:t>
            </a:r>
            <a:r>
              <a:rPr lang="en-US" sz="3400">
                <a:solidFill>
                  <a:schemeClr val="bg1"/>
                </a:solidFill>
              </a:rPr>
              <a:t>, their number and the consistency of their testimony; </a:t>
            </a:r>
            <a:r>
              <a:rPr lang="en-US" sz="3400">
                <a:solidFill>
                  <a:srgbClr val="FFFF00"/>
                </a:solidFill>
              </a:rPr>
              <a:t>fourthly</a:t>
            </a:r>
            <a:r>
              <a:rPr lang="en-US" sz="3400">
                <a:solidFill>
                  <a:schemeClr val="bg1"/>
                </a:solidFill>
              </a:rPr>
              <a:t>, the conformity of their testimony with experience, and </a:t>
            </a:r>
            <a:r>
              <a:rPr lang="en-US" sz="3400">
                <a:solidFill>
                  <a:srgbClr val="FFFF00"/>
                </a:solidFill>
              </a:rPr>
              <a:t>fifthly</a:t>
            </a:r>
            <a:r>
              <a:rPr lang="en-US" sz="3400">
                <a:solidFill>
                  <a:schemeClr val="bg1"/>
                </a:solidFill>
              </a:rPr>
              <a:t>, the coincidence of their testimony with collateral circumstances.” </a:t>
            </a:r>
          </a:p>
        </p:txBody>
      </p:sp>
      <p:sp>
        <p:nvSpPr>
          <p:cNvPr id="19460" name="Text Box 4"/>
          <p:cNvSpPr txBox="1">
            <a:spLocks noChangeArrowheads="1"/>
          </p:cNvSpPr>
          <p:nvPr/>
        </p:nvSpPr>
        <p:spPr bwMode="auto">
          <a:xfrm>
            <a:off x="798513" y="5411788"/>
            <a:ext cx="7862887" cy="13112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i="1">
                <a:solidFill>
                  <a:srgbClr val="FFFF00"/>
                </a:solidFill>
              </a:rPr>
              <a:t>“Let the evangelists be tried by </a:t>
            </a:r>
          </a:p>
          <a:p>
            <a:pPr eaLnBrk="1" hangingPunct="1"/>
            <a:r>
              <a:rPr lang="en-US" sz="4000" i="1">
                <a:solidFill>
                  <a:srgbClr val="FFFF00"/>
                </a:solidFill>
              </a:rPr>
              <a:t>these tests!”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WordArt 7" descr="C:\Documents and Settings\Pam Kindell\My Documents\My Pictures\Backgrounds\LgtBeigeMarble.bmp"/>
          <p:cNvSpPr>
            <a:spLocks noChangeArrowheads="1" noChangeShapeType="1" noTextEdit="1"/>
          </p:cNvSpPr>
          <p:nvPr/>
        </p:nvSpPr>
        <p:spPr bwMode="auto">
          <a:xfrm>
            <a:off x="0" y="0"/>
            <a:ext cx="7620000" cy="68580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r>
              <a:rPr lang="en-US" sz="3600" kern="10">
                <a:ln w="9525">
                  <a:round/>
                  <a:headEnd/>
                  <a:tailEnd/>
                </a:ln>
                <a:blipFill dpi="0" rotWithShape="0">
                  <a:blip r:embed="rId3"/>
                  <a:srcRect/>
                  <a:tile tx="0" ty="0" sx="100000" sy="100000" flip="none" algn="tl"/>
                </a:blipFill>
                <a:latin typeface="Herald"/>
              </a:rPr>
              <a:t>The</a:t>
            </a:r>
          </a:p>
          <a:p>
            <a:r>
              <a:rPr lang="en-US" sz="3600" kern="10">
                <a:ln w="9525">
                  <a:round/>
                  <a:headEnd/>
                  <a:tailEnd/>
                </a:ln>
                <a:blipFill dpi="0" rotWithShape="0">
                  <a:blip r:embed="rId3"/>
                  <a:srcRect/>
                  <a:tile tx="0" ty="0" sx="100000" sy="100000" flip="none" algn="tl"/>
                </a:blipFill>
                <a:latin typeface="Herald"/>
              </a:rPr>
              <a:t>Resurrection of</a:t>
            </a:r>
          </a:p>
          <a:p>
            <a:r>
              <a:rPr lang="en-US" sz="3600" kern="10">
                <a:ln w="9525">
                  <a:round/>
                  <a:headEnd/>
                  <a:tailEnd/>
                </a:ln>
                <a:blipFill dpi="0" rotWithShape="0">
                  <a:blip r:embed="rId3"/>
                  <a:srcRect/>
                  <a:tile tx="0" ty="0" sx="100000" sy="100000" flip="none" algn="tl"/>
                </a:blipFill>
                <a:latin typeface="Herald"/>
              </a:rPr>
              <a:t>Christ</a:t>
            </a:r>
          </a:p>
        </p:txBody>
      </p:sp>
      <p:sp>
        <p:nvSpPr>
          <p:cNvPr id="26638" name="Rectangle 14"/>
          <p:cNvSpPr>
            <a:spLocks noChangeArrowheads="1"/>
          </p:cNvSpPr>
          <p:nvPr/>
        </p:nvSpPr>
        <p:spPr bwMode="auto">
          <a:xfrm>
            <a:off x="5334000" y="3124200"/>
            <a:ext cx="3657600" cy="3508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5600">
                <a:solidFill>
                  <a:srgbClr val="CCFF99"/>
                </a:solidFill>
                <a:latin typeface="Berlin Sans FB Demi" pitchFamily="34" charset="0"/>
              </a:rPr>
              <a:t>A PROVEN FACT OF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animEffect transition="in" filter="randombar(vertical)">
                                      <p:cBhvr>
                                        <p:cTn id="7" dur="500"/>
                                        <p:tgtEl>
                                          <p:spTgt spid="26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3400" y="381000"/>
            <a:ext cx="8229600" cy="58483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5400">
                <a:solidFill>
                  <a:schemeClr val="bg1"/>
                </a:solidFill>
              </a:rPr>
              <a:t>In applying the five tests of witnesses Greenleaf found he </a:t>
            </a:r>
            <a:r>
              <a:rPr lang="en-US" sz="5400">
                <a:solidFill>
                  <a:srgbClr val="FFFF00"/>
                </a:solidFill>
              </a:rPr>
              <a:t>could not resolve</a:t>
            </a:r>
            <a:r>
              <a:rPr lang="en-US" sz="5400">
                <a:solidFill>
                  <a:schemeClr val="bg1"/>
                </a:solidFill>
              </a:rPr>
              <a:t> the key issues involved </a:t>
            </a:r>
            <a:r>
              <a:rPr lang="en-US" sz="5400">
                <a:solidFill>
                  <a:srgbClr val="FFFF00"/>
                </a:solidFill>
              </a:rPr>
              <a:t>unless</a:t>
            </a:r>
            <a:r>
              <a:rPr lang="en-US" sz="5400">
                <a:solidFill>
                  <a:schemeClr val="bg1"/>
                </a:solidFill>
              </a:rPr>
              <a:t> the testimony of Christ’s resurrection </a:t>
            </a:r>
            <a:r>
              <a:rPr lang="en-US" sz="5400">
                <a:solidFill>
                  <a:srgbClr val="FFFF00"/>
                </a:solidFill>
              </a:rPr>
              <a:t>was true</a:t>
            </a:r>
            <a:r>
              <a:rPr lang="en-US" sz="5400">
                <a:solidFill>
                  <a:schemeClr val="bg1"/>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304800"/>
            <a:ext cx="8686800" cy="4572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solidFill>
                <a:schemeClr val="bg1"/>
              </a:solidFill>
            </a:endParaRPr>
          </a:p>
        </p:txBody>
      </p:sp>
      <p:sp>
        <p:nvSpPr>
          <p:cNvPr id="22531" name="Text Box 3"/>
          <p:cNvSpPr txBox="1">
            <a:spLocks noChangeArrowheads="1"/>
          </p:cNvSpPr>
          <p:nvPr/>
        </p:nvSpPr>
        <p:spPr bwMode="auto">
          <a:xfrm>
            <a:off x="0" y="152400"/>
            <a:ext cx="9144000" cy="13112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66FF33"/>
                </a:solidFill>
                <a:latin typeface="Berlin Sans FB Demi" pitchFamily="34" charset="0"/>
              </a:rPr>
              <a:t>GREENLEAF’S THREE MAJOR IRRECONCILABLE ISSUES</a:t>
            </a:r>
          </a:p>
        </p:txBody>
      </p:sp>
      <p:sp>
        <p:nvSpPr>
          <p:cNvPr id="20484" name="Text Box 4"/>
          <p:cNvSpPr txBox="1">
            <a:spLocks noChangeArrowheads="1"/>
          </p:cNvSpPr>
          <p:nvPr/>
        </p:nvSpPr>
        <p:spPr bwMode="auto">
          <a:xfrm>
            <a:off x="152400" y="1828800"/>
            <a:ext cx="89916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rgbClr val="FFFF00"/>
                </a:solidFill>
              </a:rPr>
              <a:t>1. No motive to lie – whether good or bad men.</a:t>
            </a:r>
          </a:p>
        </p:txBody>
      </p:sp>
      <p:sp>
        <p:nvSpPr>
          <p:cNvPr id="20485" name="Text Box 5"/>
          <p:cNvSpPr txBox="1">
            <a:spLocks noChangeArrowheads="1"/>
          </p:cNvSpPr>
          <p:nvPr/>
        </p:nvSpPr>
        <p:spPr bwMode="auto">
          <a:xfrm>
            <a:off x="152400" y="3352800"/>
            <a:ext cx="87630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rgbClr val="FFFF00"/>
                </a:solidFill>
              </a:rPr>
              <a:t>2. The number of witnesses and the consistency of their testimony.</a:t>
            </a:r>
            <a:r>
              <a:rPr lang="en-US" sz="3600">
                <a:solidFill>
                  <a:schemeClr val="bg1"/>
                </a:solidFill>
              </a:rPr>
              <a:t>  </a:t>
            </a:r>
          </a:p>
        </p:txBody>
      </p:sp>
      <p:sp>
        <p:nvSpPr>
          <p:cNvPr id="20486" name="Text Box 6"/>
          <p:cNvSpPr txBox="1">
            <a:spLocks noChangeArrowheads="1"/>
          </p:cNvSpPr>
          <p:nvPr/>
        </p:nvSpPr>
        <p:spPr bwMode="auto">
          <a:xfrm>
            <a:off x="1295400" y="4724400"/>
            <a:ext cx="7848600" cy="17399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a. 1 Corinthians 15:6 – Over five hundred witnesses, most still living.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0-#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5" grpId="0" autoUpdateAnimBg="0"/>
      <p:bldP spid="2048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304800"/>
            <a:ext cx="8686800" cy="4572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solidFill>
                <a:schemeClr val="bg1"/>
              </a:solidFill>
            </a:endParaRPr>
          </a:p>
        </p:txBody>
      </p:sp>
      <p:sp>
        <p:nvSpPr>
          <p:cNvPr id="23555" name="Text Box 3"/>
          <p:cNvSpPr txBox="1">
            <a:spLocks noChangeArrowheads="1"/>
          </p:cNvSpPr>
          <p:nvPr/>
        </p:nvSpPr>
        <p:spPr bwMode="auto">
          <a:xfrm>
            <a:off x="0" y="152400"/>
            <a:ext cx="9144000" cy="13112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66FF33"/>
                </a:solidFill>
                <a:latin typeface="Berlin Sans FB Demi" pitchFamily="34" charset="0"/>
              </a:rPr>
              <a:t>GREENLEAF’S THREE MAJOR IRRECONCILABLE ISSUES</a:t>
            </a:r>
          </a:p>
        </p:txBody>
      </p:sp>
      <p:sp>
        <p:nvSpPr>
          <p:cNvPr id="58376" name="Text Box 8"/>
          <p:cNvSpPr txBox="1">
            <a:spLocks noChangeArrowheads="1"/>
          </p:cNvSpPr>
          <p:nvPr/>
        </p:nvSpPr>
        <p:spPr bwMode="auto">
          <a:xfrm>
            <a:off x="152400" y="5334000"/>
            <a:ext cx="89916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rgbClr val="FFFF00"/>
                </a:solidFill>
              </a:rPr>
              <a:t>3. Consistency of the testimony with collateral circumstances.</a:t>
            </a:r>
            <a:r>
              <a:rPr lang="en-US" sz="3600">
                <a:solidFill>
                  <a:schemeClr val="bg1"/>
                </a:solidFill>
              </a:rPr>
              <a:t>  </a:t>
            </a:r>
          </a:p>
        </p:txBody>
      </p:sp>
      <p:sp>
        <p:nvSpPr>
          <p:cNvPr id="58377" name="Text Box 9"/>
          <p:cNvSpPr txBox="1">
            <a:spLocks noChangeArrowheads="1"/>
          </p:cNvSpPr>
          <p:nvPr/>
        </p:nvSpPr>
        <p:spPr bwMode="auto">
          <a:xfrm>
            <a:off x="762000" y="3429000"/>
            <a:ext cx="8382000" cy="17399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c. Consistency of the Apostles testimony never failed despite lifelong persecution &amp; martyrdom.</a:t>
            </a:r>
          </a:p>
        </p:txBody>
      </p:sp>
      <p:sp>
        <p:nvSpPr>
          <p:cNvPr id="58378" name="Text Box 10"/>
          <p:cNvSpPr txBox="1">
            <a:spLocks noChangeArrowheads="1"/>
          </p:cNvSpPr>
          <p:nvPr/>
        </p:nvSpPr>
        <p:spPr bwMode="auto">
          <a:xfrm>
            <a:off x="762000" y="1600200"/>
            <a:ext cx="8153400" cy="17399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b. 6 minutes of testimony equals over 50 hours of direct eyewitness confirmation.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8376"/>
                                        </p:tgtEl>
                                        <p:attrNameLst>
                                          <p:attrName>style.visibility</p:attrName>
                                        </p:attrNameLst>
                                      </p:cBhvr>
                                      <p:to>
                                        <p:strVal val="visible"/>
                                      </p:to>
                                    </p:set>
                                    <p:anim calcmode="lin" valueType="num">
                                      <p:cBhvr additive="base">
                                        <p:cTn id="15" dur="500" fill="hold"/>
                                        <p:tgtEl>
                                          <p:spTgt spid="58376"/>
                                        </p:tgtEl>
                                        <p:attrNameLst>
                                          <p:attrName>ppt_x</p:attrName>
                                        </p:attrNameLst>
                                      </p:cBhvr>
                                      <p:tavLst>
                                        <p:tav tm="0">
                                          <p:val>
                                            <p:strVal val="0-#ppt_w/2"/>
                                          </p:val>
                                        </p:tav>
                                        <p:tav tm="100000">
                                          <p:val>
                                            <p:strVal val="#ppt_x"/>
                                          </p:val>
                                        </p:tav>
                                      </p:tavLst>
                                    </p:anim>
                                    <p:anim calcmode="lin" valueType="num">
                                      <p:cBhvr additive="base">
                                        <p:cTn id="16" dur="500" fill="hold"/>
                                        <p:tgtEl>
                                          <p:spTgt spid="583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utoUpdateAnimBg="0"/>
      <p:bldP spid="58377" grpId="0" autoUpdateAnimBg="0"/>
      <p:bldP spid="5837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28600"/>
            <a:ext cx="9144000" cy="7016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66FF33"/>
                </a:solidFill>
                <a:latin typeface="Berlin Sans FB Demi" pitchFamily="34" charset="0"/>
              </a:rPr>
              <a:t>COLLATERAL CIRCUMSTANCES</a:t>
            </a:r>
          </a:p>
        </p:txBody>
      </p:sp>
      <p:sp>
        <p:nvSpPr>
          <p:cNvPr id="22531" name="Text Box 3"/>
          <p:cNvSpPr txBox="1">
            <a:spLocks noChangeArrowheads="1"/>
          </p:cNvSpPr>
          <p:nvPr/>
        </p:nvSpPr>
        <p:spPr bwMode="auto">
          <a:xfrm>
            <a:off x="152400" y="1143000"/>
            <a:ext cx="9144000" cy="1066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rgbClr val="FFFF00"/>
                </a:solidFill>
              </a:rPr>
              <a:t>1.  Buried according to the burial custom of the Jews.</a:t>
            </a:r>
          </a:p>
        </p:txBody>
      </p:sp>
      <p:sp>
        <p:nvSpPr>
          <p:cNvPr id="22532" name="Text Box 4"/>
          <p:cNvSpPr txBox="1">
            <a:spLocks noChangeArrowheads="1"/>
          </p:cNvSpPr>
          <p:nvPr/>
        </p:nvSpPr>
        <p:spPr bwMode="auto">
          <a:xfrm>
            <a:off x="1579563" y="2286000"/>
            <a:ext cx="5051425"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200">
                <a:solidFill>
                  <a:schemeClr val="bg1"/>
                </a:solidFill>
              </a:rPr>
              <a:t>a. 100 lbs of spices used.</a:t>
            </a:r>
          </a:p>
        </p:txBody>
      </p:sp>
      <p:sp>
        <p:nvSpPr>
          <p:cNvPr id="22533" name="Text Box 5"/>
          <p:cNvSpPr txBox="1">
            <a:spLocks noChangeArrowheads="1"/>
          </p:cNvSpPr>
          <p:nvPr/>
        </p:nvSpPr>
        <p:spPr bwMode="auto">
          <a:xfrm>
            <a:off x="1579563" y="2895600"/>
            <a:ext cx="3924300"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200">
                <a:solidFill>
                  <a:schemeClr val="bg1"/>
                </a:solidFill>
              </a:rPr>
              <a:t>b. 115 lb body cast.</a:t>
            </a:r>
          </a:p>
        </p:txBody>
      </p:sp>
      <p:sp>
        <p:nvSpPr>
          <p:cNvPr id="22534" name="Text Box 6"/>
          <p:cNvSpPr txBox="1">
            <a:spLocks noChangeArrowheads="1"/>
          </p:cNvSpPr>
          <p:nvPr/>
        </p:nvSpPr>
        <p:spPr bwMode="auto">
          <a:xfrm>
            <a:off x="228600" y="3733800"/>
            <a:ext cx="7872413"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200">
                <a:solidFill>
                  <a:srgbClr val="FFFF00"/>
                </a:solidFill>
              </a:rPr>
              <a:t>2.  A very large stone covered the tomb.</a:t>
            </a:r>
          </a:p>
        </p:txBody>
      </p:sp>
      <p:sp>
        <p:nvSpPr>
          <p:cNvPr id="22535" name="Text Box 7"/>
          <p:cNvSpPr txBox="1">
            <a:spLocks noChangeArrowheads="1"/>
          </p:cNvSpPr>
          <p:nvPr/>
        </p:nvSpPr>
        <p:spPr bwMode="auto">
          <a:xfrm>
            <a:off x="1524000" y="4419600"/>
            <a:ext cx="7620000" cy="1066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chemeClr val="bg1"/>
                </a:solidFill>
              </a:rPr>
              <a:t>a. Parentheses – 20 men could not move the stone.</a:t>
            </a:r>
          </a:p>
        </p:txBody>
      </p:sp>
      <p:sp>
        <p:nvSpPr>
          <p:cNvPr id="22536" name="Text Box 8"/>
          <p:cNvSpPr txBox="1">
            <a:spLocks noChangeArrowheads="1"/>
          </p:cNvSpPr>
          <p:nvPr/>
        </p:nvSpPr>
        <p:spPr bwMode="auto">
          <a:xfrm>
            <a:off x="1524000" y="5486400"/>
            <a:ext cx="7086600" cy="1066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chemeClr val="bg1"/>
                </a:solidFill>
              </a:rPr>
              <a:t>b. Two Georgia Tech engineers – 1½ to 2 tons.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25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5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2534"/>
                                        </p:tgtEl>
                                        <p:attrNameLst>
                                          <p:attrName>style.visibility</p:attrName>
                                        </p:attrNameLst>
                                      </p:cBhvr>
                                      <p:to>
                                        <p:strVal val="visible"/>
                                      </p:to>
                                    </p:set>
                                    <p:anim calcmode="lin" valueType="num">
                                      <p:cBhvr additive="base">
                                        <p:cTn id="21" dur="500" fill="hold"/>
                                        <p:tgtEl>
                                          <p:spTgt spid="22534"/>
                                        </p:tgtEl>
                                        <p:attrNameLst>
                                          <p:attrName>ppt_x</p:attrName>
                                        </p:attrNameLst>
                                      </p:cBhvr>
                                      <p:tavLst>
                                        <p:tav tm="0">
                                          <p:val>
                                            <p:strVal val="0-#ppt_w/2"/>
                                          </p:val>
                                        </p:tav>
                                        <p:tav tm="100000">
                                          <p:val>
                                            <p:strVal val="#ppt_x"/>
                                          </p:val>
                                        </p:tav>
                                      </p:tavLst>
                                    </p:anim>
                                    <p:anim calcmode="lin" valueType="num">
                                      <p:cBhvr additive="base">
                                        <p:cTn id="22"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P spid="22534" grpId="0" autoUpdateAnimBg="0"/>
      <p:bldP spid="22535" grpId="0" autoUpdateAnimBg="0"/>
      <p:bldP spid="2253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9144000" cy="7016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66FF33"/>
                </a:solidFill>
                <a:latin typeface="Berlin Sans FB Demi" pitchFamily="34" charset="0"/>
              </a:rPr>
              <a:t>COLLATERAL CIRCUMSTANCES</a:t>
            </a:r>
          </a:p>
        </p:txBody>
      </p:sp>
      <p:sp>
        <p:nvSpPr>
          <p:cNvPr id="57351" name="Text Box 7"/>
          <p:cNvSpPr txBox="1">
            <a:spLocks noChangeArrowheads="1"/>
          </p:cNvSpPr>
          <p:nvPr/>
        </p:nvSpPr>
        <p:spPr bwMode="auto">
          <a:xfrm>
            <a:off x="914400" y="2590800"/>
            <a:ext cx="8382000" cy="4889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600">
              <a:solidFill>
                <a:schemeClr val="bg1"/>
              </a:solidFill>
            </a:endParaRPr>
          </a:p>
        </p:txBody>
      </p:sp>
      <p:sp>
        <p:nvSpPr>
          <p:cNvPr id="57353" name="Text Box 9"/>
          <p:cNvSpPr txBox="1">
            <a:spLocks noChangeArrowheads="1"/>
          </p:cNvSpPr>
          <p:nvPr/>
        </p:nvSpPr>
        <p:spPr bwMode="auto">
          <a:xfrm>
            <a:off x="152400" y="1066800"/>
            <a:ext cx="5146675"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200">
                <a:solidFill>
                  <a:srgbClr val="FFFF00"/>
                </a:solidFill>
              </a:rPr>
              <a:t>3.  Roman Security Guard</a:t>
            </a:r>
          </a:p>
        </p:txBody>
      </p:sp>
      <p:sp>
        <p:nvSpPr>
          <p:cNvPr id="57354" name="Text Box 10"/>
          <p:cNvSpPr txBox="1">
            <a:spLocks noChangeArrowheads="1"/>
          </p:cNvSpPr>
          <p:nvPr/>
        </p:nvSpPr>
        <p:spPr bwMode="auto">
          <a:xfrm>
            <a:off x="1447800" y="1676400"/>
            <a:ext cx="7162800" cy="1066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chemeClr val="bg1"/>
                </a:solidFill>
              </a:rPr>
              <a:t>a. Pilate gave a </a:t>
            </a:r>
            <a:r>
              <a:rPr lang="en-US" sz="3200" i="1">
                <a:solidFill>
                  <a:schemeClr val="bg1"/>
                </a:solidFill>
              </a:rPr>
              <a:t>koustodia </a:t>
            </a:r>
            <a:r>
              <a:rPr lang="en-US" sz="3200">
                <a:solidFill>
                  <a:schemeClr val="bg1"/>
                </a:solidFill>
              </a:rPr>
              <a:t>– 16 men, 5 weapons each.</a:t>
            </a:r>
            <a:endParaRPr lang="en-US" sz="3200" i="1">
              <a:solidFill>
                <a:schemeClr val="bg1"/>
              </a:solidFill>
            </a:endParaRPr>
          </a:p>
        </p:txBody>
      </p:sp>
      <p:sp>
        <p:nvSpPr>
          <p:cNvPr id="57355" name="Text Box 11"/>
          <p:cNvSpPr txBox="1">
            <a:spLocks noChangeArrowheads="1"/>
          </p:cNvSpPr>
          <p:nvPr/>
        </p:nvSpPr>
        <p:spPr bwMode="auto">
          <a:xfrm>
            <a:off x="1447800" y="2819400"/>
            <a:ext cx="7315200" cy="1066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chemeClr val="bg1"/>
                </a:solidFill>
              </a:rPr>
              <a:t>b. Roman Military Law – Death penalty.</a:t>
            </a:r>
          </a:p>
        </p:txBody>
      </p:sp>
      <p:sp>
        <p:nvSpPr>
          <p:cNvPr id="57356" name="Text Box 12"/>
          <p:cNvSpPr txBox="1">
            <a:spLocks noChangeArrowheads="1"/>
          </p:cNvSpPr>
          <p:nvPr/>
        </p:nvSpPr>
        <p:spPr bwMode="auto">
          <a:xfrm>
            <a:off x="228600" y="5638800"/>
            <a:ext cx="8915400" cy="1066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rgbClr val="FFFF00"/>
                </a:solidFill>
              </a:rPr>
              <a:t>4.  The Roman Seal was placed over the tombstone.</a:t>
            </a:r>
          </a:p>
        </p:txBody>
      </p:sp>
      <p:sp>
        <p:nvSpPr>
          <p:cNvPr id="57357" name="Text Box 13"/>
          <p:cNvSpPr txBox="1">
            <a:spLocks noChangeArrowheads="1"/>
          </p:cNvSpPr>
          <p:nvPr/>
        </p:nvSpPr>
        <p:spPr bwMode="auto">
          <a:xfrm>
            <a:off x="3048000" y="3886200"/>
            <a:ext cx="5141913"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200">
                <a:solidFill>
                  <a:schemeClr val="bg1"/>
                </a:solidFill>
              </a:rPr>
              <a:t>I.  Sleeping while on duty.</a:t>
            </a:r>
          </a:p>
        </p:txBody>
      </p:sp>
      <p:sp>
        <p:nvSpPr>
          <p:cNvPr id="57358" name="Text Box 14"/>
          <p:cNvSpPr txBox="1">
            <a:spLocks noChangeArrowheads="1"/>
          </p:cNvSpPr>
          <p:nvPr/>
        </p:nvSpPr>
        <p:spPr bwMode="auto">
          <a:xfrm>
            <a:off x="2971800" y="4495800"/>
            <a:ext cx="6172200" cy="1066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chemeClr val="bg1"/>
                </a:solidFill>
              </a:rPr>
              <a:t>II.  Leaving post without authorization.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73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7353"/>
                                        </p:tgtEl>
                                        <p:attrNameLst>
                                          <p:attrName>style.visibility</p:attrName>
                                        </p:attrNameLst>
                                      </p:cBhvr>
                                      <p:to>
                                        <p:strVal val="visible"/>
                                      </p:to>
                                    </p:set>
                                    <p:anim calcmode="lin" valueType="num">
                                      <p:cBhvr additive="base">
                                        <p:cTn id="11" dur="500" fill="hold"/>
                                        <p:tgtEl>
                                          <p:spTgt spid="57353"/>
                                        </p:tgtEl>
                                        <p:attrNameLst>
                                          <p:attrName>ppt_x</p:attrName>
                                        </p:attrNameLst>
                                      </p:cBhvr>
                                      <p:tavLst>
                                        <p:tav tm="0">
                                          <p:val>
                                            <p:strVal val="0-#ppt_w/2"/>
                                          </p:val>
                                        </p:tav>
                                        <p:tav tm="100000">
                                          <p:val>
                                            <p:strVal val="#ppt_x"/>
                                          </p:val>
                                        </p:tav>
                                      </p:tavLst>
                                    </p:anim>
                                    <p:anim calcmode="lin" valueType="num">
                                      <p:cBhvr additive="base">
                                        <p:cTn id="12" dur="500" fill="hold"/>
                                        <p:tgtEl>
                                          <p:spTgt spid="5735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73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73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7357"/>
                                        </p:tgtEl>
                                        <p:attrNameLst>
                                          <p:attrName>style.visibility</p:attrName>
                                        </p:attrNameLst>
                                      </p:cBhvr>
                                      <p:to>
                                        <p:strVal val="visible"/>
                                      </p:to>
                                    </p:set>
                                    <p:animEffect transition="in" filter="dissolve">
                                      <p:cBhvr>
                                        <p:cTn id="25" dur="500"/>
                                        <p:tgtEl>
                                          <p:spTgt spid="5735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358"/>
                                        </p:tgtEl>
                                        <p:attrNameLst>
                                          <p:attrName>style.visibility</p:attrName>
                                        </p:attrNameLst>
                                      </p:cBhvr>
                                      <p:to>
                                        <p:strVal val="visible"/>
                                      </p:to>
                                    </p:set>
                                    <p:animEffect transition="in" filter="dissolve">
                                      <p:cBhvr>
                                        <p:cTn id="30" dur="500"/>
                                        <p:tgtEl>
                                          <p:spTgt spid="5735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7356"/>
                                        </p:tgtEl>
                                        <p:attrNameLst>
                                          <p:attrName>style.visibility</p:attrName>
                                        </p:attrNameLst>
                                      </p:cBhvr>
                                      <p:to>
                                        <p:strVal val="visible"/>
                                      </p:to>
                                    </p:set>
                                    <p:anim calcmode="lin" valueType="num">
                                      <p:cBhvr additive="base">
                                        <p:cTn id="35" dur="500" fill="hold"/>
                                        <p:tgtEl>
                                          <p:spTgt spid="57356"/>
                                        </p:tgtEl>
                                        <p:attrNameLst>
                                          <p:attrName>ppt_x</p:attrName>
                                        </p:attrNameLst>
                                      </p:cBhvr>
                                      <p:tavLst>
                                        <p:tav tm="0">
                                          <p:val>
                                            <p:strVal val="0-#ppt_w/2"/>
                                          </p:val>
                                        </p:tav>
                                        <p:tav tm="100000">
                                          <p:val>
                                            <p:strVal val="#ppt_x"/>
                                          </p:val>
                                        </p:tav>
                                      </p:tavLst>
                                    </p:anim>
                                    <p:anim calcmode="lin" valueType="num">
                                      <p:cBhvr additive="base">
                                        <p:cTn id="36" dur="500" fill="hold"/>
                                        <p:tgtEl>
                                          <p:spTgt spid="57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utoUpdateAnimBg="0"/>
      <p:bldP spid="57353" grpId="0" autoUpdateAnimBg="0"/>
      <p:bldP spid="57354" grpId="0" autoUpdateAnimBg="0"/>
      <p:bldP spid="57355" grpId="0" autoUpdateAnimBg="0"/>
      <p:bldP spid="57356" grpId="0" autoUpdateAnimBg="0"/>
      <p:bldP spid="57357" grpId="0" autoUpdateAnimBg="0"/>
      <p:bldP spid="5735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26626" name="Picture 2" descr="C:\Documents and Settings\Pam Kindell\My Documents\My Pictures\Resurrection\Sealed To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086600" cy="5918200"/>
          </a:xfrm>
          <a:prstGeom prst="rect">
            <a:avLst/>
          </a:prstGeom>
          <a:noFill/>
          <a:ln w="9525">
            <a:solidFill>
              <a:srgbClr val="000000"/>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3" descr="C:\My Documents\Power Point Graphics\bibl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1447800" y="1143000"/>
            <a:ext cx="6858000" cy="509746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100">
                <a:solidFill>
                  <a:schemeClr val="bg1"/>
                </a:solidFill>
              </a:rPr>
              <a:t>And behold there was a great earthquake; for an angel of the Lord descended from Heaven and came and rolled back the stone, and sat upon it. His appearance was like lightening and his clothing white as snow. And for fear of him the guards trembled and became like dead men.</a:t>
            </a:r>
          </a:p>
          <a:p>
            <a:pPr eaLnBrk="1" hangingPunct="1"/>
            <a:endParaRPr lang="en-US" sz="3100">
              <a:solidFill>
                <a:schemeClr val="bg1"/>
              </a:solidFill>
            </a:endParaRPr>
          </a:p>
          <a:p>
            <a:pPr algn="r" eaLnBrk="1" hangingPunct="1"/>
            <a:r>
              <a:rPr lang="en-US" sz="1800">
                <a:solidFill>
                  <a:schemeClr val="bg1"/>
                </a:solidFill>
              </a:rPr>
              <a:t>Matthew 28.2-4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8600" y="152400"/>
            <a:ext cx="8686800" cy="25304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66FF66"/>
                </a:solidFill>
              </a:rPr>
              <a:t>Something happened three days after Christ’s burial resulting </a:t>
            </a:r>
          </a:p>
          <a:p>
            <a:pPr eaLnBrk="1" hangingPunct="1"/>
            <a:r>
              <a:rPr lang="en-US" sz="4000">
                <a:solidFill>
                  <a:srgbClr val="66FF66"/>
                </a:solidFill>
              </a:rPr>
              <a:t>in three facts that must be reasonably explained:</a:t>
            </a:r>
          </a:p>
        </p:txBody>
      </p:sp>
      <p:sp>
        <p:nvSpPr>
          <p:cNvPr id="25603" name="Text Box 3"/>
          <p:cNvSpPr txBox="1">
            <a:spLocks noChangeArrowheads="1"/>
          </p:cNvSpPr>
          <p:nvPr/>
        </p:nvSpPr>
        <p:spPr bwMode="auto">
          <a:xfrm>
            <a:off x="533400" y="3048000"/>
            <a:ext cx="4425950" cy="6413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rgbClr val="FFFF00"/>
                </a:solidFill>
              </a:rPr>
              <a:t>1. The empty tomb</a:t>
            </a:r>
          </a:p>
        </p:txBody>
      </p:sp>
      <p:sp>
        <p:nvSpPr>
          <p:cNvPr id="25604" name="Text Box 4"/>
          <p:cNvSpPr txBox="1">
            <a:spLocks noChangeArrowheads="1"/>
          </p:cNvSpPr>
          <p:nvPr/>
        </p:nvSpPr>
        <p:spPr bwMode="auto">
          <a:xfrm>
            <a:off x="533400" y="4114800"/>
            <a:ext cx="6762750" cy="6413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rgbClr val="FFFF00"/>
                </a:solidFill>
              </a:rPr>
              <a:t>2. The appearances of Christ </a:t>
            </a:r>
          </a:p>
        </p:txBody>
      </p:sp>
      <p:sp>
        <p:nvSpPr>
          <p:cNvPr id="25605" name="Text Box 5"/>
          <p:cNvSpPr txBox="1">
            <a:spLocks noChangeArrowheads="1"/>
          </p:cNvSpPr>
          <p:nvPr/>
        </p:nvSpPr>
        <p:spPr bwMode="auto">
          <a:xfrm>
            <a:off x="533400" y="5105400"/>
            <a:ext cx="83058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rgbClr val="FFFF00"/>
                </a:solidFill>
              </a:rPr>
              <a:t>3. The permanently transformed lives of the Apostles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0-#ppt_w/2"/>
                                          </p:val>
                                        </p:tav>
                                        <p:tav tm="100000">
                                          <p:val>
                                            <p:strVal val="#ppt_x"/>
                                          </p:val>
                                        </p:tav>
                                      </p:tavLst>
                                    </p:anim>
                                    <p:anim calcmode="lin" valueType="num">
                                      <p:cBhvr additive="base">
                                        <p:cTn id="14"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500" fill="hold"/>
                                        <p:tgtEl>
                                          <p:spTgt spid="25605"/>
                                        </p:tgtEl>
                                        <p:attrNameLst>
                                          <p:attrName>ppt_x</p:attrName>
                                        </p:attrNameLst>
                                      </p:cBhvr>
                                      <p:tavLst>
                                        <p:tav tm="0">
                                          <p:val>
                                            <p:strVal val="0-#ppt_w/2"/>
                                          </p:val>
                                        </p:tav>
                                        <p:tav tm="100000">
                                          <p:val>
                                            <p:strVal val="#ppt_x"/>
                                          </p:val>
                                        </p:tav>
                                      </p:tavLst>
                                    </p:anim>
                                    <p:anim calcmode="lin" valueType="num">
                                      <p:cBhvr additive="base">
                                        <p:cTn id="20"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P spid="2560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304800"/>
            <a:ext cx="8153400" cy="61880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5000">
                <a:solidFill>
                  <a:schemeClr val="bg1"/>
                </a:solidFill>
              </a:rPr>
              <a:t>If you </a:t>
            </a:r>
            <a:r>
              <a:rPr lang="en-US" sz="5000">
                <a:solidFill>
                  <a:srgbClr val="FFFF00"/>
                </a:solidFill>
              </a:rPr>
              <a:t>examine every theory</a:t>
            </a:r>
            <a:r>
              <a:rPr lang="en-US" sz="5000">
                <a:solidFill>
                  <a:schemeClr val="bg1"/>
                </a:solidFill>
              </a:rPr>
              <a:t> advanced to explain away the three critical facts, </a:t>
            </a:r>
            <a:r>
              <a:rPr lang="en-US" sz="5000">
                <a:solidFill>
                  <a:srgbClr val="FFFF00"/>
                </a:solidFill>
              </a:rPr>
              <a:t>your conviction of the truth of the resurrection of Christ</a:t>
            </a:r>
            <a:r>
              <a:rPr lang="en-US" sz="5000">
                <a:solidFill>
                  <a:schemeClr val="bg1"/>
                </a:solidFill>
              </a:rPr>
              <a:t> will grow </a:t>
            </a:r>
            <a:r>
              <a:rPr lang="en-US" sz="5000">
                <a:solidFill>
                  <a:srgbClr val="FFFF00"/>
                </a:solidFill>
              </a:rPr>
              <a:t>stronger than ever</a:t>
            </a:r>
            <a:r>
              <a:rPr lang="en-US" sz="5000">
                <a:solidFill>
                  <a:schemeClr val="bg1"/>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228600"/>
            <a:ext cx="8229600" cy="155416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200">
                <a:solidFill>
                  <a:srgbClr val="66FF66"/>
                </a:solidFill>
              </a:rPr>
              <a:t>THEORIES ADVANCED TO REFUTE THE SUPERNATURAL RESURRECTION OF JESUS CHRIST</a:t>
            </a:r>
          </a:p>
        </p:txBody>
      </p:sp>
      <p:sp>
        <p:nvSpPr>
          <p:cNvPr id="33795" name="Text Box 3"/>
          <p:cNvSpPr txBox="1">
            <a:spLocks noChangeArrowheads="1"/>
          </p:cNvSpPr>
          <p:nvPr/>
        </p:nvSpPr>
        <p:spPr bwMode="auto">
          <a:xfrm>
            <a:off x="152400" y="1981200"/>
            <a:ext cx="8991600" cy="9461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800">
                <a:solidFill>
                  <a:srgbClr val="FFFC00"/>
                </a:solidFill>
              </a:rPr>
              <a:t>1. The disciples removed the body while the guards slept.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0-#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098" name="Picture 2" descr="C:\Documents and Settings\Pam Kindell\My Documents\My Pictures\Books, etc for order form\The Case for Chr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3736975" cy="619918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Documents and Settings\Pam Kindell\My Documents\My Pictures\Books, etc for order form\The Case for Fa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8600"/>
            <a:ext cx="3760788" cy="61753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C:\My Documents\Power Point Graphics\bibl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1447800" y="914400"/>
            <a:ext cx="6858000" cy="52403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200">
                <a:solidFill>
                  <a:schemeClr val="bg1"/>
                </a:solidFill>
              </a:rPr>
              <a:t>And behold, there was a great earthquake; for an angel of the Lord descended from heaven and came and rolled back the stone, and sat upon it, his appearance was like lightening and his clothing white as snow. And for fear of him the guards trembled and became like dead men.</a:t>
            </a:r>
          </a:p>
          <a:p>
            <a:pPr eaLnBrk="1" hangingPunct="1"/>
            <a:endParaRPr lang="en-US" sz="2000">
              <a:solidFill>
                <a:schemeClr val="bg1"/>
              </a:solidFill>
            </a:endParaRPr>
          </a:p>
          <a:p>
            <a:pPr algn="r" eaLnBrk="1" hangingPunct="1"/>
            <a:r>
              <a:rPr lang="en-US" sz="2000">
                <a:solidFill>
                  <a:schemeClr val="bg1"/>
                </a:solidFill>
              </a:rPr>
              <a:t>Matthew 28:2-4</a:t>
            </a:r>
          </a:p>
          <a:p>
            <a:pPr eaLnBrk="1" hangingPunct="1"/>
            <a:endParaRPr lang="en-US" sz="10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descr="C:\My Documents\Power Point Graphics\bibl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447800" y="1066800"/>
            <a:ext cx="6858000" cy="48164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000">
                <a:solidFill>
                  <a:schemeClr val="bg1"/>
                </a:solidFill>
              </a:rPr>
              <a:t>While they were going, behold, some of the guard went into the city and told the chief priests all that had taken place. And when they had assembled with the elders and taken council, they gave a sum of money to the soldiers and said, “tell people His disciples came by night and stole Him away while we were asleep...</a:t>
            </a:r>
          </a:p>
          <a:p>
            <a:pPr eaLnBrk="1" hangingPunct="1"/>
            <a:endParaRPr lang="en-US" sz="100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C:\My Documents\Power Point Graphics\bibl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1524000" y="1143000"/>
            <a:ext cx="6705600" cy="51879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600">
                <a:solidFill>
                  <a:schemeClr val="bg1"/>
                </a:solidFill>
              </a:rPr>
              <a:t>…And if this comes to the governor’s ears, we will satisfy him and keep you out of trouble.” So they took the money and did as they were directed; and this story has been spread among the Jews to this day.</a:t>
            </a:r>
          </a:p>
          <a:p>
            <a:pPr algn="r" eaLnBrk="1" hangingPunct="1"/>
            <a:endParaRPr lang="en-US" sz="1000">
              <a:solidFill>
                <a:schemeClr val="bg1"/>
              </a:solidFill>
            </a:endParaRPr>
          </a:p>
          <a:p>
            <a:pPr algn="r" eaLnBrk="1" hangingPunct="1"/>
            <a:r>
              <a:rPr lang="en-US" sz="1800">
                <a:solidFill>
                  <a:schemeClr val="bg1"/>
                </a:solidFill>
              </a:rPr>
              <a:t>Matthew 28:11-15</a:t>
            </a:r>
          </a:p>
          <a:p>
            <a:pPr algn="r" eaLnBrk="1" hangingPunct="1"/>
            <a:endParaRPr lang="en-US" sz="180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228600"/>
            <a:ext cx="8229600" cy="155416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200">
                <a:solidFill>
                  <a:srgbClr val="66FF66"/>
                </a:solidFill>
              </a:rPr>
              <a:t>THEORIES ADVANCED TO REFUTE THE SUPERNATURAL RESURRECTION OF JESUS CHRIST</a:t>
            </a:r>
          </a:p>
        </p:txBody>
      </p:sp>
      <p:sp>
        <p:nvSpPr>
          <p:cNvPr id="34819" name="Text Box 3"/>
          <p:cNvSpPr txBox="1">
            <a:spLocks noChangeArrowheads="1"/>
          </p:cNvSpPr>
          <p:nvPr/>
        </p:nvSpPr>
        <p:spPr bwMode="auto">
          <a:xfrm>
            <a:off x="152400" y="1828800"/>
            <a:ext cx="8991600" cy="9461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800">
                <a:solidFill>
                  <a:srgbClr val="FFFC00"/>
                </a:solidFill>
              </a:rPr>
              <a:t>1. The disciples removed the body while the guards slept.</a:t>
            </a:r>
          </a:p>
        </p:txBody>
      </p:sp>
      <p:sp>
        <p:nvSpPr>
          <p:cNvPr id="34820" name="Text Box 4"/>
          <p:cNvSpPr txBox="1">
            <a:spLocks noChangeArrowheads="1"/>
          </p:cNvSpPr>
          <p:nvPr/>
        </p:nvSpPr>
        <p:spPr bwMode="auto">
          <a:xfrm>
            <a:off x="914400" y="2743200"/>
            <a:ext cx="7924800" cy="9461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800">
                <a:solidFill>
                  <a:schemeClr val="bg1"/>
                </a:solidFill>
              </a:rPr>
              <a:t>a. No one can testify about events that happened while they slept. </a:t>
            </a:r>
          </a:p>
        </p:txBody>
      </p:sp>
      <p:sp>
        <p:nvSpPr>
          <p:cNvPr id="34821" name="Text Box 5"/>
          <p:cNvSpPr txBox="1">
            <a:spLocks noChangeArrowheads="1"/>
          </p:cNvSpPr>
          <p:nvPr/>
        </p:nvSpPr>
        <p:spPr bwMode="auto">
          <a:xfrm>
            <a:off x="914400" y="3733800"/>
            <a:ext cx="7848600" cy="9461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800">
                <a:solidFill>
                  <a:schemeClr val="bg1"/>
                </a:solidFill>
              </a:rPr>
              <a:t>b. The guards slept despite the death penalty?</a:t>
            </a:r>
          </a:p>
        </p:txBody>
      </p:sp>
      <p:sp>
        <p:nvSpPr>
          <p:cNvPr id="34822" name="Text Box 6"/>
          <p:cNvSpPr txBox="1">
            <a:spLocks noChangeArrowheads="1"/>
          </p:cNvSpPr>
          <p:nvPr/>
        </p:nvSpPr>
        <p:spPr bwMode="auto">
          <a:xfrm>
            <a:off x="914400" y="5334000"/>
            <a:ext cx="3406775"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800">
                <a:solidFill>
                  <a:schemeClr val="bg1"/>
                </a:solidFill>
              </a:rPr>
              <a:t>d.  Motive Dilemma</a:t>
            </a:r>
          </a:p>
        </p:txBody>
      </p:sp>
      <p:sp>
        <p:nvSpPr>
          <p:cNvPr id="34823" name="Text Box 7"/>
          <p:cNvSpPr txBox="1">
            <a:spLocks noChangeArrowheads="1"/>
          </p:cNvSpPr>
          <p:nvPr/>
        </p:nvSpPr>
        <p:spPr bwMode="auto">
          <a:xfrm>
            <a:off x="254000" y="6096000"/>
            <a:ext cx="889000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2800">
                <a:solidFill>
                  <a:srgbClr val="FFFC00"/>
                </a:solidFill>
              </a:rPr>
              <a:t>2. The authorities moved the body for safe keeping.</a:t>
            </a:r>
          </a:p>
        </p:txBody>
      </p:sp>
      <p:sp>
        <p:nvSpPr>
          <p:cNvPr id="34824" name="Text Box 8"/>
          <p:cNvSpPr txBox="1">
            <a:spLocks noChangeArrowheads="1"/>
          </p:cNvSpPr>
          <p:nvPr/>
        </p:nvSpPr>
        <p:spPr bwMode="auto">
          <a:xfrm>
            <a:off x="914400" y="4724400"/>
            <a:ext cx="7916863"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800">
                <a:solidFill>
                  <a:schemeClr val="bg1"/>
                </a:solidFill>
              </a:rPr>
              <a:t>c.  The rolling stone failed to wake the guard?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linds(horizontal)">
                                      <p:cBhvr>
                                        <p:cTn id="12" dur="5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4"/>
                                        </p:tgtEl>
                                        <p:attrNameLst>
                                          <p:attrName>style.visibility</p:attrName>
                                        </p:attrNameLst>
                                      </p:cBhvr>
                                      <p:to>
                                        <p:strVal val="visible"/>
                                      </p:to>
                                    </p:set>
                                    <p:animEffect transition="in" filter="blinds(horizontal)">
                                      <p:cBhvr>
                                        <p:cTn id="17" dur="500"/>
                                        <p:tgtEl>
                                          <p:spTgt spid="348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2"/>
                                        </p:tgtEl>
                                        <p:attrNameLst>
                                          <p:attrName>style.visibility</p:attrName>
                                        </p:attrNameLst>
                                      </p:cBhvr>
                                      <p:to>
                                        <p:strVal val="visible"/>
                                      </p:to>
                                    </p:set>
                                    <p:animEffect transition="in" filter="blinds(horizontal)">
                                      <p:cBhvr>
                                        <p:cTn id="22" dur="500"/>
                                        <p:tgtEl>
                                          <p:spTgt spid="348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4823"/>
                                        </p:tgtEl>
                                        <p:attrNameLst>
                                          <p:attrName>style.visibility</p:attrName>
                                        </p:attrNameLst>
                                      </p:cBhvr>
                                      <p:to>
                                        <p:strVal val="visible"/>
                                      </p:to>
                                    </p:set>
                                    <p:anim calcmode="lin" valueType="num">
                                      <p:cBhvr additive="base">
                                        <p:cTn id="27" dur="500" fill="hold"/>
                                        <p:tgtEl>
                                          <p:spTgt spid="34823"/>
                                        </p:tgtEl>
                                        <p:attrNameLst>
                                          <p:attrName>ppt_x</p:attrName>
                                        </p:attrNameLst>
                                      </p:cBhvr>
                                      <p:tavLst>
                                        <p:tav tm="0">
                                          <p:val>
                                            <p:strVal val="0-#ppt_w/2"/>
                                          </p:val>
                                        </p:tav>
                                        <p:tav tm="100000">
                                          <p:val>
                                            <p:strVal val="#ppt_x"/>
                                          </p:val>
                                        </p:tav>
                                      </p:tavLst>
                                    </p:anim>
                                    <p:anim calcmode="lin" valueType="num">
                                      <p:cBhvr additive="base">
                                        <p:cTn id="28"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P spid="34821" grpId="0" autoUpdateAnimBg="0"/>
      <p:bldP spid="34822" grpId="0" autoUpdateAnimBg="0"/>
      <p:bldP spid="34823" grpId="0" autoUpdateAnimBg="0"/>
      <p:bldP spid="3482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5842" name="Picture 2" descr="C:\Documents and Settings\Pam Kindell\My Documents\My Pictures\Resurrection\CARTOON 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4800"/>
            <a:ext cx="4465638" cy="61722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8915" name="Picture 3" descr="C:\Documents and Settings\Pam Kindell\My Documents\My Pictures\Resurrection\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79475"/>
            <a:ext cx="8686800" cy="51006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heckerboard(across)">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52400" y="304800"/>
            <a:ext cx="8991600" cy="6413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rgbClr val="FFFC00"/>
                </a:solidFill>
              </a:rPr>
              <a:t>3. The women went to the wrong tomb</a:t>
            </a:r>
            <a:r>
              <a:rPr lang="en-US" sz="2800">
                <a:solidFill>
                  <a:srgbClr val="FFFC00"/>
                </a:solidFill>
              </a:rPr>
              <a:t>.</a:t>
            </a:r>
          </a:p>
        </p:txBody>
      </p:sp>
      <p:sp>
        <p:nvSpPr>
          <p:cNvPr id="39940" name="Text Box 4"/>
          <p:cNvSpPr txBox="1">
            <a:spLocks noChangeArrowheads="1"/>
          </p:cNvSpPr>
          <p:nvPr/>
        </p:nvSpPr>
        <p:spPr bwMode="auto">
          <a:xfrm>
            <a:off x="1219200" y="2362200"/>
            <a:ext cx="79248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b. The Jews went to the wrong tomb.</a:t>
            </a:r>
          </a:p>
        </p:txBody>
      </p:sp>
      <p:sp>
        <p:nvSpPr>
          <p:cNvPr id="39941" name="Text Box 5"/>
          <p:cNvSpPr txBox="1">
            <a:spLocks noChangeArrowheads="1"/>
          </p:cNvSpPr>
          <p:nvPr/>
        </p:nvSpPr>
        <p:spPr bwMode="auto">
          <a:xfrm>
            <a:off x="1219200" y="3733800"/>
            <a:ext cx="79248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c. The Romans went to the wrong tomb.</a:t>
            </a:r>
          </a:p>
        </p:txBody>
      </p:sp>
      <p:sp>
        <p:nvSpPr>
          <p:cNvPr id="39942" name="Text Box 6"/>
          <p:cNvSpPr txBox="1">
            <a:spLocks noChangeArrowheads="1"/>
          </p:cNvSpPr>
          <p:nvPr/>
        </p:nvSpPr>
        <p:spPr bwMode="auto">
          <a:xfrm>
            <a:off x="1219200" y="5105400"/>
            <a:ext cx="71628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d. Joseph of Aramathea went to the wrong tomb.</a:t>
            </a:r>
          </a:p>
        </p:txBody>
      </p:sp>
      <p:sp>
        <p:nvSpPr>
          <p:cNvPr id="39944" name="Text Box 8"/>
          <p:cNvSpPr txBox="1">
            <a:spLocks noChangeArrowheads="1"/>
          </p:cNvSpPr>
          <p:nvPr/>
        </p:nvSpPr>
        <p:spPr bwMode="auto">
          <a:xfrm>
            <a:off x="1219200" y="1066800"/>
            <a:ext cx="77724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a. The disciples went to the wrong tomb.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0-#ppt_w/2"/>
                                          </p:val>
                                        </p:tav>
                                        <p:tav tm="100000">
                                          <p:val>
                                            <p:strVal val="#ppt_x"/>
                                          </p:val>
                                        </p:tav>
                                      </p:tavLst>
                                    </p:anim>
                                    <p:anim calcmode="lin" valueType="num">
                                      <p:cBhvr additive="base">
                                        <p:cTn id="8"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9944"/>
                                        </p:tgtEl>
                                        <p:attrNameLst>
                                          <p:attrName>style.visibility</p:attrName>
                                        </p:attrNameLst>
                                      </p:cBhvr>
                                      <p:to>
                                        <p:strVal val="visible"/>
                                      </p:to>
                                    </p:set>
                                    <p:animEffect transition="in" filter="blinds(horizontal)">
                                      <p:cBhvr>
                                        <p:cTn id="13" dur="500"/>
                                        <p:tgtEl>
                                          <p:spTgt spid="399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9940"/>
                                        </p:tgtEl>
                                        <p:attrNameLst>
                                          <p:attrName>style.visibility</p:attrName>
                                        </p:attrNameLst>
                                      </p:cBhvr>
                                      <p:to>
                                        <p:strVal val="visible"/>
                                      </p:to>
                                    </p:set>
                                    <p:animEffect transition="in" filter="blinds(horizontal)">
                                      <p:cBhvr>
                                        <p:cTn id="18" dur="500"/>
                                        <p:tgtEl>
                                          <p:spTgt spid="399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941"/>
                                        </p:tgtEl>
                                        <p:attrNameLst>
                                          <p:attrName>style.visibility</p:attrName>
                                        </p:attrNameLst>
                                      </p:cBhvr>
                                      <p:to>
                                        <p:strVal val="visible"/>
                                      </p:to>
                                    </p:set>
                                    <p:animEffect transition="in" filter="blinds(horizontal)">
                                      <p:cBhvr>
                                        <p:cTn id="23" dur="500"/>
                                        <p:tgtEl>
                                          <p:spTgt spid="399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9942"/>
                                        </p:tgtEl>
                                        <p:attrNameLst>
                                          <p:attrName>style.visibility</p:attrName>
                                        </p:attrNameLst>
                                      </p:cBhvr>
                                      <p:to>
                                        <p:strVal val="visible"/>
                                      </p:to>
                                    </p:set>
                                    <p:animEffect transition="in" filter="blinds(horizontal)">
                                      <p:cBhvr>
                                        <p:cTn id="28"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P spid="39941" grpId="0" autoUpdateAnimBg="0"/>
      <p:bldP spid="39942" grpId="0" autoUpdateAnimBg="0"/>
      <p:bldP spid="3994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1031"/>
          <p:cNvSpPr>
            <a:spLocks noChangeArrowheads="1"/>
          </p:cNvSpPr>
          <p:nvPr/>
        </p:nvSpPr>
        <p:spPr bwMode="auto">
          <a:xfrm>
            <a:off x="152400" y="228600"/>
            <a:ext cx="4406900"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400">
                <a:solidFill>
                  <a:srgbClr val="FFFC00"/>
                </a:solidFill>
              </a:rPr>
              <a:t>4. The Passover Plot</a:t>
            </a:r>
          </a:p>
        </p:txBody>
      </p:sp>
      <p:sp>
        <p:nvSpPr>
          <p:cNvPr id="45064" name="Rectangle 1032"/>
          <p:cNvSpPr>
            <a:spLocks noChangeArrowheads="1"/>
          </p:cNvSpPr>
          <p:nvPr/>
        </p:nvSpPr>
        <p:spPr bwMode="auto">
          <a:xfrm>
            <a:off x="1066800" y="914400"/>
            <a:ext cx="7534275"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457200" indent="-457200" algn="l"/>
            <a:r>
              <a:rPr lang="en-US" sz="3400">
                <a:solidFill>
                  <a:schemeClr val="bg1"/>
                </a:solidFill>
              </a:rPr>
              <a:t>a. The disciples had little money  for bribery.</a:t>
            </a:r>
          </a:p>
        </p:txBody>
      </p:sp>
      <p:sp>
        <p:nvSpPr>
          <p:cNvPr id="45065" name="Rectangle 1033"/>
          <p:cNvSpPr>
            <a:spLocks noChangeArrowheads="1"/>
          </p:cNvSpPr>
          <p:nvPr/>
        </p:nvSpPr>
        <p:spPr bwMode="auto">
          <a:xfrm>
            <a:off x="1066800" y="2133600"/>
            <a:ext cx="80772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457200" indent="-457200" algn="l"/>
            <a:r>
              <a:rPr lang="en-US" sz="3400">
                <a:solidFill>
                  <a:schemeClr val="bg1"/>
                </a:solidFill>
              </a:rPr>
              <a:t>b. The guard would keep the money   and kill the disciples.</a:t>
            </a:r>
          </a:p>
        </p:txBody>
      </p:sp>
      <p:sp>
        <p:nvSpPr>
          <p:cNvPr id="45066" name="Text Box 1034"/>
          <p:cNvSpPr txBox="1">
            <a:spLocks noChangeArrowheads="1"/>
          </p:cNvSpPr>
          <p:nvPr/>
        </p:nvSpPr>
        <p:spPr bwMode="auto">
          <a:xfrm>
            <a:off x="304800" y="3532188"/>
            <a:ext cx="8178800"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rgbClr val="FFFC00"/>
                </a:solidFill>
              </a:rPr>
              <a:t>5. Christ’s Spirit rose but not His body.</a:t>
            </a:r>
          </a:p>
        </p:txBody>
      </p:sp>
      <p:sp>
        <p:nvSpPr>
          <p:cNvPr id="45067" name="Text Box 1035"/>
          <p:cNvSpPr txBox="1">
            <a:spLocks noChangeArrowheads="1"/>
          </p:cNvSpPr>
          <p:nvPr/>
        </p:nvSpPr>
        <p:spPr bwMode="auto">
          <a:xfrm>
            <a:off x="1066800" y="4191000"/>
            <a:ext cx="75438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a. Even enemies did not dispute the empty tomb. </a:t>
            </a:r>
          </a:p>
        </p:txBody>
      </p:sp>
      <p:sp>
        <p:nvSpPr>
          <p:cNvPr id="45068" name="Text Box 1036"/>
          <p:cNvSpPr txBox="1">
            <a:spLocks noChangeArrowheads="1"/>
          </p:cNvSpPr>
          <p:nvPr/>
        </p:nvSpPr>
        <p:spPr bwMode="auto">
          <a:xfrm>
            <a:off x="1066800" y="5410200"/>
            <a:ext cx="77724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b. Jesus lied? – “Destroy this temple…” </a:t>
            </a:r>
            <a:r>
              <a:rPr lang="en-US">
                <a:solidFill>
                  <a:schemeClr val="bg1"/>
                </a:solidFill>
              </a:rPr>
              <a:t>John 2:19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0-#ppt_w/2"/>
                                          </p:val>
                                        </p:tav>
                                        <p:tav tm="100000">
                                          <p:val>
                                            <p:strVal val="#ppt_x"/>
                                          </p:val>
                                        </p:tav>
                                      </p:tavLst>
                                    </p:anim>
                                    <p:anim calcmode="lin" valueType="num">
                                      <p:cBhvr additive="base">
                                        <p:cTn id="8"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5064"/>
                                        </p:tgtEl>
                                        <p:attrNameLst>
                                          <p:attrName>style.visibility</p:attrName>
                                        </p:attrNameLst>
                                      </p:cBhvr>
                                      <p:to>
                                        <p:strVal val="visible"/>
                                      </p:to>
                                    </p:set>
                                    <p:animEffect transition="in" filter="blinds(horizontal)">
                                      <p:cBhvr>
                                        <p:cTn id="13" dur="500"/>
                                        <p:tgtEl>
                                          <p:spTgt spid="4506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5065"/>
                                        </p:tgtEl>
                                        <p:attrNameLst>
                                          <p:attrName>style.visibility</p:attrName>
                                        </p:attrNameLst>
                                      </p:cBhvr>
                                      <p:to>
                                        <p:strVal val="visible"/>
                                      </p:to>
                                    </p:set>
                                    <p:animEffect transition="in" filter="blinds(horizontal)">
                                      <p:cBhvr>
                                        <p:cTn id="18" dur="500"/>
                                        <p:tgtEl>
                                          <p:spTgt spid="450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5066"/>
                                        </p:tgtEl>
                                        <p:attrNameLst>
                                          <p:attrName>style.visibility</p:attrName>
                                        </p:attrNameLst>
                                      </p:cBhvr>
                                      <p:to>
                                        <p:strVal val="visible"/>
                                      </p:to>
                                    </p:set>
                                    <p:anim calcmode="lin" valueType="num">
                                      <p:cBhvr additive="base">
                                        <p:cTn id="23" dur="500" fill="hold"/>
                                        <p:tgtEl>
                                          <p:spTgt spid="45066"/>
                                        </p:tgtEl>
                                        <p:attrNameLst>
                                          <p:attrName>ppt_x</p:attrName>
                                        </p:attrNameLst>
                                      </p:cBhvr>
                                      <p:tavLst>
                                        <p:tav tm="0">
                                          <p:val>
                                            <p:strVal val="0-#ppt_w/2"/>
                                          </p:val>
                                        </p:tav>
                                        <p:tav tm="100000">
                                          <p:val>
                                            <p:strVal val="#ppt_x"/>
                                          </p:val>
                                        </p:tav>
                                      </p:tavLst>
                                    </p:anim>
                                    <p:anim calcmode="lin" valueType="num">
                                      <p:cBhvr additive="base">
                                        <p:cTn id="24" dur="500" fill="hold"/>
                                        <p:tgtEl>
                                          <p:spTgt spid="4506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5067"/>
                                        </p:tgtEl>
                                        <p:attrNameLst>
                                          <p:attrName>style.visibility</p:attrName>
                                        </p:attrNameLst>
                                      </p:cBhvr>
                                      <p:to>
                                        <p:strVal val="visible"/>
                                      </p:to>
                                    </p:set>
                                    <p:animEffect transition="in" filter="blinds(horizontal)">
                                      <p:cBhvr>
                                        <p:cTn id="29" dur="500"/>
                                        <p:tgtEl>
                                          <p:spTgt spid="4506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5068"/>
                                        </p:tgtEl>
                                        <p:attrNameLst>
                                          <p:attrName>style.visibility</p:attrName>
                                        </p:attrNameLst>
                                      </p:cBhvr>
                                      <p:to>
                                        <p:strVal val="visible"/>
                                      </p:to>
                                    </p:set>
                                    <p:animEffect transition="in" filter="blinds(horizontal)">
                                      <p:cBhvr>
                                        <p:cTn id="34" dur="5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P spid="45064" grpId="0" autoUpdateAnimBg="0"/>
      <p:bldP spid="45065" grpId="0" autoUpdateAnimBg="0"/>
      <p:bldP spid="45066" grpId="0" autoUpdateAnimBg="0"/>
      <p:bldP spid="45067" grpId="0" autoUpdateAnimBg="0"/>
      <p:bldP spid="4506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52400" y="1752600"/>
            <a:ext cx="899160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rgbClr val="FFFC00"/>
              </a:solidFill>
            </a:endParaRPr>
          </a:p>
        </p:txBody>
      </p:sp>
      <p:sp>
        <p:nvSpPr>
          <p:cNvPr id="39939" name="Text Box 4"/>
          <p:cNvSpPr txBox="1">
            <a:spLocks noChangeArrowheads="1"/>
          </p:cNvSpPr>
          <p:nvPr/>
        </p:nvSpPr>
        <p:spPr bwMode="auto">
          <a:xfrm>
            <a:off x="1219200" y="2667000"/>
            <a:ext cx="792480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chemeClr val="bg1"/>
              </a:solidFill>
            </a:endParaRPr>
          </a:p>
        </p:txBody>
      </p:sp>
      <p:sp>
        <p:nvSpPr>
          <p:cNvPr id="39940" name="Text Box 7"/>
          <p:cNvSpPr txBox="1">
            <a:spLocks noChangeArrowheads="1"/>
          </p:cNvSpPr>
          <p:nvPr/>
        </p:nvSpPr>
        <p:spPr bwMode="auto">
          <a:xfrm>
            <a:off x="1219200" y="2209800"/>
            <a:ext cx="18415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chemeClr val="bg1"/>
              </a:solidFill>
            </a:endParaRPr>
          </a:p>
        </p:txBody>
      </p:sp>
      <p:sp>
        <p:nvSpPr>
          <p:cNvPr id="40972" name="Text Box 12"/>
          <p:cNvSpPr txBox="1">
            <a:spLocks noChangeArrowheads="1"/>
          </p:cNvSpPr>
          <p:nvPr/>
        </p:nvSpPr>
        <p:spPr bwMode="auto">
          <a:xfrm>
            <a:off x="228600" y="2057400"/>
            <a:ext cx="89154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rgbClr val="FFFC00"/>
                </a:solidFill>
              </a:rPr>
              <a:t>6. The witnesses all had the same hallucinations.</a:t>
            </a:r>
          </a:p>
        </p:txBody>
      </p:sp>
      <p:sp>
        <p:nvSpPr>
          <p:cNvPr id="40973" name="Text Box 13"/>
          <p:cNvSpPr txBox="1">
            <a:spLocks noChangeArrowheads="1"/>
          </p:cNvSpPr>
          <p:nvPr/>
        </p:nvSpPr>
        <p:spPr bwMode="auto">
          <a:xfrm>
            <a:off x="1219200" y="3276600"/>
            <a:ext cx="74676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a. Hallucinations are highly subjective.</a:t>
            </a:r>
          </a:p>
        </p:txBody>
      </p:sp>
      <p:sp>
        <p:nvSpPr>
          <p:cNvPr id="40974" name="Text Box 14"/>
          <p:cNvSpPr txBox="1">
            <a:spLocks noChangeArrowheads="1"/>
          </p:cNvSpPr>
          <p:nvPr/>
        </p:nvSpPr>
        <p:spPr bwMode="auto">
          <a:xfrm>
            <a:off x="1219200" y="4419600"/>
            <a:ext cx="79248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b. Hallucinations do not persist for only forty days.</a:t>
            </a:r>
          </a:p>
        </p:txBody>
      </p:sp>
      <p:sp>
        <p:nvSpPr>
          <p:cNvPr id="40975" name="Text Box 15"/>
          <p:cNvSpPr txBox="1">
            <a:spLocks noChangeArrowheads="1"/>
          </p:cNvSpPr>
          <p:nvPr/>
        </p:nvSpPr>
        <p:spPr bwMode="auto">
          <a:xfrm>
            <a:off x="1219200" y="5562600"/>
            <a:ext cx="79248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c. Hallucinations cannot be touched – Thomas.</a:t>
            </a:r>
          </a:p>
        </p:txBody>
      </p:sp>
      <p:sp>
        <p:nvSpPr>
          <p:cNvPr id="40976" name="Text Box 16"/>
          <p:cNvSpPr txBox="1">
            <a:spLocks noChangeArrowheads="1"/>
          </p:cNvSpPr>
          <p:nvPr/>
        </p:nvSpPr>
        <p:spPr bwMode="auto">
          <a:xfrm>
            <a:off x="1143000" y="228600"/>
            <a:ext cx="8001000" cy="16446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c. Jesus said, “…handle me, and see for a spirit has not flesh and bones as you see that I have.” </a:t>
            </a:r>
            <a:r>
              <a:rPr lang="en-US">
                <a:solidFill>
                  <a:schemeClr val="bg1"/>
                </a:solidFill>
              </a:rPr>
              <a:t>Luke 24:39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76"/>
                                        </p:tgtEl>
                                        <p:attrNameLst>
                                          <p:attrName>style.visibility</p:attrName>
                                        </p:attrNameLst>
                                      </p:cBhvr>
                                      <p:to>
                                        <p:strVal val="visible"/>
                                      </p:to>
                                    </p:set>
                                    <p:animEffect transition="in" filter="blinds(horizontal)">
                                      <p:cBhvr>
                                        <p:cTn id="7" dur="500"/>
                                        <p:tgtEl>
                                          <p:spTgt spid="409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0972"/>
                                        </p:tgtEl>
                                        <p:attrNameLst>
                                          <p:attrName>style.visibility</p:attrName>
                                        </p:attrNameLst>
                                      </p:cBhvr>
                                      <p:to>
                                        <p:strVal val="visible"/>
                                      </p:to>
                                    </p:set>
                                    <p:anim calcmode="lin" valueType="num">
                                      <p:cBhvr additive="base">
                                        <p:cTn id="12" dur="500" fill="hold"/>
                                        <p:tgtEl>
                                          <p:spTgt spid="40972"/>
                                        </p:tgtEl>
                                        <p:attrNameLst>
                                          <p:attrName>ppt_x</p:attrName>
                                        </p:attrNameLst>
                                      </p:cBhvr>
                                      <p:tavLst>
                                        <p:tav tm="0">
                                          <p:val>
                                            <p:strVal val="0-#ppt_w/2"/>
                                          </p:val>
                                        </p:tav>
                                        <p:tav tm="100000">
                                          <p:val>
                                            <p:strVal val="#ppt_x"/>
                                          </p:val>
                                        </p:tav>
                                      </p:tavLst>
                                    </p:anim>
                                    <p:anim calcmode="lin" valueType="num">
                                      <p:cBhvr additive="base">
                                        <p:cTn id="13" dur="500" fill="hold"/>
                                        <p:tgtEl>
                                          <p:spTgt spid="4097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0973"/>
                                        </p:tgtEl>
                                        <p:attrNameLst>
                                          <p:attrName>style.visibility</p:attrName>
                                        </p:attrNameLst>
                                      </p:cBhvr>
                                      <p:to>
                                        <p:strVal val="visible"/>
                                      </p:to>
                                    </p:set>
                                    <p:animEffect transition="in" filter="blinds(horizontal)">
                                      <p:cBhvr>
                                        <p:cTn id="18" dur="500"/>
                                        <p:tgtEl>
                                          <p:spTgt spid="40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974"/>
                                        </p:tgtEl>
                                        <p:attrNameLst>
                                          <p:attrName>style.visibility</p:attrName>
                                        </p:attrNameLst>
                                      </p:cBhvr>
                                      <p:to>
                                        <p:strVal val="visible"/>
                                      </p:to>
                                    </p:set>
                                    <p:animEffect transition="in" filter="blinds(horizontal)">
                                      <p:cBhvr>
                                        <p:cTn id="23" dur="500"/>
                                        <p:tgtEl>
                                          <p:spTgt spid="40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0975"/>
                                        </p:tgtEl>
                                        <p:attrNameLst>
                                          <p:attrName>style.visibility</p:attrName>
                                        </p:attrNameLst>
                                      </p:cBhvr>
                                      <p:to>
                                        <p:strVal val="visible"/>
                                      </p:to>
                                    </p:set>
                                    <p:animEffect transition="in" filter="blinds(horizontal)">
                                      <p:cBhvr>
                                        <p:cTn id="28" dur="500"/>
                                        <p:tgtEl>
                                          <p:spTgt spid="40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autoUpdateAnimBg="0"/>
      <p:bldP spid="40973" grpId="0" autoUpdateAnimBg="0"/>
      <p:bldP spid="40974" grpId="0" autoUpdateAnimBg="0"/>
      <p:bldP spid="40975" grpId="0" autoUpdateAnimBg="0"/>
      <p:bldP spid="4097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52400" y="1752600"/>
            <a:ext cx="899160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rgbClr val="FFFC00"/>
              </a:solidFill>
            </a:endParaRPr>
          </a:p>
        </p:txBody>
      </p:sp>
      <p:sp>
        <p:nvSpPr>
          <p:cNvPr id="40963" name="Text Box 3"/>
          <p:cNvSpPr txBox="1">
            <a:spLocks noChangeArrowheads="1"/>
          </p:cNvSpPr>
          <p:nvPr/>
        </p:nvSpPr>
        <p:spPr bwMode="auto">
          <a:xfrm>
            <a:off x="1219200" y="2667000"/>
            <a:ext cx="792480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chemeClr val="bg1"/>
              </a:solidFill>
            </a:endParaRPr>
          </a:p>
        </p:txBody>
      </p:sp>
      <p:sp>
        <p:nvSpPr>
          <p:cNvPr id="40964" name="Text Box 4"/>
          <p:cNvSpPr txBox="1">
            <a:spLocks noChangeArrowheads="1"/>
          </p:cNvSpPr>
          <p:nvPr/>
        </p:nvSpPr>
        <p:spPr bwMode="auto">
          <a:xfrm>
            <a:off x="1219200" y="2209800"/>
            <a:ext cx="18415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chemeClr val="bg1"/>
              </a:solidFill>
            </a:endParaRPr>
          </a:p>
        </p:txBody>
      </p:sp>
      <p:sp>
        <p:nvSpPr>
          <p:cNvPr id="41989" name="Text Box 5"/>
          <p:cNvSpPr txBox="1">
            <a:spLocks noChangeArrowheads="1"/>
          </p:cNvSpPr>
          <p:nvPr/>
        </p:nvSpPr>
        <p:spPr bwMode="auto">
          <a:xfrm>
            <a:off x="304800" y="228600"/>
            <a:ext cx="89916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rgbClr val="FFFC00"/>
                </a:solidFill>
              </a:rPr>
              <a:t>7. An identical twin deceived the disciples.</a:t>
            </a:r>
          </a:p>
        </p:txBody>
      </p:sp>
      <p:sp>
        <p:nvSpPr>
          <p:cNvPr id="41990" name="Text Box 6"/>
          <p:cNvSpPr txBox="1">
            <a:spLocks noChangeArrowheads="1"/>
          </p:cNvSpPr>
          <p:nvPr/>
        </p:nvSpPr>
        <p:spPr bwMode="auto">
          <a:xfrm>
            <a:off x="1219200" y="1676400"/>
            <a:ext cx="7543800" cy="6413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a. Where did the twin come from?</a:t>
            </a:r>
          </a:p>
        </p:txBody>
      </p:sp>
      <p:sp>
        <p:nvSpPr>
          <p:cNvPr id="41991" name="Text Box 7"/>
          <p:cNvSpPr txBox="1">
            <a:spLocks noChangeArrowheads="1"/>
          </p:cNvSpPr>
          <p:nvPr/>
        </p:nvSpPr>
        <p:spPr bwMode="auto">
          <a:xfrm>
            <a:off x="1219200" y="2590800"/>
            <a:ext cx="7924800"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b. The marks of crucifixion? – Thomas </a:t>
            </a:r>
          </a:p>
        </p:txBody>
      </p:sp>
      <p:sp>
        <p:nvSpPr>
          <p:cNvPr id="41992" name="Text Box 8"/>
          <p:cNvSpPr txBox="1">
            <a:spLocks noChangeArrowheads="1"/>
          </p:cNvSpPr>
          <p:nvPr/>
        </p:nvSpPr>
        <p:spPr bwMode="auto">
          <a:xfrm>
            <a:off x="1295400" y="4038600"/>
            <a:ext cx="7635875" cy="11906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c. No knowledge of previous experiences.</a:t>
            </a:r>
          </a:p>
        </p:txBody>
      </p:sp>
      <p:sp>
        <p:nvSpPr>
          <p:cNvPr id="41997" name="Text Box 13"/>
          <p:cNvSpPr txBox="1">
            <a:spLocks noChangeArrowheads="1"/>
          </p:cNvSpPr>
          <p:nvPr/>
        </p:nvSpPr>
        <p:spPr bwMode="auto">
          <a:xfrm>
            <a:off x="1295400" y="5562600"/>
            <a:ext cx="6127750" cy="6413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600">
                <a:solidFill>
                  <a:schemeClr val="bg1"/>
                </a:solidFill>
              </a:rPr>
              <a:t>d. No ability to do miracles.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0-#ppt_w/2"/>
                                          </p:val>
                                        </p:tav>
                                        <p:tav tm="100000">
                                          <p:val>
                                            <p:strVal val="#ppt_x"/>
                                          </p:val>
                                        </p:tav>
                                      </p:tavLst>
                                    </p:anim>
                                    <p:anim calcmode="lin" valueType="num">
                                      <p:cBhvr additive="base">
                                        <p:cTn id="8"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1990"/>
                                        </p:tgtEl>
                                        <p:attrNameLst>
                                          <p:attrName>style.visibility</p:attrName>
                                        </p:attrNameLst>
                                      </p:cBhvr>
                                      <p:to>
                                        <p:strVal val="visible"/>
                                      </p:to>
                                    </p:set>
                                    <p:animEffect transition="in" filter="blinds(horizontal)">
                                      <p:cBhvr>
                                        <p:cTn id="13" dur="500"/>
                                        <p:tgtEl>
                                          <p:spTgt spid="419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1991"/>
                                        </p:tgtEl>
                                        <p:attrNameLst>
                                          <p:attrName>style.visibility</p:attrName>
                                        </p:attrNameLst>
                                      </p:cBhvr>
                                      <p:to>
                                        <p:strVal val="visible"/>
                                      </p:to>
                                    </p:set>
                                    <p:animEffect transition="in" filter="blinds(horizontal)">
                                      <p:cBhvr>
                                        <p:cTn id="18" dur="500"/>
                                        <p:tgtEl>
                                          <p:spTgt spid="419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1992"/>
                                        </p:tgtEl>
                                        <p:attrNameLst>
                                          <p:attrName>style.visibility</p:attrName>
                                        </p:attrNameLst>
                                      </p:cBhvr>
                                      <p:to>
                                        <p:strVal val="visible"/>
                                      </p:to>
                                    </p:set>
                                    <p:animEffect transition="in" filter="blinds(horizontal)">
                                      <p:cBhvr>
                                        <p:cTn id="23" dur="500"/>
                                        <p:tgtEl>
                                          <p:spTgt spid="419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1997"/>
                                        </p:tgtEl>
                                        <p:attrNameLst>
                                          <p:attrName>style.visibility</p:attrName>
                                        </p:attrNameLst>
                                      </p:cBhvr>
                                      <p:to>
                                        <p:strVal val="visible"/>
                                      </p:to>
                                    </p:set>
                                    <p:animEffect transition="in" filter="blinds(horizontal)">
                                      <p:cBhvr>
                                        <p:cTn id="28"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P spid="41990" grpId="0" autoUpdateAnimBg="0"/>
      <p:bldP spid="41991" grpId="0" autoUpdateAnimBg="0"/>
      <p:bldP spid="41992" grpId="0" autoUpdateAnimBg="0"/>
      <p:bldP spid="4199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5122" name="Picture 2" descr="C:\Documents and Settings\Pamela\My Documents\My Pictures\Books, etc for order form\CaseforFaithCDAlb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5486400" cy="474186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0" y="152400"/>
            <a:ext cx="9144000" cy="7016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chemeClr val="bg1"/>
                </a:solidFill>
              </a:rPr>
              <a:t>Audio CD Albums</a:t>
            </a:r>
          </a:p>
        </p:txBody>
      </p:sp>
      <p:pic>
        <p:nvPicPr>
          <p:cNvPr id="5124" name="Picture 4" descr="C:\Documents and Settings\Pamela\My Documents\My Pictures\PowerPoint Images\UFO\Great Deb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810000" cy="3246438"/>
          </a:xfrm>
          <a:prstGeom prst="rect">
            <a:avLst/>
          </a:prstGeom>
          <a:noFill/>
          <a:ln w="12700">
            <a:solidFill>
              <a:schemeClr val="bg1"/>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1752600"/>
            <a:ext cx="899160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rgbClr val="FFFC00"/>
              </a:solidFill>
            </a:endParaRPr>
          </a:p>
        </p:txBody>
      </p:sp>
      <p:sp>
        <p:nvSpPr>
          <p:cNvPr id="41987" name="Text Box 3"/>
          <p:cNvSpPr txBox="1">
            <a:spLocks noChangeArrowheads="1"/>
          </p:cNvSpPr>
          <p:nvPr/>
        </p:nvSpPr>
        <p:spPr bwMode="auto">
          <a:xfrm>
            <a:off x="1219200" y="2667000"/>
            <a:ext cx="792480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chemeClr val="bg1"/>
              </a:solidFill>
            </a:endParaRPr>
          </a:p>
        </p:txBody>
      </p:sp>
      <p:sp>
        <p:nvSpPr>
          <p:cNvPr id="41988" name="Text Box 4"/>
          <p:cNvSpPr txBox="1">
            <a:spLocks noChangeArrowheads="1"/>
          </p:cNvSpPr>
          <p:nvPr/>
        </p:nvSpPr>
        <p:spPr bwMode="auto">
          <a:xfrm>
            <a:off x="1219200" y="2209800"/>
            <a:ext cx="18415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chemeClr val="bg1"/>
              </a:solidFill>
            </a:endParaRPr>
          </a:p>
        </p:txBody>
      </p:sp>
      <p:sp>
        <p:nvSpPr>
          <p:cNvPr id="43015" name="Text Box 7"/>
          <p:cNvSpPr txBox="1">
            <a:spLocks noChangeArrowheads="1"/>
          </p:cNvSpPr>
          <p:nvPr/>
        </p:nvSpPr>
        <p:spPr bwMode="auto">
          <a:xfrm>
            <a:off x="1752600" y="1828800"/>
            <a:ext cx="70866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I.	He sweat great drops of 	blood. </a:t>
            </a:r>
          </a:p>
        </p:txBody>
      </p:sp>
      <p:sp>
        <p:nvSpPr>
          <p:cNvPr id="43016" name="Text Box 8"/>
          <p:cNvSpPr txBox="1">
            <a:spLocks noChangeArrowheads="1"/>
          </p:cNvSpPr>
          <p:nvPr/>
        </p:nvSpPr>
        <p:spPr bwMode="auto">
          <a:xfrm>
            <a:off x="1752600" y="2971800"/>
            <a:ext cx="6705600"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II.		Endured a sleepless night.</a:t>
            </a:r>
          </a:p>
        </p:txBody>
      </p:sp>
      <p:sp>
        <p:nvSpPr>
          <p:cNvPr id="43017" name="Text Box 9"/>
          <p:cNvSpPr txBox="1">
            <a:spLocks noChangeArrowheads="1"/>
          </p:cNvSpPr>
          <p:nvPr/>
        </p:nvSpPr>
        <p:spPr bwMode="auto">
          <a:xfrm>
            <a:off x="152400" y="155575"/>
            <a:ext cx="89916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rgbClr val="FFFC00"/>
                </a:solidFill>
              </a:rPr>
              <a:t>8. Christ only swooned (fainted) on the cross.</a:t>
            </a:r>
          </a:p>
        </p:txBody>
      </p:sp>
      <p:sp>
        <p:nvSpPr>
          <p:cNvPr id="43018" name="Text Box 10"/>
          <p:cNvSpPr txBox="1">
            <a:spLocks noChangeArrowheads="1"/>
          </p:cNvSpPr>
          <p:nvPr/>
        </p:nvSpPr>
        <p:spPr bwMode="auto">
          <a:xfrm>
            <a:off x="1143000" y="1219200"/>
            <a:ext cx="4217988"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a. Christ didn’t die?</a:t>
            </a:r>
          </a:p>
        </p:txBody>
      </p:sp>
      <p:sp>
        <p:nvSpPr>
          <p:cNvPr id="43019" name="Text Box 11"/>
          <p:cNvSpPr txBox="1">
            <a:spLocks noChangeArrowheads="1"/>
          </p:cNvSpPr>
          <p:nvPr/>
        </p:nvSpPr>
        <p:spPr bwMode="auto">
          <a:xfrm>
            <a:off x="1752600" y="4343400"/>
            <a:ext cx="72390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IV.	A crown of thorns was 	beaten into His head.</a:t>
            </a:r>
          </a:p>
        </p:txBody>
      </p:sp>
      <p:sp>
        <p:nvSpPr>
          <p:cNvPr id="43020" name="Text Box 12"/>
          <p:cNvSpPr txBox="1">
            <a:spLocks noChangeArrowheads="1"/>
          </p:cNvSpPr>
          <p:nvPr/>
        </p:nvSpPr>
        <p:spPr bwMode="auto">
          <a:xfrm>
            <a:off x="1752600" y="5562600"/>
            <a:ext cx="68580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V.		Scourged with the Roman 	flagellum.	</a:t>
            </a:r>
          </a:p>
        </p:txBody>
      </p:sp>
      <p:sp>
        <p:nvSpPr>
          <p:cNvPr id="43021" name="Text Box 13"/>
          <p:cNvSpPr txBox="1">
            <a:spLocks noChangeArrowheads="1"/>
          </p:cNvSpPr>
          <p:nvPr/>
        </p:nvSpPr>
        <p:spPr bwMode="auto">
          <a:xfrm>
            <a:off x="1752600" y="3657600"/>
            <a:ext cx="6359525"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III. 	He was beaten with fists.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7"/>
                                        </p:tgtEl>
                                        <p:attrNameLst>
                                          <p:attrName>style.visibility</p:attrName>
                                        </p:attrNameLst>
                                      </p:cBhvr>
                                      <p:to>
                                        <p:strVal val="visible"/>
                                      </p:to>
                                    </p:set>
                                    <p:anim calcmode="lin" valueType="num">
                                      <p:cBhvr additive="base">
                                        <p:cTn id="7" dur="500" fill="hold"/>
                                        <p:tgtEl>
                                          <p:spTgt spid="43017"/>
                                        </p:tgtEl>
                                        <p:attrNameLst>
                                          <p:attrName>ppt_x</p:attrName>
                                        </p:attrNameLst>
                                      </p:cBhvr>
                                      <p:tavLst>
                                        <p:tav tm="0">
                                          <p:val>
                                            <p:strVal val="0-#ppt_w/2"/>
                                          </p:val>
                                        </p:tav>
                                        <p:tav tm="100000">
                                          <p:val>
                                            <p:strVal val="#ppt_x"/>
                                          </p:val>
                                        </p:tav>
                                      </p:tavLst>
                                    </p:anim>
                                    <p:anim calcmode="lin" valueType="num">
                                      <p:cBhvr additive="base">
                                        <p:cTn id="8" dur="500" fill="hold"/>
                                        <p:tgtEl>
                                          <p:spTgt spid="430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3018"/>
                                        </p:tgtEl>
                                        <p:attrNameLst>
                                          <p:attrName>style.visibility</p:attrName>
                                        </p:attrNameLst>
                                      </p:cBhvr>
                                      <p:to>
                                        <p:strVal val="visible"/>
                                      </p:to>
                                    </p:set>
                                    <p:animEffect transition="in" filter="blinds(horizontal)">
                                      <p:cBhvr>
                                        <p:cTn id="13" dur="500"/>
                                        <p:tgtEl>
                                          <p:spTgt spid="430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301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301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302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301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43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utoUpdateAnimBg="0"/>
      <p:bldP spid="43016" grpId="0" autoUpdateAnimBg="0"/>
      <p:bldP spid="43017" grpId="0" autoUpdateAnimBg="0"/>
      <p:bldP spid="43018" grpId="0" autoUpdateAnimBg="0"/>
      <p:bldP spid="43019" grpId="0" autoUpdateAnimBg="0"/>
      <p:bldP spid="43020" grpId="0" autoUpdateAnimBg="0"/>
      <p:bldP spid="4302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3010" name="Picture 2" descr="C:\Documents and Settings\Pam Kindell\My Documents\My Pictures\Resurrection\cat o nine 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477000" cy="60293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Documents and Settings\Pam Kindell\My Documents\My Pictures\Resurrection\scouraging with whip.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640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descr="C:\Documents and Settings\Pam Kindell\My Documents\My Pictures\Resurrection\cat o nine 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35814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8"/>
          <p:cNvSpPr txBox="1">
            <a:spLocks noChangeArrowheads="1"/>
          </p:cNvSpPr>
          <p:nvPr/>
        </p:nvSpPr>
        <p:spPr bwMode="auto">
          <a:xfrm>
            <a:off x="228600" y="3505200"/>
            <a:ext cx="2667000" cy="30813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2800">
                <a:solidFill>
                  <a:schemeClr val="bg1"/>
                </a:solidFill>
              </a:rPr>
              <a:t>…and having scourged Jesus, delivered Him to be crucified.</a:t>
            </a:r>
          </a:p>
          <a:p>
            <a:pPr eaLnBrk="1" hangingPunct="1"/>
            <a:endParaRPr lang="en-US" sz="500">
              <a:solidFill>
                <a:schemeClr val="bg1"/>
              </a:solidFill>
            </a:endParaRPr>
          </a:p>
          <a:p>
            <a:pPr eaLnBrk="1" hangingPunct="1"/>
            <a:endParaRPr lang="en-US" sz="500">
              <a:solidFill>
                <a:schemeClr val="bg1"/>
              </a:solidFill>
            </a:endParaRPr>
          </a:p>
          <a:p>
            <a:pPr eaLnBrk="1" hangingPunct="1"/>
            <a:r>
              <a:rPr lang="en-US" sz="1800">
                <a:solidFill>
                  <a:schemeClr val="bg1"/>
                </a:solidFill>
              </a:rPr>
              <a:t>Matthew 27:26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box(out)">
                                      <p:cBhvr>
                                        <p:cTn id="7"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52400" y="1752600"/>
            <a:ext cx="899160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rgbClr val="FFFC00"/>
              </a:solidFill>
            </a:endParaRPr>
          </a:p>
        </p:txBody>
      </p:sp>
      <p:sp>
        <p:nvSpPr>
          <p:cNvPr id="45059" name="Text Box 3"/>
          <p:cNvSpPr txBox="1">
            <a:spLocks noChangeArrowheads="1"/>
          </p:cNvSpPr>
          <p:nvPr/>
        </p:nvSpPr>
        <p:spPr bwMode="auto">
          <a:xfrm>
            <a:off x="1219200" y="2667000"/>
            <a:ext cx="792480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chemeClr val="bg1"/>
              </a:solidFill>
            </a:endParaRPr>
          </a:p>
        </p:txBody>
      </p:sp>
      <p:sp>
        <p:nvSpPr>
          <p:cNvPr id="45060" name="Text Box 4"/>
          <p:cNvSpPr txBox="1">
            <a:spLocks noChangeArrowheads="1"/>
          </p:cNvSpPr>
          <p:nvPr/>
        </p:nvSpPr>
        <p:spPr bwMode="auto">
          <a:xfrm>
            <a:off x="1219200" y="2209800"/>
            <a:ext cx="184150" cy="5191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endParaRPr lang="en-US" sz="2800">
              <a:solidFill>
                <a:schemeClr val="bg1"/>
              </a:solidFill>
            </a:endParaRPr>
          </a:p>
        </p:txBody>
      </p:sp>
      <p:sp>
        <p:nvSpPr>
          <p:cNvPr id="50181" name="Text Box 5"/>
          <p:cNvSpPr txBox="1">
            <a:spLocks noChangeArrowheads="1"/>
          </p:cNvSpPr>
          <p:nvPr/>
        </p:nvSpPr>
        <p:spPr bwMode="auto">
          <a:xfrm>
            <a:off x="1295400" y="381000"/>
            <a:ext cx="7086600" cy="609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VI.	He couldn’t carry His cross.</a:t>
            </a:r>
          </a:p>
        </p:txBody>
      </p:sp>
      <p:sp>
        <p:nvSpPr>
          <p:cNvPr id="50182" name="Text Box 6"/>
          <p:cNvSpPr txBox="1">
            <a:spLocks noChangeArrowheads="1"/>
          </p:cNvSpPr>
          <p:nvPr/>
        </p:nvSpPr>
        <p:spPr bwMode="auto">
          <a:xfrm>
            <a:off x="1295400" y="1219200"/>
            <a:ext cx="76200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VII.	He was crucified with iron 	spikes.</a:t>
            </a:r>
          </a:p>
        </p:txBody>
      </p:sp>
      <p:sp>
        <p:nvSpPr>
          <p:cNvPr id="50185" name="Text Box 9"/>
          <p:cNvSpPr txBox="1">
            <a:spLocks noChangeArrowheads="1"/>
          </p:cNvSpPr>
          <p:nvPr/>
        </p:nvSpPr>
        <p:spPr bwMode="auto">
          <a:xfrm>
            <a:off x="1295400" y="3962400"/>
            <a:ext cx="78486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IX. 	Four professional executioners 	signed His death certificate.</a:t>
            </a:r>
          </a:p>
        </p:txBody>
      </p:sp>
      <p:sp>
        <p:nvSpPr>
          <p:cNvPr id="50186" name="Text Box 10"/>
          <p:cNvSpPr txBox="1">
            <a:spLocks noChangeArrowheads="1"/>
          </p:cNvSpPr>
          <p:nvPr/>
        </p:nvSpPr>
        <p:spPr bwMode="auto">
          <a:xfrm>
            <a:off x="1295400" y="5334000"/>
            <a:ext cx="74676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X. 	His body was wrapped like a 	mummy.</a:t>
            </a:r>
          </a:p>
        </p:txBody>
      </p:sp>
      <p:sp>
        <p:nvSpPr>
          <p:cNvPr id="50187" name="Text Box 11"/>
          <p:cNvSpPr txBox="1">
            <a:spLocks noChangeArrowheads="1"/>
          </p:cNvSpPr>
          <p:nvPr/>
        </p:nvSpPr>
        <p:spPr bwMode="auto">
          <a:xfrm>
            <a:off x="1295400" y="2590800"/>
            <a:ext cx="7467600" cy="11271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400">
                <a:solidFill>
                  <a:schemeClr val="bg1"/>
                </a:solidFill>
              </a:rPr>
              <a:t>VIII. 	A spear was thrust into His 	heart.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0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utoUpdateAnimBg="0"/>
      <p:bldP spid="50182" grpId="0" autoUpdateAnimBg="0"/>
      <p:bldP spid="50185" grpId="0" autoUpdateAnimBg="0"/>
      <p:bldP spid="50186" grpId="0" autoUpdateAnimBg="0"/>
      <p:bldP spid="5018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pic>
        <p:nvPicPr>
          <p:cNvPr id="46082" name="Picture 2" descr="C:\Documents and Settings\Pam Kindell\My Documents\My Pictures\Resurrection\cartoo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28600"/>
            <a:ext cx="6189663" cy="6400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914400" y="228600"/>
            <a:ext cx="7158038" cy="9144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5400">
                <a:solidFill>
                  <a:srgbClr val="00FF00"/>
                </a:solidFill>
                <a:latin typeface="Berlin Sans FB Demi" pitchFamily="34" charset="0"/>
              </a:rPr>
              <a:t>A CRITICAL QUESTION</a:t>
            </a:r>
          </a:p>
        </p:txBody>
      </p:sp>
      <p:sp>
        <p:nvSpPr>
          <p:cNvPr id="51205" name="Text Box 5"/>
          <p:cNvSpPr txBox="1">
            <a:spLocks noChangeArrowheads="1"/>
          </p:cNvSpPr>
          <p:nvPr/>
        </p:nvSpPr>
        <p:spPr bwMode="auto">
          <a:xfrm>
            <a:off x="381000" y="1295400"/>
            <a:ext cx="8382000" cy="15557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800">
                <a:solidFill>
                  <a:schemeClr val="bg1"/>
                </a:solidFill>
              </a:rPr>
              <a:t>Would eleven men die for a lie if they </a:t>
            </a:r>
            <a:r>
              <a:rPr lang="en-US" sz="4800">
                <a:solidFill>
                  <a:srgbClr val="FFFF00"/>
                </a:solidFill>
              </a:rPr>
              <a:t>knew</a:t>
            </a:r>
            <a:r>
              <a:rPr lang="en-US" sz="4800">
                <a:solidFill>
                  <a:schemeClr val="bg1"/>
                </a:solidFill>
              </a:rPr>
              <a:t> it was a lie?</a:t>
            </a:r>
          </a:p>
        </p:txBody>
      </p:sp>
      <p:sp>
        <p:nvSpPr>
          <p:cNvPr id="51206" name="Text Box 6"/>
          <p:cNvSpPr txBox="1">
            <a:spLocks noChangeArrowheads="1"/>
          </p:cNvSpPr>
          <p:nvPr/>
        </p:nvSpPr>
        <p:spPr bwMode="auto">
          <a:xfrm>
            <a:off x="533400" y="3352800"/>
            <a:ext cx="8610600" cy="8239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4800">
                <a:solidFill>
                  <a:schemeClr val="bg1"/>
                </a:solidFill>
              </a:rPr>
              <a:t>Blaise Pascal: </a:t>
            </a:r>
          </a:p>
        </p:txBody>
      </p:sp>
      <p:sp>
        <p:nvSpPr>
          <p:cNvPr id="51207" name="Text Box 7"/>
          <p:cNvSpPr txBox="1">
            <a:spLocks noChangeArrowheads="1"/>
          </p:cNvSpPr>
          <p:nvPr/>
        </p:nvSpPr>
        <p:spPr bwMode="auto">
          <a:xfrm>
            <a:off x="685800" y="4267200"/>
            <a:ext cx="7848600" cy="228758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800">
                <a:solidFill>
                  <a:schemeClr val="bg1"/>
                </a:solidFill>
              </a:rPr>
              <a:t>They went through the test of death to determine their veracity.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dissolve">
                                      <p:cBhvr>
                                        <p:cTn id="7" dur="5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120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1207"/>
                                        </p:tgtEl>
                                        <p:attrNameLst>
                                          <p:attrName>style.visibility</p:attrName>
                                        </p:attrNameLst>
                                      </p:cBhvr>
                                      <p:to>
                                        <p:strVal val="visible"/>
                                      </p:to>
                                    </p:set>
                                    <p:animEffect transition="in" filter="dissolve">
                                      <p:cBhvr>
                                        <p:cTn id="16" dur="5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utoUpdateAnimBg="0"/>
      <p:bldP spid="51206" grpId="0" autoUpdateAnimBg="0"/>
      <p:bldP spid="5120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 y="228600"/>
            <a:ext cx="7916863" cy="7016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00FF00"/>
                </a:solidFill>
              </a:rPr>
              <a:t>Dr. Simon Greenleaf concluded:</a:t>
            </a:r>
          </a:p>
        </p:txBody>
      </p:sp>
      <p:sp>
        <p:nvSpPr>
          <p:cNvPr id="52227" name="Text Box 3"/>
          <p:cNvSpPr txBox="1">
            <a:spLocks noChangeArrowheads="1"/>
          </p:cNvSpPr>
          <p:nvPr/>
        </p:nvSpPr>
        <p:spPr bwMode="auto">
          <a:xfrm>
            <a:off x="533400" y="1371600"/>
            <a:ext cx="8153400" cy="50355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600">
                <a:solidFill>
                  <a:schemeClr val="bg1"/>
                </a:solidFill>
              </a:rPr>
              <a:t>“If they believed in a future state of retribution, a heaven and a hell thereafter, they took the most certain course, if false witnesses, to secure the latter for their portion. And if, still being bad men, they did not believe in future punishment, how came they to invent falsehoods, the direct and certain…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ox(in)">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52400" y="152400"/>
            <a:ext cx="7916863" cy="7016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00FF00"/>
                </a:solidFill>
              </a:rPr>
              <a:t>Dr. Simon Greenleaf concluded:</a:t>
            </a:r>
          </a:p>
        </p:txBody>
      </p:sp>
      <p:sp>
        <p:nvSpPr>
          <p:cNvPr id="49155" name="Text Box 3"/>
          <p:cNvSpPr txBox="1">
            <a:spLocks noChangeArrowheads="1"/>
          </p:cNvSpPr>
          <p:nvPr/>
        </p:nvSpPr>
        <p:spPr bwMode="auto">
          <a:xfrm>
            <a:off x="533400" y="990600"/>
            <a:ext cx="8229600" cy="55848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600">
                <a:solidFill>
                  <a:schemeClr val="bg1"/>
                </a:solidFill>
              </a:rPr>
              <a:t>…tendency of which was to destroy all their prospects of worldly honor and happiness and to insure their misery in this life? From these absurdities there is no escape but in the perfect confidence and admission that they were good men, testifying to that which they had carefully observed and considered and well knew to be true.”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8600" y="152400"/>
            <a:ext cx="8686800" cy="13112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4000">
                <a:solidFill>
                  <a:srgbClr val="00FF00"/>
                </a:solidFill>
              </a:rPr>
              <a:t>Lord Darling, Former Chief Justice of Great Britain concluded:</a:t>
            </a:r>
          </a:p>
        </p:txBody>
      </p:sp>
      <p:sp>
        <p:nvSpPr>
          <p:cNvPr id="54275" name="Text Box 3"/>
          <p:cNvSpPr txBox="1">
            <a:spLocks noChangeArrowheads="1"/>
          </p:cNvSpPr>
          <p:nvPr/>
        </p:nvSpPr>
        <p:spPr bwMode="auto">
          <a:xfrm>
            <a:off x="762000" y="1600200"/>
            <a:ext cx="7543800" cy="49688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chemeClr val="bg1"/>
                </a:solidFill>
              </a:rPr>
              <a:t>“There exists such overwhelming evidence, positive and negative, factual and circumstantial, that no intelligent jury in the world could fail to bring in a verdict that the resurrection story is 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17525" y="268288"/>
            <a:ext cx="184150" cy="4572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solidFill>
                <a:srgbClr val="00FF00"/>
              </a:solidFill>
            </a:endParaRPr>
          </a:p>
        </p:txBody>
      </p:sp>
      <p:sp>
        <p:nvSpPr>
          <p:cNvPr id="51203" name="Text Box 3"/>
          <p:cNvSpPr txBox="1">
            <a:spLocks noChangeArrowheads="1"/>
          </p:cNvSpPr>
          <p:nvPr/>
        </p:nvSpPr>
        <p:spPr bwMode="auto">
          <a:xfrm>
            <a:off x="0" y="152400"/>
            <a:ext cx="9144000" cy="9144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5400">
                <a:solidFill>
                  <a:srgbClr val="00FF00"/>
                </a:solidFill>
                <a:latin typeface="Berlin Sans FB Demi" pitchFamily="34" charset="0"/>
              </a:rPr>
              <a:t>WHAT IS YOUR VERDICT?</a:t>
            </a:r>
          </a:p>
        </p:txBody>
      </p:sp>
      <p:sp>
        <p:nvSpPr>
          <p:cNvPr id="55300" name="Text Box 4"/>
          <p:cNvSpPr txBox="1">
            <a:spLocks noChangeArrowheads="1"/>
          </p:cNvSpPr>
          <p:nvPr/>
        </p:nvSpPr>
        <p:spPr bwMode="auto">
          <a:xfrm>
            <a:off x="228600" y="1295400"/>
            <a:ext cx="8686800" cy="13112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4000">
                <a:solidFill>
                  <a:schemeClr val="bg1"/>
                </a:solidFill>
              </a:rPr>
              <a:t>What reasonable explanation do you have for:</a:t>
            </a:r>
          </a:p>
        </p:txBody>
      </p:sp>
      <p:sp>
        <p:nvSpPr>
          <p:cNvPr id="55301" name="Text Box 5"/>
          <p:cNvSpPr txBox="1">
            <a:spLocks noChangeArrowheads="1"/>
          </p:cNvSpPr>
          <p:nvPr/>
        </p:nvSpPr>
        <p:spPr bwMode="auto">
          <a:xfrm>
            <a:off x="0" y="2819400"/>
            <a:ext cx="9144000" cy="7016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FFFF00"/>
                </a:solidFill>
              </a:rPr>
              <a:t>The empty tomb.</a:t>
            </a:r>
          </a:p>
        </p:txBody>
      </p:sp>
      <p:sp>
        <p:nvSpPr>
          <p:cNvPr id="55302" name="Text Box 6"/>
          <p:cNvSpPr txBox="1">
            <a:spLocks noChangeArrowheads="1"/>
          </p:cNvSpPr>
          <p:nvPr/>
        </p:nvSpPr>
        <p:spPr bwMode="auto">
          <a:xfrm>
            <a:off x="0" y="3886200"/>
            <a:ext cx="9144000" cy="7016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FFFF00"/>
                </a:solidFill>
              </a:rPr>
              <a:t>The hundreds of eye witnesses.</a:t>
            </a:r>
          </a:p>
        </p:txBody>
      </p:sp>
      <p:sp>
        <p:nvSpPr>
          <p:cNvPr id="55303" name="Text Box 7"/>
          <p:cNvSpPr txBox="1">
            <a:spLocks noChangeArrowheads="1"/>
          </p:cNvSpPr>
          <p:nvPr/>
        </p:nvSpPr>
        <p:spPr bwMode="auto">
          <a:xfrm>
            <a:off x="0" y="5029200"/>
            <a:ext cx="9144000" cy="13112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000">
                <a:solidFill>
                  <a:srgbClr val="FFFF00"/>
                </a:solidFill>
              </a:rPr>
              <a:t>The permanently transformed </a:t>
            </a:r>
          </a:p>
          <a:p>
            <a:pPr eaLnBrk="1" hangingPunct="1"/>
            <a:r>
              <a:rPr lang="en-US" sz="4000">
                <a:solidFill>
                  <a:srgbClr val="FFFF00"/>
                </a:solidFill>
              </a:rPr>
              <a:t>lives of the Apostles.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0-#ppt_w/2"/>
                                          </p:val>
                                        </p:tav>
                                        <p:tav tm="100000">
                                          <p:val>
                                            <p:strVal val="#ppt_x"/>
                                          </p:val>
                                        </p:tav>
                                      </p:tavLst>
                                    </p:anim>
                                    <p:anim calcmode="lin" valueType="num">
                                      <p:cBhvr additive="base">
                                        <p:cTn id="8"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5301"/>
                                        </p:tgtEl>
                                        <p:attrNameLst>
                                          <p:attrName>style.visibility</p:attrName>
                                        </p:attrNameLst>
                                      </p:cBhvr>
                                      <p:to>
                                        <p:strVal val="visible"/>
                                      </p:to>
                                    </p:set>
                                    <p:animEffect transition="in" filter="box(in)">
                                      <p:cBhvr>
                                        <p:cTn id="13" dur="500"/>
                                        <p:tgtEl>
                                          <p:spTgt spid="553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5302"/>
                                        </p:tgtEl>
                                        <p:attrNameLst>
                                          <p:attrName>style.visibility</p:attrName>
                                        </p:attrNameLst>
                                      </p:cBhvr>
                                      <p:to>
                                        <p:strVal val="visible"/>
                                      </p:to>
                                    </p:set>
                                    <p:animEffect transition="in" filter="box(in)">
                                      <p:cBhvr>
                                        <p:cTn id="18" dur="500"/>
                                        <p:tgtEl>
                                          <p:spTgt spid="553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5303"/>
                                        </p:tgtEl>
                                        <p:attrNameLst>
                                          <p:attrName>style.visibility</p:attrName>
                                        </p:attrNameLst>
                                      </p:cBhvr>
                                      <p:to>
                                        <p:strVal val="visible"/>
                                      </p:to>
                                    </p:set>
                                    <p:animEffect transition="in" filter="box(in)">
                                      <p:cBhvr>
                                        <p:cTn id="23"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utoUpdateAnimBg="0"/>
      <p:bldP spid="55301" grpId="0" autoUpdateAnimBg="0"/>
      <p:bldP spid="55302" grpId="0" autoUpdateAnimBg="0"/>
      <p:bldP spid="5530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457200"/>
            <a:ext cx="9144000" cy="10985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6600">
                <a:solidFill>
                  <a:srgbClr val="99FF33"/>
                </a:solidFill>
                <a:latin typeface="Berlin Sans FB Demi" pitchFamily="34" charset="0"/>
              </a:rPr>
              <a:t>THE RESURRECTION IS:</a:t>
            </a:r>
          </a:p>
        </p:txBody>
      </p:sp>
      <p:sp>
        <p:nvSpPr>
          <p:cNvPr id="4099" name="Text Box 3"/>
          <p:cNvSpPr txBox="1">
            <a:spLocks noChangeArrowheads="1"/>
          </p:cNvSpPr>
          <p:nvPr/>
        </p:nvSpPr>
        <p:spPr bwMode="auto">
          <a:xfrm>
            <a:off x="0" y="1676400"/>
            <a:ext cx="9144000" cy="228758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800">
                <a:solidFill>
                  <a:schemeClr val="bg1"/>
                </a:solidFill>
              </a:rPr>
              <a:t>The most outlandish and heartless </a:t>
            </a:r>
          </a:p>
          <a:p>
            <a:pPr eaLnBrk="1" hangingPunct="1"/>
            <a:r>
              <a:rPr lang="en-US" sz="4800">
                <a:solidFill>
                  <a:schemeClr val="bg1"/>
                </a:solidFill>
              </a:rPr>
              <a:t>hoax of history </a:t>
            </a:r>
          </a:p>
        </p:txBody>
      </p:sp>
      <p:sp>
        <p:nvSpPr>
          <p:cNvPr id="4100" name="Text Box 4"/>
          <p:cNvSpPr txBox="1">
            <a:spLocks noChangeArrowheads="1"/>
          </p:cNvSpPr>
          <p:nvPr/>
        </p:nvSpPr>
        <p:spPr bwMode="auto">
          <a:xfrm>
            <a:off x="0" y="3886200"/>
            <a:ext cx="9144000" cy="8239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800">
                <a:solidFill>
                  <a:srgbClr val="FFCC66"/>
                </a:solidFill>
                <a:latin typeface="Berlin Sans FB Demi" pitchFamily="34" charset="0"/>
              </a:rPr>
              <a:t>OR</a:t>
            </a:r>
          </a:p>
        </p:txBody>
      </p:sp>
      <p:sp>
        <p:nvSpPr>
          <p:cNvPr id="4101" name="Text Box 5"/>
          <p:cNvSpPr txBox="1">
            <a:spLocks noChangeArrowheads="1"/>
          </p:cNvSpPr>
          <p:nvPr/>
        </p:nvSpPr>
        <p:spPr bwMode="auto">
          <a:xfrm>
            <a:off x="0" y="4648200"/>
            <a:ext cx="9144000" cy="15557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800">
                <a:solidFill>
                  <a:schemeClr val="bg1"/>
                </a:solidFill>
              </a:rPr>
              <a:t>The most significant and meaningful fact of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10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dissolve">
                                      <p:cBhvr>
                                        <p:cTn id="16"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P spid="410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4114800" y="457200"/>
            <a:ext cx="4876800" cy="57277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7400">
                <a:solidFill>
                  <a:srgbClr val="FFFF00"/>
                </a:solidFill>
              </a:rPr>
              <a:t>WHAT WILL YOU DO WITH JESUS CHRIST?</a:t>
            </a:r>
          </a:p>
        </p:txBody>
      </p:sp>
      <p:pic>
        <p:nvPicPr>
          <p:cNvPr id="52227" name="Picture 6" descr="C:\Documents and Settings\Pamela\My Documents\PowerPoint Images\Resurrection\Empty To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36258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7" descr="C:\Documents and Settings\Pam Kindell\My Documents\My Pictures\Resurrection\Jesus holding sta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19600"/>
            <a:ext cx="2100263" cy="22860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228600"/>
            <a:ext cx="9144000" cy="16764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5200">
                <a:solidFill>
                  <a:schemeClr val="bg1"/>
                </a:solidFill>
                <a:latin typeface="Berlin Sans FB Demi" pitchFamily="34" charset="0"/>
              </a:rPr>
              <a:t>THE </a:t>
            </a:r>
            <a:r>
              <a:rPr lang="en-US" sz="5200">
                <a:solidFill>
                  <a:srgbClr val="FFFF00"/>
                </a:solidFill>
                <a:latin typeface="Berlin Sans FB Demi" pitchFamily="34" charset="0"/>
              </a:rPr>
              <a:t>ULTIMATE PROOF</a:t>
            </a:r>
            <a:r>
              <a:rPr lang="en-US" sz="5200">
                <a:solidFill>
                  <a:schemeClr val="bg1"/>
                </a:solidFill>
                <a:latin typeface="Berlin Sans FB Demi" pitchFamily="34" charset="0"/>
              </a:rPr>
              <a:t> OF CHRIST’S CLAIMS</a:t>
            </a:r>
          </a:p>
        </p:txBody>
      </p:sp>
      <p:sp>
        <p:nvSpPr>
          <p:cNvPr id="5123" name="Text Box 3"/>
          <p:cNvSpPr txBox="1">
            <a:spLocks noChangeArrowheads="1"/>
          </p:cNvSpPr>
          <p:nvPr/>
        </p:nvSpPr>
        <p:spPr bwMode="auto">
          <a:xfrm>
            <a:off x="304800" y="1981200"/>
            <a:ext cx="8609013" cy="4889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600">
                <a:solidFill>
                  <a:srgbClr val="99FF33"/>
                </a:solidFill>
              </a:rPr>
              <a:t>John 2:19 –</a:t>
            </a:r>
            <a:r>
              <a:rPr lang="en-US" sz="2600">
                <a:solidFill>
                  <a:schemeClr val="bg1"/>
                </a:solidFill>
              </a:rPr>
              <a:t> Destroy this temple…I will raise it up</a:t>
            </a:r>
          </a:p>
        </p:txBody>
      </p:sp>
      <p:sp>
        <p:nvSpPr>
          <p:cNvPr id="5124" name="Text Box 4"/>
          <p:cNvSpPr txBox="1">
            <a:spLocks noChangeArrowheads="1"/>
          </p:cNvSpPr>
          <p:nvPr/>
        </p:nvSpPr>
        <p:spPr bwMode="auto">
          <a:xfrm>
            <a:off x="304800" y="2667000"/>
            <a:ext cx="8534400" cy="4889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600">
                <a:solidFill>
                  <a:srgbClr val="99FF33"/>
                </a:solidFill>
              </a:rPr>
              <a:t>Matt. 12:39 –</a:t>
            </a:r>
            <a:r>
              <a:rPr lang="en-US" sz="2600">
                <a:solidFill>
                  <a:schemeClr val="bg1"/>
                </a:solidFill>
              </a:rPr>
              <a:t> The sign of the prophet Jonah</a:t>
            </a:r>
          </a:p>
        </p:txBody>
      </p:sp>
      <p:sp>
        <p:nvSpPr>
          <p:cNvPr id="5125" name="Text Box 5"/>
          <p:cNvSpPr txBox="1">
            <a:spLocks noChangeArrowheads="1"/>
          </p:cNvSpPr>
          <p:nvPr/>
        </p:nvSpPr>
        <p:spPr bwMode="auto">
          <a:xfrm>
            <a:off x="304800" y="3429000"/>
            <a:ext cx="8839200" cy="4889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600">
                <a:solidFill>
                  <a:srgbClr val="99FF33"/>
                </a:solidFill>
              </a:rPr>
              <a:t>Isa. 53 &amp; Dan. 9 –</a:t>
            </a:r>
            <a:r>
              <a:rPr lang="en-US" sz="2600">
                <a:solidFill>
                  <a:schemeClr val="bg1"/>
                </a:solidFill>
              </a:rPr>
              <a:t> The “Anointed One” would be killed</a:t>
            </a:r>
          </a:p>
        </p:txBody>
      </p:sp>
      <p:sp>
        <p:nvSpPr>
          <p:cNvPr id="5126" name="Text Box 6"/>
          <p:cNvSpPr txBox="1">
            <a:spLocks noChangeArrowheads="1"/>
          </p:cNvSpPr>
          <p:nvPr/>
        </p:nvSpPr>
        <p:spPr bwMode="auto">
          <a:xfrm>
            <a:off x="304800" y="4191000"/>
            <a:ext cx="8610600" cy="8858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600">
                <a:solidFill>
                  <a:srgbClr val="99FF33"/>
                </a:solidFill>
              </a:rPr>
              <a:t>Psalm 16:10 –</a:t>
            </a:r>
            <a:r>
              <a:rPr lang="en-US" sz="2600">
                <a:solidFill>
                  <a:schemeClr val="bg1"/>
                </a:solidFill>
              </a:rPr>
              <a:t> The “Holy One” would not corrupt in 			     the grave </a:t>
            </a:r>
          </a:p>
        </p:txBody>
      </p:sp>
      <p:sp>
        <p:nvSpPr>
          <p:cNvPr id="5127" name="Text Box 7"/>
          <p:cNvSpPr txBox="1">
            <a:spLocks noChangeArrowheads="1"/>
          </p:cNvSpPr>
          <p:nvPr/>
        </p:nvSpPr>
        <p:spPr bwMode="auto">
          <a:xfrm>
            <a:off x="304800" y="5257800"/>
            <a:ext cx="8839200" cy="12827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2600">
                <a:solidFill>
                  <a:srgbClr val="99FF33"/>
                </a:solidFill>
              </a:rPr>
              <a:t>Rom. 1:4 –</a:t>
            </a:r>
            <a:r>
              <a:rPr lang="en-US" sz="2600">
                <a:solidFill>
                  <a:schemeClr val="bg1"/>
                </a:solidFill>
              </a:rPr>
              <a:t> 	Christ was, “declared to be the Son of 		          God with power…by His resurrection </a:t>
            </a:r>
          </a:p>
          <a:p>
            <a:pPr algn="l" eaLnBrk="1" hangingPunct="1"/>
            <a:r>
              <a:rPr lang="en-US" sz="2600">
                <a:solidFill>
                  <a:schemeClr val="bg1"/>
                </a:solidFill>
              </a:rPr>
              <a:t>		from the dead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0-#ppt_w/2"/>
                                          </p:val>
                                        </p:tav>
                                        <p:tav tm="100000">
                                          <p:val>
                                            <p:strVal val="#ppt_x"/>
                                          </p:val>
                                        </p:tav>
                                      </p:tavLst>
                                    </p:anim>
                                    <p:anim calcmode="lin" valueType="num">
                                      <p:cBhvr additive="base">
                                        <p:cTn id="14"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0-#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0-#ppt_w/2"/>
                                          </p:val>
                                        </p:tav>
                                        <p:tav tm="100000">
                                          <p:val>
                                            <p:strVal val="#ppt_x"/>
                                          </p:val>
                                        </p:tav>
                                      </p:tavLst>
                                    </p:anim>
                                    <p:anim calcmode="lin" valueType="num">
                                      <p:cBhvr additive="base">
                                        <p:cTn id="26"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500" fill="hold"/>
                                        <p:tgtEl>
                                          <p:spTgt spid="5127"/>
                                        </p:tgtEl>
                                        <p:attrNameLst>
                                          <p:attrName>ppt_x</p:attrName>
                                        </p:attrNameLst>
                                      </p:cBhvr>
                                      <p:tavLst>
                                        <p:tav tm="0">
                                          <p:val>
                                            <p:strVal val="0-#ppt_w/2"/>
                                          </p:val>
                                        </p:tav>
                                        <p:tav tm="100000">
                                          <p:val>
                                            <p:strVal val="#ppt_x"/>
                                          </p:val>
                                        </p:tav>
                                      </p:tavLst>
                                    </p:anim>
                                    <p:anim calcmode="lin" valueType="num">
                                      <p:cBhvr additive="base">
                                        <p:cTn id="32"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P spid="5125" grpId="0" autoUpdateAnimBg="0"/>
      <p:bldP spid="5126" grpId="0" autoUpdateAnimBg="0"/>
      <p:bldP spid="51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203325" y="573088"/>
            <a:ext cx="184150" cy="4572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endParaRPr lang="en-US">
              <a:solidFill>
                <a:schemeClr val="bg1"/>
              </a:solidFill>
            </a:endParaRPr>
          </a:p>
        </p:txBody>
      </p:sp>
      <p:sp>
        <p:nvSpPr>
          <p:cNvPr id="8195" name="Text Box 3"/>
          <p:cNvSpPr txBox="1">
            <a:spLocks noChangeArrowheads="1"/>
          </p:cNvSpPr>
          <p:nvPr/>
        </p:nvSpPr>
        <p:spPr bwMode="auto">
          <a:xfrm>
            <a:off x="304800" y="381000"/>
            <a:ext cx="4495800" cy="8239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4800">
                <a:solidFill>
                  <a:srgbClr val="99FF66"/>
                </a:solidFill>
                <a:latin typeface="Berlin Sans FB Demi" pitchFamily="34" charset="0"/>
              </a:rPr>
              <a:t>OBJECTION:</a:t>
            </a:r>
          </a:p>
        </p:txBody>
      </p:sp>
      <p:sp>
        <p:nvSpPr>
          <p:cNvPr id="6150" name="Text Box 6"/>
          <p:cNvSpPr txBox="1">
            <a:spLocks noChangeArrowheads="1"/>
          </p:cNvSpPr>
          <p:nvPr/>
        </p:nvSpPr>
        <p:spPr bwMode="auto">
          <a:xfrm>
            <a:off x="762000" y="1219200"/>
            <a:ext cx="8229600" cy="19208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4000">
                <a:solidFill>
                  <a:schemeClr val="bg1"/>
                </a:solidFill>
              </a:rPr>
              <a:t>The resurrection of Christ is not worthy of consideration because it can’t be </a:t>
            </a:r>
            <a:r>
              <a:rPr lang="en-US" sz="4000">
                <a:solidFill>
                  <a:srgbClr val="FFFF00"/>
                </a:solidFill>
              </a:rPr>
              <a:t>proved scientifically</a:t>
            </a:r>
            <a:r>
              <a:rPr lang="en-US" sz="4000">
                <a:solidFill>
                  <a:schemeClr val="bg1"/>
                </a:solidFill>
              </a:rPr>
              <a:t>.</a:t>
            </a:r>
          </a:p>
        </p:txBody>
      </p:sp>
      <p:sp>
        <p:nvSpPr>
          <p:cNvPr id="6151" name="Text Box 7"/>
          <p:cNvSpPr txBox="1">
            <a:spLocks noChangeArrowheads="1"/>
          </p:cNvSpPr>
          <p:nvPr/>
        </p:nvSpPr>
        <p:spPr bwMode="auto">
          <a:xfrm>
            <a:off x="304800" y="3505200"/>
            <a:ext cx="3246438" cy="823913"/>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4800">
                <a:solidFill>
                  <a:srgbClr val="99FF66"/>
                </a:solidFill>
                <a:latin typeface="Berlin Sans FB Demi" pitchFamily="34" charset="0"/>
              </a:rPr>
              <a:t>ANSWER:</a:t>
            </a:r>
          </a:p>
        </p:txBody>
      </p:sp>
      <p:sp>
        <p:nvSpPr>
          <p:cNvPr id="6152" name="Text Box 8"/>
          <p:cNvSpPr txBox="1">
            <a:spLocks noChangeArrowheads="1"/>
          </p:cNvSpPr>
          <p:nvPr/>
        </p:nvSpPr>
        <p:spPr bwMode="auto">
          <a:xfrm>
            <a:off x="762000" y="4343400"/>
            <a:ext cx="8382000" cy="19208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4000">
                <a:solidFill>
                  <a:schemeClr val="bg1"/>
                </a:solidFill>
              </a:rPr>
              <a:t>The scientific method has limited applications and </a:t>
            </a:r>
            <a:r>
              <a:rPr lang="en-US" sz="4000">
                <a:solidFill>
                  <a:srgbClr val="FFFF00"/>
                </a:solidFill>
              </a:rPr>
              <a:t>cannot</a:t>
            </a:r>
            <a:r>
              <a:rPr lang="en-US" sz="4000">
                <a:solidFill>
                  <a:schemeClr val="bg1"/>
                </a:solidFill>
              </a:rPr>
              <a:t> be used to prove </a:t>
            </a:r>
            <a:r>
              <a:rPr lang="en-US" sz="4000">
                <a:solidFill>
                  <a:srgbClr val="FFFF00"/>
                </a:solidFill>
              </a:rPr>
              <a:t>any </a:t>
            </a:r>
            <a:r>
              <a:rPr lang="en-US" sz="4000">
                <a:solidFill>
                  <a:schemeClr val="bg1"/>
                </a:solidFill>
              </a:rPr>
              <a:t>facts of </a:t>
            </a:r>
            <a:r>
              <a:rPr lang="en-US" sz="4000">
                <a:solidFill>
                  <a:srgbClr val="FFFF00"/>
                </a:solidFill>
              </a:rPr>
              <a:t>history</a:t>
            </a:r>
            <a:r>
              <a:rPr lang="en-US" sz="400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0-#ppt_w/2"/>
                                          </p:val>
                                        </p:tav>
                                        <p:tav tm="100000">
                                          <p:val>
                                            <p:strVal val="#ppt_x"/>
                                          </p:val>
                                        </p:tav>
                                      </p:tavLst>
                                    </p:anim>
                                    <p:anim calcmode="lin" valueType="num">
                                      <p:cBhvr additive="base">
                                        <p:cTn id="8"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1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0-#ppt_w/2"/>
                                          </p:val>
                                        </p:tav>
                                        <p:tav tm="100000">
                                          <p:val>
                                            <p:strVal val="#ppt_x"/>
                                          </p:val>
                                        </p:tav>
                                      </p:tavLst>
                                    </p:anim>
                                    <p:anim calcmode="lin" valueType="num">
                                      <p:cBhvr additive="base">
                                        <p:cTn id="18"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utoUpdateAnimBg="0"/>
      <p:bldP spid="6151" grpId="0" autoUpdateAnimBg="0"/>
      <p:bldP spid="61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 y="228600"/>
            <a:ext cx="8839200" cy="16446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400">
                <a:solidFill>
                  <a:srgbClr val="99FF33"/>
                </a:solidFill>
              </a:rPr>
              <a:t>FACTS OF HISTORY ARE PROVEN NOT BY THE SCIENTIFIC METHOD BUT BY THE LEGAL – HISTORICAL METHOD</a:t>
            </a:r>
          </a:p>
        </p:txBody>
      </p:sp>
      <p:sp>
        <p:nvSpPr>
          <p:cNvPr id="8195" name="Text Box 3"/>
          <p:cNvSpPr txBox="1">
            <a:spLocks noChangeArrowheads="1"/>
          </p:cNvSpPr>
          <p:nvPr/>
        </p:nvSpPr>
        <p:spPr bwMode="auto">
          <a:xfrm>
            <a:off x="381000" y="1981200"/>
            <a:ext cx="8458200" cy="1066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chemeClr val="bg1"/>
                </a:solidFill>
              </a:rPr>
              <a:t>The legal historical method depends on three types of testimony:</a:t>
            </a:r>
          </a:p>
        </p:txBody>
      </p:sp>
      <p:sp>
        <p:nvSpPr>
          <p:cNvPr id="8196" name="Text Box 4"/>
          <p:cNvSpPr txBox="1">
            <a:spLocks noChangeArrowheads="1"/>
          </p:cNvSpPr>
          <p:nvPr/>
        </p:nvSpPr>
        <p:spPr bwMode="auto">
          <a:xfrm>
            <a:off x="2438400" y="3200400"/>
            <a:ext cx="3589338"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rgbClr val="FFFF00"/>
                </a:solidFill>
              </a:rPr>
              <a:t>1.  Oral testimony</a:t>
            </a:r>
          </a:p>
        </p:txBody>
      </p:sp>
      <p:sp>
        <p:nvSpPr>
          <p:cNvPr id="8197" name="Text Box 5"/>
          <p:cNvSpPr txBox="1">
            <a:spLocks noChangeArrowheads="1"/>
          </p:cNvSpPr>
          <p:nvPr/>
        </p:nvSpPr>
        <p:spPr bwMode="auto">
          <a:xfrm>
            <a:off x="2438400" y="3962400"/>
            <a:ext cx="6705600"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rgbClr val="FFFF00"/>
                </a:solidFill>
              </a:rPr>
              <a:t>2.  Written testimony</a:t>
            </a:r>
          </a:p>
        </p:txBody>
      </p:sp>
      <p:sp>
        <p:nvSpPr>
          <p:cNvPr id="8198" name="Rectangle 6"/>
          <p:cNvSpPr>
            <a:spLocks noChangeArrowheads="1"/>
          </p:cNvSpPr>
          <p:nvPr/>
        </p:nvSpPr>
        <p:spPr bwMode="auto">
          <a:xfrm>
            <a:off x="2438400" y="4724400"/>
            <a:ext cx="3810000"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457200" indent="-457200" algn="l"/>
            <a:r>
              <a:rPr lang="en-US" sz="3200">
                <a:solidFill>
                  <a:srgbClr val="FFFF00"/>
                </a:solidFill>
              </a:rPr>
              <a:t>3.  Exhibits</a:t>
            </a:r>
          </a:p>
        </p:txBody>
      </p:sp>
      <p:sp>
        <p:nvSpPr>
          <p:cNvPr id="8199" name="Text Box 7"/>
          <p:cNvSpPr txBox="1">
            <a:spLocks noChangeArrowheads="1"/>
          </p:cNvSpPr>
          <p:nvPr/>
        </p:nvSpPr>
        <p:spPr bwMode="auto">
          <a:xfrm>
            <a:off x="381000" y="5486400"/>
            <a:ext cx="8458200" cy="10668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algn="l" eaLnBrk="1" hangingPunct="1"/>
            <a:r>
              <a:rPr lang="en-US" sz="3200">
                <a:solidFill>
                  <a:schemeClr val="bg1"/>
                </a:solidFill>
              </a:rPr>
              <a:t>Could you prove you were at your job last Wednesday?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0-#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blinds(horizontal)">
                                      <p:cBhvr>
                                        <p:cTn id="13" dur="500"/>
                                        <p:tgtEl>
                                          <p:spTgt spid="81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linds(horizontal)">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blinds(horizontal)">
                                      <p:cBhvr>
                                        <p:cTn id="23" dur="500"/>
                                        <p:tgtEl>
                                          <p:spTgt spid="81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P spid="8197" grpId="0" autoUpdateAnimBg="0"/>
      <p:bldP spid="8198" grpId="0" autoUpdateAnimBg="0"/>
      <p:bldP spid="819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15557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4800">
                <a:solidFill>
                  <a:srgbClr val="99FF33"/>
                </a:solidFill>
                <a:latin typeface="Berlin Sans FB Demi" pitchFamily="34" charset="0"/>
              </a:rPr>
              <a:t>WHAT MUST ONE DO </a:t>
            </a:r>
          </a:p>
          <a:p>
            <a:pPr eaLnBrk="1" hangingPunct="1"/>
            <a:r>
              <a:rPr lang="en-US" sz="4800">
                <a:solidFill>
                  <a:srgbClr val="99FF33"/>
                </a:solidFill>
                <a:latin typeface="Berlin Sans FB Demi" pitchFamily="34" charset="0"/>
              </a:rPr>
              <a:t>TO REFUTE CHRISTIANITY?</a:t>
            </a:r>
          </a:p>
        </p:txBody>
      </p:sp>
      <p:sp>
        <p:nvSpPr>
          <p:cNvPr id="9219" name="Text Box 3"/>
          <p:cNvSpPr txBox="1">
            <a:spLocks noChangeArrowheads="1"/>
          </p:cNvSpPr>
          <p:nvPr/>
        </p:nvSpPr>
        <p:spPr bwMode="auto">
          <a:xfrm>
            <a:off x="381000" y="1752600"/>
            <a:ext cx="8534400" cy="17399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600">
                <a:solidFill>
                  <a:schemeClr val="bg1"/>
                </a:solidFill>
              </a:rPr>
              <a:t>Legitimately refute the historical evidence for the resurrection of Jesus Christ.</a:t>
            </a:r>
          </a:p>
        </p:txBody>
      </p:sp>
      <p:sp>
        <p:nvSpPr>
          <p:cNvPr id="9220" name="Text Box 4"/>
          <p:cNvSpPr txBox="1">
            <a:spLocks noChangeArrowheads="1"/>
          </p:cNvSpPr>
          <p:nvPr/>
        </p:nvSpPr>
        <p:spPr bwMode="auto">
          <a:xfrm>
            <a:off x="381000" y="3733800"/>
            <a:ext cx="8534400" cy="283845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algn="ctr" eaLnBrk="0" fontAlgn="base" hangingPunct="0">
              <a:spcBef>
                <a:spcPct val="0"/>
              </a:spcBef>
              <a:spcAft>
                <a:spcPct val="0"/>
              </a:spcAft>
              <a:defRPr sz="2400" b="1">
                <a:solidFill>
                  <a:schemeClr val="tx1"/>
                </a:solidFill>
                <a:latin typeface="Arial" charset="0"/>
              </a:defRPr>
            </a:lvl6pPr>
            <a:lvl7pPr marL="2971800" indent="-228600" algn="ctr" eaLnBrk="0" fontAlgn="base" hangingPunct="0">
              <a:spcBef>
                <a:spcPct val="0"/>
              </a:spcBef>
              <a:spcAft>
                <a:spcPct val="0"/>
              </a:spcAft>
              <a:defRPr sz="2400" b="1">
                <a:solidFill>
                  <a:schemeClr val="tx1"/>
                </a:solidFill>
                <a:latin typeface="Arial" charset="0"/>
              </a:defRPr>
            </a:lvl7pPr>
            <a:lvl8pPr marL="3429000" indent="-228600" algn="ctr" eaLnBrk="0" fontAlgn="base" hangingPunct="0">
              <a:spcBef>
                <a:spcPct val="0"/>
              </a:spcBef>
              <a:spcAft>
                <a:spcPct val="0"/>
              </a:spcAft>
              <a:defRPr sz="2400" b="1">
                <a:solidFill>
                  <a:schemeClr val="tx1"/>
                </a:solidFill>
                <a:latin typeface="Arial" charset="0"/>
              </a:defRPr>
            </a:lvl8pPr>
            <a:lvl9pPr marL="3886200" indent="-228600" algn="ctr" eaLnBrk="0" fontAlgn="base" hangingPunct="0">
              <a:spcBef>
                <a:spcPct val="0"/>
              </a:spcBef>
              <a:spcAft>
                <a:spcPct val="0"/>
              </a:spcAft>
              <a:defRPr sz="2400" b="1">
                <a:solidFill>
                  <a:schemeClr val="tx1"/>
                </a:solidFill>
                <a:latin typeface="Arial" charset="0"/>
              </a:defRPr>
            </a:lvl9pPr>
          </a:lstStyle>
          <a:p>
            <a:pPr eaLnBrk="1" hangingPunct="1"/>
            <a:r>
              <a:rPr lang="en-US" sz="3600">
                <a:solidFill>
                  <a:schemeClr val="bg1"/>
                </a:solidFill>
              </a:rPr>
              <a:t>If only more people would accept the challenge to refute the historical evidence of Christ’s resurrection – there would be a lot more converts to Christianity.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0-#ppt_w/2"/>
                                          </p:val>
                                        </p:tav>
                                        <p:tav tm="100000">
                                          <p:val>
                                            <p:strVal val="#ppt_x"/>
                                          </p:val>
                                        </p:tav>
                                      </p:tavLst>
                                    </p:anim>
                                    <p:anim calcmode="lin" valueType="num">
                                      <p:cBhvr additive="base">
                                        <p:cTn id="14"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1042</TotalTime>
  <Words>2016</Words>
  <Application>Microsoft Office PowerPoint</Application>
  <PresentationFormat>On-screen Show (4:3)</PresentationFormat>
  <Paragraphs>193</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Times New Roman</vt:lpstr>
      <vt:lpstr>Calibri</vt:lpstr>
      <vt:lpstr>Arial Narrow</vt:lpstr>
      <vt:lpstr>Berlin Sans FB Demi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Kindell</dc:creator>
  <cp:lastModifiedBy>Teacher E-Solutions</cp:lastModifiedBy>
  <cp:revision>83</cp:revision>
  <dcterms:created xsi:type="dcterms:W3CDTF">2003-07-19T01:03:10Z</dcterms:created>
  <dcterms:modified xsi:type="dcterms:W3CDTF">2019-01-15T07:28:02Z</dcterms:modified>
</cp:coreProperties>
</file>