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60" r:id="rId2"/>
    <p:sldId id="257" r:id="rId3"/>
    <p:sldId id="259" r:id="rId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FF"/>
    <a:srgbClr val="000000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58" y="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rrowheads="1"/>
          </p:cNvSpPr>
          <p:nvPr>
            <p:ph type="ctrTitle"/>
          </p:nvPr>
        </p:nvSpPr>
        <p:spPr>
          <a:xfrm>
            <a:off x="685800" y="1981200"/>
            <a:ext cx="7772400" cy="1600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8195" name="Rectangle 3"/>
          <p:cNvSpPr>
            <a:spLocks noGrp="1" noRot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B245EF-23D8-43B1-8A2A-D7F93A4FA9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154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5AA6C8-73EB-4C5C-8078-53A9753EA7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8805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7188" y="228600"/>
            <a:ext cx="2135187" cy="58705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1625" y="228600"/>
            <a:ext cx="6253163" cy="58705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74AA58-A0D0-4FC3-A481-978C0F6359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2603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44F736-C231-4A5D-9EE9-D79F515AB5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3145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77F3D5-37CF-4EC4-80E9-01B8156C06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5954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625" y="1676400"/>
            <a:ext cx="4194175" cy="4422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194175" cy="4422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69B5AB-693C-49B6-89B4-33C0B92583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7248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ABF17D-E044-4ADB-A1F9-2334F292CE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0968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89FB95-84A9-4C9C-911A-5732903CF7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0283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52C8E8-9D83-4530-9923-622E51E626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9317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970317-A065-44ED-82F5-8E2B71791C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848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FD182A-9D2C-4CBB-803D-E39AA35B4A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3849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301625" y="228600"/>
            <a:ext cx="8510588" cy="1325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7171" name="Rectangle 3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301625" y="1676400"/>
            <a:ext cx="8540750" cy="442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4800" y="6245225"/>
            <a:ext cx="22860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2860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617567B4-32AD-44CD-98C8-9BF48BA76D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solidFill>
                  <a:schemeClr val="tx1"/>
                </a:solidFill>
              </a:rPr>
              <a:t>Messianic Prophecies</a:t>
            </a:r>
          </a:p>
        </p:txBody>
      </p:sp>
      <p:sp>
        <p:nvSpPr>
          <p:cNvPr id="10244" name="Rectangle 4"/>
          <p:cNvSpPr>
            <a:spLocks noGrp="1" noRot="1" noChangeArrowheads="1"/>
          </p:cNvSpPr>
          <p:nvPr>
            <p:ph type="body" idx="1"/>
          </p:nvPr>
        </p:nvSpPr>
        <p:spPr>
          <a:xfrm>
            <a:off x="609600" y="1524000"/>
            <a:ext cx="8077200" cy="4953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400" smtClean="0"/>
              <a:t>The Old Testament records over 150 prophecies about the Messiah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smtClean="0"/>
              <a:t>The Old Testament was indisputably written before the time of Christ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smtClean="0"/>
              <a:t>Copies of the book of Isaiah from the Dead Sea Scrolls date to 150 B.C.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smtClean="0"/>
              <a:t>Jesus fulfilled all of the prophecies about the Messiah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smtClean="0"/>
              <a:t>Therefore, Jesus is the supernatural Son of God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2400" smtClean="0"/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smtClean="0">
                <a:solidFill>
                  <a:srgbClr val="66FFFF"/>
                </a:solidFill>
              </a:rPr>
              <a:t>	</a:t>
            </a:r>
            <a:r>
              <a:rPr lang="en-US" sz="2400" i="1" smtClean="0">
                <a:solidFill>
                  <a:srgbClr val="66FFFF"/>
                </a:solidFill>
                <a:effectLst/>
                <a:latin typeface="Antique Olive" pitchFamily="34" charset="0"/>
              </a:rPr>
              <a:t>The following charts contain a partial summary of Messianic prophecies cited in the Old Testament and fulfilled in the New Testament</a:t>
            </a:r>
            <a:r>
              <a:rPr lang="en-US" sz="2400" b="1" i="1" smtClean="0">
                <a:solidFill>
                  <a:srgbClr val="00FF00"/>
                </a:solidFill>
                <a:effectLst/>
                <a:latin typeface="Antique Olive" pitchFamily="34" charset="0"/>
              </a:rPr>
              <a:t>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41" name="Group 69"/>
          <p:cNvGraphicFramePr>
            <a:graphicFrameLocks noGrp="1"/>
          </p:cNvGraphicFramePr>
          <p:nvPr/>
        </p:nvGraphicFramePr>
        <p:xfrm>
          <a:off x="457200" y="609600"/>
          <a:ext cx="8458200" cy="5889625"/>
        </p:xfrm>
        <a:graphic>
          <a:graphicData uri="http://schemas.openxmlformats.org/drawingml/2006/table">
            <a:tbl>
              <a:tblPr/>
              <a:tblGrid>
                <a:gridCol w="1677988"/>
                <a:gridCol w="5046662"/>
                <a:gridCol w="1733550"/>
              </a:tblGrid>
              <a:tr h="546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Passage From Isaiah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Characteristic of the Messiah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Fulfillment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7:14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He will be born of a virgin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Mt. 1:23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11:1; 10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He will be of the Davidic line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Mt. 1:1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0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28:16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He is the cornerstone of the foundation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Ro. 9:32-3; 10:11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6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42:1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He will have the Lord’s Spirit upon Him and the Lord will uphold Him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Mt. 3:15-7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49:7; 53:1-3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He will be rejected by Israel and the nations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John 12:37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7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42:6; 49:6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He will extend salvation to the end of the earth and be a light to the gentiles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Mt. 28:18-20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Acts 1:7-8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50:4-5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He will be obedient to the Lord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Mt. 26:39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4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50:6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He will give His back to be struck, His beard to be plucked, and His face to be spit upon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Mt. 27:26, 30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52:14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He will be disfigured by torture and cruelty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Mt. 27:27-30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53:1-3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He will be despised and rejected by men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Mark 15:29-32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53:4-6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He will be stricken and afflicted  for our sins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Mark 15:25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53:5-6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He will be a sin offering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Ro. 4:25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53:7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He did not speak to defend Himself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Mt. 27:13-14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53:9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He will be given a grave with the rich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Mt. 27:56-60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140" name="Text Box 70"/>
          <p:cNvSpPr txBox="1">
            <a:spLocks noChangeArrowheads="1"/>
          </p:cNvSpPr>
          <p:nvPr/>
        </p:nvSpPr>
        <p:spPr bwMode="auto">
          <a:xfrm>
            <a:off x="2047875" y="112713"/>
            <a:ext cx="51768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 b="1"/>
              <a:t>Messianic Prophecy in the Book of Isaiah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1625" y="228600"/>
            <a:ext cx="8510588" cy="388938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smtClean="0"/>
              <a:t>Jesus Miraculously Fulfilled Messianic Prophecy</a:t>
            </a:r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1219200" y="762000"/>
            <a:ext cx="68230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1" hangingPunct="1"/>
            <a:r>
              <a:rPr lang="en-US" sz="2000" b="1">
                <a:solidFill>
                  <a:srgbClr val="000000"/>
                </a:solidFill>
                <a:cs typeface="Times New Roman" pitchFamily="18" charset="0"/>
              </a:rPr>
              <a:t>Selected Messianic Prophecies Fulfilled in Christ’s Life</a:t>
            </a:r>
            <a:endParaRPr lang="en-US" sz="3200" b="1">
              <a:solidFill>
                <a:srgbClr val="000000"/>
              </a:solidFill>
            </a:endParaRPr>
          </a:p>
        </p:txBody>
      </p:sp>
      <p:graphicFrame>
        <p:nvGraphicFramePr>
          <p:cNvPr id="5177" name="Group 57"/>
          <p:cNvGraphicFramePr>
            <a:graphicFrameLocks noGrp="1"/>
          </p:cNvGraphicFramePr>
          <p:nvPr/>
        </p:nvGraphicFramePr>
        <p:xfrm>
          <a:off x="228600" y="1143000"/>
          <a:ext cx="8915400" cy="5121275"/>
        </p:xfrm>
        <a:graphic>
          <a:graphicData uri="http://schemas.openxmlformats.org/drawingml/2006/table">
            <a:tbl>
              <a:tblPr/>
              <a:tblGrid>
                <a:gridCol w="4521200"/>
                <a:gridCol w="2232025"/>
                <a:gridCol w="2162175"/>
              </a:tblGrid>
              <a:tr h="9145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Prophecy Concerning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the Messiah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Old Testament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Prophecy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New Testament Fulfillment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8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Messiah will be born to a virgin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Isaiah 7:14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Matthew 1:23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8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Messiah will be born in Bethlehem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Micah 5:2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Matthew 2:1,6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015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Messiah will enter Jerusalem to cheering crowds and riding on a colt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Zechariah 9:9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Matthew 21:1-11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015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Messiah will be betrayed for 30 pieces of silver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Zechariah 11:12-13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Matthew 26:14-16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8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Messiah, offered drink mixed with gall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Psalm 69:21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Matthew 27:34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8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Messiah’s clothes to be gambled for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Psalm 22:18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Matthew 27:35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8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Messiah’s trust in God to be mocked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Psalm 22:7-8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Matthew 27:43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8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Messiah to be pierced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Zechariah 12:10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John 19:34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8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Messiah’s grave to be among the rich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Isaiah 53:9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Matthew 27:57-60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8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Messiah will be resurrected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Psalm 16:10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Acts 2:24-28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Clouds">
  <a:themeElements>
    <a:clrScheme name="Clouds 1">
      <a:dk1>
        <a:srgbClr val="4D4D4D"/>
      </a:dk1>
      <a:lt1>
        <a:srgbClr val="FFFFFF"/>
      </a:lt1>
      <a:dk2>
        <a:srgbClr val="0000A4"/>
      </a:dk2>
      <a:lt2>
        <a:srgbClr val="B7E7FF"/>
      </a:lt2>
      <a:accent1>
        <a:srgbClr val="0099CC"/>
      </a:accent1>
      <a:accent2>
        <a:srgbClr val="00CC99"/>
      </a:accent2>
      <a:accent3>
        <a:srgbClr val="AAAACF"/>
      </a:accent3>
      <a:accent4>
        <a:srgbClr val="DADADA"/>
      </a:accent4>
      <a:accent5>
        <a:srgbClr val="AACAE2"/>
      </a:accent5>
      <a:accent6>
        <a:srgbClr val="00B98A"/>
      </a:accent6>
      <a:hlink>
        <a:srgbClr val="FFCC00"/>
      </a:hlink>
      <a:folHlink>
        <a:srgbClr val="EE941C"/>
      </a:folHlink>
    </a:clrScheme>
    <a:fontScheme name="Cloud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louds 1">
        <a:dk1>
          <a:srgbClr val="4D4D4D"/>
        </a:dk1>
        <a:lt1>
          <a:srgbClr val="FFFFFF"/>
        </a:lt1>
        <a:dk2>
          <a:srgbClr val="0000A4"/>
        </a:dk2>
        <a:lt2>
          <a:srgbClr val="B7E7FF"/>
        </a:lt2>
        <a:accent1>
          <a:srgbClr val="0099CC"/>
        </a:accent1>
        <a:accent2>
          <a:srgbClr val="00CC99"/>
        </a:accent2>
        <a:accent3>
          <a:srgbClr val="AAAACF"/>
        </a:accent3>
        <a:accent4>
          <a:srgbClr val="DADADA"/>
        </a:accent4>
        <a:accent5>
          <a:srgbClr val="AACAE2"/>
        </a:accent5>
        <a:accent6>
          <a:srgbClr val="00B98A"/>
        </a:accent6>
        <a:hlink>
          <a:srgbClr val="FFCC00"/>
        </a:hlink>
        <a:folHlink>
          <a:srgbClr val="EE941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2">
        <a:dk1>
          <a:srgbClr val="000066"/>
        </a:dk1>
        <a:lt1>
          <a:srgbClr val="FFFFFF"/>
        </a:lt1>
        <a:dk2>
          <a:srgbClr val="00A2DC"/>
        </a:dk2>
        <a:lt2>
          <a:srgbClr val="FFFFFF"/>
        </a:lt2>
        <a:accent1>
          <a:srgbClr val="0079A4"/>
        </a:accent1>
        <a:accent2>
          <a:srgbClr val="33CCCC"/>
        </a:accent2>
        <a:accent3>
          <a:srgbClr val="AACEEB"/>
        </a:accent3>
        <a:accent4>
          <a:srgbClr val="DADADA"/>
        </a:accent4>
        <a:accent5>
          <a:srgbClr val="AABECF"/>
        </a:accent5>
        <a:accent6>
          <a:srgbClr val="2DB9B9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3">
        <a:dk1>
          <a:srgbClr val="010199"/>
        </a:dk1>
        <a:lt1>
          <a:srgbClr val="FFFFFF"/>
        </a:lt1>
        <a:dk2>
          <a:srgbClr val="000092"/>
        </a:dk2>
        <a:lt2>
          <a:srgbClr val="CCFFFF"/>
        </a:lt2>
        <a:accent1>
          <a:srgbClr val="66CCFF"/>
        </a:accent1>
        <a:accent2>
          <a:srgbClr val="2EBDBA"/>
        </a:accent2>
        <a:accent3>
          <a:srgbClr val="AAAAC7"/>
        </a:accent3>
        <a:accent4>
          <a:srgbClr val="DADADA"/>
        </a:accent4>
        <a:accent5>
          <a:srgbClr val="B8E2FF"/>
        </a:accent5>
        <a:accent6>
          <a:srgbClr val="29ABA8"/>
        </a:accent6>
        <a:hlink>
          <a:srgbClr val="66FFFF"/>
        </a:hlink>
        <a:folHlink>
          <a:srgbClr val="CC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4">
        <a:dk1>
          <a:srgbClr val="000000"/>
        </a:dk1>
        <a:lt1>
          <a:srgbClr val="FFFFFF"/>
        </a:lt1>
        <a:dk2>
          <a:srgbClr val="006A67"/>
        </a:dk2>
        <a:lt2>
          <a:srgbClr val="FFFFCC"/>
        </a:lt2>
        <a:accent1>
          <a:srgbClr val="33CCCC"/>
        </a:accent1>
        <a:accent2>
          <a:srgbClr val="6D6FC7"/>
        </a:accent2>
        <a:accent3>
          <a:srgbClr val="AAB9B8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00FFFF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5">
        <a:dk1>
          <a:srgbClr val="4D4D4D"/>
        </a:dk1>
        <a:lt1>
          <a:srgbClr val="FFFFFF"/>
        </a:lt1>
        <a:dk2>
          <a:srgbClr val="650BB7"/>
        </a:dk2>
        <a:lt2>
          <a:srgbClr val="FFFFFF"/>
        </a:lt2>
        <a:accent1>
          <a:srgbClr val="FF66FF"/>
        </a:accent1>
        <a:accent2>
          <a:srgbClr val="666699"/>
        </a:accent2>
        <a:accent3>
          <a:srgbClr val="B8AAD8"/>
        </a:accent3>
        <a:accent4>
          <a:srgbClr val="DADADA"/>
        </a:accent4>
        <a:accent5>
          <a:srgbClr val="FFB8FF"/>
        </a:accent5>
        <a:accent6>
          <a:srgbClr val="5C5C8A"/>
        </a:accent6>
        <a:hlink>
          <a:srgbClr val="E9E9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6">
        <a:dk1>
          <a:srgbClr val="FFFFFF"/>
        </a:dk1>
        <a:lt1>
          <a:srgbClr val="FFFFFF"/>
        </a:lt1>
        <a:dk2>
          <a:srgbClr val="005000"/>
        </a:dk2>
        <a:lt2>
          <a:srgbClr val="DCEAAE"/>
        </a:lt2>
        <a:accent1>
          <a:srgbClr val="99CC00"/>
        </a:accent1>
        <a:accent2>
          <a:srgbClr val="6F801A"/>
        </a:accent2>
        <a:accent3>
          <a:srgbClr val="AAB3AA"/>
        </a:accent3>
        <a:accent4>
          <a:srgbClr val="DADADA"/>
        </a:accent4>
        <a:accent5>
          <a:srgbClr val="CAE2AA"/>
        </a:accent5>
        <a:accent6>
          <a:srgbClr val="647316"/>
        </a:accent6>
        <a:hlink>
          <a:srgbClr val="FFFFCC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7">
        <a:dk1>
          <a:srgbClr val="4F4F77"/>
        </a:dk1>
        <a:lt1>
          <a:srgbClr val="FFFFFF"/>
        </a:lt1>
        <a:dk2>
          <a:srgbClr val="7979A5"/>
        </a:dk2>
        <a:lt2>
          <a:srgbClr val="F3F3FF"/>
        </a:lt2>
        <a:accent1>
          <a:srgbClr val="5D5D8B"/>
        </a:accent1>
        <a:accent2>
          <a:srgbClr val="66CCFF"/>
        </a:accent2>
        <a:accent3>
          <a:srgbClr val="BEBECF"/>
        </a:accent3>
        <a:accent4>
          <a:srgbClr val="DADADA"/>
        </a:accent4>
        <a:accent5>
          <a:srgbClr val="B6B6C4"/>
        </a:accent5>
        <a:accent6>
          <a:srgbClr val="5CB9E7"/>
        </a:accent6>
        <a:hlink>
          <a:srgbClr val="CCECFF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8">
        <a:dk1>
          <a:srgbClr val="000000"/>
        </a:dk1>
        <a:lt1>
          <a:srgbClr val="B9B9B9"/>
        </a:lt1>
        <a:dk2>
          <a:srgbClr val="8A8472"/>
        </a:dk2>
        <a:lt2>
          <a:srgbClr val="4D4D4D"/>
        </a:lt2>
        <a:accent1>
          <a:srgbClr val="EDEEE2"/>
        </a:accent1>
        <a:accent2>
          <a:srgbClr val="7FAA7E"/>
        </a:accent2>
        <a:accent3>
          <a:srgbClr val="D9D9D9"/>
        </a:accent3>
        <a:accent4>
          <a:srgbClr val="000000"/>
        </a:accent4>
        <a:accent5>
          <a:srgbClr val="F4F5EE"/>
        </a:accent5>
        <a:accent6>
          <a:srgbClr val="729A72"/>
        </a:accent6>
        <a:hlink>
          <a:srgbClr val="008000"/>
        </a:hlink>
        <a:folHlink>
          <a:srgbClr val="9894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ouds 9">
        <a:dk1>
          <a:srgbClr val="000000"/>
        </a:dk1>
        <a:lt1>
          <a:srgbClr val="FEA24E"/>
        </a:lt1>
        <a:dk2>
          <a:srgbClr val="CC6600"/>
        </a:dk2>
        <a:lt2>
          <a:srgbClr val="808080"/>
        </a:lt2>
        <a:accent1>
          <a:srgbClr val="FBEECD"/>
        </a:accent1>
        <a:accent2>
          <a:srgbClr val="ECD044"/>
        </a:accent2>
        <a:accent3>
          <a:srgbClr val="FECEB2"/>
        </a:accent3>
        <a:accent4>
          <a:srgbClr val="000000"/>
        </a:accent4>
        <a:accent5>
          <a:srgbClr val="FDF5E3"/>
        </a:accent5>
        <a:accent6>
          <a:srgbClr val="D6BC3D"/>
        </a:accent6>
        <a:hlink>
          <a:srgbClr val="E42B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Clouds</Template>
  <TotalTime>19</TotalTime>
  <Words>405</Words>
  <Application>Microsoft Office PowerPoint</Application>
  <PresentationFormat>On-screen Show (4:3)</PresentationFormat>
  <Paragraphs>93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Wingdings</vt:lpstr>
      <vt:lpstr>Calibri</vt:lpstr>
      <vt:lpstr>Antique Olive</vt:lpstr>
      <vt:lpstr>Times New Roman</vt:lpstr>
      <vt:lpstr>Clouds</vt:lpstr>
      <vt:lpstr>Messianic Prophecies</vt:lpstr>
      <vt:lpstr>PowerPoint Presentation</vt:lpstr>
      <vt:lpstr>Jesus Miraculously Fulfilled Messianic Prophecy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Dan Cote</dc:creator>
  <cp:lastModifiedBy>Teacher E-Solutions</cp:lastModifiedBy>
  <cp:revision>4</cp:revision>
  <dcterms:created xsi:type="dcterms:W3CDTF">2007-04-04T01:23:22Z</dcterms:created>
  <dcterms:modified xsi:type="dcterms:W3CDTF">2019-01-15T07:27:31Z</dcterms:modified>
</cp:coreProperties>
</file>