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9" r:id="rId3"/>
    <p:sldId id="270" r:id="rId4"/>
    <p:sldId id="278" r:id="rId5"/>
    <p:sldId id="257" r:id="rId6"/>
    <p:sldId id="280" r:id="rId7"/>
    <p:sldId id="258" r:id="rId8"/>
    <p:sldId id="281" r:id="rId9"/>
    <p:sldId id="259" r:id="rId10"/>
    <p:sldId id="260" r:id="rId11"/>
    <p:sldId id="282" r:id="rId12"/>
    <p:sldId id="261" r:id="rId13"/>
    <p:sldId id="274" r:id="rId14"/>
    <p:sldId id="283" r:id="rId15"/>
    <p:sldId id="284" r:id="rId16"/>
    <p:sldId id="263" r:id="rId17"/>
    <p:sldId id="262" r:id="rId18"/>
    <p:sldId id="271" r:id="rId19"/>
    <p:sldId id="272" r:id="rId20"/>
    <p:sldId id="285" r:id="rId21"/>
    <p:sldId id="273" r:id="rId22"/>
    <p:sldId id="286" r:id="rId23"/>
    <p:sldId id="265" r:id="rId24"/>
    <p:sldId id="266" r:id="rId25"/>
    <p:sldId id="287" r:id="rId26"/>
    <p:sldId id="267" r:id="rId27"/>
    <p:sldId id="268" r:id="rId28"/>
    <p:sldId id="275" r:id="rId2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FA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2787"/>
    <p:restoredTop sz="95991" autoAdjust="0"/>
  </p:normalViewPr>
  <p:slideViewPr>
    <p:cSldViewPr>
      <p:cViewPr>
        <p:scale>
          <a:sx n="78" d="100"/>
          <a:sy n="78" d="100"/>
        </p:scale>
        <p:origin x="-58" y="-43"/>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66" d="100"/>
        <a:sy n="66" d="100"/>
      </p:scale>
      <p:origin x="0" y="8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6.xml"/><Relationship Id="rId3" Type="http://schemas.openxmlformats.org/officeDocument/2006/relationships/slide" Target="slides/slide4.xml"/><Relationship Id="rId7" Type="http://schemas.openxmlformats.org/officeDocument/2006/relationships/slide" Target="slides/slide13.xml"/><Relationship Id="rId12" Type="http://schemas.openxmlformats.org/officeDocument/2006/relationships/slide" Target="slides/slide27.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12.xml"/><Relationship Id="rId11" Type="http://schemas.openxmlformats.org/officeDocument/2006/relationships/slide" Target="slides/slide26.xml"/><Relationship Id="rId5" Type="http://schemas.openxmlformats.org/officeDocument/2006/relationships/slide" Target="slides/slide10.xml"/><Relationship Id="rId10" Type="http://schemas.openxmlformats.org/officeDocument/2006/relationships/slide" Target="slides/slide24.xml"/><Relationship Id="rId4" Type="http://schemas.openxmlformats.org/officeDocument/2006/relationships/slide" Target="slides/slide7.xml"/><Relationship Id="rId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54DF9-F0B7-49B3-8C1B-E705000BEA40}" type="slidenum">
              <a:rPr lang="en-US"/>
              <a:pPr>
                <a:defRPr/>
              </a:pPr>
              <a:t>‹#›</a:t>
            </a:fld>
            <a:endParaRPr lang="en-US"/>
          </a:p>
        </p:txBody>
      </p:sp>
    </p:spTree>
    <p:extLst>
      <p:ext uri="{BB962C8B-B14F-4D97-AF65-F5344CB8AC3E}">
        <p14:creationId xmlns:p14="http://schemas.microsoft.com/office/powerpoint/2010/main" val="817944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87BF9D-3626-4FDB-9A26-0D2441025B62}" type="slidenum">
              <a:rPr lang="en-US"/>
              <a:pPr>
                <a:defRPr/>
              </a:pPr>
              <a:t>‹#›</a:t>
            </a:fld>
            <a:endParaRPr lang="en-US"/>
          </a:p>
        </p:txBody>
      </p:sp>
    </p:spTree>
    <p:extLst>
      <p:ext uri="{BB962C8B-B14F-4D97-AF65-F5344CB8AC3E}">
        <p14:creationId xmlns:p14="http://schemas.microsoft.com/office/powerpoint/2010/main" val="269279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B9CF5B-7F14-4E52-B999-45F1DD41F1A4}" type="slidenum">
              <a:rPr lang="en-US"/>
              <a:pPr>
                <a:defRPr/>
              </a:pPr>
              <a:t>‹#›</a:t>
            </a:fld>
            <a:endParaRPr lang="en-US"/>
          </a:p>
        </p:txBody>
      </p:sp>
    </p:spTree>
    <p:extLst>
      <p:ext uri="{BB962C8B-B14F-4D97-AF65-F5344CB8AC3E}">
        <p14:creationId xmlns:p14="http://schemas.microsoft.com/office/powerpoint/2010/main" val="4114725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319EF7-955C-4DEB-8A16-A5809613505E}" type="slidenum">
              <a:rPr lang="en-US"/>
              <a:pPr>
                <a:defRPr/>
              </a:pPr>
              <a:t>‹#›</a:t>
            </a:fld>
            <a:endParaRPr lang="en-US"/>
          </a:p>
        </p:txBody>
      </p:sp>
    </p:spTree>
    <p:extLst>
      <p:ext uri="{BB962C8B-B14F-4D97-AF65-F5344CB8AC3E}">
        <p14:creationId xmlns:p14="http://schemas.microsoft.com/office/powerpoint/2010/main" val="2558216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D03830-F0BE-4060-BDC5-E1045AB1BF96}" type="slidenum">
              <a:rPr lang="en-US"/>
              <a:pPr>
                <a:defRPr/>
              </a:pPr>
              <a:t>‹#›</a:t>
            </a:fld>
            <a:endParaRPr lang="en-US"/>
          </a:p>
        </p:txBody>
      </p:sp>
    </p:spTree>
    <p:extLst>
      <p:ext uri="{BB962C8B-B14F-4D97-AF65-F5344CB8AC3E}">
        <p14:creationId xmlns:p14="http://schemas.microsoft.com/office/powerpoint/2010/main" val="110854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B3929B-4D6C-4AFC-B563-03F4F4A1C73D}" type="slidenum">
              <a:rPr lang="en-US"/>
              <a:pPr>
                <a:defRPr/>
              </a:pPr>
              <a:t>‹#›</a:t>
            </a:fld>
            <a:endParaRPr lang="en-US"/>
          </a:p>
        </p:txBody>
      </p:sp>
    </p:spTree>
    <p:extLst>
      <p:ext uri="{BB962C8B-B14F-4D97-AF65-F5344CB8AC3E}">
        <p14:creationId xmlns:p14="http://schemas.microsoft.com/office/powerpoint/2010/main" val="4107336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25E994A-0FB9-4C6B-B3EE-A589D9348F6D}" type="slidenum">
              <a:rPr lang="en-US"/>
              <a:pPr>
                <a:defRPr/>
              </a:pPr>
              <a:t>‹#›</a:t>
            </a:fld>
            <a:endParaRPr lang="en-US"/>
          </a:p>
        </p:txBody>
      </p:sp>
    </p:spTree>
    <p:extLst>
      <p:ext uri="{BB962C8B-B14F-4D97-AF65-F5344CB8AC3E}">
        <p14:creationId xmlns:p14="http://schemas.microsoft.com/office/powerpoint/2010/main" val="390442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CCCA745-666E-4772-80AD-0F415E0252D1}" type="slidenum">
              <a:rPr lang="en-US"/>
              <a:pPr>
                <a:defRPr/>
              </a:pPr>
              <a:t>‹#›</a:t>
            </a:fld>
            <a:endParaRPr lang="en-US"/>
          </a:p>
        </p:txBody>
      </p:sp>
    </p:spTree>
    <p:extLst>
      <p:ext uri="{BB962C8B-B14F-4D97-AF65-F5344CB8AC3E}">
        <p14:creationId xmlns:p14="http://schemas.microsoft.com/office/powerpoint/2010/main" val="859449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C73A03B-4218-43E1-A2A0-3E767A11357F}" type="slidenum">
              <a:rPr lang="en-US"/>
              <a:pPr>
                <a:defRPr/>
              </a:pPr>
              <a:t>‹#›</a:t>
            </a:fld>
            <a:endParaRPr lang="en-US"/>
          </a:p>
        </p:txBody>
      </p:sp>
    </p:spTree>
    <p:extLst>
      <p:ext uri="{BB962C8B-B14F-4D97-AF65-F5344CB8AC3E}">
        <p14:creationId xmlns:p14="http://schemas.microsoft.com/office/powerpoint/2010/main" val="155986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31E259-230A-4612-A1A2-0E4EAC00BCB7}" type="slidenum">
              <a:rPr lang="en-US"/>
              <a:pPr>
                <a:defRPr/>
              </a:pPr>
              <a:t>‹#›</a:t>
            </a:fld>
            <a:endParaRPr lang="en-US"/>
          </a:p>
        </p:txBody>
      </p:sp>
    </p:spTree>
    <p:extLst>
      <p:ext uri="{BB962C8B-B14F-4D97-AF65-F5344CB8AC3E}">
        <p14:creationId xmlns:p14="http://schemas.microsoft.com/office/powerpoint/2010/main" val="511887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F16DF1-7EE8-4C5B-92EE-14917DBAAA0F}" type="slidenum">
              <a:rPr lang="en-US"/>
              <a:pPr>
                <a:defRPr/>
              </a:pPr>
              <a:t>‹#›</a:t>
            </a:fld>
            <a:endParaRPr lang="en-US"/>
          </a:p>
        </p:txBody>
      </p:sp>
    </p:spTree>
    <p:extLst>
      <p:ext uri="{BB962C8B-B14F-4D97-AF65-F5344CB8AC3E}">
        <p14:creationId xmlns:p14="http://schemas.microsoft.com/office/powerpoint/2010/main" val="1613191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FD6125A-43AB-43BD-8D75-2911F5805C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www.newadvent.org/cathen/07409a.htm"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105400" y="685800"/>
            <a:ext cx="4038600" cy="5638800"/>
          </a:xfrm>
        </p:spPr>
        <p:txBody>
          <a:bodyPr/>
          <a:lstStyle/>
          <a:p>
            <a:pPr eaLnBrk="1" hangingPunct="1"/>
            <a:r>
              <a:rPr lang="en-US" sz="8000" b="1" smtClean="0">
                <a:solidFill>
                  <a:schemeClr val="tx1"/>
                </a:solidFill>
              </a:rPr>
              <a:t>Virgin Birth of Christ</a:t>
            </a:r>
          </a:p>
        </p:txBody>
      </p:sp>
      <p:pic>
        <p:nvPicPr>
          <p:cNvPr id="2051" name="Picture 8" descr="http://www.orthodoxniagara.ca/Creed/Jesu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14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http://images.encarta.msn.com/xrefmedia/sharemed/targets/images/pho/t028/T02829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57400"/>
            <a:ext cx="7086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body" idx="1"/>
          </p:nvPr>
        </p:nvSpPr>
        <p:spPr>
          <a:xfrm>
            <a:off x="0" y="228600"/>
            <a:ext cx="9144000" cy="6629400"/>
          </a:xfrm>
        </p:spPr>
        <p:txBody>
          <a:bodyPr/>
          <a:lstStyle/>
          <a:p>
            <a:pPr algn="ctr" eaLnBrk="1" hangingPunct="1">
              <a:spcBef>
                <a:spcPct val="0"/>
              </a:spcBef>
              <a:buFontTx/>
              <a:buNone/>
            </a:pPr>
            <a:r>
              <a:rPr lang="en-US" b="1" smtClean="0"/>
              <a:t>Church Fathers</a:t>
            </a:r>
            <a:r>
              <a:rPr lang="en-US" smtClean="0"/>
              <a:t> </a:t>
            </a:r>
          </a:p>
          <a:p>
            <a:pPr algn="ctr" eaLnBrk="1" hangingPunct="1">
              <a:spcBef>
                <a:spcPct val="0"/>
              </a:spcBef>
              <a:buFontTx/>
              <a:buNone/>
            </a:pPr>
            <a:r>
              <a:rPr lang="en-US" sz="2800" smtClean="0"/>
              <a:t>The perpetual virginity of our Blessed Lady was taught and proposed to our belief not merely by the councils and creeds, but also by the early Fathers.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http://www.lukedingman.com/imagesicon/theotokosprotection.jpg"/>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0" y="0"/>
            <a:ext cx="3013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Grp="1" noChangeArrowheads="1"/>
          </p:cNvSpPr>
          <p:nvPr>
            <p:ph type="body" idx="1"/>
          </p:nvPr>
        </p:nvSpPr>
        <p:spPr>
          <a:xfrm>
            <a:off x="304800" y="1447800"/>
            <a:ext cx="8458200" cy="5105400"/>
          </a:xfrm>
        </p:spPr>
        <p:txBody>
          <a:bodyPr/>
          <a:lstStyle/>
          <a:p>
            <a:pPr eaLnBrk="1" hangingPunct="1">
              <a:lnSpc>
                <a:spcPct val="90000"/>
              </a:lnSpc>
              <a:spcBef>
                <a:spcPct val="0"/>
              </a:spcBef>
            </a:pPr>
            <a:r>
              <a:rPr lang="en-US" sz="2000" b="1" smtClean="0">
                <a:solidFill>
                  <a:schemeClr val="bg1"/>
                </a:solidFill>
              </a:rPr>
              <a:t>St. Irenaeus</a:t>
            </a:r>
            <a:r>
              <a:rPr lang="en-US" sz="2000" smtClean="0"/>
              <a:t> 			(III, 21; see Eusebius, H.E., V, viii),</a:t>
            </a:r>
          </a:p>
          <a:p>
            <a:pPr eaLnBrk="1" hangingPunct="1">
              <a:lnSpc>
                <a:spcPct val="90000"/>
              </a:lnSpc>
              <a:spcBef>
                <a:spcPct val="0"/>
              </a:spcBef>
            </a:pPr>
            <a:r>
              <a:rPr lang="en-US" sz="2000" b="1" smtClean="0">
                <a:solidFill>
                  <a:schemeClr val="bg1"/>
                </a:solidFill>
              </a:rPr>
              <a:t>Origen </a:t>
            </a:r>
            <a:r>
              <a:rPr lang="en-US" sz="2000" smtClean="0"/>
              <a:t>			(Adv. Cels., I, 35),</a:t>
            </a:r>
          </a:p>
          <a:p>
            <a:pPr eaLnBrk="1" hangingPunct="1">
              <a:lnSpc>
                <a:spcPct val="90000"/>
              </a:lnSpc>
              <a:spcBef>
                <a:spcPct val="0"/>
              </a:spcBef>
            </a:pPr>
            <a:r>
              <a:rPr lang="en-US" sz="2000" b="1" smtClean="0">
                <a:solidFill>
                  <a:schemeClr val="bg1"/>
                </a:solidFill>
              </a:rPr>
              <a:t>Tertullian</a:t>
            </a:r>
            <a:r>
              <a:rPr lang="en-US" sz="2000" smtClean="0">
                <a:solidFill>
                  <a:schemeClr val="bg1"/>
                </a:solidFill>
              </a:rPr>
              <a:t> </a:t>
            </a:r>
            <a:r>
              <a:rPr lang="en-US" sz="2000" smtClean="0"/>
              <a:t>			(Adv. Marcion., III, 13; Adv. Judæos, IX),</a:t>
            </a:r>
          </a:p>
          <a:p>
            <a:pPr eaLnBrk="1" hangingPunct="1">
              <a:lnSpc>
                <a:spcPct val="90000"/>
              </a:lnSpc>
              <a:spcBef>
                <a:spcPct val="0"/>
              </a:spcBef>
            </a:pPr>
            <a:r>
              <a:rPr lang="en-US" sz="2000" b="1" smtClean="0">
                <a:solidFill>
                  <a:schemeClr val="bg1"/>
                </a:solidFill>
              </a:rPr>
              <a:t>St. Justin</a:t>
            </a:r>
            <a:r>
              <a:rPr lang="en-US" sz="2000" smtClean="0">
                <a:solidFill>
                  <a:schemeClr val="bg1"/>
                </a:solidFill>
              </a:rPr>
              <a:t> 	</a:t>
            </a:r>
            <a:r>
              <a:rPr lang="en-US" sz="2000" smtClean="0"/>
              <a:t>		(Dial. con. Tryph., 84), </a:t>
            </a:r>
          </a:p>
          <a:p>
            <a:pPr eaLnBrk="1" hangingPunct="1">
              <a:lnSpc>
                <a:spcPct val="90000"/>
              </a:lnSpc>
              <a:spcBef>
                <a:spcPct val="0"/>
              </a:spcBef>
            </a:pPr>
            <a:r>
              <a:rPr lang="en-US" sz="2000" b="1" smtClean="0">
                <a:solidFill>
                  <a:schemeClr val="bg1"/>
                </a:solidFill>
              </a:rPr>
              <a:t>St. John Chrysostom</a:t>
            </a:r>
            <a:r>
              <a:rPr lang="en-US" sz="2000" smtClean="0"/>
              <a:t> 		(Hom. v in Matth., n. 3; in Isa., VII, n. 5); </a:t>
            </a:r>
          </a:p>
          <a:p>
            <a:pPr eaLnBrk="1" hangingPunct="1">
              <a:lnSpc>
                <a:spcPct val="90000"/>
              </a:lnSpc>
              <a:spcBef>
                <a:spcPct val="0"/>
              </a:spcBef>
            </a:pPr>
            <a:r>
              <a:rPr lang="en-US" sz="2000" b="1" smtClean="0">
                <a:solidFill>
                  <a:schemeClr val="bg1"/>
                </a:solidFill>
              </a:rPr>
              <a:t>St. Epiphanius</a:t>
            </a:r>
            <a:r>
              <a:rPr lang="en-US" sz="2000" smtClean="0"/>
              <a:t> 		(Hær., xxviii, n. 7), </a:t>
            </a:r>
          </a:p>
          <a:p>
            <a:pPr eaLnBrk="1" hangingPunct="1">
              <a:lnSpc>
                <a:spcPct val="90000"/>
              </a:lnSpc>
              <a:spcBef>
                <a:spcPct val="0"/>
              </a:spcBef>
            </a:pPr>
            <a:r>
              <a:rPr lang="en-US" sz="2000" b="1" smtClean="0">
                <a:solidFill>
                  <a:schemeClr val="bg1"/>
                </a:solidFill>
              </a:rPr>
              <a:t>Eusebius </a:t>
            </a:r>
            <a:r>
              <a:rPr lang="en-US" sz="2000" smtClean="0">
                <a:solidFill>
                  <a:schemeClr val="bg1"/>
                </a:solidFill>
              </a:rPr>
              <a:t>	</a:t>
            </a:r>
            <a:r>
              <a:rPr lang="en-US" sz="2000" smtClean="0"/>
              <a:t>		(Demonstrat. ev., VIII, i), </a:t>
            </a:r>
          </a:p>
          <a:p>
            <a:pPr eaLnBrk="1" hangingPunct="1">
              <a:lnSpc>
                <a:spcPct val="90000"/>
              </a:lnSpc>
              <a:spcBef>
                <a:spcPct val="0"/>
              </a:spcBef>
            </a:pPr>
            <a:r>
              <a:rPr lang="en-US" sz="2000" b="1" smtClean="0">
                <a:solidFill>
                  <a:schemeClr val="bg1"/>
                </a:solidFill>
              </a:rPr>
              <a:t>Rufinus </a:t>
            </a:r>
            <a:r>
              <a:rPr lang="en-US" sz="2000" smtClean="0"/>
              <a:t>			(Lib. fid., 43), </a:t>
            </a:r>
          </a:p>
          <a:p>
            <a:pPr eaLnBrk="1" hangingPunct="1">
              <a:lnSpc>
                <a:spcPct val="90000"/>
              </a:lnSpc>
              <a:spcBef>
                <a:spcPct val="0"/>
              </a:spcBef>
            </a:pPr>
            <a:r>
              <a:rPr lang="en-US" sz="2000" b="1" smtClean="0">
                <a:solidFill>
                  <a:schemeClr val="bg1"/>
                </a:solidFill>
              </a:rPr>
              <a:t>St. Basil</a:t>
            </a:r>
            <a:r>
              <a:rPr lang="en-US" sz="2000" smtClean="0"/>
              <a:t> 			(in Isa., vii, 14; Hom. in S. Generat. Christi, 					n. 4, if St. Basil be the author of these two 					passages), </a:t>
            </a:r>
          </a:p>
          <a:p>
            <a:pPr eaLnBrk="1" hangingPunct="1">
              <a:lnSpc>
                <a:spcPct val="90000"/>
              </a:lnSpc>
              <a:spcBef>
                <a:spcPct val="0"/>
              </a:spcBef>
            </a:pPr>
            <a:r>
              <a:rPr lang="en-US" sz="2000" b="1" smtClean="0">
                <a:solidFill>
                  <a:schemeClr val="bg1"/>
                </a:solidFill>
              </a:rPr>
              <a:t>St. Jerome </a:t>
            </a:r>
          </a:p>
          <a:p>
            <a:pPr eaLnBrk="1" hangingPunct="1">
              <a:lnSpc>
                <a:spcPct val="90000"/>
              </a:lnSpc>
              <a:spcBef>
                <a:spcPct val="0"/>
              </a:spcBef>
              <a:buFontTx/>
              <a:buNone/>
            </a:pPr>
            <a:r>
              <a:rPr lang="en-US" sz="2000" b="1" smtClean="0">
                <a:solidFill>
                  <a:schemeClr val="bg1"/>
                </a:solidFill>
              </a:rPr>
              <a:t>	and Theodoretus</a:t>
            </a:r>
            <a:r>
              <a:rPr lang="en-US" sz="2000" smtClean="0">
                <a:solidFill>
                  <a:schemeClr val="bg1"/>
                </a:solidFill>
              </a:rPr>
              <a:t> 	</a:t>
            </a:r>
            <a:r>
              <a:rPr lang="en-US" sz="2000" smtClean="0"/>
              <a:t>	(in Isa., vii, 14), </a:t>
            </a:r>
          </a:p>
          <a:p>
            <a:pPr eaLnBrk="1" hangingPunct="1">
              <a:lnSpc>
                <a:spcPct val="90000"/>
              </a:lnSpc>
              <a:spcBef>
                <a:spcPct val="0"/>
              </a:spcBef>
            </a:pPr>
            <a:r>
              <a:rPr lang="en-US" sz="2000" b="1" smtClean="0">
                <a:solidFill>
                  <a:schemeClr val="bg1"/>
                </a:solidFill>
              </a:rPr>
              <a:t>St. Isadore</a:t>
            </a:r>
            <a:r>
              <a:rPr lang="en-US" sz="2000" smtClean="0"/>
              <a:t> 			(Adv. Judæos, I, x, n. 3), </a:t>
            </a:r>
          </a:p>
          <a:p>
            <a:pPr eaLnBrk="1" hangingPunct="1">
              <a:lnSpc>
                <a:spcPct val="90000"/>
              </a:lnSpc>
              <a:spcBef>
                <a:spcPct val="0"/>
              </a:spcBef>
            </a:pPr>
            <a:r>
              <a:rPr lang="en-US" sz="2000" b="1" smtClean="0">
                <a:solidFill>
                  <a:schemeClr val="bg1"/>
                </a:solidFill>
              </a:rPr>
              <a:t>St. Ildefonsus</a:t>
            </a:r>
            <a:r>
              <a:rPr lang="en-US" sz="2000" b="1" smtClean="0"/>
              <a:t> </a:t>
            </a:r>
            <a:r>
              <a:rPr lang="en-US" sz="2000" smtClean="0"/>
              <a:t>		(De perpetua virginit. s. Mariæ, iii). </a:t>
            </a:r>
          </a:p>
          <a:p>
            <a:pPr eaLnBrk="1" hangingPunct="1">
              <a:lnSpc>
                <a:spcPct val="90000"/>
              </a:lnSpc>
              <a:spcBef>
                <a:spcPct val="0"/>
              </a:spcBef>
            </a:pPr>
            <a:r>
              <a:rPr lang="en-US" sz="2000" b="1" smtClean="0">
                <a:solidFill>
                  <a:schemeClr val="bg1"/>
                </a:solidFill>
              </a:rPr>
              <a:t>St. Jerome</a:t>
            </a:r>
            <a:r>
              <a:rPr lang="en-US" sz="2000" smtClean="0"/>
              <a:t> 			(devotes his entire treatise against Helvidius 					to the perpetual virginity of Our Blessed 					Lady (see especially nos. 4, 13, 18). </a:t>
            </a:r>
          </a:p>
        </p:txBody>
      </p:sp>
      <p:sp>
        <p:nvSpPr>
          <p:cNvPr id="12292" name="Text Box 8"/>
          <p:cNvSpPr txBox="1">
            <a:spLocks noChangeArrowheads="1"/>
          </p:cNvSpPr>
          <p:nvPr/>
        </p:nvSpPr>
        <p:spPr bwMode="auto">
          <a:xfrm>
            <a:off x="3124200" y="373063"/>
            <a:ext cx="6019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b="1"/>
              <a:t>The words of the prophet Isaiah 7:14 </a:t>
            </a:r>
          </a:p>
          <a:p>
            <a:pPr algn="ctr" eaLnBrk="1" hangingPunct="1"/>
            <a:r>
              <a:rPr lang="en-US" b="1"/>
              <a:t>are understood in this sense by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2971800" y="0"/>
            <a:ext cx="6172200" cy="6629400"/>
          </a:xfrm>
        </p:spPr>
        <p:txBody>
          <a:bodyPr/>
          <a:lstStyle/>
          <a:p>
            <a:pPr algn="ctr" eaLnBrk="1" hangingPunct="1">
              <a:lnSpc>
                <a:spcPct val="90000"/>
              </a:lnSpc>
              <a:spcBef>
                <a:spcPct val="0"/>
              </a:spcBef>
              <a:buFontTx/>
              <a:buNone/>
            </a:pPr>
            <a:r>
              <a:rPr lang="en-US" sz="2800" smtClean="0"/>
              <a:t>The contrary doctrine is called:</a:t>
            </a:r>
          </a:p>
          <a:p>
            <a:pPr eaLnBrk="1" hangingPunct="1">
              <a:lnSpc>
                <a:spcPct val="90000"/>
              </a:lnSpc>
              <a:spcBef>
                <a:spcPct val="0"/>
              </a:spcBef>
            </a:pPr>
            <a:r>
              <a:rPr lang="en-US" sz="2400" b="1" smtClean="0"/>
              <a:t>"madness and blasphemy"</a:t>
            </a:r>
            <a:r>
              <a:rPr lang="en-US" sz="2400" smtClean="0"/>
              <a:t> </a:t>
            </a:r>
          </a:p>
          <a:p>
            <a:pPr lvl="1" eaLnBrk="1" hangingPunct="1">
              <a:lnSpc>
                <a:spcPct val="90000"/>
              </a:lnSpc>
              <a:spcBef>
                <a:spcPct val="0"/>
              </a:spcBef>
            </a:pPr>
            <a:r>
              <a:rPr lang="en-US" sz="2000" smtClean="0"/>
              <a:t>by Gennadius </a:t>
            </a:r>
            <a:r>
              <a:rPr lang="en-US" sz="1800" smtClean="0"/>
              <a:t>(De dogm. eccl., lxix),</a:t>
            </a:r>
          </a:p>
          <a:p>
            <a:pPr eaLnBrk="1" hangingPunct="1">
              <a:lnSpc>
                <a:spcPct val="90000"/>
              </a:lnSpc>
              <a:spcBef>
                <a:spcPct val="0"/>
              </a:spcBef>
            </a:pPr>
            <a:r>
              <a:rPr lang="en-US" sz="2400" b="1" smtClean="0"/>
              <a:t>"madness"</a:t>
            </a:r>
            <a:r>
              <a:rPr lang="en-US" sz="2400" smtClean="0"/>
              <a:t> </a:t>
            </a:r>
          </a:p>
          <a:p>
            <a:pPr lvl="1" eaLnBrk="1" hangingPunct="1">
              <a:lnSpc>
                <a:spcPct val="90000"/>
              </a:lnSpc>
              <a:spcBef>
                <a:spcPct val="0"/>
              </a:spcBef>
            </a:pPr>
            <a:r>
              <a:rPr lang="en-US" sz="2000" smtClean="0"/>
              <a:t>by Origen </a:t>
            </a:r>
            <a:r>
              <a:rPr lang="en-US" sz="1800" smtClean="0"/>
              <a:t>(in Luc., h, vii), </a:t>
            </a:r>
          </a:p>
          <a:p>
            <a:pPr eaLnBrk="1" hangingPunct="1">
              <a:lnSpc>
                <a:spcPct val="90000"/>
              </a:lnSpc>
              <a:spcBef>
                <a:spcPct val="0"/>
              </a:spcBef>
            </a:pPr>
            <a:r>
              <a:rPr lang="en-US" sz="2400" b="1" smtClean="0"/>
              <a:t>“sacrilege"</a:t>
            </a:r>
            <a:r>
              <a:rPr lang="en-US" sz="2400" smtClean="0"/>
              <a:t> </a:t>
            </a:r>
          </a:p>
          <a:p>
            <a:pPr lvl="1" eaLnBrk="1" hangingPunct="1">
              <a:lnSpc>
                <a:spcPct val="90000"/>
              </a:lnSpc>
              <a:spcBef>
                <a:spcPct val="0"/>
              </a:spcBef>
            </a:pPr>
            <a:r>
              <a:rPr lang="en-US" sz="2000" smtClean="0"/>
              <a:t>by St. Ambrose </a:t>
            </a:r>
            <a:r>
              <a:rPr lang="en-US" sz="1800" smtClean="0"/>
              <a:t>(De instit. virg., V, xxxv), </a:t>
            </a:r>
          </a:p>
          <a:p>
            <a:pPr eaLnBrk="1" hangingPunct="1">
              <a:lnSpc>
                <a:spcPct val="90000"/>
              </a:lnSpc>
              <a:spcBef>
                <a:spcPct val="0"/>
              </a:spcBef>
            </a:pPr>
            <a:r>
              <a:rPr lang="en-US" sz="2400" b="1" smtClean="0"/>
              <a:t>"impiety and smacking of atheism"</a:t>
            </a:r>
            <a:r>
              <a:rPr lang="en-US" sz="2400" smtClean="0"/>
              <a:t> </a:t>
            </a:r>
          </a:p>
          <a:p>
            <a:pPr lvl="1" eaLnBrk="1" hangingPunct="1">
              <a:lnSpc>
                <a:spcPct val="90000"/>
              </a:lnSpc>
              <a:spcBef>
                <a:spcPct val="0"/>
              </a:spcBef>
            </a:pPr>
            <a:r>
              <a:rPr lang="en-US" sz="2000" smtClean="0"/>
              <a:t>by Philostorgius </a:t>
            </a:r>
            <a:r>
              <a:rPr lang="en-US" sz="1800" smtClean="0"/>
              <a:t>(VI, 2), </a:t>
            </a:r>
          </a:p>
          <a:p>
            <a:pPr eaLnBrk="1" hangingPunct="1">
              <a:lnSpc>
                <a:spcPct val="90000"/>
              </a:lnSpc>
              <a:spcBef>
                <a:spcPct val="0"/>
              </a:spcBef>
            </a:pPr>
            <a:r>
              <a:rPr lang="en-US" sz="2400" b="1" smtClean="0"/>
              <a:t>"perfidy"</a:t>
            </a:r>
            <a:r>
              <a:rPr lang="en-US" sz="2400" smtClean="0"/>
              <a:t> </a:t>
            </a:r>
          </a:p>
          <a:p>
            <a:pPr lvl="1" eaLnBrk="1" hangingPunct="1">
              <a:lnSpc>
                <a:spcPct val="90000"/>
              </a:lnSpc>
              <a:spcBef>
                <a:spcPct val="0"/>
              </a:spcBef>
            </a:pPr>
            <a:r>
              <a:rPr lang="en-US" sz="2000" smtClean="0"/>
              <a:t>by St. Bede </a:t>
            </a:r>
            <a:r>
              <a:rPr lang="en-US" sz="1800" smtClean="0"/>
              <a:t>(hom. v, and xxii), </a:t>
            </a:r>
          </a:p>
          <a:p>
            <a:pPr eaLnBrk="1" hangingPunct="1">
              <a:lnSpc>
                <a:spcPct val="90000"/>
              </a:lnSpc>
              <a:spcBef>
                <a:spcPct val="0"/>
              </a:spcBef>
            </a:pPr>
            <a:r>
              <a:rPr lang="en-US" sz="2400" b="1" smtClean="0"/>
              <a:t>"full of blasphemies"</a:t>
            </a:r>
            <a:r>
              <a:rPr lang="en-US" sz="2400" smtClean="0"/>
              <a:t> </a:t>
            </a:r>
          </a:p>
          <a:p>
            <a:pPr lvl="1" eaLnBrk="1" hangingPunct="1">
              <a:lnSpc>
                <a:spcPct val="90000"/>
              </a:lnSpc>
              <a:spcBef>
                <a:spcPct val="0"/>
              </a:spcBef>
            </a:pPr>
            <a:r>
              <a:rPr lang="en-US" sz="2000" smtClean="0"/>
              <a:t>by the author of Prædestin. </a:t>
            </a:r>
            <a:r>
              <a:rPr lang="en-US" sz="1800" smtClean="0"/>
              <a:t>(i, 84), </a:t>
            </a:r>
          </a:p>
          <a:p>
            <a:pPr eaLnBrk="1" hangingPunct="1">
              <a:lnSpc>
                <a:spcPct val="90000"/>
              </a:lnSpc>
              <a:spcBef>
                <a:spcPct val="0"/>
              </a:spcBef>
            </a:pPr>
            <a:r>
              <a:rPr lang="en-US" sz="2400" b="1" smtClean="0"/>
              <a:t>"perfidy of the Jews"</a:t>
            </a:r>
            <a:r>
              <a:rPr lang="en-US" sz="2400" smtClean="0"/>
              <a:t> </a:t>
            </a:r>
          </a:p>
          <a:p>
            <a:pPr lvl="1" eaLnBrk="1" hangingPunct="1">
              <a:lnSpc>
                <a:spcPct val="90000"/>
              </a:lnSpc>
              <a:spcBef>
                <a:spcPct val="0"/>
              </a:spcBef>
            </a:pPr>
            <a:r>
              <a:rPr lang="en-US" sz="2000" smtClean="0"/>
              <a:t>by Pope Siricius </a:t>
            </a:r>
            <a:r>
              <a:rPr lang="en-US" sz="1800" smtClean="0"/>
              <a:t>(ep. ix, 3), </a:t>
            </a:r>
          </a:p>
          <a:p>
            <a:pPr eaLnBrk="1" hangingPunct="1">
              <a:lnSpc>
                <a:spcPct val="90000"/>
              </a:lnSpc>
              <a:spcBef>
                <a:spcPct val="0"/>
              </a:spcBef>
            </a:pPr>
            <a:r>
              <a:rPr lang="en-US" sz="2400" b="1" smtClean="0"/>
              <a:t>"heresy"</a:t>
            </a:r>
            <a:r>
              <a:rPr lang="en-US" sz="2400" smtClean="0"/>
              <a:t> </a:t>
            </a:r>
          </a:p>
          <a:p>
            <a:pPr lvl="1" eaLnBrk="1" hangingPunct="1">
              <a:lnSpc>
                <a:spcPct val="90000"/>
              </a:lnSpc>
              <a:spcBef>
                <a:spcPct val="0"/>
              </a:spcBef>
            </a:pPr>
            <a:r>
              <a:rPr lang="en-US" sz="2000" smtClean="0"/>
              <a:t>by St. Augustine </a:t>
            </a:r>
            <a:r>
              <a:rPr lang="en-US" sz="1800" smtClean="0"/>
              <a:t>(De Hær. h., lvi). </a:t>
            </a:r>
          </a:p>
          <a:p>
            <a:pPr algn="ctr" eaLnBrk="1" hangingPunct="1">
              <a:lnSpc>
                <a:spcPct val="90000"/>
              </a:lnSpc>
              <a:spcBef>
                <a:spcPct val="0"/>
              </a:spcBef>
              <a:buFontTx/>
              <a:buNone/>
            </a:pPr>
            <a:r>
              <a:rPr lang="en-US" sz="2400" b="1" smtClean="0"/>
              <a:t>St. Epiphanius probably excels all others in his invectives against the opponents of Our Lady’s virginity </a:t>
            </a:r>
          </a:p>
          <a:p>
            <a:pPr lvl="1" eaLnBrk="1" hangingPunct="1">
              <a:lnSpc>
                <a:spcPct val="90000"/>
              </a:lnSpc>
              <a:spcBef>
                <a:spcPct val="0"/>
              </a:spcBef>
            </a:pPr>
            <a:r>
              <a:rPr lang="en-US" sz="1800" smtClean="0"/>
              <a:t>(Hær., lxxviii, 1, 11, 23). </a:t>
            </a:r>
          </a:p>
        </p:txBody>
      </p:sp>
      <p:pic>
        <p:nvPicPr>
          <p:cNvPr id="13315" name="Picture 6" descr="http://www.lukedingman.com/imagesicon/theotokosprot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13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5410200" y="609600"/>
            <a:ext cx="3733800" cy="6248400"/>
          </a:xfrm>
        </p:spPr>
        <p:txBody>
          <a:bodyPr/>
          <a:lstStyle/>
          <a:p>
            <a:pPr marL="0" indent="0" algn="ctr" eaLnBrk="1" hangingPunct="1">
              <a:spcBef>
                <a:spcPct val="0"/>
              </a:spcBef>
              <a:buFontTx/>
              <a:buNone/>
            </a:pPr>
            <a:r>
              <a:rPr lang="en-US" smtClean="0"/>
              <a:t>St Athanasius in his </a:t>
            </a:r>
            <a:r>
              <a:rPr lang="en-US" i="1" u="sng" smtClean="0"/>
              <a:t>Discourses Against the Arians</a:t>
            </a:r>
            <a:r>
              <a:rPr lang="en-US" smtClean="0"/>
              <a:t> </a:t>
            </a:r>
          </a:p>
          <a:p>
            <a:pPr marL="0" indent="0" algn="ctr" eaLnBrk="1" hangingPunct="1">
              <a:spcBef>
                <a:spcPct val="0"/>
              </a:spcBef>
              <a:buFontTx/>
              <a:buNone/>
            </a:pPr>
            <a:r>
              <a:rPr lang="en-US" smtClean="0"/>
              <a:t>explicitly calls Mary Ever-Virgin.</a:t>
            </a:r>
          </a:p>
          <a:p>
            <a:pPr marL="0" indent="0" algn="ctr" eaLnBrk="1" hangingPunct="1">
              <a:spcBef>
                <a:spcPct val="0"/>
              </a:spcBef>
              <a:buFontTx/>
              <a:buNone/>
            </a:pPr>
            <a:r>
              <a:rPr lang="en-US" smtClean="0"/>
              <a:t>He mentions this title as something Christians take for granted.</a:t>
            </a:r>
          </a:p>
        </p:txBody>
      </p:sp>
      <p:pic>
        <p:nvPicPr>
          <p:cNvPr id="14339" name="Picture 5" descr="http://ocafs.oca.org/GetImageDetail.asp?IP=october%2F1001BProt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53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5410200" y="228600"/>
            <a:ext cx="3733800" cy="6629400"/>
          </a:xfrm>
        </p:spPr>
        <p:txBody>
          <a:bodyPr/>
          <a:lstStyle/>
          <a:p>
            <a:pPr marL="0" indent="0" algn="ctr" eaLnBrk="1" hangingPunct="1">
              <a:lnSpc>
                <a:spcPct val="90000"/>
              </a:lnSpc>
              <a:spcBef>
                <a:spcPct val="0"/>
              </a:spcBef>
              <a:buFontTx/>
              <a:buNone/>
            </a:pPr>
            <a:r>
              <a:rPr lang="en-US" smtClean="0"/>
              <a:t>In the 4</a:t>
            </a:r>
            <a:r>
              <a:rPr lang="en-US" baseline="30000" smtClean="0"/>
              <a:t>th</a:t>
            </a:r>
            <a:r>
              <a:rPr lang="en-US" smtClean="0"/>
              <a:t> century Helvidius questioned Mary’s perpetual virginity in outrage St. Jerome wrote a scathing defense entitle </a:t>
            </a:r>
          </a:p>
          <a:p>
            <a:pPr marL="0" indent="0" algn="ctr" eaLnBrk="1" hangingPunct="1">
              <a:lnSpc>
                <a:spcPct val="90000"/>
              </a:lnSpc>
              <a:spcBef>
                <a:spcPct val="0"/>
              </a:spcBef>
              <a:buFontTx/>
              <a:buNone/>
            </a:pPr>
            <a:r>
              <a:rPr lang="en-US" i="1" u="sng" smtClean="0"/>
              <a:t>The Perpetual Virginity of the Blessed Virgin Mary Against Helvidius</a:t>
            </a:r>
            <a:r>
              <a:rPr lang="en-US" smtClean="0"/>
              <a:t>, </a:t>
            </a:r>
          </a:p>
          <a:p>
            <a:pPr marL="0" indent="0" algn="ctr" eaLnBrk="1" hangingPunct="1">
              <a:lnSpc>
                <a:spcPct val="90000"/>
              </a:lnSpc>
              <a:spcBef>
                <a:spcPct val="0"/>
              </a:spcBef>
              <a:buFontTx/>
              <a:buNone/>
            </a:pPr>
            <a:r>
              <a:rPr lang="en-US" smtClean="0"/>
              <a:t>it condemned his teaching as novel and heretical.</a:t>
            </a:r>
          </a:p>
        </p:txBody>
      </p:sp>
      <p:pic>
        <p:nvPicPr>
          <p:cNvPr id="15363" name="Picture 3" descr="http://ocafs.oca.org/GetImageDetail.asp?IP=october%2F1001BProt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53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5486400" y="0"/>
            <a:ext cx="3657600" cy="6858000"/>
          </a:xfrm>
        </p:spPr>
        <p:txBody>
          <a:bodyPr/>
          <a:lstStyle/>
          <a:p>
            <a:pPr marL="0" indent="0" algn="ctr" eaLnBrk="1" hangingPunct="1">
              <a:spcBef>
                <a:spcPct val="0"/>
              </a:spcBef>
              <a:buFontTx/>
              <a:buNone/>
            </a:pPr>
            <a:r>
              <a:rPr lang="en-US" sz="3600" smtClean="0"/>
              <a:t>Augustine </a:t>
            </a:r>
          </a:p>
          <a:p>
            <a:pPr marL="0" indent="0" algn="ctr" eaLnBrk="1" hangingPunct="1">
              <a:spcBef>
                <a:spcPct val="0"/>
              </a:spcBef>
              <a:buFontTx/>
              <a:buNone/>
            </a:pPr>
            <a:r>
              <a:rPr lang="en-US" sz="3600" smtClean="0"/>
              <a:t>calls Mary, </a:t>
            </a:r>
          </a:p>
          <a:p>
            <a:pPr marL="0" indent="0" algn="ctr" eaLnBrk="1" hangingPunct="1">
              <a:spcBef>
                <a:spcPct val="0"/>
              </a:spcBef>
              <a:buFontTx/>
              <a:buNone/>
            </a:pPr>
            <a:r>
              <a:rPr lang="en-US" sz="3600" b="1" smtClean="0"/>
              <a:t>“a Virgin conceiving, </a:t>
            </a:r>
          </a:p>
          <a:p>
            <a:pPr marL="0" indent="0" algn="ctr" eaLnBrk="1" hangingPunct="1">
              <a:spcBef>
                <a:spcPct val="0"/>
              </a:spcBef>
              <a:buFontTx/>
              <a:buNone/>
            </a:pPr>
            <a:r>
              <a:rPr lang="en-US" sz="3600" smtClean="0"/>
              <a:t>a Virgin </a:t>
            </a:r>
          </a:p>
          <a:p>
            <a:pPr marL="0" indent="0" algn="ctr" eaLnBrk="1" hangingPunct="1">
              <a:spcBef>
                <a:spcPct val="0"/>
              </a:spcBef>
              <a:buFontTx/>
              <a:buNone/>
            </a:pPr>
            <a:r>
              <a:rPr lang="en-US" sz="3600" b="1" smtClean="0"/>
              <a:t>bearing, </a:t>
            </a:r>
          </a:p>
          <a:p>
            <a:pPr marL="0" indent="0" algn="ctr" eaLnBrk="1" hangingPunct="1">
              <a:spcBef>
                <a:spcPct val="0"/>
              </a:spcBef>
              <a:buFontTx/>
              <a:buNone/>
            </a:pPr>
            <a:r>
              <a:rPr lang="en-US" sz="3600" smtClean="0"/>
              <a:t>a Virgin </a:t>
            </a:r>
          </a:p>
          <a:p>
            <a:pPr marL="0" indent="0" algn="ctr" eaLnBrk="1" hangingPunct="1">
              <a:spcBef>
                <a:spcPct val="0"/>
              </a:spcBef>
              <a:buFontTx/>
              <a:buNone/>
            </a:pPr>
            <a:r>
              <a:rPr lang="en-US" sz="3600" b="1" smtClean="0"/>
              <a:t>pregnant, </a:t>
            </a:r>
          </a:p>
          <a:p>
            <a:pPr marL="0" indent="0" algn="ctr" eaLnBrk="1" hangingPunct="1">
              <a:spcBef>
                <a:spcPct val="0"/>
              </a:spcBef>
              <a:buFontTx/>
              <a:buNone/>
            </a:pPr>
            <a:r>
              <a:rPr lang="en-US" sz="3600" smtClean="0"/>
              <a:t>a Virgin </a:t>
            </a:r>
          </a:p>
          <a:p>
            <a:pPr marL="0" indent="0" algn="ctr" eaLnBrk="1" hangingPunct="1">
              <a:spcBef>
                <a:spcPct val="0"/>
              </a:spcBef>
              <a:buFontTx/>
              <a:buNone/>
            </a:pPr>
            <a:r>
              <a:rPr lang="en-US" sz="3600" b="1" smtClean="0"/>
              <a:t>bringing forth, </a:t>
            </a:r>
          </a:p>
          <a:p>
            <a:pPr marL="0" indent="0" algn="ctr" eaLnBrk="1" hangingPunct="1">
              <a:spcBef>
                <a:spcPct val="0"/>
              </a:spcBef>
              <a:buFontTx/>
              <a:buNone/>
            </a:pPr>
            <a:r>
              <a:rPr lang="en-US" sz="3600" smtClean="0"/>
              <a:t>a Virgin </a:t>
            </a:r>
          </a:p>
          <a:p>
            <a:pPr marL="0" indent="0" algn="ctr" eaLnBrk="1" hangingPunct="1">
              <a:spcBef>
                <a:spcPct val="0"/>
              </a:spcBef>
              <a:buFontTx/>
              <a:buNone/>
            </a:pPr>
            <a:r>
              <a:rPr lang="en-US" sz="3600" b="1" smtClean="0"/>
              <a:t>perpetual”</a:t>
            </a:r>
            <a:r>
              <a:rPr lang="en-US" sz="3600" b="1" i="1" u="sng" smtClean="0"/>
              <a:t> </a:t>
            </a:r>
            <a:r>
              <a:rPr lang="en-US" sz="3600" b="1" smtClean="0"/>
              <a:t> </a:t>
            </a:r>
            <a:endParaRPr lang="en-US" sz="3600" b="1" i="1" u="sng" smtClean="0"/>
          </a:p>
        </p:txBody>
      </p:sp>
      <p:pic>
        <p:nvPicPr>
          <p:cNvPr id="16387" name="Picture 5" descr="http://www.russkialbum.ru/img/avt/1431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43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descr="http://www.fairfaxcommunity.net/media/images/deciphe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body" idx="1"/>
          </p:nvPr>
        </p:nvSpPr>
        <p:spPr>
          <a:xfrm>
            <a:off x="0" y="0"/>
            <a:ext cx="4419600" cy="6858000"/>
          </a:xfrm>
        </p:spPr>
        <p:txBody>
          <a:bodyPr/>
          <a:lstStyle/>
          <a:p>
            <a:pPr marL="0" indent="0" algn="ctr" eaLnBrk="1" hangingPunct="1">
              <a:lnSpc>
                <a:spcPct val="90000"/>
              </a:lnSpc>
              <a:buFontTx/>
              <a:buNone/>
            </a:pPr>
            <a:r>
              <a:rPr lang="en-US" smtClean="0">
                <a:solidFill>
                  <a:schemeClr val="bg1"/>
                </a:solidFill>
              </a:rPr>
              <a:t>There can be no doubt as to the Church's teaching and as to the existence of an early Christian tradition maintaining the perpetual virginity of our Blessed Lady and consequently the virgin birth of Jesus Christ. </a:t>
            </a:r>
          </a:p>
          <a:p>
            <a:pPr marL="0" indent="0" algn="ctr" eaLnBrk="1" hangingPunct="1">
              <a:lnSpc>
                <a:spcPct val="90000"/>
              </a:lnSpc>
              <a:buFontTx/>
              <a:buNone/>
            </a:pPr>
            <a:r>
              <a:rPr lang="en-US" smtClean="0">
                <a:solidFill>
                  <a:schemeClr val="bg1"/>
                </a:solidFill>
              </a:rPr>
              <a:t>The mystery of the virginal conception is furthermore taught by the third Gospel and confirmed by the first.</a:t>
            </a:r>
          </a:p>
        </p:txBody>
      </p:sp>
      <p:pic>
        <p:nvPicPr>
          <p:cNvPr id="17412" name="Picture 9" descr="http://www.womenpriests.org/images/emblems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3434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http://www.artcyclopedia.com/masterscans/annunciation-mid.jpg"/>
          <p:cNvPicPr>
            <a:picLocks noChangeAspect="1" noChangeArrowheads="1"/>
          </p:cNvPicPr>
          <p:nvPr/>
        </p:nvPicPr>
        <p:blipFill>
          <a:blip r:embed="rId2">
            <a:lum contrast="-42000"/>
            <a:extLst>
              <a:ext uri="{28A0092B-C50C-407E-A947-70E740481C1C}">
                <a14:useLocalDpi xmlns:a14="http://schemas.microsoft.com/office/drawing/2010/main" val="0"/>
              </a:ext>
            </a:extLst>
          </a:blip>
          <a:srcRect l="6667" b="470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p:nvPr>
        </p:nvSpPr>
        <p:spPr>
          <a:xfrm>
            <a:off x="685800" y="228600"/>
            <a:ext cx="7772400" cy="533400"/>
          </a:xfrm>
        </p:spPr>
        <p:txBody>
          <a:bodyPr/>
          <a:lstStyle/>
          <a:p>
            <a:pPr eaLnBrk="1" hangingPunct="1"/>
            <a:r>
              <a:rPr lang="en-US" sz="3200" b="1" smtClean="0">
                <a:solidFill>
                  <a:schemeClr val="bg1"/>
                </a:solidFill>
              </a:rPr>
              <a:t>Virgin Birth of Christ</a:t>
            </a:r>
          </a:p>
        </p:txBody>
      </p:sp>
      <p:sp>
        <p:nvSpPr>
          <p:cNvPr id="18436" name="Rectangle 3"/>
          <p:cNvSpPr>
            <a:spLocks noGrp="1" noChangeArrowheads="1"/>
          </p:cNvSpPr>
          <p:nvPr>
            <p:ph type="body" idx="1"/>
          </p:nvPr>
        </p:nvSpPr>
        <p:spPr>
          <a:xfrm>
            <a:off x="685800" y="838200"/>
            <a:ext cx="7772400" cy="5486400"/>
          </a:xfrm>
        </p:spPr>
        <p:txBody>
          <a:bodyPr/>
          <a:lstStyle/>
          <a:p>
            <a:pPr algn="ctr" eaLnBrk="1" hangingPunct="1">
              <a:lnSpc>
                <a:spcPct val="90000"/>
              </a:lnSpc>
              <a:spcBef>
                <a:spcPct val="0"/>
              </a:spcBef>
              <a:buFontTx/>
              <a:buNone/>
            </a:pPr>
            <a:r>
              <a:rPr lang="en-US" sz="2800" b="1" smtClean="0">
                <a:solidFill>
                  <a:schemeClr val="bg1"/>
                </a:solidFill>
              </a:rPr>
              <a:t>Sacred Scripture</a:t>
            </a:r>
            <a:r>
              <a:rPr lang="en-US" sz="2800" smtClean="0">
                <a:solidFill>
                  <a:schemeClr val="bg1"/>
                </a:solidFill>
              </a:rPr>
              <a:t> </a:t>
            </a:r>
          </a:p>
          <a:p>
            <a:pPr algn="ctr" eaLnBrk="1" hangingPunct="1">
              <a:lnSpc>
                <a:spcPct val="90000"/>
              </a:lnSpc>
              <a:spcBef>
                <a:spcPct val="0"/>
              </a:spcBef>
              <a:buFontTx/>
              <a:buNone/>
            </a:pPr>
            <a:r>
              <a:rPr lang="en-US" sz="2800" smtClean="0">
                <a:solidFill>
                  <a:schemeClr val="bg1"/>
                </a:solidFill>
              </a:rPr>
              <a:t>According to St. Luke (1:34-35), </a:t>
            </a:r>
          </a:p>
          <a:p>
            <a:pPr algn="ctr" eaLnBrk="1" hangingPunct="1">
              <a:lnSpc>
                <a:spcPct val="90000"/>
              </a:lnSpc>
              <a:spcBef>
                <a:spcPct val="0"/>
              </a:spcBef>
              <a:buFontTx/>
              <a:buNone/>
            </a:pPr>
            <a:r>
              <a:rPr lang="en-US" sz="2400" i="1" smtClean="0">
                <a:solidFill>
                  <a:schemeClr val="bg1"/>
                </a:solidFill>
              </a:rPr>
              <a:t>"Mary said to the angel: How shall this be done, because I know not man? And the angel answering, said to her: The Holy Spirit shall come upon thee, and the power of the most High shall overshadow thee. And therefore also the Holy which shall be born of thee shall be called the Son of God." </a:t>
            </a:r>
          </a:p>
          <a:p>
            <a:pPr algn="ctr" eaLnBrk="1" hangingPunct="1">
              <a:lnSpc>
                <a:spcPct val="90000"/>
              </a:lnSpc>
              <a:spcBef>
                <a:spcPct val="0"/>
              </a:spcBef>
              <a:buFontTx/>
              <a:buNone/>
            </a:pPr>
            <a:r>
              <a:rPr lang="en-US" sz="2800" smtClean="0">
                <a:solidFill>
                  <a:schemeClr val="bg1"/>
                </a:solidFill>
              </a:rPr>
              <a:t>The intercourse of man is excluded in the conception of Our Blessed Lord. </a:t>
            </a:r>
          </a:p>
          <a:p>
            <a:pPr algn="ctr" eaLnBrk="1" hangingPunct="1">
              <a:lnSpc>
                <a:spcPct val="90000"/>
              </a:lnSpc>
              <a:spcBef>
                <a:spcPct val="0"/>
              </a:spcBef>
              <a:buFontTx/>
              <a:buNone/>
            </a:pPr>
            <a:r>
              <a:rPr lang="en-US" sz="2800" smtClean="0">
                <a:solidFill>
                  <a:schemeClr val="bg1"/>
                </a:solidFill>
              </a:rPr>
              <a:t>According to St. Matthew, St. Joseph, when perplexed by the pregnancy of Mary, </a:t>
            </a:r>
          </a:p>
          <a:p>
            <a:pPr algn="ctr" eaLnBrk="1" hangingPunct="1">
              <a:lnSpc>
                <a:spcPct val="90000"/>
              </a:lnSpc>
              <a:spcBef>
                <a:spcPct val="0"/>
              </a:spcBef>
              <a:buFontTx/>
              <a:buNone/>
            </a:pPr>
            <a:r>
              <a:rPr lang="en-US" sz="2800" smtClean="0">
                <a:solidFill>
                  <a:schemeClr val="bg1"/>
                </a:solidFill>
              </a:rPr>
              <a:t>is told by the angel:</a:t>
            </a:r>
          </a:p>
          <a:p>
            <a:pPr algn="ctr" eaLnBrk="1" hangingPunct="1">
              <a:lnSpc>
                <a:spcPct val="90000"/>
              </a:lnSpc>
              <a:spcBef>
                <a:spcPct val="0"/>
              </a:spcBef>
              <a:buFontTx/>
              <a:buNone/>
            </a:pPr>
            <a:r>
              <a:rPr lang="en-US" sz="2400" i="1" smtClean="0">
                <a:solidFill>
                  <a:schemeClr val="bg1"/>
                </a:solidFill>
              </a:rPr>
              <a:t>"Fear not to take unto thee Mary thy wife, for that which is conceived in her, is of the Holy Spirit"</a:t>
            </a:r>
            <a:r>
              <a:rPr lang="en-US" sz="2800" smtClean="0">
                <a:solidFill>
                  <a:schemeClr val="bg1"/>
                </a:solidFill>
              </a:rPr>
              <a:t> (1:20).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04800"/>
            <a:ext cx="7772400" cy="838200"/>
          </a:xfrm>
        </p:spPr>
        <p:txBody>
          <a:bodyPr/>
          <a:lstStyle/>
          <a:p>
            <a:pPr eaLnBrk="1" hangingPunct="1"/>
            <a:r>
              <a:rPr lang="en-US" sz="3200" b="1" smtClean="0">
                <a:solidFill>
                  <a:schemeClr val="bg1"/>
                </a:solidFill>
              </a:rPr>
              <a:t>Scripture Often Used to Disprove Mary’s Perpetual Virginity</a:t>
            </a:r>
          </a:p>
        </p:txBody>
      </p:sp>
      <p:sp>
        <p:nvSpPr>
          <p:cNvPr id="19459" name="Rectangle 3"/>
          <p:cNvSpPr>
            <a:spLocks noGrp="1" noChangeArrowheads="1"/>
          </p:cNvSpPr>
          <p:nvPr>
            <p:ph type="body" idx="1"/>
          </p:nvPr>
        </p:nvSpPr>
        <p:spPr>
          <a:xfrm>
            <a:off x="5181600" y="0"/>
            <a:ext cx="3962400" cy="6858000"/>
          </a:xfrm>
          <a:ln>
            <a:solidFill>
              <a:schemeClr val="tx1"/>
            </a:solidFill>
            <a:miter lim="800000"/>
            <a:headEnd/>
            <a:tailEnd/>
          </a:ln>
        </p:spPr>
        <p:txBody>
          <a:bodyPr/>
          <a:lstStyle/>
          <a:p>
            <a:pPr marL="0" indent="0" algn="ctr" eaLnBrk="1" hangingPunct="1">
              <a:lnSpc>
                <a:spcPct val="90000"/>
              </a:lnSpc>
              <a:spcBef>
                <a:spcPct val="0"/>
              </a:spcBef>
              <a:buFontTx/>
              <a:buNone/>
            </a:pPr>
            <a:r>
              <a:rPr lang="en-US" sz="2000" smtClean="0"/>
              <a:t>It can indicate sibling, relative, friend, or associate</a:t>
            </a:r>
          </a:p>
          <a:p>
            <a:pPr marL="0" indent="0" algn="ctr" eaLnBrk="1" hangingPunct="1">
              <a:lnSpc>
                <a:spcPct val="90000"/>
              </a:lnSpc>
              <a:spcBef>
                <a:spcPct val="0"/>
              </a:spcBef>
              <a:buFontTx/>
              <a:buNone/>
            </a:pPr>
            <a:r>
              <a:rPr lang="en-US" sz="2000" smtClean="0"/>
              <a:t>Acts 21:7</a:t>
            </a:r>
          </a:p>
          <a:p>
            <a:pPr marL="0" indent="0" algn="ctr" eaLnBrk="1" hangingPunct="1">
              <a:lnSpc>
                <a:spcPct val="90000"/>
              </a:lnSpc>
              <a:spcBef>
                <a:spcPct val="0"/>
              </a:spcBef>
              <a:buFontTx/>
              <a:buNone/>
            </a:pPr>
            <a:r>
              <a:rPr lang="en-US" sz="2000" smtClean="0"/>
              <a:t>Fellow Christians are called brothers</a:t>
            </a:r>
          </a:p>
          <a:p>
            <a:pPr marL="0" indent="0" algn="ctr" eaLnBrk="1" hangingPunct="1">
              <a:lnSpc>
                <a:spcPct val="90000"/>
              </a:lnSpc>
              <a:spcBef>
                <a:spcPct val="0"/>
              </a:spcBef>
              <a:buFontTx/>
              <a:buNone/>
            </a:pPr>
            <a:r>
              <a:rPr lang="en-US" sz="2000" smtClean="0"/>
              <a:t>Acts 22:1</a:t>
            </a:r>
          </a:p>
          <a:p>
            <a:pPr marL="0" indent="0" algn="ctr" eaLnBrk="1" hangingPunct="1">
              <a:lnSpc>
                <a:spcPct val="90000"/>
              </a:lnSpc>
              <a:spcBef>
                <a:spcPct val="0"/>
              </a:spcBef>
              <a:buFontTx/>
              <a:buNone/>
            </a:pPr>
            <a:r>
              <a:rPr lang="en-US" sz="2000" smtClean="0"/>
              <a:t>Jewish leaders are called brothers.</a:t>
            </a:r>
          </a:p>
          <a:p>
            <a:pPr marL="0" indent="0" algn="ctr" eaLnBrk="1" hangingPunct="1">
              <a:lnSpc>
                <a:spcPct val="90000"/>
              </a:lnSpc>
              <a:spcBef>
                <a:spcPct val="0"/>
              </a:spcBef>
              <a:buFontTx/>
              <a:buNone/>
            </a:pPr>
            <a:r>
              <a:rPr lang="en-US" sz="2000" smtClean="0"/>
              <a:t>Gn 14:14</a:t>
            </a:r>
          </a:p>
          <a:p>
            <a:pPr marL="0" indent="0" algn="ctr" eaLnBrk="1" hangingPunct="1">
              <a:lnSpc>
                <a:spcPct val="90000"/>
              </a:lnSpc>
              <a:spcBef>
                <a:spcPct val="0"/>
              </a:spcBef>
              <a:buFontTx/>
              <a:buNone/>
            </a:pPr>
            <a:r>
              <a:rPr lang="en-US" sz="2000" smtClean="0"/>
              <a:t>Lot the nephew of Abraham is called his brother</a:t>
            </a:r>
          </a:p>
          <a:p>
            <a:pPr marL="0" indent="0" algn="ctr" eaLnBrk="1" hangingPunct="1">
              <a:lnSpc>
                <a:spcPct val="90000"/>
              </a:lnSpc>
              <a:spcBef>
                <a:spcPct val="0"/>
              </a:spcBef>
              <a:buFontTx/>
              <a:buNone/>
            </a:pPr>
            <a:r>
              <a:rPr lang="en-US" sz="2800" smtClean="0"/>
              <a:t>To determine the exact relationship of Jesus’ brothers other scripture passages must be examined.</a:t>
            </a:r>
          </a:p>
          <a:p>
            <a:pPr marL="0" indent="0" algn="ctr" eaLnBrk="1" hangingPunct="1">
              <a:lnSpc>
                <a:spcPct val="90000"/>
              </a:lnSpc>
              <a:spcBef>
                <a:spcPct val="0"/>
              </a:spcBef>
              <a:buFontTx/>
              <a:buNone/>
            </a:pPr>
            <a:r>
              <a:rPr lang="en-US" sz="2000" smtClean="0"/>
              <a:t>Matthew 27:56 &amp; Mark 15:40</a:t>
            </a:r>
          </a:p>
          <a:p>
            <a:pPr marL="0" indent="0" algn="ctr" eaLnBrk="1" hangingPunct="1">
              <a:lnSpc>
                <a:spcPct val="90000"/>
              </a:lnSpc>
              <a:spcBef>
                <a:spcPct val="0"/>
              </a:spcBef>
              <a:buFontTx/>
              <a:buNone/>
            </a:pPr>
            <a:r>
              <a:rPr lang="en-US" sz="2000" smtClean="0"/>
              <a:t>Tell us that two of these brothers James and Joseph are sons of another Mary, not the mother of Jesus</a:t>
            </a:r>
          </a:p>
          <a:p>
            <a:pPr marL="0" indent="0" algn="ctr" eaLnBrk="1" hangingPunct="1">
              <a:lnSpc>
                <a:spcPct val="90000"/>
              </a:lnSpc>
              <a:spcBef>
                <a:spcPct val="0"/>
              </a:spcBef>
              <a:buFontTx/>
              <a:buNone/>
            </a:pPr>
            <a:r>
              <a:rPr lang="en-US" sz="2000" smtClean="0"/>
              <a:t>Jn 19:25</a:t>
            </a:r>
          </a:p>
          <a:p>
            <a:pPr marL="0" indent="0" algn="ctr" eaLnBrk="1" hangingPunct="1">
              <a:lnSpc>
                <a:spcPct val="90000"/>
              </a:lnSpc>
              <a:spcBef>
                <a:spcPct val="0"/>
              </a:spcBef>
              <a:buFontTx/>
              <a:buNone/>
            </a:pPr>
            <a:r>
              <a:rPr lang="en-US" sz="2000" smtClean="0"/>
              <a:t>Identifies this Mary as the wife of Clopas.</a:t>
            </a:r>
          </a:p>
        </p:txBody>
      </p:sp>
      <p:pic>
        <p:nvPicPr>
          <p:cNvPr id="19460" name="Picture 9" descr="http://www.the-tribulation-network.com/dougkrieger/jerusalems_first_np_mayor_files/image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59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10"/>
          <p:cNvSpPr txBox="1">
            <a:spLocks noChangeArrowheads="1"/>
          </p:cNvSpPr>
          <p:nvPr/>
        </p:nvSpPr>
        <p:spPr bwMode="auto">
          <a:xfrm>
            <a:off x="3200400" y="1066800"/>
            <a:ext cx="198120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lnSpc>
                <a:spcPct val="90000"/>
              </a:lnSpc>
            </a:pPr>
            <a:r>
              <a:rPr lang="en-US" sz="2800" b="1">
                <a:solidFill>
                  <a:schemeClr val="bg1"/>
                </a:solidFill>
              </a:rPr>
              <a:t>The word brother is used in many different ways.</a:t>
            </a:r>
            <a:endParaRPr lang="en-US">
              <a:solidFill>
                <a:schemeClr val="bg1"/>
              </a:solidFill>
            </a:endParaRPr>
          </a:p>
        </p:txBody>
      </p:sp>
      <p:sp>
        <p:nvSpPr>
          <p:cNvPr id="19462" name="Text Box 11"/>
          <p:cNvSpPr txBox="1">
            <a:spLocks noChangeArrowheads="1"/>
          </p:cNvSpPr>
          <p:nvPr/>
        </p:nvSpPr>
        <p:spPr bwMode="auto">
          <a:xfrm>
            <a:off x="0" y="1219200"/>
            <a:ext cx="1905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lnSpc>
                <a:spcPct val="90000"/>
              </a:lnSpc>
            </a:pPr>
            <a:r>
              <a:rPr lang="en-US" b="1">
                <a:solidFill>
                  <a:schemeClr val="bg1"/>
                </a:solidFill>
              </a:rPr>
              <a:t>Matthew 13:55</a:t>
            </a:r>
            <a:endParaRPr lang="en-US"/>
          </a:p>
        </p:txBody>
      </p:sp>
      <p:sp>
        <p:nvSpPr>
          <p:cNvPr id="19463" name="Text Box 12"/>
          <p:cNvSpPr txBox="1">
            <a:spLocks noChangeArrowheads="1"/>
          </p:cNvSpPr>
          <p:nvPr/>
        </p:nvSpPr>
        <p:spPr bwMode="auto">
          <a:xfrm>
            <a:off x="228600" y="5326063"/>
            <a:ext cx="472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spcBef>
                <a:spcPct val="50000"/>
              </a:spcBef>
            </a:pPr>
            <a:r>
              <a:rPr lang="en-US" b="1">
                <a:solidFill>
                  <a:schemeClr val="bg1"/>
                </a:solidFill>
              </a:rPr>
              <a:t>James the brother of Jesus and first Bishop of Jerusalem</a:t>
            </a:r>
          </a:p>
        </p:txBody>
      </p:sp>
      <p:sp>
        <p:nvSpPr>
          <p:cNvPr id="19464" name="Rectangle 13"/>
          <p:cNvSpPr>
            <a:spLocks noChangeArrowheads="1"/>
          </p:cNvSpPr>
          <p:nvPr/>
        </p:nvSpPr>
        <p:spPr bwMode="auto">
          <a:xfrm>
            <a:off x="0" y="0"/>
            <a:ext cx="541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solidFill>
                  <a:schemeClr val="bg1"/>
                </a:solidFill>
              </a:rPr>
              <a:t>Scripture Often Used to Disprove Mary’s Perpetual Virginity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http://www.hopeonline.cc/images/articles/war_459"/>
          <p:cNvPicPr>
            <a:picLocks noChangeAspect="1" noChangeArrowheads="1"/>
          </p:cNvPicPr>
          <p:nvPr/>
        </p:nvPicPr>
        <p:blipFill>
          <a:blip r:embed="rId2">
            <a:lum contrast="-42000"/>
            <a:extLst>
              <a:ext uri="{28A0092B-C50C-407E-A947-70E740481C1C}">
                <a14:useLocalDpi xmlns:a14="http://schemas.microsoft.com/office/drawing/2010/main" val="0"/>
              </a:ext>
            </a:extLst>
          </a:blip>
          <a:srcRect/>
          <a:stretch>
            <a:fillRect/>
          </a:stretch>
        </p:blipFill>
        <p:spPr bwMode="auto">
          <a:xfrm>
            <a:off x="0" y="0"/>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a:xfrm>
            <a:off x="2438400" y="304800"/>
            <a:ext cx="6400800" cy="838200"/>
          </a:xfrm>
        </p:spPr>
        <p:txBody>
          <a:bodyPr/>
          <a:lstStyle/>
          <a:p>
            <a:pPr eaLnBrk="1" hangingPunct="1"/>
            <a:r>
              <a:rPr lang="en-US" sz="3200" b="1" smtClean="0">
                <a:solidFill>
                  <a:schemeClr val="bg1"/>
                </a:solidFill>
              </a:rPr>
              <a:t>Scripture Often Used to Disprove Mary’s Perpetual Virginity</a:t>
            </a:r>
          </a:p>
        </p:txBody>
      </p:sp>
      <p:sp>
        <p:nvSpPr>
          <p:cNvPr id="20484" name="Rectangle 3"/>
          <p:cNvSpPr>
            <a:spLocks noGrp="1" noChangeArrowheads="1"/>
          </p:cNvSpPr>
          <p:nvPr>
            <p:ph type="body" idx="1"/>
          </p:nvPr>
        </p:nvSpPr>
        <p:spPr>
          <a:xfrm>
            <a:off x="0" y="3048000"/>
            <a:ext cx="9144000" cy="3429000"/>
          </a:xfrm>
        </p:spPr>
        <p:txBody>
          <a:bodyPr/>
          <a:lstStyle/>
          <a:p>
            <a:pPr marL="609600" indent="-609600" algn="ctr" eaLnBrk="1" hangingPunct="1">
              <a:spcBef>
                <a:spcPct val="0"/>
              </a:spcBef>
              <a:buFontTx/>
              <a:buNone/>
            </a:pPr>
            <a:r>
              <a:rPr lang="en-US" smtClean="0">
                <a:solidFill>
                  <a:schemeClr val="bg1"/>
                </a:solidFill>
              </a:rPr>
              <a:t>Matthew 1:24-25</a:t>
            </a:r>
          </a:p>
          <a:p>
            <a:pPr marL="609600" indent="-609600" algn="ctr" eaLnBrk="1" hangingPunct="1">
              <a:spcBef>
                <a:spcPct val="0"/>
              </a:spcBef>
              <a:buFontTx/>
              <a:buNone/>
            </a:pPr>
            <a:r>
              <a:rPr lang="en-US" smtClean="0">
                <a:solidFill>
                  <a:schemeClr val="bg1"/>
                </a:solidFill>
              </a:rPr>
              <a:t>Does not ‘til imply that after Jesus’ birth they had normal sexual relations.</a:t>
            </a:r>
          </a:p>
          <a:p>
            <a:pPr marL="609600" indent="-609600" algn="ctr" eaLnBrk="1" hangingPunct="1">
              <a:spcBef>
                <a:spcPct val="0"/>
              </a:spcBef>
              <a:buFontTx/>
              <a:buNone/>
            </a:pPr>
            <a:r>
              <a:rPr lang="en-US" sz="2800" smtClean="0">
                <a:solidFill>
                  <a:schemeClr val="bg1"/>
                </a:solidFill>
              </a:rPr>
              <a:t>The word ‘til does not imply a later change of condition.</a:t>
            </a:r>
          </a:p>
          <a:p>
            <a:pPr marL="609600" indent="-609600" algn="ctr" eaLnBrk="1" hangingPunct="1">
              <a:spcBef>
                <a:spcPct val="0"/>
              </a:spcBef>
              <a:buFontTx/>
              <a:buNone/>
            </a:pPr>
            <a:r>
              <a:rPr lang="en-US" sz="2800" smtClean="0">
                <a:solidFill>
                  <a:schemeClr val="bg1"/>
                </a:solidFill>
              </a:rPr>
              <a:t>1 Cor 15:25</a:t>
            </a:r>
          </a:p>
          <a:p>
            <a:pPr marL="609600" indent="-609600" algn="ctr" eaLnBrk="1" hangingPunct="1">
              <a:spcBef>
                <a:spcPct val="0"/>
              </a:spcBef>
              <a:buFontTx/>
              <a:buNone/>
            </a:pPr>
            <a:r>
              <a:rPr lang="en-US" sz="2800" smtClean="0">
                <a:solidFill>
                  <a:schemeClr val="bg1"/>
                </a:solidFill>
              </a:rPr>
              <a:t>Christ must reign ‘til he has put all his enemies under his feet does not imply Christ will not reign forever.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thumb/6/6c/Caravaggio_-_The_Annunciation.JPG/215px-Caravaggio_-_The_Annunci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97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a:xfrm>
            <a:off x="76200" y="304800"/>
            <a:ext cx="4876800" cy="457200"/>
          </a:xfrm>
        </p:spPr>
        <p:txBody>
          <a:bodyPr/>
          <a:lstStyle/>
          <a:p>
            <a:pPr eaLnBrk="1" hangingPunct="1"/>
            <a:r>
              <a:rPr lang="en-US" sz="3200" b="1" smtClean="0">
                <a:solidFill>
                  <a:schemeClr val="bg1"/>
                </a:solidFill>
              </a:rPr>
              <a:t>Virgin Birth of Christ</a:t>
            </a:r>
          </a:p>
        </p:txBody>
      </p:sp>
      <p:sp>
        <p:nvSpPr>
          <p:cNvPr id="3076" name="Rectangle 4"/>
          <p:cNvSpPr>
            <a:spLocks noGrp="1" noChangeArrowheads="1"/>
          </p:cNvSpPr>
          <p:nvPr>
            <p:ph type="body" idx="1"/>
          </p:nvPr>
        </p:nvSpPr>
        <p:spPr>
          <a:xfrm>
            <a:off x="4953000" y="228600"/>
            <a:ext cx="4191000" cy="6629400"/>
          </a:xfrm>
        </p:spPr>
        <p:txBody>
          <a:bodyPr/>
          <a:lstStyle/>
          <a:p>
            <a:pPr marL="504825" indent="-504825" algn="ctr" eaLnBrk="1" hangingPunct="1">
              <a:spcBef>
                <a:spcPct val="0"/>
              </a:spcBef>
              <a:buFontTx/>
              <a:buNone/>
            </a:pPr>
            <a:r>
              <a:rPr lang="en-US" sz="2800" smtClean="0"/>
              <a:t>Perpetual Virginity</a:t>
            </a:r>
          </a:p>
          <a:p>
            <a:pPr marL="504825" indent="-504825" algn="ctr" eaLnBrk="1" hangingPunct="1">
              <a:spcBef>
                <a:spcPct val="0"/>
              </a:spcBef>
              <a:buFontTx/>
              <a:buNone/>
            </a:pPr>
            <a:r>
              <a:rPr lang="en-US" sz="2800" smtClean="0"/>
              <a:t>The Catholic Dogma which teaches that Mary was a virgin before, </a:t>
            </a:r>
          </a:p>
          <a:p>
            <a:pPr marL="504825" indent="-504825" algn="ctr" eaLnBrk="1" hangingPunct="1">
              <a:spcBef>
                <a:spcPct val="0"/>
              </a:spcBef>
              <a:buFontTx/>
              <a:buNone/>
            </a:pPr>
            <a:r>
              <a:rPr lang="en-US" sz="2800" smtClean="0"/>
              <a:t>during and after </a:t>
            </a:r>
          </a:p>
          <a:p>
            <a:pPr marL="504825" indent="-504825" algn="ctr" eaLnBrk="1" hangingPunct="1">
              <a:spcBef>
                <a:spcPct val="0"/>
              </a:spcBef>
              <a:buFontTx/>
              <a:buNone/>
            </a:pPr>
            <a:r>
              <a:rPr lang="en-US" sz="2800" smtClean="0"/>
              <a:t>the the conception and birth of her Divine Son. </a:t>
            </a:r>
          </a:p>
          <a:p>
            <a:pPr marL="504825" indent="-504825" eaLnBrk="1" hangingPunct="1">
              <a:spcBef>
                <a:spcPct val="0"/>
              </a:spcBef>
            </a:pPr>
            <a:r>
              <a:rPr lang="en-US" sz="2800" smtClean="0"/>
              <a:t>All Christian’s believe Mary was a virgin before Jesus’ birth.</a:t>
            </a:r>
          </a:p>
          <a:p>
            <a:pPr marL="504825" indent="-504825" eaLnBrk="1" hangingPunct="1">
              <a:spcBef>
                <a:spcPct val="0"/>
              </a:spcBef>
            </a:pPr>
            <a:r>
              <a:rPr lang="en-US" sz="2800" smtClean="0"/>
              <a:t>Many accept the Mary remained a virgin during Jesus’ birth.</a:t>
            </a:r>
          </a:p>
          <a:p>
            <a:pPr marL="504825" indent="-504825" eaLnBrk="1" hangingPunct="1">
              <a:spcBef>
                <a:spcPct val="0"/>
              </a:spcBef>
            </a:pPr>
            <a:r>
              <a:rPr lang="en-US" sz="2800" smtClean="0"/>
              <a:t>Few believe Mary was ever-virgin.</a:t>
            </a:r>
          </a:p>
          <a:p>
            <a:pPr marL="504825" indent="-504825" algn="ctr" eaLnBrk="1" hangingPunct="1">
              <a:spcBef>
                <a:spcPct val="0"/>
              </a:spcBef>
              <a:buFontTx/>
              <a:buNone/>
            </a:pPr>
            <a:endParaRPr lang="en-US" sz="280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http://www.hopeonline.cc/images/articles/war_459"/>
          <p:cNvPicPr>
            <a:picLocks noChangeAspect="1" noChangeArrowheads="1"/>
          </p:cNvPicPr>
          <p:nvPr/>
        </p:nvPicPr>
        <p:blipFill>
          <a:blip r:embed="rId2">
            <a:lum contrast="-42000"/>
            <a:extLst>
              <a:ext uri="{28A0092B-C50C-407E-A947-70E740481C1C}">
                <a14:useLocalDpi xmlns:a14="http://schemas.microsoft.com/office/drawing/2010/main" val="0"/>
              </a:ext>
            </a:extLst>
          </a:blip>
          <a:srcRect/>
          <a:stretch>
            <a:fillRect/>
          </a:stretch>
        </p:blipFill>
        <p:spPr bwMode="auto">
          <a:xfrm>
            <a:off x="0" y="0"/>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a:xfrm>
            <a:off x="2362200" y="304800"/>
            <a:ext cx="6477000" cy="838200"/>
          </a:xfrm>
        </p:spPr>
        <p:txBody>
          <a:bodyPr/>
          <a:lstStyle/>
          <a:p>
            <a:pPr eaLnBrk="1" hangingPunct="1"/>
            <a:r>
              <a:rPr lang="en-US" sz="3200" b="1" smtClean="0">
                <a:solidFill>
                  <a:schemeClr val="bg1"/>
                </a:solidFill>
              </a:rPr>
              <a:t>Scripture Often Used to Disprove Mary’s Perpetual Virginity</a:t>
            </a:r>
          </a:p>
        </p:txBody>
      </p:sp>
      <p:sp>
        <p:nvSpPr>
          <p:cNvPr id="21508" name="Rectangle 3"/>
          <p:cNvSpPr>
            <a:spLocks noGrp="1" noChangeArrowheads="1"/>
          </p:cNvSpPr>
          <p:nvPr>
            <p:ph type="body" idx="1"/>
          </p:nvPr>
        </p:nvSpPr>
        <p:spPr>
          <a:xfrm>
            <a:off x="304800" y="2438400"/>
            <a:ext cx="8458200" cy="4419600"/>
          </a:xfrm>
        </p:spPr>
        <p:txBody>
          <a:bodyPr/>
          <a:lstStyle/>
          <a:p>
            <a:pPr marL="609600" indent="-609600" algn="ctr" eaLnBrk="1" hangingPunct="1">
              <a:spcBef>
                <a:spcPct val="0"/>
              </a:spcBef>
              <a:buFontTx/>
              <a:buNone/>
            </a:pPr>
            <a:r>
              <a:rPr lang="en-US" smtClean="0">
                <a:solidFill>
                  <a:schemeClr val="bg1"/>
                </a:solidFill>
              </a:rPr>
              <a:t>Matthew 1:24-25</a:t>
            </a:r>
          </a:p>
          <a:p>
            <a:pPr marL="609600" indent="-609600" algn="ctr" eaLnBrk="1" hangingPunct="1">
              <a:spcBef>
                <a:spcPct val="0"/>
              </a:spcBef>
              <a:buFontTx/>
              <a:buNone/>
            </a:pPr>
            <a:r>
              <a:rPr lang="en-US" smtClean="0">
                <a:solidFill>
                  <a:schemeClr val="bg1"/>
                </a:solidFill>
              </a:rPr>
              <a:t>Does not firstborn imply their were others born?</a:t>
            </a:r>
          </a:p>
          <a:p>
            <a:pPr marL="609600" indent="-609600" algn="ctr" eaLnBrk="1" hangingPunct="1">
              <a:spcBef>
                <a:spcPct val="0"/>
              </a:spcBef>
              <a:buFontTx/>
              <a:buNone/>
            </a:pPr>
            <a:r>
              <a:rPr lang="en-US" sz="2800" smtClean="0">
                <a:solidFill>
                  <a:schemeClr val="bg1"/>
                </a:solidFill>
              </a:rPr>
              <a:t>Firstborn is a legal term indicating a special privilege or rank</a:t>
            </a:r>
          </a:p>
          <a:p>
            <a:pPr marL="609600" indent="-609600" algn="ctr" eaLnBrk="1" hangingPunct="1">
              <a:spcBef>
                <a:spcPct val="0"/>
              </a:spcBef>
              <a:buFontTx/>
              <a:buNone/>
            </a:pPr>
            <a:r>
              <a:rPr lang="en-US" sz="2800" smtClean="0">
                <a:solidFill>
                  <a:schemeClr val="bg1"/>
                </a:solidFill>
              </a:rPr>
              <a:t>Ps 89:27 calls David his firstborn even though David was his eighth son.</a:t>
            </a:r>
          </a:p>
          <a:p>
            <a:pPr marL="609600" indent="-609600" algn="ctr" eaLnBrk="1" hangingPunct="1">
              <a:spcBef>
                <a:spcPct val="0"/>
              </a:spcBef>
              <a:buFontTx/>
              <a:buNone/>
            </a:pPr>
            <a:r>
              <a:rPr lang="en-US" sz="2800" smtClean="0">
                <a:solidFill>
                  <a:schemeClr val="bg1"/>
                </a:solidFill>
              </a:rPr>
              <a:t>Col 1:15 calls Jesus the firstborn of all creation </a:t>
            </a:r>
          </a:p>
          <a:p>
            <a:pPr marL="609600" indent="-609600" algn="ctr" eaLnBrk="1" hangingPunct="1">
              <a:spcBef>
                <a:spcPct val="0"/>
              </a:spcBef>
              <a:buFontTx/>
              <a:buNone/>
            </a:pPr>
            <a:r>
              <a:rPr lang="en-US" sz="2800" smtClean="0">
                <a:solidFill>
                  <a:schemeClr val="bg1"/>
                </a:solidFill>
              </a:rPr>
              <a:t>Firstborn child and only son are not mutually exclusive Ex 34:20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http://www.opusdei.us/image/6.jpg"/>
          <p:cNvPicPr>
            <a:picLocks noChangeAspect="1" noChangeArrowheads="1"/>
          </p:cNvPicPr>
          <p:nvPr/>
        </p:nvPicPr>
        <p:blipFill>
          <a:blip r:embed="rId2">
            <a:lum contrast="-12000"/>
            <a:extLst>
              <a:ext uri="{28A0092B-C50C-407E-A947-70E740481C1C}">
                <a14:useLocalDpi xmlns:a14="http://schemas.microsoft.com/office/drawing/2010/main" val="0"/>
              </a:ext>
            </a:extLst>
          </a:blip>
          <a:srcRect t="737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Grp="1" noChangeArrowheads="1"/>
          </p:cNvSpPr>
          <p:nvPr>
            <p:ph type="title"/>
          </p:nvPr>
        </p:nvSpPr>
        <p:spPr>
          <a:xfrm>
            <a:off x="685800" y="304800"/>
            <a:ext cx="7772400" cy="838200"/>
          </a:xfrm>
        </p:spPr>
        <p:txBody>
          <a:bodyPr/>
          <a:lstStyle/>
          <a:p>
            <a:pPr eaLnBrk="1" hangingPunct="1"/>
            <a:r>
              <a:rPr lang="en-US" sz="3200" b="1" smtClean="0">
                <a:solidFill>
                  <a:schemeClr val="bg1"/>
                </a:solidFill>
              </a:rPr>
              <a:t>Scripture Used to Prove Mary’s Perpetual Virginity</a:t>
            </a:r>
          </a:p>
        </p:txBody>
      </p:sp>
      <p:sp>
        <p:nvSpPr>
          <p:cNvPr id="22532" name="Rectangle 3"/>
          <p:cNvSpPr>
            <a:spLocks noGrp="1" noChangeArrowheads="1"/>
          </p:cNvSpPr>
          <p:nvPr>
            <p:ph type="body" idx="1"/>
          </p:nvPr>
        </p:nvSpPr>
        <p:spPr>
          <a:xfrm>
            <a:off x="304800" y="1219200"/>
            <a:ext cx="8458200" cy="5181600"/>
          </a:xfrm>
        </p:spPr>
        <p:txBody>
          <a:bodyPr/>
          <a:lstStyle/>
          <a:p>
            <a:pPr marL="0" indent="0" algn="ctr" eaLnBrk="1" hangingPunct="1">
              <a:spcBef>
                <a:spcPct val="0"/>
              </a:spcBef>
              <a:buFontTx/>
              <a:buNone/>
            </a:pPr>
            <a:r>
              <a:rPr lang="en-US" b="1" smtClean="0">
                <a:solidFill>
                  <a:schemeClr val="bg1"/>
                </a:solidFill>
              </a:rPr>
              <a:t>The “brothers” of Jesus are never called </a:t>
            </a:r>
          </a:p>
          <a:p>
            <a:pPr marL="0" indent="0" algn="ctr" eaLnBrk="1" hangingPunct="1">
              <a:spcBef>
                <a:spcPct val="0"/>
              </a:spcBef>
              <a:buFontTx/>
              <a:buNone/>
            </a:pPr>
            <a:r>
              <a:rPr lang="en-US" b="1" smtClean="0">
                <a:solidFill>
                  <a:schemeClr val="bg1"/>
                </a:solidFill>
              </a:rPr>
              <a:t>the “sons of Mary”</a:t>
            </a:r>
          </a:p>
          <a:p>
            <a:pPr marL="0" indent="0" algn="ctr" eaLnBrk="1" hangingPunct="1">
              <a:spcBef>
                <a:spcPct val="0"/>
              </a:spcBef>
              <a:buFontTx/>
              <a:buNone/>
            </a:pPr>
            <a:r>
              <a:rPr lang="en-US" b="1" smtClean="0">
                <a:solidFill>
                  <a:schemeClr val="bg1"/>
                </a:solidFill>
              </a:rPr>
              <a:t>Some of these brothers advise and reprimand Jesus </a:t>
            </a:r>
          </a:p>
          <a:p>
            <a:pPr marL="0" indent="0" algn="ctr" eaLnBrk="1" hangingPunct="1">
              <a:spcBef>
                <a:spcPct val="0"/>
              </a:spcBef>
              <a:buFontTx/>
              <a:buNone/>
            </a:pPr>
            <a:r>
              <a:rPr lang="en-US" b="1" smtClean="0">
                <a:solidFill>
                  <a:schemeClr val="bg1"/>
                </a:solidFill>
              </a:rPr>
              <a:t>(Jn 7:3-4, Mk 3:21)</a:t>
            </a:r>
          </a:p>
          <a:p>
            <a:pPr marL="0" indent="0" algn="ctr" eaLnBrk="1" hangingPunct="1">
              <a:spcBef>
                <a:spcPct val="0"/>
              </a:spcBef>
              <a:buFontTx/>
              <a:buNone/>
            </a:pPr>
            <a:r>
              <a:rPr lang="en-US" b="1" smtClean="0">
                <a:solidFill>
                  <a:schemeClr val="bg1"/>
                </a:solidFill>
              </a:rPr>
              <a:t>In Jewish culture younger brothers never admonish an elder brother.</a:t>
            </a:r>
          </a:p>
          <a:p>
            <a:pPr marL="0" indent="0" algn="ctr" eaLnBrk="1" hangingPunct="1">
              <a:spcBef>
                <a:spcPct val="0"/>
              </a:spcBef>
              <a:buFontTx/>
              <a:buNone/>
            </a:pPr>
            <a:r>
              <a:rPr lang="en-US" b="1" smtClean="0">
                <a:solidFill>
                  <a:schemeClr val="bg1"/>
                </a:solidFill>
              </a:rPr>
              <a:t>Mt 15 &amp; Jn 19:27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ttp://www.opusdei.us/image/6.jpg"/>
          <p:cNvPicPr>
            <a:picLocks noChangeAspect="1" noChangeArrowheads="1"/>
          </p:cNvPicPr>
          <p:nvPr/>
        </p:nvPicPr>
        <p:blipFill>
          <a:blip r:embed="rId2">
            <a:lum contrast="-12000"/>
            <a:extLst>
              <a:ext uri="{28A0092B-C50C-407E-A947-70E740481C1C}">
                <a14:useLocalDpi xmlns:a14="http://schemas.microsoft.com/office/drawing/2010/main" val="0"/>
              </a:ext>
            </a:extLst>
          </a:blip>
          <a:srcRect t="737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title"/>
          </p:nvPr>
        </p:nvSpPr>
        <p:spPr>
          <a:xfrm>
            <a:off x="685800" y="304800"/>
            <a:ext cx="7772400" cy="838200"/>
          </a:xfrm>
        </p:spPr>
        <p:txBody>
          <a:bodyPr/>
          <a:lstStyle/>
          <a:p>
            <a:pPr eaLnBrk="1" hangingPunct="1"/>
            <a:r>
              <a:rPr lang="en-US" sz="3200" b="1" smtClean="0">
                <a:solidFill>
                  <a:schemeClr val="bg1"/>
                </a:solidFill>
              </a:rPr>
              <a:t>Scripture Used to Prove Mary’s Perpetual Virginity</a:t>
            </a:r>
          </a:p>
        </p:txBody>
      </p:sp>
      <p:sp>
        <p:nvSpPr>
          <p:cNvPr id="23556" name="Rectangle 3"/>
          <p:cNvSpPr>
            <a:spLocks noGrp="1" noChangeArrowheads="1"/>
          </p:cNvSpPr>
          <p:nvPr>
            <p:ph type="body" idx="1"/>
          </p:nvPr>
        </p:nvSpPr>
        <p:spPr>
          <a:xfrm>
            <a:off x="304800" y="1219200"/>
            <a:ext cx="8458200" cy="5181600"/>
          </a:xfrm>
        </p:spPr>
        <p:txBody>
          <a:bodyPr/>
          <a:lstStyle/>
          <a:p>
            <a:pPr marL="609600" indent="-609600" algn="ctr" eaLnBrk="1" hangingPunct="1">
              <a:spcBef>
                <a:spcPct val="0"/>
              </a:spcBef>
              <a:buFontTx/>
              <a:buNone/>
            </a:pPr>
            <a:r>
              <a:rPr lang="en-US" b="1" smtClean="0">
                <a:solidFill>
                  <a:schemeClr val="bg1"/>
                </a:solidFill>
              </a:rPr>
              <a:t>Jesus vehemently condemns the Korban rule, </a:t>
            </a:r>
          </a:p>
          <a:p>
            <a:pPr marL="609600" indent="-609600" algn="ctr" eaLnBrk="1" hangingPunct="1">
              <a:spcBef>
                <a:spcPct val="0"/>
              </a:spcBef>
              <a:buFontTx/>
              <a:buNone/>
            </a:pPr>
            <a:r>
              <a:rPr lang="en-US" b="1" smtClean="0">
                <a:solidFill>
                  <a:schemeClr val="bg1"/>
                </a:solidFill>
              </a:rPr>
              <a:t>that allowed children to avoid taking care of their parents.</a:t>
            </a:r>
          </a:p>
          <a:p>
            <a:pPr marL="609600" indent="-609600" algn="ctr" eaLnBrk="1" hangingPunct="1">
              <a:spcBef>
                <a:spcPct val="0"/>
              </a:spcBef>
              <a:buFontTx/>
              <a:buNone/>
            </a:pPr>
            <a:r>
              <a:rPr lang="en-US" b="1" smtClean="0">
                <a:solidFill>
                  <a:schemeClr val="bg1"/>
                </a:solidFill>
              </a:rPr>
              <a:t>By Hebrew law children had a solemn obligation to take care of their parents.</a:t>
            </a:r>
          </a:p>
          <a:p>
            <a:pPr marL="609600" indent="-609600" algn="ctr" eaLnBrk="1" hangingPunct="1">
              <a:spcBef>
                <a:spcPct val="0"/>
              </a:spcBef>
              <a:buFontTx/>
              <a:buNone/>
            </a:pPr>
            <a:r>
              <a:rPr lang="en-US" b="1" smtClean="0">
                <a:solidFill>
                  <a:schemeClr val="bg1"/>
                </a:solidFill>
              </a:rPr>
              <a:t>In Jn 19:26-27 Jesus presents his mother to his disciple John.  </a:t>
            </a:r>
          </a:p>
          <a:p>
            <a:pPr marL="609600" indent="-609600" algn="ctr" eaLnBrk="1" hangingPunct="1">
              <a:spcBef>
                <a:spcPct val="0"/>
              </a:spcBef>
              <a:buFontTx/>
              <a:buNone/>
            </a:pPr>
            <a:r>
              <a:rPr lang="en-US" b="1" smtClean="0">
                <a:solidFill>
                  <a:schemeClr val="bg1"/>
                </a:solidFill>
              </a:rPr>
              <a:t>Where were his brothers? </a:t>
            </a:r>
            <a:endParaRPr lang="en-US" sz="2800" b="1" smtClean="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http://content.answers.com/main/content/wp/en/thumb/e/ed/250px-Annunciation.jpg"/>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0" y="0"/>
            <a:ext cx="5165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7" descr="http://www.allnatural.net/pd/images/traditional-angels/TradVisionStJoseph_tn.jpg"/>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4343400" y="0"/>
            <a:ext cx="480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a:spLocks noGrp="1" noChangeArrowheads="1"/>
          </p:cNvSpPr>
          <p:nvPr>
            <p:ph type="title"/>
          </p:nvPr>
        </p:nvSpPr>
        <p:spPr>
          <a:xfrm>
            <a:off x="685800" y="228600"/>
            <a:ext cx="7772400" cy="533400"/>
          </a:xfrm>
        </p:spPr>
        <p:txBody>
          <a:bodyPr/>
          <a:lstStyle/>
          <a:p>
            <a:pPr eaLnBrk="1" hangingPunct="1"/>
            <a:r>
              <a:rPr lang="en-US" sz="3200" b="1" smtClean="0">
                <a:solidFill>
                  <a:schemeClr val="bg1"/>
                </a:solidFill>
              </a:rPr>
              <a:t>Virgin Birth of Christ</a:t>
            </a:r>
          </a:p>
        </p:txBody>
      </p:sp>
      <p:sp>
        <p:nvSpPr>
          <p:cNvPr id="24581" name="Rectangle 3"/>
          <p:cNvSpPr>
            <a:spLocks noGrp="1" noChangeArrowheads="1"/>
          </p:cNvSpPr>
          <p:nvPr>
            <p:ph type="body" idx="1"/>
          </p:nvPr>
        </p:nvSpPr>
        <p:spPr>
          <a:xfrm>
            <a:off x="685800" y="838200"/>
            <a:ext cx="7772400" cy="5257800"/>
          </a:xfrm>
        </p:spPr>
        <p:txBody>
          <a:bodyPr/>
          <a:lstStyle/>
          <a:p>
            <a:pPr algn="ctr" eaLnBrk="1" hangingPunct="1">
              <a:lnSpc>
                <a:spcPct val="90000"/>
              </a:lnSpc>
              <a:spcBef>
                <a:spcPct val="0"/>
              </a:spcBef>
              <a:buFontTx/>
              <a:buNone/>
            </a:pPr>
            <a:r>
              <a:rPr lang="en-US" sz="2800" b="1" smtClean="0">
                <a:solidFill>
                  <a:schemeClr val="bg1"/>
                </a:solidFill>
              </a:rPr>
              <a:t>SOURCES OF THIS DOCTRINE</a:t>
            </a:r>
            <a:endParaRPr lang="en-US" sz="2800" smtClean="0">
              <a:solidFill>
                <a:schemeClr val="bg1"/>
              </a:solidFill>
            </a:endParaRPr>
          </a:p>
          <a:p>
            <a:pPr algn="ctr" eaLnBrk="1" hangingPunct="1">
              <a:lnSpc>
                <a:spcPct val="90000"/>
              </a:lnSpc>
              <a:spcBef>
                <a:spcPct val="0"/>
              </a:spcBef>
              <a:buFontTx/>
              <a:buNone/>
            </a:pPr>
            <a:r>
              <a:rPr lang="en-US" sz="2800" smtClean="0">
                <a:solidFill>
                  <a:schemeClr val="bg1"/>
                </a:solidFill>
              </a:rPr>
              <a:t>Where did the Evangelists derive their information? </a:t>
            </a:r>
          </a:p>
          <a:p>
            <a:pPr algn="ctr" eaLnBrk="1" hangingPunct="1">
              <a:lnSpc>
                <a:spcPct val="90000"/>
              </a:lnSpc>
              <a:spcBef>
                <a:spcPct val="0"/>
              </a:spcBef>
              <a:buFontTx/>
              <a:buNone/>
            </a:pPr>
            <a:r>
              <a:rPr lang="en-US" sz="2800" smtClean="0">
                <a:solidFill>
                  <a:schemeClr val="bg1"/>
                </a:solidFill>
              </a:rPr>
              <a:t>As far as we know, only two created beings were witnesses of the Annunciation, </a:t>
            </a:r>
          </a:p>
          <a:p>
            <a:pPr algn="ctr" eaLnBrk="1" hangingPunct="1">
              <a:lnSpc>
                <a:spcPct val="90000"/>
              </a:lnSpc>
              <a:spcBef>
                <a:spcPct val="0"/>
              </a:spcBef>
              <a:buFontTx/>
              <a:buNone/>
            </a:pPr>
            <a:r>
              <a:rPr lang="en-US" sz="2800" smtClean="0">
                <a:solidFill>
                  <a:schemeClr val="bg1"/>
                </a:solidFill>
              </a:rPr>
              <a:t>the angel and the Blessed Virgin. </a:t>
            </a:r>
          </a:p>
          <a:p>
            <a:pPr algn="ctr" eaLnBrk="1" hangingPunct="1">
              <a:lnSpc>
                <a:spcPct val="90000"/>
              </a:lnSpc>
              <a:spcBef>
                <a:spcPct val="0"/>
              </a:spcBef>
              <a:buFontTx/>
              <a:buNone/>
            </a:pPr>
            <a:r>
              <a:rPr lang="en-US" sz="2800" smtClean="0">
                <a:solidFill>
                  <a:schemeClr val="bg1"/>
                </a:solidFill>
              </a:rPr>
              <a:t>Later on the angel informed St. Joseph concerning the mystery. </a:t>
            </a:r>
          </a:p>
          <a:p>
            <a:pPr algn="ctr" eaLnBrk="1" hangingPunct="1">
              <a:lnSpc>
                <a:spcPct val="90000"/>
              </a:lnSpc>
              <a:spcBef>
                <a:spcPct val="0"/>
              </a:spcBef>
              <a:buFontTx/>
              <a:buNone/>
            </a:pPr>
            <a:r>
              <a:rPr lang="en-US" sz="2800" smtClean="0">
                <a:solidFill>
                  <a:schemeClr val="bg1"/>
                </a:solidFill>
              </a:rPr>
              <a:t>We do not know whether Elizabeth, though </a:t>
            </a:r>
          </a:p>
          <a:p>
            <a:pPr algn="ctr" eaLnBrk="1" hangingPunct="1">
              <a:lnSpc>
                <a:spcPct val="90000"/>
              </a:lnSpc>
              <a:spcBef>
                <a:spcPct val="0"/>
              </a:spcBef>
              <a:buFontTx/>
              <a:buNone/>
            </a:pPr>
            <a:r>
              <a:rPr lang="en-US" sz="2800" smtClean="0">
                <a:solidFill>
                  <a:schemeClr val="bg1"/>
                </a:solidFill>
              </a:rPr>
              <a:t>"filled with the Holy Spirit</a:t>
            </a:r>
            <a:r>
              <a:rPr lang="en-US" sz="2800" smtClean="0">
                <a:solidFill>
                  <a:schemeClr val="bg1"/>
                </a:solidFill>
                <a:hlinkClick r:id="rId4"/>
              </a:rPr>
              <a:t>t</a:t>
            </a:r>
            <a:r>
              <a:rPr lang="en-US" sz="2800" smtClean="0">
                <a:solidFill>
                  <a:schemeClr val="bg1"/>
                </a:solidFill>
              </a:rPr>
              <a:t>", </a:t>
            </a:r>
          </a:p>
          <a:p>
            <a:pPr algn="ctr" eaLnBrk="1" hangingPunct="1">
              <a:lnSpc>
                <a:spcPct val="90000"/>
              </a:lnSpc>
              <a:spcBef>
                <a:spcPct val="0"/>
              </a:spcBef>
              <a:buFontTx/>
              <a:buNone/>
            </a:pPr>
            <a:r>
              <a:rPr lang="en-US" sz="2800" smtClean="0">
                <a:solidFill>
                  <a:schemeClr val="bg1"/>
                </a:solidFill>
              </a:rPr>
              <a:t>learned the full truth supernaturally, but we may suppose that Mary confided the secret both to her friend and her spouse, thus completing the partial revelation received by both.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267200" y="0"/>
            <a:ext cx="4876800" cy="6858000"/>
          </a:xfrm>
        </p:spPr>
        <p:txBody>
          <a:bodyPr/>
          <a:lstStyle/>
          <a:p>
            <a:pPr marL="0" indent="0" algn="ctr" eaLnBrk="1" hangingPunct="1">
              <a:buFontTx/>
              <a:buNone/>
            </a:pPr>
            <a:r>
              <a:rPr lang="en-US" sz="4400" smtClean="0"/>
              <a:t>Between these data and the story of the Evangelists there is a gap which cannot be filled from any express clue furnished by either Scripture or tradition. </a:t>
            </a:r>
          </a:p>
        </p:txBody>
      </p:sp>
      <p:pic>
        <p:nvPicPr>
          <p:cNvPr id="25603" name="Picture 8" descr="http://www.library.nd.edu/images/mural_touchdown_jes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52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5715000" y="0"/>
            <a:ext cx="3429000" cy="6858000"/>
          </a:xfrm>
        </p:spPr>
        <p:txBody>
          <a:bodyPr/>
          <a:lstStyle/>
          <a:p>
            <a:pPr marL="0" indent="0" algn="ctr" eaLnBrk="1" hangingPunct="1">
              <a:buFontTx/>
              <a:buNone/>
            </a:pPr>
            <a:r>
              <a:rPr lang="en-US" smtClean="0"/>
              <a:t>If we compare the narrative of the first Evangelist with that of the third, we find that St. Matthew may have drawn his information from the knowledge of </a:t>
            </a:r>
          </a:p>
          <a:p>
            <a:pPr marL="0" indent="0" algn="ctr" eaLnBrk="1" hangingPunct="1">
              <a:buFontTx/>
              <a:buNone/>
            </a:pPr>
            <a:r>
              <a:rPr lang="en-US" smtClean="0"/>
              <a:t>St. Joseph independently of any information furnished by Mary. </a:t>
            </a:r>
          </a:p>
        </p:txBody>
      </p:sp>
      <p:pic>
        <p:nvPicPr>
          <p:cNvPr id="26627" name="Picture 3" descr="http://www.scborromeo.org/images/saints/jose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38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5105400" y="0"/>
            <a:ext cx="4038600" cy="6858000"/>
          </a:xfrm>
        </p:spPr>
        <p:txBody>
          <a:bodyPr/>
          <a:lstStyle/>
          <a:p>
            <a:pPr marL="0" indent="0" algn="ctr" eaLnBrk="1" hangingPunct="1">
              <a:lnSpc>
                <a:spcPct val="90000"/>
              </a:lnSpc>
              <a:buFontTx/>
              <a:buNone/>
            </a:pPr>
            <a:r>
              <a:rPr lang="en-US" sz="2800" smtClean="0"/>
              <a:t>The first Gospel merely states (1:18): </a:t>
            </a:r>
          </a:p>
          <a:p>
            <a:pPr marL="0" indent="0" algn="ctr" eaLnBrk="1" hangingPunct="1">
              <a:lnSpc>
                <a:spcPct val="90000"/>
              </a:lnSpc>
              <a:buFontTx/>
              <a:buNone/>
            </a:pPr>
            <a:r>
              <a:rPr lang="en-US" sz="2800" b="1" i="1" smtClean="0"/>
              <a:t>"When as his mother Mary was espoused to Joseph, before they came together, she was found with child, of the Holy Spirit." </a:t>
            </a:r>
          </a:p>
          <a:p>
            <a:pPr marL="0" indent="0" algn="ctr" eaLnBrk="1" hangingPunct="1">
              <a:lnSpc>
                <a:spcPct val="90000"/>
              </a:lnSpc>
              <a:buFontTx/>
              <a:buNone/>
            </a:pPr>
            <a:r>
              <a:rPr lang="en-US" sz="2800" smtClean="0"/>
              <a:t>St. Joseph could supply these facts either from personal knowledge or from the words of the angel: </a:t>
            </a:r>
          </a:p>
          <a:p>
            <a:pPr marL="0" indent="0" algn="ctr" eaLnBrk="1" hangingPunct="1">
              <a:lnSpc>
                <a:spcPct val="90000"/>
              </a:lnSpc>
              <a:buFontTx/>
              <a:buNone/>
            </a:pPr>
            <a:r>
              <a:rPr lang="en-US" sz="2800" b="1" i="1" smtClean="0"/>
              <a:t>"That which is conceived in her, is of the Holy Spirit." </a:t>
            </a:r>
          </a:p>
        </p:txBody>
      </p:sp>
      <p:pic>
        <p:nvPicPr>
          <p:cNvPr id="27651" name="Picture 5" descr="http://www.theworkofgod.org/images/CHLDMA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95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http://biblescripture.net/DelSarto.jpeg"/>
          <p:cNvPicPr>
            <a:picLocks noChangeAspect="1" noChangeArrowheads="1"/>
          </p:cNvPicPr>
          <p:nvPr/>
        </p:nvPicPr>
        <p:blipFill>
          <a:blip r:embed="rId2">
            <a:lum contrast="-30000"/>
            <a:extLst>
              <a:ext uri="{28A0092B-C50C-407E-A947-70E740481C1C}">
                <a14:useLocalDpi xmlns:a14="http://schemas.microsoft.com/office/drawing/2010/main" val="0"/>
              </a:ext>
            </a:extLst>
          </a:blip>
          <a:srcRect l="7947" t="1672" r="13907"/>
          <a:stretch>
            <a:fillRect/>
          </a:stretch>
        </p:blipFill>
        <p:spPr bwMode="auto">
          <a:xfrm>
            <a:off x="0" y="0"/>
            <a:ext cx="9144000" cy="699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noChangeArrowheads="1"/>
          </p:cNvSpPr>
          <p:nvPr>
            <p:ph type="body" idx="1"/>
          </p:nvPr>
        </p:nvSpPr>
        <p:spPr>
          <a:xfrm>
            <a:off x="304800" y="3352800"/>
            <a:ext cx="8458200" cy="3200400"/>
          </a:xfrm>
        </p:spPr>
        <p:txBody>
          <a:bodyPr/>
          <a:lstStyle/>
          <a:p>
            <a:pPr marL="0" indent="0" algn="ctr" eaLnBrk="1" hangingPunct="1">
              <a:buFontTx/>
              <a:buNone/>
            </a:pPr>
            <a:r>
              <a:rPr lang="en-US" sz="2800" smtClean="0">
                <a:solidFill>
                  <a:schemeClr val="bg1"/>
                </a:solidFill>
              </a:rPr>
              <a:t>The narrative of St. Luke, on the other hand, must ultimately be traced back to the testimony of Our Blessed Lady, unless we are prepared to admit unnecessarily another independent revelation. </a:t>
            </a:r>
          </a:p>
          <a:p>
            <a:pPr marL="0" indent="0" algn="ctr" eaLnBrk="1" hangingPunct="1">
              <a:buFontTx/>
              <a:buNone/>
            </a:pPr>
            <a:r>
              <a:rPr lang="en-US" sz="2800" smtClean="0">
                <a:solidFill>
                  <a:schemeClr val="bg1"/>
                </a:solidFill>
              </a:rPr>
              <a:t>The evangelist himself points to Mary as the source of his account of the infancy of Jesus, when he says that Mary kept all these words in her heart (2:19, 51).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http://www.present-truth.org/images/cm202616.jpg"/>
          <p:cNvPicPr>
            <a:picLocks noChangeAspect="1" noChangeArrowheads="1"/>
          </p:cNvPicPr>
          <p:nvPr/>
        </p:nvPicPr>
        <p:blipFill>
          <a:blip r:embed="rId2">
            <a:lum contrast="-60000"/>
            <a:extLst>
              <a:ext uri="{28A0092B-C50C-407E-A947-70E740481C1C}">
                <a14:useLocalDpi xmlns:a14="http://schemas.microsoft.com/office/drawing/2010/main" val="0"/>
              </a:ext>
            </a:extLst>
          </a:blip>
          <a:srcRect/>
          <a:stretch>
            <a:fillRect/>
          </a:stretch>
        </p:blipFill>
        <p:spPr bwMode="auto">
          <a:xfrm>
            <a:off x="0" y="0"/>
            <a:ext cx="9144000" cy="68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a:xfrm>
            <a:off x="685800" y="304800"/>
            <a:ext cx="7772400" cy="457200"/>
          </a:xfrm>
        </p:spPr>
        <p:txBody>
          <a:bodyPr/>
          <a:lstStyle/>
          <a:p>
            <a:pPr eaLnBrk="1" hangingPunct="1"/>
            <a:r>
              <a:rPr lang="en-US" sz="3200" b="1" smtClean="0">
                <a:solidFill>
                  <a:schemeClr val="bg1"/>
                </a:solidFill>
              </a:rPr>
              <a:t>Mary Ever-Virgin</a:t>
            </a:r>
          </a:p>
        </p:txBody>
      </p:sp>
      <p:sp>
        <p:nvSpPr>
          <p:cNvPr id="29700" name="Rectangle 3"/>
          <p:cNvSpPr>
            <a:spLocks noGrp="1" noChangeArrowheads="1"/>
          </p:cNvSpPr>
          <p:nvPr>
            <p:ph type="body" idx="1"/>
          </p:nvPr>
        </p:nvSpPr>
        <p:spPr>
          <a:xfrm>
            <a:off x="304800" y="762000"/>
            <a:ext cx="8458200" cy="5638800"/>
          </a:xfrm>
        </p:spPr>
        <p:txBody>
          <a:bodyPr/>
          <a:lstStyle/>
          <a:p>
            <a:pPr marL="609600" indent="-609600" algn="ctr" eaLnBrk="1" hangingPunct="1">
              <a:lnSpc>
                <a:spcPct val="90000"/>
              </a:lnSpc>
              <a:spcBef>
                <a:spcPct val="0"/>
              </a:spcBef>
              <a:buFontTx/>
              <a:buNone/>
            </a:pPr>
            <a:r>
              <a:rPr lang="en-US" sz="2800" b="1" smtClean="0">
                <a:solidFill>
                  <a:schemeClr val="bg1"/>
                </a:solidFill>
              </a:rPr>
              <a:t>Protestant Reformers</a:t>
            </a:r>
          </a:p>
          <a:p>
            <a:pPr marL="609600" indent="-609600" eaLnBrk="1" hangingPunct="1">
              <a:lnSpc>
                <a:spcPct val="90000"/>
              </a:lnSpc>
              <a:spcBef>
                <a:spcPct val="0"/>
              </a:spcBef>
              <a:buFontTx/>
              <a:buNone/>
            </a:pPr>
            <a:r>
              <a:rPr lang="en-US" sz="2400" b="1" smtClean="0">
                <a:solidFill>
                  <a:schemeClr val="bg1"/>
                </a:solidFill>
              </a:rPr>
              <a:t>Luther:</a:t>
            </a:r>
            <a:r>
              <a:rPr lang="en-US" sz="2400" smtClean="0">
                <a:solidFill>
                  <a:schemeClr val="bg1"/>
                </a:solidFill>
              </a:rPr>
              <a:t> “It is an article of faith that Mary is Mother of the Lord and still a virgin…Christ we believe came forth from a womb perfectly intact.”</a:t>
            </a:r>
          </a:p>
          <a:p>
            <a:pPr marL="609600" indent="-609600" eaLnBrk="1" hangingPunct="1">
              <a:lnSpc>
                <a:spcPct val="90000"/>
              </a:lnSpc>
              <a:spcBef>
                <a:spcPct val="0"/>
              </a:spcBef>
              <a:buFontTx/>
              <a:buNone/>
            </a:pPr>
            <a:r>
              <a:rPr lang="en-US" sz="2400" b="1" smtClean="0">
                <a:solidFill>
                  <a:schemeClr val="bg1"/>
                </a:solidFill>
              </a:rPr>
              <a:t>Zwingli:</a:t>
            </a:r>
            <a:r>
              <a:rPr lang="en-US" sz="2400" smtClean="0">
                <a:solidFill>
                  <a:schemeClr val="bg1"/>
                </a:solidFill>
              </a:rPr>
              <a:t> “I firmly believe that Mary, according to the words of the gospel, as a pure Virgin brought forth for us the Son of God and in childbirth and after childbirth forever remained a pure, intact Virgin.”</a:t>
            </a:r>
          </a:p>
          <a:p>
            <a:pPr marL="609600" indent="-609600" eaLnBrk="1" hangingPunct="1">
              <a:lnSpc>
                <a:spcPct val="90000"/>
              </a:lnSpc>
              <a:spcBef>
                <a:spcPct val="0"/>
              </a:spcBef>
              <a:buFontTx/>
              <a:buNone/>
            </a:pPr>
            <a:r>
              <a:rPr lang="en-US" sz="2400" b="1" smtClean="0">
                <a:solidFill>
                  <a:schemeClr val="bg1"/>
                </a:solidFill>
              </a:rPr>
              <a:t>Calvin:</a:t>
            </a:r>
            <a:r>
              <a:rPr lang="en-US" sz="2400" smtClean="0">
                <a:solidFill>
                  <a:schemeClr val="bg1"/>
                </a:solidFill>
              </a:rPr>
              <a:t> “There have been certain folk who have wished to suggest from this passage (Mt 1:25) that the Virgin Mary had other children than the Son of God, and that Joseph had then dwelt with her later; but what folly this!”</a:t>
            </a:r>
          </a:p>
          <a:p>
            <a:pPr marL="609600" indent="-609600" algn="ctr" eaLnBrk="1" hangingPunct="1">
              <a:lnSpc>
                <a:spcPct val="90000"/>
              </a:lnSpc>
              <a:spcBef>
                <a:spcPct val="0"/>
              </a:spcBef>
              <a:buFontTx/>
              <a:buNone/>
            </a:pPr>
            <a:r>
              <a:rPr lang="en-US" sz="2800" smtClean="0">
                <a:solidFill>
                  <a:schemeClr val="bg1"/>
                </a:solidFill>
              </a:rPr>
              <a:t>All agreed that the typology of Mary as Ark of the Covenant and God’s insistence that the Ark be without stain or defect would apply even more to Mary who carried the Living Word of God</a:t>
            </a:r>
            <a:endParaRPr lang="en-US" sz="2400" i="1" u="sng" smtClean="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4495800" y="0"/>
            <a:ext cx="4648200" cy="6858000"/>
          </a:xfrm>
        </p:spPr>
        <p:txBody>
          <a:bodyPr/>
          <a:lstStyle/>
          <a:p>
            <a:pPr marL="0" indent="0" algn="ctr" eaLnBrk="1" hangingPunct="1">
              <a:spcBef>
                <a:spcPct val="0"/>
              </a:spcBef>
              <a:buFontTx/>
              <a:buNone/>
            </a:pPr>
            <a:r>
              <a:rPr lang="en-US" smtClean="0"/>
              <a:t>Mother of God, </a:t>
            </a:r>
          </a:p>
          <a:p>
            <a:pPr marL="0" indent="0" algn="ctr" eaLnBrk="1" hangingPunct="1">
              <a:spcBef>
                <a:spcPct val="0"/>
              </a:spcBef>
              <a:buFontTx/>
              <a:buNone/>
            </a:pPr>
            <a:r>
              <a:rPr lang="en-US" smtClean="0"/>
              <a:t>Spouse of the Holy Spirit, </a:t>
            </a:r>
          </a:p>
          <a:p>
            <a:pPr marL="0" indent="0" algn="ctr" eaLnBrk="1" hangingPunct="1">
              <a:spcBef>
                <a:spcPct val="0"/>
              </a:spcBef>
              <a:buFontTx/>
              <a:buNone/>
            </a:pPr>
            <a:r>
              <a:rPr lang="en-US" smtClean="0"/>
              <a:t>Mother of the Church, Leader in the battle against evil.</a:t>
            </a:r>
          </a:p>
          <a:p>
            <a:pPr marL="0" indent="0" algn="ctr" eaLnBrk="1" hangingPunct="1">
              <a:spcBef>
                <a:spcPct val="0"/>
              </a:spcBef>
              <a:buFontTx/>
              <a:buNone/>
            </a:pPr>
            <a:r>
              <a:rPr lang="en-US" smtClean="0"/>
              <a:t>God preserved Mary from all sin to enable her to fulfill these roles perfectly and to give her maximum power against Satan.</a:t>
            </a:r>
          </a:p>
          <a:p>
            <a:pPr marL="0" indent="0" algn="ctr" eaLnBrk="1" hangingPunct="1">
              <a:spcBef>
                <a:spcPct val="0"/>
              </a:spcBef>
              <a:buFontTx/>
              <a:buNone/>
            </a:pPr>
            <a:r>
              <a:rPr lang="en-US" b="1" smtClean="0"/>
              <a:t>Thus she was immaculately conceived.</a:t>
            </a:r>
          </a:p>
        </p:txBody>
      </p:sp>
      <p:pic>
        <p:nvPicPr>
          <p:cNvPr id="4099" name="Picture 6" descr="http://campus.udayton.edu/mary/marycirclechr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08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7"/>
          <p:cNvSpPr>
            <a:spLocks noGrp="1" noChangeArrowheads="1"/>
          </p:cNvSpPr>
          <p:nvPr>
            <p:ph type="title"/>
          </p:nvPr>
        </p:nvSpPr>
        <p:spPr>
          <a:xfrm>
            <a:off x="228600" y="5715000"/>
            <a:ext cx="4343400" cy="457200"/>
          </a:xfrm>
          <a:noFill/>
        </p:spPr>
        <p:txBody>
          <a:bodyPr/>
          <a:lstStyle/>
          <a:p>
            <a:pPr eaLnBrk="1" hangingPunct="1"/>
            <a:r>
              <a:rPr lang="en-US" sz="3200" b="1" smtClean="0">
                <a:solidFill>
                  <a:schemeClr val="bg1"/>
                </a:solidFill>
              </a:rPr>
              <a:t>Virgin Birth of Christ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4876800" y="0"/>
            <a:ext cx="4267200" cy="6858000"/>
          </a:xfrm>
        </p:spPr>
        <p:txBody>
          <a:bodyPr/>
          <a:lstStyle/>
          <a:p>
            <a:pPr marL="0" indent="0" algn="ctr" eaLnBrk="1" hangingPunct="1">
              <a:lnSpc>
                <a:spcPct val="90000"/>
              </a:lnSpc>
              <a:spcBef>
                <a:spcPct val="0"/>
              </a:spcBef>
              <a:buFontTx/>
              <a:buNone/>
            </a:pPr>
            <a:r>
              <a:rPr lang="en-US" sz="2800" smtClean="0"/>
              <a:t>Mary was to have perfect spiritual intactness.</a:t>
            </a:r>
          </a:p>
          <a:p>
            <a:pPr marL="0" indent="0" algn="ctr" eaLnBrk="1" hangingPunct="1">
              <a:lnSpc>
                <a:spcPct val="90000"/>
              </a:lnSpc>
              <a:spcBef>
                <a:spcPct val="0"/>
              </a:spcBef>
              <a:buFontTx/>
              <a:buNone/>
            </a:pPr>
            <a:r>
              <a:rPr lang="en-US" sz="2800" b="1" smtClean="0"/>
              <a:t>God wanted Mary’s body to reflect this intactness.</a:t>
            </a:r>
          </a:p>
          <a:p>
            <a:pPr marL="0" indent="0" algn="ctr" eaLnBrk="1" hangingPunct="1">
              <a:lnSpc>
                <a:spcPct val="90000"/>
              </a:lnSpc>
              <a:spcBef>
                <a:spcPct val="0"/>
              </a:spcBef>
              <a:buFontTx/>
              <a:buNone/>
            </a:pPr>
            <a:r>
              <a:rPr lang="en-US" sz="2800" smtClean="0"/>
              <a:t>That is why God chose to miraculously preserve her virginity when she gave birth to Jesus.</a:t>
            </a:r>
          </a:p>
          <a:p>
            <a:pPr marL="0" indent="0" algn="ctr" eaLnBrk="1" hangingPunct="1">
              <a:lnSpc>
                <a:spcPct val="90000"/>
              </a:lnSpc>
              <a:spcBef>
                <a:spcPct val="0"/>
              </a:spcBef>
              <a:buFontTx/>
              <a:buNone/>
            </a:pPr>
            <a:r>
              <a:rPr lang="en-US" sz="2800" smtClean="0"/>
              <a:t>He also kept her body from corruption after death </a:t>
            </a:r>
          </a:p>
          <a:p>
            <a:pPr marL="0" indent="0" algn="ctr" eaLnBrk="1" hangingPunct="1">
              <a:lnSpc>
                <a:spcPct val="90000"/>
              </a:lnSpc>
              <a:spcBef>
                <a:spcPct val="0"/>
              </a:spcBef>
              <a:buFontTx/>
              <a:buNone/>
            </a:pPr>
            <a:r>
              <a:rPr lang="en-US" sz="2800" b="1" smtClean="0"/>
              <a:t>(the Assumption).</a:t>
            </a:r>
          </a:p>
          <a:p>
            <a:pPr marL="0" indent="0" algn="ctr" eaLnBrk="1" hangingPunct="1">
              <a:lnSpc>
                <a:spcPct val="90000"/>
              </a:lnSpc>
              <a:spcBef>
                <a:spcPct val="0"/>
              </a:spcBef>
              <a:buFontTx/>
              <a:buNone/>
            </a:pPr>
            <a:r>
              <a:rPr lang="en-US" sz="2800" b="1" i="1" smtClean="0"/>
              <a:t>Mary’s body mirrored her spiritual condition. </a:t>
            </a:r>
          </a:p>
          <a:p>
            <a:pPr marL="0" indent="0" algn="ctr" eaLnBrk="1" hangingPunct="1">
              <a:lnSpc>
                <a:spcPct val="90000"/>
              </a:lnSpc>
              <a:spcBef>
                <a:spcPct val="0"/>
              </a:spcBef>
              <a:buFontTx/>
              <a:buNone/>
            </a:pPr>
            <a:r>
              <a:rPr lang="en-US" sz="2800" b="1" i="1" smtClean="0"/>
              <a:t>Mary was fully graced and not subject to death and decay</a:t>
            </a:r>
          </a:p>
        </p:txBody>
      </p:sp>
      <p:pic>
        <p:nvPicPr>
          <p:cNvPr id="5123" name="Picture 5" descr="http://davincicode-opusdei.com/wp-content/uploads/bellini_san_zacca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84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6"/>
          <p:cNvSpPr>
            <a:spLocks noGrp="1" noChangeArrowheads="1"/>
          </p:cNvSpPr>
          <p:nvPr>
            <p:ph type="title"/>
          </p:nvPr>
        </p:nvSpPr>
        <p:spPr>
          <a:xfrm>
            <a:off x="0" y="304800"/>
            <a:ext cx="4876800" cy="457200"/>
          </a:xfrm>
          <a:noFill/>
        </p:spPr>
        <p:txBody>
          <a:bodyPr/>
          <a:lstStyle/>
          <a:p>
            <a:pPr eaLnBrk="1" hangingPunct="1"/>
            <a:r>
              <a:rPr lang="en-US" sz="3200" b="1" smtClean="0">
                <a:solidFill>
                  <a:schemeClr val="bg1"/>
                </a:solidFill>
              </a:rPr>
              <a:t>Virgin Birth of Christ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http://130.94.23.9/wigi/thumb2.php?f=Nicaea_icon.jpg&amp;w=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24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a:xfrm>
            <a:off x="0" y="0"/>
            <a:ext cx="5029200" cy="838200"/>
          </a:xfrm>
        </p:spPr>
        <p:txBody>
          <a:bodyPr/>
          <a:lstStyle/>
          <a:p>
            <a:pPr eaLnBrk="1" hangingPunct="1"/>
            <a:r>
              <a:rPr lang="en-US" sz="3200" b="1" smtClean="0">
                <a:solidFill>
                  <a:schemeClr val="bg1"/>
                </a:solidFill>
              </a:rPr>
              <a:t>IN CATHOLIC THEOLOGY</a:t>
            </a:r>
            <a:endParaRPr lang="en-US" sz="3200" smtClean="0">
              <a:solidFill>
                <a:schemeClr val="bg1"/>
              </a:solidFill>
            </a:endParaRPr>
          </a:p>
        </p:txBody>
      </p:sp>
      <p:sp>
        <p:nvSpPr>
          <p:cNvPr id="6148" name="Rectangle 3"/>
          <p:cNvSpPr>
            <a:spLocks noGrp="1" noChangeArrowheads="1"/>
          </p:cNvSpPr>
          <p:nvPr>
            <p:ph type="body" idx="1"/>
          </p:nvPr>
        </p:nvSpPr>
        <p:spPr>
          <a:xfrm>
            <a:off x="5105400" y="0"/>
            <a:ext cx="4038600" cy="6858000"/>
          </a:xfrm>
        </p:spPr>
        <p:txBody>
          <a:bodyPr/>
          <a:lstStyle/>
          <a:p>
            <a:pPr marL="0" indent="0" algn="ctr" eaLnBrk="1" hangingPunct="1">
              <a:lnSpc>
                <a:spcPct val="90000"/>
              </a:lnSpc>
              <a:spcBef>
                <a:spcPct val="0"/>
              </a:spcBef>
              <a:buFontTx/>
              <a:buNone/>
            </a:pPr>
            <a:r>
              <a:rPr lang="en-US" sz="2400" smtClean="0"/>
              <a:t>The virginity of our Blessed Lady was defined under anathema in the third canon of the Lateran Council held in the time of Pope Martin I, </a:t>
            </a:r>
          </a:p>
          <a:p>
            <a:pPr marL="0" indent="0" algn="ctr" eaLnBrk="1" hangingPunct="1">
              <a:lnSpc>
                <a:spcPct val="90000"/>
              </a:lnSpc>
              <a:spcBef>
                <a:spcPct val="0"/>
              </a:spcBef>
              <a:buFontTx/>
              <a:buNone/>
            </a:pPr>
            <a:r>
              <a:rPr lang="en-US" sz="2400" smtClean="0"/>
              <a:t>A.D. 649. </a:t>
            </a:r>
          </a:p>
          <a:p>
            <a:pPr marL="0" indent="0" algn="ctr" eaLnBrk="1" hangingPunct="1">
              <a:lnSpc>
                <a:spcPct val="90000"/>
              </a:lnSpc>
              <a:spcBef>
                <a:spcPct val="0"/>
              </a:spcBef>
              <a:buFontTx/>
              <a:buNone/>
            </a:pPr>
            <a:r>
              <a:rPr lang="en-US" sz="2400" smtClean="0"/>
              <a:t>The </a:t>
            </a:r>
            <a:r>
              <a:rPr lang="en-US" sz="2400" u="sng" smtClean="0"/>
              <a:t>Nicene-Constantinopolitan Creed</a:t>
            </a:r>
            <a:r>
              <a:rPr lang="en-US" sz="2400" smtClean="0"/>
              <a:t>, as recited in the Mass, expresses belief in Christ </a:t>
            </a:r>
          </a:p>
          <a:p>
            <a:pPr marL="0" indent="0" algn="ctr" eaLnBrk="1" hangingPunct="1">
              <a:lnSpc>
                <a:spcPct val="90000"/>
              </a:lnSpc>
              <a:spcBef>
                <a:spcPct val="0"/>
              </a:spcBef>
              <a:buFontTx/>
              <a:buNone/>
            </a:pPr>
            <a:r>
              <a:rPr lang="en-US" sz="2400" b="1" i="1" smtClean="0"/>
              <a:t>“incarnate by the Holy Spirit of the Virgin Mary"; </a:t>
            </a:r>
          </a:p>
          <a:p>
            <a:pPr marL="0" indent="0" algn="ctr" eaLnBrk="1" hangingPunct="1">
              <a:lnSpc>
                <a:spcPct val="90000"/>
              </a:lnSpc>
              <a:spcBef>
                <a:spcPct val="0"/>
              </a:spcBef>
              <a:buFontTx/>
              <a:buNone/>
            </a:pPr>
            <a:r>
              <a:rPr lang="en-US" sz="2400" smtClean="0"/>
              <a:t>The </a:t>
            </a:r>
            <a:r>
              <a:rPr lang="en-US" sz="2400" u="sng" smtClean="0"/>
              <a:t>Apostles’ Creed</a:t>
            </a:r>
            <a:r>
              <a:rPr lang="en-US" sz="2400" smtClean="0"/>
              <a:t> professes that Jesus Christ </a:t>
            </a:r>
          </a:p>
          <a:p>
            <a:pPr marL="0" indent="0" algn="ctr" eaLnBrk="1" hangingPunct="1">
              <a:lnSpc>
                <a:spcPct val="90000"/>
              </a:lnSpc>
              <a:spcBef>
                <a:spcPct val="0"/>
              </a:spcBef>
              <a:buFontTx/>
              <a:buNone/>
            </a:pPr>
            <a:r>
              <a:rPr lang="en-US" sz="2400" smtClean="0"/>
              <a:t>"</a:t>
            </a:r>
            <a:r>
              <a:rPr lang="en-US" sz="2400" b="1" i="1" smtClean="0"/>
              <a:t>was conceived by the Holy Spirit, born of the Virgin Mary";</a:t>
            </a:r>
            <a:r>
              <a:rPr lang="en-US" sz="2400" smtClean="0"/>
              <a:t> </a:t>
            </a:r>
          </a:p>
          <a:p>
            <a:pPr marL="0" indent="0" algn="ctr" eaLnBrk="1" hangingPunct="1">
              <a:lnSpc>
                <a:spcPct val="90000"/>
              </a:lnSpc>
              <a:spcBef>
                <a:spcPct val="0"/>
              </a:spcBef>
              <a:buFontTx/>
              <a:buNone/>
            </a:pPr>
            <a:r>
              <a:rPr lang="en-US" sz="2400" smtClean="0"/>
              <a:t>the older form of the same creed uses the expression: </a:t>
            </a:r>
            <a:r>
              <a:rPr lang="en-US" sz="2400" b="1" i="1" smtClean="0"/>
              <a:t>"born of the Holy Ghost and of the Virgin Mary". </a:t>
            </a:r>
          </a:p>
        </p:txBody>
      </p:sp>
      <p:sp>
        <p:nvSpPr>
          <p:cNvPr id="6149" name="Text Box 6"/>
          <p:cNvSpPr txBox="1">
            <a:spLocks noChangeArrowheads="1"/>
          </p:cNvSpPr>
          <p:nvPr/>
        </p:nvSpPr>
        <p:spPr bwMode="auto">
          <a:xfrm>
            <a:off x="457200" y="5943600"/>
            <a:ext cx="43434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lnSpc>
                <a:spcPct val="90000"/>
              </a:lnSpc>
            </a:pPr>
            <a:r>
              <a:rPr lang="en-US" sz="3200">
                <a:solidFill>
                  <a:schemeClr val="bg1"/>
                </a:solidFill>
              </a:rPr>
              <a:t>Councils and Creeds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http://www.soulindia.com/Jesus/Jesus_Background.jpg"/>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5334000"/>
            <a:ext cx="8382000" cy="1143000"/>
          </a:xfrm>
        </p:spPr>
        <p:txBody>
          <a:bodyPr/>
          <a:lstStyle/>
          <a:p>
            <a:pPr algn="ctr" eaLnBrk="1" hangingPunct="1">
              <a:lnSpc>
                <a:spcPct val="90000"/>
              </a:lnSpc>
              <a:spcBef>
                <a:spcPct val="0"/>
              </a:spcBef>
              <a:buFontTx/>
              <a:buNone/>
            </a:pPr>
            <a:r>
              <a:rPr lang="en-US" sz="2800" b="1" smtClean="0">
                <a:solidFill>
                  <a:srgbClr val="CDFAFF"/>
                </a:solidFill>
              </a:rPr>
              <a:t>That the body of Jesus Christ was not sent down from Heaven, nor taken from earth as was that of Adam, but that its matter was supplied by Mary. </a:t>
            </a:r>
          </a:p>
        </p:txBody>
      </p:sp>
      <p:sp>
        <p:nvSpPr>
          <p:cNvPr id="7172" name="Text Box 6"/>
          <p:cNvSpPr txBox="1">
            <a:spLocks noChangeArrowheads="1"/>
          </p:cNvSpPr>
          <p:nvPr/>
        </p:nvSpPr>
        <p:spPr bwMode="auto">
          <a:xfrm>
            <a:off x="1143000" y="609600"/>
            <a:ext cx="723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3200" b="1">
                <a:solidFill>
                  <a:srgbClr val="CDFAFF"/>
                </a:solidFill>
              </a:rPr>
              <a:t>These professions show: </a:t>
            </a:r>
            <a:endParaRPr lang="en-US"/>
          </a:p>
        </p:txBody>
      </p:sp>
      <p:pic>
        <p:nvPicPr>
          <p:cNvPr id="7173" name="Picture 8" descr="http://www.ibiblio.org/wm/paint/auth/zurbaran/i/immaculate-concep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19669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http://www.soulindia.com/Jesus/Jesus_Background.jpg"/>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body" idx="1"/>
          </p:nvPr>
        </p:nvSpPr>
        <p:spPr>
          <a:xfrm>
            <a:off x="304800" y="5410200"/>
            <a:ext cx="8458200" cy="1143000"/>
          </a:xfrm>
        </p:spPr>
        <p:txBody>
          <a:bodyPr/>
          <a:lstStyle/>
          <a:p>
            <a:pPr marL="0" indent="0" algn="ctr" eaLnBrk="1" hangingPunct="1">
              <a:spcBef>
                <a:spcPct val="0"/>
              </a:spcBef>
              <a:buFontTx/>
              <a:buNone/>
            </a:pPr>
            <a:r>
              <a:rPr lang="en-US" sz="2800" b="1" smtClean="0">
                <a:solidFill>
                  <a:srgbClr val="CDFAFF"/>
                </a:solidFill>
              </a:rPr>
              <a:t>Since otherwise Christ could not be said to be born of Mary just as Eve cannot be said to be born of Adam;</a:t>
            </a:r>
          </a:p>
        </p:txBody>
      </p:sp>
      <p:sp>
        <p:nvSpPr>
          <p:cNvPr id="8196" name="Text Box 8"/>
          <p:cNvSpPr txBox="1">
            <a:spLocks noChangeArrowheads="1"/>
          </p:cNvSpPr>
          <p:nvPr/>
        </p:nvSpPr>
        <p:spPr bwMode="auto">
          <a:xfrm>
            <a:off x="457200" y="228600"/>
            <a:ext cx="8305800" cy="17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3200" b="1">
                <a:solidFill>
                  <a:srgbClr val="CDFAFF"/>
                </a:solidFill>
              </a:rPr>
              <a:t>These professions show:</a:t>
            </a:r>
          </a:p>
          <a:p>
            <a:pPr algn="ctr" eaLnBrk="1" hangingPunct="1">
              <a:lnSpc>
                <a:spcPct val="90000"/>
              </a:lnSpc>
            </a:pPr>
            <a:r>
              <a:rPr lang="en-US" sz="2800" b="1">
                <a:solidFill>
                  <a:srgbClr val="CDFAFF"/>
                </a:solidFill>
              </a:rPr>
              <a:t>That Mary co-operated in the formation of Christ’s body as every other mother co-operates in the formation of the body of her child. </a:t>
            </a:r>
            <a:r>
              <a:rPr lang="en-US" sz="3200" b="1">
                <a:solidFill>
                  <a:srgbClr val="CDFAFF"/>
                </a:solidFill>
              </a:rPr>
              <a:t> </a:t>
            </a:r>
          </a:p>
        </p:txBody>
      </p:sp>
      <p:pic>
        <p:nvPicPr>
          <p:cNvPr id="8197" name="Picture 10" descr="http://www.artchive.com/artchive/t/tanner/annunci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26670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http://www.soulindia.com/Jesus/Jesus_Background.jpg"/>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body" idx="1"/>
          </p:nvPr>
        </p:nvSpPr>
        <p:spPr>
          <a:xfrm>
            <a:off x="381000" y="5029200"/>
            <a:ext cx="8382000" cy="1524000"/>
          </a:xfrm>
        </p:spPr>
        <p:txBody>
          <a:bodyPr/>
          <a:lstStyle/>
          <a:p>
            <a:pPr algn="ctr" eaLnBrk="1" hangingPunct="1">
              <a:lnSpc>
                <a:spcPct val="90000"/>
              </a:lnSpc>
              <a:spcBef>
                <a:spcPct val="0"/>
              </a:spcBef>
              <a:buFontTx/>
              <a:buNone/>
            </a:pPr>
            <a:r>
              <a:rPr lang="en-US" sz="2800" b="1" smtClean="0">
                <a:solidFill>
                  <a:srgbClr val="CDFAFF"/>
                </a:solidFill>
              </a:rPr>
              <a:t>That the germ in whose development and growth into the Infant Jesus, Mary co-operated, was fecundated not by any human action, but by the Divine power attributed to the Holy Spirit.</a:t>
            </a:r>
          </a:p>
        </p:txBody>
      </p:sp>
      <p:sp>
        <p:nvSpPr>
          <p:cNvPr id="9220" name="Text Box 4"/>
          <p:cNvSpPr txBox="1">
            <a:spLocks noChangeArrowheads="1"/>
          </p:cNvSpPr>
          <p:nvPr/>
        </p:nvSpPr>
        <p:spPr bwMode="auto">
          <a:xfrm>
            <a:off x="2971800" y="381000"/>
            <a:ext cx="563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3200" b="1">
                <a:solidFill>
                  <a:srgbClr val="CDFAFF"/>
                </a:solidFill>
              </a:rPr>
              <a:t>These professions show: </a:t>
            </a:r>
            <a:endParaRPr lang="en-US" sz="3200"/>
          </a:p>
        </p:txBody>
      </p:sp>
      <p:pic>
        <p:nvPicPr>
          <p:cNvPr id="9221" name="Picture 7" descr="http://www.latinmass.bravepages.com/images/Annunciation%20Murillo.jpg"/>
          <p:cNvPicPr>
            <a:picLocks noChangeAspect="1" noChangeArrowheads="1"/>
          </p:cNvPicPr>
          <p:nvPr/>
        </p:nvPicPr>
        <p:blipFill>
          <a:blip r:embed="rId3">
            <a:extLst>
              <a:ext uri="{28A0092B-C50C-407E-A947-70E740481C1C}">
                <a14:useLocalDpi xmlns:a14="http://schemas.microsoft.com/office/drawing/2010/main" val="0"/>
              </a:ext>
            </a:extLst>
          </a:blip>
          <a:srcRect l="3432" t="2460" r="3931" b="8638"/>
          <a:stretch>
            <a:fillRect/>
          </a:stretch>
        </p:blipFill>
        <p:spPr bwMode="auto">
          <a:xfrm>
            <a:off x="228600" y="304800"/>
            <a:ext cx="23907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http://www.wga.hu/art/p/piola/4assum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27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a:xfrm>
            <a:off x="0" y="5943600"/>
            <a:ext cx="4267200" cy="533400"/>
          </a:xfrm>
        </p:spPr>
        <p:txBody>
          <a:bodyPr/>
          <a:lstStyle/>
          <a:p>
            <a:pPr eaLnBrk="1" hangingPunct="1"/>
            <a:r>
              <a:rPr lang="en-US" sz="3200" smtClean="0">
                <a:solidFill>
                  <a:srgbClr val="CDFAFF"/>
                </a:solidFill>
              </a:rPr>
              <a:t>These professions show:</a:t>
            </a:r>
            <a:r>
              <a:rPr lang="en-US" smtClean="0"/>
              <a:t> </a:t>
            </a:r>
          </a:p>
        </p:txBody>
      </p:sp>
      <p:sp>
        <p:nvSpPr>
          <p:cNvPr id="10244" name="Rectangle 3"/>
          <p:cNvSpPr>
            <a:spLocks noGrp="1" noChangeArrowheads="1"/>
          </p:cNvSpPr>
          <p:nvPr>
            <p:ph type="body" idx="1"/>
          </p:nvPr>
        </p:nvSpPr>
        <p:spPr>
          <a:xfrm>
            <a:off x="4267200" y="0"/>
            <a:ext cx="4876800" cy="6858000"/>
          </a:xfrm>
        </p:spPr>
        <p:txBody>
          <a:bodyPr/>
          <a:lstStyle/>
          <a:p>
            <a:pPr algn="ctr" eaLnBrk="1" hangingPunct="1">
              <a:spcBef>
                <a:spcPct val="0"/>
              </a:spcBef>
              <a:buFontTx/>
              <a:buNone/>
            </a:pPr>
            <a:r>
              <a:rPr lang="en-US" sz="2400" smtClean="0"/>
              <a:t>That the supernatural influence of the Holy Spirit extended to the birth of Jesus Christ, </a:t>
            </a:r>
          </a:p>
          <a:p>
            <a:pPr algn="ctr" eaLnBrk="1" hangingPunct="1">
              <a:spcBef>
                <a:spcPct val="0"/>
              </a:spcBef>
              <a:buFontTx/>
              <a:buNone/>
            </a:pPr>
            <a:r>
              <a:rPr lang="en-US" sz="2400" smtClean="0"/>
              <a:t>not merely preserving Mary's integrity, </a:t>
            </a:r>
          </a:p>
          <a:p>
            <a:pPr algn="ctr" eaLnBrk="1" hangingPunct="1">
              <a:spcBef>
                <a:spcPct val="0"/>
              </a:spcBef>
              <a:buFontTx/>
              <a:buNone/>
            </a:pPr>
            <a:r>
              <a:rPr lang="en-US" sz="2400" smtClean="0"/>
              <a:t>but also causing Christ’s birth or external generation to reflect his eternal birth from the Father in this, </a:t>
            </a:r>
          </a:p>
          <a:p>
            <a:pPr lvl="1" eaLnBrk="1" hangingPunct="1">
              <a:spcBef>
                <a:spcPct val="0"/>
              </a:spcBef>
            </a:pPr>
            <a:r>
              <a:rPr lang="en-US" sz="2000" smtClean="0"/>
              <a:t>that "the Light from Light" proceeded from his mother's womb as a light shed on the world; </a:t>
            </a:r>
          </a:p>
          <a:p>
            <a:pPr lvl="1" eaLnBrk="1" hangingPunct="1">
              <a:spcBef>
                <a:spcPct val="0"/>
              </a:spcBef>
            </a:pPr>
            <a:r>
              <a:rPr lang="en-US" sz="2000" smtClean="0"/>
              <a:t>that the "power of the Most High" passed through the barriers of nature without injuring them; </a:t>
            </a:r>
          </a:p>
          <a:p>
            <a:pPr lvl="1" eaLnBrk="1" hangingPunct="1">
              <a:spcBef>
                <a:spcPct val="0"/>
              </a:spcBef>
            </a:pPr>
            <a:r>
              <a:rPr lang="en-US" sz="2000" smtClean="0"/>
              <a:t>that "the body of the Word" formed by the Holy Spirit penetrated another body after the manner of spirits.</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296</TotalTime>
  <Words>1856</Words>
  <Application>Microsoft Office PowerPoint</Application>
  <PresentationFormat>On-screen Show (4:3)</PresentationFormat>
  <Paragraphs>177</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Times New Roman</vt:lpstr>
      <vt:lpstr>Arial</vt:lpstr>
      <vt:lpstr>Calibri</vt:lpstr>
      <vt:lpstr>Default Design</vt:lpstr>
      <vt:lpstr>Virgin Birth of Christ</vt:lpstr>
      <vt:lpstr>Virgin Birth of Christ</vt:lpstr>
      <vt:lpstr>Virgin Birth of Christ</vt:lpstr>
      <vt:lpstr>Virgin Birth of Christ</vt:lpstr>
      <vt:lpstr>IN CATHOLIC THEOLOGY</vt:lpstr>
      <vt:lpstr>PowerPoint Presentation</vt:lpstr>
      <vt:lpstr>PowerPoint Presentation</vt:lpstr>
      <vt:lpstr>PowerPoint Presentation</vt:lpstr>
      <vt:lpstr>These professions show: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Virgin Birth of Christ</vt:lpstr>
      <vt:lpstr>Scripture Often Used to Disprove Mary’s Perpetual Virginity</vt:lpstr>
      <vt:lpstr>Scripture Often Used to Disprove Mary’s Perpetual Virginity</vt:lpstr>
      <vt:lpstr>Scripture Often Used to Disprove Mary’s Perpetual Virginity</vt:lpstr>
      <vt:lpstr>Scripture Used to Prove Mary’s Perpetual Virginity</vt:lpstr>
      <vt:lpstr>Scripture Used to Prove Mary’s Perpetual Virginity</vt:lpstr>
      <vt:lpstr>Virgin Birth of Christ</vt:lpstr>
      <vt:lpstr>PowerPoint Presentation</vt:lpstr>
      <vt:lpstr>PowerPoint Presentation</vt:lpstr>
      <vt:lpstr>PowerPoint Presentation</vt:lpstr>
      <vt:lpstr>PowerPoint Presentation</vt:lpstr>
      <vt:lpstr>Mary Ever-Virgin</vt:lpstr>
    </vt:vector>
  </TitlesOfParts>
  <Company>St. Edward Parish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 Birth of Christ</dc:title>
  <dc:creator>Adult Education</dc:creator>
  <cp:lastModifiedBy>Teacher E-Solutions</cp:lastModifiedBy>
  <cp:revision>5</cp:revision>
  <dcterms:created xsi:type="dcterms:W3CDTF">2006-09-14T19:36:39Z</dcterms:created>
  <dcterms:modified xsi:type="dcterms:W3CDTF">2019-01-15T07:27:46Z</dcterms:modified>
</cp:coreProperties>
</file>