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9"/>
  </p:notesMasterIdLst>
  <p:sldIdLst>
    <p:sldId id="264" r:id="rId2"/>
    <p:sldId id="267" r:id="rId3"/>
    <p:sldId id="265" r:id="rId4"/>
    <p:sldId id="266" r:id="rId5"/>
    <p:sldId id="268" r:id="rId6"/>
    <p:sldId id="256" r:id="rId7"/>
    <p:sldId id="263" r:id="rId8"/>
    <p:sldId id="257" r:id="rId9"/>
    <p:sldId id="258" r:id="rId10"/>
    <p:sldId id="269" r:id="rId11"/>
    <p:sldId id="259" r:id="rId12"/>
    <p:sldId id="262" r:id="rId13"/>
    <p:sldId id="271" r:id="rId14"/>
    <p:sldId id="272" r:id="rId15"/>
    <p:sldId id="273" r:id="rId16"/>
    <p:sldId id="260" r:id="rId17"/>
    <p:sldId id="270" r:id="rId18"/>
  </p:sldIdLst>
  <p:sldSz cx="9144000" cy="6858000" type="screen4x3"/>
  <p:notesSz cx="6858000" cy="91900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66FF"/>
    <a:srgbClr val="00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613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7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5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" name="Picture 4" descr="A:\minispir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4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C49D8F4F-F3AE-468B-A573-0495580C7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0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631D7-725A-4DD1-8CAD-B556E5BFB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5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14935-B7E1-4413-878B-5E46BD50C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C8D5A-E383-4783-AA5A-EBF423A17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EAEFB-0FA7-4B33-9752-53AF12891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0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F94E4-26AC-46D7-8314-1913471D8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3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113F5-FC6C-4418-8EED-602FD4F02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9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E50BA-1512-4513-BAFE-141E12736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5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265AF-169F-467B-BB63-DE5540687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BB9C4-18CB-4850-8CD9-AFB686940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7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418AF-447E-4661-9628-8EAE8A7B9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6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1032" name="Rectangle 1027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33" name="Picture 1028" descr="A:\minispir.GIF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" name="Line 1029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4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36D5D01-8908-4E77-80A8-46780A1EF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smtClean="0"/>
              <a:t>Outline of Amos-Amaziah Incident (III. D.)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9 Redactional link to vision cycle </a:t>
            </a:r>
          </a:p>
          <a:p>
            <a:pPr lvl="1"/>
            <a:r>
              <a:rPr lang="en-US" smtClean="0"/>
              <a:t>not pass by (v. 8); rise up against Jeroboam</a:t>
            </a:r>
          </a:p>
          <a:p>
            <a:pPr lvl="1"/>
            <a:r>
              <a:rPr lang="en-US" smtClean="0"/>
              <a:t>“corrects” main text--the </a:t>
            </a:r>
            <a:r>
              <a:rPr lang="en-US" b="1" i="1" smtClean="0"/>
              <a:t>house</a:t>
            </a:r>
            <a:r>
              <a:rPr lang="en-US" smtClean="0"/>
              <a:t> of Jeroboam will die by the sword</a:t>
            </a:r>
          </a:p>
          <a:p>
            <a:r>
              <a:rPr lang="en-US" smtClean="0"/>
              <a:t>10-11 Priest’s report to king:  Amos has conspired--Jeroboam will die; Israel exiled</a:t>
            </a:r>
          </a:p>
          <a:p>
            <a:r>
              <a:rPr lang="en-US" smtClean="0"/>
              <a:t>12-13 Priest’s command to Amos:  Go prophesy </a:t>
            </a:r>
            <a:r>
              <a:rPr lang="en-US" b="1" i="1" smtClean="0"/>
              <a:t>in Judah.  </a:t>
            </a:r>
            <a:r>
              <a:rPr lang="en-US" smtClean="0"/>
              <a:t>This is the king’s sanctuary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The Remnant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5:15 Only the </a:t>
            </a:r>
            <a:r>
              <a:rPr lang="en-US" smtClean="0">
                <a:solidFill>
                  <a:srgbClr val="FF3300"/>
                </a:solidFill>
              </a:rPr>
              <a:t>“remnant”</a:t>
            </a:r>
            <a:r>
              <a:rPr lang="en-US" smtClean="0"/>
              <a:t> of Joseph will be saved--and it only “perhaps” </a:t>
            </a:r>
          </a:p>
          <a:p>
            <a:r>
              <a:rPr lang="en-US" smtClean="0"/>
              <a:t>2:14-16 no one escapes--not even the strong</a:t>
            </a:r>
          </a:p>
          <a:p>
            <a:r>
              <a:rPr lang="en-US" smtClean="0"/>
              <a:t>3:12 “remnant” (two legs or piece of an ear)= proof of destruction</a:t>
            </a:r>
          </a:p>
          <a:p>
            <a:r>
              <a:rPr lang="en-US" smtClean="0"/>
              <a:t>5:18-20 people flee to their death on day of Yahweh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Amos 5:16-17--Mourning (theme of death)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Announcement of judgment via an oracle of Yahweh:  In all the squares there will be wailing</a:t>
            </a:r>
          </a:p>
          <a:p>
            <a:r>
              <a:rPr lang="en-US" smtClean="0"/>
              <a:t>Vineyards, usually places of joy, will be places for wailing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Turning the old traditions on their head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5:18-20 The Day of Yahweh will be darkness not light (III. E.)</a:t>
            </a:r>
          </a:p>
          <a:p>
            <a:endParaRPr lang="en-US" smtClean="0"/>
          </a:p>
          <a:p>
            <a:r>
              <a:rPr lang="en-US" smtClean="0"/>
              <a:t>3:1-2 Election; </a:t>
            </a:r>
            <a:r>
              <a:rPr lang="en-US" smtClean="0">
                <a:solidFill>
                  <a:srgbClr val="FF3300"/>
                </a:solidFill>
              </a:rPr>
              <a:t>therefore</a:t>
            </a:r>
            <a:r>
              <a:rPr lang="en-US" smtClean="0"/>
              <a:t>, I will punish you (III. I.)</a:t>
            </a:r>
          </a:p>
          <a:p>
            <a:endParaRPr lang="en-US" smtClean="0"/>
          </a:p>
          <a:p>
            <a:r>
              <a:rPr lang="en-US" smtClean="0"/>
              <a:t>9:7 Everybody’s had an Exodus--Philistines and Syrians, too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Amos and the Sacrificial System (III. F.)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Come to Bethel (Jacob) and </a:t>
            </a:r>
            <a:r>
              <a:rPr lang="en-US" smtClean="0">
                <a:solidFill>
                  <a:schemeClr val="accent2"/>
                </a:solidFill>
              </a:rPr>
              <a:t>transgress </a:t>
            </a:r>
            <a:r>
              <a:rPr lang="en-US" smtClean="0"/>
              <a:t>to Gilgal (conquest) and </a:t>
            </a:r>
            <a:r>
              <a:rPr lang="en-US" smtClean="0">
                <a:solidFill>
                  <a:schemeClr val="accent2"/>
                </a:solidFill>
              </a:rPr>
              <a:t>multiply transgression</a:t>
            </a:r>
          </a:p>
          <a:p>
            <a:r>
              <a:rPr lang="en-US" smtClean="0"/>
              <a:t>Bring a thankoffering and freewill offerings for </a:t>
            </a:r>
            <a:r>
              <a:rPr lang="en-US" smtClean="0">
                <a:solidFill>
                  <a:schemeClr val="accent2"/>
                </a:solidFill>
              </a:rPr>
              <a:t>so you love to do</a:t>
            </a:r>
            <a:r>
              <a:rPr lang="en-US" smtClean="0"/>
              <a:t> (4:4-5)</a:t>
            </a:r>
          </a:p>
          <a:p>
            <a:r>
              <a:rPr lang="en-US" smtClean="0"/>
              <a:t>Seek </a:t>
            </a:r>
            <a:r>
              <a:rPr lang="en-US" smtClean="0">
                <a:solidFill>
                  <a:schemeClr val="accent2"/>
                </a:solidFill>
              </a:rPr>
              <a:t>me</a:t>
            </a:r>
            <a:r>
              <a:rPr lang="en-US" smtClean="0"/>
              <a:t>; do not seek Bethel, enter Gilgal, or cross over to Beer-sheba (Isaac; 5:4-5)</a:t>
            </a:r>
          </a:p>
          <a:p>
            <a:r>
              <a:rPr lang="en-US" smtClean="0"/>
              <a:t>Justice to wormwood; righteousness to the ground (v 7)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Sacrificial System (continued)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 hate, I despise your festivals….But let justice roll down like waters (5:24)</a:t>
            </a:r>
          </a:p>
          <a:p>
            <a:r>
              <a:rPr lang="en-US" smtClean="0"/>
              <a:t>Did you bring me sacrifices…the forty years in the wilderness [when faith was not overwhelmed by the cult of Baal] (5:25)</a:t>
            </a:r>
          </a:p>
          <a:p>
            <a:r>
              <a:rPr lang="en-US" smtClean="0"/>
              <a:t>You shall </a:t>
            </a:r>
            <a:r>
              <a:rPr lang="en-US" smtClean="0">
                <a:solidFill>
                  <a:schemeClr val="accent2"/>
                </a:solidFill>
              </a:rPr>
              <a:t>carry</a:t>
            </a:r>
            <a:r>
              <a:rPr lang="en-US" smtClean="0"/>
              <a:t> off Sakkuth (Sikkuth) and Kaiwan (Kiyyun)…into exile! (5:26-27) beyond Damascus (2 Kgs 14:28)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Refusal to return	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Famine, no rain, blight and mildew, pestilence, destruction as at Sodom and Gomorrah</a:t>
            </a:r>
          </a:p>
          <a:p>
            <a:r>
              <a:rPr lang="en-US" smtClean="0"/>
              <a:t>yet you did not return to me (6, 8, 9, 10, 11)</a:t>
            </a:r>
          </a:p>
          <a:p>
            <a:r>
              <a:rPr lang="en-US" smtClean="0"/>
              <a:t>Therefore, thus I am about to do to you</a:t>
            </a:r>
          </a:p>
          <a:p>
            <a:r>
              <a:rPr lang="en-US" smtClean="0"/>
              <a:t>Prepare to meet your God, O Israel:  All former judgments ineffectual, Israel must now confront God in person.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Amos 9:11-15:  Roses and Lavender? (III. J.)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“booth of David”--Davidic dynasty, Judah, Davidic empire, Jerusalem, temple, house of Jacob?</a:t>
            </a:r>
          </a:p>
          <a:p>
            <a:r>
              <a:rPr lang="en-US" smtClean="0"/>
              <a:t>possesses the remnant of Edom and other nations</a:t>
            </a:r>
          </a:p>
          <a:p>
            <a:r>
              <a:rPr lang="en-US" smtClean="0"/>
              <a:t>reaping of April-May not completed when plowing of October must take place</a:t>
            </a:r>
          </a:p>
          <a:p>
            <a:r>
              <a:rPr lang="en-US" smtClean="0"/>
              <a:t>grape harvest so abundant that there is no time for planting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Amos 9:11-15:  Key to the Canon?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wine will ripple over slopes</a:t>
            </a:r>
          </a:p>
          <a:p>
            <a:r>
              <a:rPr lang="en-US" smtClean="0"/>
              <a:t>build houses </a:t>
            </a:r>
            <a:r>
              <a:rPr lang="en-US" smtClean="0">
                <a:solidFill>
                  <a:schemeClr val="accent2"/>
                </a:solidFill>
              </a:rPr>
              <a:t>and</a:t>
            </a:r>
            <a:r>
              <a:rPr lang="en-US" smtClean="0"/>
              <a:t> live in them--contrast 5:11</a:t>
            </a:r>
          </a:p>
          <a:p>
            <a:r>
              <a:rPr lang="en-US" smtClean="0"/>
              <a:t>I will plant them in their land</a:t>
            </a:r>
          </a:p>
          <a:p>
            <a:r>
              <a:rPr lang="en-US" smtClean="0"/>
              <a:t>exile--</a:t>
            </a:r>
            <a:r>
              <a:rPr lang="en-US" smtClean="0">
                <a:solidFill>
                  <a:schemeClr val="accent2"/>
                </a:solidFill>
              </a:rPr>
              <a:t>never again</a:t>
            </a:r>
            <a:endParaRPr lang="en-US" smtClean="0"/>
          </a:p>
          <a:p>
            <a:r>
              <a:rPr lang="en-US" smtClean="0"/>
              <a:t>says Yahweh your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Amos-Amaziah Continued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14-17 Amos’ answer to priest (oracle against an individual)</a:t>
            </a:r>
          </a:p>
          <a:p>
            <a:pPr lvl="1"/>
            <a:r>
              <a:rPr lang="en-US" smtClean="0"/>
              <a:t>16a</a:t>
            </a:r>
            <a:r>
              <a:rPr lang="en-US" i="1" smtClean="0"/>
              <a:t>a</a:t>
            </a:r>
            <a:r>
              <a:rPr lang="en-US" smtClean="0"/>
              <a:t> call to attention:  “Hear the word of Yahweh”</a:t>
            </a:r>
          </a:p>
          <a:p>
            <a:pPr lvl="1"/>
            <a:r>
              <a:rPr lang="en-US" smtClean="0"/>
              <a:t>16a</a:t>
            </a:r>
            <a:r>
              <a:rPr lang="en-US" i="1" smtClean="0"/>
              <a:t>b</a:t>
            </a:r>
            <a:r>
              <a:rPr lang="en-US" smtClean="0"/>
              <a:t>b reasons for punishment; </a:t>
            </a:r>
          </a:p>
          <a:p>
            <a:pPr lvl="1"/>
            <a:r>
              <a:rPr lang="en-US" smtClean="0"/>
              <a:t>17a</a:t>
            </a:r>
            <a:r>
              <a:rPr lang="en-US" i="1" smtClean="0"/>
              <a:t>a</a:t>
            </a:r>
            <a:r>
              <a:rPr lang="en-US" smtClean="0"/>
              <a:t> Logical transition and messenger formula;</a:t>
            </a:r>
          </a:p>
          <a:p>
            <a:pPr lvl="1"/>
            <a:r>
              <a:rPr lang="en-US" smtClean="0"/>
              <a:t> 17a</a:t>
            </a:r>
            <a:r>
              <a:rPr lang="en-US" i="1" smtClean="0"/>
              <a:t>b</a:t>
            </a:r>
            <a:r>
              <a:rPr lang="en-US" smtClean="0"/>
              <a:t>b announcement of punishment in Yahweh’s words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smtClean="0"/>
              <a:t>What irked Amos?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Title hozeh (seer)</a:t>
            </a:r>
          </a:p>
          <a:p>
            <a:r>
              <a:rPr lang="en-US" smtClean="0"/>
              <a:t>Command to leave Israel</a:t>
            </a:r>
          </a:p>
          <a:p>
            <a:r>
              <a:rPr lang="en-US" smtClean="0"/>
              <a:t>Insinuation that he was in it for money</a:t>
            </a:r>
          </a:p>
          <a:p>
            <a:r>
              <a:rPr lang="en-US" smtClean="0"/>
              <a:t>“king’s shrine”</a:t>
            </a:r>
          </a:p>
          <a:p>
            <a:r>
              <a:rPr lang="en-US" smtClean="0"/>
              <a:t>Don’t prophesy!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smtClean="0"/>
              <a:t>I am not/was not a “prophet”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I </a:t>
            </a:r>
            <a:r>
              <a:rPr lang="en-US" smtClean="0">
                <a:solidFill>
                  <a:schemeClr val="hlink"/>
                </a:solidFill>
              </a:rPr>
              <a:t>am not</a:t>
            </a:r>
            <a:r>
              <a:rPr lang="en-US" smtClean="0"/>
              <a:t> a prophet</a:t>
            </a:r>
          </a:p>
          <a:p>
            <a:r>
              <a:rPr lang="en-US" smtClean="0"/>
              <a:t>I </a:t>
            </a:r>
            <a:r>
              <a:rPr lang="en-US" smtClean="0">
                <a:solidFill>
                  <a:schemeClr val="hlink"/>
                </a:solidFill>
              </a:rPr>
              <a:t>was not</a:t>
            </a:r>
            <a:r>
              <a:rPr lang="en-US" smtClean="0"/>
              <a:t>, but </a:t>
            </a:r>
            <a:r>
              <a:rPr lang="en-US" smtClean="0">
                <a:solidFill>
                  <a:schemeClr val="hlink"/>
                </a:solidFill>
              </a:rPr>
              <a:t>now I am</a:t>
            </a:r>
            <a:r>
              <a:rPr lang="en-US" smtClean="0"/>
              <a:t> (I’m not in it for money)</a:t>
            </a:r>
          </a:p>
          <a:p>
            <a:pPr lvl="1"/>
            <a:r>
              <a:rPr lang="en-US" smtClean="0"/>
              <a:t>Visions</a:t>
            </a:r>
          </a:p>
          <a:p>
            <a:pPr lvl="1"/>
            <a:r>
              <a:rPr lang="en-US" smtClean="0"/>
              <a:t>Messenger formula; word of judgment</a:t>
            </a:r>
          </a:p>
          <a:p>
            <a:pPr lvl="1"/>
            <a:r>
              <a:rPr lang="en-US" smtClean="0"/>
              <a:t>intercessions</a:t>
            </a:r>
          </a:p>
          <a:p>
            <a:pPr lvl="1"/>
            <a:r>
              <a:rPr lang="en-US" smtClean="0"/>
              <a:t>called, sent</a:t>
            </a:r>
          </a:p>
          <a:p>
            <a:pPr lvl="1"/>
            <a:r>
              <a:rPr lang="en-US" smtClean="0"/>
              <a:t>Go, prophesy against my people Israel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Inevitability of Judgment--Chapter 3 (III. C. 1)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Vv 3-5 Event followed by its cause</a:t>
            </a:r>
          </a:p>
          <a:p>
            <a:r>
              <a:rPr lang="en-US" smtClean="0">
                <a:solidFill>
                  <a:srgbClr val="FF3399"/>
                </a:solidFill>
              </a:rPr>
              <a:t>V 6a Cause followed by event--trumpet/fear</a:t>
            </a:r>
            <a:endParaRPr lang="en-US" smtClean="0"/>
          </a:p>
          <a:p>
            <a:r>
              <a:rPr lang="en-US" smtClean="0"/>
              <a:t>v 6b Event followed by its cause</a:t>
            </a:r>
          </a:p>
          <a:p>
            <a:r>
              <a:rPr lang="en-US" smtClean="0">
                <a:solidFill>
                  <a:schemeClr val="tx2"/>
                </a:solidFill>
              </a:rPr>
              <a:t>v 7 Yahweh’s deeds preceded by revelation to his servants the prophets</a:t>
            </a:r>
          </a:p>
          <a:p>
            <a:r>
              <a:rPr lang="en-US" smtClean="0">
                <a:solidFill>
                  <a:srgbClr val="FF3399"/>
                </a:solidFill>
              </a:rPr>
              <a:t>v 8 Causes followed by events:</a:t>
            </a:r>
            <a:endParaRPr lang="en-US" smtClean="0"/>
          </a:p>
          <a:p>
            <a:pPr lvl="1"/>
            <a:r>
              <a:rPr lang="en-US" smtClean="0">
                <a:solidFill>
                  <a:srgbClr val="00FF00"/>
                </a:solidFill>
              </a:rPr>
              <a:t>Lion--fear</a:t>
            </a:r>
          </a:p>
          <a:p>
            <a:pPr lvl="1"/>
            <a:r>
              <a:rPr lang="en-US" smtClean="0">
                <a:solidFill>
                  <a:srgbClr val="00FF00"/>
                </a:solidFill>
              </a:rPr>
              <a:t>Word of Yahweh--compulsion to prophesy</a:t>
            </a:r>
            <a:endParaRPr lang="en-US" smtClean="0">
              <a:solidFill>
                <a:schemeClr val="tx2"/>
              </a:solidFill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Amos 5:1-3--An Elegy (theme of death)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vv. 1-2 Prophet:  Maiden Israel fallen</a:t>
            </a:r>
          </a:p>
          <a:p>
            <a:pPr lvl="1"/>
            <a:r>
              <a:rPr lang="en-US" smtClean="0"/>
              <a:t>genre for an individual applied to nation</a:t>
            </a:r>
          </a:p>
          <a:p>
            <a:pPr lvl="1"/>
            <a:r>
              <a:rPr lang="en-US" smtClean="0"/>
              <a:t>fallen?  In battle?</a:t>
            </a:r>
          </a:p>
          <a:p>
            <a:pPr lvl="1"/>
            <a:r>
              <a:rPr lang="en-US" smtClean="0"/>
              <a:t>Hopelessness of the situation--listeners treated as dead people</a:t>
            </a:r>
          </a:p>
          <a:p>
            <a:r>
              <a:rPr lang="en-US" smtClean="0"/>
              <a:t>v. 3 Yahweh:  City will have 90% casualties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Amos 5:4-6 (theme of life)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vv. 4-5 Yahweh:  </a:t>
            </a:r>
            <a:r>
              <a:rPr lang="en-US" sz="2400" smtClean="0">
                <a:solidFill>
                  <a:srgbClr val="FF3300"/>
                </a:solidFill>
              </a:rPr>
              <a:t>Seek</a:t>
            </a:r>
            <a:r>
              <a:rPr lang="en-US" sz="2400" smtClean="0"/>
              <a:t> me, directly or through prophet, and live; </a:t>
            </a:r>
            <a:r>
              <a:rPr lang="en-US" sz="2400" i="1" smtClean="0"/>
              <a:t>life</a:t>
            </a:r>
            <a:r>
              <a:rPr lang="en-US" sz="2400" smtClean="0"/>
              <a:t>, not death</a:t>
            </a:r>
          </a:p>
          <a:p>
            <a:r>
              <a:rPr lang="en-US" sz="2400" smtClean="0">
                <a:solidFill>
                  <a:srgbClr val="FF3300"/>
                </a:solidFill>
              </a:rPr>
              <a:t>Do not seek</a:t>
            </a:r>
            <a:r>
              <a:rPr lang="en-US" sz="2400" smtClean="0"/>
              <a:t> Bethel or Gilgal or Beersheba</a:t>
            </a:r>
          </a:p>
          <a:p>
            <a:pPr lvl="1"/>
            <a:r>
              <a:rPr lang="en-US" sz="2400" smtClean="0"/>
              <a:t>Bethel:  house of God becomes house of nothingness; royal sanctuary </a:t>
            </a:r>
            <a:r>
              <a:rPr lang="en-US" sz="2400" smtClean="0">
                <a:latin typeface="Bwhebb" pitchFamily="18" charset="0"/>
              </a:rPr>
              <a:t>la tyb </a:t>
            </a:r>
            <a:r>
              <a:rPr lang="en-US" sz="2400" smtClean="0"/>
              <a:t>or </a:t>
            </a:r>
            <a:r>
              <a:rPr lang="en-US" sz="2400" smtClean="0">
                <a:latin typeface="Bwhebb" pitchFamily="18" charset="0"/>
              </a:rPr>
              <a:t>!wa {</a:t>
            </a:r>
            <a:r>
              <a:rPr lang="en-US" sz="2400" smtClean="0"/>
              <a:t>[</a:t>
            </a:r>
            <a:r>
              <a:rPr lang="en-US" sz="2400" smtClean="0">
                <a:latin typeface="Bwhebb" pitchFamily="18" charset="0"/>
              </a:rPr>
              <a:t>tyb\</a:t>
            </a:r>
            <a:r>
              <a:rPr lang="en-US" sz="2400" smtClean="0"/>
              <a:t>]</a:t>
            </a:r>
            <a:endParaRPr lang="en-US" sz="2400" smtClean="0">
              <a:latin typeface="Bwhebb" pitchFamily="18" charset="0"/>
            </a:endParaRPr>
          </a:p>
          <a:p>
            <a:pPr lvl="1"/>
            <a:r>
              <a:rPr lang="en-US" sz="2400" smtClean="0"/>
              <a:t>Gilgal = home of the traditions about the conquest or Saul; </a:t>
            </a:r>
            <a:r>
              <a:rPr lang="en-US" sz="2400" smtClean="0">
                <a:latin typeface="Bwhebb" pitchFamily="18" charset="0"/>
              </a:rPr>
              <a:t>hlgy hlg lglgh</a:t>
            </a:r>
            <a:endParaRPr lang="en-US" sz="2400" smtClean="0"/>
          </a:p>
          <a:p>
            <a:pPr lvl="1"/>
            <a:r>
              <a:rPr lang="en-US" sz="2400" smtClean="0"/>
              <a:t>Beersheba--Isaac (cf. 8:14)</a:t>
            </a:r>
          </a:p>
          <a:p>
            <a:r>
              <a:rPr lang="en-US" sz="2400" smtClean="0"/>
              <a:t>v. 6 Prophet:  Coming judgment is conditional.  </a:t>
            </a:r>
            <a:r>
              <a:rPr lang="en-US" sz="2400" smtClean="0">
                <a:solidFill>
                  <a:srgbClr val="FF3300"/>
                </a:solidFill>
              </a:rPr>
              <a:t>Seek</a:t>
            </a:r>
            <a:r>
              <a:rPr lang="en-US" sz="2400" smtClean="0"/>
              <a:t> Yahweh and live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Amos 5:7-13 (injustice-hymn-injustice)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z="2800" smtClean="0"/>
              <a:t>v. 7 Complaint:  justice and righteousness turned on their head</a:t>
            </a:r>
          </a:p>
          <a:p>
            <a:endParaRPr lang="en-US" sz="2800" smtClean="0"/>
          </a:p>
          <a:p>
            <a:r>
              <a:rPr lang="en-US" sz="2800" smtClean="0"/>
              <a:t>vv. 8-9 Doxology of judgment:   Praise of God who brings both death and life.</a:t>
            </a:r>
          </a:p>
          <a:p>
            <a:endParaRPr lang="en-US" sz="2800" smtClean="0"/>
          </a:p>
          <a:p>
            <a:r>
              <a:rPr lang="en-US" sz="2800" smtClean="0"/>
              <a:t>vv. 10-13 Complaint about injustice and oppression; followed by frustration oracle--build houses and </a:t>
            </a:r>
            <a:r>
              <a:rPr lang="en-US" sz="2800" b="1" smtClean="0">
                <a:solidFill>
                  <a:srgbClr val="FF3300"/>
                </a:solidFill>
              </a:rPr>
              <a:t>not</a:t>
            </a:r>
            <a:r>
              <a:rPr lang="en-US" sz="2800" smtClean="0"/>
              <a:t> live in them.  The “gate” is the place where justice should reign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b"/>
          <a:lstStyle/>
          <a:p>
            <a:r>
              <a:rPr lang="en-US" smtClean="0"/>
              <a:t>Amos 5:14-15 (theme of life)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smtClean="0"/>
              <a:t>v. 14 </a:t>
            </a:r>
            <a:r>
              <a:rPr lang="en-US" smtClean="0">
                <a:solidFill>
                  <a:srgbClr val="FF3300"/>
                </a:solidFill>
              </a:rPr>
              <a:t>seek</a:t>
            </a:r>
            <a:r>
              <a:rPr lang="en-US" smtClean="0"/>
              <a:t> the moral life--then the God of the heavenly armies will be with you</a:t>
            </a:r>
          </a:p>
          <a:p>
            <a:r>
              <a:rPr lang="en-US" smtClean="0"/>
              <a:t>v. 15  Hate evil; do not hate the one who reproves in the gate</a:t>
            </a:r>
          </a:p>
          <a:p>
            <a:r>
              <a:rPr lang="en-US" smtClean="0"/>
              <a:t>“</a:t>
            </a:r>
            <a:r>
              <a:rPr lang="en-US" smtClean="0">
                <a:solidFill>
                  <a:srgbClr val="FF3300"/>
                </a:solidFill>
              </a:rPr>
              <a:t>Perhaps”--</a:t>
            </a:r>
            <a:r>
              <a:rPr lang="en-US" smtClean="0"/>
              <a:t>it all depends on the sovereign freedom of the God of the heavenly armies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.pot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Notebook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.pot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.pot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.pot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322</TotalTime>
  <Words>989</Words>
  <Application>Microsoft Office PowerPoint</Application>
  <PresentationFormat>On-screen Show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Times New Roman</vt:lpstr>
      <vt:lpstr>Arial</vt:lpstr>
      <vt:lpstr>Monotype Sorts</vt:lpstr>
      <vt:lpstr>Bwhebb</vt:lpstr>
      <vt:lpstr>Notebook</vt:lpstr>
      <vt:lpstr>Outline of Amos-Amaziah Incident (III. D.)</vt:lpstr>
      <vt:lpstr>Amos-Amaziah Continued</vt:lpstr>
      <vt:lpstr>What irked Amos?</vt:lpstr>
      <vt:lpstr>I am not/was not a “prophet”</vt:lpstr>
      <vt:lpstr>The Inevitability of Judgment--Chapter 3 (III. C. 1)</vt:lpstr>
      <vt:lpstr>Amos 5:1-3--An Elegy (theme of death)</vt:lpstr>
      <vt:lpstr>Amos 5:4-6 (theme of life)</vt:lpstr>
      <vt:lpstr>Amos 5:7-13 (injustice-hymn-injustice)</vt:lpstr>
      <vt:lpstr>Amos 5:14-15 (theme of life)</vt:lpstr>
      <vt:lpstr> The Remnant</vt:lpstr>
      <vt:lpstr>Amos 5:16-17--Mourning (theme of death)</vt:lpstr>
      <vt:lpstr>Turning the old traditions on their head</vt:lpstr>
      <vt:lpstr>Amos and the Sacrificial System (III. F.)</vt:lpstr>
      <vt:lpstr>Sacrificial System (continued)</vt:lpstr>
      <vt:lpstr>Refusal to return </vt:lpstr>
      <vt:lpstr>Amos 9:11-15:  Roses and Lavender? (III. J.) </vt:lpstr>
      <vt:lpstr>Amos 9:11-15:  Key to the Canon?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Ralph W. Klein</dc:creator>
  <cp:lastModifiedBy>Teacher E-Solutions</cp:lastModifiedBy>
  <cp:revision>25</cp:revision>
  <cp:lastPrinted>1996-04-04T02:23:56Z</cp:lastPrinted>
  <dcterms:created xsi:type="dcterms:W3CDTF">1996-04-04T01:17:34Z</dcterms:created>
  <dcterms:modified xsi:type="dcterms:W3CDTF">2019-01-15T09:35:51Z</dcterms:modified>
</cp:coreProperties>
</file>