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sldIdLst>
    <p:sldId id="256" r:id="rId3"/>
    <p:sldId id="257" r:id="rId4"/>
    <p:sldId id="369" r:id="rId5"/>
    <p:sldId id="258" r:id="rId6"/>
    <p:sldId id="259" r:id="rId7"/>
    <p:sldId id="260" r:id="rId8"/>
    <p:sldId id="366" r:id="rId9"/>
    <p:sldId id="261" r:id="rId10"/>
    <p:sldId id="262" r:id="rId11"/>
    <p:sldId id="263" r:id="rId12"/>
    <p:sldId id="264" r:id="rId13"/>
    <p:sldId id="265" r:id="rId14"/>
    <p:sldId id="327" r:id="rId15"/>
    <p:sldId id="266" r:id="rId16"/>
    <p:sldId id="267" r:id="rId17"/>
    <p:sldId id="268" r:id="rId18"/>
    <p:sldId id="269" r:id="rId19"/>
    <p:sldId id="270" r:id="rId20"/>
    <p:sldId id="271" r:id="rId21"/>
    <p:sldId id="272" r:id="rId22"/>
    <p:sldId id="273" r:id="rId23"/>
    <p:sldId id="274" r:id="rId24"/>
    <p:sldId id="362" r:id="rId25"/>
    <p:sldId id="275" r:id="rId26"/>
    <p:sldId id="276" r:id="rId27"/>
    <p:sldId id="277" r:id="rId28"/>
    <p:sldId id="278" r:id="rId29"/>
    <p:sldId id="279" r:id="rId30"/>
    <p:sldId id="280" r:id="rId31"/>
    <p:sldId id="281" r:id="rId32"/>
    <p:sldId id="282" r:id="rId33"/>
    <p:sldId id="283" r:id="rId34"/>
    <p:sldId id="370" r:id="rId35"/>
    <p:sldId id="361" r:id="rId36"/>
    <p:sldId id="284" r:id="rId37"/>
    <p:sldId id="285" r:id="rId38"/>
    <p:sldId id="367" r:id="rId39"/>
    <p:sldId id="286" r:id="rId40"/>
    <p:sldId id="287" r:id="rId41"/>
    <p:sldId id="288" r:id="rId42"/>
    <p:sldId id="289" r:id="rId43"/>
    <p:sldId id="290" r:id="rId44"/>
    <p:sldId id="291" r:id="rId45"/>
    <p:sldId id="292" r:id="rId46"/>
    <p:sldId id="293" r:id="rId47"/>
    <p:sldId id="294" r:id="rId48"/>
    <p:sldId id="295" r:id="rId49"/>
    <p:sldId id="372" r:id="rId50"/>
    <p:sldId id="360"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63" r:id="rId71"/>
    <p:sldId id="325" r:id="rId72"/>
    <p:sldId id="297" r:id="rId73"/>
    <p:sldId id="298" r:id="rId74"/>
    <p:sldId id="299" r:id="rId75"/>
    <p:sldId id="300" r:id="rId76"/>
    <p:sldId id="330" r:id="rId77"/>
    <p:sldId id="331" r:id="rId78"/>
    <p:sldId id="332" r:id="rId79"/>
    <p:sldId id="333" r:id="rId80"/>
    <p:sldId id="334" r:id="rId81"/>
    <p:sldId id="335" r:id="rId82"/>
    <p:sldId id="336" r:id="rId83"/>
    <p:sldId id="337" r:id="rId84"/>
    <p:sldId id="364" r:id="rId85"/>
    <p:sldId id="341" r:id="rId86"/>
    <p:sldId id="342" r:id="rId87"/>
    <p:sldId id="343" r:id="rId88"/>
    <p:sldId id="344" r:id="rId89"/>
    <p:sldId id="345" r:id="rId90"/>
    <p:sldId id="346" r:id="rId91"/>
    <p:sldId id="338" r:id="rId92"/>
    <p:sldId id="339" r:id="rId93"/>
    <p:sldId id="340" r:id="rId94"/>
    <p:sldId id="301" r:id="rId95"/>
    <p:sldId id="347" r:id="rId96"/>
    <p:sldId id="365" r:id="rId97"/>
    <p:sldId id="348" r:id="rId98"/>
    <p:sldId id="368" r:id="rId99"/>
    <p:sldId id="349" r:id="rId100"/>
    <p:sldId id="350" r:id="rId101"/>
    <p:sldId id="351" r:id="rId102"/>
    <p:sldId id="352" r:id="rId103"/>
    <p:sldId id="353" r:id="rId104"/>
    <p:sldId id="354" r:id="rId105"/>
    <p:sldId id="355" r:id="rId106"/>
    <p:sldId id="356" r:id="rId107"/>
    <p:sldId id="371" r:id="rId108"/>
    <p:sldId id="373" r:id="rId10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990000"/>
    <a:srgbClr val="0066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60"/>
  </p:normalViewPr>
  <p:slideViewPr>
    <p:cSldViewPr snapToGrid="0">
      <p:cViewPr>
        <p:scale>
          <a:sx n="81" d="100"/>
          <a:sy n="81" d="100"/>
        </p:scale>
        <p:origin x="-1982" y="-235"/>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36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39E9EF-27F2-47B9-A6F2-BBB01406AE35}" type="slidenum">
              <a:rPr lang="en-US"/>
              <a:pPr>
                <a:defRPr/>
              </a:pPr>
              <a:t>‹#›</a:t>
            </a:fld>
            <a:endParaRPr lang="en-US"/>
          </a:p>
        </p:txBody>
      </p:sp>
    </p:spTree>
    <p:extLst>
      <p:ext uri="{BB962C8B-B14F-4D97-AF65-F5344CB8AC3E}">
        <p14:creationId xmlns:p14="http://schemas.microsoft.com/office/powerpoint/2010/main" val="909721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BF64D3-2893-4672-8C3E-3DC358963906}" type="slidenum">
              <a:rPr lang="en-US"/>
              <a:pPr>
                <a:defRPr/>
              </a:pPr>
              <a:t>‹#›</a:t>
            </a:fld>
            <a:endParaRPr lang="en-US"/>
          </a:p>
        </p:txBody>
      </p:sp>
    </p:spTree>
    <p:extLst>
      <p:ext uri="{BB962C8B-B14F-4D97-AF65-F5344CB8AC3E}">
        <p14:creationId xmlns:p14="http://schemas.microsoft.com/office/powerpoint/2010/main" val="1940521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3F8FC2-7C72-43E7-B5AE-ED54743A27CC}" type="slidenum">
              <a:rPr lang="en-US"/>
              <a:pPr>
                <a:defRPr/>
              </a:pPr>
              <a:t>‹#›</a:t>
            </a:fld>
            <a:endParaRPr lang="en-US"/>
          </a:p>
        </p:txBody>
      </p:sp>
    </p:spTree>
    <p:extLst>
      <p:ext uri="{BB962C8B-B14F-4D97-AF65-F5344CB8AC3E}">
        <p14:creationId xmlns:p14="http://schemas.microsoft.com/office/powerpoint/2010/main" val="1496932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EB82C1-311E-454F-AC81-6C26587F6825}" type="slidenum">
              <a:rPr lang="en-US"/>
              <a:pPr>
                <a:defRPr/>
              </a:pPr>
              <a:t>‹#›</a:t>
            </a:fld>
            <a:endParaRPr lang="en-US"/>
          </a:p>
        </p:txBody>
      </p:sp>
    </p:spTree>
    <p:extLst>
      <p:ext uri="{BB962C8B-B14F-4D97-AF65-F5344CB8AC3E}">
        <p14:creationId xmlns:p14="http://schemas.microsoft.com/office/powerpoint/2010/main" val="32547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5CD571-D6C4-4AD0-9623-345EE4DCF18B}" type="slidenum">
              <a:rPr lang="en-US"/>
              <a:pPr>
                <a:defRPr/>
              </a:pPr>
              <a:t>‹#›</a:t>
            </a:fld>
            <a:endParaRPr lang="en-US"/>
          </a:p>
        </p:txBody>
      </p:sp>
    </p:spTree>
    <p:extLst>
      <p:ext uri="{BB962C8B-B14F-4D97-AF65-F5344CB8AC3E}">
        <p14:creationId xmlns:p14="http://schemas.microsoft.com/office/powerpoint/2010/main" val="1666955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5A4DB2-267B-49F6-8960-E6B4EC7CF36A}" type="slidenum">
              <a:rPr lang="en-US"/>
              <a:pPr>
                <a:defRPr/>
              </a:pPr>
              <a:t>‹#›</a:t>
            </a:fld>
            <a:endParaRPr lang="en-US"/>
          </a:p>
        </p:txBody>
      </p:sp>
    </p:spTree>
    <p:extLst>
      <p:ext uri="{BB962C8B-B14F-4D97-AF65-F5344CB8AC3E}">
        <p14:creationId xmlns:p14="http://schemas.microsoft.com/office/powerpoint/2010/main" val="531924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5B6AA1-3DDC-4D86-BBD2-9EDBC3267570}" type="slidenum">
              <a:rPr lang="en-US"/>
              <a:pPr>
                <a:defRPr/>
              </a:pPr>
              <a:t>‹#›</a:t>
            </a:fld>
            <a:endParaRPr lang="en-US"/>
          </a:p>
        </p:txBody>
      </p:sp>
    </p:spTree>
    <p:extLst>
      <p:ext uri="{BB962C8B-B14F-4D97-AF65-F5344CB8AC3E}">
        <p14:creationId xmlns:p14="http://schemas.microsoft.com/office/powerpoint/2010/main" val="3011580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1E09948-1D72-4336-AD79-FE651FFCC14D}" type="slidenum">
              <a:rPr lang="en-US"/>
              <a:pPr>
                <a:defRPr/>
              </a:pPr>
              <a:t>‹#›</a:t>
            </a:fld>
            <a:endParaRPr lang="en-US"/>
          </a:p>
        </p:txBody>
      </p:sp>
    </p:spTree>
    <p:extLst>
      <p:ext uri="{BB962C8B-B14F-4D97-AF65-F5344CB8AC3E}">
        <p14:creationId xmlns:p14="http://schemas.microsoft.com/office/powerpoint/2010/main" val="3822392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BE595D-A804-4910-B6D2-113DD1D15E15}" type="slidenum">
              <a:rPr lang="en-US"/>
              <a:pPr>
                <a:defRPr/>
              </a:pPr>
              <a:t>‹#›</a:t>
            </a:fld>
            <a:endParaRPr lang="en-US"/>
          </a:p>
        </p:txBody>
      </p:sp>
    </p:spTree>
    <p:extLst>
      <p:ext uri="{BB962C8B-B14F-4D97-AF65-F5344CB8AC3E}">
        <p14:creationId xmlns:p14="http://schemas.microsoft.com/office/powerpoint/2010/main" val="789566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F38EF3B-7C36-4BE6-A70B-393E62DD12CE}" type="slidenum">
              <a:rPr lang="en-US"/>
              <a:pPr>
                <a:defRPr/>
              </a:pPr>
              <a:t>‹#›</a:t>
            </a:fld>
            <a:endParaRPr lang="en-US"/>
          </a:p>
        </p:txBody>
      </p:sp>
    </p:spTree>
    <p:extLst>
      <p:ext uri="{BB962C8B-B14F-4D97-AF65-F5344CB8AC3E}">
        <p14:creationId xmlns:p14="http://schemas.microsoft.com/office/powerpoint/2010/main" val="1375956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940AD2-A134-46AB-B10B-7F8015B53660}" type="slidenum">
              <a:rPr lang="en-US"/>
              <a:pPr>
                <a:defRPr/>
              </a:pPr>
              <a:t>‹#›</a:t>
            </a:fld>
            <a:endParaRPr lang="en-US"/>
          </a:p>
        </p:txBody>
      </p:sp>
    </p:spTree>
    <p:extLst>
      <p:ext uri="{BB962C8B-B14F-4D97-AF65-F5344CB8AC3E}">
        <p14:creationId xmlns:p14="http://schemas.microsoft.com/office/powerpoint/2010/main" val="2605899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622FD7-AD81-4946-84D2-D91EC07308E2}" type="slidenum">
              <a:rPr lang="en-US"/>
              <a:pPr>
                <a:defRPr/>
              </a:pPr>
              <a:t>‹#›</a:t>
            </a:fld>
            <a:endParaRPr lang="en-US"/>
          </a:p>
        </p:txBody>
      </p:sp>
    </p:spTree>
    <p:extLst>
      <p:ext uri="{BB962C8B-B14F-4D97-AF65-F5344CB8AC3E}">
        <p14:creationId xmlns:p14="http://schemas.microsoft.com/office/powerpoint/2010/main" val="15577781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0D1A0A-61B7-449D-8E3A-5FC94CD3A653}" type="slidenum">
              <a:rPr lang="en-US"/>
              <a:pPr>
                <a:defRPr/>
              </a:pPr>
              <a:t>‹#›</a:t>
            </a:fld>
            <a:endParaRPr lang="en-US"/>
          </a:p>
        </p:txBody>
      </p:sp>
    </p:spTree>
    <p:extLst>
      <p:ext uri="{BB962C8B-B14F-4D97-AF65-F5344CB8AC3E}">
        <p14:creationId xmlns:p14="http://schemas.microsoft.com/office/powerpoint/2010/main" val="2508631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BD0F6D-31E7-488D-92FC-8292C69986D9}" type="slidenum">
              <a:rPr lang="en-US"/>
              <a:pPr>
                <a:defRPr/>
              </a:pPr>
              <a:t>‹#›</a:t>
            </a:fld>
            <a:endParaRPr lang="en-US"/>
          </a:p>
        </p:txBody>
      </p:sp>
    </p:spTree>
    <p:extLst>
      <p:ext uri="{BB962C8B-B14F-4D97-AF65-F5344CB8AC3E}">
        <p14:creationId xmlns:p14="http://schemas.microsoft.com/office/powerpoint/2010/main" val="38192984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0F4CC6-AF1C-4011-8E2C-6691EA8AFB4C}" type="slidenum">
              <a:rPr lang="en-US"/>
              <a:pPr>
                <a:defRPr/>
              </a:pPr>
              <a:t>‹#›</a:t>
            </a:fld>
            <a:endParaRPr lang="en-US"/>
          </a:p>
        </p:txBody>
      </p:sp>
    </p:spTree>
    <p:extLst>
      <p:ext uri="{BB962C8B-B14F-4D97-AF65-F5344CB8AC3E}">
        <p14:creationId xmlns:p14="http://schemas.microsoft.com/office/powerpoint/2010/main" val="1888081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159672-2640-493D-801F-F4943FF4D5EF}" type="slidenum">
              <a:rPr lang="en-US"/>
              <a:pPr>
                <a:defRPr/>
              </a:pPr>
              <a:t>‹#›</a:t>
            </a:fld>
            <a:endParaRPr lang="en-US"/>
          </a:p>
        </p:txBody>
      </p:sp>
    </p:spTree>
    <p:extLst>
      <p:ext uri="{BB962C8B-B14F-4D97-AF65-F5344CB8AC3E}">
        <p14:creationId xmlns:p14="http://schemas.microsoft.com/office/powerpoint/2010/main" val="481296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B11FA8-273D-4D3C-AE38-7C5790B85304}" type="slidenum">
              <a:rPr lang="en-US"/>
              <a:pPr>
                <a:defRPr/>
              </a:pPr>
              <a:t>‹#›</a:t>
            </a:fld>
            <a:endParaRPr lang="en-US"/>
          </a:p>
        </p:txBody>
      </p:sp>
    </p:spTree>
    <p:extLst>
      <p:ext uri="{BB962C8B-B14F-4D97-AF65-F5344CB8AC3E}">
        <p14:creationId xmlns:p14="http://schemas.microsoft.com/office/powerpoint/2010/main" val="328485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C759DF-06BD-44C1-B373-33F37C6C88B1}" type="slidenum">
              <a:rPr lang="en-US"/>
              <a:pPr>
                <a:defRPr/>
              </a:pPr>
              <a:t>‹#›</a:t>
            </a:fld>
            <a:endParaRPr lang="en-US"/>
          </a:p>
        </p:txBody>
      </p:sp>
    </p:spTree>
    <p:extLst>
      <p:ext uri="{BB962C8B-B14F-4D97-AF65-F5344CB8AC3E}">
        <p14:creationId xmlns:p14="http://schemas.microsoft.com/office/powerpoint/2010/main" val="115070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7812DB-F8AC-4395-B379-F25C46770664}" type="slidenum">
              <a:rPr lang="en-US"/>
              <a:pPr>
                <a:defRPr/>
              </a:pPr>
              <a:t>‹#›</a:t>
            </a:fld>
            <a:endParaRPr lang="en-US"/>
          </a:p>
        </p:txBody>
      </p:sp>
    </p:spTree>
    <p:extLst>
      <p:ext uri="{BB962C8B-B14F-4D97-AF65-F5344CB8AC3E}">
        <p14:creationId xmlns:p14="http://schemas.microsoft.com/office/powerpoint/2010/main" val="3639579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554E194-0218-491F-94FB-65735BB34E36}" type="slidenum">
              <a:rPr lang="en-US"/>
              <a:pPr>
                <a:defRPr/>
              </a:pPr>
              <a:t>‹#›</a:t>
            </a:fld>
            <a:endParaRPr lang="en-US"/>
          </a:p>
        </p:txBody>
      </p:sp>
    </p:spTree>
    <p:extLst>
      <p:ext uri="{BB962C8B-B14F-4D97-AF65-F5344CB8AC3E}">
        <p14:creationId xmlns:p14="http://schemas.microsoft.com/office/powerpoint/2010/main" val="98368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DB87A8-A18F-48F0-A1FF-B883CE75485E}" type="slidenum">
              <a:rPr lang="en-US"/>
              <a:pPr>
                <a:defRPr/>
              </a:pPr>
              <a:t>‹#›</a:t>
            </a:fld>
            <a:endParaRPr lang="en-US"/>
          </a:p>
        </p:txBody>
      </p:sp>
    </p:spTree>
    <p:extLst>
      <p:ext uri="{BB962C8B-B14F-4D97-AF65-F5344CB8AC3E}">
        <p14:creationId xmlns:p14="http://schemas.microsoft.com/office/powerpoint/2010/main" val="2703703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2F3F75-B618-47AD-A54A-9F79E80BAC3B}" type="slidenum">
              <a:rPr lang="en-US"/>
              <a:pPr>
                <a:defRPr/>
              </a:pPr>
              <a:t>‹#›</a:t>
            </a:fld>
            <a:endParaRPr lang="en-US"/>
          </a:p>
        </p:txBody>
      </p:sp>
    </p:spTree>
    <p:extLst>
      <p:ext uri="{BB962C8B-B14F-4D97-AF65-F5344CB8AC3E}">
        <p14:creationId xmlns:p14="http://schemas.microsoft.com/office/powerpoint/2010/main" val="1209578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7DF53476-635B-444B-B9C7-5E07F37E7C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88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p>
        </p:txBody>
      </p:sp>
      <p:sp>
        <p:nvSpPr>
          <p:cNvPr id="12288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p>
        </p:txBody>
      </p:sp>
      <p:sp>
        <p:nvSpPr>
          <p:cNvPr id="12288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1D54DA35-215B-407A-98DA-052D76C0AD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simons-rock.edu/~bad/heaven_f/heaven/29232.jpg" TargetMode="Externa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hyperlink" Target="mailto:pdflan@catholicapologetics.org" TargetMode="Externa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hyperlink" Target="http://www.catholicapologetics.org/ap090000.htm" TargetMode="External"/><Relationship Id="rId5" Type="http://schemas.openxmlformats.org/officeDocument/2006/relationships/hyperlink" Target="http://www.catholicapologetics.org/CBANotes.pdf" TargetMode="External"/><Relationship Id="rId4" Type="http://schemas.openxmlformats.org/officeDocument/2006/relationships/hyperlink" Target="mailto:rjschihl@catholicapologetics.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wcg.org/lit/images/wt/taylor%20-%20horse%20of%20death.jpg" TargetMode="Externa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planethalflife.com/halloween/images/hell.jpg"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myriobiblos.gr/"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032125" y="2632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latin typeface="Times New Roman" pitchFamily="18" charset="0"/>
            </a:endParaRPr>
          </a:p>
        </p:txBody>
      </p:sp>
      <p:sp>
        <p:nvSpPr>
          <p:cNvPr id="3075" name="Text Box 6"/>
          <p:cNvSpPr txBox="1">
            <a:spLocks noChangeArrowheads="1"/>
          </p:cNvSpPr>
          <p:nvPr/>
        </p:nvSpPr>
        <p:spPr bwMode="auto">
          <a:xfrm>
            <a:off x="685800" y="533400"/>
            <a:ext cx="5265738"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4800" b="1"/>
              <a:t>ESCHATOLOGY: </a:t>
            </a:r>
          </a:p>
          <a:p>
            <a:pPr eaLnBrk="1" hangingPunct="1"/>
            <a:endParaRPr lang="en-US" sz="4800" b="1"/>
          </a:p>
          <a:p>
            <a:pPr eaLnBrk="1" hangingPunct="1"/>
            <a:r>
              <a:rPr lang="en-US" sz="4800" b="1"/>
              <a:t>The Last Things</a:t>
            </a:r>
            <a:endParaRPr lang="en-US" sz="4400"/>
          </a:p>
        </p:txBody>
      </p:sp>
      <p:pic>
        <p:nvPicPr>
          <p:cNvPr id="3076" name="Picture 8" descr="alpha_and_omega_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933700"/>
            <a:ext cx="44196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11"/>
          <p:cNvSpPr txBox="1">
            <a:spLocks noChangeArrowheads="1"/>
          </p:cNvSpPr>
          <p:nvPr/>
        </p:nvSpPr>
        <p:spPr bwMode="auto">
          <a:xfrm>
            <a:off x="457200" y="6248400"/>
            <a:ext cx="3657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200" b="1"/>
              <a:t>© 1985 – 2005, Robert Schihl and Paul Flanagan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52400" y="268288"/>
            <a:ext cx="898525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lvl="1" eaLnBrk="1" hangingPunct="1"/>
            <a:r>
              <a:rPr lang="en-US"/>
              <a:t>	Abraham replied, 'My child, remember that you received </a:t>
            </a:r>
          </a:p>
          <a:p>
            <a:pPr lvl="1" eaLnBrk="1" hangingPunct="1"/>
            <a:r>
              <a:rPr lang="en-US"/>
              <a:t>	what was good during your lifetime while Lazarus likewise </a:t>
            </a:r>
          </a:p>
          <a:p>
            <a:pPr lvl="1" eaLnBrk="1" hangingPunct="1"/>
            <a:r>
              <a:rPr lang="en-US"/>
              <a:t>	received what was bad; but now he is comforted here, </a:t>
            </a:r>
          </a:p>
          <a:p>
            <a:pPr lvl="1" eaLnBrk="1" hangingPunct="1"/>
            <a:r>
              <a:rPr lang="en-US"/>
              <a:t>	whereas you are tormented. Moreover, between us and </a:t>
            </a:r>
          </a:p>
          <a:p>
            <a:pPr lvl="1" eaLnBrk="1" hangingPunct="1"/>
            <a:r>
              <a:rPr lang="en-US"/>
              <a:t>	you </a:t>
            </a:r>
            <a:r>
              <a:rPr lang="en-US" b="1">
                <a:solidFill>
                  <a:schemeClr val="accent2"/>
                </a:solidFill>
              </a:rPr>
              <a:t>a great chasm</a:t>
            </a:r>
            <a:r>
              <a:rPr lang="en-US"/>
              <a:t> is established to prevent anyone from </a:t>
            </a:r>
          </a:p>
          <a:p>
            <a:pPr lvl="1" eaLnBrk="1" hangingPunct="1"/>
            <a:r>
              <a:rPr lang="en-US"/>
              <a:t>	crossing who might wish to go from our side to yours or </a:t>
            </a:r>
          </a:p>
          <a:p>
            <a:pPr lvl="1" eaLnBrk="1" hangingPunct="1"/>
            <a:r>
              <a:rPr lang="en-US"/>
              <a:t>	from your side to ours.' He said, 'Then I beg you, father, </a:t>
            </a:r>
          </a:p>
          <a:p>
            <a:pPr lvl="1" eaLnBrk="1" hangingPunct="1"/>
            <a:r>
              <a:rPr lang="en-US"/>
              <a:t>	send him to my father's house, for I have five brothers, </a:t>
            </a:r>
          </a:p>
          <a:p>
            <a:pPr lvl="1" eaLnBrk="1" hangingPunct="1"/>
            <a:r>
              <a:rPr lang="en-US"/>
              <a:t>	so that he may warn them, lest they too come to this place</a:t>
            </a:r>
          </a:p>
          <a:p>
            <a:pPr lvl="1" eaLnBrk="1" hangingPunct="1"/>
            <a:r>
              <a:rPr lang="en-US"/>
              <a:t>	of torment.' But Abraham replied, 'They have Moses and </a:t>
            </a:r>
          </a:p>
          <a:p>
            <a:pPr lvl="1" eaLnBrk="1" hangingPunct="1"/>
            <a:r>
              <a:rPr lang="en-US"/>
              <a:t>	the prophets. Let them listen to them.' He said, 'Oh no, </a:t>
            </a:r>
          </a:p>
          <a:p>
            <a:pPr lvl="1" eaLnBrk="1" hangingPunct="1"/>
            <a:r>
              <a:rPr lang="en-US"/>
              <a:t>	father Abraham, but if someone from the dead goes to </a:t>
            </a:r>
          </a:p>
          <a:p>
            <a:pPr lvl="1" eaLnBrk="1" hangingPunct="1"/>
            <a:r>
              <a:rPr lang="en-US"/>
              <a:t>	them, they will repent.' Then Abraham said, </a:t>
            </a:r>
            <a:r>
              <a:rPr lang="en-US" b="1">
                <a:solidFill>
                  <a:schemeClr val="accent2"/>
                </a:solidFill>
              </a:rPr>
              <a:t>'If they will </a:t>
            </a:r>
          </a:p>
          <a:p>
            <a:pPr lvl="1" eaLnBrk="1" hangingPunct="1"/>
            <a:r>
              <a:rPr lang="en-US" b="1">
                <a:solidFill>
                  <a:schemeClr val="accent2"/>
                </a:solidFill>
              </a:rPr>
              <a:t>	not listen to Moses and the prophets, neither will they </a:t>
            </a:r>
          </a:p>
          <a:p>
            <a:pPr lvl="1" eaLnBrk="1" hangingPunct="1"/>
            <a:r>
              <a:rPr lang="en-US" b="1">
                <a:solidFill>
                  <a:schemeClr val="accent2"/>
                </a:solidFill>
              </a:rPr>
              <a:t>	be persuaded if someone should rise from the dead</a:t>
            </a:r>
            <a:r>
              <a:rPr lang="en-US"/>
              <a:t>.'" </a:t>
            </a:r>
          </a:p>
          <a:p>
            <a:pPr eaLnBrk="1" hangingPunct="1"/>
            <a:endParaRPr lang="en-US"/>
          </a:p>
          <a:p>
            <a:pPr eaLnBrk="1" hangingPunct="1"/>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212725" y="192088"/>
            <a:ext cx="932815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lvl="1" eaLnBrk="1" hangingPunct="1"/>
            <a:r>
              <a:rPr lang="en-US"/>
              <a:t>	When did we see you ill or in prison, and visit you?' </a:t>
            </a:r>
          </a:p>
          <a:p>
            <a:pPr lvl="1" eaLnBrk="1" hangingPunct="1"/>
            <a:r>
              <a:rPr lang="en-US"/>
              <a:t>	And the king will say to them in reply, 'Amen, I say to </a:t>
            </a:r>
          </a:p>
          <a:p>
            <a:pPr lvl="1" eaLnBrk="1" hangingPunct="1"/>
            <a:r>
              <a:rPr lang="en-US"/>
              <a:t>	you, whatever you did for one of these least brothers of </a:t>
            </a:r>
          </a:p>
          <a:p>
            <a:pPr lvl="1" eaLnBrk="1" hangingPunct="1"/>
            <a:r>
              <a:rPr lang="en-US"/>
              <a:t>	mine, you did for me.' Then he will say to those on his </a:t>
            </a:r>
          </a:p>
          <a:p>
            <a:pPr lvl="1" eaLnBrk="1" hangingPunct="1"/>
            <a:r>
              <a:rPr lang="en-US"/>
              <a:t>	left, 'Depart from me, you accursed, into the eternal fire 	</a:t>
            </a:r>
          </a:p>
          <a:p>
            <a:pPr lvl="1" eaLnBrk="1" hangingPunct="1"/>
            <a:r>
              <a:rPr lang="en-US"/>
              <a:t>	prepared for the devil and his angels. For I was hungry </a:t>
            </a:r>
          </a:p>
          <a:p>
            <a:pPr lvl="1" eaLnBrk="1" hangingPunct="1"/>
            <a:r>
              <a:rPr lang="en-US"/>
              <a:t>	and you gave me no food, I was thirsty and you gave </a:t>
            </a:r>
          </a:p>
          <a:p>
            <a:pPr lvl="1" eaLnBrk="1" hangingPunct="1"/>
            <a:r>
              <a:rPr lang="en-US"/>
              <a:t>	me no drink, a stranger and you gave me no welcome, </a:t>
            </a:r>
          </a:p>
          <a:p>
            <a:pPr lvl="1" eaLnBrk="1" hangingPunct="1"/>
            <a:r>
              <a:rPr lang="en-US"/>
              <a:t>	naked and you gave me no clothing, ill and in prison, </a:t>
            </a:r>
          </a:p>
          <a:p>
            <a:pPr lvl="1" eaLnBrk="1" hangingPunct="1"/>
            <a:r>
              <a:rPr lang="en-US"/>
              <a:t>	and you did not care for me.' Then they will answer and </a:t>
            </a:r>
          </a:p>
          <a:p>
            <a:pPr lvl="1" eaLnBrk="1" hangingPunct="1"/>
            <a:r>
              <a:rPr lang="en-US"/>
              <a:t>	say, 'Lord, when did we see you hungry or thirsty or a </a:t>
            </a:r>
          </a:p>
          <a:p>
            <a:pPr lvl="1" eaLnBrk="1" hangingPunct="1"/>
            <a:r>
              <a:rPr lang="en-US"/>
              <a:t>	stranger or naked or ill or in prison, and not minister to </a:t>
            </a:r>
          </a:p>
          <a:p>
            <a:pPr lvl="1" eaLnBrk="1" hangingPunct="1"/>
            <a:r>
              <a:rPr lang="en-US"/>
              <a:t>	your needs?' He will answer them, 'Amen, I say to you, </a:t>
            </a:r>
          </a:p>
          <a:p>
            <a:pPr lvl="1" eaLnBrk="1" hangingPunct="1"/>
            <a:r>
              <a:rPr lang="en-US"/>
              <a:t>	what you did not do for one of these least ones, you did </a:t>
            </a:r>
          </a:p>
          <a:p>
            <a:pPr lvl="1" eaLnBrk="1" hangingPunct="1"/>
            <a:r>
              <a:rPr lang="en-US"/>
              <a:t>	not do for me.' And these will go off to eternal </a:t>
            </a:r>
          </a:p>
          <a:p>
            <a:pPr lvl="1" eaLnBrk="1" hangingPunct="1"/>
            <a:r>
              <a:rPr lang="en-US"/>
              <a:t>	punishment, but the righteous to eternal life."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152400" y="76200"/>
            <a:ext cx="9021763" cy="66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t>Acts 10:42 </a:t>
            </a:r>
          </a:p>
          <a:p>
            <a:pPr lvl="1" eaLnBrk="1" hangingPunct="1"/>
            <a:r>
              <a:rPr lang="en-US"/>
              <a:t>	(Peter addressed them in these words) ... He (Jesus) </a:t>
            </a:r>
          </a:p>
          <a:p>
            <a:pPr lvl="1" eaLnBrk="1" hangingPunct="1"/>
            <a:r>
              <a:rPr lang="en-US"/>
              <a:t>	commissioned us to preach to the people and testify </a:t>
            </a:r>
          </a:p>
          <a:p>
            <a:pPr lvl="1" eaLnBrk="1" hangingPunct="1"/>
            <a:r>
              <a:rPr lang="en-US"/>
              <a:t>	that he is the one </a:t>
            </a:r>
            <a:r>
              <a:rPr lang="en-US" b="1">
                <a:solidFill>
                  <a:schemeClr val="accent2"/>
                </a:solidFill>
              </a:rPr>
              <a:t>appointed by God as judge of the </a:t>
            </a:r>
          </a:p>
          <a:p>
            <a:pPr lvl="1" eaLnBrk="1" hangingPunct="1"/>
            <a:r>
              <a:rPr lang="en-US" b="1">
                <a:solidFill>
                  <a:schemeClr val="accent2"/>
                </a:solidFill>
              </a:rPr>
              <a:t>	living 	and the dead</a:t>
            </a:r>
            <a:r>
              <a:rPr lang="en-US"/>
              <a:t>. </a:t>
            </a:r>
          </a:p>
          <a:p>
            <a:pPr lvl="1" eaLnBrk="1" hangingPunct="1"/>
            <a:endParaRPr lang="en-US"/>
          </a:p>
          <a:p>
            <a:pPr eaLnBrk="1" hangingPunct="1"/>
            <a:r>
              <a:rPr lang="en-US" b="1"/>
              <a:t>Romans 2:15-16 </a:t>
            </a:r>
          </a:p>
          <a:p>
            <a:pPr lvl="1" eaLnBrk="1" hangingPunct="1"/>
            <a:r>
              <a:rPr lang="en-US"/>
              <a:t>	They show that the demands of the law are written in </a:t>
            </a:r>
          </a:p>
          <a:p>
            <a:pPr lvl="1" eaLnBrk="1" hangingPunct="1"/>
            <a:r>
              <a:rPr lang="en-US"/>
              <a:t>	their hearts, while their conscience also bears witness </a:t>
            </a:r>
          </a:p>
          <a:p>
            <a:pPr lvl="1" eaLnBrk="1" hangingPunct="1"/>
            <a:r>
              <a:rPr lang="en-US"/>
              <a:t>	and their conflicting thoughts accuse or even defend </a:t>
            </a:r>
          </a:p>
          <a:p>
            <a:pPr lvl="1" eaLnBrk="1" hangingPunct="1"/>
            <a:r>
              <a:rPr lang="en-US"/>
              <a:t>	them on the day when, according to my gospel, </a:t>
            </a:r>
            <a:r>
              <a:rPr lang="en-US" b="1">
                <a:solidFill>
                  <a:schemeClr val="accent2"/>
                </a:solidFill>
              </a:rPr>
              <a:t>God will </a:t>
            </a:r>
          </a:p>
          <a:p>
            <a:pPr lvl="1" eaLnBrk="1" hangingPunct="1"/>
            <a:r>
              <a:rPr lang="en-US" b="1">
                <a:solidFill>
                  <a:schemeClr val="accent2"/>
                </a:solidFill>
              </a:rPr>
              <a:t>	judge people's hidden works through Christ Jesus</a:t>
            </a:r>
            <a:r>
              <a:rPr lang="en-US"/>
              <a:t>. </a:t>
            </a:r>
          </a:p>
          <a:p>
            <a:pPr lvl="1" eaLnBrk="1" hangingPunct="1"/>
            <a:endParaRPr lang="en-US"/>
          </a:p>
          <a:p>
            <a:pPr eaLnBrk="1" hangingPunct="1"/>
            <a:r>
              <a:rPr lang="en-US" b="1"/>
              <a:t>Revelation 20:11-15 </a:t>
            </a:r>
          </a:p>
          <a:p>
            <a:pPr lvl="1" eaLnBrk="1" hangingPunct="1"/>
            <a:r>
              <a:rPr lang="en-US"/>
              <a:t>	Next I saw </a:t>
            </a:r>
            <a:r>
              <a:rPr lang="en-US" b="1">
                <a:solidFill>
                  <a:schemeClr val="accent2"/>
                </a:solidFill>
              </a:rPr>
              <a:t>a large white throne and the one who was </a:t>
            </a:r>
          </a:p>
          <a:p>
            <a:pPr lvl="1" eaLnBrk="1" hangingPunct="1"/>
            <a:r>
              <a:rPr lang="en-US" b="1">
                <a:solidFill>
                  <a:schemeClr val="accent2"/>
                </a:solidFill>
              </a:rPr>
              <a:t>	sitting on it</a:t>
            </a:r>
            <a:r>
              <a:rPr lang="en-US"/>
              <a:t>. The earth and the sky fled from his presence </a:t>
            </a:r>
          </a:p>
          <a:p>
            <a:pPr lvl="1" eaLnBrk="1" hangingPunct="1"/>
            <a:r>
              <a:rPr lang="en-US"/>
              <a:t>	and there was no place for them. I saw the dead, the </a:t>
            </a:r>
          </a:p>
          <a:p>
            <a:pPr lvl="1" eaLnBrk="1" hangingPunct="1"/>
            <a:r>
              <a:rPr lang="en-US"/>
              <a:t>	great and the lowly, standing before the throne,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365125" y="192088"/>
            <a:ext cx="8774113"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lvl="1" eaLnBrk="1" hangingPunct="1"/>
            <a:r>
              <a:rPr lang="en-US"/>
              <a:t>	and scrolls were opened. Then another scroll was </a:t>
            </a:r>
          </a:p>
          <a:p>
            <a:pPr lvl="1" eaLnBrk="1" hangingPunct="1"/>
            <a:r>
              <a:rPr lang="en-US"/>
              <a:t>	opened, the book of life. The </a:t>
            </a:r>
            <a:r>
              <a:rPr lang="en-US" b="1">
                <a:solidFill>
                  <a:schemeClr val="accent2"/>
                </a:solidFill>
              </a:rPr>
              <a:t>dead were judged</a:t>
            </a:r>
            <a:r>
              <a:rPr lang="en-US"/>
              <a:t> </a:t>
            </a:r>
          </a:p>
          <a:p>
            <a:pPr lvl="1" eaLnBrk="1" hangingPunct="1"/>
            <a:r>
              <a:rPr lang="en-US"/>
              <a:t>	according to their deeds, by what was written in the </a:t>
            </a:r>
          </a:p>
          <a:p>
            <a:pPr lvl="1" eaLnBrk="1" hangingPunct="1"/>
            <a:r>
              <a:rPr lang="en-US"/>
              <a:t>	scrolls. The sea gave up its dead; then Death and </a:t>
            </a:r>
          </a:p>
          <a:p>
            <a:pPr lvl="1" eaLnBrk="1" hangingPunct="1"/>
            <a:r>
              <a:rPr lang="en-US"/>
              <a:t>	Hades gave up their dead. All the </a:t>
            </a:r>
            <a:r>
              <a:rPr lang="en-US" b="1">
                <a:solidFill>
                  <a:schemeClr val="accent2"/>
                </a:solidFill>
              </a:rPr>
              <a:t>dead were judged</a:t>
            </a:r>
            <a:r>
              <a:rPr lang="en-US"/>
              <a:t> </a:t>
            </a:r>
          </a:p>
          <a:p>
            <a:pPr lvl="1" eaLnBrk="1" hangingPunct="1"/>
            <a:r>
              <a:rPr lang="en-US"/>
              <a:t>	according to their deeds. Then Death and Hades were</a:t>
            </a:r>
          </a:p>
          <a:p>
            <a:pPr lvl="1" eaLnBrk="1" hangingPunct="1"/>
            <a:r>
              <a:rPr lang="en-US"/>
              <a:t>	thrown into the pool of fire. (This pool of fire is the </a:t>
            </a:r>
          </a:p>
          <a:p>
            <a:pPr lvl="1" eaLnBrk="1" hangingPunct="1"/>
            <a:r>
              <a:rPr lang="en-US"/>
              <a:t>	second death. ) Anyone whose name was not found </a:t>
            </a:r>
          </a:p>
          <a:p>
            <a:pPr lvl="1" eaLnBrk="1" hangingPunct="1"/>
            <a:r>
              <a:rPr lang="en-US"/>
              <a:t>	written in the book of life was thrown into the pool of fire. </a:t>
            </a:r>
          </a:p>
        </p:txBody>
      </p:sp>
      <p:sp>
        <p:nvSpPr>
          <p:cNvPr id="106499" name="Rectangle 3"/>
          <p:cNvSpPr>
            <a:spLocks noChangeArrowheads="1"/>
          </p:cNvSpPr>
          <p:nvPr/>
        </p:nvSpPr>
        <p:spPr bwMode="auto">
          <a:xfrm>
            <a:off x="3409950" y="2525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6500" name="Rectangle 6"/>
          <p:cNvSpPr>
            <a:spLocks noChangeArrowheads="1"/>
          </p:cNvSpPr>
          <p:nvPr/>
        </p:nvSpPr>
        <p:spPr bwMode="auto">
          <a:xfrm>
            <a:off x="3209925" y="25257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06501" name="Picture 8" descr="29232t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886200"/>
            <a:ext cx="3505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2727325" y="293688"/>
            <a:ext cx="3190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800" b="1">
                <a:solidFill>
                  <a:srgbClr val="990000"/>
                </a:solidFill>
              </a:rPr>
              <a:t>The New Creation</a:t>
            </a:r>
            <a:endParaRPr lang="en-US" sz="2800">
              <a:solidFill>
                <a:srgbClr val="990000"/>
              </a:solidFill>
            </a:endParaRPr>
          </a:p>
        </p:txBody>
      </p:sp>
      <p:sp>
        <p:nvSpPr>
          <p:cNvPr id="107523" name="Text Box 3"/>
          <p:cNvSpPr txBox="1">
            <a:spLocks noChangeArrowheads="1"/>
          </p:cNvSpPr>
          <p:nvPr/>
        </p:nvSpPr>
        <p:spPr bwMode="auto">
          <a:xfrm>
            <a:off x="365125" y="1258888"/>
            <a:ext cx="83566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The Bible tells all Christians what life after general judgment </a:t>
            </a:r>
          </a:p>
          <a:p>
            <a:pPr eaLnBrk="1" hangingPunct="1"/>
            <a:r>
              <a:rPr lang="en-US"/>
              <a:t>will be like. John wrote of his visions of the New Creation </a:t>
            </a:r>
          </a:p>
          <a:p>
            <a:pPr eaLnBrk="1" hangingPunct="1"/>
            <a:r>
              <a:rPr lang="en-US"/>
              <a:t>in his book of Revelation. </a:t>
            </a:r>
          </a:p>
          <a:p>
            <a:pPr eaLnBrk="1" hangingPunct="1"/>
            <a:endParaRPr lang="en-US"/>
          </a:p>
          <a:p>
            <a:pPr eaLnBrk="1" hangingPunct="1"/>
            <a:r>
              <a:rPr lang="en-US" b="1"/>
              <a:t>Revelation 21:1-8 </a:t>
            </a:r>
          </a:p>
          <a:p>
            <a:pPr lvl="1" eaLnBrk="1" hangingPunct="1"/>
            <a:r>
              <a:rPr lang="en-US"/>
              <a:t>	Then I saw a new heaven and</a:t>
            </a:r>
          </a:p>
          <a:p>
            <a:pPr lvl="1" eaLnBrk="1" hangingPunct="1"/>
            <a:r>
              <a:rPr lang="en-US"/>
              <a:t>	 a new earth. The former heaven </a:t>
            </a:r>
          </a:p>
          <a:p>
            <a:pPr lvl="1" eaLnBrk="1" hangingPunct="1"/>
            <a:r>
              <a:rPr lang="en-US"/>
              <a:t>	and the former earth had passed </a:t>
            </a:r>
          </a:p>
          <a:p>
            <a:pPr lvl="1" eaLnBrk="1" hangingPunct="1"/>
            <a:r>
              <a:rPr lang="en-US"/>
              <a:t>	away, and the sea was no more. </a:t>
            </a:r>
          </a:p>
          <a:p>
            <a:pPr lvl="1" eaLnBrk="1" hangingPunct="1"/>
            <a:r>
              <a:rPr lang="en-US"/>
              <a:t>	I also saw the holy city, a new </a:t>
            </a:r>
          </a:p>
          <a:p>
            <a:pPr lvl="1" eaLnBrk="1" hangingPunct="1"/>
            <a:r>
              <a:rPr lang="en-US"/>
              <a:t>	Jerusalem, coming down out of </a:t>
            </a:r>
          </a:p>
          <a:p>
            <a:pPr lvl="1" eaLnBrk="1" hangingPunct="1"/>
            <a:r>
              <a:rPr lang="en-US"/>
              <a:t>	heaven from God, prepared as a </a:t>
            </a:r>
          </a:p>
          <a:p>
            <a:pPr lvl="1" eaLnBrk="1" hangingPunct="1"/>
            <a:r>
              <a:rPr lang="en-US"/>
              <a:t>	bride adorned for her husband. </a:t>
            </a:r>
          </a:p>
        </p:txBody>
      </p:sp>
      <p:pic>
        <p:nvPicPr>
          <p:cNvPr id="107524" name="Picture 4" descr="2_New_Jerusa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667000"/>
            <a:ext cx="2874963"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365125" y="76200"/>
            <a:ext cx="8691563" cy="66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lvl="1" eaLnBrk="1" hangingPunct="1"/>
            <a:r>
              <a:rPr lang="en-US"/>
              <a:t>	I heard a loud voice from the throne saying, "Behold, </a:t>
            </a:r>
          </a:p>
          <a:p>
            <a:pPr lvl="1" eaLnBrk="1" hangingPunct="1"/>
            <a:r>
              <a:rPr lang="en-US"/>
              <a:t>	God's 	dwelling is with the human race. He will dwell </a:t>
            </a:r>
          </a:p>
          <a:p>
            <a:pPr lvl="1" eaLnBrk="1" hangingPunct="1"/>
            <a:r>
              <a:rPr lang="en-US"/>
              <a:t>	with them and they will be his people and God himself </a:t>
            </a:r>
          </a:p>
          <a:p>
            <a:pPr lvl="1" eaLnBrk="1" hangingPunct="1"/>
            <a:r>
              <a:rPr lang="en-US"/>
              <a:t>	will always be with them (as their God). </a:t>
            </a:r>
          </a:p>
          <a:p>
            <a:pPr lvl="1" eaLnBrk="1" hangingPunct="1"/>
            <a:r>
              <a:rPr lang="en-US"/>
              <a:t>	He will wipe every tear from their eyes, and there </a:t>
            </a:r>
          </a:p>
          <a:p>
            <a:pPr lvl="1" eaLnBrk="1" hangingPunct="1"/>
            <a:r>
              <a:rPr lang="en-US"/>
              <a:t>	shall be no more death or mourning, wailing or pain, </a:t>
            </a:r>
          </a:p>
          <a:p>
            <a:pPr lvl="1" eaLnBrk="1" hangingPunct="1"/>
            <a:r>
              <a:rPr lang="en-US"/>
              <a:t>	(for) the old order has passed away." The one who </a:t>
            </a:r>
          </a:p>
          <a:p>
            <a:pPr lvl="1" eaLnBrk="1" hangingPunct="1"/>
            <a:r>
              <a:rPr lang="en-US"/>
              <a:t>	sat on the throne said, "Behold, I make all things </a:t>
            </a:r>
          </a:p>
          <a:p>
            <a:pPr lvl="1" eaLnBrk="1" hangingPunct="1"/>
            <a:r>
              <a:rPr lang="en-US"/>
              <a:t>	new." Then he said, "Write these words down, for they </a:t>
            </a:r>
          </a:p>
          <a:p>
            <a:pPr lvl="1" eaLnBrk="1" hangingPunct="1"/>
            <a:r>
              <a:rPr lang="en-US"/>
              <a:t>	are trustworthy and true." He said to me, "They are </a:t>
            </a:r>
          </a:p>
          <a:p>
            <a:pPr lvl="1" eaLnBrk="1" hangingPunct="1"/>
            <a:r>
              <a:rPr lang="en-US"/>
              <a:t>	accomplished. I (am) the Alpha and the Omega, the </a:t>
            </a:r>
          </a:p>
          <a:p>
            <a:pPr lvl="1" eaLnBrk="1" hangingPunct="1"/>
            <a:r>
              <a:rPr lang="en-US"/>
              <a:t>	beginning and the end. To the thirsty I will give a gift </a:t>
            </a:r>
          </a:p>
          <a:p>
            <a:pPr lvl="1" eaLnBrk="1" hangingPunct="1"/>
            <a:r>
              <a:rPr lang="en-US"/>
              <a:t>	from the spring of life-giving water. The victor will inherit </a:t>
            </a:r>
          </a:p>
          <a:p>
            <a:pPr lvl="1" eaLnBrk="1" hangingPunct="1"/>
            <a:r>
              <a:rPr lang="en-US"/>
              <a:t>	these gifts, and I shall be his God, and he will be my </a:t>
            </a:r>
          </a:p>
          <a:p>
            <a:pPr lvl="1" eaLnBrk="1" hangingPunct="1"/>
            <a:r>
              <a:rPr lang="en-US"/>
              <a:t>	son. But as for cowards, the unfaithful, the depraved, </a:t>
            </a:r>
          </a:p>
          <a:p>
            <a:pPr lvl="1" eaLnBrk="1" hangingPunct="1"/>
            <a:r>
              <a:rPr lang="en-US"/>
              <a:t>	murderers, the unchaste, sorcerers, idol-worshipers, </a:t>
            </a:r>
          </a:p>
          <a:p>
            <a:pPr lvl="1" eaLnBrk="1" hangingPunct="1"/>
            <a:r>
              <a:rPr lang="en-US"/>
              <a:t>	and deceivers of every sort, their lot is in the burning </a:t>
            </a:r>
          </a:p>
          <a:p>
            <a:pPr lvl="1" eaLnBrk="1" hangingPunct="1"/>
            <a:r>
              <a:rPr lang="en-US"/>
              <a:t>	pool of fire and sulfur, which is the second death." </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365125" y="344488"/>
            <a:ext cx="825182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t>Revelation 5:13 </a:t>
            </a:r>
          </a:p>
          <a:p>
            <a:pPr lvl="1" eaLnBrk="1" hangingPunct="1"/>
            <a:r>
              <a:rPr lang="en-US"/>
              <a:t>	Then I heard every creature in heaven and on earth </a:t>
            </a:r>
          </a:p>
          <a:p>
            <a:pPr lvl="1" eaLnBrk="1" hangingPunct="1"/>
            <a:r>
              <a:rPr lang="en-US"/>
              <a:t>	and under the earth and in the sea, everything in the </a:t>
            </a:r>
          </a:p>
          <a:p>
            <a:pPr lvl="1" eaLnBrk="1" hangingPunct="1"/>
            <a:r>
              <a:rPr lang="en-US"/>
              <a:t>	universe, cry out: "To the one who sits on the throne </a:t>
            </a:r>
          </a:p>
          <a:p>
            <a:pPr lvl="1" eaLnBrk="1" hangingPunct="1"/>
            <a:r>
              <a:rPr lang="en-US"/>
              <a:t>	and to the Lamb be blessing and honor, glory and </a:t>
            </a:r>
          </a:p>
          <a:p>
            <a:pPr lvl="1" eaLnBrk="1" hangingPunct="1"/>
            <a:r>
              <a:rPr lang="en-US"/>
              <a:t>	might, forever and ever." </a:t>
            </a:r>
          </a:p>
        </p:txBody>
      </p:sp>
      <p:pic>
        <p:nvPicPr>
          <p:cNvPr id="109571" name="Picture 6" descr="second_com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855913"/>
            <a:ext cx="43434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alpha%20and%20ome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371600"/>
            <a:ext cx="31035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898525" y="5984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sz="2800" b="1"/>
          </a:p>
        </p:txBody>
      </p:sp>
      <p:sp>
        <p:nvSpPr>
          <p:cNvPr id="111619" name="Text Box 3"/>
          <p:cNvSpPr txBox="1">
            <a:spLocks noChangeArrowheads="1"/>
          </p:cNvSpPr>
          <p:nvPr/>
        </p:nvSpPr>
        <p:spPr bwMode="auto">
          <a:xfrm>
            <a:off x="593725" y="3698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sz="2800" b="1"/>
          </a:p>
        </p:txBody>
      </p:sp>
      <p:sp>
        <p:nvSpPr>
          <p:cNvPr id="111620" name="Text Box 4"/>
          <p:cNvSpPr txBox="1">
            <a:spLocks noChangeArrowheads="1"/>
          </p:cNvSpPr>
          <p:nvPr/>
        </p:nvSpPr>
        <p:spPr bwMode="auto">
          <a:xfrm>
            <a:off x="228600" y="3032125"/>
            <a:ext cx="184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sz="4000" b="1"/>
          </a:p>
        </p:txBody>
      </p:sp>
      <p:sp>
        <p:nvSpPr>
          <p:cNvPr id="111621" name="Text Box 5"/>
          <p:cNvSpPr txBox="1">
            <a:spLocks noChangeArrowheads="1"/>
          </p:cNvSpPr>
          <p:nvPr/>
        </p:nvSpPr>
        <p:spPr bwMode="auto">
          <a:xfrm>
            <a:off x="457200" y="6248400"/>
            <a:ext cx="3657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1200" b="1"/>
              <a:t>© 1985 – 2005, Robert Schihl and Paul Flanagan</a:t>
            </a:r>
          </a:p>
        </p:txBody>
      </p:sp>
      <p:sp>
        <p:nvSpPr>
          <p:cNvPr id="111622" name="Rectangle 6"/>
          <p:cNvSpPr>
            <a:spLocks noGrp="1" noChangeArrowheads="1"/>
          </p:cNvSpPr>
          <p:nvPr>
            <p:ph type="body" idx="1"/>
          </p:nvPr>
        </p:nvSpPr>
        <p:spPr>
          <a:xfrm>
            <a:off x="685800" y="719138"/>
            <a:ext cx="7772400" cy="5376862"/>
          </a:xfrm>
        </p:spPr>
        <p:txBody>
          <a:bodyPr/>
          <a:lstStyle/>
          <a:p>
            <a:pPr eaLnBrk="1" hangingPunct="1"/>
            <a:r>
              <a:rPr lang="en-US" smtClean="0"/>
              <a:t>Questions or comments?</a:t>
            </a:r>
          </a:p>
          <a:p>
            <a:pPr lvl="1" eaLnBrk="1" hangingPunct="1"/>
            <a:r>
              <a:rPr lang="en-US" smtClean="0"/>
              <a:t>Email either</a:t>
            </a:r>
          </a:p>
          <a:p>
            <a:pPr lvl="2" eaLnBrk="1" hangingPunct="1"/>
            <a:r>
              <a:rPr lang="en-US" sz="2200" smtClean="0">
                <a:hlinkClick r:id="rId3"/>
              </a:rPr>
              <a:t>Paul Flanagan (pdflan@</a:t>
            </a:r>
            <a:r>
              <a:rPr lang="en-US" smtClean="0">
                <a:hlinkClick r:id="rId4"/>
              </a:rPr>
              <a:t>catholicapologetics.org</a:t>
            </a:r>
            <a:r>
              <a:rPr lang="en-US" sz="2200" smtClean="0">
                <a:hlinkClick r:id="rId3"/>
              </a:rPr>
              <a:t>)</a:t>
            </a:r>
            <a:r>
              <a:rPr lang="en-US" sz="2200" smtClean="0"/>
              <a:t> , or</a:t>
            </a:r>
          </a:p>
          <a:p>
            <a:pPr lvl="2" eaLnBrk="1" hangingPunct="1"/>
            <a:r>
              <a:rPr lang="en-US" sz="2200" smtClean="0">
                <a:hlinkClick r:id="rId4"/>
              </a:rPr>
              <a:t>Dr. Robert Schihl (rjschihl@</a:t>
            </a:r>
            <a:r>
              <a:rPr lang="en-US" smtClean="0">
                <a:hlinkClick r:id="rId4"/>
              </a:rPr>
              <a:t>catholicapologetics.org</a:t>
            </a:r>
            <a:r>
              <a:rPr lang="en-US" sz="2200" smtClean="0">
                <a:hlinkClick r:id="rId4"/>
              </a:rPr>
              <a:t>)</a:t>
            </a:r>
            <a:endParaRPr lang="en-US" sz="2200" smtClean="0"/>
          </a:p>
          <a:p>
            <a:pPr lvl="2" eaLnBrk="1" hangingPunct="1"/>
            <a:endParaRPr lang="en-US" sz="2200" smtClean="0"/>
          </a:p>
          <a:p>
            <a:pPr eaLnBrk="1" hangingPunct="1"/>
            <a:r>
              <a:rPr lang="en-US" smtClean="0"/>
              <a:t>To Download a Copy of the Text Notes:</a:t>
            </a:r>
          </a:p>
          <a:p>
            <a:pPr lvl="1" eaLnBrk="1" hangingPunct="1">
              <a:buFontTx/>
              <a:buNone/>
            </a:pPr>
            <a:r>
              <a:rPr lang="en-US" smtClean="0">
                <a:solidFill>
                  <a:schemeClr val="tx2"/>
                </a:solidFill>
                <a:hlinkClick r:id="rId5"/>
              </a:rPr>
              <a:t>www.catholicapologetics.org/CBANotes.pdf</a:t>
            </a:r>
            <a:endParaRPr lang="en-US" smtClean="0">
              <a:solidFill>
                <a:schemeClr val="tx2"/>
              </a:solidFill>
            </a:endParaRPr>
          </a:p>
          <a:p>
            <a:pPr eaLnBrk="1" hangingPunct="1">
              <a:spcBef>
                <a:spcPct val="100000"/>
              </a:spcBef>
            </a:pPr>
            <a:r>
              <a:rPr lang="en-US" smtClean="0"/>
              <a:t>To go to the Text Version of This Chapter:</a:t>
            </a:r>
          </a:p>
          <a:p>
            <a:pPr lvl="1" eaLnBrk="1" hangingPunct="1">
              <a:buFontTx/>
              <a:buNone/>
            </a:pPr>
            <a:r>
              <a:rPr lang="en-US" smtClean="0">
                <a:hlinkClick r:id="rId6"/>
              </a:rPr>
              <a:t>www.catholicapologetics.org/ap090000.htm</a:t>
            </a:r>
            <a:r>
              <a:rPr lang="en-US" smtClean="0"/>
              <a:t> </a:t>
            </a:r>
          </a:p>
        </p:txBody>
      </p:sp>
      <p:sp>
        <p:nvSpPr>
          <p:cNvPr id="111623" name="Text Box 7"/>
          <p:cNvSpPr txBox="1">
            <a:spLocks noChangeArrowheads="1"/>
          </p:cNvSpPr>
          <p:nvPr/>
        </p:nvSpPr>
        <p:spPr bwMode="auto">
          <a:xfrm>
            <a:off x="4443413" y="6154738"/>
            <a:ext cx="4462462"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800" b="1"/>
              <a:t>Unless otherwise noted, all Scripture texts are taken from the </a:t>
            </a:r>
            <a:r>
              <a:rPr lang="en-US" sz="800" b="1" i="1"/>
              <a:t>New American Bible with Revised New Testament and Revised Psalms</a:t>
            </a:r>
            <a:r>
              <a:rPr lang="en-US" sz="800" b="1"/>
              <a:t> © 1991, 1986, 1970 Confraternity of Christian Doctrine, Washington, D.C. and are used by permission of the copyright owner. All Rights Reserved. No part of the </a:t>
            </a:r>
            <a:r>
              <a:rPr lang="en-US" sz="800" b="1" i="1"/>
              <a:t>New American Bible</a:t>
            </a:r>
            <a:r>
              <a:rPr lang="en-US" sz="800" b="1"/>
              <a:t> may be reproduced in any form without permission in writing from the copyright owner.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52400" y="76200"/>
            <a:ext cx="8809038" cy="66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t>Luke 23: 43 </a:t>
            </a:r>
          </a:p>
          <a:p>
            <a:pPr lvl="1" eaLnBrk="1" hangingPunct="1"/>
            <a:r>
              <a:rPr lang="en-US"/>
              <a:t>	He (Jesus) replied to him, "Amen, I say to you, today </a:t>
            </a:r>
          </a:p>
          <a:p>
            <a:pPr lvl="1" eaLnBrk="1" hangingPunct="1"/>
            <a:r>
              <a:rPr lang="en-US"/>
              <a:t>	you will </a:t>
            </a:r>
            <a:r>
              <a:rPr lang="en-US" b="1">
                <a:solidFill>
                  <a:schemeClr val="accent2"/>
                </a:solidFill>
              </a:rPr>
              <a:t>be with me in Paradise</a:t>
            </a:r>
            <a:r>
              <a:rPr lang="en-US"/>
              <a:t>." </a:t>
            </a:r>
          </a:p>
          <a:p>
            <a:pPr eaLnBrk="1" hangingPunct="1"/>
            <a:r>
              <a:rPr lang="en-US" b="1"/>
              <a:t>2 Corinthians 5: 6-8 </a:t>
            </a:r>
          </a:p>
          <a:p>
            <a:pPr lvl="1" eaLnBrk="1" hangingPunct="1"/>
            <a:r>
              <a:rPr lang="en-US"/>
              <a:t>	So we are always courageous, although we know that </a:t>
            </a:r>
          </a:p>
          <a:p>
            <a:pPr lvl="1" eaLnBrk="1" hangingPunct="1"/>
            <a:r>
              <a:rPr lang="en-US"/>
              <a:t>	while we are at home in the body we are away from </a:t>
            </a:r>
          </a:p>
          <a:p>
            <a:pPr lvl="1" eaLnBrk="1" hangingPunct="1"/>
            <a:r>
              <a:rPr lang="en-US"/>
              <a:t>	the Lord, for we walk by faith, not by sight. Yet we are </a:t>
            </a:r>
          </a:p>
          <a:p>
            <a:pPr lvl="1" eaLnBrk="1" hangingPunct="1"/>
            <a:r>
              <a:rPr lang="en-US"/>
              <a:t>	courageous, and we would rather </a:t>
            </a:r>
            <a:r>
              <a:rPr lang="en-US" b="1">
                <a:solidFill>
                  <a:schemeClr val="accent2"/>
                </a:solidFill>
              </a:rPr>
              <a:t>leave the body and </a:t>
            </a:r>
          </a:p>
          <a:p>
            <a:pPr lvl="1" eaLnBrk="1" hangingPunct="1"/>
            <a:r>
              <a:rPr lang="en-US" b="1">
                <a:solidFill>
                  <a:schemeClr val="accent2"/>
                </a:solidFill>
              </a:rPr>
              <a:t>	go home to the Lord</a:t>
            </a:r>
            <a:r>
              <a:rPr lang="en-US"/>
              <a:t>. </a:t>
            </a:r>
          </a:p>
          <a:p>
            <a:pPr eaLnBrk="1" hangingPunct="1"/>
            <a:r>
              <a:rPr lang="en-US" b="1"/>
              <a:t>1 Thessalonians 5:10 </a:t>
            </a:r>
          </a:p>
          <a:p>
            <a:pPr lvl="1" eaLnBrk="1" hangingPunct="1"/>
            <a:r>
              <a:rPr lang="en-US"/>
              <a:t>	(Jesus) died for us, so that </a:t>
            </a:r>
            <a:r>
              <a:rPr lang="en-US" b="1">
                <a:solidFill>
                  <a:schemeClr val="accent2"/>
                </a:solidFill>
              </a:rPr>
              <a:t>whether we are awake or </a:t>
            </a:r>
          </a:p>
          <a:p>
            <a:pPr lvl="1" eaLnBrk="1" hangingPunct="1"/>
            <a:r>
              <a:rPr lang="en-US" b="1">
                <a:solidFill>
                  <a:schemeClr val="accent2"/>
                </a:solidFill>
              </a:rPr>
              <a:t>	asleep</a:t>
            </a:r>
            <a:r>
              <a:rPr lang="en-US"/>
              <a:t> we may live together with him. </a:t>
            </a:r>
          </a:p>
          <a:p>
            <a:pPr eaLnBrk="1" hangingPunct="1"/>
            <a:r>
              <a:rPr lang="en-US" b="1"/>
              <a:t>Philippians 1:21-23 </a:t>
            </a:r>
          </a:p>
          <a:p>
            <a:pPr lvl="1" eaLnBrk="1" hangingPunct="1"/>
            <a:r>
              <a:rPr lang="en-US"/>
              <a:t>	For to me </a:t>
            </a:r>
            <a:r>
              <a:rPr lang="en-US" b="1">
                <a:solidFill>
                  <a:schemeClr val="accent2"/>
                </a:solidFill>
              </a:rPr>
              <a:t>life is Christ, and death is gain</a:t>
            </a:r>
            <a:r>
              <a:rPr lang="en-US"/>
              <a:t>. If I go on </a:t>
            </a:r>
          </a:p>
          <a:p>
            <a:pPr lvl="1" eaLnBrk="1" hangingPunct="1"/>
            <a:r>
              <a:rPr lang="en-US"/>
              <a:t>	living in the flesh, that means fruitful labor for me. And </a:t>
            </a:r>
          </a:p>
          <a:p>
            <a:pPr lvl="1" eaLnBrk="1" hangingPunct="1"/>
            <a:r>
              <a:rPr lang="en-US"/>
              <a:t>	I do not know which I shall choose. I am caught between </a:t>
            </a:r>
          </a:p>
          <a:p>
            <a:pPr lvl="1" eaLnBrk="1" hangingPunct="1"/>
            <a:r>
              <a:rPr lang="en-US"/>
              <a:t>	the two. I long to depart this life and be with Christ, </a:t>
            </a:r>
          </a:p>
          <a:p>
            <a:pPr lvl="1" eaLnBrk="1" hangingPunct="1"/>
            <a:r>
              <a:rPr lang="en-US"/>
              <a:t>	(for) that is far better.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8" descr="2MM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6323013"/>
            <a:ext cx="91408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2"/>
          <p:cNvSpPr txBox="1">
            <a:spLocks noChangeArrowheads="1"/>
          </p:cNvSpPr>
          <p:nvPr/>
        </p:nvSpPr>
        <p:spPr bwMode="auto">
          <a:xfrm>
            <a:off x="212725" y="192088"/>
            <a:ext cx="8285163"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The constant faith of the Church attests to the faith in the </a:t>
            </a:r>
          </a:p>
          <a:p>
            <a:pPr eaLnBrk="1" hangingPunct="1"/>
            <a:r>
              <a:rPr lang="en-US"/>
              <a:t>permanency of human death. That faith is best described in </a:t>
            </a:r>
          </a:p>
          <a:p>
            <a:pPr eaLnBrk="1" hangingPunct="1"/>
            <a:r>
              <a:rPr lang="en-US"/>
              <a:t>the writings of the Fathers of the Church. </a:t>
            </a:r>
          </a:p>
          <a:p>
            <a:pPr eaLnBrk="1" hangingPunct="1"/>
            <a:endParaRPr lang="en-US"/>
          </a:p>
          <a:p>
            <a:pPr eaLnBrk="1" hangingPunct="1"/>
            <a:endParaRPr lang="en-US">
              <a:solidFill>
                <a:srgbClr val="008000"/>
              </a:solidFill>
            </a:endParaRPr>
          </a:p>
          <a:p>
            <a:pPr eaLnBrk="1" hangingPunct="1"/>
            <a:endParaRPr lang="en-US"/>
          </a:p>
          <a:p>
            <a:pPr eaLnBrk="1" hangingPunct="1"/>
            <a:endParaRPr lang="en-US"/>
          </a:p>
          <a:p>
            <a:pPr eaLnBrk="1" hangingPunct="1"/>
            <a:endParaRPr lang="en-US"/>
          </a:p>
          <a:p>
            <a:pPr eaLnBrk="1" hangingPunct="1"/>
            <a:endParaRPr lang="en-US"/>
          </a:p>
          <a:p>
            <a:pPr eaLnBrk="1" hangingPunct="1"/>
            <a:r>
              <a:rPr lang="en-US" b="1">
                <a:solidFill>
                  <a:srgbClr val="008000"/>
                </a:solidFill>
              </a:rPr>
              <a:t>Irenaeus of Lyons </a:t>
            </a:r>
            <a:r>
              <a:rPr lang="en-US"/>
              <a:t>(circa 130-200), set forth the</a:t>
            </a:r>
          </a:p>
          <a:p>
            <a:pPr eaLnBrk="1" hangingPunct="1"/>
            <a:r>
              <a:rPr lang="en-US"/>
              <a:t>idea of death as the separation of the soul from the body. </a:t>
            </a:r>
          </a:p>
          <a:p>
            <a:pPr eaLnBrk="1" hangingPunct="1"/>
            <a:endParaRPr lang="en-US"/>
          </a:p>
          <a:p>
            <a:pPr eaLnBrk="1" hangingPunct="1"/>
            <a:r>
              <a:rPr lang="en-US"/>
              <a:t>The identical idea is found in </a:t>
            </a:r>
            <a:r>
              <a:rPr lang="en-US" b="1">
                <a:solidFill>
                  <a:srgbClr val="008000"/>
                </a:solidFill>
              </a:rPr>
              <a:t>Tertullian</a:t>
            </a:r>
            <a:r>
              <a:rPr lang="en-US"/>
              <a:t> in the third century; </a:t>
            </a:r>
          </a:p>
          <a:p>
            <a:pPr eaLnBrk="1" hangingPunct="1"/>
            <a:r>
              <a:rPr lang="en-US" b="1">
                <a:solidFill>
                  <a:srgbClr val="008000"/>
                </a:solidFill>
              </a:rPr>
              <a:t>Gregory of Nyssa</a:t>
            </a:r>
            <a:r>
              <a:rPr lang="en-US"/>
              <a:t> (circa 330-395) in the fourth. </a:t>
            </a:r>
          </a:p>
        </p:txBody>
      </p:sp>
      <p:pic>
        <p:nvPicPr>
          <p:cNvPr id="14340" name="Picture 3" descr="med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3925" y="1400175"/>
            <a:ext cx="4587875"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Oval 4"/>
          <p:cNvSpPr>
            <a:spLocks noChangeArrowheads="1"/>
          </p:cNvSpPr>
          <p:nvPr/>
        </p:nvSpPr>
        <p:spPr bwMode="auto">
          <a:xfrm>
            <a:off x="3124200" y="1752600"/>
            <a:ext cx="76200" cy="762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2" name="Oval 5"/>
          <p:cNvSpPr>
            <a:spLocks noChangeArrowheads="1"/>
          </p:cNvSpPr>
          <p:nvPr/>
        </p:nvSpPr>
        <p:spPr bwMode="auto">
          <a:xfrm>
            <a:off x="6172200" y="1905000"/>
            <a:ext cx="76200" cy="762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3" name="Oval 6"/>
          <p:cNvSpPr>
            <a:spLocks noChangeArrowheads="1"/>
          </p:cNvSpPr>
          <p:nvPr/>
        </p:nvSpPr>
        <p:spPr bwMode="auto">
          <a:xfrm>
            <a:off x="3733800" y="2438400"/>
            <a:ext cx="76200" cy="762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Text Box 7"/>
          <p:cNvSpPr txBox="1">
            <a:spLocks noChangeArrowheads="1"/>
          </p:cNvSpPr>
          <p:nvPr/>
        </p:nvSpPr>
        <p:spPr bwMode="auto">
          <a:xfrm>
            <a:off x="2525713" y="1600200"/>
            <a:ext cx="6746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000"/>
              <a:t>Irenaeus</a:t>
            </a:r>
          </a:p>
        </p:txBody>
      </p:sp>
      <p:sp>
        <p:nvSpPr>
          <p:cNvPr id="14345" name="Text Box 8"/>
          <p:cNvSpPr txBox="1">
            <a:spLocks noChangeArrowheads="1"/>
          </p:cNvSpPr>
          <p:nvPr/>
        </p:nvSpPr>
        <p:spPr bwMode="auto">
          <a:xfrm>
            <a:off x="3065463" y="2362200"/>
            <a:ext cx="744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000"/>
              <a:t>Augustine</a:t>
            </a:r>
          </a:p>
        </p:txBody>
      </p:sp>
      <p:sp>
        <p:nvSpPr>
          <p:cNvPr id="14346" name="Text Box 9"/>
          <p:cNvSpPr txBox="1">
            <a:spLocks noChangeArrowheads="1"/>
          </p:cNvSpPr>
          <p:nvPr/>
        </p:nvSpPr>
        <p:spPr bwMode="auto">
          <a:xfrm>
            <a:off x="6092825" y="1965325"/>
            <a:ext cx="5365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000"/>
              <a:t>Nyssa</a:t>
            </a:r>
          </a:p>
        </p:txBody>
      </p:sp>
      <p:sp>
        <p:nvSpPr>
          <p:cNvPr id="14347" name="Oval 11"/>
          <p:cNvSpPr>
            <a:spLocks noChangeArrowheads="1"/>
          </p:cNvSpPr>
          <p:nvPr/>
        </p:nvSpPr>
        <p:spPr bwMode="auto">
          <a:xfrm>
            <a:off x="533400" y="6400800"/>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8" name="Oval 12"/>
          <p:cNvSpPr>
            <a:spLocks noChangeArrowheads="1"/>
          </p:cNvSpPr>
          <p:nvPr/>
        </p:nvSpPr>
        <p:spPr bwMode="auto">
          <a:xfrm>
            <a:off x="1295400" y="6400800"/>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5" descr="2MM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6323013"/>
            <a:ext cx="91408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2"/>
          <p:cNvSpPr txBox="1">
            <a:spLocks noChangeArrowheads="1"/>
          </p:cNvSpPr>
          <p:nvPr/>
        </p:nvSpPr>
        <p:spPr bwMode="auto">
          <a:xfrm>
            <a:off x="212725" y="268288"/>
            <a:ext cx="8474075"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That death as a separation of the soul from the body is </a:t>
            </a:r>
          </a:p>
          <a:p>
            <a:pPr eaLnBrk="1" hangingPunct="1"/>
            <a:r>
              <a:rPr lang="en-US"/>
              <a:t>graphically described by </a:t>
            </a:r>
            <a:r>
              <a:rPr lang="en-US" b="1">
                <a:solidFill>
                  <a:srgbClr val="008000"/>
                </a:solidFill>
              </a:rPr>
              <a:t>Augustine of Hippo (354-439)</a:t>
            </a:r>
            <a:r>
              <a:rPr lang="en-US"/>
              <a:t> </a:t>
            </a:r>
          </a:p>
          <a:p>
            <a:pPr eaLnBrk="1" hangingPunct="1"/>
            <a:r>
              <a:rPr lang="en-US"/>
              <a:t>in his book, </a:t>
            </a:r>
            <a:r>
              <a:rPr lang="en-US" i="1"/>
              <a:t>The City of God.</a:t>
            </a:r>
            <a:r>
              <a:rPr lang="en-US"/>
              <a:t> </a:t>
            </a:r>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endParaRPr lang="en-US"/>
          </a:p>
          <a:p>
            <a:pPr eaLnBrk="1" hangingPunct="1"/>
            <a:r>
              <a:rPr lang="en-US" b="1">
                <a:solidFill>
                  <a:srgbClr val="008000"/>
                </a:solidFill>
              </a:rPr>
              <a:t>Clement of Rome (d. circa 100)</a:t>
            </a:r>
            <a:r>
              <a:rPr lang="en-US"/>
              <a:t> affirmed the permanency of death as separation and the impossibility of meriting or losing meriting after death. </a:t>
            </a:r>
          </a:p>
        </p:txBody>
      </p:sp>
      <p:grpSp>
        <p:nvGrpSpPr>
          <p:cNvPr id="15364" name="Group 8"/>
          <p:cNvGrpSpPr>
            <a:grpSpLocks/>
          </p:cNvGrpSpPr>
          <p:nvPr/>
        </p:nvGrpSpPr>
        <p:grpSpPr bwMode="auto">
          <a:xfrm>
            <a:off x="3679825" y="2568575"/>
            <a:ext cx="1785938" cy="1722438"/>
            <a:chOff x="0" y="0"/>
            <a:chExt cx="1125" cy="1085"/>
          </a:xfrm>
        </p:grpSpPr>
        <p:sp>
          <p:nvSpPr>
            <p:cNvPr id="15369" name="Rectangle 5"/>
            <p:cNvSpPr>
              <a:spLocks noChangeArrowheads="1"/>
            </p:cNvSpPr>
            <p:nvPr/>
          </p:nvSpPr>
          <p:spPr bwMode="auto">
            <a:xfrm>
              <a:off x="0" y="0"/>
              <a:ext cx="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5370" name="Rectangle 6"/>
            <p:cNvSpPr>
              <a:spLocks noChangeArrowheads="1"/>
            </p:cNvSpPr>
            <p:nvPr/>
          </p:nvSpPr>
          <p:spPr bwMode="auto">
            <a:xfrm>
              <a:off x="0" y="0"/>
              <a:ext cx="1125" cy="1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200">
                  <a:latin typeface="Times New Roman" pitchFamily="18" charset="0"/>
                  <a:hlinkClick r:id="rId3"/>
                </a:rPr>
                <a:t>  </a:t>
              </a:r>
              <a:r>
                <a:rPr lang="en-US" sz="9500">
                  <a:latin typeface="Times New Roman" pitchFamily="18" charset="0"/>
                </a:rPr>
                <a:t> </a:t>
              </a:r>
              <a:r>
                <a:rPr lang="en-US" sz="1200">
                  <a:latin typeface="Times New Roman" pitchFamily="18" charset="0"/>
                </a:rPr>
                <a:t>                                         </a:t>
              </a:r>
            </a:p>
          </p:txBody>
        </p:sp>
      </p:grpSp>
      <p:sp>
        <p:nvSpPr>
          <p:cNvPr id="15365" name="Oval 13"/>
          <p:cNvSpPr>
            <a:spLocks noChangeArrowheads="1"/>
          </p:cNvSpPr>
          <p:nvPr/>
        </p:nvSpPr>
        <p:spPr bwMode="auto">
          <a:xfrm>
            <a:off x="177800" y="6407150"/>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6" name="Oval 14"/>
          <p:cNvSpPr>
            <a:spLocks noChangeArrowheads="1"/>
          </p:cNvSpPr>
          <p:nvPr/>
        </p:nvSpPr>
        <p:spPr bwMode="auto">
          <a:xfrm>
            <a:off x="1428750" y="6413500"/>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5367" name="Picture 23" descr="Cle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1336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4" descr="Augustine7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47800"/>
            <a:ext cx="21415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9" descr="2MM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6323013"/>
            <a:ext cx="91408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2"/>
          <p:cNvSpPr txBox="1">
            <a:spLocks noChangeArrowheads="1"/>
          </p:cNvSpPr>
          <p:nvPr/>
        </p:nvSpPr>
        <p:spPr bwMode="auto">
          <a:xfrm>
            <a:off x="152400" y="66675"/>
            <a:ext cx="810895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p>
          <a:p>
            <a:pPr eaLnBrk="1" hangingPunct="1"/>
            <a:r>
              <a:rPr lang="en-US" b="1">
                <a:solidFill>
                  <a:srgbClr val="008000"/>
                </a:solidFill>
              </a:rPr>
              <a:t>Cyprian of Carthage (cir 200-258)</a:t>
            </a:r>
            <a:r>
              <a:rPr lang="en-US"/>
              <a:t> mentions the same </a:t>
            </a:r>
          </a:p>
          <a:p>
            <a:pPr eaLnBrk="1" hangingPunct="1"/>
            <a:r>
              <a:rPr lang="en-US"/>
              <a:t>fact several times in his writings. </a:t>
            </a:r>
          </a:p>
          <a:p>
            <a:pPr eaLnBrk="1" hangingPunct="1"/>
            <a:endParaRPr lang="en-US"/>
          </a:p>
          <a:p>
            <a:pPr eaLnBrk="1" hangingPunct="1"/>
            <a:r>
              <a:rPr lang="en-US"/>
              <a:t>Later </a:t>
            </a:r>
            <a:r>
              <a:rPr lang="en-US" b="1">
                <a:solidFill>
                  <a:srgbClr val="008000"/>
                </a:solidFill>
              </a:rPr>
              <a:t>Gregory of Nazianzus (329-389)</a:t>
            </a:r>
            <a:r>
              <a:rPr lang="en-US"/>
              <a:t> and</a:t>
            </a:r>
          </a:p>
          <a:p>
            <a:pPr eaLnBrk="1" hangingPunct="1"/>
            <a:endParaRPr lang="en-US"/>
          </a:p>
          <a:p>
            <a:pPr eaLnBrk="1" hangingPunct="1"/>
            <a:r>
              <a:rPr lang="en-US" b="1">
                <a:solidFill>
                  <a:srgbClr val="008000"/>
                </a:solidFill>
              </a:rPr>
              <a:t>John Chrysostom of Constantinople (347-407)</a:t>
            </a:r>
            <a:r>
              <a:rPr lang="en-US"/>
              <a:t> mention </a:t>
            </a:r>
          </a:p>
          <a:p>
            <a:pPr eaLnBrk="1" hangingPunct="1"/>
            <a:r>
              <a:rPr lang="en-US"/>
              <a:t>the fact several times. </a:t>
            </a:r>
          </a:p>
          <a:p>
            <a:pPr eaLnBrk="1" hangingPunct="1"/>
            <a:endParaRPr lang="en-US"/>
          </a:p>
          <a:p>
            <a:pPr eaLnBrk="1" hangingPunct="1"/>
            <a:r>
              <a:rPr lang="en-US"/>
              <a:t>It also occurs in </a:t>
            </a:r>
            <a:r>
              <a:rPr lang="en-US" b="1">
                <a:solidFill>
                  <a:srgbClr val="008000"/>
                </a:solidFill>
              </a:rPr>
              <a:t>Gregory the Great in Rome (540-604).</a:t>
            </a:r>
            <a:r>
              <a:rPr lang="en-US"/>
              <a:t> </a:t>
            </a:r>
          </a:p>
          <a:p>
            <a:pPr eaLnBrk="1" hangingPunct="1"/>
            <a:endParaRPr lang="en-US"/>
          </a:p>
        </p:txBody>
      </p:sp>
      <p:pic>
        <p:nvPicPr>
          <p:cNvPr id="16388" name="Picture 3" descr="med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343400"/>
            <a:ext cx="44354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Oval 4"/>
          <p:cNvSpPr>
            <a:spLocks noChangeArrowheads="1"/>
          </p:cNvSpPr>
          <p:nvPr/>
        </p:nvSpPr>
        <p:spPr bwMode="auto">
          <a:xfrm>
            <a:off x="4114800" y="4648200"/>
            <a:ext cx="76200" cy="762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0" name="Oval 5"/>
          <p:cNvSpPr>
            <a:spLocks noChangeArrowheads="1"/>
          </p:cNvSpPr>
          <p:nvPr/>
        </p:nvSpPr>
        <p:spPr bwMode="auto">
          <a:xfrm>
            <a:off x="4800600" y="4648200"/>
            <a:ext cx="76200" cy="762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1" name="Oval 6"/>
          <p:cNvSpPr>
            <a:spLocks noChangeArrowheads="1"/>
          </p:cNvSpPr>
          <p:nvPr/>
        </p:nvSpPr>
        <p:spPr bwMode="auto">
          <a:xfrm>
            <a:off x="3886200" y="5334000"/>
            <a:ext cx="76200" cy="762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2" name="Text Box 7"/>
          <p:cNvSpPr txBox="1">
            <a:spLocks noChangeArrowheads="1"/>
          </p:cNvSpPr>
          <p:nvPr/>
        </p:nvSpPr>
        <p:spPr bwMode="auto">
          <a:xfrm>
            <a:off x="3973513" y="4648200"/>
            <a:ext cx="5222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000"/>
              <a:t>Rome</a:t>
            </a:r>
          </a:p>
        </p:txBody>
      </p:sp>
      <p:sp>
        <p:nvSpPr>
          <p:cNvPr id="16393" name="Oval 8"/>
          <p:cNvSpPr>
            <a:spLocks noChangeArrowheads="1"/>
          </p:cNvSpPr>
          <p:nvPr/>
        </p:nvSpPr>
        <p:spPr bwMode="auto">
          <a:xfrm>
            <a:off x="5562600" y="4800600"/>
            <a:ext cx="76200" cy="762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4" name="Text Box 9"/>
          <p:cNvSpPr txBox="1">
            <a:spLocks noChangeArrowheads="1"/>
          </p:cNvSpPr>
          <p:nvPr/>
        </p:nvSpPr>
        <p:spPr bwMode="auto">
          <a:xfrm>
            <a:off x="3352800" y="5334000"/>
            <a:ext cx="6207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000"/>
              <a:t>Cyprian</a:t>
            </a:r>
          </a:p>
        </p:txBody>
      </p:sp>
      <p:sp>
        <p:nvSpPr>
          <p:cNvPr id="16395" name="Text Box 10"/>
          <p:cNvSpPr txBox="1">
            <a:spLocks noChangeArrowheads="1"/>
          </p:cNvSpPr>
          <p:nvPr/>
        </p:nvSpPr>
        <p:spPr bwMode="auto">
          <a:xfrm>
            <a:off x="4470400" y="4495800"/>
            <a:ext cx="1168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000"/>
              <a:t>Gregory of Nyssa</a:t>
            </a:r>
          </a:p>
        </p:txBody>
      </p:sp>
      <p:sp>
        <p:nvSpPr>
          <p:cNvPr id="16396" name="Text Box 11"/>
          <p:cNvSpPr txBox="1">
            <a:spLocks noChangeArrowheads="1"/>
          </p:cNvSpPr>
          <p:nvPr/>
        </p:nvSpPr>
        <p:spPr bwMode="auto">
          <a:xfrm>
            <a:off x="5486400" y="4648200"/>
            <a:ext cx="1168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000"/>
              <a:t>John Chrysostom</a:t>
            </a:r>
          </a:p>
        </p:txBody>
      </p:sp>
      <p:sp>
        <p:nvSpPr>
          <p:cNvPr id="16397" name="Oval 12"/>
          <p:cNvSpPr>
            <a:spLocks noChangeArrowheads="1"/>
          </p:cNvSpPr>
          <p:nvPr/>
        </p:nvSpPr>
        <p:spPr bwMode="auto">
          <a:xfrm>
            <a:off x="5791200" y="5029200"/>
            <a:ext cx="76200" cy="762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8" name="Text Box 13"/>
          <p:cNvSpPr txBox="1">
            <a:spLocks noChangeArrowheads="1"/>
          </p:cNvSpPr>
          <p:nvPr/>
        </p:nvSpPr>
        <p:spPr bwMode="auto">
          <a:xfrm>
            <a:off x="5089525" y="5105400"/>
            <a:ext cx="15462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000"/>
              <a:t>Gregory of Nazianzenus</a:t>
            </a:r>
          </a:p>
        </p:txBody>
      </p:sp>
      <p:sp>
        <p:nvSpPr>
          <p:cNvPr id="16399" name="Oval 15"/>
          <p:cNvSpPr>
            <a:spLocks noChangeArrowheads="1"/>
          </p:cNvSpPr>
          <p:nvPr/>
        </p:nvSpPr>
        <p:spPr bwMode="auto">
          <a:xfrm>
            <a:off x="838200" y="6400800"/>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0" name="Oval 16"/>
          <p:cNvSpPr>
            <a:spLocks noChangeArrowheads="1"/>
          </p:cNvSpPr>
          <p:nvPr/>
        </p:nvSpPr>
        <p:spPr bwMode="auto">
          <a:xfrm>
            <a:off x="1371600" y="6400800"/>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1" name="Oval 17"/>
          <p:cNvSpPr>
            <a:spLocks noChangeArrowheads="1"/>
          </p:cNvSpPr>
          <p:nvPr/>
        </p:nvSpPr>
        <p:spPr bwMode="auto">
          <a:xfrm>
            <a:off x="1524000" y="6400800"/>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2" name="Oval 18"/>
          <p:cNvSpPr>
            <a:spLocks noChangeArrowheads="1"/>
          </p:cNvSpPr>
          <p:nvPr/>
        </p:nvSpPr>
        <p:spPr bwMode="auto">
          <a:xfrm>
            <a:off x="2209800" y="6400800"/>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descr="2MM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6323013"/>
            <a:ext cx="91408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2"/>
          <p:cNvSpPr txBox="1">
            <a:spLocks noChangeArrowheads="1"/>
          </p:cNvSpPr>
          <p:nvPr/>
        </p:nvSpPr>
        <p:spPr bwMode="auto">
          <a:xfrm>
            <a:off x="152400" y="250825"/>
            <a:ext cx="9024938"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The Magisterium of the Church has confirmed throughout </a:t>
            </a:r>
          </a:p>
          <a:p>
            <a:pPr eaLnBrk="1" hangingPunct="1"/>
            <a:r>
              <a:rPr lang="en-US"/>
              <a:t>centuries the eternal lot of all souls, either in heaven, purgatory </a:t>
            </a:r>
          </a:p>
          <a:p>
            <a:pPr eaLnBrk="1" hangingPunct="1"/>
            <a:r>
              <a:rPr lang="en-US"/>
              <a:t>or hell is decided once for all at the moment of death. </a:t>
            </a:r>
          </a:p>
          <a:p>
            <a:pPr eaLnBrk="1" hangingPunct="1"/>
            <a:endParaRPr lang="en-US"/>
          </a:p>
          <a:p>
            <a:pPr eaLnBrk="1" hangingPunct="1"/>
            <a:r>
              <a:rPr lang="en-US" b="1">
                <a:solidFill>
                  <a:srgbClr val="006600"/>
                </a:solidFill>
              </a:rPr>
              <a:t>Benedict XII, </a:t>
            </a:r>
            <a:r>
              <a:rPr lang="en-US" b="1" i="1">
                <a:solidFill>
                  <a:srgbClr val="006600"/>
                </a:solidFill>
              </a:rPr>
              <a:t>Benedictus Deus,</a:t>
            </a:r>
            <a:r>
              <a:rPr lang="en-US"/>
              <a:t> January 29, 1336, </a:t>
            </a:r>
          </a:p>
          <a:p>
            <a:pPr eaLnBrk="1" hangingPunct="1"/>
            <a:r>
              <a:rPr lang="en-US"/>
              <a:t>"We define that the souls of all the saints who have left this life </a:t>
            </a:r>
          </a:p>
          <a:p>
            <a:pPr eaLnBrk="1" hangingPunct="1"/>
            <a:r>
              <a:rPr lang="en-US"/>
              <a:t>soon after individual death are or will be in heaven and have </a:t>
            </a:r>
          </a:p>
          <a:p>
            <a:pPr eaLnBrk="1" hangingPunct="1"/>
            <a:r>
              <a:rPr lang="en-US"/>
              <a:t>eternal life; in addition we define that the souls of those dying </a:t>
            </a:r>
          </a:p>
          <a:p>
            <a:pPr eaLnBrk="1" hangingPunct="1"/>
            <a:r>
              <a:rPr lang="en-US"/>
              <a:t>in actual mortal sin soon after individual death descend into hell." </a:t>
            </a:r>
          </a:p>
          <a:p>
            <a:pPr eaLnBrk="1" hangingPunct="1"/>
            <a:r>
              <a:rPr lang="en-US"/>
              <a:t>(Denzinger 530)</a:t>
            </a:r>
          </a:p>
        </p:txBody>
      </p:sp>
      <p:sp>
        <p:nvSpPr>
          <p:cNvPr id="17412" name="Oval 8"/>
          <p:cNvSpPr>
            <a:spLocks noChangeArrowheads="1"/>
          </p:cNvSpPr>
          <p:nvPr/>
        </p:nvSpPr>
        <p:spPr bwMode="auto">
          <a:xfrm>
            <a:off x="5410200" y="6400800"/>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7413" name="Picture 9" descr="Benedict XI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962400"/>
            <a:ext cx="22209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2MM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6323013"/>
            <a:ext cx="91408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2"/>
          <p:cNvSpPr txBox="1">
            <a:spLocks noChangeArrowheads="1"/>
          </p:cNvSpPr>
          <p:nvPr/>
        </p:nvSpPr>
        <p:spPr bwMode="auto">
          <a:xfrm>
            <a:off x="212725" y="115888"/>
            <a:ext cx="8912225"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solidFill>
                  <a:srgbClr val="008000"/>
                </a:solidFill>
              </a:rPr>
              <a:t>Council of Lyons II, 1274</a:t>
            </a:r>
          </a:p>
          <a:p>
            <a:pPr eaLnBrk="1" hangingPunct="1"/>
            <a:r>
              <a:rPr lang="en-US" b="1">
                <a:solidFill>
                  <a:srgbClr val="008000"/>
                </a:solidFill>
              </a:rPr>
              <a:t> </a:t>
            </a:r>
            <a:br>
              <a:rPr lang="en-US" b="1">
                <a:solidFill>
                  <a:srgbClr val="008000"/>
                </a:solidFill>
              </a:rPr>
            </a:br>
            <a:r>
              <a:rPr lang="en-US" b="1">
                <a:solidFill>
                  <a:srgbClr val="008000"/>
                </a:solidFill>
              </a:rPr>
              <a:t>"</a:t>
            </a:r>
            <a:r>
              <a:rPr lang="en-US"/>
              <a:t>We believe...that those truly penitent die in charity before they </a:t>
            </a:r>
            <a:br>
              <a:rPr lang="en-US"/>
            </a:br>
            <a:r>
              <a:rPr lang="en-US"/>
              <a:t>have done sufficient penance for their sins of omission and </a:t>
            </a:r>
            <a:br>
              <a:rPr lang="en-US"/>
            </a:br>
            <a:r>
              <a:rPr lang="en-US"/>
              <a:t>commission, their souls are cleansed after death in purgatorial </a:t>
            </a:r>
          </a:p>
          <a:p>
            <a:pPr eaLnBrk="1" hangingPunct="1"/>
            <a:r>
              <a:rPr lang="en-US"/>
              <a:t>or cleansing punishments; ... the souls of those who have not </a:t>
            </a:r>
          </a:p>
          <a:p>
            <a:pPr eaLnBrk="1" hangingPunct="1"/>
            <a:r>
              <a:rPr lang="en-US"/>
              <a:t>committed any sin at all after they received holy baptism, and </a:t>
            </a:r>
          </a:p>
          <a:p>
            <a:pPr eaLnBrk="1" hangingPunct="1"/>
            <a:r>
              <a:rPr lang="en-US"/>
              <a:t>the souls of those who have committed sin, but have been </a:t>
            </a:r>
          </a:p>
          <a:p>
            <a:pPr eaLnBrk="1" hangingPunct="1"/>
            <a:r>
              <a:rPr lang="en-US"/>
              <a:t>cleansed, either while they were in the body or afterwards ... are </a:t>
            </a:r>
          </a:p>
          <a:p>
            <a:pPr eaLnBrk="1" hangingPunct="1"/>
            <a:r>
              <a:rPr lang="en-US"/>
              <a:t>promptly taken up into heaven. The souls of those who die </a:t>
            </a:r>
          </a:p>
          <a:p>
            <a:pPr eaLnBrk="1" hangingPunct="1"/>
            <a:r>
              <a:rPr lang="en-US"/>
              <a:t>in mortal sin or with only original sin </a:t>
            </a:r>
          </a:p>
          <a:p>
            <a:pPr eaLnBrk="1" hangingPunct="1"/>
            <a:r>
              <a:rPr lang="en-US"/>
              <a:t>soon go down into hell, but there they </a:t>
            </a:r>
          </a:p>
          <a:p>
            <a:pPr eaLnBrk="1" hangingPunct="1"/>
            <a:r>
              <a:rPr lang="en-US"/>
              <a:t>will receive different punishments." </a:t>
            </a:r>
          </a:p>
          <a:p>
            <a:pPr eaLnBrk="1" hangingPunct="1"/>
            <a:r>
              <a:rPr lang="en-US"/>
              <a:t>(Denzinger 464) </a:t>
            </a:r>
          </a:p>
        </p:txBody>
      </p:sp>
      <p:pic>
        <p:nvPicPr>
          <p:cNvPr id="18436" name="Picture 4" descr="Francisco de Zurbarán. St. Bonaventura at the Council of Ly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925" y="3810000"/>
            <a:ext cx="2212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5"/>
          <p:cNvSpPr>
            <a:spLocks noChangeArrowheads="1"/>
          </p:cNvSpPr>
          <p:nvPr/>
        </p:nvSpPr>
        <p:spPr bwMode="auto">
          <a:xfrm>
            <a:off x="4038600" y="5410200"/>
            <a:ext cx="20574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sz="1400"/>
              <a:t>St. Bonaventure at the</a:t>
            </a:r>
            <a:br>
              <a:rPr lang="en-US" sz="1400"/>
            </a:br>
            <a:r>
              <a:rPr lang="en-US" sz="1400"/>
              <a:t>Council of Lyons II</a:t>
            </a:r>
            <a:br>
              <a:rPr lang="en-US" sz="1400"/>
            </a:br>
            <a:r>
              <a:rPr lang="en-US" sz="1400"/>
              <a:t> </a:t>
            </a:r>
            <a:endParaRPr lang="en-US">
              <a:latin typeface="Times New Roman" pitchFamily="18" charset="0"/>
            </a:endParaRPr>
          </a:p>
        </p:txBody>
      </p:sp>
      <p:sp>
        <p:nvSpPr>
          <p:cNvPr id="18438" name="Oval 7"/>
          <p:cNvSpPr>
            <a:spLocks noChangeArrowheads="1"/>
          </p:cNvSpPr>
          <p:nvPr/>
        </p:nvSpPr>
        <p:spPr bwMode="auto">
          <a:xfrm>
            <a:off x="5181600" y="6400800"/>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727325" y="217488"/>
            <a:ext cx="25590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800" b="1">
                <a:solidFill>
                  <a:srgbClr val="990000"/>
                </a:solidFill>
              </a:rPr>
              <a:t>Reincarnation</a:t>
            </a:r>
            <a:endParaRPr lang="en-US" sz="2800">
              <a:solidFill>
                <a:srgbClr val="990000"/>
              </a:solidFill>
            </a:endParaRPr>
          </a:p>
        </p:txBody>
      </p:sp>
      <p:sp>
        <p:nvSpPr>
          <p:cNvPr id="19459" name="Text Box 3"/>
          <p:cNvSpPr txBox="1">
            <a:spLocks noChangeArrowheads="1"/>
          </p:cNvSpPr>
          <p:nvPr/>
        </p:nvSpPr>
        <p:spPr bwMode="auto">
          <a:xfrm>
            <a:off x="152400" y="1030288"/>
            <a:ext cx="8967788"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It is not uncommon that people under the influence of the </a:t>
            </a:r>
          </a:p>
          <a:p>
            <a:pPr eaLnBrk="1" hangingPunct="1"/>
            <a:r>
              <a:rPr lang="en-US"/>
              <a:t>New Age Movement and Hollywood movies ask about the </a:t>
            </a:r>
          </a:p>
          <a:p>
            <a:pPr eaLnBrk="1" hangingPunct="1"/>
            <a:r>
              <a:rPr lang="en-US"/>
              <a:t>possibility of another or previous life or other lives for the soul. </a:t>
            </a:r>
          </a:p>
          <a:p>
            <a:pPr eaLnBrk="1" hangingPunct="1"/>
            <a:r>
              <a:rPr lang="en-US"/>
              <a:t>Catholic Christianity and all orthodox Christian faith communities </a:t>
            </a:r>
          </a:p>
          <a:p>
            <a:pPr eaLnBrk="1" hangingPunct="1"/>
            <a:r>
              <a:rPr lang="en-US"/>
              <a:t>have always found in the Word of God clear revelation of the </a:t>
            </a:r>
          </a:p>
          <a:p>
            <a:pPr eaLnBrk="1" hangingPunct="1"/>
            <a:r>
              <a:rPr lang="en-US"/>
              <a:t>unique nature of this life, of individual death and a definitive </a:t>
            </a:r>
          </a:p>
          <a:p>
            <a:pPr eaLnBrk="1" hangingPunct="1"/>
            <a:r>
              <a:rPr lang="en-US"/>
              <a:t>judgment for the soul. </a:t>
            </a:r>
          </a:p>
        </p:txBody>
      </p:sp>
      <p:sp>
        <p:nvSpPr>
          <p:cNvPr id="19460" name="Text Box 5"/>
          <p:cNvSpPr txBox="1">
            <a:spLocks noChangeArrowheads="1"/>
          </p:cNvSpPr>
          <p:nvPr/>
        </p:nvSpPr>
        <p:spPr bwMode="auto">
          <a:xfrm>
            <a:off x="288925" y="38496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p>
        </p:txBody>
      </p:sp>
      <p:pic>
        <p:nvPicPr>
          <p:cNvPr id="19461" name="Picture 7" descr="reincarn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048125"/>
            <a:ext cx="38862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42875" y="576263"/>
            <a:ext cx="9001125"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t>Matthew 25: 31-41 </a:t>
            </a:r>
          </a:p>
          <a:p>
            <a:pPr lvl="1" eaLnBrk="1" hangingPunct="1"/>
            <a:r>
              <a:rPr lang="en-US"/>
              <a:t>	(Then Jesus told the crowds and his disciples: ...)"When </a:t>
            </a:r>
          </a:p>
          <a:p>
            <a:pPr lvl="1" eaLnBrk="1" hangingPunct="1"/>
            <a:r>
              <a:rPr lang="en-US"/>
              <a:t>	the Son of Man comes in his glory, and all the angels </a:t>
            </a:r>
          </a:p>
          <a:p>
            <a:pPr lvl="1" eaLnBrk="1" hangingPunct="1"/>
            <a:r>
              <a:rPr lang="en-US"/>
              <a:t>	with him, he will sit upon his glorious throne, and all the </a:t>
            </a:r>
          </a:p>
          <a:p>
            <a:pPr lvl="1" eaLnBrk="1" hangingPunct="1"/>
            <a:r>
              <a:rPr lang="en-US"/>
              <a:t>	nations will be assembled before him. And he will </a:t>
            </a:r>
          </a:p>
          <a:p>
            <a:pPr lvl="1" eaLnBrk="1" hangingPunct="1"/>
            <a:r>
              <a:rPr lang="en-US"/>
              <a:t>	separate them one from another, as a shepherd </a:t>
            </a:r>
          </a:p>
          <a:p>
            <a:pPr lvl="1" eaLnBrk="1" hangingPunct="1"/>
            <a:r>
              <a:rPr lang="en-US"/>
              <a:t>	separates the sheep from the goats. He will place the </a:t>
            </a:r>
          </a:p>
          <a:p>
            <a:pPr lvl="1" eaLnBrk="1" hangingPunct="1"/>
            <a:r>
              <a:rPr lang="en-US"/>
              <a:t>	sheep on his right and the goats on his left. Then the king </a:t>
            </a:r>
          </a:p>
          <a:p>
            <a:pPr lvl="1" eaLnBrk="1" hangingPunct="1"/>
            <a:r>
              <a:rPr lang="en-US"/>
              <a:t>	will say to those on his right, 'Come, you who are blessed </a:t>
            </a:r>
          </a:p>
          <a:p>
            <a:pPr lvl="1" eaLnBrk="1" hangingPunct="1"/>
            <a:r>
              <a:rPr lang="en-US"/>
              <a:t>	by my Father. Inherit the kingdom prepared for you from </a:t>
            </a:r>
          </a:p>
          <a:p>
            <a:pPr lvl="1" eaLnBrk="1" hangingPunct="1"/>
            <a:r>
              <a:rPr lang="en-US"/>
              <a:t>	the foundation of the world.' ... Then he will say to those </a:t>
            </a:r>
          </a:p>
          <a:p>
            <a:pPr lvl="1" eaLnBrk="1" hangingPunct="1"/>
            <a:r>
              <a:rPr lang="en-US"/>
              <a:t>	on his left, 'Depart from me, you accursed, into the eternal </a:t>
            </a:r>
          </a:p>
          <a:p>
            <a:pPr lvl="1" eaLnBrk="1" hangingPunct="1"/>
            <a:r>
              <a:rPr lang="en-US"/>
              <a:t>	fire prepared for the devil and his angels.'"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12725" y="192088"/>
            <a:ext cx="8696325"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t>2 Corinthians 5:10 </a:t>
            </a:r>
          </a:p>
          <a:p>
            <a:pPr lvl="1" eaLnBrk="1" hangingPunct="1"/>
            <a:r>
              <a:rPr lang="en-US"/>
              <a:t>	For we must all appear before the judgment seat of </a:t>
            </a:r>
          </a:p>
          <a:p>
            <a:pPr lvl="1" eaLnBrk="1" hangingPunct="1"/>
            <a:r>
              <a:rPr lang="en-US"/>
              <a:t>	Christ, so that each one may receive recompense, </a:t>
            </a:r>
          </a:p>
          <a:p>
            <a:pPr lvl="1" eaLnBrk="1" hangingPunct="1"/>
            <a:r>
              <a:rPr lang="en-US"/>
              <a:t>	according to what he did in the body, whether good or </a:t>
            </a:r>
          </a:p>
          <a:p>
            <a:pPr lvl="1" eaLnBrk="1" hangingPunct="1"/>
            <a:r>
              <a:rPr lang="en-US"/>
              <a:t>	evil. </a:t>
            </a:r>
          </a:p>
          <a:p>
            <a:pPr eaLnBrk="1" hangingPunct="1"/>
            <a:r>
              <a:rPr lang="en-US" b="1"/>
              <a:t>Luke 16: 19-36 </a:t>
            </a:r>
          </a:p>
          <a:p>
            <a:pPr lvl="1" eaLnBrk="1" hangingPunct="1"/>
            <a:r>
              <a:rPr lang="en-US"/>
              <a:t>	(Jesus said to them [the Pharisees]:...) "There was a </a:t>
            </a:r>
          </a:p>
          <a:p>
            <a:pPr lvl="1" eaLnBrk="1" hangingPunct="1"/>
            <a:r>
              <a:rPr lang="en-US"/>
              <a:t>	rich man who dressed in purple garments and fine linen </a:t>
            </a:r>
          </a:p>
          <a:p>
            <a:pPr lvl="1" eaLnBrk="1" hangingPunct="1"/>
            <a:r>
              <a:rPr lang="en-US"/>
              <a:t>	and dined sumptuously each day. And lying at his door </a:t>
            </a:r>
          </a:p>
          <a:p>
            <a:pPr lvl="1" eaLnBrk="1" hangingPunct="1"/>
            <a:r>
              <a:rPr lang="en-US"/>
              <a:t>	was a poor man named Lazarus, covered with sores ..." </a:t>
            </a:r>
          </a:p>
          <a:p>
            <a:pPr eaLnBrk="1" hangingPunct="1"/>
            <a:r>
              <a:rPr lang="en-US" b="1"/>
              <a:t>Hebrews 9:27-28 </a:t>
            </a:r>
          </a:p>
          <a:p>
            <a:pPr lvl="1" eaLnBrk="1" hangingPunct="1"/>
            <a:r>
              <a:rPr lang="en-US"/>
              <a:t>	Just as it is appointed that human beings die once, and </a:t>
            </a:r>
          </a:p>
          <a:p>
            <a:pPr lvl="1" eaLnBrk="1" hangingPunct="1"/>
            <a:r>
              <a:rPr lang="en-US"/>
              <a:t>	after this the judgment, so also Christ, offered once to </a:t>
            </a:r>
          </a:p>
          <a:p>
            <a:pPr lvl="1" eaLnBrk="1" hangingPunct="1"/>
            <a:r>
              <a:rPr lang="en-US"/>
              <a:t>	take away the sins of many, will appear a second time, </a:t>
            </a:r>
          </a:p>
          <a:p>
            <a:pPr lvl="1" eaLnBrk="1" hangingPunct="1"/>
            <a:r>
              <a:rPr lang="en-US"/>
              <a:t>	not to take away sin but to bring salvation to those </a:t>
            </a:r>
          </a:p>
          <a:p>
            <a:pPr lvl="1" eaLnBrk="1" hangingPunct="1"/>
            <a:r>
              <a:rPr lang="en-US"/>
              <a:t>	who eagerly await him.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776413" y="228600"/>
            <a:ext cx="890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solidFill>
                  <a:srgbClr val="990000"/>
                </a:solidFill>
              </a:rPr>
              <a:t>Death</a:t>
            </a:r>
          </a:p>
        </p:txBody>
      </p:sp>
      <p:sp>
        <p:nvSpPr>
          <p:cNvPr id="4099" name="Text Box 5"/>
          <p:cNvSpPr txBox="1">
            <a:spLocks noChangeArrowheads="1"/>
          </p:cNvSpPr>
          <p:nvPr/>
        </p:nvSpPr>
        <p:spPr bwMode="auto">
          <a:xfrm>
            <a:off x="1019175" y="1219200"/>
            <a:ext cx="263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Particular Judgment</a:t>
            </a:r>
          </a:p>
        </p:txBody>
      </p:sp>
      <p:sp>
        <p:nvSpPr>
          <p:cNvPr id="4100" name="Text Box 6"/>
          <p:cNvSpPr txBox="1">
            <a:spLocks noChangeArrowheads="1"/>
          </p:cNvSpPr>
          <p:nvPr/>
        </p:nvSpPr>
        <p:spPr bwMode="auto">
          <a:xfrm>
            <a:off x="228600" y="2422525"/>
            <a:ext cx="1089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Heaven</a:t>
            </a:r>
          </a:p>
        </p:txBody>
      </p:sp>
      <p:sp>
        <p:nvSpPr>
          <p:cNvPr id="4101" name="Text Box 7"/>
          <p:cNvSpPr txBox="1">
            <a:spLocks noChangeArrowheads="1"/>
          </p:cNvSpPr>
          <p:nvPr/>
        </p:nvSpPr>
        <p:spPr bwMode="auto">
          <a:xfrm>
            <a:off x="1600200" y="2438400"/>
            <a:ext cx="1384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Purgatory</a:t>
            </a:r>
          </a:p>
        </p:txBody>
      </p:sp>
      <p:sp>
        <p:nvSpPr>
          <p:cNvPr id="4102" name="Text Box 8"/>
          <p:cNvSpPr txBox="1">
            <a:spLocks noChangeArrowheads="1"/>
          </p:cNvSpPr>
          <p:nvPr/>
        </p:nvSpPr>
        <p:spPr bwMode="auto">
          <a:xfrm>
            <a:off x="3617913" y="2438400"/>
            <a:ext cx="649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Hell</a:t>
            </a:r>
          </a:p>
        </p:txBody>
      </p:sp>
      <p:sp>
        <p:nvSpPr>
          <p:cNvPr id="4103" name="Text Box 9"/>
          <p:cNvSpPr txBox="1">
            <a:spLocks noChangeArrowheads="1"/>
          </p:cNvSpPr>
          <p:nvPr/>
        </p:nvSpPr>
        <p:spPr bwMode="auto">
          <a:xfrm>
            <a:off x="1638300" y="4125913"/>
            <a:ext cx="1257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i="1"/>
              <a:t>Parousia</a:t>
            </a:r>
          </a:p>
        </p:txBody>
      </p:sp>
      <p:sp>
        <p:nvSpPr>
          <p:cNvPr id="4104" name="Text Box 10"/>
          <p:cNvSpPr txBox="1">
            <a:spLocks noChangeArrowheads="1"/>
          </p:cNvSpPr>
          <p:nvPr/>
        </p:nvSpPr>
        <p:spPr bwMode="auto">
          <a:xfrm>
            <a:off x="685800" y="4648200"/>
            <a:ext cx="3203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Resurrection of the Dead</a:t>
            </a:r>
          </a:p>
        </p:txBody>
      </p:sp>
      <p:sp>
        <p:nvSpPr>
          <p:cNvPr id="4105" name="Text Box 11"/>
          <p:cNvSpPr txBox="1">
            <a:spLocks noChangeArrowheads="1"/>
          </p:cNvSpPr>
          <p:nvPr/>
        </p:nvSpPr>
        <p:spPr bwMode="auto">
          <a:xfrm>
            <a:off x="1092200" y="5257800"/>
            <a:ext cx="241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General Judgment</a:t>
            </a:r>
          </a:p>
        </p:txBody>
      </p:sp>
      <p:sp>
        <p:nvSpPr>
          <p:cNvPr id="4106" name="Text Box 12"/>
          <p:cNvSpPr txBox="1">
            <a:spLocks noChangeArrowheads="1"/>
          </p:cNvSpPr>
          <p:nvPr/>
        </p:nvSpPr>
        <p:spPr bwMode="auto">
          <a:xfrm>
            <a:off x="1676400" y="5867400"/>
            <a:ext cx="1128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Eternity</a:t>
            </a:r>
          </a:p>
        </p:txBody>
      </p:sp>
      <p:sp>
        <p:nvSpPr>
          <p:cNvPr id="4107" name="Line 13"/>
          <p:cNvSpPr>
            <a:spLocks noChangeShapeType="1"/>
          </p:cNvSpPr>
          <p:nvPr/>
        </p:nvSpPr>
        <p:spPr bwMode="auto">
          <a:xfrm>
            <a:off x="2209800" y="533400"/>
            <a:ext cx="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8" name="Line 14"/>
          <p:cNvSpPr>
            <a:spLocks noChangeShapeType="1"/>
          </p:cNvSpPr>
          <p:nvPr/>
        </p:nvSpPr>
        <p:spPr bwMode="auto">
          <a:xfrm>
            <a:off x="2209800" y="1600200"/>
            <a:ext cx="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9" name="Line 15"/>
          <p:cNvSpPr>
            <a:spLocks noChangeShapeType="1"/>
          </p:cNvSpPr>
          <p:nvPr/>
        </p:nvSpPr>
        <p:spPr bwMode="auto">
          <a:xfrm>
            <a:off x="2209800" y="1600200"/>
            <a:ext cx="16764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0" name="Line 16"/>
          <p:cNvSpPr>
            <a:spLocks noChangeShapeType="1"/>
          </p:cNvSpPr>
          <p:nvPr/>
        </p:nvSpPr>
        <p:spPr bwMode="auto">
          <a:xfrm flipH="1">
            <a:off x="762000" y="1600200"/>
            <a:ext cx="14478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1" name="Line 17"/>
          <p:cNvSpPr>
            <a:spLocks noChangeShapeType="1"/>
          </p:cNvSpPr>
          <p:nvPr/>
        </p:nvSpPr>
        <p:spPr bwMode="auto">
          <a:xfrm>
            <a:off x="2209800" y="2819400"/>
            <a:ext cx="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2" name="Line 18"/>
          <p:cNvSpPr>
            <a:spLocks noChangeShapeType="1"/>
          </p:cNvSpPr>
          <p:nvPr/>
        </p:nvSpPr>
        <p:spPr bwMode="auto">
          <a:xfrm>
            <a:off x="3962400" y="2819400"/>
            <a:ext cx="0" cy="3352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3" name="Line 19"/>
          <p:cNvSpPr>
            <a:spLocks noChangeShapeType="1"/>
          </p:cNvSpPr>
          <p:nvPr/>
        </p:nvSpPr>
        <p:spPr bwMode="auto">
          <a:xfrm>
            <a:off x="685800" y="2819400"/>
            <a:ext cx="0" cy="3352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4" name="Line 20"/>
          <p:cNvSpPr>
            <a:spLocks noChangeShapeType="1"/>
          </p:cNvSpPr>
          <p:nvPr/>
        </p:nvSpPr>
        <p:spPr bwMode="auto">
          <a:xfrm flipH="1">
            <a:off x="685800" y="4114800"/>
            <a:ext cx="1524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15" name="Picture 21" descr="alpha%20and%20ome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352800"/>
            <a:ext cx="2819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736725" y="228600"/>
            <a:ext cx="4992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800" b="1">
                <a:solidFill>
                  <a:srgbClr val="990000"/>
                </a:solidFill>
              </a:rPr>
              <a:t>Being Taken Up Into Heaven</a:t>
            </a:r>
            <a:endParaRPr lang="en-US" sz="2800">
              <a:solidFill>
                <a:srgbClr val="990000"/>
              </a:solidFill>
            </a:endParaRPr>
          </a:p>
        </p:txBody>
      </p:sp>
      <p:sp>
        <p:nvSpPr>
          <p:cNvPr id="22531" name="Text Box 3"/>
          <p:cNvSpPr txBox="1">
            <a:spLocks noChangeArrowheads="1"/>
          </p:cNvSpPr>
          <p:nvPr/>
        </p:nvSpPr>
        <p:spPr bwMode="auto">
          <a:xfrm>
            <a:off x="152400" y="1066800"/>
            <a:ext cx="8786813"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The question of those still alive at the time of the end of the </a:t>
            </a:r>
          </a:p>
          <a:p>
            <a:pPr eaLnBrk="1" hangingPunct="1"/>
            <a:r>
              <a:rPr lang="en-US"/>
              <a:t>world has always concerned believers. Some evangelical </a:t>
            </a:r>
          </a:p>
          <a:p>
            <a:pPr eaLnBrk="1" hangingPunct="1"/>
            <a:r>
              <a:rPr lang="en-US"/>
              <a:t>Christians have developed a teaching on the so-called </a:t>
            </a:r>
          </a:p>
          <a:p>
            <a:pPr eaLnBrk="1" hangingPunct="1"/>
            <a:r>
              <a:rPr lang="en-US"/>
              <a:t>"rapture." It is based on a passage from Matthew's Gospel. </a:t>
            </a:r>
          </a:p>
          <a:p>
            <a:pPr eaLnBrk="1" hangingPunct="1"/>
            <a:r>
              <a:rPr lang="en-US"/>
              <a:t>Some believe in a rapture before Jesus' second coming. These </a:t>
            </a:r>
          </a:p>
          <a:p>
            <a:pPr eaLnBrk="1" hangingPunct="1"/>
            <a:r>
              <a:rPr lang="en-US"/>
              <a:t>teachings began in 1830 in the Plymouth Church in England </a:t>
            </a:r>
          </a:p>
          <a:p>
            <a:pPr eaLnBrk="1" hangingPunct="1"/>
            <a:r>
              <a:rPr lang="en-US"/>
              <a:t>from a man named John </a:t>
            </a:r>
          </a:p>
          <a:p>
            <a:pPr eaLnBrk="1" hangingPunct="1"/>
            <a:r>
              <a:rPr lang="en-US"/>
              <a:t>Nelson Darby. </a:t>
            </a:r>
          </a:p>
          <a:p>
            <a:pPr eaLnBrk="1" hangingPunct="1"/>
            <a:endParaRPr lang="en-US"/>
          </a:p>
          <a:p>
            <a:pPr eaLnBrk="1" hangingPunct="1"/>
            <a:endParaRPr lang="en-US"/>
          </a:p>
        </p:txBody>
      </p:sp>
      <p:sp>
        <p:nvSpPr>
          <p:cNvPr id="22532" name="Rectangle 10"/>
          <p:cNvSpPr>
            <a:spLocks noChangeArrowheads="1"/>
          </p:cNvSpPr>
          <p:nvPr/>
        </p:nvSpPr>
        <p:spPr bwMode="auto">
          <a:xfrm>
            <a:off x="0" y="1654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2533" name="Picture 20" descr="rap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657600"/>
            <a:ext cx="341312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28600" y="304800"/>
            <a:ext cx="8715375" cy="611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Catholic Christians simply accept Christ's explanation of those </a:t>
            </a:r>
          </a:p>
          <a:p>
            <a:pPr eaLnBrk="1" hangingPunct="1"/>
            <a:r>
              <a:rPr lang="en-US"/>
              <a:t>still alive at the end of the world. </a:t>
            </a:r>
          </a:p>
          <a:p>
            <a:pPr eaLnBrk="1" hangingPunct="1"/>
            <a:endParaRPr lang="en-US" sz="1200" b="1"/>
          </a:p>
          <a:p>
            <a:pPr eaLnBrk="1" hangingPunct="1"/>
            <a:r>
              <a:rPr lang="en-US" b="1"/>
              <a:t>Matthew 24:36-42 </a:t>
            </a:r>
          </a:p>
          <a:p>
            <a:pPr lvl="1" eaLnBrk="1" hangingPunct="1"/>
            <a:r>
              <a:rPr lang="en-US"/>
              <a:t>	(In reply, Jesus said to them:) "But of that day and hour </a:t>
            </a:r>
          </a:p>
          <a:p>
            <a:pPr lvl="1" eaLnBrk="1" hangingPunct="1"/>
            <a:r>
              <a:rPr lang="en-US"/>
              <a:t>	no one knows, neither the angels of heaven, nor the </a:t>
            </a:r>
          </a:p>
          <a:p>
            <a:pPr lvl="1" eaLnBrk="1" hangingPunct="1"/>
            <a:r>
              <a:rPr lang="en-US"/>
              <a:t>	Son, but the Father alone. For as it was in the days </a:t>
            </a:r>
          </a:p>
          <a:p>
            <a:pPr lvl="1" eaLnBrk="1" hangingPunct="1"/>
            <a:r>
              <a:rPr lang="en-US"/>
              <a:t>	of Noah, so it will be at the coming of the Son of Man. </a:t>
            </a:r>
          </a:p>
          <a:p>
            <a:pPr lvl="1" eaLnBrk="1" hangingPunct="1"/>
            <a:r>
              <a:rPr lang="en-US"/>
              <a:t>	In (those) days before the flood, they were eating and </a:t>
            </a:r>
          </a:p>
          <a:p>
            <a:pPr lvl="1" eaLnBrk="1" hangingPunct="1"/>
            <a:r>
              <a:rPr lang="en-US"/>
              <a:t>	drinking, marrying and giving in marriage, up to the day </a:t>
            </a:r>
          </a:p>
          <a:p>
            <a:pPr lvl="1" eaLnBrk="1" hangingPunct="1"/>
            <a:r>
              <a:rPr lang="en-US"/>
              <a:t>	that Noah entered the ark. They did not know until the </a:t>
            </a:r>
          </a:p>
          <a:p>
            <a:pPr lvl="1" eaLnBrk="1" hangingPunct="1"/>
            <a:r>
              <a:rPr lang="en-US"/>
              <a:t>	flood came and carried them all away. So will it be </a:t>
            </a:r>
          </a:p>
          <a:p>
            <a:pPr lvl="1" eaLnBrk="1" hangingPunct="1"/>
            <a:r>
              <a:rPr lang="en-US"/>
              <a:t>	(also) at the coming of the Son of Man. Two men will </a:t>
            </a:r>
          </a:p>
          <a:p>
            <a:pPr lvl="1" eaLnBrk="1" hangingPunct="1"/>
            <a:r>
              <a:rPr lang="en-US"/>
              <a:t>	be out in the field; one will </a:t>
            </a:r>
            <a:r>
              <a:rPr lang="en-US" b="1">
                <a:solidFill>
                  <a:schemeClr val="accent2"/>
                </a:solidFill>
              </a:rPr>
              <a:t>be taken</a:t>
            </a:r>
            <a:r>
              <a:rPr lang="en-US"/>
              <a:t>, and one will be </a:t>
            </a:r>
          </a:p>
          <a:p>
            <a:pPr lvl="1" eaLnBrk="1" hangingPunct="1"/>
            <a:r>
              <a:rPr lang="en-US"/>
              <a:t>	left. Two women will be grinding at the mill; one will </a:t>
            </a:r>
          </a:p>
          <a:p>
            <a:pPr lvl="1" eaLnBrk="1" hangingPunct="1"/>
            <a:r>
              <a:rPr lang="en-US"/>
              <a:t>	</a:t>
            </a:r>
            <a:r>
              <a:rPr lang="en-US" b="1">
                <a:solidFill>
                  <a:schemeClr val="accent2"/>
                </a:solidFill>
              </a:rPr>
              <a:t>be taken</a:t>
            </a:r>
            <a:r>
              <a:rPr lang="en-US"/>
              <a:t>, and one will be left. Therefore, stay awake! </a:t>
            </a:r>
          </a:p>
          <a:p>
            <a:pPr lvl="1" eaLnBrk="1" hangingPunct="1"/>
            <a:r>
              <a:rPr lang="en-US"/>
              <a:t>	For you do not know on which day your Lord will come."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76200" y="228600"/>
            <a:ext cx="9069388"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eaLnBrk="0" hangingPunct="0">
              <a:defRPr sz="2400">
                <a:solidFill>
                  <a:schemeClr val="tx1"/>
                </a:solidFill>
                <a:latin typeface="Arial" charset="0"/>
              </a:defRPr>
            </a:lvl1pPr>
            <a:lvl2pPr marL="914400" indent="-45720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Paul says that </a:t>
            </a:r>
          </a:p>
          <a:p>
            <a:pPr lvl="1" eaLnBrk="1" hangingPunct="1">
              <a:buFontTx/>
              <a:buAutoNum type="arabicParenBoth"/>
            </a:pPr>
            <a:r>
              <a:rPr lang="en-US"/>
              <a:t>the </a:t>
            </a:r>
            <a:r>
              <a:rPr lang="en-US" b="1"/>
              <a:t>resurrection of the dead will precede the second </a:t>
            </a:r>
            <a:br>
              <a:rPr lang="en-US" b="1"/>
            </a:br>
            <a:r>
              <a:rPr lang="en-US" b="1"/>
              <a:t>	coming</a:t>
            </a:r>
            <a:r>
              <a:rPr lang="en-US"/>
              <a:t>. </a:t>
            </a:r>
          </a:p>
          <a:p>
            <a:pPr eaLnBrk="1" hangingPunct="1"/>
            <a:r>
              <a:rPr lang="en-US"/>
              <a:t>According to Paul, the Lord will command those who have </a:t>
            </a:r>
          </a:p>
          <a:p>
            <a:pPr eaLnBrk="1" hangingPunct="1"/>
            <a:r>
              <a:rPr lang="en-US"/>
              <a:t>suffered human death to rise. Only then </a:t>
            </a:r>
          </a:p>
          <a:p>
            <a:pPr lvl="1" eaLnBrk="1" hangingPunct="1"/>
            <a:r>
              <a:rPr lang="en-US"/>
              <a:t>(2) will </a:t>
            </a:r>
            <a:r>
              <a:rPr lang="en-US" b="1"/>
              <a:t>those still living at the end of time join the </a:t>
            </a:r>
          </a:p>
          <a:p>
            <a:pPr lvl="1" eaLnBrk="1" hangingPunct="1"/>
            <a:r>
              <a:rPr lang="en-US" b="1"/>
              <a:t>		resurrected dead</a:t>
            </a:r>
            <a:r>
              <a:rPr lang="en-US"/>
              <a:t>. Both groups together </a:t>
            </a:r>
          </a:p>
          <a:p>
            <a:pPr lvl="1" eaLnBrk="1" hangingPunct="1"/>
            <a:r>
              <a:rPr lang="en-US"/>
              <a:t>(3) will be </a:t>
            </a:r>
            <a:r>
              <a:rPr lang="en-US" b="1"/>
              <a:t>witnesses to Christ's coming</a:t>
            </a:r>
            <a:r>
              <a:rPr lang="en-US"/>
              <a:t>. </a:t>
            </a:r>
          </a:p>
          <a:p>
            <a:pPr lvl="1" eaLnBrk="1" hangingPunct="1"/>
            <a:endParaRPr lang="en-US"/>
          </a:p>
          <a:p>
            <a:pPr eaLnBrk="1" hangingPunct="1"/>
            <a:r>
              <a:rPr lang="en-US" b="1"/>
              <a:t>1 Thessalonians 4:16-18 </a:t>
            </a:r>
          </a:p>
          <a:p>
            <a:pPr lvl="1" eaLnBrk="1" hangingPunct="1"/>
            <a:r>
              <a:rPr lang="en-US"/>
              <a:t>	For the Lord himself, with a word of command, with the </a:t>
            </a:r>
          </a:p>
          <a:p>
            <a:pPr lvl="1" eaLnBrk="1" hangingPunct="1"/>
            <a:r>
              <a:rPr lang="en-US"/>
              <a:t>	voice of an archangel and with the trumpet of God, will </a:t>
            </a:r>
          </a:p>
          <a:p>
            <a:pPr lvl="1" eaLnBrk="1" hangingPunct="1"/>
            <a:r>
              <a:rPr lang="en-US"/>
              <a:t>	come down from heaven, and </a:t>
            </a:r>
            <a:r>
              <a:rPr lang="en-US" b="1">
                <a:solidFill>
                  <a:schemeClr val="accent2"/>
                </a:solidFill>
              </a:rPr>
              <a:t>the dead in Christ will rise </a:t>
            </a:r>
          </a:p>
          <a:p>
            <a:pPr lvl="1" eaLnBrk="1" hangingPunct="1"/>
            <a:r>
              <a:rPr lang="en-US" b="1">
                <a:solidFill>
                  <a:schemeClr val="accent2"/>
                </a:solidFill>
              </a:rPr>
              <a:t>	first</a:t>
            </a:r>
            <a:r>
              <a:rPr lang="en-US"/>
              <a:t>. Then we who are </a:t>
            </a:r>
            <a:r>
              <a:rPr lang="en-US" b="1">
                <a:solidFill>
                  <a:schemeClr val="accent2"/>
                </a:solidFill>
              </a:rPr>
              <a:t>alive, who are left, will be caught </a:t>
            </a:r>
          </a:p>
          <a:p>
            <a:pPr lvl="1" eaLnBrk="1" hangingPunct="1"/>
            <a:r>
              <a:rPr lang="en-US" b="1">
                <a:solidFill>
                  <a:schemeClr val="accent2"/>
                </a:solidFill>
              </a:rPr>
              <a:t>	up</a:t>
            </a:r>
            <a:r>
              <a:rPr lang="en-US"/>
              <a:t> together with them in the clouds to </a:t>
            </a:r>
            <a:r>
              <a:rPr lang="en-US" b="1">
                <a:solidFill>
                  <a:schemeClr val="accent2"/>
                </a:solidFill>
              </a:rPr>
              <a:t>meet the Lord in </a:t>
            </a:r>
          </a:p>
          <a:p>
            <a:pPr lvl="1" eaLnBrk="1" hangingPunct="1"/>
            <a:r>
              <a:rPr lang="en-US" b="1">
                <a:solidFill>
                  <a:schemeClr val="accent2"/>
                </a:solidFill>
              </a:rPr>
              <a:t>	the air</a:t>
            </a:r>
            <a:r>
              <a:rPr lang="en-US"/>
              <a:t>. Thus we shall always be with the Lord. </a:t>
            </a:r>
          </a:p>
          <a:p>
            <a:pPr lvl="1" eaLnBrk="1" hangingPunct="1"/>
            <a:r>
              <a:rPr lang="en-US"/>
              <a:t>	Therefore, console one another with these words.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776413" y="228600"/>
            <a:ext cx="890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Death</a:t>
            </a:r>
          </a:p>
        </p:txBody>
      </p:sp>
      <p:sp>
        <p:nvSpPr>
          <p:cNvPr id="25603" name="Text Box 3"/>
          <p:cNvSpPr txBox="1">
            <a:spLocks noChangeArrowheads="1"/>
          </p:cNvSpPr>
          <p:nvPr/>
        </p:nvSpPr>
        <p:spPr bwMode="auto">
          <a:xfrm>
            <a:off x="1019175" y="1219200"/>
            <a:ext cx="263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Particular Judgment</a:t>
            </a:r>
          </a:p>
        </p:txBody>
      </p:sp>
      <p:sp>
        <p:nvSpPr>
          <p:cNvPr id="25604" name="Text Box 4"/>
          <p:cNvSpPr txBox="1">
            <a:spLocks noChangeArrowheads="1"/>
          </p:cNvSpPr>
          <p:nvPr/>
        </p:nvSpPr>
        <p:spPr bwMode="auto">
          <a:xfrm>
            <a:off x="228600" y="2422525"/>
            <a:ext cx="1089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solidFill>
                  <a:srgbClr val="990000"/>
                </a:solidFill>
              </a:rPr>
              <a:t>Heaven</a:t>
            </a:r>
          </a:p>
        </p:txBody>
      </p:sp>
      <p:sp>
        <p:nvSpPr>
          <p:cNvPr id="25605" name="Text Box 5"/>
          <p:cNvSpPr txBox="1">
            <a:spLocks noChangeArrowheads="1"/>
          </p:cNvSpPr>
          <p:nvPr/>
        </p:nvSpPr>
        <p:spPr bwMode="auto">
          <a:xfrm>
            <a:off x="1600200" y="2438400"/>
            <a:ext cx="1384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Purgatory</a:t>
            </a:r>
          </a:p>
        </p:txBody>
      </p:sp>
      <p:sp>
        <p:nvSpPr>
          <p:cNvPr id="25606" name="Text Box 6"/>
          <p:cNvSpPr txBox="1">
            <a:spLocks noChangeArrowheads="1"/>
          </p:cNvSpPr>
          <p:nvPr/>
        </p:nvSpPr>
        <p:spPr bwMode="auto">
          <a:xfrm>
            <a:off x="3617913" y="2438400"/>
            <a:ext cx="649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Hell</a:t>
            </a:r>
          </a:p>
        </p:txBody>
      </p:sp>
      <p:sp>
        <p:nvSpPr>
          <p:cNvPr id="25607" name="Text Box 7"/>
          <p:cNvSpPr txBox="1">
            <a:spLocks noChangeArrowheads="1"/>
          </p:cNvSpPr>
          <p:nvPr/>
        </p:nvSpPr>
        <p:spPr bwMode="auto">
          <a:xfrm>
            <a:off x="1638300" y="4125913"/>
            <a:ext cx="1257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i="1"/>
              <a:t>Parousia</a:t>
            </a:r>
          </a:p>
        </p:txBody>
      </p:sp>
      <p:sp>
        <p:nvSpPr>
          <p:cNvPr id="25608" name="Text Box 8"/>
          <p:cNvSpPr txBox="1">
            <a:spLocks noChangeArrowheads="1"/>
          </p:cNvSpPr>
          <p:nvPr/>
        </p:nvSpPr>
        <p:spPr bwMode="auto">
          <a:xfrm>
            <a:off x="685800" y="4648200"/>
            <a:ext cx="3203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Resurrection of the Dead</a:t>
            </a:r>
          </a:p>
        </p:txBody>
      </p:sp>
      <p:sp>
        <p:nvSpPr>
          <p:cNvPr id="25609" name="Text Box 9"/>
          <p:cNvSpPr txBox="1">
            <a:spLocks noChangeArrowheads="1"/>
          </p:cNvSpPr>
          <p:nvPr/>
        </p:nvSpPr>
        <p:spPr bwMode="auto">
          <a:xfrm>
            <a:off x="1092200" y="5257800"/>
            <a:ext cx="241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General Judgment</a:t>
            </a:r>
          </a:p>
        </p:txBody>
      </p:sp>
      <p:sp>
        <p:nvSpPr>
          <p:cNvPr id="25610" name="Text Box 10"/>
          <p:cNvSpPr txBox="1">
            <a:spLocks noChangeArrowheads="1"/>
          </p:cNvSpPr>
          <p:nvPr/>
        </p:nvSpPr>
        <p:spPr bwMode="auto">
          <a:xfrm>
            <a:off x="1676400" y="6080125"/>
            <a:ext cx="1128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Eternity</a:t>
            </a:r>
          </a:p>
        </p:txBody>
      </p:sp>
      <p:sp>
        <p:nvSpPr>
          <p:cNvPr id="25611" name="Line 11"/>
          <p:cNvSpPr>
            <a:spLocks noChangeShapeType="1"/>
          </p:cNvSpPr>
          <p:nvPr/>
        </p:nvSpPr>
        <p:spPr bwMode="auto">
          <a:xfrm>
            <a:off x="2209800" y="533400"/>
            <a:ext cx="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2" name="Line 12"/>
          <p:cNvSpPr>
            <a:spLocks noChangeShapeType="1"/>
          </p:cNvSpPr>
          <p:nvPr/>
        </p:nvSpPr>
        <p:spPr bwMode="auto">
          <a:xfrm>
            <a:off x="2209800" y="1600200"/>
            <a:ext cx="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3" name="Line 13"/>
          <p:cNvSpPr>
            <a:spLocks noChangeShapeType="1"/>
          </p:cNvSpPr>
          <p:nvPr/>
        </p:nvSpPr>
        <p:spPr bwMode="auto">
          <a:xfrm>
            <a:off x="2209800" y="1600200"/>
            <a:ext cx="16764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4" name="Line 14"/>
          <p:cNvSpPr>
            <a:spLocks noChangeShapeType="1"/>
          </p:cNvSpPr>
          <p:nvPr/>
        </p:nvSpPr>
        <p:spPr bwMode="auto">
          <a:xfrm flipH="1">
            <a:off x="762000" y="1600200"/>
            <a:ext cx="14478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5" name="Line 15"/>
          <p:cNvSpPr>
            <a:spLocks noChangeShapeType="1"/>
          </p:cNvSpPr>
          <p:nvPr/>
        </p:nvSpPr>
        <p:spPr bwMode="auto">
          <a:xfrm>
            <a:off x="2209800" y="2819400"/>
            <a:ext cx="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6" name="Line 16"/>
          <p:cNvSpPr>
            <a:spLocks noChangeShapeType="1"/>
          </p:cNvSpPr>
          <p:nvPr/>
        </p:nvSpPr>
        <p:spPr bwMode="auto">
          <a:xfrm>
            <a:off x="3962400" y="2819400"/>
            <a:ext cx="0" cy="3352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7" name="Line 17"/>
          <p:cNvSpPr>
            <a:spLocks noChangeShapeType="1"/>
          </p:cNvSpPr>
          <p:nvPr/>
        </p:nvSpPr>
        <p:spPr bwMode="auto">
          <a:xfrm>
            <a:off x="685800" y="2819400"/>
            <a:ext cx="0" cy="3352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8" name="Line 18"/>
          <p:cNvSpPr>
            <a:spLocks noChangeShapeType="1"/>
          </p:cNvSpPr>
          <p:nvPr/>
        </p:nvSpPr>
        <p:spPr bwMode="auto">
          <a:xfrm flipH="1">
            <a:off x="685800" y="4114800"/>
            <a:ext cx="1524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5619" name="Picture 19" descr="alpha%20and%20ome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048000"/>
            <a:ext cx="2133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886200" y="152400"/>
            <a:ext cx="14525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800" b="1">
                <a:solidFill>
                  <a:srgbClr val="990000"/>
                </a:solidFill>
              </a:rPr>
              <a:t>Heaven</a:t>
            </a:r>
          </a:p>
        </p:txBody>
      </p:sp>
      <p:sp>
        <p:nvSpPr>
          <p:cNvPr id="26627" name="Text Box 3"/>
          <p:cNvSpPr txBox="1">
            <a:spLocks noChangeArrowheads="1"/>
          </p:cNvSpPr>
          <p:nvPr/>
        </p:nvSpPr>
        <p:spPr bwMode="auto">
          <a:xfrm>
            <a:off x="228600" y="762000"/>
            <a:ext cx="8491538" cy="575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Catholic Christians and all other Christians believe in </a:t>
            </a:r>
          </a:p>
          <a:p>
            <a:pPr eaLnBrk="1" hangingPunct="1"/>
            <a:r>
              <a:rPr lang="en-US"/>
              <a:t>the blessedness of heaven realized in the possession of God.</a:t>
            </a:r>
          </a:p>
          <a:p>
            <a:pPr eaLnBrk="1" hangingPunct="1"/>
            <a:r>
              <a:rPr lang="en-US" sz="1200"/>
              <a:t> </a:t>
            </a:r>
          </a:p>
          <a:p>
            <a:pPr eaLnBrk="1" hangingPunct="1"/>
            <a:r>
              <a:rPr lang="en-US"/>
              <a:t>Scripture speaks of heaven in many ways: </a:t>
            </a:r>
          </a:p>
          <a:p>
            <a:pPr lvl="1" eaLnBrk="1" hangingPunct="1">
              <a:buFontTx/>
              <a:buChar char="•"/>
            </a:pPr>
            <a:r>
              <a:rPr lang="en-US"/>
              <a:t>	as life (Matthew 18:8); </a:t>
            </a:r>
          </a:p>
          <a:p>
            <a:pPr lvl="1" eaLnBrk="1" hangingPunct="1">
              <a:buFontTx/>
              <a:buChar char="•"/>
            </a:pPr>
            <a:r>
              <a:rPr lang="en-US"/>
              <a:t>	as eternal life (Matthew 25:46); </a:t>
            </a:r>
          </a:p>
          <a:p>
            <a:pPr lvl="1" eaLnBrk="1" hangingPunct="1">
              <a:buFontTx/>
              <a:buChar char="•"/>
            </a:pPr>
            <a:r>
              <a:rPr lang="en-US"/>
              <a:t>	as the crown of life (James 1:12); </a:t>
            </a:r>
          </a:p>
          <a:p>
            <a:pPr lvl="1" eaLnBrk="1" hangingPunct="1">
              <a:buFontTx/>
              <a:buChar char="•"/>
            </a:pPr>
            <a:r>
              <a:rPr lang="en-US"/>
              <a:t>	as the tree of life (Revelation 2:7); </a:t>
            </a:r>
          </a:p>
          <a:p>
            <a:pPr lvl="1" eaLnBrk="1" hangingPunct="1">
              <a:buFontTx/>
              <a:buChar char="•"/>
            </a:pPr>
            <a:r>
              <a:rPr lang="en-US"/>
              <a:t>	as glory (Romans 8:18); </a:t>
            </a:r>
          </a:p>
          <a:p>
            <a:pPr lvl="1" eaLnBrk="1" hangingPunct="1">
              <a:buFontTx/>
              <a:buChar char="•"/>
            </a:pPr>
            <a:r>
              <a:rPr lang="en-US"/>
              <a:t>	as eternal glory (2 Timothy 2:10); </a:t>
            </a:r>
          </a:p>
          <a:p>
            <a:pPr lvl="1" eaLnBrk="1" hangingPunct="1">
              <a:buFontTx/>
              <a:buChar char="•"/>
            </a:pPr>
            <a:r>
              <a:rPr lang="en-US"/>
              <a:t>	as the eternal glory of God (1 Peter 5:10); </a:t>
            </a:r>
          </a:p>
          <a:p>
            <a:pPr lvl="1" eaLnBrk="1" hangingPunct="1">
              <a:buFontTx/>
              <a:buChar char="•"/>
            </a:pPr>
            <a:r>
              <a:rPr lang="en-US"/>
              <a:t>	as rest (Hebrews 4:3, 11); </a:t>
            </a:r>
          </a:p>
          <a:p>
            <a:pPr lvl="1" eaLnBrk="1" hangingPunct="1">
              <a:buFontTx/>
              <a:buChar char="•"/>
            </a:pPr>
            <a:r>
              <a:rPr lang="en-US"/>
              <a:t>	as the crown of righteousness (2 Timothy 4:8); </a:t>
            </a:r>
          </a:p>
          <a:p>
            <a:pPr lvl="1" eaLnBrk="1" hangingPunct="1">
              <a:buFontTx/>
              <a:buChar char="•"/>
            </a:pPr>
            <a:r>
              <a:rPr lang="en-US"/>
              <a:t>	as the Kingdom (Matthew 25: 34); </a:t>
            </a:r>
          </a:p>
          <a:p>
            <a:pPr lvl="1" eaLnBrk="1" hangingPunct="1">
              <a:buFontTx/>
              <a:buChar char="•"/>
            </a:pPr>
            <a:r>
              <a:rPr lang="en-US"/>
              <a:t>	as a dwelling in the heavens (2 Corinthians 5:1); </a:t>
            </a:r>
          </a:p>
          <a:p>
            <a:pPr lvl="1" eaLnBrk="1" hangingPunct="1">
              <a:buFontTx/>
              <a:buChar char="•"/>
            </a:pPr>
            <a:r>
              <a:rPr lang="en-US"/>
              <a:t>	as paradise (Luke 23:43).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12725" y="390525"/>
            <a:ext cx="8640763"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Those who are in heaven will have: </a:t>
            </a:r>
          </a:p>
          <a:p>
            <a:pPr lvl="1" eaLnBrk="1" hangingPunct="1">
              <a:buFontTx/>
              <a:buChar char="•"/>
            </a:pPr>
            <a:r>
              <a:rPr lang="en-US"/>
              <a:t>	great rewards (Luke 6:23); </a:t>
            </a:r>
          </a:p>
          <a:p>
            <a:pPr lvl="1" eaLnBrk="1" hangingPunct="1">
              <a:buFontTx/>
              <a:buChar char="•"/>
            </a:pPr>
            <a:r>
              <a:rPr lang="en-US"/>
              <a:t>	treasures (Matthew 6:20); </a:t>
            </a:r>
          </a:p>
          <a:p>
            <a:pPr lvl="1" eaLnBrk="1" hangingPunct="1">
              <a:buFontTx/>
              <a:buChar char="•"/>
            </a:pPr>
            <a:r>
              <a:rPr lang="en-US"/>
              <a:t>	an imperishable inheritance incapable of fading or </a:t>
            </a:r>
            <a:br>
              <a:rPr lang="en-US"/>
            </a:br>
            <a:r>
              <a:rPr lang="en-US"/>
              <a:t>		defilement (1 Peter 1:4). </a:t>
            </a:r>
          </a:p>
          <a:p>
            <a:pPr eaLnBrk="1" hangingPunct="1"/>
            <a:endParaRPr lang="en-US"/>
          </a:p>
          <a:p>
            <a:pPr eaLnBrk="1" hangingPunct="1"/>
            <a:r>
              <a:rPr lang="en-US"/>
              <a:t>In heaven the blessed: </a:t>
            </a:r>
          </a:p>
          <a:p>
            <a:pPr lvl="1" eaLnBrk="1" hangingPunct="1">
              <a:buFontTx/>
              <a:buChar char="•"/>
            </a:pPr>
            <a:r>
              <a:rPr lang="en-US"/>
              <a:t>	will be with God (Revelation 21:3); </a:t>
            </a:r>
          </a:p>
          <a:p>
            <a:pPr lvl="1" eaLnBrk="1" hangingPunct="1">
              <a:buFontTx/>
              <a:buChar char="•"/>
            </a:pPr>
            <a:r>
              <a:rPr lang="en-US"/>
              <a:t>	will be with Christ (Mark 16:19); </a:t>
            </a:r>
          </a:p>
          <a:p>
            <a:pPr lvl="1" eaLnBrk="1" hangingPunct="1">
              <a:buFontTx/>
              <a:buChar char="•"/>
            </a:pPr>
            <a:r>
              <a:rPr lang="en-US"/>
              <a:t>	will be with the angels (Matthew 22:30); </a:t>
            </a:r>
          </a:p>
          <a:p>
            <a:pPr lvl="1" eaLnBrk="1" hangingPunct="1">
              <a:buFontTx/>
              <a:buChar char="•"/>
            </a:pPr>
            <a:r>
              <a:rPr lang="en-US"/>
              <a:t>	will be in the house of the Father where there are many </a:t>
            </a:r>
            <a:br>
              <a:rPr lang="en-US"/>
            </a:br>
            <a:r>
              <a:rPr lang="en-US"/>
              <a:t>		dwelling places (John 14:2); </a:t>
            </a:r>
          </a:p>
          <a:p>
            <a:pPr lvl="1" eaLnBrk="1" hangingPunct="1">
              <a:buFontTx/>
              <a:buChar char="•"/>
            </a:pPr>
            <a:r>
              <a:rPr lang="en-US"/>
              <a:t>	are heirs of God, heirs with Christ (Romans 8:17); </a:t>
            </a:r>
          </a:p>
          <a:p>
            <a:pPr lvl="1" eaLnBrk="1" hangingPunct="1">
              <a:buFontTx/>
              <a:buChar char="•"/>
            </a:pPr>
            <a:r>
              <a:rPr lang="en-US"/>
              <a:t>	will see God face to face (1 Corinthians 13:9-12); </a:t>
            </a:r>
          </a:p>
          <a:p>
            <a:pPr lvl="1" eaLnBrk="1" hangingPunct="1">
              <a:buFontTx/>
              <a:buChar char="•"/>
            </a:pPr>
            <a:r>
              <a:rPr lang="en-US"/>
              <a:t>	will see God as he is (1 John 3:2). </a:t>
            </a:r>
          </a:p>
          <a:p>
            <a:pPr eaLnBrk="1" hangingPunct="1"/>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52400" y="152400"/>
            <a:ext cx="8945563" cy="66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They will reign forever and ever: </a:t>
            </a:r>
          </a:p>
          <a:p>
            <a:pPr lvl="1" eaLnBrk="1" hangingPunct="1">
              <a:buFontTx/>
              <a:buChar char="•"/>
            </a:pPr>
            <a:r>
              <a:rPr lang="en-US"/>
              <a:t>	illuminated by God (Revelation 22:3-5); </a:t>
            </a:r>
          </a:p>
          <a:p>
            <a:pPr lvl="1" eaLnBrk="1" hangingPunct="1">
              <a:buFontTx/>
              <a:buChar char="•"/>
            </a:pPr>
            <a:r>
              <a:rPr lang="en-US"/>
              <a:t>	immortal and physically incorruptible (Revelation 21:4); </a:t>
            </a:r>
          </a:p>
          <a:p>
            <a:pPr lvl="1" eaLnBrk="1" hangingPunct="1">
              <a:buFontTx/>
              <a:buChar char="•"/>
            </a:pPr>
            <a:r>
              <a:rPr lang="en-US"/>
              <a:t>	with an irreproachable conscience (1 Peter 3:21). </a:t>
            </a:r>
          </a:p>
          <a:p>
            <a:pPr eaLnBrk="1" hangingPunct="1"/>
            <a:r>
              <a:rPr lang="en-US"/>
              <a:t>The Magisterium of the Church speaks of heaven in many ways: </a:t>
            </a:r>
          </a:p>
          <a:p>
            <a:pPr lvl="1" eaLnBrk="1" hangingPunct="1">
              <a:buFontTx/>
              <a:buChar char="•"/>
            </a:pPr>
            <a:r>
              <a:rPr lang="en-US"/>
              <a:t>	as eternal life (Denzinger, 640); </a:t>
            </a:r>
          </a:p>
          <a:p>
            <a:pPr lvl="1" eaLnBrk="1" hangingPunct="1">
              <a:buFontTx/>
              <a:buChar char="•"/>
            </a:pPr>
            <a:r>
              <a:rPr lang="en-US"/>
              <a:t>	as the eternal fatherland (Denzinger 457); </a:t>
            </a:r>
          </a:p>
          <a:p>
            <a:pPr lvl="1" eaLnBrk="1" hangingPunct="1">
              <a:buFontTx/>
              <a:buChar char="•"/>
            </a:pPr>
            <a:r>
              <a:rPr lang="en-US"/>
              <a:t>	as heaven (Denzinger 464); </a:t>
            </a:r>
          </a:p>
          <a:p>
            <a:pPr lvl="1" eaLnBrk="1" hangingPunct="1">
              <a:buFontTx/>
              <a:buChar char="•"/>
            </a:pPr>
            <a:r>
              <a:rPr lang="en-US"/>
              <a:t>	as the kingdom of heaven and celestial paradise </a:t>
            </a:r>
            <a:br>
              <a:rPr lang="en-US"/>
            </a:br>
            <a:r>
              <a:rPr lang="en-US"/>
              <a:t>		(Denzinger 530); </a:t>
            </a:r>
          </a:p>
          <a:p>
            <a:pPr lvl="1" eaLnBrk="1" hangingPunct="1">
              <a:buFontTx/>
              <a:buChar char="•"/>
            </a:pPr>
            <a:r>
              <a:rPr lang="en-US"/>
              <a:t>	as the vision and fruition of God (Denzinger 530); </a:t>
            </a:r>
          </a:p>
          <a:p>
            <a:pPr lvl="1" eaLnBrk="1" hangingPunct="1">
              <a:buFontTx/>
              <a:buChar char="•"/>
            </a:pPr>
            <a:r>
              <a:rPr lang="en-US"/>
              <a:t>	as true beatitude (Denzinger 530); </a:t>
            </a:r>
          </a:p>
          <a:p>
            <a:pPr lvl="1" eaLnBrk="1" hangingPunct="1">
              <a:buFontTx/>
              <a:buChar char="•"/>
            </a:pPr>
            <a:r>
              <a:rPr lang="en-US"/>
              <a:t>	as eternal rest (Denzinger 530); </a:t>
            </a:r>
          </a:p>
          <a:p>
            <a:pPr lvl="1" eaLnBrk="1" hangingPunct="1">
              <a:buFontTx/>
              <a:buChar char="•"/>
            </a:pPr>
            <a:r>
              <a:rPr lang="en-US"/>
              <a:t>	as eternal beatitude (Denzinger 570); </a:t>
            </a:r>
          </a:p>
          <a:p>
            <a:pPr lvl="1" eaLnBrk="1" hangingPunct="1">
              <a:buFontTx/>
              <a:buChar char="•"/>
            </a:pPr>
            <a:r>
              <a:rPr lang="en-US"/>
              <a:t>	as the vision of God one and three (Denzinger 693); </a:t>
            </a:r>
          </a:p>
          <a:p>
            <a:pPr lvl="1" eaLnBrk="1" hangingPunct="1">
              <a:buFontTx/>
              <a:buChar char="•"/>
            </a:pPr>
            <a:r>
              <a:rPr lang="en-US"/>
              <a:t>	as glory (Denzinger 842); </a:t>
            </a:r>
          </a:p>
          <a:p>
            <a:pPr lvl="1" eaLnBrk="1" hangingPunct="1">
              <a:buFontTx/>
              <a:buChar char="•"/>
            </a:pPr>
            <a:r>
              <a:rPr lang="en-US"/>
              <a:t>	as eternal retribution (Denzinger 836); </a:t>
            </a:r>
          </a:p>
          <a:p>
            <a:pPr lvl="1" eaLnBrk="1" hangingPunct="1">
              <a:buFontTx/>
              <a:buChar char="•"/>
            </a:pPr>
            <a:r>
              <a:rPr lang="en-US"/>
              <a:t>	as the supernatural end (Denzinger 1669, 1786).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52400" y="311150"/>
            <a:ext cx="8942388"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t>Matthew 13:43 </a:t>
            </a:r>
          </a:p>
          <a:p>
            <a:pPr lvl="1" eaLnBrk="1" hangingPunct="1"/>
            <a:r>
              <a:rPr lang="en-US"/>
              <a:t>	Then the righteous will </a:t>
            </a:r>
            <a:r>
              <a:rPr lang="en-US" b="1">
                <a:solidFill>
                  <a:schemeClr val="accent2"/>
                </a:solidFill>
              </a:rPr>
              <a:t>shine like the sun</a:t>
            </a:r>
            <a:r>
              <a:rPr lang="en-US"/>
              <a:t> in the kingdom </a:t>
            </a:r>
          </a:p>
          <a:p>
            <a:pPr lvl="1" eaLnBrk="1" hangingPunct="1"/>
            <a:r>
              <a:rPr lang="en-US"/>
              <a:t>	of their Father. Whoever has ears ought to hear. </a:t>
            </a:r>
          </a:p>
          <a:p>
            <a:pPr eaLnBrk="1" hangingPunct="1"/>
            <a:r>
              <a:rPr lang="en-US" b="1"/>
              <a:t>Romans 2:6-7, 10 </a:t>
            </a:r>
          </a:p>
          <a:p>
            <a:pPr lvl="1" eaLnBrk="1" hangingPunct="1"/>
            <a:r>
              <a:rPr lang="en-US"/>
              <a:t>	... who will repay everyone according to his works: </a:t>
            </a:r>
          </a:p>
          <a:p>
            <a:pPr lvl="1" eaLnBrk="1" hangingPunct="1"/>
            <a:r>
              <a:rPr lang="en-US"/>
              <a:t>	eternal life to those who seek glory, honor, and 	</a:t>
            </a:r>
          </a:p>
          <a:p>
            <a:pPr lvl="1" eaLnBrk="1" hangingPunct="1"/>
            <a:r>
              <a:rPr lang="en-US"/>
              <a:t>	immortality through perseverance in good works, ... </a:t>
            </a:r>
          </a:p>
          <a:p>
            <a:pPr lvl="1" eaLnBrk="1" hangingPunct="1"/>
            <a:r>
              <a:rPr lang="en-US"/>
              <a:t>	But there will be </a:t>
            </a:r>
            <a:r>
              <a:rPr lang="en-US" b="1">
                <a:solidFill>
                  <a:schemeClr val="accent2"/>
                </a:solidFill>
              </a:rPr>
              <a:t>glory, honor, and peace</a:t>
            </a:r>
            <a:r>
              <a:rPr lang="en-US"/>
              <a:t> for everyone </a:t>
            </a:r>
          </a:p>
          <a:p>
            <a:pPr lvl="1" eaLnBrk="1" hangingPunct="1"/>
            <a:r>
              <a:rPr lang="en-US"/>
              <a:t>	who does good. </a:t>
            </a:r>
          </a:p>
          <a:p>
            <a:pPr eaLnBrk="1" hangingPunct="1"/>
            <a:r>
              <a:rPr lang="en-US" b="1"/>
              <a:t>John 17:3 </a:t>
            </a:r>
          </a:p>
          <a:p>
            <a:pPr lvl="1" eaLnBrk="1" hangingPunct="1"/>
            <a:r>
              <a:rPr lang="en-US"/>
              <a:t>	Now this is eternal life, that they should </a:t>
            </a:r>
            <a:r>
              <a:rPr lang="en-US" b="1">
                <a:solidFill>
                  <a:schemeClr val="accent2"/>
                </a:solidFill>
              </a:rPr>
              <a:t>know you</a:t>
            </a:r>
            <a:r>
              <a:rPr lang="en-US"/>
              <a:t>, the </a:t>
            </a:r>
          </a:p>
          <a:p>
            <a:pPr lvl="1" eaLnBrk="1" hangingPunct="1"/>
            <a:r>
              <a:rPr lang="en-US"/>
              <a:t>	only true God, and the one whom you sent, Jesus Christ. </a:t>
            </a:r>
          </a:p>
          <a:p>
            <a:pPr eaLnBrk="1" hangingPunct="1"/>
            <a:r>
              <a:rPr lang="en-US" b="1"/>
              <a:t>Matthew 25:21 </a:t>
            </a:r>
          </a:p>
          <a:p>
            <a:pPr lvl="1" eaLnBrk="1" hangingPunct="1"/>
            <a:r>
              <a:rPr lang="en-US"/>
              <a:t>	His master said to him, 'Well done, my good and faithful </a:t>
            </a:r>
          </a:p>
          <a:p>
            <a:pPr lvl="1" eaLnBrk="1" hangingPunct="1"/>
            <a:r>
              <a:rPr lang="en-US"/>
              <a:t>	servant. Since you were faithful in small matters, I will </a:t>
            </a:r>
          </a:p>
          <a:p>
            <a:pPr lvl="1" eaLnBrk="1" hangingPunct="1"/>
            <a:r>
              <a:rPr lang="en-US"/>
              <a:t>	give you great responsibilities. Come, </a:t>
            </a:r>
            <a:r>
              <a:rPr lang="en-US" b="1">
                <a:solidFill>
                  <a:schemeClr val="accent2"/>
                </a:solidFill>
              </a:rPr>
              <a:t>share your </a:t>
            </a:r>
          </a:p>
          <a:p>
            <a:pPr lvl="1" eaLnBrk="1" hangingPunct="1"/>
            <a:r>
              <a:rPr lang="en-US" b="1">
                <a:solidFill>
                  <a:schemeClr val="accent2"/>
                </a:solidFill>
              </a:rPr>
              <a:t>	master's joy</a:t>
            </a:r>
            <a:r>
              <a:rPr lang="en-US"/>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52400" y="177800"/>
            <a:ext cx="8923338"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t>John 14:2-3 </a:t>
            </a:r>
          </a:p>
          <a:p>
            <a:pPr lvl="1" eaLnBrk="1" hangingPunct="1"/>
            <a:r>
              <a:rPr lang="en-US"/>
              <a:t>	In my Father's house there are </a:t>
            </a:r>
            <a:r>
              <a:rPr lang="en-US" b="1">
                <a:solidFill>
                  <a:schemeClr val="accent2"/>
                </a:solidFill>
              </a:rPr>
              <a:t>many dwelling places</a:t>
            </a:r>
            <a:r>
              <a:rPr lang="en-US"/>
              <a:t>. </a:t>
            </a:r>
          </a:p>
          <a:p>
            <a:pPr lvl="1" eaLnBrk="1" hangingPunct="1"/>
            <a:r>
              <a:rPr lang="en-US"/>
              <a:t>	If there were not, would I have told you that I am going </a:t>
            </a:r>
          </a:p>
          <a:p>
            <a:pPr lvl="1" eaLnBrk="1" hangingPunct="1"/>
            <a:r>
              <a:rPr lang="en-US"/>
              <a:t>	to prepare a place for you? And if I go and prepare a </a:t>
            </a:r>
          </a:p>
          <a:p>
            <a:pPr lvl="1" eaLnBrk="1" hangingPunct="1"/>
            <a:r>
              <a:rPr lang="en-US"/>
              <a:t>	place for you, I will come back again and take you to </a:t>
            </a:r>
          </a:p>
          <a:p>
            <a:pPr lvl="1" eaLnBrk="1" hangingPunct="1"/>
            <a:r>
              <a:rPr lang="en-US"/>
              <a:t>	myself, so that </a:t>
            </a:r>
            <a:r>
              <a:rPr lang="en-US" b="1">
                <a:solidFill>
                  <a:schemeClr val="accent2"/>
                </a:solidFill>
              </a:rPr>
              <a:t>where I am you also may be</a:t>
            </a:r>
            <a:r>
              <a:rPr lang="en-US"/>
              <a:t>. </a:t>
            </a:r>
          </a:p>
          <a:p>
            <a:pPr eaLnBrk="1" hangingPunct="1"/>
            <a:r>
              <a:rPr lang="en-US" b="1"/>
              <a:t>Psalms 73:23-25 </a:t>
            </a:r>
          </a:p>
          <a:p>
            <a:pPr lvl="1" eaLnBrk="1" hangingPunct="1"/>
            <a:r>
              <a:rPr lang="en-US"/>
              <a:t>	Yet I am always with you; you take hold of my right hand. </a:t>
            </a:r>
          </a:p>
          <a:p>
            <a:pPr lvl="1" eaLnBrk="1" hangingPunct="1"/>
            <a:r>
              <a:rPr lang="en-US"/>
              <a:t>	With your counsel you guide me, and at the end </a:t>
            </a:r>
            <a:r>
              <a:rPr lang="en-US" b="1">
                <a:solidFill>
                  <a:schemeClr val="accent2"/>
                </a:solidFill>
              </a:rPr>
              <a:t>receive </a:t>
            </a:r>
          </a:p>
          <a:p>
            <a:pPr lvl="1" eaLnBrk="1" hangingPunct="1"/>
            <a:r>
              <a:rPr lang="en-US" b="1">
                <a:solidFill>
                  <a:schemeClr val="accent2"/>
                </a:solidFill>
              </a:rPr>
              <a:t>	me with honor</a:t>
            </a:r>
            <a:r>
              <a:rPr lang="en-US"/>
              <a:t>. Whom else have I in the heavens? None </a:t>
            </a:r>
          </a:p>
          <a:p>
            <a:pPr lvl="1" eaLnBrk="1" hangingPunct="1"/>
            <a:r>
              <a:rPr lang="en-US"/>
              <a:t>	beside you delights me on earth. </a:t>
            </a:r>
          </a:p>
          <a:p>
            <a:pPr eaLnBrk="1" hangingPunct="1"/>
            <a:r>
              <a:rPr lang="en-US" b="1"/>
              <a:t>Psalms 16:11 </a:t>
            </a:r>
          </a:p>
          <a:p>
            <a:pPr lvl="1" eaLnBrk="1" hangingPunct="1"/>
            <a:r>
              <a:rPr lang="en-US"/>
              <a:t>	You will show me the path to life, </a:t>
            </a:r>
            <a:r>
              <a:rPr lang="en-US" b="1">
                <a:solidFill>
                  <a:schemeClr val="accent2"/>
                </a:solidFill>
              </a:rPr>
              <a:t>abounding joy</a:t>
            </a:r>
            <a:r>
              <a:rPr lang="en-US"/>
              <a:t> in your </a:t>
            </a:r>
          </a:p>
          <a:p>
            <a:pPr lvl="1" eaLnBrk="1" hangingPunct="1"/>
            <a:r>
              <a:rPr lang="en-US"/>
              <a:t>	presence, the delights at your right hand forever. </a:t>
            </a:r>
          </a:p>
          <a:p>
            <a:pPr eaLnBrk="1" hangingPunct="1"/>
            <a:r>
              <a:rPr lang="en-US" b="1"/>
              <a:t>Psalms 17:15 </a:t>
            </a:r>
          </a:p>
          <a:p>
            <a:pPr lvl="1" eaLnBrk="1" hangingPunct="1"/>
            <a:r>
              <a:rPr lang="en-US"/>
              <a:t>	I am just--let me </a:t>
            </a:r>
            <a:r>
              <a:rPr lang="en-US" b="1">
                <a:solidFill>
                  <a:schemeClr val="accent2"/>
                </a:solidFill>
              </a:rPr>
              <a:t>see your face</a:t>
            </a:r>
            <a:r>
              <a:rPr lang="en-US"/>
              <a:t>; when I awake, let me be </a:t>
            </a:r>
          </a:p>
          <a:p>
            <a:pPr lvl="1" eaLnBrk="1" hangingPunct="1"/>
            <a:r>
              <a:rPr lang="en-US"/>
              <a:t>	filled with your presence.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52400" y="152400"/>
            <a:ext cx="8983663" cy="66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t>1 John 3:2 </a:t>
            </a:r>
          </a:p>
          <a:p>
            <a:pPr lvl="1" eaLnBrk="1" hangingPunct="1"/>
            <a:r>
              <a:rPr lang="en-US"/>
              <a:t>	Beloved, we are God's children now; what we shall be </a:t>
            </a:r>
          </a:p>
          <a:p>
            <a:pPr lvl="1" eaLnBrk="1" hangingPunct="1"/>
            <a:r>
              <a:rPr lang="en-US"/>
              <a:t>	has not yet been revealed. We do know that when it is</a:t>
            </a:r>
          </a:p>
          <a:p>
            <a:pPr lvl="1" eaLnBrk="1" hangingPunct="1"/>
            <a:r>
              <a:rPr lang="en-US"/>
              <a:t>	revealed we shall be like him, for we </a:t>
            </a:r>
            <a:r>
              <a:rPr lang="en-US" b="1">
                <a:solidFill>
                  <a:schemeClr val="accent2"/>
                </a:solidFill>
              </a:rPr>
              <a:t>shall see him as </a:t>
            </a:r>
          </a:p>
          <a:p>
            <a:pPr lvl="1" eaLnBrk="1" hangingPunct="1"/>
            <a:r>
              <a:rPr lang="en-US" b="1">
                <a:solidFill>
                  <a:schemeClr val="accent2"/>
                </a:solidFill>
              </a:rPr>
              <a:t>	he is</a:t>
            </a:r>
            <a:r>
              <a:rPr lang="en-US"/>
              <a:t>. </a:t>
            </a:r>
          </a:p>
          <a:p>
            <a:pPr eaLnBrk="1" hangingPunct="1"/>
            <a:r>
              <a:rPr lang="en-US" b="1"/>
              <a:t>Luke 22:29-30 </a:t>
            </a:r>
          </a:p>
          <a:p>
            <a:pPr lvl="1" eaLnBrk="1" hangingPunct="1"/>
            <a:r>
              <a:rPr lang="en-US"/>
              <a:t>	I </a:t>
            </a:r>
            <a:r>
              <a:rPr lang="en-US" b="1">
                <a:solidFill>
                  <a:schemeClr val="accent2"/>
                </a:solidFill>
              </a:rPr>
              <a:t>confer a kingdom on you</a:t>
            </a:r>
            <a:r>
              <a:rPr lang="en-US"/>
              <a:t>, just as my Father has </a:t>
            </a:r>
          </a:p>
          <a:p>
            <a:pPr lvl="1" eaLnBrk="1" hangingPunct="1"/>
            <a:r>
              <a:rPr lang="en-US"/>
              <a:t>	conferred one on me, that you may eat and drink at </a:t>
            </a:r>
          </a:p>
          <a:p>
            <a:pPr lvl="1" eaLnBrk="1" hangingPunct="1"/>
            <a:r>
              <a:rPr lang="en-US"/>
              <a:t>	my table in my kingdom; and you will </a:t>
            </a:r>
            <a:r>
              <a:rPr lang="en-US" b="1">
                <a:solidFill>
                  <a:schemeClr val="accent2"/>
                </a:solidFill>
              </a:rPr>
              <a:t>sit on thrones</a:t>
            </a:r>
            <a:r>
              <a:rPr lang="en-US"/>
              <a:t> </a:t>
            </a:r>
          </a:p>
          <a:p>
            <a:pPr lvl="1" eaLnBrk="1" hangingPunct="1"/>
            <a:r>
              <a:rPr lang="en-US"/>
              <a:t>	judging the twelve tribes of Israel. </a:t>
            </a:r>
          </a:p>
          <a:p>
            <a:pPr eaLnBrk="1" hangingPunct="1"/>
            <a:r>
              <a:rPr lang="en-US" b="1"/>
              <a:t>1 Peter 1:3-5 </a:t>
            </a:r>
          </a:p>
          <a:p>
            <a:pPr lvl="1" eaLnBrk="1" hangingPunct="1"/>
            <a:r>
              <a:rPr lang="en-US"/>
              <a:t>	Blessed be the God and Father of our Lord Jesus Christ, </a:t>
            </a:r>
          </a:p>
          <a:p>
            <a:pPr lvl="1" eaLnBrk="1" hangingPunct="1"/>
            <a:r>
              <a:rPr lang="en-US"/>
              <a:t>	who in his great mercy gave us a new birth to a living </a:t>
            </a:r>
          </a:p>
          <a:p>
            <a:pPr lvl="1" eaLnBrk="1" hangingPunct="1"/>
            <a:r>
              <a:rPr lang="en-US"/>
              <a:t>	hope through the resurrection of Jesus Christ from the </a:t>
            </a:r>
          </a:p>
          <a:p>
            <a:pPr lvl="1" eaLnBrk="1" hangingPunct="1"/>
            <a:r>
              <a:rPr lang="en-US"/>
              <a:t>	dead, to </a:t>
            </a:r>
            <a:r>
              <a:rPr lang="en-US" b="1">
                <a:solidFill>
                  <a:schemeClr val="accent2"/>
                </a:solidFill>
              </a:rPr>
              <a:t>an inheritance that is imperishable, undefiled, </a:t>
            </a:r>
          </a:p>
          <a:p>
            <a:pPr lvl="1" eaLnBrk="1" hangingPunct="1"/>
            <a:r>
              <a:rPr lang="en-US" b="1">
                <a:solidFill>
                  <a:schemeClr val="accent2"/>
                </a:solidFill>
              </a:rPr>
              <a:t>	and unfading</a:t>
            </a:r>
            <a:r>
              <a:rPr lang="en-US"/>
              <a:t>, kept in heaven for you who by the power </a:t>
            </a:r>
          </a:p>
          <a:p>
            <a:pPr lvl="1" eaLnBrk="1" hangingPunct="1"/>
            <a:r>
              <a:rPr lang="en-US"/>
              <a:t>	of God are safeguarded through faith, to a salvation that </a:t>
            </a:r>
          </a:p>
          <a:p>
            <a:pPr lvl="1" eaLnBrk="1" hangingPunct="1"/>
            <a:r>
              <a:rPr lang="en-US"/>
              <a:t>	is ready to be revealed in the final time.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27"/>
          <p:cNvSpPr txBox="1">
            <a:spLocks noChangeArrowheads="1"/>
          </p:cNvSpPr>
          <p:nvPr/>
        </p:nvSpPr>
        <p:spPr bwMode="auto">
          <a:xfrm>
            <a:off x="152400" y="573088"/>
            <a:ext cx="8923338"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t>Revelation 6: 8</a:t>
            </a:r>
            <a:r>
              <a:rPr lang="en-US"/>
              <a:t> </a:t>
            </a:r>
          </a:p>
          <a:p>
            <a:pPr eaLnBrk="1" hangingPunct="1"/>
            <a:r>
              <a:rPr lang="en-US"/>
              <a:t>	I looked, and there was </a:t>
            </a:r>
            <a:r>
              <a:rPr lang="en-US" b="1">
                <a:solidFill>
                  <a:schemeClr val="accent2"/>
                </a:solidFill>
              </a:rPr>
              <a:t>a pale green horse</a:t>
            </a:r>
            <a:r>
              <a:rPr lang="en-US"/>
              <a:t>. Its rider was </a:t>
            </a:r>
          </a:p>
          <a:p>
            <a:pPr eaLnBrk="1" hangingPunct="1"/>
            <a:r>
              <a:rPr lang="en-US"/>
              <a:t>	named</a:t>
            </a:r>
            <a:r>
              <a:rPr lang="en-US" b="1">
                <a:solidFill>
                  <a:schemeClr val="accent2"/>
                </a:solidFill>
              </a:rPr>
              <a:t> Death</a:t>
            </a:r>
            <a:r>
              <a:rPr lang="en-US"/>
              <a:t>, and Hades accompanied him. They were </a:t>
            </a:r>
          </a:p>
          <a:p>
            <a:pPr eaLnBrk="1" hangingPunct="1"/>
            <a:r>
              <a:rPr lang="en-US"/>
              <a:t>	given authority over a quarter of the earth, to kill with </a:t>
            </a:r>
          </a:p>
          <a:p>
            <a:pPr eaLnBrk="1" hangingPunct="1"/>
            <a:r>
              <a:rPr lang="en-US"/>
              <a:t>	sword, famine, and plague, and by means of the beasts </a:t>
            </a:r>
          </a:p>
          <a:p>
            <a:pPr eaLnBrk="1" hangingPunct="1"/>
            <a:r>
              <a:rPr lang="en-US"/>
              <a:t>	of the earth.</a:t>
            </a:r>
          </a:p>
        </p:txBody>
      </p:sp>
      <p:pic>
        <p:nvPicPr>
          <p:cNvPr id="5123" name="Picture 1028" descr="taylor%20-%20horse%20of%20de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081338"/>
            <a:ext cx="33528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12725" y="268288"/>
            <a:ext cx="85725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t>1 Peter 5:4 </a:t>
            </a:r>
          </a:p>
          <a:p>
            <a:pPr lvl="1" eaLnBrk="1" hangingPunct="1"/>
            <a:r>
              <a:rPr lang="en-US"/>
              <a:t>	And when the chief Shepherd is revealed, you will </a:t>
            </a:r>
          </a:p>
          <a:p>
            <a:pPr lvl="1" eaLnBrk="1" hangingPunct="1"/>
            <a:r>
              <a:rPr lang="en-US"/>
              <a:t>	receive the </a:t>
            </a:r>
            <a:r>
              <a:rPr lang="en-US" b="1">
                <a:solidFill>
                  <a:schemeClr val="accent2"/>
                </a:solidFill>
              </a:rPr>
              <a:t>unfading crown of glory</a:t>
            </a:r>
            <a:r>
              <a:rPr lang="en-US"/>
              <a:t>. </a:t>
            </a:r>
          </a:p>
          <a:p>
            <a:pPr eaLnBrk="1" hangingPunct="1"/>
            <a:r>
              <a:rPr lang="en-US" b="1"/>
              <a:t>Revelation 21:27 </a:t>
            </a:r>
          </a:p>
          <a:p>
            <a:pPr lvl="1" eaLnBrk="1" hangingPunct="1"/>
            <a:r>
              <a:rPr lang="en-US"/>
              <a:t>	... but nothing unclean will enter it (New Jerusalem, </a:t>
            </a:r>
          </a:p>
          <a:p>
            <a:pPr lvl="1" eaLnBrk="1" hangingPunct="1"/>
            <a:r>
              <a:rPr lang="en-US"/>
              <a:t>	heaven), nor any (one) who does abominable things </a:t>
            </a:r>
          </a:p>
          <a:p>
            <a:pPr lvl="1" eaLnBrk="1" hangingPunct="1"/>
            <a:r>
              <a:rPr lang="en-US"/>
              <a:t>	or tells lies. Only those will enter whose </a:t>
            </a:r>
            <a:r>
              <a:rPr lang="en-US" b="1">
                <a:solidFill>
                  <a:schemeClr val="accent2"/>
                </a:solidFill>
              </a:rPr>
              <a:t>names are </a:t>
            </a:r>
          </a:p>
          <a:p>
            <a:pPr lvl="1" eaLnBrk="1" hangingPunct="1"/>
            <a:r>
              <a:rPr lang="en-US" b="1">
                <a:solidFill>
                  <a:schemeClr val="accent2"/>
                </a:solidFill>
              </a:rPr>
              <a:t>	written in the Lamb's book of life</a:t>
            </a:r>
            <a:r>
              <a:rPr lang="en-US"/>
              <a:t>. </a:t>
            </a:r>
          </a:p>
          <a:p>
            <a:pPr eaLnBrk="1" hangingPunct="1"/>
            <a:r>
              <a:rPr lang="en-US" b="1"/>
              <a:t>Wisdom 5:16 </a:t>
            </a:r>
          </a:p>
          <a:p>
            <a:pPr lvl="1" eaLnBrk="1" hangingPunct="1"/>
            <a:r>
              <a:rPr lang="en-US"/>
              <a:t>	Therefore shall they receive </a:t>
            </a:r>
            <a:r>
              <a:rPr lang="en-US" b="1">
                <a:solidFill>
                  <a:schemeClr val="accent2"/>
                </a:solidFill>
              </a:rPr>
              <a:t>the splendid crown</a:t>
            </a:r>
            <a:r>
              <a:rPr lang="en-US"/>
              <a:t>, the </a:t>
            </a:r>
          </a:p>
          <a:p>
            <a:pPr lvl="1" eaLnBrk="1" hangingPunct="1"/>
            <a:r>
              <a:rPr lang="en-US"/>
              <a:t>	beauteous diadem, from the hand of the Lord- For he 	</a:t>
            </a:r>
          </a:p>
          <a:p>
            <a:pPr lvl="1" eaLnBrk="1" hangingPunct="1"/>
            <a:r>
              <a:rPr lang="en-US"/>
              <a:t>	shall shelter them with his right hand, and protect them </a:t>
            </a:r>
          </a:p>
          <a:p>
            <a:pPr lvl="1" eaLnBrk="1" hangingPunct="1"/>
            <a:r>
              <a:rPr lang="en-US"/>
              <a:t>	with his arm. </a:t>
            </a:r>
          </a:p>
          <a:p>
            <a:pPr eaLnBrk="1" hangingPunct="1"/>
            <a:r>
              <a:rPr lang="en-US" b="1"/>
              <a:t>2 Corinthians 4:17 </a:t>
            </a:r>
          </a:p>
          <a:p>
            <a:pPr lvl="1" eaLnBrk="1" hangingPunct="1"/>
            <a:r>
              <a:rPr lang="en-US"/>
              <a:t>	For this momentary light affliction is producing for us </a:t>
            </a:r>
          </a:p>
          <a:p>
            <a:pPr lvl="1" eaLnBrk="1" hangingPunct="1"/>
            <a:r>
              <a:rPr lang="en-US"/>
              <a:t>	</a:t>
            </a:r>
            <a:r>
              <a:rPr lang="en-US" b="1">
                <a:solidFill>
                  <a:schemeClr val="accent2"/>
                </a:solidFill>
              </a:rPr>
              <a:t>an eternal weight of glory</a:t>
            </a:r>
            <a:r>
              <a:rPr lang="en-US"/>
              <a:t> beyond all comparison,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2MM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6323013"/>
            <a:ext cx="91408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2"/>
          <p:cNvSpPr txBox="1">
            <a:spLocks noChangeArrowheads="1"/>
          </p:cNvSpPr>
          <p:nvPr/>
        </p:nvSpPr>
        <p:spPr bwMode="auto">
          <a:xfrm>
            <a:off x="152400" y="238125"/>
            <a:ext cx="9070975"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The </a:t>
            </a:r>
            <a:r>
              <a:rPr lang="en-US" b="1"/>
              <a:t>teachings of the Fathers of the Church</a:t>
            </a:r>
            <a:r>
              <a:rPr lang="en-US"/>
              <a:t> affirms the </a:t>
            </a:r>
          </a:p>
          <a:p>
            <a:pPr eaLnBrk="1" hangingPunct="1"/>
            <a:r>
              <a:rPr lang="en-US"/>
              <a:t>constant understanding of heaven in the history of faith. </a:t>
            </a:r>
          </a:p>
          <a:p>
            <a:pPr eaLnBrk="1" hangingPunct="1"/>
            <a:endParaRPr lang="en-US"/>
          </a:p>
          <a:p>
            <a:pPr eaLnBrk="1" hangingPunct="1"/>
            <a:r>
              <a:rPr lang="en-US" b="1">
                <a:solidFill>
                  <a:srgbClr val="008000"/>
                </a:solidFill>
              </a:rPr>
              <a:t>Augustine, </a:t>
            </a:r>
            <a:r>
              <a:rPr lang="en-US" b="1" i="1">
                <a:solidFill>
                  <a:srgbClr val="008000"/>
                </a:solidFill>
              </a:rPr>
              <a:t>Confessions</a:t>
            </a:r>
            <a:r>
              <a:rPr lang="en-US" b="1">
                <a:solidFill>
                  <a:srgbClr val="008000"/>
                </a:solidFill>
              </a:rPr>
              <a:t>, Book 1, Ch. 1</a:t>
            </a:r>
          </a:p>
          <a:p>
            <a:pPr eaLnBrk="1" hangingPunct="1"/>
            <a:r>
              <a:rPr lang="en-US"/>
              <a:t>"And man, being a part of your creation, desires </a:t>
            </a:r>
          </a:p>
          <a:p>
            <a:pPr eaLnBrk="1" hangingPunct="1"/>
            <a:r>
              <a:rPr lang="en-US"/>
              <a:t>to praise You. You move us to delight in praising </a:t>
            </a:r>
          </a:p>
          <a:p>
            <a:pPr eaLnBrk="1" hangingPunct="1"/>
            <a:r>
              <a:rPr lang="en-US"/>
              <a:t>You; for You have made us for Yourself, and our </a:t>
            </a:r>
          </a:p>
          <a:p>
            <a:pPr eaLnBrk="1" hangingPunct="1"/>
            <a:r>
              <a:rPr lang="en-US"/>
              <a:t>hearts are restless till they find rest in you." </a:t>
            </a:r>
          </a:p>
          <a:p>
            <a:pPr lvl="1" eaLnBrk="1" hangingPunct="1"/>
            <a:endParaRPr lang="en-US"/>
          </a:p>
          <a:p>
            <a:pPr eaLnBrk="1" hangingPunct="1"/>
            <a:r>
              <a:rPr lang="en-US" b="1">
                <a:solidFill>
                  <a:srgbClr val="008000"/>
                </a:solidFill>
              </a:rPr>
              <a:t>Augustine, </a:t>
            </a:r>
            <a:r>
              <a:rPr lang="en-US" b="1" i="1">
                <a:solidFill>
                  <a:srgbClr val="008000"/>
                </a:solidFill>
              </a:rPr>
              <a:t>The City of God</a:t>
            </a:r>
            <a:r>
              <a:rPr lang="en-US" b="1">
                <a:solidFill>
                  <a:srgbClr val="008000"/>
                </a:solidFill>
              </a:rPr>
              <a:t>, Book 11, Ch. 13</a:t>
            </a:r>
          </a:p>
          <a:p>
            <a:pPr eaLnBrk="1" hangingPunct="1"/>
            <a:r>
              <a:rPr lang="en-US"/>
              <a:t>"From all this, it will readily occur to any one that the blessedness </a:t>
            </a:r>
          </a:p>
          <a:p>
            <a:pPr eaLnBrk="1" hangingPunct="1"/>
            <a:r>
              <a:rPr lang="en-US"/>
              <a:t>which an intelligent being desires as its legitimate object results</a:t>
            </a:r>
          </a:p>
          <a:p>
            <a:pPr eaLnBrk="1" hangingPunct="1"/>
            <a:r>
              <a:rPr lang="en-US"/>
              <a:t>from a combination of two things, namely, that it interruptedly </a:t>
            </a:r>
          </a:p>
          <a:p>
            <a:pPr eaLnBrk="1" hangingPunct="1"/>
            <a:r>
              <a:rPr lang="en-US"/>
              <a:t>enjoy the unchangeable good which is God; and that it be </a:t>
            </a:r>
          </a:p>
          <a:p>
            <a:pPr eaLnBrk="1" hangingPunct="1"/>
            <a:r>
              <a:rPr lang="en-US"/>
              <a:t>delivered from all doubt, and know certainly that it shall eternally </a:t>
            </a:r>
          </a:p>
          <a:p>
            <a:pPr eaLnBrk="1" hangingPunct="1"/>
            <a:r>
              <a:rPr lang="en-US"/>
              <a:t>abide in the same enjoyment." </a:t>
            </a:r>
          </a:p>
        </p:txBody>
      </p:sp>
      <p:sp>
        <p:nvSpPr>
          <p:cNvPr id="33796" name="Oval 4"/>
          <p:cNvSpPr>
            <a:spLocks noChangeArrowheads="1"/>
          </p:cNvSpPr>
          <p:nvPr/>
        </p:nvSpPr>
        <p:spPr bwMode="auto">
          <a:xfrm>
            <a:off x="1371600" y="6400800"/>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3797" name="Picture 7" descr="Augustine7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263" y="1143000"/>
            <a:ext cx="214153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6" descr="2MM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6323013"/>
            <a:ext cx="91408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2"/>
          <p:cNvSpPr txBox="1">
            <a:spLocks noChangeArrowheads="1"/>
          </p:cNvSpPr>
          <p:nvPr/>
        </p:nvSpPr>
        <p:spPr bwMode="auto">
          <a:xfrm>
            <a:off x="152400" y="268288"/>
            <a:ext cx="87884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solidFill>
                  <a:srgbClr val="008000"/>
                </a:solidFill>
              </a:rPr>
              <a:t>Clement of Alexandria </a:t>
            </a:r>
            <a:r>
              <a:rPr lang="en-US" b="1" i="1">
                <a:solidFill>
                  <a:srgbClr val="008000"/>
                </a:solidFill>
              </a:rPr>
              <a:t>Stromata</a:t>
            </a:r>
            <a:r>
              <a:rPr lang="en-US" b="1">
                <a:solidFill>
                  <a:srgbClr val="008000"/>
                </a:solidFill>
              </a:rPr>
              <a:t>, Book 7, Ch. 10</a:t>
            </a:r>
          </a:p>
          <a:p>
            <a:pPr eaLnBrk="1" hangingPunct="1"/>
            <a:endParaRPr lang="en-US" b="1">
              <a:solidFill>
                <a:srgbClr val="008000"/>
              </a:solidFill>
            </a:endParaRPr>
          </a:p>
          <a:p>
            <a:pPr eaLnBrk="1" hangingPunct="1"/>
            <a:r>
              <a:rPr lang="en-US"/>
              <a:t>"For it is said, "To him that has shall be given" (Mt 25:29;</a:t>
            </a:r>
          </a:p>
          <a:p>
            <a:pPr eaLnBrk="1" hangingPunct="1"/>
            <a:r>
              <a:rPr lang="en-US"/>
              <a:t>Lk 19:26): to faith, knowledge; and to knowledge, love; and </a:t>
            </a:r>
          </a:p>
          <a:p>
            <a:pPr eaLnBrk="1" hangingPunct="1"/>
            <a:r>
              <a:rPr lang="en-US"/>
              <a:t>to love the inheritance. ... Whence at last ... it is that knowledge </a:t>
            </a:r>
          </a:p>
          <a:p>
            <a:pPr eaLnBrk="1" hangingPunct="1"/>
            <a:r>
              <a:rPr lang="en-US"/>
              <a:t>is committed to those fit and selected for it. It leads us to the </a:t>
            </a:r>
          </a:p>
          <a:p>
            <a:pPr eaLnBrk="1" hangingPunct="1"/>
            <a:r>
              <a:rPr lang="en-US"/>
              <a:t>endless and perfect end, teaching us beforehand the future </a:t>
            </a:r>
          </a:p>
          <a:p>
            <a:pPr eaLnBrk="1" hangingPunct="1"/>
            <a:r>
              <a:rPr lang="en-US"/>
              <a:t>life that we shall lead, according to God, and with gods; after </a:t>
            </a:r>
          </a:p>
          <a:p>
            <a:pPr eaLnBrk="1" hangingPunct="1"/>
            <a:r>
              <a:rPr lang="en-US"/>
              <a:t>we are freed from all punishment and </a:t>
            </a:r>
          </a:p>
          <a:p>
            <a:pPr eaLnBrk="1" hangingPunct="1"/>
            <a:r>
              <a:rPr lang="en-US"/>
              <a:t>penalty which we undergo, in consequence </a:t>
            </a:r>
          </a:p>
          <a:p>
            <a:pPr eaLnBrk="1" hangingPunct="1"/>
            <a:r>
              <a:rPr lang="en-US"/>
              <a:t>of our sins, for salutary purposes." </a:t>
            </a:r>
          </a:p>
        </p:txBody>
      </p:sp>
      <p:sp>
        <p:nvSpPr>
          <p:cNvPr id="34820" name="Oval 4"/>
          <p:cNvSpPr>
            <a:spLocks noChangeArrowheads="1"/>
          </p:cNvSpPr>
          <p:nvPr/>
        </p:nvSpPr>
        <p:spPr bwMode="auto">
          <a:xfrm>
            <a:off x="990600" y="6400800"/>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4821" name="Picture 5" descr="Icon of Saint Clement &lt;br&gt; the Pope-Martyr of R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352800"/>
            <a:ext cx="194945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15888" y="268288"/>
            <a:ext cx="897255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"After which redemption the reward and the honors are assigned </a:t>
            </a:r>
          </a:p>
          <a:p>
            <a:pPr eaLnBrk="1" hangingPunct="1"/>
            <a:r>
              <a:rPr lang="en-US"/>
              <a:t>to those who have become perfect; ... they have become pure </a:t>
            </a:r>
          </a:p>
          <a:p>
            <a:pPr eaLnBrk="1" hangingPunct="1"/>
            <a:r>
              <a:rPr lang="en-US"/>
              <a:t>in heart, and near to the Lord, there awaits them restoration to </a:t>
            </a:r>
          </a:p>
          <a:p>
            <a:pPr eaLnBrk="1" hangingPunct="1"/>
            <a:r>
              <a:rPr lang="en-US"/>
              <a:t>everlasting contemplation; and they are called by the appellation </a:t>
            </a:r>
          </a:p>
          <a:p>
            <a:pPr eaLnBrk="1" hangingPunct="1"/>
            <a:r>
              <a:rPr lang="en-US"/>
              <a:t>of gods, being destined to sit on thrones with the other gods </a:t>
            </a:r>
          </a:p>
          <a:p>
            <a:pPr eaLnBrk="1" hangingPunct="1"/>
            <a:r>
              <a:rPr lang="en-US"/>
              <a:t>that have been first put in their places by the Savior." </a:t>
            </a:r>
          </a:p>
          <a:p>
            <a:pPr eaLnBrk="1" hangingPunct="1"/>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776413" y="228600"/>
            <a:ext cx="890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Death</a:t>
            </a:r>
          </a:p>
        </p:txBody>
      </p:sp>
      <p:sp>
        <p:nvSpPr>
          <p:cNvPr id="36867" name="Text Box 3"/>
          <p:cNvSpPr txBox="1">
            <a:spLocks noChangeArrowheads="1"/>
          </p:cNvSpPr>
          <p:nvPr/>
        </p:nvSpPr>
        <p:spPr bwMode="auto">
          <a:xfrm>
            <a:off x="1019175" y="1219200"/>
            <a:ext cx="263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Particular Judgment</a:t>
            </a:r>
          </a:p>
        </p:txBody>
      </p:sp>
      <p:sp>
        <p:nvSpPr>
          <p:cNvPr id="36868" name="Text Box 4"/>
          <p:cNvSpPr txBox="1">
            <a:spLocks noChangeArrowheads="1"/>
          </p:cNvSpPr>
          <p:nvPr/>
        </p:nvSpPr>
        <p:spPr bwMode="auto">
          <a:xfrm>
            <a:off x="228600" y="2422525"/>
            <a:ext cx="1089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Heaven</a:t>
            </a:r>
          </a:p>
        </p:txBody>
      </p:sp>
      <p:sp>
        <p:nvSpPr>
          <p:cNvPr id="36869" name="Text Box 5"/>
          <p:cNvSpPr txBox="1">
            <a:spLocks noChangeArrowheads="1"/>
          </p:cNvSpPr>
          <p:nvPr/>
        </p:nvSpPr>
        <p:spPr bwMode="auto">
          <a:xfrm>
            <a:off x="1600200" y="2438400"/>
            <a:ext cx="1384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Purgatory</a:t>
            </a:r>
          </a:p>
        </p:txBody>
      </p:sp>
      <p:sp>
        <p:nvSpPr>
          <p:cNvPr id="36870" name="Text Box 6"/>
          <p:cNvSpPr txBox="1">
            <a:spLocks noChangeArrowheads="1"/>
          </p:cNvSpPr>
          <p:nvPr/>
        </p:nvSpPr>
        <p:spPr bwMode="auto">
          <a:xfrm>
            <a:off x="3617913" y="2438400"/>
            <a:ext cx="649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solidFill>
                  <a:srgbClr val="990000"/>
                </a:solidFill>
              </a:rPr>
              <a:t>Hell</a:t>
            </a:r>
          </a:p>
        </p:txBody>
      </p:sp>
      <p:sp>
        <p:nvSpPr>
          <p:cNvPr id="36871" name="Text Box 7"/>
          <p:cNvSpPr txBox="1">
            <a:spLocks noChangeArrowheads="1"/>
          </p:cNvSpPr>
          <p:nvPr/>
        </p:nvSpPr>
        <p:spPr bwMode="auto">
          <a:xfrm>
            <a:off x="1638300" y="4125913"/>
            <a:ext cx="1257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i="1"/>
              <a:t>Parousia</a:t>
            </a:r>
          </a:p>
        </p:txBody>
      </p:sp>
      <p:sp>
        <p:nvSpPr>
          <p:cNvPr id="36872" name="Text Box 8"/>
          <p:cNvSpPr txBox="1">
            <a:spLocks noChangeArrowheads="1"/>
          </p:cNvSpPr>
          <p:nvPr/>
        </p:nvSpPr>
        <p:spPr bwMode="auto">
          <a:xfrm>
            <a:off x="685800" y="4648200"/>
            <a:ext cx="3203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Resurrection of the Dead</a:t>
            </a:r>
          </a:p>
        </p:txBody>
      </p:sp>
      <p:sp>
        <p:nvSpPr>
          <p:cNvPr id="36873" name="Text Box 9"/>
          <p:cNvSpPr txBox="1">
            <a:spLocks noChangeArrowheads="1"/>
          </p:cNvSpPr>
          <p:nvPr/>
        </p:nvSpPr>
        <p:spPr bwMode="auto">
          <a:xfrm>
            <a:off x="1092200" y="5257800"/>
            <a:ext cx="241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General Judgment</a:t>
            </a:r>
          </a:p>
        </p:txBody>
      </p:sp>
      <p:sp>
        <p:nvSpPr>
          <p:cNvPr id="36874" name="Text Box 10"/>
          <p:cNvSpPr txBox="1">
            <a:spLocks noChangeArrowheads="1"/>
          </p:cNvSpPr>
          <p:nvPr/>
        </p:nvSpPr>
        <p:spPr bwMode="auto">
          <a:xfrm>
            <a:off x="1676400" y="6080125"/>
            <a:ext cx="1128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Eternity</a:t>
            </a:r>
          </a:p>
        </p:txBody>
      </p:sp>
      <p:sp>
        <p:nvSpPr>
          <p:cNvPr id="36875" name="Line 11"/>
          <p:cNvSpPr>
            <a:spLocks noChangeShapeType="1"/>
          </p:cNvSpPr>
          <p:nvPr/>
        </p:nvSpPr>
        <p:spPr bwMode="auto">
          <a:xfrm>
            <a:off x="2209800" y="533400"/>
            <a:ext cx="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6" name="Line 12"/>
          <p:cNvSpPr>
            <a:spLocks noChangeShapeType="1"/>
          </p:cNvSpPr>
          <p:nvPr/>
        </p:nvSpPr>
        <p:spPr bwMode="auto">
          <a:xfrm>
            <a:off x="2209800" y="1600200"/>
            <a:ext cx="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7" name="Line 13"/>
          <p:cNvSpPr>
            <a:spLocks noChangeShapeType="1"/>
          </p:cNvSpPr>
          <p:nvPr/>
        </p:nvSpPr>
        <p:spPr bwMode="auto">
          <a:xfrm>
            <a:off x="2209800" y="1600200"/>
            <a:ext cx="16764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8" name="Line 14"/>
          <p:cNvSpPr>
            <a:spLocks noChangeShapeType="1"/>
          </p:cNvSpPr>
          <p:nvPr/>
        </p:nvSpPr>
        <p:spPr bwMode="auto">
          <a:xfrm flipH="1">
            <a:off x="762000" y="1600200"/>
            <a:ext cx="14478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79" name="Line 15"/>
          <p:cNvSpPr>
            <a:spLocks noChangeShapeType="1"/>
          </p:cNvSpPr>
          <p:nvPr/>
        </p:nvSpPr>
        <p:spPr bwMode="auto">
          <a:xfrm>
            <a:off x="2209800" y="2819400"/>
            <a:ext cx="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0" name="Line 16"/>
          <p:cNvSpPr>
            <a:spLocks noChangeShapeType="1"/>
          </p:cNvSpPr>
          <p:nvPr/>
        </p:nvSpPr>
        <p:spPr bwMode="auto">
          <a:xfrm>
            <a:off x="3962400" y="2819400"/>
            <a:ext cx="0" cy="3352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1" name="Line 17"/>
          <p:cNvSpPr>
            <a:spLocks noChangeShapeType="1"/>
          </p:cNvSpPr>
          <p:nvPr/>
        </p:nvSpPr>
        <p:spPr bwMode="auto">
          <a:xfrm>
            <a:off x="685800" y="2819400"/>
            <a:ext cx="0" cy="3352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2" name="Line 18"/>
          <p:cNvSpPr>
            <a:spLocks noChangeShapeType="1"/>
          </p:cNvSpPr>
          <p:nvPr/>
        </p:nvSpPr>
        <p:spPr bwMode="auto">
          <a:xfrm flipH="1">
            <a:off x="685800" y="4114800"/>
            <a:ext cx="1524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6883" name="Picture 19" descr="alpha%20and%20ome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352800"/>
            <a:ext cx="2133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209925" y="254000"/>
            <a:ext cx="31511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800" b="1">
                <a:solidFill>
                  <a:srgbClr val="990000"/>
                </a:solidFill>
              </a:rPr>
              <a:t>Hell: Reprobation</a:t>
            </a:r>
          </a:p>
        </p:txBody>
      </p:sp>
      <p:sp>
        <p:nvSpPr>
          <p:cNvPr id="37891" name="Text Box 3"/>
          <p:cNvSpPr txBox="1">
            <a:spLocks noChangeArrowheads="1"/>
          </p:cNvSpPr>
          <p:nvPr/>
        </p:nvSpPr>
        <p:spPr bwMode="auto">
          <a:xfrm>
            <a:off x="333375" y="914400"/>
            <a:ext cx="8353425"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Christians believe because the Bible is clear that hell exists. </a:t>
            </a:r>
          </a:p>
          <a:p>
            <a:pPr eaLnBrk="1" hangingPunct="1"/>
            <a:endParaRPr lang="en-US"/>
          </a:p>
          <a:p>
            <a:pPr eaLnBrk="1" hangingPunct="1"/>
            <a:r>
              <a:rPr lang="en-US"/>
              <a:t>Scripture speaks of hell in many ways: </a:t>
            </a:r>
          </a:p>
          <a:p>
            <a:pPr lvl="1" eaLnBrk="1" hangingPunct="1">
              <a:buFontTx/>
              <a:buChar char="•"/>
            </a:pPr>
            <a:r>
              <a:rPr lang="en-US"/>
              <a:t>	as a place of torment (Luke 16:28), </a:t>
            </a:r>
          </a:p>
          <a:p>
            <a:pPr lvl="1" eaLnBrk="1" hangingPunct="1">
              <a:buFontTx/>
              <a:buChar char="•"/>
            </a:pPr>
            <a:r>
              <a:rPr lang="en-US"/>
              <a:t>	as the netherworld (Luke 16:22), </a:t>
            </a:r>
          </a:p>
          <a:p>
            <a:pPr lvl="1" eaLnBrk="1" hangingPunct="1">
              <a:buFontTx/>
              <a:buChar char="•"/>
            </a:pPr>
            <a:r>
              <a:rPr lang="en-US"/>
              <a:t>	as the abyss (Luke 8:31; Revelation 9:1-2,11; 11:7; </a:t>
            </a:r>
            <a:br>
              <a:rPr lang="en-US"/>
            </a:br>
            <a:r>
              <a:rPr lang="en-US"/>
              <a:t>		17:8; 20:1,3), </a:t>
            </a:r>
          </a:p>
          <a:p>
            <a:pPr lvl="1" eaLnBrk="1" hangingPunct="1">
              <a:buFontTx/>
              <a:buChar char="•"/>
            </a:pPr>
            <a:r>
              <a:rPr lang="en-US"/>
              <a:t>	as a fiery furnace (Matthew 13:42, 50), </a:t>
            </a:r>
          </a:p>
          <a:p>
            <a:pPr lvl="1" eaLnBrk="1" hangingPunct="1">
              <a:buFontTx/>
              <a:buChar char="•"/>
            </a:pPr>
            <a:r>
              <a:rPr lang="en-US"/>
              <a:t>	as a pool of fire (Revelation 20:10, 14), </a:t>
            </a:r>
          </a:p>
          <a:p>
            <a:pPr lvl="1" eaLnBrk="1" hangingPunct="1">
              <a:buFontTx/>
              <a:buChar char="•"/>
            </a:pPr>
            <a:r>
              <a:rPr lang="en-US"/>
              <a:t>	as a fiery pool of burning sulfur (Revelation 19:20), </a:t>
            </a:r>
          </a:p>
          <a:p>
            <a:pPr lvl="1" eaLnBrk="1" hangingPunct="1">
              <a:buFontTx/>
              <a:buChar char="•"/>
            </a:pPr>
            <a:r>
              <a:rPr lang="en-US"/>
              <a:t>	as a pool of fire and sulfur (Revelation 20:10; 21:8), </a:t>
            </a:r>
          </a:p>
          <a:p>
            <a:pPr lvl="1" eaLnBrk="1" hangingPunct="1">
              <a:buFontTx/>
              <a:buChar char="•"/>
            </a:pPr>
            <a:r>
              <a:rPr lang="en-US"/>
              <a:t>	as Tartarus (Greek mythological place of punishment)</a:t>
            </a:r>
            <a:br>
              <a:rPr lang="en-US"/>
            </a:br>
            <a:r>
              <a:rPr lang="en-US"/>
              <a:t>		(2 Peter 2:4), </a:t>
            </a:r>
          </a:p>
          <a:p>
            <a:pPr lvl="1" eaLnBrk="1" hangingPunct="1">
              <a:buFontTx/>
              <a:buChar char="•"/>
            </a:pPr>
            <a:r>
              <a:rPr lang="en-US"/>
              <a:t>	as Gehenna or as the fire of Gehenna (Mt 5:22, 29; </a:t>
            </a:r>
            <a:br>
              <a:rPr lang="en-US"/>
            </a:br>
            <a:r>
              <a:rPr lang="en-US"/>
              <a:t>		10:28; 18:9; 23:33).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76200" y="238125"/>
            <a:ext cx="89789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As a </a:t>
            </a:r>
            <a:r>
              <a:rPr lang="en-US" b="1"/>
              <a:t>state</a:t>
            </a:r>
            <a:r>
              <a:rPr lang="en-US"/>
              <a:t>, Scripture speaks of hell with many words: </a:t>
            </a:r>
          </a:p>
          <a:p>
            <a:pPr lvl="1" eaLnBrk="1" hangingPunct="1">
              <a:buFontTx/>
              <a:buChar char="•"/>
            </a:pPr>
            <a:r>
              <a:rPr lang="en-US"/>
              <a:t>	as death (Romans 6:21; 8:6; 8:13; 2 Corinthians 2:14-16), </a:t>
            </a:r>
          </a:p>
          <a:p>
            <a:pPr lvl="1" eaLnBrk="1" hangingPunct="1">
              <a:buFontTx/>
              <a:buChar char="•"/>
            </a:pPr>
            <a:r>
              <a:rPr lang="en-US"/>
              <a:t>	as the second death (Revelation 2:11; 20:6; 21:8), </a:t>
            </a:r>
          </a:p>
          <a:p>
            <a:pPr lvl="1" eaLnBrk="1" hangingPunct="1">
              <a:buFontTx/>
              <a:buChar char="•"/>
            </a:pPr>
            <a:r>
              <a:rPr lang="en-US"/>
              <a:t>	as eternal ruin (2 Thessalonians 1:9; 1 Tim 6:9), </a:t>
            </a:r>
          </a:p>
          <a:p>
            <a:pPr lvl="1" eaLnBrk="1" hangingPunct="1">
              <a:buFontTx/>
              <a:buChar char="•"/>
            </a:pPr>
            <a:r>
              <a:rPr lang="en-US"/>
              <a:t>	as outside darkness (Matthew 8:12; 22:11-13; 25:30), </a:t>
            </a:r>
          </a:p>
          <a:p>
            <a:pPr lvl="1" eaLnBrk="1" hangingPunct="1">
              <a:buFontTx/>
              <a:buChar char="•"/>
            </a:pPr>
            <a:r>
              <a:rPr lang="en-US"/>
              <a:t>	as eternal fire (Matthew 18:8, 25:41; Jude 7), </a:t>
            </a:r>
          </a:p>
          <a:p>
            <a:pPr lvl="1" eaLnBrk="1" hangingPunct="1">
              <a:buFontTx/>
              <a:buChar char="•"/>
            </a:pPr>
            <a:r>
              <a:rPr lang="en-US"/>
              <a:t>	as eternal punishment (Matthew 25:46), </a:t>
            </a:r>
          </a:p>
          <a:p>
            <a:pPr lvl="1" eaLnBrk="1" hangingPunct="1">
              <a:buFontTx/>
              <a:buChar char="•"/>
            </a:pPr>
            <a:r>
              <a:rPr lang="en-US"/>
              <a:t>	as destruction (Mathew 7:13; Philippians 1:28; </a:t>
            </a:r>
            <a:br>
              <a:rPr lang="en-US"/>
            </a:br>
            <a:r>
              <a:rPr lang="en-US"/>
              <a:t>		 Peter 3:7), </a:t>
            </a:r>
          </a:p>
          <a:p>
            <a:pPr lvl="1" eaLnBrk="1" hangingPunct="1">
              <a:buFontTx/>
              <a:buChar char="•"/>
            </a:pPr>
            <a:r>
              <a:rPr lang="en-US"/>
              <a:t>	as damnation (Mark 16:16; John 12:25), </a:t>
            </a:r>
          </a:p>
          <a:p>
            <a:pPr lvl="1" eaLnBrk="1" hangingPunct="1">
              <a:buFontTx/>
              <a:buChar char="•"/>
            </a:pPr>
            <a:r>
              <a:rPr lang="en-US"/>
              <a:t>	as perishing (John 3:16; 10:27; Romans 2:12), </a:t>
            </a:r>
          </a:p>
          <a:p>
            <a:pPr lvl="1" eaLnBrk="1" hangingPunct="1">
              <a:buFontTx/>
              <a:buChar char="•"/>
            </a:pPr>
            <a:r>
              <a:rPr lang="en-US"/>
              <a:t>	as unquenchable fire (Mark 9:42-47; Luke 3:17), </a:t>
            </a:r>
          </a:p>
          <a:p>
            <a:pPr lvl="1" eaLnBrk="1" hangingPunct="1">
              <a:buFontTx/>
              <a:buChar char="•"/>
            </a:pPr>
            <a:r>
              <a:rPr lang="en-US"/>
              <a:t>	as fire and sulfur (Revelation 14:9-14), </a:t>
            </a:r>
          </a:p>
          <a:p>
            <a:pPr lvl="1" eaLnBrk="1" hangingPunct="1">
              <a:buFontTx/>
              <a:buChar char="•"/>
            </a:pPr>
            <a:r>
              <a:rPr lang="en-US"/>
              <a:t>	as thick gloom of darkness (2 Peter 2:17; Jude 13), </a:t>
            </a:r>
          </a:p>
          <a:p>
            <a:pPr lvl="1" eaLnBrk="1" hangingPunct="1">
              <a:buFontTx/>
              <a:buChar char="•"/>
            </a:pPr>
            <a:r>
              <a:rPr lang="en-US"/>
              <a:t>	as corruption (Galatians 6:8), </a:t>
            </a:r>
          </a:p>
          <a:p>
            <a:pPr lvl="1" eaLnBrk="1" hangingPunct="1">
              <a:buFontTx/>
              <a:buChar char="•"/>
            </a:pPr>
            <a:r>
              <a:rPr lang="en-US"/>
              <a:t>	as Babylon (Revelation 18; 19:1-3)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7lastju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435225"/>
            <a:ext cx="54102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4"/>
          <p:cNvSpPr txBox="1">
            <a:spLocks noChangeArrowheads="1"/>
          </p:cNvSpPr>
          <p:nvPr/>
        </p:nvSpPr>
        <p:spPr bwMode="auto">
          <a:xfrm>
            <a:off x="3409950" y="5638800"/>
            <a:ext cx="29083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600"/>
              <a:t>Michelangelo's Last Judgment</a:t>
            </a:r>
          </a:p>
          <a:p>
            <a:pPr eaLnBrk="1" hangingPunct="1"/>
            <a:r>
              <a:rPr lang="en-US" sz="1600"/>
              <a:t>Sistine Chapel</a:t>
            </a:r>
          </a:p>
          <a:p>
            <a:pPr eaLnBrk="1" hangingPunct="1"/>
            <a:r>
              <a:rPr lang="en-US" sz="1600"/>
              <a:t>Vatican City</a:t>
            </a:r>
          </a:p>
        </p:txBody>
      </p:sp>
      <p:pic>
        <p:nvPicPr>
          <p:cNvPr id="39940" name="Picture 6" descr="Gehenna.gif (127462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2971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11"/>
          <p:cNvSpPr txBox="1">
            <a:spLocks noChangeArrowheads="1"/>
          </p:cNvSpPr>
          <p:nvPr/>
        </p:nvSpPr>
        <p:spPr bwMode="auto">
          <a:xfrm>
            <a:off x="3429000" y="381000"/>
            <a:ext cx="18780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600"/>
              <a:t>Gehenna</a:t>
            </a:r>
          </a:p>
          <a:p>
            <a:pPr eaLnBrk="1" hangingPunct="1"/>
            <a:r>
              <a:rPr lang="en-US" sz="1600"/>
              <a:t>Outside Jerusalem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136525" y="192088"/>
            <a:ext cx="9018588"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t>Matthew 25: 31-46 </a:t>
            </a:r>
          </a:p>
          <a:p>
            <a:pPr lvl="1" eaLnBrk="1" hangingPunct="1"/>
            <a:r>
              <a:rPr lang="en-US"/>
              <a:t>	(Then Jesus told the crowds and his disciples: ...) "When </a:t>
            </a:r>
          </a:p>
          <a:p>
            <a:pPr lvl="1" eaLnBrk="1" hangingPunct="1"/>
            <a:r>
              <a:rPr lang="en-US"/>
              <a:t>	the Son of Man comes in his glory, and all the angels </a:t>
            </a:r>
          </a:p>
          <a:p>
            <a:pPr lvl="1" eaLnBrk="1" hangingPunct="1"/>
            <a:r>
              <a:rPr lang="en-US"/>
              <a:t>	with him, he will sit upon his glorious throne, and all the </a:t>
            </a:r>
          </a:p>
          <a:p>
            <a:pPr lvl="1" eaLnBrk="1" hangingPunct="1"/>
            <a:r>
              <a:rPr lang="en-US"/>
              <a:t>	nations will be assembled before him. And he will separate</a:t>
            </a:r>
          </a:p>
          <a:p>
            <a:pPr lvl="1" eaLnBrk="1" hangingPunct="1"/>
            <a:r>
              <a:rPr lang="en-US"/>
              <a:t>	them one from another, as a shepherd separates the </a:t>
            </a:r>
          </a:p>
          <a:p>
            <a:pPr lvl="1" eaLnBrk="1" hangingPunct="1"/>
            <a:r>
              <a:rPr lang="en-US"/>
              <a:t>	sheep from the goats. He will place the sheep on his right </a:t>
            </a:r>
          </a:p>
          <a:p>
            <a:pPr lvl="1" eaLnBrk="1" hangingPunct="1"/>
            <a:r>
              <a:rPr lang="en-US"/>
              <a:t>	and the goats on his left. ... Then he will say to those on </a:t>
            </a:r>
          </a:p>
          <a:p>
            <a:pPr lvl="1" eaLnBrk="1" hangingPunct="1"/>
            <a:r>
              <a:rPr lang="en-US"/>
              <a:t>	his left, 'Depart from me, you accursed, </a:t>
            </a:r>
            <a:r>
              <a:rPr lang="en-US" b="1">
                <a:solidFill>
                  <a:schemeClr val="accent2"/>
                </a:solidFill>
              </a:rPr>
              <a:t>into the eternal</a:t>
            </a:r>
          </a:p>
          <a:p>
            <a:pPr lvl="1" eaLnBrk="1" hangingPunct="1"/>
            <a:r>
              <a:rPr lang="en-US" b="1">
                <a:solidFill>
                  <a:schemeClr val="accent2"/>
                </a:solidFill>
              </a:rPr>
              <a:t>	fire</a:t>
            </a:r>
            <a:r>
              <a:rPr lang="en-US"/>
              <a:t> prepared for the devil and his angels.' ... And these </a:t>
            </a:r>
          </a:p>
          <a:p>
            <a:pPr lvl="1" eaLnBrk="1" hangingPunct="1"/>
            <a:r>
              <a:rPr lang="en-US"/>
              <a:t>	will go </a:t>
            </a:r>
            <a:r>
              <a:rPr lang="en-US" b="1">
                <a:solidFill>
                  <a:schemeClr val="accent2"/>
                </a:solidFill>
              </a:rPr>
              <a:t>off to eternal punishment</a:t>
            </a:r>
            <a:r>
              <a:rPr lang="en-US"/>
              <a:t>, but the righteous to </a:t>
            </a:r>
          </a:p>
          <a:p>
            <a:pPr lvl="1" eaLnBrk="1" hangingPunct="1"/>
            <a:r>
              <a:rPr lang="en-US"/>
              <a:t>	eternal life." </a:t>
            </a:r>
          </a:p>
        </p:txBody>
      </p:sp>
      <p:grpSp>
        <p:nvGrpSpPr>
          <p:cNvPr id="40963" name="Group 6"/>
          <p:cNvGrpSpPr>
            <a:grpSpLocks/>
          </p:cNvGrpSpPr>
          <p:nvPr/>
        </p:nvGrpSpPr>
        <p:grpSpPr bwMode="auto">
          <a:xfrm>
            <a:off x="3633788" y="2674938"/>
            <a:ext cx="1876425" cy="1508125"/>
            <a:chOff x="-58" y="0"/>
            <a:chExt cx="1182" cy="950"/>
          </a:xfrm>
        </p:grpSpPr>
        <p:sp>
          <p:nvSpPr>
            <p:cNvPr id="40965" name="Rectangle 3"/>
            <p:cNvSpPr>
              <a:spLocks noChangeArrowheads="1"/>
            </p:cNvSpPr>
            <p:nvPr/>
          </p:nvSpPr>
          <p:spPr bwMode="auto">
            <a:xfrm>
              <a:off x="0" y="0"/>
              <a:ext cx="1124" cy="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atin typeface="Times New Roman" pitchFamily="18" charset="0"/>
                  <a:hlinkClick r:id="rId2"/>
                </a:rPr>
                <a:t>  </a:t>
              </a:r>
              <a:r>
                <a:rPr lang="en-US" sz="6900">
                  <a:latin typeface="Times New Roman" pitchFamily="18" charset="0"/>
                </a:rPr>
                <a:t> </a:t>
              </a:r>
              <a:r>
                <a:rPr lang="en-US">
                  <a:latin typeface="Times New Roman" pitchFamily="18" charset="0"/>
                </a:rPr>
                <a:t>                  </a:t>
              </a:r>
            </a:p>
          </p:txBody>
        </p:sp>
        <p:sp>
          <p:nvSpPr>
            <p:cNvPr id="40966" name="Rectangle 5"/>
            <p:cNvSpPr>
              <a:spLocks noChangeArrowheads="1"/>
            </p:cNvSpPr>
            <p:nvPr/>
          </p:nvSpPr>
          <p:spPr bwMode="auto">
            <a:xfrm>
              <a:off x="-58" y="144"/>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atin typeface="Times New Roman" pitchFamily="18" charset="0"/>
                </a:rPr>
                <a:t> </a:t>
              </a:r>
            </a:p>
          </p:txBody>
        </p:sp>
      </p:grpSp>
      <p:pic>
        <p:nvPicPr>
          <p:cNvPr id="40964" name="Picture 8" descr="h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36245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212725" y="314325"/>
            <a:ext cx="8594725"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t>Luke 16: 19-26 </a:t>
            </a:r>
          </a:p>
          <a:p>
            <a:pPr lvl="1" eaLnBrk="1" hangingPunct="1"/>
            <a:r>
              <a:rPr lang="en-US"/>
              <a:t>	(Jesus said to them [the Pharisees]:...) "There was a </a:t>
            </a:r>
          </a:p>
          <a:p>
            <a:pPr lvl="1" eaLnBrk="1" hangingPunct="1"/>
            <a:r>
              <a:rPr lang="en-US"/>
              <a:t>	rich man who dressed in purple garments and fine linen</a:t>
            </a:r>
          </a:p>
          <a:p>
            <a:pPr lvl="1" eaLnBrk="1" hangingPunct="1"/>
            <a:r>
              <a:rPr lang="en-US"/>
              <a:t>	and dined sumptuously each day. And lying at his door </a:t>
            </a:r>
          </a:p>
          <a:p>
            <a:pPr lvl="1" eaLnBrk="1" hangingPunct="1"/>
            <a:r>
              <a:rPr lang="en-US"/>
              <a:t>	was a poor man named Lazarus, covered with sores, </a:t>
            </a:r>
          </a:p>
          <a:p>
            <a:pPr lvl="1" eaLnBrk="1" hangingPunct="1"/>
            <a:r>
              <a:rPr lang="en-US"/>
              <a:t>	who would gladly have eaten his fill of the scraps that </a:t>
            </a:r>
          </a:p>
          <a:p>
            <a:pPr lvl="1" eaLnBrk="1" hangingPunct="1"/>
            <a:r>
              <a:rPr lang="en-US"/>
              <a:t>	fell from the rich man's table. Dogs even used to come </a:t>
            </a:r>
          </a:p>
          <a:p>
            <a:pPr lvl="1" eaLnBrk="1" hangingPunct="1"/>
            <a:r>
              <a:rPr lang="en-US"/>
              <a:t>	and lick his sores. When the poor man died, he was </a:t>
            </a:r>
          </a:p>
          <a:p>
            <a:pPr lvl="1" eaLnBrk="1" hangingPunct="1"/>
            <a:r>
              <a:rPr lang="en-US"/>
              <a:t>	carried away by angels to the bosom of Abraham. The </a:t>
            </a:r>
          </a:p>
          <a:p>
            <a:pPr lvl="1" eaLnBrk="1" hangingPunct="1"/>
            <a:r>
              <a:rPr lang="en-US"/>
              <a:t>	rich man also died and was buried, and from </a:t>
            </a:r>
            <a:r>
              <a:rPr lang="en-US" b="1">
                <a:solidFill>
                  <a:schemeClr val="accent2"/>
                </a:solidFill>
              </a:rPr>
              <a:t>the </a:t>
            </a:r>
          </a:p>
          <a:p>
            <a:pPr lvl="1" eaLnBrk="1" hangingPunct="1"/>
            <a:r>
              <a:rPr lang="en-US" b="1">
                <a:solidFill>
                  <a:schemeClr val="accent2"/>
                </a:solidFill>
              </a:rPr>
              <a:t>	netherworld</a:t>
            </a:r>
            <a:r>
              <a:rPr lang="en-US"/>
              <a:t>, where he was </a:t>
            </a:r>
            <a:r>
              <a:rPr lang="en-US" b="1">
                <a:solidFill>
                  <a:schemeClr val="accent2"/>
                </a:solidFill>
              </a:rPr>
              <a:t>in torment</a:t>
            </a:r>
            <a:r>
              <a:rPr lang="en-US"/>
              <a:t>, he raised his </a:t>
            </a:r>
          </a:p>
          <a:p>
            <a:pPr lvl="1" eaLnBrk="1" hangingPunct="1"/>
            <a:r>
              <a:rPr lang="en-US"/>
              <a:t>	eyes and saw Abraham far off and Lazarus at his side. </a:t>
            </a:r>
          </a:p>
          <a:p>
            <a:pPr lvl="1" eaLnBrk="1" hangingPunct="1"/>
            <a:r>
              <a:rPr lang="en-US"/>
              <a:t>	And he cried out, 'Father Abraham, have pity on me. </a:t>
            </a:r>
          </a:p>
          <a:p>
            <a:pPr lvl="1" eaLnBrk="1" hangingPunct="1"/>
            <a:r>
              <a:rPr lang="en-US"/>
              <a:t>	Send Lazarus to dip the tip of his finger in water and </a:t>
            </a:r>
          </a:p>
          <a:p>
            <a:pPr lvl="1" eaLnBrk="1" hangingPunct="1"/>
            <a:r>
              <a:rPr lang="en-US"/>
              <a:t>	cool my tongue, for I am </a:t>
            </a:r>
            <a:r>
              <a:rPr lang="en-US" b="1">
                <a:solidFill>
                  <a:schemeClr val="accent2"/>
                </a:solidFill>
              </a:rPr>
              <a:t>suffering torment in these </a:t>
            </a:r>
          </a:p>
          <a:p>
            <a:pPr lvl="1" eaLnBrk="1" hangingPunct="1"/>
            <a:r>
              <a:rPr lang="en-US" b="1">
                <a:solidFill>
                  <a:schemeClr val="accent2"/>
                </a:solidFill>
              </a:rPr>
              <a:t>	flames</a:t>
            </a:r>
            <a:r>
              <a:rPr lang="en-US"/>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022725" y="217488"/>
            <a:ext cx="20732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800" b="1">
                <a:solidFill>
                  <a:srgbClr val="990000"/>
                </a:solidFill>
              </a:rPr>
              <a:t>Death</a:t>
            </a:r>
            <a:endParaRPr lang="en-US" sz="2800">
              <a:solidFill>
                <a:srgbClr val="990000"/>
              </a:solidFill>
            </a:endParaRPr>
          </a:p>
        </p:txBody>
      </p:sp>
      <p:sp>
        <p:nvSpPr>
          <p:cNvPr id="6147" name="Text Box 3"/>
          <p:cNvSpPr txBox="1">
            <a:spLocks noChangeArrowheads="1"/>
          </p:cNvSpPr>
          <p:nvPr/>
        </p:nvSpPr>
        <p:spPr bwMode="auto">
          <a:xfrm>
            <a:off x="739775" y="877888"/>
            <a:ext cx="7424738"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Christians believe that human death closes the state </a:t>
            </a:r>
          </a:p>
          <a:p>
            <a:pPr eaLnBrk="1" hangingPunct="1"/>
            <a:r>
              <a:rPr lang="en-US"/>
              <a:t>of human life or the time of probation. </a:t>
            </a:r>
          </a:p>
          <a:p>
            <a:pPr eaLnBrk="1" hangingPunct="1"/>
            <a:endParaRPr lang="en-US"/>
          </a:p>
          <a:p>
            <a:pPr eaLnBrk="1" hangingPunct="1"/>
            <a:r>
              <a:rPr lang="en-US"/>
              <a:t>Scripture speaks of death in many ways:</a:t>
            </a:r>
          </a:p>
          <a:p>
            <a:pPr eaLnBrk="1" hangingPunct="1"/>
            <a:r>
              <a:rPr lang="en-US"/>
              <a:t> </a:t>
            </a:r>
          </a:p>
          <a:p>
            <a:pPr lvl="1" eaLnBrk="1" hangingPunct="1">
              <a:buFontTx/>
              <a:buChar char="•"/>
            </a:pPr>
            <a:r>
              <a:rPr lang="en-US"/>
              <a:t> as a return to dirt (Genesis 3:19); </a:t>
            </a:r>
          </a:p>
          <a:p>
            <a:pPr lvl="1" eaLnBrk="1" hangingPunct="1">
              <a:buFontTx/>
              <a:buChar char="•"/>
            </a:pPr>
            <a:r>
              <a:rPr lang="en-US"/>
              <a:t> as a departure (2 Timothy 4:6; Philippians 1:23); </a:t>
            </a:r>
          </a:p>
          <a:p>
            <a:pPr lvl="1" eaLnBrk="1" hangingPunct="1">
              <a:buFontTx/>
              <a:buChar char="•"/>
            </a:pPr>
            <a:r>
              <a:rPr lang="en-US"/>
              <a:t> to be at home (2 Corinthians 5:8-9); </a:t>
            </a:r>
          </a:p>
          <a:p>
            <a:pPr lvl="1" eaLnBrk="1" hangingPunct="1">
              <a:buFontTx/>
              <a:buChar char="•"/>
            </a:pPr>
            <a:r>
              <a:rPr lang="en-US"/>
              <a:t> a discarding of a tent (2 Peter 1: 13-14); </a:t>
            </a:r>
          </a:p>
          <a:p>
            <a:pPr lvl="1" eaLnBrk="1" hangingPunct="1">
              <a:buFontTx/>
              <a:buChar char="•"/>
            </a:pPr>
            <a:r>
              <a:rPr lang="en-US"/>
              <a:t> a sleeping (Matthew 9:24, John 11:11-13); </a:t>
            </a:r>
          </a:p>
          <a:p>
            <a:pPr lvl="1" eaLnBrk="1" hangingPunct="1">
              <a:buFontTx/>
              <a:buChar char="•"/>
            </a:pPr>
            <a:r>
              <a:rPr lang="en-US"/>
              <a:t> a rest (Revelation 14:13); </a:t>
            </a:r>
          </a:p>
          <a:p>
            <a:pPr lvl="1" eaLnBrk="1" hangingPunct="1">
              <a:buFontTx/>
              <a:buChar char="•"/>
            </a:pPr>
            <a:r>
              <a:rPr lang="en-US"/>
              <a:t> a return to God (Ecclesiastes 12:7); </a:t>
            </a:r>
          </a:p>
          <a:p>
            <a:pPr lvl="1" eaLnBrk="1" hangingPunct="1">
              <a:buFontTx/>
              <a:buChar char="•"/>
            </a:pPr>
            <a:r>
              <a:rPr lang="en-US"/>
              <a:t> to be with Christ (Philippians 1:23); and </a:t>
            </a:r>
          </a:p>
          <a:p>
            <a:pPr lvl="1" eaLnBrk="1" hangingPunct="1">
              <a:buFontTx/>
              <a:buChar char="•"/>
            </a:pPr>
            <a:r>
              <a:rPr lang="en-US"/>
              <a:t> to live with Christ (2 Timothy 2:11). </a:t>
            </a:r>
          </a:p>
          <a:p>
            <a:pPr eaLnBrk="1" hangingPunct="1"/>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82550" y="247650"/>
            <a:ext cx="898525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lvl="1" eaLnBrk="1" hangingPunct="1"/>
            <a:r>
              <a:rPr lang="en-US"/>
              <a:t>	Abraham replied, 'My child, remember that you received </a:t>
            </a:r>
          </a:p>
          <a:p>
            <a:pPr lvl="1" eaLnBrk="1" hangingPunct="1"/>
            <a:r>
              <a:rPr lang="en-US"/>
              <a:t>	what was good during your lifetime while Lazarus likewise </a:t>
            </a:r>
          </a:p>
          <a:p>
            <a:pPr lvl="1" eaLnBrk="1" hangingPunct="1"/>
            <a:r>
              <a:rPr lang="en-US"/>
              <a:t>	received what was bad; but now he is comforted here, </a:t>
            </a:r>
          </a:p>
          <a:p>
            <a:pPr lvl="1" eaLnBrk="1" hangingPunct="1"/>
            <a:r>
              <a:rPr lang="en-US"/>
              <a:t>	whereas you are tormented. Moreover, between us and </a:t>
            </a:r>
          </a:p>
          <a:p>
            <a:pPr lvl="1" eaLnBrk="1" hangingPunct="1"/>
            <a:r>
              <a:rPr lang="en-US"/>
              <a:t>	you a great chasm is established to prevent anyone </a:t>
            </a:r>
          </a:p>
          <a:p>
            <a:pPr lvl="1" eaLnBrk="1" hangingPunct="1"/>
            <a:r>
              <a:rPr lang="en-US"/>
              <a:t>	from crossing who might wish to go from our side to </a:t>
            </a:r>
          </a:p>
          <a:p>
            <a:pPr lvl="1" eaLnBrk="1" hangingPunct="1"/>
            <a:r>
              <a:rPr lang="en-US"/>
              <a:t>	yours or from your side to ours.' " </a:t>
            </a:r>
          </a:p>
        </p:txBody>
      </p:sp>
      <p:pic>
        <p:nvPicPr>
          <p:cNvPr id="43011" name="Picture 6" descr="Lazar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505200"/>
            <a:ext cx="3786188"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152400" y="203200"/>
            <a:ext cx="8809038"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t>Mark 9:42-47 </a:t>
            </a:r>
          </a:p>
          <a:p>
            <a:pPr lvl="1" eaLnBrk="1" hangingPunct="1"/>
            <a:r>
              <a:rPr lang="en-US"/>
              <a:t>	(Jesus said in reply ... ) "Whoever causes one of these </a:t>
            </a:r>
          </a:p>
          <a:p>
            <a:pPr lvl="1" eaLnBrk="1" hangingPunct="1"/>
            <a:r>
              <a:rPr lang="en-US"/>
              <a:t>	little ones who believe (in me) to sin, it would be better </a:t>
            </a:r>
          </a:p>
          <a:p>
            <a:pPr lvl="1" eaLnBrk="1" hangingPunct="1"/>
            <a:r>
              <a:rPr lang="en-US"/>
              <a:t>	for him if a great millstone were put around his neck and </a:t>
            </a:r>
          </a:p>
          <a:p>
            <a:pPr lvl="1" eaLnBrk="1" hangingPunct="1"/>
            <a:r>
              <a:rPr lang="en-US"/>
              <a:t>	he were thrown into the sea. If your hand causes you to </a:t>
            </a:r>
          </a:p>
          <a:p>
            <a:pPr lvl="1" eaLnBrk="1" hangingPunct="1"/>
            <a:r>
              <a:rPr lang="en-US"/>
              <a:t>	sin, cut it off. It is better for you to enter into life maimed </a:t>
            </a:r>
          </a:p>
          <a:p>
            <a:pPr lvl="1" eaLnBrk="1" hangingPunct="1"/>
            <a:r>
              <a:rPr lang="en-US"/>
              <a:t>	than with two hands to go into </a:t>
            </a:r>
            <a:r>
              <a:rPr lang="en-US" b="1">
                <a:solidFill>
                  <a:schemeClr val="accent2"/>
                </a:solidFill>
              </a:rPr>
              <a:t>Gehenna, into the </a:t>
            </a:r>
          </a:p>
          <a:p>
            <a:pPr lvl="1" eaLnBrk="1" hangingPunct="1"/>
            <a:r>
              <a:rPr lang="en-US" b="1">
                <a:solidFill>
                  <a:schemeClr val="accent2"/>
                </a:solidFill>
              </a:rPr>
              <a:t>	unquenchable fire</a:t>
            </a:r>
            <a:r>
              <a:rPr lang="en-US"/>
              <a:t>. And if your foot causes you to sin, </a:t>
            </a:r>
          </a:p>
          <a:p>
            <a:pPr lvl="1" eaLnBrk="1" hangingPunct="1"/>
            <a:r>
              <a:rPr lang="en-US"/>
              <a:t>	cut it off. It is better for you to enter into life crippled than </a:t>
            </a:r>
          </a:p>
          <a:p>
            <a:pPr lvl="1" eaLnBrk="1" hangingPunct="1"/>
            <a:r>
              <a:rPr lang="en-US"/>
              <a:t>	with two feet to be thrown into Gehenna. And if your eye </a:t>
            </a:r>
          </a:p>
          <a:p>
            <a:pPr lvl="1" eaLnBrk="1" hangingPunct="1"/>
            <a:r>
              <a:rPr lang="en-US"/>
              <a:t>	causes you to sin, pluck it out. Better for you to enter </a:t>
            </a:r>
          </a:p>
          <a:p>
            <a:pPr lvl="1" eaLnBrk="1" hangingPunct="1"/>
            <a:r>
              <a:rPr lang="en-US"/>
              <a:t>	into the kingdom of God with one eye than with two eyes </a:t>
            </a:r>
          </a:p>
          <a:p>
            <a:pPr lvl="1" eaLnBrk="1" hangingPunct="1"/>
            <a:r>
              <a:rPr lang="en-US"/>
              <a:t>	to be thrown into Gehenna ..." </a:t>
            </a:r>
          </a:p>
          <a:p>
            <a:pPr eaLnBrk="1" hangingPunct="1"/>
            <a:r>
              <a:rPr lang="en-US" b="1"/>
              <a:t>2 Thessalonians 1:9 </a:t>
            </a:r>
          </a:p>
          <a:p>
            <a:pPr lvl="1" eaLnBrk="1" hangingPunct="1"/>
            <a:r>
              <a:rPr lang="en-US"/>
              <a:t>	These will pay the penalty of </a:t>
            </a:r>
            <a:r>
              <a:rPr lang="en-US" b="1">
                <a:solidFill>
                  <a:schemeClr val="accent2"/>
                </a:solidFill>
              </a:rPr>
              <a:t>eternal ruin</a:t>
            </a:r>
            <a:r>
              <a:rPr lang="en-US"/>
              <a:t>, separated </a:t>
            </a:r>
          </a:p>
          <a:p>
            <a:pPr lvl="1" eaLnBrk="1" hangingPunct="1"/>
            <a:r>
              <a:rPr lang="en-US"/>
              <a:t>	from the presence of the Lord and from the glory of </a:t>
            </a:r>
          </a:p>
          <a:p>
            <a:pPr lvl="1" eaLnBrk="1" hangingPunct="1"/>
            <a:r>
              <a:rPr lang="en-US"/>
              <a:t>	his power, ...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52400" y="238125"/>
            <a:ext cx="8659813"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t>Matthew 13:40-42 </a:t>
            </a:r>
          </a:p>
          <a:p>
            <a:pPr lvl="1" eaLnBrk="1" hangingPunct="1"/>
            <a:r>
              <a:rPr lang="en-US"/>
              <a:t>	Just as weeds are collected and burned (up) with fire, </a:t>
            </a:r>
          </a:p>
          <a:p>
            <a:pPr lvl="1" eaLnBrk="1" hangingPunct="1"/>
            <a:r>
              <a:rPr lang="en-US"/>
              <a:t>	so will it be at the end of the age. The Son of Man will </a:t>
            </a:r>
          </a:p>
          <a:p>
            <a:pPr lvl="1" eaLnBrk="1" hangingPunct="1"/>
            <a:r>
              <a:rPr lang="en-US"/>
              <a:t>	send his angels, and they will collect out of his kingdom </a:t>
            </a:r>
          </a:p>
          <a:p>
            <a:pPr lvl="1" eaLnBrk="1" hangingPunct="1"/>
            <a:r>
              <a:rPr lang="en-US"/>
              <a:t>	all who cause others to sin and all evildoers. They will </a:t>
            </a:r>
          </a:p>
          <a:p>
            <a:pPr lvl="1" eaLnBrk="1" hangingPunct="1"/>
            <a:r>
              <a:rPr lang="en-US"/>
              <a:t>	throw them into </a:t>
            </a:r>
            <a:r>
              <a:rPr lang="en-US" b="1">
                <a:solidFill>
                  <a:schemeClr val="accent2"/>
                </a:solidFill>
              </a:rPr>
              <a:t>the fiery furnace</a:t>
            </a:r>
            <a:r>
              <a:rPr lang="en-US"/>
              <a:t>, where there will be </a:t>
            </a:r>
          </a:p>
          <a:p>
            <a:pPr lvl="1" eaLnBrk="1" hangingPunct="1"/>
            <a:r>
              <a:rPr lang="en-US"/>
              <a:t>	wailing and grinding of teeth. </a:t>
            </a:r>
          </a:p>
          <a:p>
            <a:pPr eaLnBrk="1" hangingPunct="1"/>
            <a:r>
              <a:rPr lang="en-US" b="1"/>
              <a:t>John 15:6 </a:t>
            </a:r>
          </a:p>
          <a:p>
            <a:pPr lvl="1" eaLnBrk="1" hangingPunct="1"/>
            <a:r>
              <a:rPr lang="en-US"/>
              <a:t>	Anyone who does not remain in me will be thrown out </a:t>
            </a:r>
          </a:p>
          <a:p>
            <a:pPr lvl="1" eaLnBrk="1" hangingPunct="1"/>
            <a:r>
              <a:rPr lang="en-US"/>
              <a:t>	like a branch and wither; people will gather them and </a:t>
            </a:r>
          </a:p>
          <a:p>
            <a:pPr lvl="1" eaLnBrk="1" hangingPunct="1"/>
            <a:r>
              <a:rPr lang="en-US"/>
              <a:t>	</a:t>
            </a:r>
            <a:r>
              <a:rPr lang="en-US" b="1">
                <a:solidFill>
                  <a:schemeClr val="accent2"/>
                </a:solidFill>
              </a:rPr>
              <a:t>throw them into a fire and they will be burned</a:t>
            </a:r>
            <a:r>
              <a:rPr lang="en-US"/>
              <a:t>. </a:t>
            </a:r>
          </a:p>
          <a:p>
            <a:pPr eaLnBrk="1" hangingPunct="1"/>
            <a:r>
              <a:rPr lang="en-US" b="1"/>
              <a:t>Romans 2:6-9 </a:t>
            </a:r>
          </a:p>
          <a:p>
            <a:pPr lvl="1" eaLnBrk="1" hangingPunct="1"/>
            <a:r>
              <a:rPr lang="en-US"/>
              <a:t>	... (he) will repay everyone according to his works: ... </a:t>
            </a:r>
          </a:p>
          <a:p>
            <a:pPr lvl="1" eaLnBrk="1" hangingPunct="1"/>
            <a:r>
              <a:rPr lang="en-US"/>
              <a:t>	</a:t>
            </a:r>
            <a:r>
              <a:rPr lang="en-US" b="1">
                <a:solidFill>
                  <a:schemeClr val="accent2"/>
                </a:solidFill>
              </a:rPr>
              <a:t>wrath and fury</a:t>
            </a:r>
            <a:r>
              <a:rPr lang="en-US"/>
              <a:t> to those who selfishly disobey the truth </a:t>
            </a:r>
          </a:p>
          <a:p>
            <a:pPr lvl="1" eaLnBrk="1" hangingPunct="1"/>
            <a:r>
              <a:rPr lang="en-US"/>
              <a:t>	and obey wickedness. Yes, </a:t>
            </a:r>
            <a:r>
              <a:rPr lang="en-US" b="1">
                <a:solidFill>
                  <a:schemeClr val="accent2"/>
                </a:solidFill>
              </a:rPr>
              <a:t>affliction and distress</a:t>
            </a:r>
            <a:r>
              <a:rPr lang="en-US"/>
              <a:t> will </a:t>
            </a:r>
          </a:p>
          <a:p>
            <a:pPr lvl="1" eaLnBrk="1" hangingPunct="1"/>
            <a:r>
              <a:rPr lang="en-US"/>
              <a:t>	come upon every human being who does evil, ...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52400" y="222250"/>
            <a:ext cx="9007475"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t>1 Corinthians 6:9-10 </a:t>
            </a:r>
          </a:p>
          <a:p>
            <a:pPr lvl="1" eaLnBrk="1" hangingPunct="1"/>
            <a:r>
              <a:rPr lang="en-US"/>
              <a:t>	Do you not know that the unjust will </a:t>
            </a:r>
            <a:r>
              <a:rPr lang="en-US" b="1">
                <a:solidFill>
                  <a:schemeClr val="accent2"/>
                </a:solidFill>
              </a:rPr>
              <a:t>not inherit the </a:t>
            </a:r>
          </a:p>
          <a:p>
            <a:pPr lvl="1" eaLnBrk="1" hangingPunct="1"/>
            <a:r>
              <a:rPr lang="en-US" b="1">
                <a:solidFill>
                  <a:schemeClr val="accent2"/>
                </a:solidFill>
              </a:rPr>
              <a:t>	kingdom of God</a:t>
            </a:r>
            <a:r>
              <a:rPr lang="en-US"/>
              <a:t>? Do not be deceived; neither fornicators </a:t>
            </a:r>
          </a:p>
          <a:p>
            <a:pPr lvl="1" eaLnBrk="1" hangingPunct="1"/>
            <a:r>
              <a:rPr lang="en-US"/>
              <a:t>	nor idolaters nor adulterers nor boy prostitutes nor </a:t>
            </a:r>
          </a:p>
          <a:p>
            <a:pPr lvl="1" eaLnBrk="1" hangingPunct="1"/>
            <a:r>
              <a:rPr lang="en-US"/>
              <a:t>	practicing homosexuals nor thieves nor the greedy nor </a:t>
            </a:r>
          </a:p>
          <a:p>
            <a:pPr lvl="1" eaLnBrk="1" hangingPunct="1"/>
            <a:r>
              <a:rPr lang="en-US"/>
              <a:t>	drunkards nor slanderers nor robbers will inherit the </a:t>
            </a:r>
          </a:p>
          <a:p>
            <a:pPr lvl="1" eaLnBrk="1" hangingPunct="1"/>
            <a:r>
              <a:rPr lang="en-US"/>
              <a:t>	kingdom of God. </a:t>
            </a:r>
          </a:p>
          <a:p>
            <a:pPr eaLnBrk="1" hangingPunct="1"/>
            <a:r>
              <a:rPr lang="en-US" b="1"/>
              <a:t>John 3:36 </a:t>
            </a:r>
          </a:p>
          <a:p>
            <a:pPr lvl="1" eaLnBrk="1" hangingPunct="1"/>
            <a:r>
              <a:rPr lang="en-US"/>
              <a:t>	Whoever believes in the Son has eternal life, but whoever </a:t>
            </a:r>
          </a:p>
          <a:p>
            <a:pPr lvl="1" eaLnBrk="1" hangingPunct="1"/>
            <a:r>
              <a:rPr lang="en-US"/>
              <a:t>	disobeys the Son will not see life, but </a:t>
            </a:r>
            <a:r>
              <a:rPr lang="en-US" b="1">
                <a:solidFill>
                  <a:schemeClr val="accent2"/>
                </a:solidFill>
              </a:rPr>
              <a:t>the wrath of God</a:t>
            </a:r>
            <a:r>
              <a:rPr lang="en-US"/>
              <a:t> </a:t>
            </a:r>
          </a:p>
          <a:p>
            <a:pPr lvl="1" eaLnBrk="1" hangingPunct="1"/>
            <a:r>
              <a:rPr lang="en-US"/>
              <a:t>	remains upon him. </a:t>
            </a:r>
          </a:p>
          <a:p>
            <a:pPr eaLnBrk="1" hangingPunct="1"/>
            <a:r>
              <a:rPr lang="en-US" b="1"/>
              <a:t>John 5:29 </a:t>
            </a:r>
          </a:p>
          <a:p>
            <a:pPr lvl="1" eaLnBrk="1" hangingPunct="1"/>
            <a:r>
              <a:rPr lang="en-US"/>
              <a:t>	(This was Jesus' answer ...) those who have done good </a:t>
            </a:r>
          </a:p>
          <a:p>
            <a:pPr lvl="1" eaLnBrk="1" hangingPunct="1"/>
            <a:r>
              <a:rPr lang="en-US"/>
              <a:t>	deeds to the resurrection of life, but those who have done </a:t>
            </a:r>
          </a:p>
          <a:p>
            <a:pPr lvl="1" eaLnBrk="1" hangingPunct="1"/>
            <a:r>
              <a:rPr lang="en-US"/>
              <a:t>	wicked deeds to </a:t>
            </a:r>
            <a:r>
              <a:rPr lang="en-US" b="1">
                <a:solidFill>
                  <a:schemeClr val="accent2"/>
                </a:solidFill>
              </a:rPr>
              <a:t>the resurrection of condemnation.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52400" y="254000"/>
            <a:ext cx="867410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t>Revelation 21:27 </a:t>
            </a:r>
          </a:p>
          <a:p>
            <a:pPr lvl="1" eaLnBrk="1" hangingPunct="1"/>
            <a:r>
              <a:rPr lang="en-US"/>
              <a:t>	But </a:t>
            </a:r>
            <a:r>
              <a:rPr lang="en-US" b="1">
                <a:solidFill>
                  <a:schemeClr val="accent2"/>
                </a:solidFill>
              </a:rPr>
              <a:t>nothing unclean will enter it</a:t>
            </a:r>
            <a:r>
              <a:rPr lang="en-US"/>
              <a:t> (the new Jerusalem, </a:t>
            </a:r>
          </a:p>
          <a:p>
            <a:pPr lvl="1" eaLnBrk="1" hangingPunct="1"/>
            <a:r>
              <a:rPr lang="en-US"/>
              <a:t>	heaven), nor any (one) who does abominable things or </a:t>
            </a:r>
          </a:p>
          <a:p>
            <a:pPr lvl="1" eaLnBrk="1" hangingPunct="1"/>
            <a:r>
              <a:rPr lang="en-US"/>
              <a:t>	tells lies. </a:t>
            </a:r>
          </a:p>
          <a:p>
            <a:pPr eaLnBrk="1" hangingPunct="1"/>
            <a:r>
              <a:rPr lang="en-US" b="1"/>
              <a:t>Revelation 22:15 </a:t>
            </a:r>
          </a:p>
          <a:p>
            <a:pPr lvl="1" eaLnBrk="1" hangingPunct="1"/>
            <a:r>
              <a:rPr lang="en-US"/>
              <a:t>	Outside (the new Jerusalem, heaven) are the dogs, </a:t>
            </a:r>
          </a:p>
          <a:p>
            <a:pPr lvl="1" eaLnBrk="1" hangingPunct="1"/>
            <a:r>
              <a:rPr lang="en-US"/>
              <a:t>	the sorcerers, the unchaste, the murderers, the </a:t>
            </a:r>
          </a:p>
          <a:p>
            <a:pPr lvl="1" eaLnBrk="1" hangingPunct="1"/>
            <a:r>
              <a:rPr lang="en-US"/>
              <a:t>	idol-worshipers, and </a:t>
            </a:r>
            <a:r>
              <a:rPr lang="en-US" b="1">
                <a:solidFill>
                  <a:schemeClr val="accent2"/>
                </a:solidFill>
              </a:rPr>
              <a:t>all who love and practice deceit</a:t>
            </a:r>
            <a:r>
              <a:rPr lang="en-US"/>
              <a:t>. </a:t>
            </a:r>
          </a:p>
          <a:p>
            <a:pPr eaLnBrk="1" hangingPunct="1"/>
            <a:r>
              <a:rPr lang="en-US" b="1"/>
              <a:t>Matthew 10:28 </a:t>
            </a:r>
          </a:p>
          <a:p>
            <a:pPr lvl="1" eaLnBrk="1" hangingPunct="1"/>
            <a:r>
              <a:rPr lang="en-US"/>
              <a:t>	And do not be afraid of those who kill the body but </a:t>
            </a:r>
          </a:p>
          <a:p>
            <a:pPr lvl="1" eaLnBrk="1" hangingPunct="1"/>
            <a:r>
              <a:rPr lang="en-US"/>
              <a:t>	cannot kill the soul; rather, be afraid of the one who can </a:t>
            </a:r>
          </a:p>
          <a:p>
            <a:pPr lvl="1" eaLnBrk="1" hangingPunct="1"/>
            <a:r>
              <a:rPr lang="en-US"/>
              <a:t>	</a:t>
            </a:r>
            <a:r>
              <a:rPr lang="en-US" b="1">
                <a:solidFill>
                  <a:schemeClr val="accent2"/>
                </a:solidFill>
              </a:rPr>
              <a:t>destroy both soul and body in Gehenna</a:t>
            </a:r>
            <a:r>
              <a:rPr lang="en-US"/>
              <a:t>. </a:t>
            </a:r>
          </a:p>
          <a:p>
            <a:pPr eaLnBrk="1" hangingPunct="1"/>
            <a:r>
              <a:rPr lang="en-US" b="1"/>
              <a:t>Revelation 21:8 </a:t>
            </a:r>
          </a:p>
          <a:p>
            <a:pPr lvl="1" eaLnBrk="1" hangingPunct="1"/>
            <a:r>
              <a:rPr lang="en-US"/>
              <a:t>	But as for cowards, the unfaithful, the depraved, </a:t>
            </a:r>
          </a:p>
          <a:p>
            <a:pPr lvl="1" eaLnBrk="1" hangingPunct="1"/>
            <a:r>
              <a:rPr lang="en-US"/>
              <a:t>	murderers, the unchaste, sorcerers, idol-worshipers, </a:t>
            </a:r>
          </a:p>
          <a:p>
            <a:pPr lvl="1" eaLnBrk="1" hangingPunct="1"/>
            <a:r>
              <a:rPr lang="en-US"/>
              <a:t>	and deceivers of every sort, their lot is in </a:t>
            </a:r>
            <a:r>
              <a:rPr lang="en-US" b="1">
                <a:solidFill>
                  <a:schemeClr val="accent2"/>
                </a:solidFill>
              </a:rPr>
              <a:t>the burning </a:t>
            </a:r>
          </a:p>
          <a:p>
            <a:pPr lvl="1" eaLnBrk="1" hangingPunct="1"/>
            <a:r>
              <a:rPr lang="en-US" b="1">
                <a:solidFill>
                  <a:schemeClr val="accent2"/>
                </a:solidFill>
              </a:rPr>
              <a:t>	pool of fire and sulfur</a:t>
            </a:r>
            <a:r>
              <a:rPr lang="en-US"/>
              <a:t>, which is the second death.</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6" descr="2MM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6323013"/>
            <a:ext cx="91408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2"/>
          <p:cNvSpPr txBox="1">
            <a:spLocks noChangeArrowheads="1"/>
          </p:cNvSpPr>
          <p:nvPr/>
        </p:nvSpPr>
        <p:spPr bwMode="auto">
          <a:xfrm>
            <a:off x="152400" y="158750"/>
            <a:ext cx="8208963"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The </a:t>
            </a:r>
            <a:r>
              <a:rPr lang="en-US" b="1">
                <a:solidFill>
                  <a:schemeClr val="accent2"/>
                </a:solidFill>
              </a:rPr>
              <a:t>Fathers of the Church</a:t>
            </a:r>
            <a:r>
              <a:rPr lang="en-US"/>
              <a:t> reflect the constant faith of the </a:t>
            </a:r>
          </a:p>
          <a:p>
            <a:pPr eaLnBrk="1" hangingPunct="1"/>
            <a:r>
              <a:rPr lang="en-US"/>
              <a:t>Church on the existence and nature of hell. </a:t>
            </a:r>
          </a:p>
          <a:p>
            <a:pPr eaLnBrk="1" hangingPunct="1"/>
            <a:endParaRPr lang="en-US"/>
          </a:p>
          <a:p>
            <a:pPr eaLnBrk="1" hangingPunct="1"/>
            <a:r>
              <a:rPr lang="en-US" b="1">
                <a:solidFill>
                  <a:srgbClr val="008000"/>
                </a:solidFill>
              </a:rPr>
              <a:t>Ignatius of Antioch, </a:t>
            </a:r>
            <a:r>
              <a:rPr lang="en-US" b="1" i="1">
                <a:solidFill>
                  <a:srgbClr val="008000"/>
                </a:solidFill>
              </a:rPr>
              <a:t>Letter to the Ephesians</a:t>
            </a:r>
            <a:r>
              <a:rPr lang="en-US" b="1">
                <a:solidFill>
                  <a:srgbClr val="008000"/>
                </a:solidFill>
              </a:rPr>
              <a:t>, Ch. 16:1</a:t>
            </a:r>
          </a:p>
          <a:p>
            <a:pPr eaLnBrk="1" hangingPunct="1"/>
            <a:r>
              <a:rPr lang="en-US" b="1">
                <a:solidFill>
                  <a:srgbClr val="008000"/>
                </a:solidFill>
              </a:rPr>
              <a:t> </a:t>
            </a:r>
          </a:p>
          <a:p>
            <a:pPr eaLnBrk="1" hangingPunct="1"/>
            <a:r>
              <a:rPr lang="en-US"/>
              <a:t>"Make no mistake, brethren; the corrupter </a:t>
            </a:r>
          </a:p>
          <a:p>
            <a:pPr eaLnBrk="1" hangingPunct="1"/>
            <a:r>
              <a:rPr lang="en-US"/>
              <a:t>of families will not inherit the kingdom of God. </a:t>
            </a:r>
          </a:p>
          <a:p>
            <a:pPr eaLnBrk="1" hangingPunct="1"/>
            <a:r>
              <a:rPr lang="en-US"/>
              <a:t>If, then, those are dead who do these things </a:t>
            </a:r>
          </a:p>
          <a:p>
            <a:pPr eaLnBrk="1" hangingPunct="1"/>
            <a:r>
              <a:rPr lang="en-US"/>
              <a:t>according to the flesh, how much worse if, </a:t>
            </a:r>
          </a:p>
          <a:p>
            <a:pPr eaLnBrk="1" hangingPunct="1"/>
            <a:r>
              <a:rPr lang="en-US"/>
              <a:t>with bad doctrine, one should corrupt the </a:t>
            </a:r>
          </a:p>
          <a:p>
            <a:pPr eaLnBrk="1" hangingPunct="1"/>
            <a:r>
              <a:rPr lang="en-US"/>
              <a:t>faith of God for which Jesus Christ was </a:t>
            </a:r>
          </a:p>
          <a:p>
            <a:pPr eaLnBrk="1" hangingPunct="1"/>
            <a:r>
              <a:rPr lang="en-US"/>
              <a:t>crucified. </a:t>
            </a:r>
          </a:p>
          <a:p>
            <a:pPr eaLnBrk="1" hangingPunct="1"/>
            <a:r>
              <a:rPr lang="en-US"/>
              <a:t>Such a man, for becoming contaminated, will </a:t>
            </a:r>
          </a:p>
          <a:p>
            <a:pPr eaLnBrk="1" hangingPunct="1"/>
            <a:r>
              <a:rPr lang="en-US"/>
              <a:t>depart into unquenchable fire; and will any </a:t>
            </a:r>
          </a:p>
          <a:p>
            <a:pPr eaLnBrk="1" hangingPunct="1"/>
            <a:r>
              <a:rPr lang="en-US"/>
              <a:t>one who listens to him." </a:t>
            </a:r>
          </a:p>
        </p:txBody>
      </p:sp>
      <p:sp>
        <p:nvSpPr>
          <p:cNvPr id="48132" name="Oval 11"/>
          <p:cNvSpPr>
            <a:spLocks noChangeArrowheads="1"/>
          </p:cNvSpPr>
          <p:nvPr/>
        </p:nvSpPr>
        <p:spPr bwMode="auto">
          <a:xfrm>
            <a:off x="381000" y="6400800"/>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8133" name="Picture 15" descr="St. Ignatius of Antio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9225" y="2743200"/>
            <a:ext cx="24161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0" descr="2MM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6323013"/>
            <a:ext cx="91408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2"/>
          <p:cNvSpPr txBox="1">
            <a:spLocks noChangeArrowheads="1"/>
          </p:cNvSpPr>
          <p:nvPr/>
        </p:nvSpPr>
        <p:spPr bwMode="auto">
          <a:xfrm>
            <a:off x="136525" y="234950"/>
            <a:ext cx="8689975"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solidFill>
                  <a:srgbClr val="006600"/>
                </a:solidFill>
              </a:rPr>
              <a:t>Gregory of Nyssa, </a:t>
            </a:r>
            <a:r>
              <a:rPr lang="en-US" b="1" i="1">
                <a:solidFill>
                  <a:srgbClr val="006600"/>
                </a:solidFill>
              </a:rPr>
              <a:t>The Great Catechism</a:t>
            </a:r>
            <a:r>
              <a:rPr lang="en-US" b="1">
                <a:solidFill>
                  <a:srgbClr val="006600"/>
                </a:solidFill>
              </a:rPr>
              <a:t>, Ch. 40</a:t>
            </a:r>
          </a:p>
          <a:p>
            <a:pPr eaLnBrk="1" hangingPunct="1"/>
            <a:r>
              <a:rPr lang="en-US" b="1">
                <a:solidFill>
                  <a:srgbClr val="006600"/>
                </a:solidFill>
              </a:rPr>
              <a:t/>
            </a:r>
            <a:br>
              <a:rPr lang="en-US" b="1">
                <a:solidFill>
                  <a:srgbClr val="006600"/>
                </a:solidFill>
              </a:rPr>
            </a:br>
            <a:r>
              <a:rPr lang="en-US" b="1">
                <a:solidFill>
                  <a:srgbClr val="006600"/>
                </a:solidFill>
              </a:rPr>
              <a:t>"</a:t>
            </a:r>
            <a:r>
              <a:rPr lang="en-US"/>
              <a:t>Indeed, the sinner's life of torment presents no equivalent </a:t>
            </a:r>
          </a:p>
          <a:p>
            <a:pPr eaLnBrk="1" hangingPunct="1"/>
            <a:r>
              <a:rPr lang="en-US"/>
              <a:t>to anything that pains the sense here. Even if some one of the</a:t>
            </a:r>
          </a:p>
          <a:p>
            <a:pPr eaLnBrk="1" hangingPunct="1"/>
            <a:r>
              <a:rPr lang="en-US"/>
              <a:t>punishments in that other world be named in terms that are </a:t>
            </a:r>
          </a:p>
          <a:p>
            <a:pPr eaLnBrk="1" hangingPunct="1"/>
            <a:r>
              <a:rPr lang="en-US"/>
              <a:t>well known here, the distinction is still not small. When you </a:t>
            </a:r>
          </a:p>
          <a:p>
            <a:pPr eaLnBrk="1" hangingPunct="1"/>
            <a:r>
              <a:rPr lang="en-US"/>
              <a:t>hear the word fire, you have been taught to think of a fire other </a:t>
            </a:r>
          </a:p>
          <a:p>
            <a:pPr eaLnBrk="1" hangingPunct="1"/>
            <a:r>
              <a:rPr lang="en-US"/>
              <a:t>than the fire we see, owing to something being added to that </a:t>
            </a:r>
          </a:p>
          <a:p>
            <a:pPr eaLnBrk="1" hangingPunct="1"/>
            <a:r>
              <a:rPr lang="en-US"/>
              <a:t>fire which in this there is not; for that </a:t>
            </a:r>
          </a:p>
          <a:p>
            <a:pPr eaLnBrk="1" hangingPunct="1"/>
            <a:r>
              <a:rPr lang="en-US"/>
              <a:t>fire is never quenched, whereas </a:t>
            </a:r>
          </a:p>
          <a:p>
            <a:pPr eaLnBrk="1" hangingPunct="1"/>
            <a:r>
              <a:rPr lang="en-US"/>
              <a:t>experience has discovered many </a:t>
            </a:r>
          </a:p>
          <a:p>
            <a:pPr eaLnBrk="1" hangingPunct="1"/>
            <a:r>
              <a:rPr lang="en-US"/>
              <a:t>ways of quenching this; and there is </a:t>
            </a:r>
          </a:p>
          <a:p>
            <a:pPr eaLnBrk="1" hangingPunct="1"/>
            <a:r>
              <a:rPr lang="en-US"/>
              <a:t>a great difference between a fire </a:t>
            </a:r>
          </a:p>
          <a:p>
            <a:pPr eaLnBrk="1" hangingPunct="1"/>
            <a:r>
              <a:rPr lang="en-US"/>
              <a:t>which can be extinguished, and </a:t>
            </a:r>
          </a:p>
          <a:p>
            <a:pPr eaLnBrk="1" hangingPunct="1"/>
            <a:r>
              <a:rPr lang="en-US"/>
              <a:t>one that does not admit of extinction." </a:t>
            </a:r>
          </a:p>
        </p:txBody>
      </p:sp>
      <p:grpSp>
        <p:nvGrpSpPr>
          <p:cNvPr id="49156" name="Group 6"/>
          <p:cNvGrpSpPr>
            <a:grpSpLocks/>
          </p:cNvGrpSpPr>
          <p:nvPr/>
        </p:nvGrpSpPr>
        <p:grpSpPr bwMode="auto">
          <a:xfrm>
            <a:off x="1714500" y="1782763"/>
            <a:ext cx="5715000" cy="3200400"/>
            <a:chOff x="0" y="0"/>
            <a:chExt cx="3600" cy="2016"/>
          </a:xfrm>
        </p:grpSpPr>
        <p:sp>
          <p:nvSpPr>
            <p:cNvPr id="49159" name="Rectangle 3"/>
            <p:cNvSpPr>
              <a:spLocks noChangeArrowheads="1"/>
            </p:cNvSpPr>
            <p:nvPr/>
          </p:nvSpPr>
          <p:spPr bwMode="auto">
            <a:xfrm>
              <a:off x="0" y="0"/>
              <a:ext cx="3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9160" name="Rectangle 4"/>
            <p:cNvSpPr>
              <a:spLocks noChangeArrowheads="1"/>
            </p:cNvSpPr>
            <p:nvPr/>
          </p:nvSpPr>
          <p:spPr bwMode="auto">
            <a:xfrm>
              <a:off x="0" y="0"/>
              <a:ext cx="3600" cy="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900">
                  <a:solidFill>
                    <a:srgbClr val="000000"/>
                  </a:solidFill>
                  <a:latin typeface="Verdana" pitchFamily="34" charset="0"/>
                  <a:hlinkClick r:id="rId3"/>
                </a:rPr>
                <a:t>  </a:t>
              </a:r>
              <a:r>
                <a:rPr lang="en-US" sz="20400">
                  <a:solidFill>
                    <a:srgbClr val="000000"/>
                  </a:solidFill>
                  <a:latin typeface="Verdana" pitchFamily="34" charset="0"/>
                </a:rPr>
                <a:t> </a:t>
              </a:r>
              <a:r>
                <a:rPr lang="en-US" sz="900">
                  <a:solidFill>
                    <a:srgbClr val="000000"/>
                  </a:solidFill>
                  <a:latin typeface="Verdana" pitchFamily="34" charset="0"/>
                </a:rPr>
                <a:t>                                                        </a:t>
              </a:r>
            </a:p>
          </p:txBody>
        </p:sp>
      </p:grpSp>
      <p:pic>
        <p:nvPicPr>
          <p:cNvPr id="49157" name="Picture 5" descr="nyss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276600"/>
            <a:ext cx="2082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Oval 9"/>
          <p:cNvSpPr>
            <a:spLocks noChangeArrowheads="1"/>
          </p:cNvSpPr>
          <p:nvPr/>
        </p:nvSpPr>
        <p:spPr bwMode="auto">
          <a:xfrm>
            <a:off x="990600" y="6400800"/>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4" descr="2MM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6323013"/>
            <a:ext cx="91408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2"/>
          <p:cNvSpPr txBox="1">
            <a:spLocks noChangeArrowheads="1"/>
          </p:cNvSpPr>
          <p:nvPr/>
        </p:nvSpPr>
        <p:spPr bwMode="auto">
          <a:xfrm>
            <a:off x="152400" y="115888"/>
            <a:ext cx="9043988"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The </a:t>
            </a:r>
            <a:r>
              <a:rPr lang="en-US" b="1"/>
              <a:t>teaching Magisterium of the Church</a:t>
            </a:r>
            <a:r>
              <a:rPr lang="en-US"/>
              <a:t> has also affirmed </a:t>
            </a:r>
          </a:p>
          <a:p>
            <a:pPr eaLnBrk="1" hangingPunct="1"/>
            <a:r>
              <a:rPr lang="en-US"/>
              <a:t>the existence and nature of hell. </a:t>
            </a:r>
          </a:p>
          <a:p>
            <a:pPr eaLnBrk="1" hangingPunct="1"/>
            <a:endParaRPr lang="en-US"/>
          </a:p>
          <a:p>
            <a:pPr eaLnBrk="1" hangingPunct="1"/>
            <a:r>
              <a:rPr lang="en-US" b="1">
                <a:solidFill>
                  <a:srgbClr val="006600"/>
                </a:solidFill>
              </a:rPr>
              <a:t>The Lateran Council IV, 1215</a:t>
            </a:r>
            <a:br>
              <a:rPr lang="en-US" b="1">
                <a:solidFill>
                  <a:srgbClr val="006600"/>
                </a:solidFill>
              </a:rPr>
            </a:br>
            <a:r>
              <a:rPr lang="en-US"/>
              <a:t>"... the wicked (receive), a perpetual punishment with the devil …"</a:t>
            </a:r>
          </a:p>
          <a:p>
            <a:pPr eaLnBrk="1" hangingPunct="1"/>
            <a:r>
              <a:rPr lang="en-US"/>
              <a:t> </a:t>
            </a:r>
          </a:p>
          <a:p>
            <a:pPr eaLnBrk="1" hangingPunct="1"/>
            <a:r>
              <a:rPr lang="en-US" b="1">
                <a:solidFill>
                  <a:srgbClr val="006600"/>
                </a:solidFill>
              </a:rPr>
              <a:t>Pope Innocent IV (1243-1254)</a:t>
            </a:r>
            <a:r>
              <a:rPr lang="en-US" b="1">
                <a:solidFill>
                  <a:srgbClr val="009999"/>
                </a:solidFill>
              </a:rPr>
              <a:t> </a:t>
            </a:r>
          </a:p>
          <a:p>
            <a:pPr eaLnBrk="1" hangingPunct="1"/>
            <a:r>
              <a:rPr lang="en-US"/>
              <a:t>"But if anyone dies unrepentant in the state of mortal sin, he </a:t>
            </a:r>
          </a:p>
          <a:p>
            <a:pPr eaLnBrk="1" hangingPunct="1"/>
            <a:r>
              <a:rPr lang="en-US"/>
              <a:t>will undoubtedly be tormented forever in the fires of an </a:t>
            </a:r>
          </a:p>
          <a:p>
            <a:pPr eaLnBrk="1" hangingPunct="1"/>
            <a:r>
              <a:rPr lang="en-US"/>
              <a:t>everlasting hell." (Letter to the Bishop of Tusculum, Section 24) </a:t>
            </a:r>
          </a:p>
        </p:txBody>
      </p:sp>
      <p:sp>
        <p:nvSpPr>
          <p:cNvPr id="50180" name="Oval 8"/>
          <p:cNvSpPr>
            <a:spLocks noChangeArrowheads="1"/>
          </p:cNvSpPr>
          <p:nvPr/>
        </p:nvSpPr>
        <p:spPr bwMode="auto">
          <a:xfrm>
            <a:off x="5105400" y="6400800"/>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1" name="Oval 9"/>
          <p:cNvSpPr>
            <a:spLocks noChangeArrowheads="1"/>
          </p:cNvSpPr>
          <p:nvPr/>
        </p:nvSpPr>
        <p:spPr bwMode="auto">
          <a:xfrm>
            <a:off x="8153400" y="6400800"/>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182" name="Oval 11"/>
          <p:cNvSpPr>
            <a:spLocks noChangeArrowheads="1"/>
          </p:cNvSpPr>
          <p:nvPr/>
        </p:nvSpPr>
        <p:spPr bwMode="auto">
          <a:xfrm>
            <a:off x="4876800" y="6400800"/>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0183" name="Picture 13" descr="Innocent I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810000"/>
            <a:ext cx="24447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0" descr="2MM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6323013"/>
            <a:ext cx="91408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2"/>
          <p:cNvSpPr txBox="1">
            <a:spLocks noChangeArrowheads="1"/>
          </p:cNvSpPr>
          <p:nvPr/>
        </p:nvSpPr>
        <p:spPr bwMode="auto">
          <a:xfrm>
            <a:off x="152400" y="115888"/>
            <a:ext cx="8588375"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solidFill>
                  <a:srgbClr val="006600"/>
                </a:solidFill>
              </a:rPr>
              <a:t>Vatican Council I, 1869-70</a:t>
            </a:r>
          </a:p>
          <a:p>
            <a:pPr eaLnBrk="1" hangingPunct="1"/>
            <a:r>
              <a:rPr lang="en-US" b="1">
                <a:solidFill>
                  <a:srgbClr val="009999"/>
                </a:solidFill>
              </a:rPr>
              <a:t> </a:t>
            </a:r>
          </a:p>
          <a:p>
            <a:pPr eaLnBrk="1" hangingPunct="1"/>
            <a:r>
              <a:rPr lang="en-US"/>
              <a:t>"Therefore, all who die in actual mortal sin are excluded from </a:t>
            </a:r>
          </a:p>
          <a:p>
            <a:pPr eaLnBrk="1" hangingPunct="1"/>
            <a:r>
              <a:rPr lang="en-US"/>
              <a:t>the kingdom of God and will suffer forever the torments of hell </a:t>
            </a:r>
          </a:p>
          <a:p>
            <a:pPr eaLnBrk="1" hangingPunct="1"/>
            <a:r>
              <a:rPr lang="en-US"/>
              <a:t>from which there is no redemption. If anyone says that a man </a:t>
            </a:r>
          </a:p>
          <a:p>
            <a:pPr eaLnBrk="1" hangingPunct="1"/>
            <a:r>
              <a:rPr lang="en-US"/>
              <a:t>can be justified even after death; or if he says that the </a:t>
            </a:r>
          </a:p>
          <a:p>
            <a:pPr eaLnBrk="1" hangingPunct="1"/>
            <a:r>
              <a:rPr lang="en-US"/>
              <a:t>punishments of the damned in hell will not last forever; </a:t>
            </a:r>
          </a:p>
          <a:p>
            <a:pPr eaLnBrk="1" hangingPunct="1"/>
            <a:r>
              <a:rPr lang="en-US"/>
              <a:t>let him be anathema."</a:t>
            </a:r>
          </a:p>
        </p:txBody>
      </p:sp>
      <p:sp>
        <p:nvSpPr>
          <p:cNvPr id="51204" name="Oval 5"/>
          <p:cNvSpPr>
            <a:spLocks noChangeArrowheads="1"/>
          </p:cNvSpPr>
          <p:nvPr/>
        </p:nvSpPr>
        <p:spPr bwMode="auto">
          <a:xfrm>
            <a:off x="8062913" y="6400800"/>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5" name="Rectangle 11"/>
          <p:cNvSpPr>
            <a:spLocks noChangeArrowheads="1"/>
          </p:cNvSpPr>
          <p:nvPr/>
        </p:nvSpPr>
        <p:spPr bwMode="auto">
          <a:xfrm>
            <a:off x="2286000" y="2366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51206" name="Group 15"/>
          <p:cNvGrpSpPr>
            <a:grpSpLocks/>
          </p:cNvGrpSpPr>
          <p:nvPr/>
        </p:nvGrpSpPr>
        <p:grpSpPr bwMode="auto">
          <a:xfrm>
            <a:off x="3776663" y="2366963"/>
            <a:ext cx="6161087" cy="0"/>
            <a:chOff x="0" y="0"/>
            <a:chExt cx="3881" cy="0"/>
          </a:xfrm>
        </p:grpSpPr>
        <p:sp>
          <p:nvSpPr>
            <p:cNvPr id="51211" name="Rectangle 12"/>
            <p:cNvSpPr>
              <a:spLocks noChangeArrowheads="1"/>
            </p:cNvSpPr>
            <p:nvPr/>
          </p:nvSpPr>
          <p:spPr bwMode="auto">
            <a:xfrm>
              <a:off x="0" y="0"/>
              <a:ext cx="388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12" name="Rectangle 13"/>
            <p:cNvSpPr>
              <a:spLocks noChangeArrowheads="1"/>
            </p:cNvSpPr>
            <p:nvPr/>
          </p:nvSpPr>
          <p:spPr bwMode="auto">
            <a:xfrm>
              <a:off x="0" y="0"/>
              <a:ext cx="388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pic>
        <p:nvPicPr>
          <p:cNvPr id="51207" name="Picture 14" descr="cr66pg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581400"/>
            <a:ext cx="48768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17" descr="piju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895600"/>
            <a:ext cx="205740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9" name="Text Box 18"/>
          <p:cNvSpPr txBox="1">
            <a:spLocks noChangeArrowheads="1"/>
          </p:cNvSpPr>
          <p:nvPr/>
        </p:nvSpPr>
        <p:spPr bwMode="auto">
          <a:xfrm>
            <a:off x="6237288" y="5327650"/>
            <a:ext cx="15938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600" b="1"/>
              <a:t>Pope Pius IX</a:t>
            </a:r>
          </a:p>
        </p:txBody>
      </p:sp>
      <p:sp>
        <p:nvSpPr>
          <p:cNvPr id="51210" name="Text Box 19"/>
          <p:cNvSpPr txBox="1">
            <a:spLocks noChangeArrowheads="1"/>
          </p:cNvSpPr>
          <p:nvPr/>
        </p:nvSpPr>
        <p:spPr bwMode="auto">
          <a:xfrm>
            <a:off x="3810000" y="5791200"/>
            <a:ext cx="18224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600" b="1"/>
              <a:t>Vatican Council I</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776413" y="228600"/>
            <a:ext cx="890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Death</a:t>
            </a:r>
          </a:p>
        </p:txBody>
      </p:sp>
      <p:sp>
        <p:nvSpPr>
          <p:cNvPr id="52227" name="Text Box 3"/>
          <p:cNvSpPr txBox="1">
            <a:spLocks noChangeArrowheads="1"/>
          </p:cNvSpPr>
          <p:nvPr/>
        </p:nvSpPr>
        <p:spPr bwMode="auto">
          <a:xfrm>
            <a:off x="1019175" y="1219200"/>
            <a:ext cx="263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Particular Judgment</a:t>
            </a:r>
          </a:p>
        </p:txBody>
      </p:sp>
      <p:sp>
        <p:nvSpPr>
          <p:cNvPr id="52228" name="Text Box 4"/>
          <p:cNvSpPr txBox="1">
            <a:spLocks noChangeArrowheads="1"/>
          </p:cNvSpPr>
          <p:nvPr/>
        </p:nvSpPr>
        <p:spPr bwMode="auto">
          <a:xfrm>
            <a:off x="228600" y="2422525"/>
            <a:ext cx="1089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Heaven</a:t>
            </a:r>
          </a:p>
        </p:txBody>
      </p:sp>
      <p:sp>
        <p:nvSpPr>
          <p:cNvPr id="52229" name="Text Box 5"/>
          <p:cNvSpPr txBox="1">
            <a:spLocks noChangeArrowheads="1"/>
          </p:cNvSpPr>
          <p:nvPr/>
        </p:nvSpPr>
        <p:spPr bwMode="auto">
          <a:xfrm>
            <a:off x="1600200" y="2438400"/>
            <a:ext cx="1384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solidFill>
                  <a:srgbClr val="990000"/>
                </a:solidFill>
              </a:rPr>
              <a:t>Purgatory</a:t>
            </a:r>
          </a:p>
        </p:txBody>
      </p:sp>
      <p:sp>
        <p:nvSpPr>
          <p:cNvPr id="52230" name="Text Box 6"/>
          <p:cNvSpPr txBox="1">
            <a:spLocks noChangeArrowheads="1"/>
          </p:cNvSpPr>
          <p:nvPr/>
        </p:nvSpPr>
        <p:spPr bwMode="auto">
          <a:xfrm>
            <a:off x="3617913" y="2438400"/>
            <a:ext cx="649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Hell</a:t>
            </a:r>
          </a:p>
        </p:txBody>
      </p:sp>
      <p:sp>
        <p:nvSpPr>
          <p:cNvPr id="52231" name="Text Box 7"/>
          <p:cNvSpPr txBox="1">
            <a:spLocks noChangeArrowheads="1"/>
          </p:cNvSpPr>
          <p:nvPr/>
        </p:nvSpPr>
        <p:spPr bwMode="auto">
          <a:xfrm>
            <a:off x="1638300" y="4125913"/>
            <a:ext cx="1257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i="1"/>
              <a:t>Parousia</a:t>
            </a:r>
          </a:p>
        </p:txBody>
      </p:sp>
      <p:sp>
        <p:nvSpPr>
          <p:cNvPr id="52232" name="Text Box 8"/>
          <p:cNvSpPr txBox="1">
            <a:spLocks noChangeArrowheads="1"/>
          </p:cNvSpPr>
          <p:nvPr/>
        </p:nvSpPr>
        <p:spPr bwMode="auto">
          <a:xfrm>
            <a:off x="685800" y="4648200"/>
            <a:ext cx="3203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Resurrection of the Dead</a:t>
            </a:r>
          </a:p>
        </p:txBody>
      </p:sp>
      <p:sp>
        <p:nvSpPr>
          <p:cNvPr id="52233" name="Text Box 9"/>
          <p:cNvSpPr txBox="1">
            <a:spLocks noChangeArrowheads="1"/>
          </p:cNvSpPr>
          <p:nvPr/>
        </p:nvSpPr>
        <p:spPr bwMode="auto">
          <a:xfrm>
            <a:off x="1092200" y="5257800"/>
            <a:ext cx="241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General Judgment</a:t>
            </a:r>
          </a:p>
        </p:txBody>
      </p:sp>
      <p:sp>
        <p:nvSpPr>
          <p:cNvPr id="52234" name="Text Box 10"/>
          <p:cNvSpPr txBox="1">
            <a:spLocks noChangeArrowheads="1"/>
          </p:cNvSpPr>
          <p:nvPr/>
        </p:nvSpPr>
        <p:spPr bwMode="auto">
          <a:xfrm>
            <a:off x="1676400" y="6080125"/>
            <a:ext cx="1128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Eternity</a:t>
            </a:r>
          </a:p>
        </p:txBody>
      </p:sp>
      <p:sp>
        <p:nvSpPr>
          <p:cNvPr id="52235" name="Line 11"/>
          <p:cNvSpPr>
            <a:spLocks noChangeShapeType="1"/>
          </p:cNvSpPr>
          <p:nvPr/>
        </p:nvSpPr>
        <p:spPr bwMode="auto">
          <a:xfrm>
            <a:off x="2209800" y="533400"/>
            <a:ext cx="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6" name="Line 12"/>
          <p:cNvSpPr>
            <a:spLocks noChangeShapeType="1"/>
          </p:cNvSpPr>
          <p:nvPr/>
        </p:nvSpPr>
        <p:spPr bwMode="auto">
          <a:xfrm>
            <a:off x="2209800" y="1600200"/>
            <a:ext cx="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7" name="Line 13"/>
          <p:cNvSpPr>
            <a:spLocks noChangeShapeType="1"/>
          </p:cNvSpPr>
          <p:nvPr/>
        </p:nvSpPr>
        <p:spPr bwMode="auto">
          <a:xfrm>
            <a:off x="2209800" y="1600200"/>
            <a:ext cx="16764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8" name="Line 14"/>
          <p:cNvSpPr>
            <a:spLocks noChangeShapeType="1"/>
          </p:cNvSpPr>
          <p:nvPr/>
        </p:nvSpPr>
        <p:spPr bwMode="auto">
          <a:xfrm flipH="1">
            <a:off x="762000" y="1600200"/>
            <a:ext cx="14478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9" name="Line 15"/>
          <p:cNvSpPr>
            <a:spLocks noChangeShapeType="1"/>
          </p:cNvSpPr>
          <p:nvPr/>
        </p:nvSpPr>
        <p:spPr bwMode="auto">
          <a:xfrm>
            <a:off x="2209800" y="2819400"/>
            <a:ext cx="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0" name="Line 16"/>
          <p:cNvSpPr>
            <a:spLocks noChangeShapeType="1"/>
          </p:cNvSpPr>
          <p:nvPr/>
        </p:nvSpPr>
        <p:spPr bwMode="auto">
          <a:xfrm>
            <a:off x="3962400" y="2819400"/>
            <a:ext cx="0" cy="3352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1" name="Line 17"/>
          <p:cNvSpPr>
            <a:spLocks noChangeShapeType="1"/>
          </p:cNvSpPr>
          <p:nvPr/>
        </p:nvSpPr>
        <p:spPr bwMode="auto">
          <a:xfrm>
            <a:off x="685800" y="2819400"/>
            <a:ext cx="0" cy="3352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2" name="Line 18"/>
          <p:cNvSpPr>
            <a:spLocks noChangeShapeType="1"/>
          </p:cNvSpPr>
          <p:nvPr/>
        </p:nvSpPr>
        <p:spPr bwMode="auto">
          <a:xfrm flipH="1">
            <a:off x="685800" y="4114800"/>
            <a:ext cx="1524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52243" name="Picture 19" descr="alpha%20and%20ome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352800"/>
            <a:ext cx="2133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88925" y="268288"/>
            <a:ext cx="932815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t>Ecclesiastes 12:5-7 </a:t>
            </a:r>
          </a:p>
          <a:p>
            <a:pPr lvl="1" eaLnBrk="1" hangingPunct="1"/>
            <a:r>
              <a:rPr lang="en-US"/>
              <a:t>	Because man goes to his lasting home, and mourners </a:t>
            </a:r>
          </a:p>
          <a:p>
            <a:pPr lvl="1" eaLnBrk="1" hangingPunct="1"/>
            <a:r>
              <a:rPr lang="en-US"/>
              <a:t>	go about the streets; Before the silver cord is snapped </a:t>
            </a:r>
          </a:p>
          <a:p>
            <a:pPr lvl="1" eaLnBrk="1" hangingPunct="1"/>
            <a:r>
              <a:rPr lang="en-US"/>
              <a:t>	and the golden bowl is broken, And the pitcher is </a:t>
            </a:r>
          </a:p>
          <a:p>
            <a:pPr lvl="1" eaLnBrk="1" hangingPunct="1"/>
            <a:r>
              <a:rPr lang="en-US"/>
              <a:t>	shattered at the spring, and the broken pulley falls </a:t>
            </a:r>
          </a:p>
          <a:p>
            <a:pPr lvl="1" eaLnBrk="1" hangingPunct="1"/>
            <a:r>
              <a:rPr lang="en-US"/>
              <a:t>	into the well, And </a:t>
            </a:r>
            <a:r>
              <a:rPr lang="en-US" b="1">
                <a:solidFill>
                  <a:schemeClr val="accent2"/>
                </a:solidFill>
              </a:rPr>
              <a:t>the dust returns to the earth</a:t>
            </a:r>
            <a:r>
              <a:rPr lang="en-US"/>
              <a:t> as it </a:t>
            </a:r>
          </a:p>
          <a:p>
            <a:pPr lvl="1" eaLnBrk="1" hangingPunct="1"/>
            <a:r>
              <a:rPr lang="en-US"/>
              <a:t>	once was, and </a:t>
            </a:r>
            <a:r>
              <a:rPr lang="en-US" b="1">
                <a:solidFill>
                  <a:schemeClr val="accent2"/>
                </a:solidFill>
              </a:rPr>
              <a:t>the life breath returns to God</a:t>
            </a:r>
            <a:r>
              <a:rPr lang="en-US"/>
              <a:t> who </a:t>
            </a:r>
          </a:p>
          <a:p>
            <a:pPr lvl="1" eaLnBrk="1" hangingPunct="1"/>
            <a:r>
              <a:rPr lang="en-US"/>
              <a:t>	gave it. </a:t>
            </a:r>
          </a:p>
          <a:p>
            <a:pPr eaLnBrk="1" hangingPunct="1"/>
            <a:r>
              <a:rPr lang="en-US" b="1"/>
              <a:t>2 Corinthians 5:1 </a:t>
            </a:r>
          </a:p>
          <a:p>
            <a:pPr lvl="1" eaLnBrk="1" hangingPunct="1"/>
            <a:r>
              <a:rPr lang="en-US"/>
              <a:t>	For we know that if our earthly dwelling, a tent, should 	</a:t>
            </a:r>
          </a:p>
          <a:p>
            <a:pPr lvl="1" eaLnBrk="1" hangingPunct="1"/>
            <a:r>
              <a:rPr lang="en-US"/>
              <a:t>	be destroyed, we have </a:t>
            </a:r>
            <a:r>
              <a:rPr lang="en-US" b="1">
                <a:solidFill>
                  <a:schemeClr val="accent2"/>
                </a:solidFill>
              </a:rPr>
              <a:t>a building from God</a:t>
            </a:r>
            <a:r>
              <a:rPr lang="en-US"/>
              <a:t>, a dwelling </a:t>
            </a:r>
          </a:p>
          <a:p>
            <a:pPr lvl="1" eaLnBrk="1" hangingPunct="1"/>
            <a:r>
              <a:rPr lang="en-US"/>
              <a:t>	not made with hands, eternal in heaven. </a:t>
            </a:r>
          </a:p>
          <a:p>
            <a:pPr eaLnBrk="1" hangingPunct="1"/>
            <a:r>
              <a:rPr lang="en-US" b="1"/>
              <a:t>2 Corinthians 5:4 </a:t>
            </a:r>
          </a:p>
          <a:p>
            <a:pPr lvl="1" eaLnBrk="1" hangingPunct="1"/>
            <a:r>
              <a:rPr lang="en-US"/>
              <a:t>	For while we are in this tent we groan and are weighed </a:t>
            </a:r>
          </a:p>
          <a:p>
            <a:pPr lvl="1" eaLnBrk="1" hangingPunct="1"/>
            <a:r>
              <a:rPr lang="en-US"/>
              <a:t>	down, because we do not wish to be unclothed but to </a:t>
            </a:r>
          </a:p>
          <a:p>
            <a:pPr lvl="1" eaLnBrk="1" hangingPunct="1"/>
            <a:r>
              <a:rPr lang="en-US"/>
              <a:t>	be further clothed, so that </a:t>
            </a:r>
            <a:r>
              <a:rPr lang="en-US" b="1">
                <a:solidFill>
                  <a:schemeClr val="accent2"/>
                </a:solidFill>
              </a:rPr>
              <a:t>what is mortal may be </a:t>
            </a:r>
          </a:p>
          <a:p>
            <a:pPr lvl="1" eaLnBrk="1" hangingPunct="1"/>
            <a:r>
              <a:rPr lang="en-US" b="1">
                <a:solidFill>
                  <a:schemeClr val="accent2"/>
                </a:solidFill>
              </a:rPr>
              <a:t>	swallowed up by life</a:t>
            </a:r>
            <a:r>
              <a:rPr lang="en-US"/>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441325" y="1498600"/>
            <a:ext cx="829945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Sacred Scripture and the constant faith of the Church affirm </a:t>
            </a:r>
          </a:p>
          <a:p>
            <a:pPr eaLnBrk="1" hangingPunct="1"/>
            <a:r>
              <a:rPr lang="en-US"/>
              <a:t>that heaven and hell, as places, exist.  Catholic Christians </a:t>
            </a:r>
          </a:p>
          <a:p>
            <a:pPr eaLnBrk="1" hangingPunct="1"/>
            <a:r>
              <a:rPr lang="en-US"/>
              <a:t>and other Christians also profess belief in a </a:t>
            </a:r>
            <a:r>
              <a:rPr lang="en-US" b="1" i="1"/>
              <a:t>state of being</a:t>
            </a:r>
            <a:r>
              <a:rPr lang="en-US"/>
              <a:t>, </a:t>
            </a:r>
          </a:p>
          <a:p>
            <a:pPr eaLnBrk="1" hangingPunct="1"/>
            <a:r>
              <a:rPr lang="en-US"/>
              <a:t>not a place, called "purgatory." </a:t>
            </a:r>
          </a:p>
          <a:p>
            <a:pPr eaLnBrk="1" hangingPunct="1"/>
            <a:endParaRPr lang="en-US"/>
          </a:p>
          <a:p>
            <a:pPr eaLnBrk="1" hangingPunct="1"/>
            <a:r>
              <a:rPr lang="en-US"/>
              <a:t>The term "purgatory" is not found in the Bible; but neither </a:t>
            </a:r>
          </a:p>
          <a:p>
            <a:pPr eaLnBrk="1" hangingPunct="1"/>
            <a:r>
              <a:rPr lang="en-US"/>
              <a:t>are other such important Christian beliefs such as "Trinity" </a:t>
            </a:r>
          </a:p>
          <a:p>
            <a:pPr eaLnBrk="1" hangingPunct="1"/>
            <a:r>
              <a:rPr lang="en-US"/>
              <a:t>and "Incarnation." </a:t>
            </a:r>
          </a:p>
          <a:p>
            <a:pPr eaLnBrk="1" hangingPunct="1"/>
            <a:endParaRPr lang="en-US"/>
          </a:p>
        </p:txBody>
      </p:sp>
      <p:sp>
        <p:nvSpPr>
          <p:cNvPr id="53251" name="Text Box 3"/>
          <p:cNvSpPr txBox="1">
            <a:spLocks noChangeArrowheads="1"/>
          </p:cNvSpPr>
          <p:nvPr/>
        </p:nvSpPr>
        <p:spPr bwMode="auto">
          <a:xfrm>
            <a:off x="3489325" y="369888"/>
            <a:ext cx="18653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800" b="1">
                <a:solidFill>
                  <a:srgbClr val="990000"/>
                </a:solidFill>
              </a:rPr>
              <a:t>Purgatory</a:t>
            </a:r>
          </a:p>
        </p:txBody>
      </p:sp>
      <p:pic>
        <p:nvPicPr>
          <p:cNvPr id="53252" name="Picture 5" descr="40j-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4963" y="4191000"/>
            <a:ext cx="182086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212725" y="152400"/>
            <a:ext cx="8783638" cy="502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Purgatory is defined as a state of being, the continuing </a:t>
            </a:r>
          </a:p>
          <a:p>
            <a:pPr eaLnBrk="1" hangingPunct="1"/>
            <a:r>
              <a:rPr lang="en-US"/>
              <a:t>process of purgation or purification of the soul after human </a:t>
            </a:r>
          </a:p>
          <a:p>
            <a:pPr eaLnBrk="1" hangingPunct="1"/>
            <a:r>
              <a:rPr lang="en-US"/>
              <a:t>death. </a:t>
            </a:r>
          </a:p>
          <a:p>
            <a:pPr eaLnBrk="1" hangingPunct="1"/>
            <a:endParaRPr lang="en-US" sz="1200"/>
          </a:p>
          <a:p>
            <a:pPr eaLnBrk="1" hangingPunct="1"/>
            <a:r>
              <a:rPr lang="en-US" b="1"/>
              <a:t>It is a state of perfection--begun in baptism and faith-</a:t>
            </a:r>
          </a:p>
          <a:p>
            <a:pPr eaLnBrk="1" hangingPunct="1"/>
            <a:r>
              <a:rPr lang="en-US" b="1"/>
              <a:t>consummated after death, </a:t>
            </a:r>
            <a:r>
              <a:rPr lang="en-US" b="1" i="1"/>
              <a:t>entered into only by those </a:t>
            </a:r>
          </a:p>
          <a:p>
            <a:pPr eaLnBrk="1" hangingPunct="1"/>
            <a:r>
              <a:rPr lang="en-US" b="1" i="1"/>
              <a:t>who are saved</a:t>
            </a:r>
            <a:r>
              <a:rPr lang="en-US"/>
              <a:t>. In other words, our transformation in Christ </a:t>
            </a:r>
          </a:p>
          <a:p>
            <a:pPr eaLnBrk="1" hangingPunct="1"/>
            <a:r>
              <a:rPr lang="en-US"/>
              <a:t>(Romans 13:14, "Put on the Lord Jesus Christ"), our perfection </a:t>
            </a:r>
          </a:p>
          <a:p>
            <a:pPr eaLnBrk="1" hangingPunct="1"/>
            <a:r>
              <a:rPr lang="en-US"/>
              <a:t>in the holiness of the Father (1 Peter 1:16, "Be holy, because I </a:t>
            </a:r>
          </a:p>
          <a:p>
            <a:pPr eaLnBrk="1" hangingPunct="1"/>
            <a:r>
              <a:rPr lang="en-US"/>
              <a:t>(am) holy") is not ended at our physical death. </a:t>
            </a:r>
          </a:p>
          <a:p>
            <a:pPr eaLnBrk="1" hangingPunct="1"/>
            <a:endParaRPr lang="en-US"/>
          </a:p>
          <a:p>
            <a:pPr eaLnBrk="1" hangingPunct="1"/>
            <a:r>
              <a:rPr lang="en-US"/>
              <a:t>Purgatory is a sign of God's mercy on those who have honestly </a:t>
            </a:r>
          </a:p>
          <a:p>
            <a:pPr eaLnBrk="1" hangingPunct="1"/>
            <a:r>
              <a:rPr lang="en-US"/>
              <a:t>sought to know God and to do His will in this life and yet die </a:t>
            </a:r>
          </a:p>
          <a:p>
            <a:pPr eaLnBrk="1" hangingPunct="1"/>
            <a:r>
              <a:rPr lang="en-US"/>
              <a:t>in some degree of bondage to sin or the effects of sin. </a:t>
            </a:r>
          </a:p>
        </p:txBody>
      </p:sp>
      <p:sp>
        <p:nvSpPr>
          <p:cNvPr id="54275" name="Text Box 3"/>
          <p:cNvSpPr txBox="1">
            <a:spLocks noChangeArrowheads="1"/>
          </p:cNvSpPr>
          <p:nvPr/>
        </p:nvSpPr>
        <p:spPr bwMode="auto">
          <a:xfrm>
            <a:off x="127000" y="5332413"/>
            <a:ext cx="9017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The Church has only two official teachings concerning purgatory: </a:t>
            </a:r>
          </a:p>
          <a:p>
            <a:pPr eaLnBrk="1" hangingPunct="1"/>
            <a:r>
              <a:rPr lang="en-US"/>
              <a:t>	it exists, and </a:t>
            </a:r>
          </a:p>
          <a:p>
            <a:pPr eaLnBrk="1" hangingPunct="1"/>
            <a:r>
              <a:rPr lang="en-US"/>
              <a:t>	our prayers help the souls in purgatory. </a:t>
            </a:r>
          </a:p>
        </p:txBody>
      </p:sp>
      <p:pic>
        <p:nvPicPr>
          <p:cNvPr id="54276" name="Picture 5" descr="animated checkmark i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25488" y="5813425"/>
            <a:ext cx="319087"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6" descr="animated checkmark i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1200" y="6103938"/>
            <a:ext cx="319088"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136525" y="2682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p>
        </p:txBody>
      </p:sp>
      <p:sp>
        <p:nvSpPr>
          <p:cNvPr id="55299" name="Text Box 3"/>
          <p:cNvSpPr txBox="1">
            <a:spLocks noChangeArrowheads="1"/>
          </p:cNvSpPr>
          <p:nvPr/>
        </p:nvSpPr>
        <p:spPr bwMode="auto">
          <a:xfrm>
            <a:off x="136525" y="304800"/>
            <a:ext cx="8510588"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God is revealed as perfect interior holiness. </a:t>
            </a:r>
          </a:p>
          <a:p>
            <a:pPr eaLnBrk="1" hangingPunct="1"/>
            <a:endParaRPr lang="en-US"/>
          </a:p>
          <a:p>
            <a:pPr eaLnBrk="1" hangingPunct="1"/>
            <a:r>
              <a:rPr lang="en-US" b="1"/>
              <a:t>Isaiah 6:3 </a:t>
            </a:r>
          </a:p>
          <a:p>
            <a:pPr lvl="1" eaLnBrk="1" hangingPunct="1"/>
            <a:r>
              <a:rPr lang="en-US"/>
              <a:t>	"Holy, holy, holy is the Lord of hosts!" they (the </a:t>
            </a:r>
          </a:p>
          <a:p>
            <a:pPr lvl="1" eaLnBrk="1" hangingPunct="1"/>
            <a:r>
              <a:rPr lang="en-US"/>
              <a:t>	Seraphim) cried one to the other. </a:t>
            </a:r>
          </a:p>
          <a:p>
            <a:pPr lvl="1" eaLnBrk="1" hangingPunct="1"/>
            <a:endParaRPr lang="en-US"/>
          </a:p>
          <a:p>
            <a:pPr eaLnBrk="1" hangingPunct="1"/>
            <a:r>
              <a:rPr lang="en-US"/>
              <a:t>We are called to that same holiness. </a:t>
            </a:r>
          </a:p>
          <a:p>
            <a:pPr eaLnBrk="1" hangingPunct="1"/>
            <a:endParaRPr lang="en-US"/>
          </a:p>
          <a:p>
            <a:pPr eaLnBrk="1" hangingPunct="1"/>
            <a:r>
              <a:rPr lang="en-US" b="1"/>
              <a:t>Leviticus 19:2 </a:t>
            </a:r>
          </a:p>
          <a:p>
            <a:pPr lvl="1" eaLnBrk="1" hangingPunct="1"/>
            <a:r>
              <a:rPr lang="en-US"/>
              <a:t>	"Speak to the whole Israelite community and tell them: </a:t>
            </a:r>
          </a:p>
          <a:p>
            <a:pPr lvl="1" eaLnBrk="1" hangingPunct="1"/>
            <a:r>
              <a:rPr lang="en-US"/>
              <a:t>	Be holy, for I, the Lord your God, am holy." </a:t>
            </a:r>
          </a:p>
          <a:p>
            <a:pPr lvl="1" eaLnBrk="1" hangingPunct="1"/>
            <a:endParaRPr lang="en-US"/>
          </a:p>
          <a:p>
            <a:pPr eaLnBrk="1" hangingPunct="1"/>
            <a:r>
              <a:rPr lang="en-US" b="1"/>
              <a:t>1 Peter 1:15-16 </a:t>
            </a:r>
          </a:p>
          <a:p>
            <a:pPr lvl="1" eaLnBrk="1" hangingPunct="1"/>
            <a:r>
              <a:rPr lang="en-US"/>
              <a:t>	As he who called you is holy, be holy yourselves in </a:t>
            </a:r>
          </a:p>
          <a:p>
            <a:pPr lvl="1" eaLnBrk="1" hangingPunct="1"/>
            <a:r>
              <a:rPr lang="en-US"/>
              <a:t>	every 	aspect of your conduct, for it is written, </a:t>
            </a:r>
          </a:p>
          <a:p>
            <a:pPr lvl="1" eaLnBrk="1" hangingPunct="1"/>
            <a:r>
              <a:rPr lang="en-US"/>
              <a:t>	"Be holy because I (am) holy." </a:t>
            </a:r>
          </a:p>
          <a:p>
            <a:pPr eaLnBrk="1" hangingPunct="1"/>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212725" y="115888"/>
            <a:ext cx="8878888"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Who can stand in the face of the holiness of God? </a:t>
            </a:r>
          </a:p>
          <a:p>
            <a:pPr eaLnBrk="1" hangingPunct="1"/>
            <a:r>
              <a:rPr lang="en-US" b="1"/>
              <a:t>Psalms 15:1 </a:t>
            </a:r>
          </a:p>
          <a:p>
            <a:pPr lvl="1" eaLnBrk="1" hangingPunct="1"/>
            <a:r>
              <a:rPr lang="en-US"/>
              <a:t>	Lord, who may abide in your tent? Who may dwell on </a:t>
            </a:r>
          </a:p>
          <a:p>
            <a:pPr lvl="1" eaLnBrk="1" hangingPunct="1"/>
            <a:r>
              <a:rPr lang="en-US"/>
              <a:t>	your holy mountain? </a:t>
            </a:r>
          </a:p>
          <a:p>
            <a:pPr lvl="1" eaLnBrk="1" hangingPunct="1"/>
            <a:endParaRPr lang="en-US"/>
          </a:p>
          <a:p>
            <a:pPr eaLnBrk="1" hangingPunct="1"/>
            <a:r>
              <a:rPr lang="en-US" b="1"/>
              <a:t>Psalms 66:18 </a:t>
            </a:r>
          </a:p>
          <a:p>
            <a:pPr lvl="1" eaLnBrk="1" hangingPunct="1"/>
            <a:r>
              <a:rPr lang="en-US"/>
              <a:t>	Had I cherished evil in my heart, the Lord would not have </a:t>
            </a:r>
          </a:p>
          <a:p>
            <a:pPr lvl="1" eaLnBrk="1" hangingPunct="1"/>
            <a:r>
              <a:rPr lang="en-US"/>
              <a:t>	heard. </a:t>
            </a:r>
          </a:p>
          <a:p>
            <a:pPr lvl="1" eaLnBrk="1" hangingPunct="1"/>
            <a:endParaRPr lang="en-US"/>
          </a:p>
          <a:p>
            <a:pPr eaLnBrk="1" hangingPunct="1"/>
            <a:r>
              <a:rPr lang="en-US" b="1"/>
              <a:t>Hebrews 12:14 </a:t>
            </a:r>
          </a:p>
          <a:p>
            <a:pPr lvl="1" eaLnBrk="1" hangingPunct="1"/>
            <a:r>
              <a:rPr lang="en-US"/>
              <a:t>	Strive for peace with everyone, and for that holiness </a:t>
            </a:r>
          </a:p>
          <a:p>
            <a:pPr lvl="1" eaLnBrk="1" hangingPunct="1"/>
            <a:r>
              <a:rPr lang="en-US"/>
              <a:t>	without which no one will see the Lord. </a:t>
            </a:r>
          </a:p>
          <a:p>
            <a:pPr lvl="1" eaLnBrk="1" hangingPunct="1"/>
            <a:endParaRPr lang="en-US"/>
          </a:p>
          <a:p>
            <a:pPr eaLnBrk="1" hangingPunct="1"/>
            <a:r>
              <a:rPr lang="en-US" b="1"/>
              <a:t>Ephesians 5:3 </a:t>
            </a:r>
          </a:p>
          <a:p>
            <a:pPr lvl="1" eaLnBrk="1" hangingPunct="1"/>
            <a:r>
              <a:rPr lang="en-US"/>
              <a:t>	Immorality or any impurity or greed must not even be </a:t>
            </a:r>
          </a:p>
          <a:p>
            <a:pPr lvl="1" eaLnBrk="1" hangingPunct="1"/>
            <a:r>
              <a:rPr lang="en-US"/>
              <a:t>	mentioned among you, as is fitting among holy ones.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223838" y="192088"/>
            <a:ext cx="8720137"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t>Exodus 33:18-20 </a:t>
            </a:r>
          </a:p>
          <a:p>
            <a:pPr lvl="1" eaLnBrk="1" hangingPunct="1"/>
            <a:r>
              <a:rPr lang="en-US"/>
              <a:t>	Then Moses said, "Do let me see your glory!" He </a:t>
            </a:r>
          </a:p>
          <a:p>
            <a:pPr lvl="1" eaLnBrk="1" hangingPunct="1"/>
            <a:r>
              <a:rPr lang="en-US"/>
              <a:t>	(Yahweh) answered, "I will make all my beauty pass </a:t>
            </a:r>
          </a:p>
          <a:p>
            <a:pPr lvl="1" eaLnBrk="1" hangingPunct="1"/>
            <a:r>
              <a:rPr lang="en-US"/>
              <a:t>	before you, and in your presence I will pronounce my </a:t>
            </a:r>
          </a:p>
          <a:p>
            <a:pPr lvl="1" eaLnBrk="1" hangingPunct="1"/>
            <a:r>
              <a:rPr lang="en-US"/>
              <a:t>	name, 'Lord'; I who show favors to whom I will, I who </a:t>
            </a:r>
          </a:p>
          <a:p>
            <a:pPr lvl="1" eaLnBrk="1" hangingPunct="1"/>
            <a:r>
              <a:rPr lang="en-US"/>
              <a:t>	grant mercy to whom I will. But my face you cannot see, </a:t>
            </a:r>
          </a:p>
          <a:p>
            <a:pPr lvl="1" eaLnBrk="1" hangingPunct="1"/>
            <a:r>
              <a:rPr lang="en-US"/>
              <a:t>	for </a:t>
            </a:r>
            <a:r>
              <a:rPr lang="en-US" b="1">
                <a:solidFill>
                  <a:schemeClr val="accent2"/>
                </a:solidFill>
              </a:rPr>
              <a:t>no man sees me and still lives</a:t>
            </a:r>
            <a:r>
              <a:rPr lang="en-US"/>
              <a:t>." </a:t>
            </a:r>
          </a:p>
          <a:p>
            <a:pPr lvl="1" eaLnBrk="1" hangingPunct="1"/>
            <a:endParaRPr lang="en-US"/>
          </a:p>
          <a:p>
            <a:pPr eaLnBrk="1" hangingPunct="1"/>
            <a:r>
              <a:rPr lang="en-US" b="1"/>
              <a:t>Revelation 21:27 </a:t>
            </a:r>
          </a:p>
          <a:p>
            <a:pPr lvl="1" eaLnBrk="1" hangingPunct="1"/>
            <a:r>
              <a:rPr lang="en-US"/>
              <a:t>	... but </a:t>
            </a:r>
            <a:r>
              <a:rPr lang="en-US" b="1">
                <a:solidFill>
                  <a:schemeClr val="accent2"/>
                </a:solidFill>
              </a:rPr>
              <a:t>nothing unclean will enter it</a:t>
            </a:r>
            <a:r>
              <a:rPr lang="en-US"/>
              <a:t> (the City of God), </a:t>
            </a:r>
          </a:p>
          <a:p>
            <a:pPr lvl="1" eaLnBrk="1" hangingPunct="1"/>
            <a:r>
              <a:rPr lang="en-US"/>
              <a:t>	nor any (one) who does abominable things or tells lies. </a:t>
            </a:r>
          </a:p>
          <a:p>
            <a:pPr lvl="1" eaLnBrk="1" hangingPunct="1"/>
            <a:r>
              <a:rPr lang="en-US"/>
              <a:t>	Only those will enter whose names are written in the </a:t>
            </a:r>
          </a:p>
          <a:p>
            <a:pPr lvl="1" eaLnBrk="1" hangingPunct="1"/>
            <a:r>
              <a:rPr lang="en-US"/>
              <a:t>	Lamb's book of life.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228600" y="76200"/>
            <a:ext cx="8843963" cy="66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t>Ephesians 5:25-27 </a:t>
            </a:r>
          </a:p>
          <a:p>
            <a:pPr lvl="1" eaLnBrk="1" hangingPunct="1"/>
            <a:r>
              <a:rPr lang="en-US"/>
              <a:t>	Christ loved the church and handed himself over </a:t>
            </a:r>
          </a:p>
          <a:p>
            <a:pPr lvl="1" eaLnBrk="1" hangingPunct="1"/>
            <a:r>
              <a:rPr lang="en-US"/>
              <a:t>	for her (the Church) to sanctify her, </a:t>
            </a:r>
            <a:r>
              <a:rPr lang="en-US" b="1">
                <a:solidFill>
                  <a:schemeClr val="accent2"/>
                </a:solidFill>
              </a:rPr>
              <a:t>cleansing her</a:t>
            </a:r>
            <a:r>
              <a:rPr lang="en-US"/>
              <a:t> by </a:t>
            </a:r>
          </a:p>
          <a:p>
            <a:pPr lvl="1" eaLnBrk="1" hangingPunct="1"/>
            <a:r>
              <a:rPr lang="en-US"/>
              <a:t>	the bath of water with the word, that he might present </a:t>
            </a:r>
          </a:p>
          <a:p>
            <a:pPr lvl="1" eaLnBrk="1" hangingPunct="1"/>
            <a:r>
              <a:rPr lang="en-US"/>
              <a:t>	to himself the church in splendor, </a:t>
            </a:r>
            <a:r>
              <a:rPr lang="en-US" b="1">
                <a:solidFill>
                  <a:schemeClr val="accent2"/>
                </a:solidFill>
              </a:rPr>
              <a:t>without spot or </a:t>
            </a:r>
          </a:p>
          <a:p>
            <a:pPr lvl="1" eaLnBrk="1" hangingPunct="1"/>
            <a:r>
              <a:rPr lang="en-US" b="1">
                <a:solidFill>
                  <a:schemeClr val="accent2"/>
                </a:solidFill>
              </a:rPr>
              <a:t>	wrinkle</a:t>
            </a:r>
            <a:r>
              <a:rPr lang="en-US"/>
              <a:t> or any such thing, that she might be holy and </a:t>
            </a:r>
          </a:p>
          <a:p>
            <a:pPr lvl="1" eaLnBrk="1" hangingPunct="1"/>
            <a:r>
              <a:rPr lang="en-US"/>
              <a:t>	without blemish. </a:t>
            </a:r>
          </a:p>
          <a:p>
            <a:pPr lvl="1" eaLnBrk="1" hangingPunct="1"/>
            <a:endParaRPr lang="en-US"/>
          </a:p>
          <a:p>
            <a:pPr eaLnBrk="1" hangingPunct="1"/>
            <a:r>
              <a:rPr lang="en-US"/>
              <a:t>We are deprived of the vision of God because of our sinfulness. </a:t>
            </a:r>
          </a:p>
          <a:p>
            <a:pPr eaLnBrk="1" hangingPunct="1"/>
            <a:r>
              <a:rPr lang="en-US"/>
              <a:t>But there is a divine purging fire which can heal us. </a:t>
            </a:r>
          </a:p>
          <a:p>
            <a:pPr lvl="1" eaLnBrk="1" hangingPunct="1"/>
            <a:endParaRPr lang="en-US"/>
          </a:p>
          <a:p>
            <a:pPr eaLnBrk="1" hangingPunct="1"/>
            <a:r>
              <a:rPr lang="en-US" b="1"/>
              <a:t>Hebrews 12:29 </a:t>
            </a:r>
          </a:p>
          <a:p>
            <a:pPr lvl="1" eaLnBrk="1" hangingPunct="1"/>
            <a:r>
              <a:rPr lang="en-US"/>
              <a:t>	For our God is a </a:t>
            </a:r>
            <a:r>
              <a:rPr lang="en-US" b="1">
                <a:solidFill>
                  <a:schemeClr val="accent2"/>
                </a:solidFill>
              </a:rPr>
              <a:t>consuming fire</a:t>
            </a:r>
            <a:r>
              <a:rPr lang="en-US"/>
              <a:t>. </a:t>
            </a:r>
          </a:p>
          <a:p>
            <a:pPr lvl="1" eaLnBrk="1" hangingPunct="1"/>
            <a:endParaRPr lang="en-US"/>
          </a:p>
          <a:p>
            <a:pPr eaLnBrk="1" hangingPunct="1"/>
            <a:r>
              <a:rPr lang="en-US" b="1"/>
              <a:t>Hebrews 12:6,10 </a:t>
            </a:r>
          </a:p>
          <a:p>
            <a:pPr lvl="1" eaLnBrk="1" hangingPunct="1"/>
            <a:r>
              <a:rPr lang="en-US"/>
              <a:t>	For whom the Lord loves, he disciplines; </a:t>
            </a:r>
            <a:r>
              <a:rPr lang="en-US" b="1">
                <a:solidFill>
                  <a:schemeClr val="accent2"/>
                </a:solidFill>
              </a:rPr>
              <a:t>he scourges</a:t>
            </a:r>
            <a:r>
              <a:rPr lang="en-US"/>
              <a:t> </a:t>
            </a:r>
          </a:p>
          <a:p>
            <a:pPr lvl="1" eaLnBrk="1" hangingPunct="1"/>
            <a:r>
              <a:rPr lang="en-US"/>
              <a:t>	every son he acknowledges. ... but he does so for </a:t>
            </a:r>
          </a:p>
          <a:p>
            <a:pPr lvl="1" eaLnBrk="1" hangingPunct="1"/>
            <a:r>
              <a:rPr lang="en-US"/>
              <a:t>	our benefit, in order that we may share his holiness.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212725" y="192088"/>
            <a:ext cx="87090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t>Isaiah 6:5-7 </a:t>
            </a:r>
          </a:p>
          <a:p>
            <a:pPr lvl="1" eaLnBrk="1" hangingPunct="1"/>
            <a:r>
              <a:rPr lang="en-US"/>
              <a:t>	Then I (Isaiah) said, "Woe is me, I am doomed! For </a:t>
            </a:r>
          </a:p>
          <a:p>
            <a:pPr lvl="1" eaLnBrk="1" hangingPunct="1"/>
            <a:r>
              <a:rPr lang="en-US"/>
              <a:t>	I am a man of unclean lips, living among a people of </a:t>
            </a:r>
          </a:p>
          <a:p>
            <a:pPr lvl="1" eaLnBrk="1" hangingPunct="1"/>
            <a:r>
              <a:rPr lang="en-US"/>
              <a:t>	unclean lips; yet my eyes have seen the King, the Lord </a:t>
            </a:r>
          </a:p>
          <a:p>
            <a:pPr lvl="1" eaLnBrk="1" hangingPunct="1"/>
            <a:r>
              <a:rPr lang="en-US"/>
              <a:t>	of hosts!" Then one of the seraphim flew to me, holding </a:t>
            </a:r>
          </a:p>
          <a:p>
            <a:pPr lvl="1" eaLnBrk="1" hangingPunct="1"/>
            <a:r>
              <a:rPr lang="en-US"/>
              <a:t>	an ember which he had taken with tongs from the altar. </a:t>
            </a:r>
          </a:p>
          <a:p>
            <a:pPr lvl="1" eaLnBrk="1" hangingPunct="1"/>
            <a:r>
              <a:rPr lang="en-US"/>
              <a:t>	He touched my mouth with it. "See," he said, "now that </a:t>
            </a:r>
          </a:p>
          <a:p>
            <a:pPr lvl="1" eaLnBrk="1" hangingPunct="1"/>
            <a:r>
              <a:rPr lang="en-US"/>
              <a:t>	this has touched your lips, your wickedness is removed, </a:t>
            </a:r>
          </a:p>
          <a:p>
            <a:pPr lvl="1" eaLnBrk="1" hangingPunct="1"/>
            <a:r>
              <a:rPr lang="en-US"/>
              <a:t>	your sin purged." </a:t>
            </a:r>
          </a:p>
          <a:p>
            <a:pPr lvl="1" eaLnBrk="1" hangingPunct="1"/>
            <a:endParaRPr lang="en-US"/>
          </a:p>
        </p:txBody>
      </p:sp>
      <p:pic>
        <p:nvPicPr>
          <p:cNvPr id="59395" name="Picture 4" descr="isaiah-purification.bmp (190902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10000"/>
            <a:ext cx="340677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152400" y="268288"/>
            <a:ext cx="8991600" cy="611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t>1 Corinthians 3:11-15 </a:t>
            </a:r>
          </a:p>
          <a:p>
            <a:pPr lvl="1" eaLnBrk="1" hangingPunct="1"/>
            <a:r>
              <a:rPr lang="en-US"/>
              <a:t>	For no one can lay </a:t>
            </a:r>
            <a:r>
              <a:rPr lang="en-US" b="1">
                <a:solidFill>
                  <a:schemeClr val="accent2"/>
                </a:solidFill>
              </a:rPr>
              <a:t>a foundation</a:t>
            </a:r>
            <a:r>
              <a:rPr lang="en-US"/>
              <a:t> other than the one that </a:t>
            </a:r>
          </a:p>
          <a:p>
            <a:pPr lvl="1" eaLnBrk="1" hangingPunct="1"/>
            <a:r>
              <a:rPr lang="en-US"/>
              <a:t>	is there, namely, </a:t>
            </a:r>
            <a:r>
              <a:rPr lang="en-US" b="1">
                <a:solidFill>
                  <a:schemeClr val="accent2"/>
                </a:solidFill>
              </a:rPr>
              <a:t>Jesus Christ</a:t>
            </a:r>
            <a:r>
              <a:rPr lang="en-US"/>
              <a:t>. If anyone builds on this </a:t>
            </a:r>
          </a:p>
          <a:p>
            <a:pPr lvl="1" eaLnBrk="1" hangingPunct="1"/>
            <a:r>
              <a:rPr lang="en-US"/>
              <a:t>	foundation with gold, silver, precious stones, wood, hay, </a:t>
            </a:r>
          </a:p>
          <a:p>
            <a:pPr lvl="1" eaLnBrk="1" hangingPunct="1"/>
            <a:r>
              <a:rPr lang="en-US"/>
              <a:t>	or straw, the work of each will come to light, for the Day </a:t>
            </a:r>
          </a:p>
          <a:p>
            <a:pPr lvl="1" eaLnBrk="1" hangingPunct="1"/>
            <a:r>
              <a:rPr lang="en-US"/>
              <a:t>	will disclose it. </a:t>
            </a:r>
            <a:r>
              <a:rPr lang="en-US" b="1">
                <a:solidFill>
                  <a:schemeClr val="accent2"/>
                </a:solidFill>
              </a:rPr>
              <a:t>It will be revealed with fire, and the fire </a:t>
            </a:r>
          </a:p>
          <a:p>
            <a:pPr lvl="1" eaLnBrk="1" hangingPunct="1"/>
            <a:r>
              <a:rPr lang="en-US" b="1">
                <a:solidFill>
                  <a:schemeClr val="accent2"/>
                </a:solidFill>
              </a:rPr>
              <a:t>	(itself) will test the quality of each one's work</a:t>
            </a:r>
            <a:r>
              <a:rPr lang="en-US"/>
              <a:t>. If the </a:t>
            </a:r>
          </a:p>
          <a:p>
            <a:pPr lvl="1" eaLnBrk="1" hangingPunct="1"/>
            <a:r>
              <a:rPr lang="en-US"/>
              <a:t>	work stands that someone built upon the foundation, that </a:t>
            </a:r>
          </a:p>
          <a:p>
            <a:pPr lvl="1" eaLnBrk="1" hangingPunct="1"/>
            <a:r>
              <a:rPr lang="en-US"/>
              <a:t>	person will receive a wage. But if someone's work is </a:t>
            </a:r>
          </a:p>
          <a:p>
            <a:pPr lvl="1" eaLnBrk="1" hangingPunct="1"/>
            <a:r>
              <a:rPr lang="en-US"/>
              <a:t>	burned up, that one will suffer loss; </a:t>
            </a:r>
            <a:r>
              <a:rPr lang="en-US" b="1">
                <a:solidFill>
                  <a:schemeClr val="accent2"/>
                </a:solidFill>
              </a:rPr>
              <a:t>the person will be </a:t>
            </a:r>
          </a:p>
          <a:p>
            <a:pPr lvl="1" eaLnBrk="1" hangingPunct="1"/>
            <a:r>
              <a:rPr lang="en-US" b="1">
                <a:solidFill>
                  <a:schemeClr val="accent2"/>
                </a:solidFill>
              </a:rPr>
              <a:t>	saved, but only as through fire</a:t>
            </a:r>
            <a:r>
              <a:rPr lang="en-US"/>
              <a:t>.</a:t>
            </a:r>
          </a:p>
          <a:p>
            <a:pPr lvl="1" eaLnBrk="1" hangingPunct="1"/>
            <a:endParaRPr lang="en-US" sz="1200"/>
          </a:p>
          <a:p>
            <a:pPr eaLnBrk="1" hangingPunct="1"/>
            <a:r>
              <a:rPr lang="en-US" b="1"/>
              <a:t>1 Pet 1:7</a:t>
            </a:r>
          </a:p>
          <a:p>
            <a:pPr lvl="2" eaLnBrk="1" hangingPunct="1"/>
            <a:r>
              <a:rPr lang="en-US"/>
              <a:t>The genuineness of your faith, more precious than gold </a:t>
            </a:r>
            <a:br>
              <a:rPr lang="en-US"/>
            </a:br>
            <a:r>
              <a:rPr lang="en-US"/>
              <a:t>that is perishable even though tested by fire, may prove </a:t>
            </a:r>
            <a:br>
              <a:rPr lang="en-US"/>
            </a:br>
            <a:r>
              <a:rPr lang="en-US"/>
              <a:t>to be for praise, glory, and honor at the revelation of Jesus Christ.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212725" y="268288"/>
            <a:ext cx="8320088"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Jesus implies that our sins can be forgiven in the next world.</a:t>
            </a:r>
          </a:p>
          <a:p>
            <a:pPr eaLnBrk="1" hangingPunct="1"/>
            <a:r>
              <a:rPr lang="en-US"/>
              <a:t> </a:t>
            </a:r>
          </a:p>
          <a:p>
            <a:pPr eaLnBrk="1" hangingPunct="1"/>
            <a:r>
              <a:rPr lang="en-US" b="1"/>
              <a:t>Matthew 12:32 </a:t>
            </a:r>
          </a:p>
          <a:p>
            <a:pPr lvl="1" eaLnBrk="1" hangingPunct="1"/>
            <a:r>
              <a:rPr lang="en-US"/>
              <a:t>	And whoever speaks a word against the Son of Man </a:t>
            </a:r>
          </a:p>
          <a:p>
            <a:pPr lvl="1" eaLnBrk="1" hangingPunct="1"/>
            <a:r>
              <a:rPr lang="en-US"/>
              <a:t>	will be forgiven; but whoever speaks against the holy </a:t>
            </a:r>
          </a:p>
          <a:p>
            <a:pPr lvl="1" eaLnBrk="1" hangingPunct="1"/>
            <a:r>
              <a:rPr lang="en-US"/>
              <a:t>	Spirit will not be forgiven, either in this age or </a:t>
            </a:r>
            <a:r>
              <a:rPr lang="en-US" b="1">
                <a:solidFill>
                  <a:schemeClr val="accent2"/>
                </a:solidFill>
              </a:rPr>
              <a:t>in </a:t>
            </a:r>
          </a:p>
          <a:p>
            <a:pPr lvl="1" eaLnBrk="1" hangingPunct="1"/>
            <a:r>
              <a:rPr lang="en-US" b="1">
                <a:solidFill>
                  <a:schemeClr val="accent2"/>
                </a:solidFill>
              </a:rPr>
              <a:t>	the age to come</a:t>
            </a:r>
            <a:r>
              <a:rPr lang="en-US"/>
              <a:t>. </a:t>
            </a:r>
          </a:p>
        </p:txBody>
      </p:sp>
      <p:sp>
        <p:nvSpPr>
          <p:cNvPr id="61443" name="Text Box 3"/>
          <p:cNvSpPr txBox="1">
            <a:spLocks noChangeArrowheads="1"/>
          </p:cNvSpPr>
          <p:nvPr/>
        </p:nvSpPr>
        <p:spPr bwMode="auto">
          <a:xfrm>
            <a:off x="212725" y="30876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12725" y="336550"/>
            <a:ext cx="85232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Scripture from the Greek Septuagint, the Old Testament of </a:t>
            </a:r>
          </a:p>
          <a:p>
            <a:pPr eaLnBrk="1" hangingPunct="1"/>
            <a:r>
              <a:rPr lang="en-US"/>
              <a:t>Christ, the Evangelists and Paul, and of the councils of Hippo </a:t>
            </a:r>
          </a:p>
          <a:p>
            <a:pPr eaLnBrk="1" hangingPunct="1"/>
            <a:r>
              <a:rPr lang="en-US"/>
              <a:t>and Carthage, affirm purgatory. </a:t>
            </a:r>
          </a:p>
        </p:txBody>
      </p:sp>
      <p:pic>
        <p:nvPicPr>
          <p:cNvPr id="62467" name="Picture 4" descr="40j-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24000"/>
            <a:ext cx="3805238"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12725" y="192088"/>
            <a:ext cx="880745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t>2 Corinthians 5:8</a:t>
            </a:r>
            <a:r>
              <a:rPr lang="en-US"/>
              <a:t> </a:t>
            </a:r>
          </a:p>
          <a:p>
            <a:pPr lvl="1" eaLnBrk="1" hangingPunct="1"/>
            <a:r>
              <a:rPr lang="en-US"/>
              <a:t>	Yet we are courageous, and we would rather leave </a:t>
            </a:r>
          </a:p>
          <a:p>
            <a:pPr lvl="1" eaLnBrk="1" hangingPunct="1"/>
            <a:r>
              <a:rPr lang="en-US"/>
              <a:t>	the body and </a:t>
            </a:r>
            <a:r>
              <a:rPr lang="en-US" b="1">
                <a:solidFill>
                  <a:schemeClr val="accent2"/>
                </a:solidFill>
              </a:rPr>
              <a:t>go home</a:t>
            </a:r>
            <a:r>
              <a:rPr lang="en-US"/>
              <a:t> to the Lord. </a:t>
            </a:r>
          </a:p>
          <a:p>
            <a:pPr eaLnBrk="1" hangingPunct="1"/>
            <a:r>
              <a:rPr lang="en-US" b="1"/>
              <a:t>2 Timothy 4:6 </a:t>
            </a:r>
          </a:p>
          <a:p>
            <a:pPr lvl="1" eaLnBrk="1" hangingPunct="1"/>
            <a:r>
              <a:rPr lang="en-US"/>
              <a:t>	For I am already being poured out like a libation, and </a:t>
            </a:r>
          </a:p>
          <a:p>
            <a:pPr lvl="1" eaLnBrk="1" hangingPunct="1"/>
            <a:r>
              <a:rPr lang="en-US"/>
              <a:t>	the </a:t>
            </a:r>
            <a:r>
              <a:rPr lang="en-US" b="1">
                <a:solidFill>
                  <a:schemeClr val="accent2"/>
                </a:solidFill>
              </a:rPr>
              <a:t>time of my departure</a:t>
            </a:r>
            <a:r>
              <a:rPr lang="en-US"/>
              <a:t> is at hand. </a:t>
            </a:r>
          </a:p>
          <a:p>
            <a:pPr eaLnBrk="1" hangingPunct="1"/>
            <a:r>
              <a:rPr lang="en-US" b="1"/>
              <a:t>Philippians 1:21-23 </a:t>
            </a:r>
          </a:p>
          <a:p>
            <a:pPr lvl="1" eaLnBrk="1" hangingPunct="1"/>
            <a:r>
              <a:rPr lang="en-US"/>
              <a:t>	For to me life is Christ, and death is gain. If I go on </a:t>
            </a:r>
          </a:p>
          <a:p>
            <a:pPr lvl="1" eaLnBrk="1" hangingPunct="1"/>
            <a:r>
              <a:rPr lang="en-US"/>
              <a:t>	living in the flesh, that means fruitful labor for me. And </a:t>
            </a:r>
          </a:p>
          <a:p>
            <a:pPr lvl="1" eaLnBrk="1" hangingPunct="1"/>
            <a:r>
              <a:rPr lang="en-US"/>
              <a:t>	I do not know which I shall choose. I am caught</a:t>
            </a:r>
          </a:p>
          <a:p>
            <a:pPr lvl="1" eaLnBrk="1" hangingPunct="1"/>
            <a:r>
              <a:rPr lang="en-US"/>
              <a:t>	 between the two. I long to depart this life and </a:t>
            </a:r>
            <a:r>
              <a:rPr lang="en-US" b="1">
                <a:solidFill>
                  <a:schemeClr val="accent2"/>
                </a:solidFill>
              </a:rPr>
              <a:t>be with </a:t>
            </a:r>
          </a:p>
          <a:p>
            <a:pPr lvl="1" eaLnBrk="1" hangingPunct="1"/>
            <a:r>
              <a:rPr lang="en-US" b="1">
                <a:solidFill>
                  <a:schemeClr val="accent2"/>
                </a:solidFill>
              </a:rPr>
              <a:t>	Christ</a:t>
            </a:r>
            <a:r>
              <a:rPr lang="en-US"/>
              <a:t>, (for) that is far better. </a:t>
            </a:r>
          </a:p>
          <a:p>
            <a:pPr eaLnBrk="1" hangingPunct="1"/>
            <a:r>
              <a:rPr lang="en-US" b="1"/>
              <a:t>2 Peter 1:13-14 </a:t>
            </a:r>
          </a:p>
          <a:p>
            <a:pPr lvl="1" eaLnBrk="1" hangingPunct="1"/>
            <a:r>
              <a:rPr lang="en-US"/>
              <a:t>	I think it right, as long as I am in this "tent," to stir you </a:t>
            </a:r>
          </a:p>
          <a:p>
            <a:pPr lvl="1" eaLnBrk="1" hangingPunct="1"/>
            <a:r>
              <a:rPr lang="en-US"/>
              <a:t>	up by a reminder, since I know that I will soon have </a:t>
            </a:r>
            <a:r>
              <a:rPr lang="en-US" b="1">
                <a:solidFill>
                  <a:schemeClr val="accent2"/>
                </a:solidFill>
              </a:rPr>
              <a:t>to </a:t>
            </a:r>
          </a:p>
          <a:p>
            <a:pPr lvl="1" eaLnBrk="1" hangingPunct="1"/>
            <a:r>
              <a:rPr lang="en-US" b="1">
                <a:solidFill>
                  <a:schemeClr val="accent2"/>
                </a:solidFill>
              </a:rPr>
              <a:t>	put it aside</a:t>
            </a:r>
            <a:r>
              <a:rPr lang="en-US"/>
              <a:t>, as indeed our Lord Jesus Christ has shown </a:t>
            </a:r>
          </a:p>
          <a:p>
            <a:pPr lvl="1" eaLnBrk="1" hangingPunct="1"/>
            <a:r>
              <a:rPr lang="en-US"/>
              <a:t>	me.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76200" y="115888"/>
            <a:ext cx="8964613"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t>2 Macabees 12:42-46 </a:t>
            </a:r>
          </a:p>
          <a:p>
            <a:pPr eaLnBrk="1" hangingPunct="1"/>
            <a:r>
              <a:rPr lang="en-US"/>
              <a:t>	Turning to supplication, they prayed that the sinful </a:t>
            </a:r>
          </a:p>
          <a:p>
            <a:pPr eaLnBrk="1" hangingPunct="1"/>
            <a:r>
              <a:rPr lang="en-US"/>
              <a:t>	deed might be fully blotted out. The noble Judas warned </a:t>
            </a:r>
          </a:p>
          <a:p>
            <a:pPr eaLnBrk="1" hangingPunct="1"/>
            <a:r>
              <a:rPr lang="en-US"/>
              <a:t>	the soldiers to keep themselves free from sin, for they </a:t>
            </a:r>
          </a:p>
          <a:p>
            <a:pPr eaLnBrk="1" hangingPunct="1"/>
            <a:r>
              <a:rPr lang="en-US"/>
              <a:t>	had seen with their own eyes what had happened </a:t>
            </a:r>
          </a:p>
          <a:p>
            <a:pPr eaLnBrk="1" hangingPunct="1"/>
            <a:r>
              <a:rPr lang="en-US"/>
              <a:t>	because of the sin of those who had fallen. He then </a:t>
            </a:r>
          </a:p>
          <a:p>
            <a:pPr eaLnBrk="1" hangingPunct="1"/>
            <a:r>
              <a:rPr lang="en-US"/>
              <a:t>	took up a collection among all his soldiers, amounting </a:t>
            </a:r>
          </a:p>
          <a:p>
            <a:pPr eaLnBrk="1" hangingPunct="1"/>
            <a:r>
              <a:rPr lang="en-US"/>
              <a:t>	to two thousand silver drachmas, which he sent to </a:t>
            </a:r>
          </a:p>
          <a:p>
            <a:pPr eaLnBrk="1" hangingPunct="1"/>
            <a:r>
              <a:rPr lang="en-US"/>
              <a:t>	Jerusalem to provide for an expiatory sacrifice. In doing </a:t>
            </a:r>
          </a:p>
          <a:p>
            <a:pPr eaLnBrk="1" hangingPunct="1"/>
            <a:r>
              <a:rPr lang="en-US"/>
              <a:t>	this he acted in a very excellent and noble way, inasmuch </a:t>
            </a:r>
          </a:p>
          <a:p>
            <a:pPr eaLnBrk="1" hangingPunct="1"/>
            <a:r>
              <a:rPr lang="en-US"/>
              <a:t>	as he had the resurrection of the dead in view; for if he </a:t>
            </a:r>
          </a:p>
          <a:p>
            <a:pPr eaLnBrk="1" hangingPunct="1"/>
            <a:r>
              <a:rPr lang="en-US"/>
              <a:t>	were not expecting the fallen to rise again, it would </a:t>
            </a:r>
          </a:p>
          <a:p>
            <a:pPr eaLnBrk="1" hangingPunct="1"/>
            <a:r>
              <a:rPr lang="en-US"/>
              <a:t>	have been useless and foolish to pray for them in death. </a:t>
            </a:r>
          </a:p>
          <a:p>
            <a:pPr eaLnBrk="1" hangingPunct="1"/>
            <a:r>
              <a:rPr lang="en-US"/>
              <a:t>	But if he did this with a view to the splendid reward that </a:t>
            </a:r>
          </a:p>
          <a:p>
            <a:pPr eaLnBrk="1" hangingPunct="1"/>
            <a:r>
              <a:rPr lang="en-US"/>
              <a:t>	awaits those who had gone to rest in godliness, it was a </a:t>
            </a:r>
          </a:p>
          <a:p>
            <a:pPr eaLnBrk="1" hangingPunct="1"/>
            <a:r>
              <a:rPr lang="en-US"/>
              <a:t>	holy and pious thought. Thus he made atonement for </a:t>
            </a:r>
          </a:p>
          <a:p>
            <a:pPr eaLnBrk="1" hangingPunct="1"/>
            <a:r>
              <a:rPr lang="en-US"/>
              <a:t>	the dead that they might be freed from this sin.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88925" y="192088"/>
            <a:ext cx="792638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Experience teaches us that there are people who die so </a:t>
            </a:r>
          </a:p>
          <a:p>
            <a:pPr eaLnBrk="1" hangingPunct="1"/>
            <a:r>
              <a:rPr lang="en-US"/>
              <a:t>suddenly, they have not had the opportunity to confess </a:t>
            </a:r>
          </a:p>
          <a:p>
            <a:pPr eaLnBrk="1" hangingPunct="1"/>
            <a:r>
              <a:rPr lang="en-US"/>
              <a:t>their sins, but are not guilty of serious "death dealing" sin </a:t>
            </a:r>
          </a:p>
          <a:p>
            <a:pPr eaLnBrk="1" hangingPunct="1"/>
            <a:r>
              <a:rPr lang="en-US"/>
              <a:t>and separation from God. </a:t>
            </a:r>
          </a:p>
        </p:txBody>
      </p:sp>
      <p:sp>
        <p:nvSpPr>
          <p:cNvPr id="64515" name="Text Box 3"/>
          <p:cNvSpPr txBox="1">
            <a:spLocks noChangeArrowheads="1"/>
          </p:cNvSpPr>
          <p:nvPr/>
        </p:nvSpPr>
        <p:spPr bwMode="auto">
          <a:xfrm>
            <a:off x="212725" y="20208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p>
        </p:txBody>
      </p:sp>
      <p:pic>
        <p:nvPicPr>
          <p:cNvPr id="64516" name="Picture 10" descr="rube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76400"/>
            <a:ext cx="27432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 Box 11"/>
          <p:cNvSpPr txBox="1">
            <a:spLocks noChangeArrowheads="1"/>
          </p:cNvSpPr>
          <p:nvPr/>
        </p:nvSpPr>
        <p:spPr bwMode="auto">
          <a:xfrm>
            <a:off x="593725" y="5260975"/>
            <a:ext cx="525303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1400" b="1">
                <a:cs typeface="Arial" charset="0"/>
              </a:rPr>
              <a:t>Gathering the objects,</a:t>
            </a:r>
            <a:br>
              <a:rPr lang="en-US" sz="1400" b="1">
                <a:cs typeface="Arial" charset="0"/>
              </a:rPr>
            </a:br>
            <a:r>
              <a:rPr lang="en-US" sz="1400" b="1">
                <a:cs typeface="Arial" charset="0"/>
              </a:rPr>
              <a:t>he '</a:t>
            </a:r>
            <a:r>
              <a:rPr lang="en-US" sz="1400" b="1" i="1">
                <a:cs typeface="Arial" charset="0"/>
              </a:rPr>
              <a:t>sent 12,000 Drachmas</a:t>
            </a:r>
            <a:br>
              <a:rPr lang="en-US" sz="1400" b="1" i="1">
                <a:cs typeface="Arial" charset="0"/>
              </a:rPr>
            </a:br>
            <a:r>
              <a:rPr lang="en-US" sz="1400" b="1" i="1">
                <a:cs typeface="Arial" charset="0"/>
              </a:rPr>
              <a:t>to Jerusalem to offer a sin</a:t>
            </a:r>
            <a:br>
              <a:rPr lang="en-US" sz="1400" b="1" i="1">
                <a:cs typeface="Arial" charset="0"/>
              </a:rPr>
            </a:br>
            <a:r>
              <a:rPr lang="en-US" sz="1400" b="1" i="1">
                <a:cs typeface="Arial" charset="0"/>
              </a:rPr>
              <a:t>offering...'</a:t>
            </a:r>
            <a:r>
              <a:rPr lang="en-US" sz="1400" b="1">
                <a:cs typeface="Arial" charset="0"/>
              </a:rPr>
              <a:t> (II Maccabees 12, 39-46). </a:t>
            </a:r>
            <a:endParaRPr lang="en-US" sz="1400" b="1"/>
          </a:p>
          <a:p>
            <a:pPr eaLnBrk="1" hangingPunct="1"/>
            <a:r>
              <a:rPr lang="en-US" sz="1400" b="1" i="1">
                <a:cs typeface="Arial" charset="0"/>
              </a:rPr>
              <a:t>Peter-Paul Rubens:</a:t>
            </a:r>
            <a:r>
              <a:rPr lang="en-US" sz="1400" b="1">
                <a:cs typeface="Arial" charset="0"/>
              </a:rPr>
              <a:t> </a:t>
            </a:r>
            <a:r>
              <a:rPr lang="en-US" sz="1400" b="1" i="1">
                <a:cs typeface="Arial" charset="0"/>
              </a:rPr>
              <a:t>Judas Maccabaeus praying for the Dead</a:t>
            </a:r>
            <a:endParaRPr lang="en-US" sz="1400" b="1"/>
          </a:p>
          <a:p>
            <a:pPr eaLnBrk="1" hangingPunct="1"/>
            <a:endParaRPr lang="en-US" sz="14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212725" y="192088"/>
            <a:ext cx="8886825" cy="350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The constant faith of the Church affirms the belief in purgatory. </a:t>
            </a:r>
          </a:p>
          <a:p>
            <a:pPr eaLnBrk="1" hangingPunct="1"/>
            <a:r>
              <a:rPr lang="en-US"/>
              <a:t>From the earliest of times, the Fathers of the Church taught </a:t>
            </a:r>
          </a:p>
          <a:p>
            <a:pPr eaLnBrk="1" hangingPunct="1"/>
            <a:r>
              <a:rPr lang="en-US"/>
              <a:t>the existence of purgatory: </a:t>
            </a:r>
          </a:p>
          <a:p>
            <a:pPr eaLnBrk="1" hangingPunct="1"/>
            <a:endParaRPr lang="en-US" sz="800"/>
          </a:p>
          <a:p>
            <a:pPr eaLnBrk="1" hangingPunct="1"/>
            <a:r>
              <a:rPr lang="en-US" b="1">
                <a:solidFill>
                  <a:srgbClr val="008000"/>
                </a:solidFill>
              </a:rPr>
              <a:t>Tertullian (Rome, 160-220?),  Origen (Alexandria, 185-254?), </a:t>
            </a:r>
          </a:p>
          <a:p>
            <a:pPr eaLnBrk="1" hangingPunct="1"/>
            <a:r>
              <a:rPr lang="en-US" b="1">
                <a:solidFill>
                  <a:srgbClr val="008000"/>
                </a:solidFill>
              </a:rPr>
              <a:t>Cyprian (Carthage, 200-258), Ambrose (Tier, 340-397), </a:t>
            </a:r>
          </a:p>
          <a:p>
            <a:pPr eaLnBrk="1" hangingPunct="1"/>
            <a:r>
              <a:rPr lang="en-US" b="1">
                <a:solidFill>
                  <a:srgbClr val="008000"/>
                </a:solidFill>
              </a:rPr>
              <a:t>Augustine (Numidia, 354-430), Basil (Caesarea, 329-379), </a:t>
            </a:r>
          </a:p>
          <a:p>
            <a:pPr eaLnBrk="1" hangingPunct="1"/>
            <a:r>
              <a:rPr lang="en-US" b="1">
                <a:solidFill>
                  <a:srgbClr val="008000"/>
                </a:solidFill>
              </a:rPr>
              <a:t>Gregory of Nazianzus (in Cappadocia, 329-389), </a:t>
            </a:r>
          </a:p>
          <a:p>
            <a:pPr eaLnBrk="1" hangingPunct="1"/>
            <a:r>
              <a:rPr lang="en-US" b="1">
                <a:solidFill>
                  <a:srgbClr val="008000"/>
                </a:solidFill>
              </a:rPr>
              <a:t>John Chrysostom (Antioch, 349-407), </a:t>
            </a:r>
          </a:p>
          <a:p>
            <a:pPr eaLnBrk="1" hangingPunct="1"/>
            <a:r>
              <a:rPr lang="en-US" b="1">
                <a:solidFill>
                  <a:srgbClr val="008000"/>
                </a:solidFill>
              </a:rPr>
              <a:t>Gregory the Great (Rome, 540-604), and many others.</a:t>
            </a:r>
            <a:r>
              <a:rPr lang="en-US"/>
              <a:t> </a:t>
            </a:r>
          </a:p>
        </p:txBody>
      </p:sp>
      <p:grpSp>
        <p:nvGrpSpPr>
          <p:cNvPr id="65539" name="Group 16"/>
          <p:cNvGrpSpPr>
            <a:grpSpLocks/>
          </p:cNvGrpSpPr>
          <p:nvPr/>
        </p:nvGrpSpPr>
        <p:grpSpPr bwMode="auto">
          <a:xfrm>
            <a:off x="1524000" y="3787775"/>
            <a:ext cx="6264275" cy="2543175"/>
            <a:chOff x="960" y="2478"/>
            <a:chExt cx="3946" cy="1602"/>
          </a:xfrm>
        </p:grpSpPr>
        <p:pic>
          <p:nvPicPr>
            <p:cNvPr id="65541" name="Picture 3" descr="med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 y="2478"/>
              <a:ext cx="3946" cy="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Oval 6"/>
            <p:cNvSpPr>
              <a:spLocks noChangeArrowheads="1"/>
            </p:cNvSpPr>
            <p:nvPr/>
          </p:nvSpPr>
          <p:spPr bwMode="auto">
            <a:xfrm>
              <a:off x="2544" y="3360"/>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3" name="Oval 7"/>
            <p:cNvSpPr>
              <a:spLocks noChangeArrowheads="1"/>
            </p:cNvSpPr>
            <p:nvPr/>
          </p:nvSpPr>
          <p:spPr bwMode="auto">
            <a:xfrm>
              <a:off x="2400" y="3360"/>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4" name="Oval 8"/>
            <p:cNvSpPr>
              <a:spLocks noChangeArrowheads="1"/>
            </p:cNvSpPr>
            <p:nvPr/>
          </p:nvSpPr>
          <p:spPr bwMode="auto">
            <a:xfrm>
              <a:off x="4272" y="393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5" name="Oval 9"/>
            <p:cNvSpPr>
              <a:spLocks noChangeArrowheads="1"/>
            </p:cNvSpPr>
            <p:nvPr/>
          </p:nvSpPr>
          <p:spPr bwMode="auto">
            <a:xfrm>
              <a:off x="2592" y="2496"/>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6" name="Oval 10"/>
            <p:cNvSpPr>
              <a:spLocks noChangeArrowheads="1"/>
            </p:cNvSpPr>
            <p:nvPr/>
          </p:nvSpPr>
          <p:spPr bwMode="auto">
            <a:xfrm>
              <a:off x="4752" y="3360"/>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7" name="Oval 11"/>
            <p:cNvSpPr>
              <a:spLocks noChangeArrowheads="1"/>
            </p:cNvSpPr>
            <p:nvPr/>
          </p:nvSpPr>
          <p:spPr bwMode="auto">
            <a:xfrm>
              <a:off x="4752" y="3504"/>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548" name="Oval 13"/>
            <p:cNvSpPr>
              <a:spLocks noChangeArrowheads="1"/>
            </p:cNvSpPr>
            <p:nvPr/>
          </p:nvSpPr>
          <p:spPr bwMode="auto">
            <a:xfrm>
              <a:off x="2784" y="2832"/>
              <a:ext cx="48" cy="4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65540" name="Picture 15" descr="2MM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6323013"/>
            <a:ext cx="91408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7" descr="2MM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6323013"/>
            <a:ext cx="91408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 Box 2"/>
          <p:cNvSpPr txBox="1">
            <a:spLocks noChangeArrowheads="1"/>
          </p:cNvSpPr>
          <p:nvPr/>
        </p:nvSpPr>
        <p:spPr bwMode="auto">
          <a:xfrm>
            <a:off x="249238" y="569913"/>
            <a:ext cx="8894762"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The teaching Magisterium of the Church also affirms </a:t>
            </a:r>
          </a:p>
          <a:p>
            <a:pPr eaLnBrk="1" hangingPunct="1"/>
            <a:r>
              <a:rPr lang="en-US"/>
              <a:t>the belief in purgatory. </a:t>
            </a:r>
          </a:p>
          <a:p>
            <a:pPr eaLnBrk="1" hangingPunct="1"/>
            <a:endParaRPr lang="en-US"/>
          </a:p>
          <a:p>
            <a:pPr eaLnBrk="1" hangingPunct="1"/>
            <a:r>
              <a:rPr lang="en-US" b="1">
                <a:solidFill>
                  <a:srgbClr val="008000"/>
                </a:solidFill>
              </a:rPr>
              <a:t>Council of Lyons II (1274)</a:t>
            </a:r>
            <a:r>
              <a:rPr lang="en-US"/>
              <a:t> </a:t>
            </a:r>
          </a:p>
          <a:p>
            <a:pPr lvl="1" eaLnBrk="1" hangingPunct="1"/>
            <a:r>
              <a:rPr lang="en-US"/>
              <a:t>We believe ... that the souls, by the purifying compensation </a:t>
            </a:r>
          </a:p>
          <a:p>
            <a:pPr lvl="1" eaLnBrk="1" hangingPunct="1"/>
            <a:r>
              <a:rPr lang="en-US"/>
              <a:t>are purged after death. </a:t>
            </a:r>
          </a:p>
          <a:p>
            <a:pPr lvl="1" eaLnBrk="1" hangingPunct="1"/>
            <a:endParaRPr lang="en-US"/>
          </a:p>
          <a:p>
            <a:pPr eaLnBrk="1" hangingPunct="1"/>
            <a:r>
              <a:rPr lang="en-US" b="1">
                <a:solidFill>
                  <a:srgbClr val="008000"/>
                </a:solidFill>
              </a:rPr>
              <a:t>Council of Florence (1438)</a:t>
            </a:r>
          </a:p>
          <a:p>
            <a:pPr lvl="1" eaLnBrk="1" hangingPunct="1"/>
            <a:r>
              <a:rPr lang="en-US"/>
              <a:t>Repeated the Council of Lyons II (1274). </a:t>
            </a:r>
          </a:p>
          <a:p>
            <a:pPr lvl="1" eaLnBrk="1" hangingPunct="1"/>
            <a:endParaRPr lang="en-US"/>
          </a:p>
          <a:p>
            <a:pPr eaLnBrk="1" hangingPunct="1"/>
            <a:r>
              <a:rPr lang="en-US" b="1">
                <a:solidFill>
                  <a:srgbClr val="008000"/>
                </a:solidFill>
              </a:rPr>
              <a:t>Council of Trent (1545-1563) </a:t>
            </a:r>
          </a:p>
          <a:p>
            <a:pPr lvl="1" eaLnBrk="1" hangingPunct="1"/>
            <a:r>
              <a:rPr lang="en-US"/>
              <a:t>We constantly hold that purgatory exists, and that the souls </a:t>
            </a:r>
          </a:p>
          <a:p>
            <a:pPr lvl="1" eaLnBrk="1" hangingPunct="1"/>
            <a:r>
              <a:rPr lang="en-US"/>
              <a:t>of the faithful there detained are helped by the prayers of the </a:t>
            </a:r>
          </a:p>
          <a:p>
            <a:pPr lvl="1" eaLnBrk="1" hangingPunct="1"/>
            <a:r>
              <a:rPr lang="en-US"/>
              <a:t>faithful. </a:t>
            </a:r>
          </a:p>
        </p:txBody>
      </p:sp>
      <p:sp>
        <p:nvSpPr>
          <p:cNvPr id="66564" name="Oval 4"/>
          <p:cNvSpPr>
            <a:spLocks noChangeArrowheads="1"/>
          </p:cNvSpPr>
          <p:nvPr/>
        </p:nvSpPr>
        <p:spPr bwMode="auto">
          <a:xfrm>
            <a:off x="5181600" y="6400800"/>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5" name="Oval 5"/>
          <p:cNvSpPr>
            <a:spLocks noChangeArrowheads="1"/>
          </p:cNvSpPr>
          <p:nvPr/>
        </p:nvSpPr>
        <p:spPr bwMode="auto">
          <a:xfrm>
            <a:off x="6019800" y="6400800"/>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6" name="Oval 6"/>
          <p:cNvSpPr>
            <a:spLocks noChangeArrowheads="1"/>
          </p:cNvSpPr>
          <p:nvPr/>
        </p:nvSpPr>
        <p:spPr bwMode="auto">
          <a:xfrm>
            <a:off x="6553200" y="6400800"/>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2MM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6323013"/>
            <a:ext cx="91408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2"/>
          <p:cNvSpPr txBox="1">
            <a:spLocks noChangeArrowheads="1"/>
          </p:cNvSpPr>
          <p:nvPr/>
        </p:nvSpPr>
        <p:spPr bwMode="auto">
          <a:xfrm>
            <a:off x="90488" y="290513"/>
            <a:ext cx="9053512"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i="1">
                <a:solidFill>
                  <a:srgbClr val="006600"/>
                </a:solidFill>
              </a:rPr>
              <a:t>Catechism of the Catholic Church, </a:t>
            </a:r>
            <a:r>
              <a:rPr lang="en-US" b="1">
                <a:solidFill>
                  <a:srgbClr val="006600"/>
                </a:solidFill>
              </a:rPr>
              <a:t>Section</a:t>
            </a:r>
            <a:r>
              <a:rPr lang="en-US" b="1" i="1">
                <a:solidFill>
                  <a:srgbClr val="006600"/>
                </a:solidFill>
              </a:rPr>
              <a:t> </a:t>
            </a:r>
            <a:r>
              <a:rPr lang="en-US" b="1">
                <a:solidFill>
                  <a:srgbClr val="008000"/>
                </a:solidFill>
              </a:rPr>
              <a:t>1031</a:t>
            </a:r>
          </a:p>
          <a:p>
            <a:pPr eaLnBrk="1" hangingPunct="1"/>
            <a:r>
              <a:rPr lang="en-US" sz="1200" b="1">
                <a:solidFill>
                  <a:srgbClr val="008000"/>
                </a:solidFill>
              </a:rPr>
              <a:t> </a:t>
            </a:r>
          </a:p>
          <a:p>
            <a:pPr eaLnBrk="1" hangingPunct="1"/>
            <a:r>
              <a:rPr lang="en-US">
                <a:solidFill>
                  <a:srgbClr val="000000"/>
                </a:solidFill>
              </a:rPr>
              <a:t>The Church gives the name </a:t>
            </a:r>
            <a:r>
              <a:rPr lang="en-US" b="1">
                <a:solidFill>
                  <a:srgbClr val="000000"/>
                </a:solidFill>
              </a:rPr>
              <a:t>Purgatory</a:t>
            </a:r>
            <a:r>
              <a:rPr lang="en-US">
                <a:solidFill>
                  <a:srgbClr val="000000"/>
                </a:solidFill>
              </a:rPr>
              <a:t> to </a:t>
            </a:r>
            <a:r>
              <a:rPr lang="en-US" b="1">
                <a:solidFill>
                  <a:srgbClr val="000000"/>
                </a:solidFill>
              </a:rPr>
              <a:t>this final </a:t>
            </a:r>
          </a:p>
          <a:p>
            <a:pPr eaLnBrk="1" hangingPunct="1"/>
            <a:r>
              <a:rPr lang="en-US" b="1">
                <a:solidFill>
                  <a:srgbClr val="000000"/>
                </a:solidFill>
              </a:rPr>
              <a:t>purification of the elect</a:t>
            </a:r>
            <a:r>
              <a:rPr lang="en-US">
                <a:solidFill>
                  <a:srgbClr val="000000"/>
                </a:solidFill>
              </a:rPr>
              <a:t>, which is entirely different from the </a:t>
            </a:r>
          </a:p>
          <a:p>
            <a:pPr eaLnBrk="1" hangingPunct="1"/>
            <a:r>
              <a:rPr lang="en-US">
                <a:solidFill>
                  <a:srgbClr val="000000"/>
                </a:solidFill>
              </a:rPr>
              <a:t>punishment of the damned. </a:t>
            </a:r>
          </a:p>
          <a:p>
            <a:pPr eaLnBrk="1" hangingPunct="1"/>
            <a:endParaRPr lang="en-US" sz="1200">
              <a:solidFill>
                <a:srgbClr val="000000"/>
              </a:solidFill>
            </a:endParaRPr>
          </a:p>
          <a:p>
            <a:pPr eaLnBrk="1" hangingPunct="1"/>
            <a:r>
              <a:rPr lang="en-US">
                <a:solidFill>
                  <a:srgbClr val="000000"/>
                </a:solidFill>
              </a:rPr>
              <a:t>The Church </a:t>
            </a:r>
            <a:r>
              <a:rPr lang="en-US" b="1">
                <a:solidFill>
                  <a:srgbClr val="000000"/>
                </a:solidFill>
              </a:rPr>
              <a:t>formulated her doctrine of faith on Purgatory </a:t>
            </a:r>
          </a:p>
          <a:p>
            <a:pPr eaLnBrk="1" hangingPunct="1"/>
            <a:r>
              <a:rPr lang="en-US" b="1">
                <a:solidFill>
                  <a:srgbClr val="000000"/>
                </a:solidFill>
              </a:rPr>
              <a:t>especially at the Councils of Florence and Trent</a:t>
            </a:r>
            <a:r>
              <a:rPr lang="en-US">
                <a:solidFill>
                  <a:srgbClr val="000000"/>
                </a:solidFill>
              </a:rPr>
              <a:t>. The tradition </a:t>
            </a:r>
          </a:p>
          <a:p>
            <a:pPr eaLnBrk="1" hangingPunct="1"/>
            <a:r>
              <a:rPr lang="en-US">
                <a:solidFill>
                  <a:srgbClr val="000000"/>
                </a:solidFill>
              </a:rPr>
              <a:t>of the Church, by reference to certain texts of Scripture, </a:t>
            </a:r>
          </a:p>
          <a:p>
            <a:pPr eaLnBrk="1" hangingPunct="1"/>
            <a:r>
              <a:rPr lang="en-US">
                <a:solidFill>
                  <a:srgbClr val="000000"/>
                </a:solidFill>
              </a:rPr>
              <a:t>speaks of a cleansing fire. [Cf. 1 Cor 3:15; 1 Pet 1:7.] As for </a:t>
            </a:r>
          </a:p>
          <a:p>
            <a:pPr eaLnBrk="1" hangingPunct="1"/>
            <a:r>
              <a:rPr lang="en-US">
                <a:solidFill>
                  <a:srgbClr val="000000"/>
                </a:solidFill>
              </a:rPr>
              <a:t>certain lesser faults, we must believe that, before the Final </a:t>
            </a:r>
          </a:p>
          <a:p>
            <a:pPr eaLnBrk="1" hangingPunct="1"/>
            <a:r>
              <a:rPr lang="en-US">
                <a:solidFill>
                  <a:srgbClr val="000000"/>
                </a:solidFill>
              </a:rPr>
              <a:t>Judgment, </a:t>
            </a:r>
            <a:r>
              <a:rPr lang="en-US" b="1">
                <a:solidFill>
                  <a:srgbClr val="000000"/>
                </a:solidFill>
              </a:rPr>
              <a:t>there is a purifying fire</a:t>
            </a:r>
            <a:r>
              <a:rPr lang="en-US">
                <a:solidFill>
                  <a:srgbClr val="000000"/>
                </a:solidFill>
              </a:rPr>
              <a:t>. He who is truth says that </a:t>
            </a:r>
          </a:p>
          <a:p>
            <a:pPr eaLnBrk="1" hangingPunct="1"/>
            <a:r>
              <a:rPr lang="en-US">
                <a:solidFill>
                  <a:srgbClr val="000000"/>
                </a:solidFill>
              </a:rPr>
              <a:t>whoever utters blasphemy against the Holy Spirit will be </a:t>
            </a:r>
          </a:p>
          <a:p>
            <a:pPr eaLnBrk="1" hangingPunct="1"/>
            <a:r>
              <a:rPr lang="en-US">
                <a:solidFill>
                  <a:srgbClr val="000000"/>
                </a:solidFill>
              </a:rPr>
              <a:t>pardoned neither in this age nor in the age to come. From </a:t>
            </a:r>
          </a:p>
          <a:p>
            <a:pPr eaLnBrk="1" hangingPunct="1"/>
            <a:r>
              <a:rPr lang="en-US">
                <a:solidFill>
                  <a:srgbClr val="000000"/>
                </a:solidFill>
              </a:rPr>
              <a:t>this sentence we understand that certain offenses can be </a:t>
            </a:r>
          </a:p>
          <a:p>
            <a:pPr eaLnBrk="1" hangingPunct="1"/>
            <a:r>
              <a:rPr lang="en-US">
                <a:solidFill>
                  <a:srgbClr val="000000"/>
                </a:solidFill>
              </a:rPr>
              <a:t>forgiven in this age, but certain others in the age to come.</a:t>
            </a:r>
          </a:p>
        </p:txBody>
      </p:sp>
      <p:sp>
        <p:nvSpPr>
          <p:cNvPr id="67588" name="Oval 5"/>
          <p:cNvSpPr>
            <a:spLocks noChangeArrowheads="1"/>
          </p:cNvSpPr>
          <p:nvPr/>
        </p:nvSpPr>
        <p:spPr bwMode="auto">
          <a:xfrm>
            <a:off x="8656638" y="6383338"/>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177800" y="311150"/>
            <a:ext cx="8966200" cy="575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i="1">
                <a:solidFill>
                  <a:srgbClr val="006600"/>
                </a:solidFill>
              </a:rPr>
              <a:t>Catechism of the Catholic Church,</a:t>
            </a:r>
            <a:r>
              <a:rPr lang="en-US" b="1">
                <a:solidFill>
                  <a:srgbClr val="006600"/>
                </a:solidFill>
              </a:rPr>
              <a:t> Section </a:t>
            </a:r>
            <a:r>
              <a:rPr lang="en-US" b="1">
                <a:solidFill>
                  <a:srgbClr val="008000"/>
                </a:solidFill>
              </a:rPr>
              <a:t>1472  </a:t>
            </a:r>
          </a:p>
          <a:p>
            <a:pPr eaLnBrk="1" hangingPunct="1"/>
            <a:endParaRPr lang="en-US" sz="1200" b="1">
              <a:solidFill>
                <a:srgbClr val="008000"/>
              </a:solidFill>
            </a:endParaRPr>
          </a:p>
          <a:p>
            <a:pPr eaLnBrk="1" hangingPunct="1"/>
            <a:r>
              <a:rPr lang="en-US">
                <a:solidFill>
                  <a:srgbClr val="000000"/>
                </a:solidFill>
              </a:rPr>
              <a:t>To understand this doctrine and practice of the Church, it is </a:t>
            </a:r>
          </a:p>
          <a:p>
            <a:pPr eaLnBrk="1" hangingPunct="1"/>
            <a:r>
              <a:rPr lang="en-US">
                <a:solidFill>
                  <a:srgbClr val="000000"/>
                </a:solidFill>
              </a:rPr>
              <a:t>necessary to understand that </a:t>
            </a:r>
            <a:r>
              <a:rPr lang="en-US" b="1">
                <a:solidFill>
                  <a:srgbClr val="000000"/>
                </a:solidFill>
              </a:rPr>
              <a:t>sin has a double consequence</a:t>
            </a:r>
            <a:r>
              <a:rPr lang="en-US">
                <a:solidFill>
                  <a:srgbClr val="000000"/>
                </a:solidFill>
              </a:rPr>
              <a:t>. </a:t>
            </a:r>
          </a:p>
          <a:p>
            <a:pPr eaLnBrk="1" hangingPunct="1"/>
            <a:r>
              <a:rPr lang="en-US">
                <a:solidFill>
                  <a:srgbClr val="000000"/>
                </a:solidFill>
              </a:rPr>
              <a:t>Grave sin deprives us of communion with God and therefore </a:t>
            </a:r>
          </a:p>
          <a:p>
            <a:pPr eaLnBrk="1" hangingPunct="1"/>
            <a:r>
              <a:rPr lang="en-US">
                <a:solidFill>
                  <a:srgbClr val="000000"/>
                </a:solidFill>
              </a:rPr>
              <a:t>makes us incapable of eternal life, the privation of which is </a:t>
            </a:r>
          </a:p>
          <a:p>
            <a:pPr eaLnBrk="1" hangingPunct="1"/>
            <a:r>
              <a:rPr lang="en-US">
                <a:solidFill>
                  <a:srgbClr val="000000"/>
                </a:solidFill>
              </a:rPr>
              <a:t>called the </a:t>
            </a:r>
            <a:r>
              <a:rPr lang="en-US" b="1">
                <a:solidFill>
                  <a:srgbClr val="000000"/>
                </a:solidFill>
              </a:rPr>
              <a:t>"eternal punishment" of sin</a:t>
            </a:r>
            <a:r>
              <a:rPr lang="en-US">
                <a:solidFill>
                  <a:srgbClr val="000000"/>
                </a:solidFill>
              </a:rPr>
              <a:t>. On the other hand every sin, even venial, entails an unhealthy attachment to creatures, which must be purified either here on earth, or after death in the state called Purgatory. This purification frees one from what is called the </a:t>
            </a:r>
            <a:r>
              <a:rPr lang="en-US" b="1">
                <a:solidFill>
                  <a:srgbClr val="000000"/>
                </a:solidFill>
              </a:rPr>
              <a:t>"temporal punishment" of sin</a:t>
            </a:r>
            <a:r>
              <a:rPr lang="en-US">
                <a:solidFill>
                  <a:srgbClr val="000000"/>
                </a:solidFill>
              </a:rPr>
              <a:t>. These two punishments must not be conceived of as a kind of vengeance inflicted by God from without, but as </a:t>
            </a:r>
            <a:r>
              <a:rPr lang="en-US" b="1">
                <a:solidFill>
                  <a:srgbClr val="000000"/>
                </a:solidFill>
              </a:rPr>
              <a:t>following from the very nature of sin</a:t>
            </a:r>
            <a:r>
              <a:rPr lang="en-US">
                <a:solidFill>
                  <a:srgbClr val="000000"/>
                </a:solidFill>
              </a:rPr>
              <a:t>. A conversion which proceeds from a fervent charity can attain the complete purification of the sinner in such a way that no punishment would remain.</a:t>
            </a:r>
          </a:p>
        </p:txBody>
      </p:sp>
      <p:pic>
        <p:nvPicPr>
          <p:cNvPr id="68611" name="Picture 4" descr="2MM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6323013"/>
            <a:ext cx="91408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Oval 5"/>
          <p:cNvSpPr>
            <a:spLocks noChangeArrowheads="1"/>
          </p:cNvSpPr>
          <p:nvPr/>
        </p:nvSpPr>
        <p:spPr bwMode="auto">
          <a:xfrm>
            <a:off x="8656638" y="6383338"/>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3946525" y="152400"/>
            <a:ext cx="1616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800" b="1">
                <a:solidFill>
                  <a:srgbClr val="990000"/>
                </a:solidFill>
              </a:rPr>
              <a:t>Limbo</a:t>
            </a:r>
            <a:endParaRPr lang="en-US" sz="2800">
              <a:solidFill>
                <a:srgbClr val="990000"/>
              </a:solidFill>
            </a:endParaRPr>
          </a:p>
        </p:txBody>
      </p:sp>
      <p:sp>
        <p:nvSpPr>
          <p:cNvPr id="69635" name="Text Box 3"/>
          <p:cNvSpPr txBox="1">
            <a:spLocks noChangeArrowheads="1"/>
          </p:cNvSpPr>
          <p:nvPr/>
        </p:nvSpPr>
        <p:spPr bwMode="auto">
          <a:xfrm>
            <a:off x="212725" y="762000"/>
            <a:ext cx="8894763"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The word limbo comes from the Latin word </a:t>
            </a:r>
            <a:r>
              <a:rPr lang="en-US" i="1"/>
              <a:t>limbus</a:t>
            </a:r>
            <a:r>
              <a:rPr lang="en-US"/>
              <a:t> which </a:t>
            </a:r>
          </a:p>
          <a:p>
            <a:pPr eaLnBrk="1" hangingPunct="1"/>
            <a:r>
              <a:rPr lang="en-US"/>
              <a:t>means a border, a hem, or fringe around the edge of a garment. </a:t>
            </a:r>
          </a:p>
          <a:p>
            <a:pPr eaLnBrk="1" hangingPunct="1"/>
            <a:r>
              <a:rPr lang="en-US"/>
              <a:t>The term is associated in common parlance to mean some </a:t>
            </a:r>
          </a:p>
          <a:p>
            <a:pPr eaLnBrk="1" hangingPunct="1"/>
            <a:r>
              <a:rPr lang="en-US"/>
              <a:t>in-between state of being. </a:t>
            </a:r>
          </a:p>
          <a:p>
            <a:pPr eaLnBrk="1" hangingPunct="1"/>
            <a:endParaRPr lang="en-US"/>
          </a:p>
          <a:p>
            <a:pPr eaLnBrk="1" hangingPunct="1"/>
            <a:r>
              <a:rPr lang="en-US"/>
              <a:t>It is often associated, in a religious context, with </a:t>
            </a:r>
            <a:r>
              <a:rPr lang="en-US" b="1"/>
              <a:t>some state </a:t>
            </a:r>
          </a:p>
          <a:p>
            <a:pPr eaLnBrk="1" hangingPunct="1"/>
            <a:r>
              <a:rPr lang="en-US" b="1"/>
              <a:t>of being in neither heaven nor hell</a:t>
            </a:r>
            <a:r>
              <a:rPr lang="en-US"/>
              <a:t>, therefore on the fringe </a:t>
            </a:r>
          </a:p>
          <a:p>
            <a:pPr eaLnBrk="1" hangingPunct="1"/>
            <a:r>
              <a:rPr lang="en-US"/>
              <a:t>of either. It has been used to refer to </a:t>
            </a:r>
            <a:r>
              <a:rPr lang="en-US" b="1"/>
              <a:t>the abode for the dead </a:t>
            </a:r>
          </a:p>
          <a:p>
            <a:pPr eaLnBrk="1" hangingPunct="1"/>
            <a:r>
              <a:rPr lang="en-US" b="1"/>
              <a:t>who were neither capable of committing deadly sin</a:t>
            </a:r>
            <a:r>
              <a:rPr lang="en-US"/>
              <a:t> </a:t>
            </a:r>
          </a:p>
          <a:p>
            <a:pPr eaLnBrk="1" hangingPunct="1"/>
            <a:r>
              <a:rPr lang="en-US"/>
              <a:t>(1 John 5:16) which excluded the soul from hell nor were </a:t>
            </a:r>
          </a:p>
          <a:p>
            <a:pPr eaLnBrk="1" hangingPunct="1"/>
            <a:r>
              <a:rPr lang="en-US"/>
              <a:t>baptized in water and the Holy Spirit (John 3:5) which </a:t>
            </a:r>
          </a:p>
          <a:p>
            <a:pPr eaLnBrk="1" hangingPunct="1"/>
            <a:r>
              <a:rPr lang="en-US"/>
              <a:t>excluded the soul from heaven.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288925" y="268288"/>
            <a:ext cx="8575675"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There </a:t>
            </a:r>
            <a:r>
              <a:rPr lang="en-US" b="1" i="1"/>
              <a:t>never has been nor is there any</a:t>
            </a:r>
            <a:r>
              <a:rPr lang="en-US" b="1"/>
              <a:t> official Catholic </a:t>
            </a:r>
          </a:p>
          <a:p>
            <a:pPr eaLnBrk="1" hangingPunct="1"/>
            <a:r>
              <a:rPr lang="en-US" b="1"/>
              <a:t>doctrinal position or teaching on the existence of or state </a:t>
            </a:r>
          </a:p>
          <a:p>
            <a:pPr eaLnBrk="1" hangingPunct="1"/>
            <a:r>
              <a:rPr lang="en-US" b="1"/>
              <a:t>of limbo</a:t>
            </a:r>
            <a:r>
              <a:rPr lang="en-US"/>
              <a:t>. </a:t>
            </a:r>
          </a:p>
          <a:p>
            <a:pPr eaLnBrk="1" hangingPunct="1"/>
            <a:endParaRPr lang="en-US"/>
          </a:p>
          <a:p>
            <a:pPr eaLnBrk="1" hangingPunct="1"/>
            <a:r>
              <a:rPr lang="en-US"/>
              <a:t>It must be stated that the term limbo receives a lot of attention</a:t>
            </a:r>
          </a:p>
          <a:p>
            <a:pPr eaLnBrk="1" hangingPunct="1"/>
            <a:r>
              <a:rPr lang="en-US"/>
              <a:t>in </a:t>
            </a:r>
            <a:r>
              <a:rPr lang="en-US" b="1"/>
              <a:t>pastoral practice</a:t>
            </a:r>
            <a:r>
              <a:rPr lang="en-US"/>
              <a:t> when pastors had to explain the mind of </a:t>
            </a:r>
          </a:p>
          <a:p>
            <a:pPr eaLnBrk="1" hangingPunct="1"/>
            <a:r>
              <a:rPr lang="en-US"/>
              <a:t>God to distraught parents whose newborn infant has died </a:t>
            </a:r>
          </a:p>
          <a:p>
            <a:pPr eaLnBrk="1" hangingPunct="1"/>
            <a:r>
              <a:rPr lang="en-US"/>
              <a:t>without being baptized.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212725" y="152400"/>
            <a:ext cx="8778875"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i="1">
                <a:solidFill>
                  <a:srgbClr val="006600"/>
                </a:solidFill>
              </a:rPr>
              <a:t>Catechism of the Catholic Church</a:t>
            </a:r>
            <a:r>
              <a:rPr lang="en-US" b="1">
                <a:solidFill>
                  <a:srgbClr val="006600"/>
                </a:solidFill>
              </a:rPr>
              <a:t>, Section 1261</a:t>
            </a:r>
          </a:p>
          <a:p>
            <a:pPr eaLnBrk="1" hangingPunct="1"/>
            <a:endParaRPr lang="en-US" b="1">
              <a:solidFill>
                <a:srgbClr val="006600"/>
              </a:solidFill>
            </a:endParaRPr>
          </a:p>
          <a:p>
            <a:pPr eaLnBrk="1" hangingPunct="1"/>
            <a:r>
              <a:rPr lang="en-US"/>
              <a:t>As regards </a:t>
            </a:r>
            <a:r>
              <a:rPr lang="en-US" b="1"/>
              <a:t>children who have died without baptism</a:t>
            </a:r>
            <a:r>
              <a:rPr lang="en-US"/>
              <a:t>, the </a:t>
            </a:r>
          </a:p>
          <a:p>
            <a:pPr eaLnBrk="1" hangingPunct="1"/>
            <a:r>
              <a:rPr lang="en-US"/>
              <a:t>Church can only </a:t>
            </a:r>
            <a:r>
              <a:rPr lang="en-US" b="1"/>
              <a:t>entrust them to the mercy of God</a:t>
            </a:r>
            <a:r>
              <a:rPr lang="en-US"/>
              <a:t>, as she </a:t>
            </a:r>
          </a:p>
          <a:p>
            <a:pPr eaLnBrk="1" hangingPunct="1"/>
            <a:r>
              <a:rPr lang="en-US"/>
              <a:t>does in her funeral rites for them. Indeed, the great mercy of </a:t>
            </a:r>
          </a:p>
          <a:p>
            <a:pPr eaLnBrk="1" hangingPunct="1"/>
            <a:r>
              <a:rPr lang="en-US"/>
              <a:t>God, who desires that all men should be saved, and Jesus' </a:t>
            </a:r>
          </a:p>
          <a:p>
            <a:pPr eaLnBrk="1" hangingPunct="1"/>
            <a:r>
              <a:rPr lang="en-US"/>
              <a:t>tenderness toward children, which caused him to say, "Let the </a:t>
            </a:r>
          </a:p>
          <a:p>
            <a:pPr eaLnBrk="1" hangingPunct="1"/>
            <a:r>
              <a:rPr lang="en-US"/>
              <a:t>children come to me, do not hinder them" [Mark 10:14, </a:t>
            </a:r>
          </a:p>
          <a:p>
            <a:pPr eaLnBrk="1" hangingPunct="1"/>
            <a:r>
              <a:rPr lang="en-US"/>
              <a:t>cf. 1 Tim. 2:4], allow us to hope that there is a way of salvation </a:t>
            </a:r>
          </a:p>
          <a:p>
            <a:pPr eaLnBrk="1" hangingPunct="1"/>
            <a:r>
              <a:rPr lang="en-US"/>
              <a:t>for children who have died without baptism. All the more urgent </a:t>
            </a:r>
          </a:p>
          <a:p>
            <a:pPr eaLnBrk="1" hangingPunct="1"/>
            <a:r>
              <a:rPr lang="en-US"/>
              <a:t>is </a:t>
            </a:r>
            <a:r>
              <a:rPr lang="en-US" b="1"/>
              <a:t>the Church's call not to prevent little children coming to </a:t>
            </a:r>
          </a:p>
          <a:p>
            <a:pPr eaLnBrk="1" hangingPunct="1"/>
            <a:r>
              <a:rPr lang="en-US" b="1"/>
              <a:t>Christ through the gift of holy baptism</a:t>
            </a:r>
            <a:r>
              <a:rPr lang="en-US"/>
              <a:t>. </a:t>
            </a:r>
          </a:p>
        </p:txBody>
      </p:sp>
      <p:pic>
        <p:nvPicPr>
          <p:cNvPr id="71683" name="Picture 4" descr="catech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283075"/>
            <a:ext cx="1300163"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5" descr="2MM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6323013"/>
            <a:ext cx="91408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Oval 6"/>
          <p:cNvSpPr>
            <a:spLocks noChangeArrowheads="1"/>
          </p:cNvSpPr>
          <p:nvPr/>
        </p:nvSpPr>
        <p:spPr bwMode="auto">
          <a:xfrm>
            <a:off x="8656638" y="6383338"/>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1776413" y="228600"/>
            <a:ext cx="890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Death</a:t>
            </a:r>
          </a:p>
        </p:txBody>
      </p:sp>
      <p:sp>
        <p:nvSpPr>
          <p:cNvPr id="72707" name="Text Box 3"/>
          <p:cNvSpPr txBox="1">
            <a:spLocks noChangeArrowheads="1"/>
          </p:cNvSpPr>
          <p:nvPr/>
        </p:nvSpPr>
        <p:spPr bwMode="auto">
          <a:xfrm>
            <a:off x="1019175" y="1219200"/>
            <a:ext cx="263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Particular Judgment</a:t>
            </a:r>
          </a:p>
        </p:txBody>
      </p:sp>
      <p:sp>
        <p:nvSpPr>
          <p:cNvPr id="72708" name="Text Box 4"/>
          <p:cNvSpPr txBox="1">
            <a:spLocks noChangeArrowheads="1"/>
          </p:cNvSpPr>
          <p:nvPr/>
        </p:nvSpPr>
        <p:spPr bwMode="auto">
          <a:xfrm>
            <a:off x="228600" y="2422525"/>
            <a:ext cx="1089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Heaven</a:t>
            </a:r>
          </a:p>
        </p:txBody>
      </p:sp>
      <p:sp>
        <p:nvSpPr>
          <p:cNvPr id="72709" name="Text Box 5"/>
          <p:cNvSpPr txBox="1">
            <a:spLocks noChangeArrowheads="1"/>
          </p:cNvSpPr>
          <p:nvPr/>
        </p:nvSpPr>
        <p:spPr bwMode="auto">
          <a:xfrm>
            <a:off x="1600200" y="2438400"/>
            <a:ext cx="1384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solidFill>
                  <a:schemeClr val="tx2"/>
                </a:solidFill>
              </a:rPr>
              <a:t>Purgatory</a:t>
            </a:r>
          </a:p>
        </p:txBody>
      </p:sp>
      <p:sp>
        <p:nvSpPr>
          <p:cNvPr id="72710" name="Text Box 6"/>
          <p:cNvSpPr txBox="1">
            <a:spLocks noChangeArrowheads="1"/>
          </p:cNvSpPr>
          <p:nvPr/>
        </p:nvSpPr>
        <p:spPr bwMode="auto">
          <a:xfrm>
            <a:off x="3617913" y="2438400"/>
            <a:ext cx="649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Hell</a:t>
            </a:r>
          </a:p>
        </p:txBody>
      </p:sp>
      <p:sp>
        <p:nvSpPr>
          <p:cNvPr id="72711" name="Text Box 7"/>
          <p:cNvSpPr txBox="1">
            <a:spLocks noChangeArrowheads="1"/>
          </p:cNvSpPr>
          <p:nvPr/>
        </p:nvSpPr>
        <p:spPr bwMode="auto">
          <a:xfrm>
            <a:off x="1638300" y="4125913"/>
            <a:ext cx="1257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i="1">
                <a:solidFill>
                  <a:srgbClr val="990000"/>
                </a:solidFill>
              </a:rPr>
              <a:t>Parousia</a:t>
            </a:r>
          </a:p>
        </p:txBody>
      </p:sp>
      <p:sp>
        <p:nvSpPr>
          <p:cNvPr id="72712" name="Text Box 8"/>
          <p:cNvSpPr txBox="1">
            <a:spLocks noChangeArrowheads="1"/>
          </p:cNvSpPr>
          <p:nvPr/>
        </p:nvSpPr>
        <p:spPr bwMode="auto">
          <a:xfrm>
            <a:off x="685800" y="4648200"/>
            <a:ext cx="3203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Resurrection of the Dead</a:t>
            </a:r>
          </a:p>
        </p:txBody>
      </p:sp>
      <p:sp>
        <p:nvSpPr>
          <p:cNvPr id="72713" name="Text Box 9"/>
          <p:cNvSpPr txBox="1">
            <a:spLocks noChangeArrowheads="1"/>
          </p:cNvSpPr>
          <p:nvPr/>
        </p:nvSpPr>
        <p:spPr bwMode="auto">
          <a:xfrm>
            <a:off x="1092200" y="5257800"/>
            <a:ext cx="241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General Judgment</a:t>
            </a:r>
          </a:p>
        </p:txBody>
      </p:sp>
      <p:sp>
        <p:nvSpPr>
          <p:cNvPr id="72714" name="Text Box 10"/>
          <p:cNvSpPr txBox="1">
            <a:spLocks noChangeArrowheads="1"/>
          </p:cNvSpPr>
          <p:nvPr/>
        </p:nvSpPr>
        <p:spPr bwMode="auto">
          <a:xfrm>
            <a:off x="1676400" y="6080125"/>
            <a:ext cx="1128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Eternity</a:t>
            </a:r>
          </a:p>
        </p:txBody>
      </p:sp>
      <p:sp>
        <p:nvSpPr>
          <p:cNvPr id="72715" name="Line 11"/>
          <p:cNvSpPr>
            <a:spLocks noChangeShapeType="1"/>
          </p:cNvSpPr>
          <p:nvPr/>
        </p:nvSpPr>
        <p:spPr bwMode="auto">
          <a:xfrm>
            <a:off x="2209800" y="533400"/>
            <a:ext cx="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6" name="Line 12"/>
          <p:cNvSpPr>
            <a:spLocks noChangeShapeType="1"/>
          </p:cNvSpPr>
          <p:nvPr/>
        </p:nvSpPr>
        <p:spPr bwMode="auto">
          <a:xfrm>
            <a:off x="2209800" y="1600200"/>
            <a:ext cx="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7" name="Line 13"/>
          <p:cNvSpPr>
            <a:spLocks noChangeShapeType="1"/>
          </p:cNvSpPr>
          <p:nvPr/>
        </p:nvSpPr>
        <p:spPr bwMode="auto">
          <a:xfrm>
            <a:off x="2209800" y="1600200"/>
            <a:ext cx="16764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8" name="Line 14"/>
          <p:cNvSpPr>
            <a:spLocks noChangeShapeType="1"/>
          </p:cNvSpPr>
          <p:nvPr/>
        </p:nvSpPr>
        <p:spPr bwMode="auto">
          <a:xfrm flipH="1">
            <a:off x="762000" y="1600200"/>
            <a:ext cx="14478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9" name="Line 15"/>
          <p:cNvSpPr>
            <a:spLocks noChangeShapeType="1"/>
          </p:cNvSpPr>
          <p:nvPr/>
        </p:nvSpPr>
        <p:spPr bwMode="auto">
          <a:xfrm>
            <a:off x="2209800" y="2819400"/>
            <a:ext cx="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0" name="Line 16"/>
          <p:cNvSpPr>
            <a:spLocks noChangeShapeType="1"/>
          </p:cNvSpPr>
          <p:nvPr/>
        </p:nvSpPr>
        <p:spPr bwMode="auto">
          <a:xfrm>
            <a:off x="3962400" y="2819400"/>
            <a:ext cx="0" cy="3352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1" name="Line 17"/>
          <p:cNvSpPr>
            <a:spLocks noChangeShapeType="1"/>
          </p:cNvSpPr>
          <p:nvPr/>
        </p:nvSpPr>
        <p:spPr bwMode="auto">
          <a:xfrm>
            <a:off x="685800" y="2819400"/>
            <a:ext cx="0" cy="3352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2" name="Line 18"/>
          <p:cNvSpPr>
            <a:spLocks noChangeShapeType="1"/>
          </p:cNvSpPr>
          <p:nvPr/>
        </p:nvSpPr>
        <p:spPr bwMode="auto">
          <a:xfrm flipH="1">
            <a:off x="685800" y="4114800"/>
            <a:ext cx="1524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2723" name="Picture 19" descr="alpha%20and%20ome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352800"/>
            <a:ext cx="2133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776413" y="228600"/>
            <a:ext cx="890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Death</a:t>
            </a:r>
          </a:p>
        </p:txBody>
      </p:sp>
      <p:sp>
        <p:nvSpPr>
          <p:cNvPr id="9219" name="Text Box 3"/>
          <p:cNvSpPr txBox="1">
            <a:spLocks noChangeArrowheads="1"/>
          </p:cNvSpPr>
          <p:nvPr/>
        </p:nvSpPr>
        <p:spPr bwMode="auto">
          <a:xfrm>
            <a:off x="1019175" y="1219200"/>
            <a:ext cx="263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solidFill>
                  <a:srgbClr val="990000"/>
                </a:solidFill>
              </a:rPr>
              <a:t>Particular Judgment</a:t>
            </a:r>
          </a:p>
        </p:txBody>
      </p:sp>
      <p:sp>
        <p:nvSpPr>
          <p:cNvPr id="9220" name="Text Box 4"/>
          <p:cNvSpPr txBox="1">
            <a:spLocks noChangeArrowheads="1"/>
          </p:cNvSpPr>
          <p:nvPr/>
        </p:nvSpPr>
        <p:spPr bwMode="auto">
          <a:xfrm>
            <a:off x="228600" y="2422525"/>
            <a:ext cx="1089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Heaven</a:t>
            </a:r>
          </a:p>
        </p:txBody>
      </p:sp>
      <p:sp>
        <p:nvSpPr>
          <p:cNvPr id="9221" name="Text Box 5"/>
          <p:cNvSpPr txBox="1">
            <a:spLocks noChangeArrowheads="1"/>
          </p:cNvSpPr>
          <p:nvPr/>
        </p:nvSpPr>
        <p:spPr bwMode="auto">
          <a:xfrm>
            <a:off x="1600200" y="2438400"/>
            <a:ext cx="1384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Purgatory</a:t>
            </a:r>
          </a:p>
        </p:txBody>
      </p:sp>
      <p:sp>
        <p:nvSpPr>
          <p:cNvPr id="9222" name="Text Box 6"/>
          <p:cNvSpPr txBox="1">
            <a:spLocks noChangeArrowheads="1"/>
          </p:cNvSpPr>
          <p:nvPr/>
        </p:nvSpPr>
        <p:spPr bwMode="auto">
          <a:xfrm>
            <a:off x="3617913" y="2438400"/>
            <a:ext cx="649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Hell</a:t>
            </a:r>
          </a:p>
        </p:txBody>
      </p:sp>
      <p:sp>
        <p:nvSpPr>
          <p:cNvPr id="9223" name="Text Box 7"/>
          <p:cNvSpPr txBox="1">
            <a:spLocks noChangeArrowheads="1"/>
          </p:cNvSpPr>
          <p:nvPr/>
        </p:nvSpPr>
        <p:spPr bwMode="auto">
          <a:xfrm>
            <a:off x="1638300" y="4125913"/>
            <a:ext cx="1257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i="1"/>
              <a:t>Parousia</a:t>
            </a:r>
          </a:p>
        </p:txBody>
      </p:sp>
      <p:sp>
        <p:nvSpPr>
          <p:cNvPr id="9224" name="Text Box 8"/>
          <p:cNvSpPr txBox="1">
            <a:spLocks noChangeArrowheads="1"/>
          </p:cNvSpPr>
          <p:nvPr/>
        </p:nvSpPr>
        <p:spPr bwMode="auto">
          <a:xfrm>
            <a:off x="685800" y="4648200"/>
            <a:ext cx="3203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Resurrection of the Dead</a:t>
            </a:r>
          </a:p>
        </p:txBody>
      </p:sp>
      <p:sp>
        <p:nvSpPr>
          <p:cNvPr id="9225" name="Text Box 9"/>
          <p:cNvSpPr txBox="1">
            <a:spLocks noChangeArrowheads="1"/>
          </p:cNvSpPr>
          <p:nvPr/>
        </p:nvSpPr>
        <p:spPr bwMode="auto">
          <a:xfrm>
            <a:off x="1092200" y="5257800"/>
            <a:ext cx="241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General Judgment</a:t>
            </a:r>
          </a:p>
        </p:txBody>
      </p:sp>
      <p:sp>
        <p:nvSpPr>
          <p:cNvPr id="9226" name="Text Box 10"/>
          <p:cNvSpPr txBox="1">
            <a:spLocks noChangeArrowheads="1"/>
          </p:cNvSpPr>
          <p:nvPr/>
        </p:nvSpPr>
        <p:spPr bwMode="auto">
          <a:xfrm>
            <a:off x="1676400" y="5867400"/>
            <a:ext cx="1128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Eternity</a:t>
            </a:r>
          </a:p>
        </p:txBody>
      </p:sp>
      <p:sp>
        <p:nvSpPr>
          <p:cNvPr id="9227" name="Line 11"/>
          <p:cNvSpPr>
            <a:spLocks noChangeShapeType="1"/>
          </p:cNvSpPr>
          <p:nvPr/>
        </p:nvSpPr>
        <p:spPr bwMode="auto">
          <a:xfrm>
            <a:off x="2209800" y="533400"/>
            <a:ext cx="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8" name="Line 12"/>
          <p:cNvSpPr>
            <a:spLocks noChangeShapeType="1"/>
          </p:cNvSpPr>
          <p:nvPr/>
        </p:nvSpPr>
        <p:spPr bwMode="auto">
          <a:xfrm>
            <a:off x="2209800" y="1600200"/>
            <a:ext cx="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9" name="Line 13"/>
          <p:cNvSpPr>
            <a:spLocks noChangeShapeType="1"/>
          </p:cNvSpPr>
          <p:nvPr/>
        </p:nvSpPr>
        <p:spPr bwMode="auto">
          <a:xfrm>
            <a:off x="2209800" y="1600200"/>
            <a:ext cx="16764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0" name="Line 14"/>
          <p:cNvSpPr>
            <a:spLocks noChangeShapeType="1"/>
          </p:cNvSpPr>
          <p:nvPr/>
        </p:nvSpPr>
        <p:spPr bwMode="auto">
          <a:xfrm flipH="1">
            <a:off x="762000" y="1600200"/>
            <a:ext cx="14478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1" name="Line 15"/>
          <p:cNvSpPr>
            <a:spLocks noChangeShapeType="1"/>
          </p:cNvSpPr>
          <p:nvPr/>
        </p:nvSpPr>
        <p:spPr bwMode="auto">
          <a:xfrm>
            <a:off x="2209800" y="2819400"/>
            <a:ext cx="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2" name="Line 16"/>
          <p:cNvSpPr>
            <a:spLocks noChangeShapeType="1"/>
          </p:cNvSpPr>
          <p:nvPr/>
        </p:nvSpPr>
        <p:spPr bwMode="auto">
          <a:xfrm>
            <a:off x="3962400" y="2819400"/>
            <a:ext cx="0" cy="3352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3" name="Line 17"/>
          <p:cNvSpPr>
            <a:spLocks noChangeShapeType="1"/>
          </p:cNvSpPr>
          <p:nvPr/>
        </p:nvSpPr>
        <p:spPr bwMode="auto">
          <a:xfrm>
            <a:off x="685800" y="2819400"/>
            <a:ext cx="0" cy="3352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4" name="Line 18"/>
          <p:cNvSpPr>
            <a:spLocks noChangeShapeType="1"/>
          </p:cNvSpPr>
          <p:nvPr/>
        </p:nvSpPr>
        <p:spPr bwMode="auto">
          <a:xfrm flipH="1">
            <a:off x="685800" y="4114800"/>
            <a:ext cx="1524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235" name="Picture 19" descr="alpha%20and%20ome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352800"/>
            <a:ext cx="2743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1355725" y="228600"/>
            <a:ext cx="67548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800" b="1">
                <a:solidFill>
                  <a:srgbClr val="990000"/>
                </a:solidFill>
              </a:rPr>
              <a:t>The Parousia: Christ's Second Coming</a:t>
            </a:r>
            <a:endParaRPr lang="en-US" sz="2800">
              <a:solidFill>
                <a:srgbClr val="990000"/>
              </a:solidFill>
            </a:endParaRPr>
          </a:p>
        </p:txBody>
      </p:sp>
      <p:sp>
        <p:nvSpPr>
          <p:cNvPr id="73731" name="Text Box 3"/>
          <p:cNvSpPr txBox="1">
            <a:spLocks noChangeArrowheads="1"/>
          </p:cNvSpPr>
          <p:nvPr/>
        </p:nvSpPr>
        <p:spPr bwMode="auto">
          <a:xfrm>
            <a:off x="288925" y="1143000"/>
            <a:ext cx="879633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Catholic Christians have always believed that Jesus Christ</a:t>
            </a:r>
          </a:p>
          <a:p>
            <a:pPr eaLnBrk="1" hangingPunct="1"/>
            <a:r>
              <a:rPr lang="en-US"/>
              <a:t>would come back to close the current period of human history</a:t>
            </a:r>
          </a:p>
          <a:p>
            <a:pPr eaLnBrk="1" hangingPunct="1"/>
            <a:r>
              <a:rPr lang="en-US"/>
              <a:t>in earth. The time when Jesus will return is given many </a:t>
            </a:r>
          </a:p>
          <a:p>
            <a:pPr eaLnBrk="1" hangingPunct="1"/>
            <a:r>
              <a:rPr lang="en-US"/>
              <a:t>names: </a:t>
            </a:r>
            <a:r>
              <a:rPr lang="en-US" b="1"/>
              <a:t>the Day of the Lord, the </a:t>
            </a:r>
            <a:r>
              <a:rPr lang="en-US" b="1" i="1"/>
              <a:t>Parousia</a:t>
            </a:r>
            <a:r>
              <a:rPr lang="en-US" b="1"/>
              <a:t>, the end time, and </a:t>
            </a:r>
          </a:p>
          <a:p>
            <a:pPr eaLnBrk="1" hangingPunct="1"/>
            <a:r>
              <a:rPr lang="en-US" b="1"/>
              <a:t>the Second Coming of Christ</a:t>
            </a:r>
            <a:r>
              <a:rPr lang="en-US"/>
              <a:t>. </a:t>
            </a:r>
          </a:p>
        </p:txBody>
      </p:sp>
      <p:pic>
        <p:nvPicPr>
          <p:cNvPr id="73732" name="Picture 4" descr="second_com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505200"/>
            <a:ext cx="3989388"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228600" y="152400"/>
            <a:ext cx="8567738" cy="66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The Bible describes the events of Jesus' return in apocalyptic </a:t>
            </a:r>
          </a:p>
          <a:p>
            <a:pPr eaLnBrk="1" hangingPunct="1"/>
            <a:r>
              <a:rPr lang="en-US"/>
              <a:t>images. </a:t>
            </a:r>
          </a:p>
          <a:p>
            <a:pPr eaLnBrk="1" hangingPunct="1"/>
            <a:r>
              <a:rPr lang="en-US" b="1"/>
              <a:t>Mark 13:26-27 </a:t>
            </a:r>
          </a:p>
          <a:p>
            <a:pPr lvl="1" eaLnBrk="1" hangingPunct="1"/>
            <a:r>
              <a:rPr lang="en-US"/>
              <a:t>	And then they will </a:t>
            </a:r>
            <a:r>
              <a:rPr lang="en-US" b="1">
                <a:solidFill>
                  <a:schemeClr val="accent2"/>
                </a:solidFill>
              </a:rPr>
              <a:t>see 'the Son of Man coming in the </a:t>
            </a:r>
          </a:p>
          <a:p>
            <a:pPr lvl="1" eaLnBrk="1" hangingPunct="1"/>
            <a:r>
              <a:rPr lang="en-US" b="1">
                <a:solidFill>
                  <a:schemeClr val="accent2"/>
                </a:solidFill>
              </a:rPr>
              <a:t>	clouds' with great power and glory</a:t>
            </a:r>
            <a:r>
              <a:rPr lang="en-US"/>
              <a:t>, and then he will </a:t>
            </a:r>
          </a:p>
          <a:p>
            <a:pPr lvl="1" eaLnBrk="1" hangingPunct="1"/>
            <a:r>
              <a:rPr lang="en-US"/>
              <a:t>	send out the angels and gather (his) elect from the </a:t>
            </a:r>
          </a:p>
          <a:p>
            <a:pPr lvl="1" eaLnBrk="1" hangingPunct="1"/>
            <a:r>
              <a:rPr lang="en-US"/>
              <a:t>	four winds, from the end of the earth to the end of the </a:t>
            </a:r>
          </a:p>
          <a:p>
            <a:pPr lvl="1" eaLnBrk="1" hangingPunct="1"/>
            <a:r>
              <a:rPr lang="en-US"/>
              <a:t>	sky. </a:t>
            </a:r>
          </a:p>
          <a:p>
            <a:pPr eaLnBrk="1" hangingPunct="1"/>
            <a:r>
              <a:rPr lang="en-US" b="1"/>
              <a:t>Matthew 16:27 </a:t>
            </a:r>
          </a:p>
          <a:p>
            <a:pPr lvl="1" eaLnBrk="1" hangingPunct="1"/>
            <a:r>
              <a:rPr lang="en-US"/>
              <a:t>	For </a:t>
            </a:r>
            <a:r>
              <a:rPr lang="en-US" b="1">
                <a:solidFill>
                  <a:schemeClr val="accent2"/>
                </a:solidFill>
              </a:rPr>
              <a:t>the Son of Man will come with his angels</a:t>
            </a:r>
            <a:r>
              <a:rPr lang="en-US"/>
              <a:t> in his</a:t>
            </a:r>
          </a:p>
          <a:p>
            <a:pPr lvl="1" eaLnBrk="1" hangingPunct="1"/>
            <a:r>
              <a:rPr lang="en-US"/>
              <a:t>	Father's glory, and then he will repay everyone </a:t>
            </a:r>
          </a:p>
          <a:p>
            <a:pPr lvl="1" eaLnBrk="1" hangingPunct="1"/>
            <a:r>
              <a:rPr lang="en-US"/>
              <a:t>	according to his conduct. </a:t>
            </a:r>
          </a:p>
          <a:p>
            <a:pPr eaLnBrk="1" hangingPunct="1"/>
            <a:r>
              <a:rPr lang="en-US" b="1"/>
              <a:t>Acts 1:11 </a:t>
            </a:r>
          </a:p>
          <a:p>
            <a:pPr lvl="1" eaLnBrk="1" hangingPunct="1"/>
            <a:r>
              <a:rPr lang="en-US"/>
              <a:t>	They (two men dressed in white) said, "Men of Galilee,</a:t>
            </a:r>
          </a:p>
          <a:p>
            <a:pPr lvl="1" eaLnBrk="1" hangingPunct="1"/>
            <a:r>
              <a:rPr lang="en-US"/>
              <a:t>	why are you standing there looking at the sky? This </a:t>
            </a:r>
          </a:p>
          <a:p>
            <a:pPr lvl="1" eaLnBrk="1" hangingPunct="1"/>
            <a:r>
              <a:rPr lang="en-US"/>
              <a:t>	Jesus who has been taken up from you into heaven </a:t>
            </a:r>
          </a:p>
          <a:p>
            <a:pPr lvl="1" eaLnBrk="1" hangingPunct="1"/>
            <a:r>
              <a:rPr lang="en-US"/>
              <a:t>	will </a:t>
            </a:r>
            <a:r>
              <a:rPr lang="en-US" b="1">
                <a:solidFill>
                  <a:schemeClr val="accent2"/>
                </a:solidFill>
              </a:rPr>
              <a:t>return in the same way as you have seen him </a:t>
            </a:r>
          </a:p>
          <a:p>
            <a:pPr lvl="1" eaLnBrk="1" hangingPunct="1"/>
            <a:r>
              <a:rPr lang="en-US" b="1">
                <a:solidFill>
                  <a:schemeClr val="accent2"/>
                </a:solidFill>
              </a:rPr>
              <a:t>	going into heaven</a:t>
            </a:r>
            <a:r>
              <a:rPr lang="en-US"/>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212725" y="115888"/>
            <a:ext cx="8328025"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t>1 Thessalonians 4:16-18 </a:t>
            </a:r>
          </a:p>
          <a:p>
            <a:pPr lvl="1" eaLnBrk="1" hangingPunct="1"/>
            <a:r>
              <a:rPr lang="en-US"/>
              <a:t>For </a:t>
            </a:r>
            <a:r>
              <a:rPr lang="en-US" b="1">
                <a:solidFill>
                  <a:schemeClr val="accent2"/>
                </a:solidFill>
              </a:rPr>
              <a:t>the Lord himself</a:t>
            </a:r>
            <a:r>
              <a:rPr lang="en-US"/>
              <a:t>, with a word of command, with the </a:t>
            </a:r>
          </a:p>
          <a:p>
            <a:pPr lvl="1" eaLnBrk="1" hangingPunct="1"/>
            <a:r>
              <a:rPr lang="en-US"/>
              <a:t>voice of an archangel and with the trumpet of God, </a:t>
            </a:r>
            <a:r>
              <a:rPr lang="en-US" b="1">
                <a:solidFill>
                  <a:schemeClr val="accent2"/>
                </a:solidFill>
              </a:rPr>
              <a:t>will </a:t>
            </a:r>
          </a:p>
          <a:p>
            <a:pPr lvl="1" eaLnBrk="1" hangingPunct="1"/>
            <a:r>
              <a:rPr lang="en-US" b="1">
                <a:solidFill>
                  <a:schemeClr val="accent2"/>
                </a:solidFill>
              </a:rPr>
              <a:t>come down from heaven</a:t>
            </a:r>
            <a:r>
              <a:rPr lang="en-US"/>
              <a:t>, and the dead in Christ will </a:t>
            </a:r>
          </a:p>
          <a:p>
            <a:pPr lvl="1" eaLnBrk="1" hangingPunct="1"/>
            <a:r>
              <a:rPr lang="en-US"/>
              <a:t>rise first. Then we who are alive, who are left, will be </a:t>
            </a:r>
          </a:p>
          <a:p>
            <a:pPr lvl="1" eaLnBrk="1" hangingPunct="1"/>
            <a:r>
              <a:rPr lang="en-US"/>
              <a:t>caught up together with them </a:t>
            </a:r>
            <a:br>
              <a:rPr lang="en-US"/>
            </a:br>
            <a:r>
              <a:rPr lang="en-US"/>
              <a:t>in the clouds to meet the Lord </a:t>
            </a:r>
            <a:br>
              <a:rPr lang="en-US"/>
            </a:br>
            <a:r>
              <a:rPr lang="en-US"/>
              <a:t>in the air. Thus we shall always </a:t>
            </a:r>
            <a:br>
              <a:rPr lang="en-US"/>
            </a:br>
            <a:r>
              <a:rPr lang="en-US"/>
              <a:t>be with the Lord. Therefore, </a:t>
            </a:r>
            <a:br>
              <a:rPr lang="en-US"/>
            </a:br>
            <a:r>
              <a:rPr lang="en-US"/>
              <a:t>console one another with these </a:t>
            </a:r>
            <a:br>
              <a:rPr lang="en-US"/>
            </a:br>
            <a:r>
              <a:rPr lang="en-US"/>
              <a:t>words. </a:t>
            </a:r>
          </a:p>
        </p:txBody>
      </p:sp>
      <p:pic>
        <p:nvPicPr>
          <p:cNvPr id="75779" name="Picture 4" descr="CHR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057400"/>
            <a:ext cx="33147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212725" y="268288"/>
            <a:ext cx="8789988"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The parousia will be unmistakable because it will be </a:t>
            </a:r>
          </a:p>
          <a:p>
            <a:pPr eaLnBrk="1" hangingPunct="1"/>
            <a:r>
              <a:rPr lang="en-US"/>
              <a:t>accompanied by unprecedented signs. </a:t>
            </a:r>
          </a:p>
          <a:p>
            <a:pPr eaLnBrk="1" hangingPunct="1"/>
            <a:endParaRPr lang="en-US"/>
          </a:p>
          <a:p>
            <a:pPr eaLnBrk="1" hangingPunct="1"/>
            <a:r>
              <a:rPr lang="en-US" b="1"/>
              <a:t>Matthew 24:27 </a:t>
            </a:r>
          </a:p>
          <a:p>
            <a:pPr lvl="1" eaLnBrk="1" hangingPunct="1"/>
            <a:r>
              <a:rPr lang="en-US"/>
              <a:t>	For just as </a:t>
            </a:r>
            <a:r>
              <a:rPr lang="en-US" b="1">
                <a:solidFill>
                  <a:schemeClr val="accent2"/>
                </a:solidFill>
              </a:rPr>
              <a:t>lightning comes from the east and is seen </a:t>
            </a:r>
          </a:p>
          <a:p>
            <a:pPr lvl="1" eaLnBrk="1" hangingPunct="1"/>
            <a:r>
              <a:rPr lang="en-US" b="1">
                <a:solidFill>
                  <a:schemeClr val="accent2"/>
                </a:solidFill>
              </a:rPr>
              <a:t>	as far as the west</a:t>
            </a:r>
            <a:r>
              <a:rPr lang="en-US"/>
              <a:t>, so will the coming of the Son of Man </a:t>
            </a:r>
          </a:p>
          <a:p>
            <a:pPr lvl="1" eaLnBrk="1" hangingPunct="1"/>
            <a:r>
              <a:rPr lang="en-US"/>
              <a:t>	be. </a:t>
            </a:r>
          </a:p>
          <a:p>
            <a:pPr lvl="1" eaLnBrk="1" hangingPunct="1"/>
            <a:endParaRPr lang="en-US"/>
          </a:p>
          <a:p>
            <a:pPr eaLnBrk="1" hangingPunct="1"/>
            <a:r>
              <a:rPr lang="en-US"/>
              <a:t>Some signs are general events concerning the evangelization </a:t>
            </a:r>
          </a:p>
          <a:p>
            <a:pPr eaLnBrk="1" hangingPunct="1"/>
            <a:r>
              <a:rPr lang="en-US"/>
              <a:t>of the world. </a:t>
            </a:r>
          </a:p>
          <a:p>
            <a:pPr eaLnBrk="1" hangingPunct="1"/>
            <a:endParaRPr lang="en-US"/>
          </a:p>
          <a:p>
            <a:pPr eaLnBrk="1" hangingPunct="1"/>
            <a:r>
              <a:rPr lang="en-US" b="1"/>
              <a:t>Matthew 24:14 </a:t>
            </a:r>
          </a:p>
          <a:p>
            <a:pPr lvl="1" eaLnBrk="1" hangingPunct="1"/>
            <a:r>
              <a:rPr lang="en-US"/>
              <a:t>	And this </a:t>
            </a:r>
            <a:r>
              <a:rPr lang="en-US" b="1">
                <a:solidFill>
                  <a:schemeClr val="accent2"/>
                </a:solidFill>
              </a:rPr>
              <a:t>gospel of the kingdom will be preached </a:t>
            </a:r>
          </a:p>
          <a:p>
            <a:pPr lvl="1" eaLnBrk="1" hangingPunct="1"/>
            <a:r>
              <a:rPr lang="en-US" b="1">
                <a:solidFill>
                  <a:schemeClr val="accent2"/>
                </a:solidFill>
              </a:rPr>
              <a:t>	throughout the world</a:t>
            </a:r>
            <a:r>
              <a:rPr lang="en-US"/>
              <a:t> as a witness to all nations, and </a:t>
            </a:r>
          </a:p>
          <a:p>
            <a:pPr lvl="1" eaLnBrk="1" hangingPunct="1"/>
            <a:r>
              <a:rPr lang="en-US"/>
              <a:t>	then the end will come.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152400" y="152400"/>
            <a:ext cx="880745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Other signs are more proximate. Mark (Chapter 13), Matthew </a:t>
            </a:r>
          </a:p>
          <a:p>
            <a:pPr eaLnBrk="1" hangingPunct="1"/>
            <a:r>
              <a:rPr lang="en-US"/>
              <a:t>(Chapter 24), and Luke (Chapter 21) all describe the </a:t>
            </a:r>
          </a:p>
          <a:p>
            <a:pPr eaLnBrk="1" hangingPunct="1"/>
            <a:r>
              <a:rPr lang="en-US"/>
              <a:t>unmistakable signs with apocalyptic images. </a:t>
            </a:r>
          </a:p>
          <a:p>
            <a:pPr eaLnBrk="1" hangingPunct="1"/>
            <a:endParaRPr lang="en-US" sz="1200"/>
          </a:p>
          <a:p>
            <a:pPr eaLnBrk="1" hangingPunct="1"/>
            <a:r>
              <a:rPr lang="en-US" b="1"/>
              <a:t>2 Timothy 4:1-2 </a:t>
            </a:r>
          </a:p>
          <a:p>
            <a:pPr lvl="1" eaLnBrk="1" hangingPunct="1"/>
            <a:r>
              <a:rPr lang="en-US"/>
              <a:t>	I charge you in the presence of God and of Christ Jesus, </a:t>
            </a:r>
          </a:p>
          <a:p>
            <a:pPr lvl="1" eaLnBrk="1" hangingPunct="1"/>
            <a:r>
              <a:rPr lang="en-US"/>
              <a:t>	who will judge the living and the dead, and by </a:t>
            </a:r>
            <a:r>
              <a:rPr lang="en-US" b="1">
                <a:solidFill>
                  <a:schemeClr val="accent2"/>
                </a:solidFill>
              </a:rPr>
              <a:t>his </a:t>
            </a:r>
            <a:br>
              <a:rPr lang="en-US" b="1">
                <a:solidFill>
                  <a:schemeClr val="accent2"/>
                </a:solidFill>
              </a:rPr>
            </a:br>
            <a:r>
              <a:rPr lang="en-US" b="1">
                <a:solidFill>
                  <a:schemeClr val="accent2"/>
                </a:solidFill>
              </a:rPr>
              <a:t>	appearing and his kingly power,</a:t>
            </a:r>
            <a:r>
              <a:rPr lang="en-US"/>
              <a:t> proclaim the word ...</a:t>
            </a:r>
          </a:p>
          <a:p>
            <a:pPr lvl="1" eaLnBrk="1" hangingPunct="1"/>
            <a:r>
              <a:rPr lang="en-US" sz="1200"/>
              <a:t> </a:t>
            </a:r>
          </a:p>
          <a:p>
            <a:pPr eaLnBrk="1" hangingPunct="1"/>
            <a:r>
              <a:rPr lang="en-US" b="1"/>
              <a:t>2 Timothy 3:1-5 </a:t>
            </a:r>
          </a:p>
          <a:p>
            <a:pPr lvl="1" eaLnBrk="1" hangingPunct="1"/>
            <a:r>
              <a:rPr lang="en-US"/>
              <a:t>	But understand this: there will be </a:t>
            </a:r>
            <a:r>
              <a:rPr lang="en-US" b="1">
                <a:solidFill>
                  <a:schemeClr val="accent2"/>
                </a:solidFill>
              </a:rPr>
              <a:t>terrifying times in the </a:t>
            </a:r>
          </a:p>
          <a:p>
            <a:pPr lvl="1" eaLnBrk="1" hangingPunct="1"/>
            <a:r>
              <a:rPr lang="en-US" b="1">
                <a:solidFill>
                  <a:schemeClr val="accent2"/>
                </a:solidFill>
              </a:rPr>
              <a:t>	last days</a:t>
            </a:r>
            <a:r>
              <a:rPr lang="en-US"/>
              <a:t>. People will be self-centered and lovers of </a:t>
            </a:r>
          </a:p>
          <a:p>
            <a:pPr lvl="1" eaLnBrk="1" hangingPunct="1"/>
            <a:r>
              <a:rPr lang="en-US"/>
              <a:t>	money, proud, haughty, abusive, disobedient to their </a:t>
            </a:r>
          </a:p>
          <a:p>
            <a:pPr lvl="1" eaLnBrk="1" hangingPunct="1"/>
            <a:r>
              <a:rPr lang="en-US"/>
              <a:t>	parents, ungrateful, irreligious, callous, implacable, </a:t>
            </a:r>
          </a:p>
          <a:p>
            <a:pPr lvl="1" eaLnBrk="1" hangingPunct="1"/>
            <a:r>
              <a:rPr lang="en-US"/>
              <a:t>	slanderous, licentious, brutal, hating what is good, </a:t>
            </a:r>
          </a:p>
          <a:p>
            <a:pPr lvl="1" eaLnBrk="1" hangingPunct="1"/>
            <a:r>
              <a:rPr lang="en-US"/>
              <a:t>	traitors, reckless, conceited, lovers of pleasure rather </a:t>
            </a:r>
          </a:p>
          <a:p>
            <a:pPr lvl="1" eaLnBrk="1" hangingPunct="1"/>
            <a:r>
              <a:rPr lang="en-US"/>
              <a:t>	than lovers of God, as they make a pretense of religion </a:t>
            </a:r>
          </a:p>
          <a:p>
            <a:pPr lvl="1" eaLnBrk="1" hangingPunct="1"/>
            <a:r>
              <a:rPr lang="en-US"/>
              <a:t>	but deny its power. Reject them.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288925" y="192088"/>
            <a:ext cx="869315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No one knows exactly when this will occur. </a:t>
            </a:r>
          </a:p>
          <a:p>
            <a:pPr eaLnBrk="1" hangingPunct="1"/>
            <a:endParaRPr lang="en-US"/>
          </a:p>
          <a:p>
            <a:pPr eaLnBrk="1" hangingPunct="1"/>
            <a:r>
              <a:rPr lang="en-US" b="1"/>
              <a:t>Mark 13:32 </a:t>
            </a:r>
          </a:p>
          <a:p>
            <a:pPr lvl="1" eaLnBrk="1" hangingPunct="1"/>
            <a:r>
              <a:rPr lang="en-US"/>
              <a:t>	(Jesus began his discourse ... ) "But of that day or hour, </a:t>
            </a:r>
          </a:p>
          <a:p>
            <a:pPr lvl="1" eaLnBrk="1" hangingPunct="1"/>
            <a:r>
              <a:rPr lang="en-US"/>
              <a:t>	no one knows, neither the angels in heaven, nor the </a:t>
            </a:r>
          </a:p>
          <a:p>
            <a:pPr lvl="1" eaLnBrk="1" hangingPunct="1"/>
            <a:r>
              <a:rPr lang="en-US"/>
              <a:t>	Son, but </a:t>
            </a:r>
            <a:r>
              <a:rPr lang="en-US" b="1">
                <a:solidFill>
                  <a:schemeClr val="accent2"/>
                </a:solidFill>
              </a:rPr>
              <a:t>only the Father</a:t>
            </a:r>
            <a:r>
              <a:rPr lang="en-US"/>
              <a:t>." </a:t>
            </a:r>
          </a:p>
          <a:p>
            <a:pPr lvl="1" eaLnBrk="1" hangingPunct="1"/>
            <a:endParaRPr lang="en-US"/>
          </a:p>
          <a:p>
            <a:pPr eaLnBrk="1" hangingPunct="1"/>
            <a:r>
              <a:rPr lang="en-US" b="1"/>
              <a:t>1 Thessalonians 5:2 </a:t>
            </a:r>
          </a:p>
          <a:p>
            <a:pPr lvl="1" eaLnBrk="1" hangingPunct="1"/>
            <a:r>
              <a:rPr lang="en-US"/>
              <a:t>	For you yourselves know very well that the day of the </a:t>
            </a:r>
          </a:p>
          <a:p>
            <a:pPr lvl="1" eaLnBrk="1" hangingPunct="1"/>
            <a:r>
              <a:rPr lang="en-US"/>
              <a:t>	Lord will come </a:t>
            </a:r>
            <a:r>
              <a:rPr lang="en-US" b="1">
                <a:solidFill>
                  <a:schemeClr val="accent2"/>
                </a:solidFill>
              </a:rPr>
              <a:t>like a thief at night</a:t>
            </a:r>
            <a:r>
              <a:rPr lang="en-US"/>
              <a:t>.</a:t>
            </a:r>
          </a:p>
          <a:p>
            <a:pPr lvl="1" eaLnBrk="1" hangingPunct="1"/>
            <a:r>
              <a:rPr lang="en-US"/>
              <a:t> </a:t>
            </a:r>
          </a:p>
          <a:p>
            <a:pPr eaLnBrk="1" hangingPunct="1"/>
            <a:r>
              <a:rPr lang="en-US" b="1"/>
              <a:t>2 Peter 3:10 </a:t>
            </a:r>
          </a:p>
          <a:p>
            <a:pPr lvl="1" eaLnBrk="1" hangingPunct="1"/>
            <a:r>
              <a:rPr lang="en-US"/>
              <a:t>	But the day of the Lord will come </a:t>
            </a:r>
            <a:r>
              <a:rPr lang="en-US" b="1">
                <a:solidFill>
                  <a:schemeClr val="accent2"/>
                </a:solidFill>
              </a:rPr>
              <a:t>like a thief</a:t>
            </a:r>
            <a:r>
              <a:rPr lang="en-US"/>
              <a:t>, and then </a:t>
            </a:r>
          </a:p>
          <a:p>
            <a:pPr lvl="1" eaLnBrk="1" hangingPunct="1"/>
            <a:r>
              <a:rPr lang="en-US"/>
              <a:t>	the heavens will pass away with a mighty roar and the </a:t>
            </a:r>
          </a:p>
          <a:p>
            <a:pPr lvl="1" eaLnBrk="1" hangingPunct="1"/>
            <a:r>
              <a:rPr lang="en-US"/>
              <a:t>	elements will be dissolved by fire, and the earth and </a:t>
            </a:r>
          </a:p>
          <a:p>
            <a:pPr lvl="1" eaLnBrk="1" hangingPunct="1"/>
            <a:r>
              <a:rPr lang="en-US"/>
              <a:t>	everything done on it will be found out. </a:t>
            </a:r>
          </a:p>
          <a:p>
            <a:pPr eaLnBrk="1" hangingPunct="1"/>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152400" y="298450"/>
            <a:ext cx="883285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The Catholic Church teaches that we should avoid pointless </a:t>
            </a:r>
          </a:p>
          <a:p>
            <a:pPr eaLnBrk="1" hangingPunct="1"/>
            <a:r>
              <a:rPr lang="en-US"/>
              <a:t>speculations about the time, the details of the signs, the nature </a:t>
            </a:r>
          </a:p>
          <a:p>
            <a:pPr eaLnBrk="1" hangingPunct="1"/>
            <a:r>
              <a:rPr lang="en-US"/>
              <a:t>of the difficulties, etc. The Church focuses instead on the need </a:t>
            </a:r>
          </a:p>
          <a:p>
            <a:pPr eaLnBrk="1" hangingPunct="1"/>
            <a:r>
              <a:rPr lang="en-US"/>
              <a:t>for living the Gospel so as to be prepared for the parousia </a:t>
            </a:r>
          </a:p>
          <a:p>
            <a:pPr eaLnBrk="1" hangingPunct="1"/>
            <a:r>
              <a:rPr lang="en-US"/>
              <a:t>whenever it happens. </a:t>
            </a:r>
          </a:p>
          <a:p>
            <a:pPr eaLnBrk="1" hangingPunct="1"/>
            <a:endParaRPr lang="en-US"/>
          </a:p>
          <a:p>
            <a:pPr eaLnBrk="1" hangingPunct="1"/>
            <a:r>
              <a:rPr lang="en-US" b="1"/>
              <a:t>Mark 13:33,35-37 </a:t>
            </a:r>
          </a:p>
          <a:p>
            <a:pPr lvl="1" eaLnBrk="1" hangingPunct="1"/>
            <a:r>
              <a:rPr lang="en-US"/>
              <a:t>	(Jesus began his discourse ...) "Be watchful! Be alert! </a:t>
            </a:r>
          </a:p>
          <a:p>
            <a:pPr lvl="1" eaLnBrk="1" hangingPunct="1"/>
            <a:r>
              <a:rPr lang="en-US"/>
              <a:t>	You do not know when the time will come. ... </a:t>
            </a:r>
            <a:r>
              <a:rPr lang="en-US" b="1">
                <a:solidFill>
                  <a:schemeClr val="accent2"/>
                </a:solidFill>
              </a:rPr>
              <a:t>Watch, </a:t>
            </a:r>
          </a:p>
          <a:p>
            <a:pPr lvl="1" eaLnBrk="1" hangingPunct="1"/>
            <a:r>
              <a:rPr lang="en-US" b="1">
                <a:solidFill>
                  <a:schemeClr val="accent2"/>
                </a:solidFill>
              </a:rPr>
              <a:t>	therefore; you do not know when</a:t>
            </a:r>
            <a:r>
              <a:rPr lang="en-US"/>
              <a:t> the lord of the house </a:t>
            </a:r>
          </a:p>
          <a:p>
            <a:pPr lvl="1" eaLnBrk="1" hangingPunct="1"/>
            <a:r>
              <a:rPr lang="en-US"/>
              <a:t>	is coming, whether in the evening, or at midnight, or at </a:t>
            </a:r>
          </a:p>
          <a:p>
            <a:pPr lvl="1" eaLnBrk="1" hangingPunct="1"/>
            <a:r>
              <a:rPr lang="en-US"/>
              <a:t>	cockcrow, or in the morning. May he not come suddenly </a:t>
            </a:r>
          </a:p>
          <a:p>
            <a:pPr lvl="1" eaLnBrk="1" hangingPunct="1"/>
            <a:r>
              <a:rPr lang="en-US"/>
              <a:t>	and find you sleeping. What I say to you, I say to all: </a:t>
            </a:r>
          </a:p>
          <a:p>
            <a:pPr lvl="1" eaLnBrk="1" hangingPunct="1"/>
            <a:r>
              <a:rPr lang="en-US"/>
              <a:t>	</a:t>
            </a:r>
            <a:r>
              <a:rPr lang="en-US" b="1">
                <a:solidFill>
                  <a:schemeClr val="accent2"/>
                </a:solidFill>
              </a:rPr>
              <a:t>'Watch!</a:t>
            </a:r>
            <a:r>
              <a:rPr lang="en-US"/>
              <a:t>'" </a:t>
            </a:r>
          </a:p>
          <a:p>
            <a:pPr eaLnBrk="1" hangingPunct="1"/>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212725" y="192088"/>
            <a:ext cx="8894763"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t>1 Peter 1:13-16 </a:t>
            </a:r>
          </a:p>
          <a:p>
            <a:pPr lvl="1" eaLnBrk="1" hangingPunct="1"/>
            <a:r>
              <a:rPr lang="en-US"/>
              <a:t>	Therefore, </a:t>
            </a:r>
            <a:r>
              <a:rPr lang="en-US" b="1">
                <a:solidFill>
                  <a:schemeClr val="accent2"/>
                </a:solidFill>
              </a:rPr>
              <a:t>gird up the loins of your mind</a:t>
            </a:r>
            <a:r>
              <a:rPr lang="en-US"/>
              <a:t>, </a:t>
            </a:r>
            <a:r>
              <a:rPr lang="en-US" b="1">
                <a:solidFill>
                  <a:schemeClr val="accent2"/>
                </a:solidFill>
              </a:rPr>
              <a:t>live soberly</a:t>
            </a:r>
            <a:r>
              <a:rPr lang="en-US"/>
              <a:t>, </a:t>
            </a:r>
          </a:p>
          <a:p>
            <a:pPr lvl="1" eaLnBrk="1" hangingPunct="1"/>
            <a:r>
              <a:rPr lang="en-US"/>
              <a:t>	and </a:t>
            </a:r>
            <a:r>
              <a:rPr lang="en-US" b="1">
                <a:solidFill>
                  <a:schemeClr val="accent2"/>
                </a:solidFill>
              </a:rPr>
              <a:t>set your hopes completely on the grace</a:t>
            </a:r>
            <a:r>
              <a:rPr lang="en-US"/>
              <a:t> to be </a:t>
            </a:r>
          </a:p>
          <a:p>
            <a:pPr lvl="1" eaLnBrk="1" hangingPunct="1"/>
            <a:r>
              <a:rPr lang="en-US"/>
              <a:t>	brought to you at the revelation of Jesus Christ. Like </a:t>
            </a:r>
          </a:p>
          <a:p>
            <a:pPr lvl="1" eaLnBrk="1" hangingPunct="1"/>
            <a:r>
              <a:rPr lang="en-US"/>
              <a:t>	obedient children, do not act in compliance with the </a:t>
            </a:r>
          </a:p>
          <a:p>
            <a:pPr lvl="1" eaLnBrk="1" hangingPunct="1"/>
            <a:r>
              <a:rPr lang="en-US"/>
              <a:t>	desires of your former ignorance but, as he who called </a:t>
            </a:r>
          </a:p>
          <a:p>
            <a:pPr lvl="1" eaLnBrk="1" hangingPunct="1"/>
            <a:r>
              <a:rPr lang="en-US"/>
              <a:t>	you is holy, </a:t>
            </a:r>
            <a:r>
              <a:rPr lang="en-US" b="1">
                <a:solidFill>
                  <a:schemeClr val="accent2"/>
                </a:solidFill>
              </a:rPr>
              <a:t>be holy yourselves</a:t>
            </a:r>
            <a:r>
              <a:rPr lang="en-US"/>
              <a:t> in every aspect of your </a:t>
            </a:r>
          </a:p>
          <a:p>
            <a:pPr lvl="1" eaLnBrk="1" hangingPunct="1"/>
            <a:r>
              <a:rPr lang="en-US"/>
              <a:t>	conduct, for it is written, "Be holy because I (am) holy." </a:t>
            </a:r>
          </a:p>
          <a:p>
            <a:pPr eaLnBrk="1" hangingPunct="1"/>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1219200" y="217488"/>
            <a:ext cx="66500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800" b="1">
                <a:solidFill>
                  <a:srgbClr val="990000"/>
                </a:solidFill>
              </a:rPr>
              <a:t>Millennialism: A Thousand Year Reign</a:t>
            </a:r>
            <a:endParaRPr lang="en-US" sz="2800">
              <a:solidFill>
                <a:srgbClr val="990000"/>
              </a:solidFill>
            </a:endParaRPr>
          </a:p>
        </p:txBody>
      </p:sp>
      <p:sp>
        <p:nvSpPr>
          <p:cNvPr id="81923" name="Text Box 3"/>
          <p:cNvSpPr txBox="1">
            <a:spLocks noChangeArrowheads="1"/>
          </p:cNvSpPr>
          <p:nvPr/>
        </p:nvSpPr>
        <p:spPr bwMode="auto">
          <a:xfrm>
            <a:off x="288925" y="877888"/>
            <a:ext cx="8726488"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There exists among many Evangelical Protestants a dogma </a:t>
            </a:r>
          </a:p>
          <a:p>
            <a:pPr eaLnBrk="1" hangingPunct="1"/>
            <a:r>
              <a:rPr lang="en-US"/>
              <a:t>based on some passages in the Bible called </a:t>
            </a:r>
            <a:r>
              <a:rPr lang="en-US" b="1" i="1"/>
              <a:t>millennialism</a:t>
            </a:r>
            <a:r>
              <a:rPr lang="en-US"/>
              <a:t> </a:t>
            </a:r>
          </a:p>
          <a:p>
            <a:pPr eaLnBrk="1" hangingPunct="1"/>
            <a:r>
              <a:rPr lang="en-US"/>
              <a:t>which means a "thousand year reign." The basis for </a:t>
            </a:r>
          </a:p>
          <a:p>
            <a:pPr eaLnBrk="1" hangingPunct="1"/>
            <a:r>
              <a:rPr lang="en-US"/>
              <a:t>millennialism is found in the Book of Revelation. </a:t>
            </a:r>
          </a:p>
          <a:p>
            <a:pPr eaLnBrk="1" hangingPunct="1"/>
            <a:endParaRPr lang="en-US"/>
          </a:p>
          <a:p>
            <a:pPr eaLnBrk="1" hangingPunct="1"/>
            <a:r>
              <a:rPr lang="en-US" b="1"/>
              <a:t>Revelation 20:1-15 </a:t>
            </a:r>
          </a:p>
          <a:p>
            <a:pPr lvl="1" eaLnBrk="1" hangingPunct="1"/>
            <a:r>
              <a:rPr lang="en-US"/>
              <a:t>	Then I saw an angel come down from heaven, holding </a:t>
            </a:r>
          </a:p>
          <a:p>
            <a:pPr lvl="1" eaLnBrk="1" hangingPunct="1"/>
            <a:r>
              <a:rPr lang="en-US"/>
              <a:t>	in his hand the key to the abyss and a heavy chain. </a:t>
            </a:r>
          </a:p>
          <a:p>
            <a:pPr lvl="1" eaLnBrk="1" hangingPunct="1"/>
            <a:r>
              <a:rPr lang="en-US"/>
              <a:t>	He seized the dragon, the ancient serpent, which is </a:t>
            </a:r>
          </a:p>
          <a:p>
            <a:pPr lvl="1" eaLnBrk="1" hangingPunct="1"/>
            <a:r>
              <a:rPr lang="en-US"/>
              <a:t>	the Devil or Satan, and tied it up for </a:t>
            </a:r>
            <a:r>
              <a:rPr lang="en-US" b="1">
                <a:solidFill>
                  <a:schemeClr val="accent2"/>
                </a:solidFill>
              </a:rPr>
              <a:t>a thousand years</a:t>
            </a:r>
            <a:r>
              <a:rPr lang="en-US"/>
              <a:t> </a:t>
            </a:r>
          </a:p>
          <a:p>
            <a:pPr lvl="1" eaLnBrk="1" hangingPunct="1"/>
            <a:r>
              <a:rPr lang="en-US"/>
              <a:t>	and threw it into the abyss, which he locked over it and </a:t>
            </a:r>
          </a:p>
          <a:p>
            <a:pPr lvl="1" eaLnBrk="1" hangingPunct="1"/>
            <a:r>
              <a:rPr lang="en-US"/>
              <a:t>	sealed, so that it could no longer lead the nations astray </a:t>
            </a:r>
          </a:p>
          <a:p>
            <a:pPr lvl="1" eaLnBrk="1" hangingPunct="1"/>
            <a:r>
              <a:rPr lang="en-US"/>
              <a:t>	until </a:t>
            </a:r>
            <a:r>
              <a:rPr lang="en-US" b="1">
                <a:solidFill>
                  <a:schemeClr val="accent2"/>
                </a:solidFill>
              </a:rPr>
              <a:t>the thousand years</a:t>
            </a:r>
            <a:r>
              <a:rPr lang="en-US"/>
              <a:t> are completed. After this, it is </a:t>
            </a:r>
          </a:p>
          <a:p>
            <a:pPr lvl="1" eaLnBrk="1" hangingPunct="1"/>
            <a:r>
              <a:rPr lang="en-US"/>
              <a:t>	to be released for a short time.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228600" y="268288"/>
            <a:ext cx="8707438"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lvl="1" eaLnBrk="1" hangingPunct="1"/>
            <a:r>
              <a:rPr lang="en-US"/>
              <a:t>	Then I saw thrones; those who sat on them were </a:t>
            </a:r>
          </a:p>
          <a:p>
            <a:pPr lvl="1" eaLnBrk="1" hangingPunct="1"/>
            <a:r>
              <a:rPr lang="en-US"/>
              <a:t>	entrusted with judgment. I also saw the souls of those </a:t>
            </a:r>
          </a:p>
          <a:p>
            <a:pPr lvl="1" eaLnBrk="1" hangingPunct="1"/>
            <a:r>
              <a:rPr lang="en-US"/>
              <a:t>	who had been beheaded for their witness to Jesus and </a:t>
            </a:r>
          </a:p>
          <a:p>
            <a:pPr lvl="1" eaLnBrk="1" hangingPunct="1"/>
            <a:r>
              <a:rPr lang="en-US"/>
              <a:t>	for the word of God, and who had not worshipped the </a:t>
            </a:r>
          </a:p>
          <a:p>
            <a:pPr lvl="1" eaLnBrk="1" hangingPunct="1"/>
            <a:r>
              <a:rPr lang="en-US"/>
              <a:t>	beast or its image nor had accepted its mark on their </a:t>
            </a:r>
          </a:p>
          <a:p>
            <a:pPr lvl="1" eaLnBrk="1" hangingPunct="1"/>
            <a:r>
              <a:rPr lang="en-US"/>
              <a:t>	foreheads or hands. They came to life and they reigned </a:t>
            </a:r>
          </a:p>
          <a:p>
            <a:pPr lvl="1" eaLnBrk="1" hangingPunct="1"/>
            <a:r>
              <a:rPr lang="en-US"/>
              <a:t>	with Christ for </a:t>
            </a:r>
            <a:r>
              <a:rPr lang="en-US" b="1">
                <a:solidFill>
                  <a:schemeClr val="accent2"/>
                </a:solidFill>
              </a:rPr>
              <a:t>a thousand years</a:t>
            </a:r>
            <a:r>
              <a:rPr lang="en-US"/>
              <a:t>. The rest of the dead </a:t>
            </a:r>
          </a:p>
          <a:p>
            <a:pPr lvl="1" eaLnBrk="1" hangingPunct="1"/>
            <a:r>
              <a:rPr lang="en-US"/>
              <a:t>	did not come to life until </a:t>
            </a:r>
            <a:r>
              <a:rPr lang="en-US" b="1">
                <a:solidFill>
                  <a:schemeClr val="accent2"/>
                </a:solidFill>
              </a:rPr>
              <a:t>the thousand years</a:t>
            </a:r>
            <a:r>
              <a:rPr lang="en-US"/>
              <a:t> were </a:t>
            </a:r>
          </a:p>
          <a:p>
            <a:pPr lvl="1" eaLnBrk="1" hangingPunct="1"/>
            <a:r>
              <a:rPr lang="en-US"/>
              <a:t>	over. This is the first resurrection. Blessed and holy is </a:t>
            </a:r>
          </a:p>
          <a:p>
            <a:pPr lvl="1" eaLnBrk="1" hangingPunct="1"/>
            <a:r>
              <a:rPr lang="en-US"/>
              <a:t>	the one who shares in the first resurrection. The second </a:t>
            </a:r>
          </a:p>
          <a:p>
            <a:pPr lvl="1" eaLnBrk="1" hangingPunct="1"/>
            <a:r>
              <a:rPr lang="en-US"/>
              <a:t>	death has no power over these; they will be priests </a:t>
            </a:r>
          </a:p>
          <a:p>
            <a:pPr lvl="1" eaLnBrk="1" hangingPunct="1"/>
            <a:r>
              <a:rPr lang="en-US"/>
              <a:t>	of God and of Christ, and they will reign with him </a:t>
            </a:r>
          </a:p>
          <a:p>
            <a:pPr lvl="1" eaLnBrk="1" hangingPunct="1"/>
            <a:r>
              <a:rPr lang="en-US"/>
              <a:t>	for (the) </a:t>
            </a:r>
            <a:r>
              <a:rPr lang="en-US" b="1">
                <a:solidFill>
                  <a:schemeClr val="accent2"/>
                </a:solidFill>
              </a:rPr>
              <a:t>thousand years</a:t>
            </a:r>
            <a:r>
              <a:rPr lang="en-US"/>
              <a:t>.</a:t>
            </a:r>
          </a:p>
          <a:p>
            <a:pPr eaLnBrk="1" hangingPunct="1"/>
            <a:endParaRPr lang="en-US"/>
          </a:p>
          <a:p>
            <a:pPr eaLnBrk="1" hangingPunct="1"/>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09600" y="217488"/>
            <a:ext cx="78613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800" b="1">
                <a:solidFill>
                  <a:srgbClr val="990000"/>
                </a:solidFill>
              </a:rPr>
              <a:t>Immediately after Death: Particular Judgment</a:t>
            </a:r>
            <a:endParaRPr lang="en-US" sz="2800">
              <a:solidFill>
                <a:srgbClr val="990000"/>
              </a:solidFill>
            </a:endParaRPr>
          </a:p>
        </p:txBody>
      </p:sp>
      <p:sp>
        <p:nvSpPr>
          <p:cNvPr id="10243" name="Text Box 3"/>
          <p:cNvSpPr txBox="1">
            <a:spLocks noChangeArrowheads="1"/>
          </p:cNvSpPr>
          <p:nvPr/>
        </p:nvSpPr>
        <p:spPr bwMode="auto">
          <a:xfrm>
            <a:off x="355600" y="1066800"/>
            <a:ext cx="8102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Catholic Christians and many other Christians believe that </a:t>
            </a:r>
          </a:p>
          <a:p>
            <a:pPr eaLnBrk="1" hangingPunct="1"/>
            <a:r>
              <a:rPr lang="en-US" b="1"/>
              <a:t>immediately</a:t>
            </a:r>
            <a:r>
              <a:rPr lang="en-US"/>
              <a:t> </a:t>
            </a:r>
            <a:r>
              <a:rPr lang="en-US" b="1"/>
              <a:t>after death</a:t>
            </a:r>
            <a:r>
              <a:rPr lang="en-US"/>
              <a:t> the souls of men and women go </a:t>
            </a:r>
          </a:p>
          <a:p>
            <a:pPr eaLnBrk="1" hangingPunct="1"/>
            <a:r>
              <a:rPr lang="en-US"/>
              <a:t>either to heaven (or prior to that, purgatory), or to hell </a:t>
            </a:r>
          </a:p>
          <a:p>
            <a:pPr eaLnBrk="1" hangingPunct="1"/>
            <a:r>
              <a:rPr lang="en-US"/>
              <a:t>definitively. </a:t>
            </a:r>
          </a:p>
          <a:p>
            <a:pPr eaLnBrk="1" hangingPunct="1"/>
            <a:endParaRPr lang="en-US"/>
          </a:p>
        </p:txBody>
      </p:sp>
      <p:pic>
        <p:nvPicPr>
          <p:cNvPr id="10244" name="Picture 14" descr="judg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362200"/>
            <a:ext cx="39671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15"/>
          <p:cNvSpPr txBox="1">
            <a:spLocks noChangeArrowheads="1"/>
          </p:cNvSpPr>
          <p:nvPr/>
        </p:nvSpPr>
        <p:spPr bwMode="auto">
          <a:xfrm>
            <a:off x="2597150" y="5559425"/>
            <a:ext cx="15176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r>
              <a:rPr lang="en-US" sz="1600"/>
              <a:t>Michelangelo's</a:t>
            </a:r>
          </a:p>
          <a:p>
            <a:pPr algn="r" eaLnBrk="1" hangingPunct="1"/>
            <a:r>
              <a:rPr lang="en-US" sz="1600"/>
              <a:t>Last Judgment</a:t>
            </a:r>
          </a:p>
          <a:p>
            <a:pPr algn="r" eaLnBrk="1" hangingPunct="1"/>
            <a:r>
              <a:rPr lang="en-US" sz="1600"/>
              <a:t>Sistine Chapel</a:t>
            </a:r>
          </a:p>
          <a:p>
            <a:pPr algn="r" eaLnBrk="1" hangingPunct="1"/>
            <a:r>
              <a:rPr lang="en-US" sz="1600"/>
              <a:t>Vatican City</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212725" y="192088"/>
            <a:ext cx="8840788"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lvl="1" eaLnBrk="1" hangingPunct="1"/>
            <a:r>
              <a:rPr lang="en-US"/>
              <a:t>	When </a:t>
            </a:r>
            <a:r>
              <a:rPr lang="en-US" b="1">
                <a:solidFill>
                  <a:schemeClr val="accent2"/>
                </a:solidFill>
              </a:rPr>
              <a:t>the thousand years</a:t>
            </a:r>
            <a:r>
              <a:rPr lang="en-US"/>
              <a:t> are completed, Satan </a:t>
            </a:r>
          </a:p>
          <a:p>
            <a:pPr lvl="1" eaLnBrk="1" hangingPunct="1"/>
            <a:r>
              <a:rPr lang="en-US"/>
              <a:t>	will be released from his prison. He will go out to </a:t>
            </a:r>
          </a:p>
          <a:p>
            <a:pPr lvl="1" eaLnBrk="1" hangingPunct="1"/>
            <a:r>
              <a:rPr lang="en-US"/>
              <a:t>	deceive the nations at the four corners of the earth, </a:t>
            </a:r>
          </a:p>
          <a:p>
            <a:pPr lvl="1" eaLnBrk="1" hangingPunct="1"/>
            <a:r>
              <a:rPr lang="en-US"/>
              <a:t>	Gog and Magog, to gather them for battle; their number </a:t>
            </a:r>
          </a:p>
          <a:p>
            <a:pPr lvl="1" eaLnBrk="1" hangingPunct="1"/>
            <a:r>
              <a:rPr lang="en-US"/>
              <a:t>	is like the sand of the sea. They invaded the breadth of </a:t>
            </a:r>
          </a:p>
          <a:p>
            <a:pPr lvl="1" eaLnBrk="1" hangingPunct="1"/>
            <a:r>
              <a:rPr lang="en-US"/>
              <a:t>	the earth and surrounded the camp of the holy ones </a:t>
            </a:r>
          </a:p>
          <a:p>
            <a:pPr lvl="1" eaLnBrk="1" hangingPunct="1"/>
            <a:r>
              <a:rPr lang="en-US"/>
              <a:t>	and the beloved city. But fire came down from heaven </a:t>
            </a:r>
          </a:p>
          <a:p>
            <a:pPr lvl="1" eaLnBrk="1" hangingPunct="1"/>
            <a:r>
              <a:rPr lang="en-US"/>
              <a:t>	and consumed them. The Devil who had led them </a:t>
            </a:r>
          </a:p>
          <a:p>
            <a:pPr lvl="1" eaLnBrk="1" hangingPunct="1"/>
            <a:r>
              <a:rPr lang="en-US"/>
              <a:t>	astray was thrown into the pool of fire and sulfur, </a:t>
            </a:r>
          </a:p>
          <a:p>
            <a:pPr lvl="1" eaLnBrk="1" hangingPunct="1"/>
            <a:r>
              <a:rPr lang="en-US"/>
              <a:t>	where the beast and the false prophet were. There </a:t>
            </a:r>
          </a:p>
          <a:p>
            <a:pPr lvl="1" eaLnBrk="1" hangingPunct="1"/>
            <a:r>
              <a:rPr lang="en-US"/>
              <a:t>	they will be tormented day and night forever and ever. </a:t>
            </a:r>
          </a:p>
          <a:p>
            <a:pPr lvl="1" eaLnBrk="1" hangingPunct="1"/>
            <a:r>
              <a:rPr lang="en-US"/>
              <a:t>	Next I saw a large white throne and the one who was </a:t>
            </a:r>
          </a:p>
          <a:p>
            <a:pPr lvl="1" eaLnBrk="1" hangingPunct="1"/>
            <a:r>
              <a:rPr lang="en-US"/>
              <a:t>	sitting on it. The earth and the sky fled from his presence </a:t>
            </a:r>
          </a:p>
          <a:p>
            <a:pPr lvl="1" eaLnBrk="1" hangingPunct="1"/>
            <a:r>
              <a:rPr lang="en-US"/>
              <a:t>	and there was no place for them. I saw the dead, the </a:t>
            </a:r>
          </a:p>
          <a:p>
            <a:pPr lvl="1" eaLnBrk="1" hangingPunct="1"/>
            <a:r>
              <a:rPr lang="en-US"/>
              <a:t>	great and the lowly, standing before the throne, and </a:t>
            </a:r>
          </a:p>
          <a:p>
            <a:pPr lvl="1" eaLnBrk="1" hangingPunct="1"/>
            <a:r>
              <a:rPr lang="en-US"/>
              <a:t>	scrolls were opened.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288925" y="192088"/>
            <a:ext cx="83693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lvl="1" eaLnBrk="1" hangingPunct="1"/>
            <a:r>
              <a:rPr lang="en-US"/>
              <a:t>	Then another scroll was opened, the book of life. The </a:t>
            </a:r>
          </a:p>
          <a:p>
            <a:pPr lvl="1" eaLnBrk="1" hangingPunct="1"/>
            <a:r>
              <a:rPr lang="en-US"/>
              <a:t>	dead were judged according to their deeds, by what </a:t>
            </a:r>
          </a:p>
          <a:p>
            <a:pPr lvl="1" eaLnBrk="1" hangingPunct="1"/>
            <a:r>
              <a:rPr lang="en-US"/>
              <a:t>	was written in the scrolls. The sea gave up its dead; </a:t>
            </a:r>
          </a:p>
          <a:p>
            <a:pPr lvl="1" eaLnBrk="1" hangingPunct="1"/>
            <a:r>
              <a:rPr lang="en-US"/>
              <a:t>	then Death and Hades gave up their dead. All the </a:t>
            </a:r>
          </a:p>
          <a:p>
            <a:pPr lvl="1" eaLnBrk="1" hangingPunct="1"/>
            <a:r>
              <a:rPr lang="en-US"/>
              <a:t>	dead were judged according to their deeds. Then </a:t>
            </a:r>
          </a:p>
          <a:p>
            <a:pPr lvl="1" eaLnBrk="1" hangingPunct="1"/>
            <a:r>
              <a:rPr lang="en-US"/>
              <a:t>	Death and Hades were thrown into the pool of fire. </a:t>
            </a:r>
          </a:p>
          <a:p>
            <a:pPr lvl="1" eaLnBrk="1" hangingPunct="1"/>
            <a:r>
              <a:rPr lang="en-US"/>
              <a:t>	(This pool of fire is the second death. ) Anyone whose</a:t>
            </a:r>
          </a:p>
          <a:p>
            <a:pPr lvl="1" eaLnBrk="1" hangingPunct="1"/>
            <a:r>
              <a:rPr lang="en-US"/>
              <a:t>	name was not found written in the book of life was </a:t>
            </a:r>
          </a:p>
          <a:p>
            <a:pPr lvl="1" eaLnBrk="1" hangingPunct="1"/>
            <a:r>
              <a:rPr lang="en-US"/>
              <a:t>	thrown into the pool of fire.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76200" y="344488"/>
            <a:ext cx="9126538"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The </a:t>
            </a:r>
            <a:r>
              <a:rPr lang="en-US" b="1">
                <a:solidFill>
                  <a:srgbClr val="008000"/>
                </a:solidFill>
              </a:rPr>
              <a:t>Magisterium of the Church</a:t>
            </a:r>
            <a:r>
              <a:rPr lang="en-US"/>
              <a:t> has never commented on </a:t>
            </a:r>
          </a:p>
          <a:p>
            <a:pPr eaLnBrk="1" hangingPunct="1"/>
            <a:r>
              <a:rPr lang="en-US"/>
              <a:t>a thousand year reign of Christ. Rather, as is already clear </a:t>
            </a:r>
          </a:p>
          <a:p>
            <a:pPr eaLnBrk="1" hangingPunct="1"/>
            <a:r>
              <a:rPr lang="en-US"/>
              <a:t>from what is covered in these notes, the Church does not </a:t>
            </a:r>
          </a:p>
          <a:p>
            <a:pPr eaLnBrk="1" hangingPunct="1"/>
            <a:r>
              <a:rPr lang="en-US"/>
              <a:t>see the Second Coming of Christ at any other time than at </a:t>
            </a:r>
          </a:p>
          <a:p>
            <a:pPr eaLnBrk="1" hangingPunct="1"/>
            <a:r>
              <a:rPr lang="en-US"/>
              <a:t>the general judgment of all men and women which is the same </a:t>
            </a:r>
          </a:p>
          <a:p>
            <a:pPr eaLnBrk="1" hangingPunct="1"/>
            <a:r>
              <a:rPr lang="en-US"/>
              <a:t>as the resurrection of the dead followed by definitive reward </a:t>
            </a:r>
          </a:p>
          <a:p>
            <a:pPr eaLnBrk="1" hangingPunct="1"/>
            <a:r>
              <a:rPr lang="en-US"/>
              <a:t>or punishment for souls. </a:t>
            </a:r>
          </a:p>
          <a:p>
            <a:pPr eaLnBrk="1" hangingPunct="1"/>
            <a:endParaRPr lang="en-US"/>
          </a:p>
          <a:p>
            <a:pPr eaLnBrk="1" hangingPunct="1"/>
            <a:r>
              <a:rPr lang="en-US"/>
              <a:t>The Church interprets the expression "</a:t>
            </a:r>
            <a:r>
              <a:rPr lang="en-US" b="1"/>
              <a:t>a thousand years</a:t>
            </a:r>
            <a:r>
              <a:rPr lang="en-US"/>
              <a:t>" not </a:t>
            </a:r>
          </a:p>
          <a:p>
            <a:pPr eaLnBrk="1" hangingPunct="1"/>
            <a:r>
              <a:rPr lang="en-US"/>
              <a:t>literally but according to the literature in which it appears-</a:t>
            </a:r>
          </a:p>
          <a:p>
            <a:pPr eaLnBrk="1" hangingPunct="1"/>
            <a:r>
              <a:rPr lang="en-US"/>
              <a:t>-</a:t>
            </a:r>
            <a:r>
              <a:rPr lang="en-US" b="1"/>
              <a:t>prophetic and apocalyptic</a:t>
            </a:r>
            <a:r>
              <a:rPr lang="en-US"/>
              <a:t>. In apocalyptic literature, a thousand </a:t>
            </a:r>
          </a:p>
          <a:p>
            <a:pPr eaLnBrk="1" hangingPunct="1"/>
            <a:r>
              <a:rPr lang="en-US"/>
              <a:t>years would simply indicate a long period of time, in this case, </a:t>
            </a:r>
          </a:p>
          <a:p>
            <a:pPr eaLnBrk="1" hangingPunct="1"/>
            <a:r>
              <a:rPr lang="en-US"/>
              <a:t>the time period before the Second Coming of Christ. </a:t>
            </a:r>
          </a:p>
          <a:p>
            <a:pPr eaLnBrk="1" hangingPunct="1"/>
            <a:endParaRPr lang="en-US"/>
          </a:p>
          <a:p>
            <a:pPr eaLnBrk="1" hangingPunct="1"/>
            <a:r>
              <a:rPr lang="en-US"/>
              <a:t>Apocalyptic literature is </a:t>
            </a:r>
            <a:r>
              <a:rPr lang="en-US" b="1"/>
              <a:t>not to be taken literally</a:t>
            </a:r>
            <a:r>
              <a:rPr lang="en-US"/>
              <a: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1776413" y="228600"/>
            <a:ext cx="890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Death</a:t>
            </a:r>
          </a:p>
        </p:txBody>
      </p:sp>
      <p:sp>
        <p:nvSpPr>
          <p:cNvPr id="87043" name="Text Box 3"/>
          <p:cNvSpPr txBox="1">
            <a:spLocks noChangeArrowheads="1"/>
          </p:cNvSpPr>
          <p:nvPr/>
        </p:nvSpPr>
        <p:spPr bwMode="auto">
          <a:xfrm>
            <a:off x="1019175" y="1219200"/>
            <a:ext cx="263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Particular Judgment</a:t>
            </a:r>
          </a:p>
        </p:txBody>
      </p:sp>
      <p:sp>
        <p:nvSpPr>
          <p:cNvPr id="87044" name="Text Box 4"/>
          <p:cNvSpPr txBox="1">
            <a:spLocks noChangeArrowheads="1"/>
          </p:cNvSpPr>
          <p:nvPr/>
        </p:nvSpPr>
        <p:spPr bwMode="auto">
          <a:xfrm>
            <a:off x="228600" y="2422525"/>
            <a:ext cx="1089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Heaven</a:t>
            </a:r>
          </a:p>
        </p:txBody>
      </p:sp>
      <p:sp>
        <p:nvSpPr>
          <p:cNvPr id="87045" name="Text Box 5"/>
          <p:cNvSpPr txBox="1">
            <a:spLocks noChangeArrowheads="1"/>
          </p:cNvSpPr>
          <p:nvPr/>
        </p:nvSpPr>
        <p:spPr bwMode="auto">
          <a:xfrm>
            <a:off x="1600200" y="2438400"/>
            <a:ext cx="1384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Purgatory</a:t>
            </a:r>
          </a:p>
        </p:txBody>
      </p:sp>
      <p:sp>
        <p:nvSpPr>
          <p:cNvPr id="87046" name="Text Box 6"/>
          <p:cNvSpPr txBox="1">
            <a:spLocks noChangeArrowheads="1"/>
          </p:cNvSpPr>
          <p:nvPr/>
        </p:nvSpPr>
        <p:spPr bwMode="auto">
          <a:xfrm>
            <a:off x="3617913" y="2438400"/>
            <a:ext cx="649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Hell</a:t>
            </a:r>
          </a:p>
        </p:txBody>
      </p:sp>
      <p:sp>
        <p:nvSpPr>
          <p:cNvPr id="87047" name="Text Box 7"/>
          <p:cNvSpPr txBox="1">
            <a:spLocks noChangeArrowheads="1"/>
          </p:cNvSpPr>
          <p:nvPr/>
        </p:nvSpPr>
        <p:spPr bwMode="auto">
          <a:xfrm>
            <a:off x="1638300" y="4125913"/>
            <a:ext cx="1257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i="1"/>
              <a:t>Parousia</a:t>
            </a:r>
          </a:p>
        </p:txBody>
      </p:sp>
      <p:sp>
        <p:nvSpPr>
          <p:cNvPr id="87048" name="Text Box 8"/>
          <p:cNvSpPr txBox="1">
            <a:spLocks noChangeArrowheads="1"/>
          </p:cNvSpPr>
          <p:nvPr/>
        </p:nvSpPr>
        <p:spPr bwMode="auto">
          <a:xfrm>
            <a:off x="685800" y="4648200"/>
            <a:ext cx="3203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solidFill>
                  <a:srgbClr val="990000"/>
                </a:solidFill>
              </a:rPr>
              <a:t>Resurrection of the Dead</a:t>
            </a:r>
          </a:p>
        </p:txBody>
      </p:sp>
      <p:sp>
        <p:nvSpPr>
          <p:cNvPr id="87049" name="Text Box 9"/>
          <p:cNvSpPr txBox="1">
            <a:spLocks noChangeArrowheads="1"/>
          </p:cNvSpPr>
          <p:nvPr/>
        </p:nvSpPr>
        <p:spPr bwMode="auto">
          <a:xfrm>
            <a:off x="1092200" y="5257800"/>
            <a:ext cx="241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General Judgment</a:t>
            </a:r>
          </a:p>
        </p:txBody>
      </p:sp>
      <p:sp>
        <p:nvSpPr>
          <p:cNvPr id="87050" name="Text Box 10"/>
          <p:cNvSpPr txBox="1">
            <a:spLocks noChangeArrowheads="1"/>
          </p:cNvSpPr>
          <p:nvPr/>
        </p:nvSpPr>
        <p:spPr bwMode="auto">
          <a:xfrm>
            <a:off x="1676400" y="6080125"/>
            <a:ext cx="1128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Eternity</a:t>
            </a:r>
          </a:p>
        </p:txBody>
      </p:sp>
      <p:sp>
        <p:nvSpPr>
          <p:cNvPr id="87051" name="Line 11"/>
          <p:cNvSpPr>
            <a:spLocks noChangeShapeType="1"/>
          </p:cNvSpPr>
          <p:nvPr/>
        </p:nvSpPr>
        <p:spPr bwMode="auto">
          <a:xfrm>
            <a:off x="2209800" y="533400"/>
            <a:ext cx="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52" name="Line 12"/>
          <p:cNvSpPr>
            <a:spLocks noChangeShapeType="1"/>
          </p:cNvSpPr>
          <p:nvPr/>
        </p:nvSpPr>
        <p:spPr bwMode="auto">
          <a:xfrm>
            <a:off x="2209800" y="1600200"/>
            <a:ext cx="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53" name="Line 13"/>
          <p:cNvSpPr>
            <a:spLocks noChangeShapeType="1"/>
          </p:cNvSpPr>
          <p:nvPr/>
        </p:nvSpPr>
        <p:spPr bwMode="auto">
          <a:xfrm>
            <a:off x="2209800" y="1600200"/>
            <a:ext cx="16764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54" name="Line 14"/>
          <p:cNvSpPr>
            <a:spLocks noChangeShapeType="1"/>
          </p:cNvSpPr>
          <p:nvPr/>
        </p:nvSpPr>
        <p:spPr bwMode="auto">
          <a:xfrm flipH="1">
            <a:off x="762000" y="1600200"/>
            <a:ext cx="14478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55" name="Line 15"/>
          <p:cNvSpPr>
            <a:spLocks noChangeShapeType="1"/>
          </p:cNvSpPr>
          <p:nvPr/>
        </p:nvSpPr>
        <p:spPr bwMode="auto">
          <a:xfrm>
            <a:off x="2209800" y="2819400"/>
            <a:ext cx="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56" name="Line 16"/>
          <p:cNvSpPr>
            <a:spLocks noChangeShapeType="1"/>
          </p:cNvSpPr>
          <p:nvPr/>
        </p:nvSpPr>
        <p:spPr bwMode="auto">
          <a:xfrm>
            <a:off x="3962400" y="2819400"/>
            <a:ext cx="0" cy="3352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57" name="Line 17"/>
          <p:cNvSpPr>
            <a:spLocks noChangeShapeType="1"/>
          </p:cNvSpPr>
          <p:nvPr/>
        </p:nvSpPr>
        <p:spPr bwMode="auto">
          <a:xfrm>
            <a:off x="685800" y="2819400"/>
            <a:ext cx="0" cy="3352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58" name="Line 18"/>
          <p:cNvSpPr>
            <a:spLocks noChangeShapeType="1"/>
          </p:cNvSpPr>
          <p:nvPr/>
        </p:nvSpPr>
        <p:spPr bwMode="auto">
          <a:xfrm flipH="1">
            <a:off x="685800" y="4114800"/>
            <a:ext cx="1524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7059" name="Picture 19" descr="alpha%20and%20ome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352800"/>
            <a:ext cx="2133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2263775" y="242888"/>
            <a:ext cx="45180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800" b="1">
                <a:solidFill>
                  <a:srgbClr val="990000"/>
                </a:solidFill>
              </a:rPr>
              <a:t>Resurrection of the Dead </a:t>
            </a:r>
            <a:endParaRPr lang="en-US" sz="2800">
              <a:solidFill>
                <a:srgbClr val="990000"/>
              </a:solidFill>
            </a:endParaRPr>
          </a:p>
        </p:txBody>
      </p:sp>
      <p:sp>
        <p:nvSpPr>
          <p:cNvPr id="88067" name="Text Box 3"/>
          <p:cNvSpPr txBox="1">
            <a:spLocks noChangeArrowheads="1"/>
          </p:cNvSpPr>
          <p:nvPr/>
        </p:nvSpPr>
        <p:spPr bwMode="auto">
          <a:xfrm>
            <a:off x="228600" y="1057275"/>
            <a:ext cx="8555038"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All Christians hold firmly to the belief expressed in the Bible </a:t>
            </a:r>
          </a:p>
          <a:p>
            <a:pPr eaLnBrk="1" hangingPunct="1"/>
            <a:r>
              <a:rPr lang="en-US"/>
              <a:t>and mirrored in the resurrection from the dead of Jesus of the </a:t>
            </a:r>
          </a:p>
          <a:p>
            <a:pPr eaLnBrk="1" hangingPunct="1"/>
            <a:r>
              <a:rPr lang="en-US"/>
              <a:t>resurrection of all men and women. </a:t>
            </a:r>
          </a:p>
          <a:p>
            <a:pPr eaLnBrk="1" hangingPunct="1"/>
            <a:endParaRPr lang="en-US"/>
          </a:p>
          <a:p>
            <a:pPr eaLnBrk="1" hangingPunct="1"/>
            <a:r>
              <a:rPr lang="en-US"/>
              <a:t>By "resurrection" Christians do not mean only the return to </a:t>
            </a:r>
          </a:p>
          <a:p>
            <a:pPr eaLnBrk="1" hangingPunct="1"/>
            <a:r>
              <a:rPr lang="en-US"/>
              <a:t>life in the body of a dead human being; </a:t>
            </a:r>
            <a:r>
              <a:rPr lang="en-US" b="1"/>
              <a:t>it means taking on </a:t>
            </a:r>
          </a:p>
          <a:p>
            <a:pPr eaLnBrk="1" hangingPunct="1"/>
            <a:r>
              <a:rPr lang="en-US" b="1"/>
              <a:t>a completely new existence</a:t>
            </a:r>
            <a:r>
              <a:rPr lang="en-US"/>
              <a:t>. </a:t>
            </a:r>
          </a:p>
          <a:p>
            <a:pPr eaLnBrk="1" hangingPunct="1"/>
            <a:r>
              <a:rPr lang="en-US"/>
              <a:t>We believe that the souls of all </a:t>
            </a:r>
          </a:p>
          <a:p>
            <a:pPr eaLnBrk="1" hangingPunct="1"/>
            <a:r>
              <a:rPr lang="en-US"/>
              <a:t>those who have died will be reunited </a:t>
            </a:r>
          </a:p>
          <a:p>
            <a:pPr eaLnBrk="1" hangingPunct="1"/>
            <a:r>
              <a:rPr lang="en-US"/>
              <a:t>to their bodies; but those bodies will </a:t>
            </a:r>
          </a:p>
          <a:p>
            <a:pPr eaLnBrk="1" hangingPunct="1"/>
            <a:r>
              <a:rPr lang="en-US"/>
              <a:t>have different characteristics. </a:t>
            </a:r>
          </a:p>
          <a:p>
            <a:pPr eaLnBrk="1" hangingPunct="1"/>
            <a:endParaRPr lang="en-US"/>
          </a:p>
        </p:txBody>
      </p:sp>
      <p:pic>
        <p:nvPicPr>
          <p:cNvPr id="88068" name="Picture 7" descr="resurrection_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727450"/>
            <a:ext cx="358140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212725" y="420688"/>
            <a:ext cx="88519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We Catholic Christians profess this belief often when we </a:t>
            </a:r>
          </a:p>
          <a:p>
            <a:pPr eaLnBrk="1" hangingPunct="1"/>
            <a:r>
              <a:rPr lang="en-US"/>
              <a:t>pray the Apostles Creed: "I believe in ... the resurrection of</a:t>
            </a:r>
          </a:p>
          <a:p>
            <a:pPr eaLnBrk="1" hangingPunct="1"/>
            <a:r>
              <a:rPr lang="en-US"/>
              <a:t> the body. "</a:t>
            </a:r>
          </a:p>
          <a:p>
            <a:pPr eaLnBrk="1" hangingPunct="1"/>
            <a:endParaRPr lang="en-US" sz="1200"/>
          </a:p>
          <a:p>
            <a:pPr eaLnBrk="1" hangingPunct="1"/>
            <a:r>
              <a:rPr lang="en-US"/>
              <a:t>In the Nicene Creed, we profess: "We look for the resurrection </a:t>
            </a:r>
          </a:p>
          <a:p>
            <a:pPr eaLnBrk="1" hangingPunct="1"/>
            <a:r>
              <a:rPr lang="en-US"/>
              <a:t>of the dead. "</a:t>
            </a:r>
          </a:p>
          <a:p>
            <a:pPr eaLnBrk="1" hangingPunct="1"/>
            <a:endParaRPr lang="en-US" sz="1200"/>
          </a:p>
          <a:p>
            <a:pPr eaLnBrk="1" hangingPunct="1"/>
            <a:r>
              <a:rPr lang="en-US" b="1"/>
              <a:t>Matthew 22:29-32 </a:t>
            </a:r>
          </a:p>
          <a:p>
            <a:pPr lvl="1" eaLnBrk="1" hangingPunct="1"/>
            <a:r>
              <a:rPr lang="en-US"/>
              <a:t>	Jesus said to them in reply, "You are misled because </a:t>
            </a:r>
          </a:p>
          <a:p>
            <a:pPr lvl="1" eaLnBrk="1" hangingPunct="1"/>
            <a:r>
              <a:rPr lang="en-US"/>
              <a:t>	you do not know the scriptures or the power of God. At </a:t>
            </a:r>
          </a:p>
          <a:p>
            <a:pPr lvl="1" eaLnBrk="1" hangingPunct="1"/>
            <a:r>
              <a:rPr lang="en-US"/>
              <a:t>	the resurrection they neither marry nor are given in </a:t>
            </a:r>
          </a:p>
          <a:p>
            <a:pPr lvl="1" eaLnBrk="1" hangingPunct="1"/>
            <a:r>
              <a:rPr lang="en-US"/>
              <a:t>	marriage but are like the angels in heaven. And </a:t>
            </a:r>
          </a:p>
          <a:p>
            <a:pPr lvl="1" eaLnBrk="1" hangingPunct="1"/>
            <a:r>
              <a:rPr lang="en-US"/>
              <a:t>	</a:t>
            </a:r>
            <a:r>
              <a:rPr lang="en-US" b="1">
                <a:solidFill>
                  <a:schemeClr val="accent2"/>
                </a:solidFill>
              </a:rPr>
              <a:t>concerning the resurrection of the dead</a:t>
            </a:r>
            <a:r>
              <a:rPr lang="en-US"/>
              <a:t>, have you not </a:t>
            </a:r>
          </a:p>
          <a:p>
            <a:pPr lvl="1" eaLnBrk="1" hangingPunct="1"/>
            <a:r>
              <a:rPr lang="en-US"/>
              <a:t>	read what was said to you by God, 'I am the God of </a:t>
            </a:r>
          </a:p>
          <a:p>
            <a:pPr lvl="1" eaLnBrk="1" hangingPunct="1"/>
            <a:r>
              <a:rPr lang="en-US"/>
              <a:t>	Abraham, the God of Isaac, and the God of Jacob'? </a:t>
            </a:r>
          </a:p>
          <a:p>
            <a:pPr lvl="1" eaLnBrk="1" hangingPunct="1"/>
            <a:r>
              <a:rPr lang="en-US"/>
              <a:t>	He is </a:t>
            </a:r>
            <a:r>
              <a:rPr lang="en-US" b="1">
                <a:solidFill>
                  <a:schemeClr val="accent2"/>
                </a:solidFill>
              </a:rPr>
              <a:t>not the God of the dead but of the living</a:t>
            </a:r>
            <a:r>
              <a:rPr lang="en-US"/>
              <a:t>."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1026"/>
          <p:cNvSpPr txBox="1">
            <a:spLocks noChangeArrowheads="1"/>
          </p:cNvSpPr>
          <p:nvPr/>
        </p:nvSpPr>
        <p:spPr bwMode="auto">
          <a:xfrm>
            <a:off x="176213" y="314325"/>
            <a:ext cx="8967787"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t>Matthew 5:29-30 </a:t>
            </a:r>
          </a:p>
          <a:p>
            <a:pPr lvl="1" eaLnBrk="1" hangingPunct="1"/>
            <a:r>
              <a:rPr lang="en-US"/>
              <a:t>	(He [Jesus] began to teach them ...) If your right eye </a:t>
            </a:r>
          </a:p>
          <a:p>
            <a:pPr lvl="1" eaLnBrk="1" hangingPunct="1"/>
            <a:r>
              <a:rPr lang="en-US"/>
              <a:t>	causes you to sin, tear it out and throw it away. It is </a:t>
            </a:r>
          </a:p>
          <a:p>
            <a:pPr lvl="1" eaLnBrk="1" hangingPunct="1"/>
            <a:r>
              <a:rPr lang="en-US"/>
              <a:t>	better for you to lose one of your members than to have </a:t>
            </a:r>
          </a:p>
          <a:p>
            <a:pPr lvl="1" eaLnBrk="1" hangingPunct="1"/>
            <a:r>
              <a:rPr lang="en-US"/>
              <a:t>	your whole body thrown into Gehenna. And if your right </a:t>
            </a:r>
          </a:p>
          <a:p>
            <a:pPr lvl="1" eaLnBrk="1" hangingPunct="1"/>
            <a:r>
              <a:rPr lang="en-US"/>
              <a:t>	hand causes you to sin, cut it off and throw it away. It </a:t>
            </a:r>
          </a:p>
          <a:p>
            <a:pPr lvl="1" eaLnBrk="1" hangingPunct="1"/>
            <a:r>
              <a:rPr lang="en-US"/>
              <a:t>	is </a:t>
            </a:r>
            <a:r>
              <a:rPr lang="en-US" b="1">
                <a:solidFill>
                  <a:schemeClr val="accent2"/>
                </a:solidFill>
              </a:rPr>
              <a:t>better for you to lose one of your members than to </a:t>
            </a:r>
          </a:p>
          <a:p>
            <a:pPr lvl="1" eaLnBrk="1" hangingPunct="1"/>
            <a:r>
              <a:rPr lang="en-US" b="1">
                <a:solidFill>
                  <a:schemeClr val="accent2"/>
                </a:solidFill>
              </a:rPr>
              <a:t>	have your whole body go into Gehenna</a:t>
            </a:r>
            <a:r>
              <a:rPr lang="en-US"/>
              <a:t>. </a:t>
            </a:r>
          </a:p>
          <a:p>
            <a:pPr lvl="1" eaLnBrk="1" hangingPunct="1"/>
            <a:endParaRPr lang="en-US"/>
          </a:p>
          <a:p>
            <a:pPr eaLnBrk="1" hangingPunct="1"/>
            <a:r>
              <a:rPr lang="en-US" b="1"/>
              <a:t>John 11:22-26 </a:t>
            </a:r>
          </a:p>
          <a:p>
            <a:pPr lvl="1" eaLnBrk="1" hangingPunct="1"/>
            <a:r>
              <a:rPr lang="en-US"/>
              <a:t>	Jesus said to her (Martha), "Your brother will rise." </a:t>
            </a:r>
          </a:p>
          <a:p>
            <a:pPr lvl="1" eaLnBrk="1" hangingPunct="1"/>
            <a:r>
              <a:rPr lang="en-US"/>
              <a:t>	Martha said to him, "I know he will rise, in the resurrection </a:t>
            </a:r>
          </a:p>
          <a:p>
            <a:pPr lvl="1" eaLnBrk="1" hangingPunct="1"/>
            <a:r>
              <a:rPr lang="en-US"/>
              <a:t>	on the last day." Jesus told her, "</a:t>
            </a:r>
            <a:r>
              <a:rPr lang="en-US" b="1">
                <a:solidFill>
                  <a:schemeClr val="accent2"/>
                </a:solidFill>
              </a:rPr>
              <a:t>I am the resurrection </a:t>
            </a:r>
          </a:p>
          <a:p>
            <a:pPr lvl="1" eaLnBrk="1" hangingPunct="1"/>
            <a:r>
              <a:rPr lang="en-US" b="1">
                <a:solidFill>
                  <a:schemeClr val="accent2"/>
                </a:solidFill>
              </a:rPr>
              <a:t>	and the life</a:t>
            </a:r>
            <a:r>
              <a:rPr lang="en-US"/>
              <a:t>; whoever believes in me, even if he dies, </a:t>
            </a:r>
          </a:p>
          <a:p>
            <a:pPr lvl="1" eaLnBrk="1" hangingPunct="1"/>
            <a:r>
              <a:rPr lang="en-US"/>
              <a:t>	will live, and everyone who lives and believes in me </a:t>
            </a:r>
          </a:p>
          <a:p>
            <a:pPr lvl="1" eaLnBrk="1" hangingPunct="1"/>
            <a:r>
              <a:rPr lang="en-US"/>
              <a:t>	will never die. Do you believe this?"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288925" y="434975"/>
            <a:ext cx="8328025"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t>John 6:40 </a:t>
            </a:r>
          </a:p>
          <a:p>
            <a:pPr lvl="1" eaLnBrk="1" hangingPunct="1"/>
            <a:r>
              <a:rPr lang="en-US"/>
              <a:t>	(Jesus explained to them (the disciples):) For this is </a:t>
            </a:r>
          </a:p>
          <a:p>
            <a:pPr lvl="1" eaLnBrk="1" hangingPunct="1"/>
            <a:r>
              <a:rPr lang="en-US"/>
              <a:t>	the will of my Father, that everyone who sees the </a:t>
            </a:r>
          </a:p>
          <a:p>
            <a:pPr lvl="1" eaLnBrk="1" hangingPunct="1"/>
            <a:r>
              <a:rPr lang="en-US"/>
              <a:t>	Son and believes in him may have eternal life, and </a:t>
            </a:r>
            <a:r>
              <a:rPr lang="en-US" b="1">
                <a:solidFill>
                  <a:schemeClr val="accent2"/>
                </a:solidFill>
              </a:rPr>
              <a:t>I </a:t>
            </a:r>
          </a:p>
          <a:p>
            <a:pPr lvl="1" eaLnBrk="1" hangingPunct="1"/>
            <a:r>
              <a:rPr lang="en-US" b="1">
                <a:solidFill>
                  <a:schemeClr val="accent2"/>
                </a:solidFill>
              </a:rPr>
              <a:t>	shall raise him (on) the last day</a:t>
            </a:r>
            <a:r>
              <a:rPr lang="en-US"/>
              <a:t>. </a:t>
            </a:r>
          </a:p>
          <a:p>
            <a:pPr lvl="1" eaLnBrk="1" hangingPunct="1"/>
            <a:endParaRPr lang="en-US"/>
          </a:p>
          <a:p>
            <a:pPr eaLnBrk="1" hangingPunct="1"/>
            <a:r>
              <a:rPr lang="en-US" b="1"/>
              <a:t>John 6:51 </a:t>
            </a:r>
          </a:p>
          <a:p>
            <a:pPr lvl="1" eaLnBrk="1" hangingPunct="1"/>
            <a:r>
              <a:rPr lang="en-US"/>
              <a:t>	(Jesus told them:) I am the living bread ... whoever </a:t>
            </a:r>
          </a:p>
          <a:p>
            <a:pPr lvl="1" eaLnBrk="1" hangingPunct="1"/>
            <a:r>
              <a:rPr lang="en-US"/>
              <a:t>	eats this bread </a:t>
            </a:r>
            <a:r>
              <a:rPr lang="en-US" b="1">
                <a:solidFill>
                  <a:schemeClr val="accent2"/>
                </a:solidFill>
              </a:rPr>
              <a:t>will live forever.</a:t>
            </a:r>
            <a:r>
              <a:rPr lang="en-US"/>
              <a:t> </a:t>
            </a:r>
          </a:p>
          <a:p>
            <a:pPr lvl="1" eaLnBrk="1" hangingPunct="1"/>
            <a:endParaRPr lang="en-US"/>
          </a:p>
          <a:p>
            <a:pPr eaLnBrk="1" hangingPunct="1"/>
            <a:r>
              <a:rPr lang="en-US" b="1"/>
              <a:t>John 6:54 </a:t>
            </a:r>
          </a:p>
          <a:p>
            <a:pPr lvl="1" eaLnBrk="1" hangingPunct="1"/>
            <a:r>
              <a:rPr lang="en-US"/>
              <a:t>	(Jesus told them:) Whoever eats my flesh and drinks </a:t>
            </a:r>
          </a:p>
          <a:p>
            <a:pPr lvl="1" eaLnBrk="1" hangingPunct="1"/>
            <a:r>
              <a:rPr lang="en-US"/>
              <a:t>	my blood has eternal life, and </a:t>
            </a:r>
            <a:r>
              <a:rPr lang="en-US" b="1">
                <a:solidFill>
                  <a:schemeClr val="accent2"/>
                </a:solidFill>
              </a:rPr>
              <a:t>I will raise him on the </a:t>
            </a:r>
          </a:p>
          <a:p>
            <a:pPr lvl="1" eaLnBrk="1" hangingPunct="1"/>
            <a:r>
              <a:rPr lang="en-US" b="1">
                <a:solidFill>
                  <a:schemeClr val="accent2"/>
                </a:solidFill>
              </a:rPr>
              <a:t>	last day</a:t>
            </a:r>
            <a:r>
              <a:rPr lang="en-US"/>
              <a:t>.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365125" y="268288"/>
            <a:ext cx="8740775"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Catholic Christians believe that the dead will rise with bodies </a:t>
            </a:r>
          </a:p>
          <a:p>
            <a:pPr eaLnBrk="1" hangingPunct="1"/>
            <a:r>
              <a:rPr lang="en-US"/>
              <a:t>similar to those they had on earth. Some important evidence </a:t>
            </a:r>
          </a:p>
          <a:p>
            <a:pPr eaLnBrk="1" hangingPunct="1"/>
            <a:r>
              <a:rPr lang="en-US"/>
              <a:t>for </a:t>
            </a:r>
            <a:r>
              <a:rPr lang="en-US" b="1"/>
              <a:t>our resurrected bodies</a:t>
            </a:r>
            <a:r>
              <a:rPr lang="en-US"/>
              <a:t> is to read the qualities of the </a:t>
            </a:r>
          </a:p>
          <a:p>
            <a:pPr eaLnBrk="1" hangingPunct="1"/>
            <a:r>
              <a:rPr lang="en-US"/>
              <a:t>resurrected body of Jesus: </a:t>
            </a:r>
          </a:p>
          <a:p>
            <a:pPr eaLnBrk="1" hangingPunct="1"/>
            <a:endParaRPr lang="en-US"/>
          </a:p>
          <a:p>
            <a:pPr eaLnBrk="1" hangingPunct="1"/>
            <a:r>
              <a:rPr lang="en-US"/>
              <a:t>	appeared suddenly then disappeared; </a:t>
            </a:r>
          </a:p>
          <a:p>
            <a:pPr eaLnBrk="1" hangingPunct="1"/>
            <a:r>
              <a:rPr lang="en-US"/>
              <a:t>	passed through walls; </a:t>
            </a:r>
          </a:p>
          <a:p>
            <a:pPr eaLnBrk="1" hangingPunct="1"/>
            <a:r>
              <a:rPr lang="en-US"/>
              <a:t>	his body seemed to be the same as it was before death; </a:t>
            </a:r>
          </a:p>
          <a:p>
            <a:pPr eaLnBrk="1" hangingPunct="1"/>
            <a:r>
              <a:rPr lang="en-US"/>
              <a:t>		but it was also very different; </a:t>
            </a:r>
          </a:p>
          <a:p>
            <a:pPr eaLnBrk="1" hangingPunct="1"/>
            <a:r>
              <a:rPr lang="en-US"/>
              <a:t>	he even changed his appearance so that his disciples </a:t>
            </a:r>
          </a:p>
          <a:p>
            <a:pPr eaLnBrk="1" hangingPunct="1"/>
            <a:r>
              <a:rPr lang="en-US"/>
              <a:t>		didn't recognize him (Luke 24). </a:t>
            </a:r>
          </a:p>
          <a:p>
            <a:pPr eaLnBrk="1" hangingPunct="1"/>
            <a:endParaRPr lang="en-US"/>
          </a:p>
        </p:txBody>
      </p:sp>
      <p:pic>
        <p:nvPicPr>
          <p:cNvPr id="92163" name="Picture 3" descr="animated checkmark i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7400"/>
            <a:ext cx="3952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4" name="Picture 4" descr="animated checkmark i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424113"/>
            <a:ext cx="39528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5" descr="animated checkmark i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81313"/>
            <a:ext cx="39528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6" descr="animated checkmark i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567113"/>
            <a:ext cx="39528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288925" y="344488"/>
            <a:ext cx="84709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Church believes we will resurrect the same bodies as we </a:t>
            </a:r>
          </a:p>
          <a:p>
            <a:pPr eaLnBrk="1" hangingPunct="1"/>
            <a:r>
              <a:rPr lang="en-US"/>
              <a:t>had on earth by the language of the Bible. The resurrection </a:t>
            </a:r>
          </a:p>
          <a:p>
            <a:pPr eaLnBrk="1" hangingPunct="1"/>
            <a:r>
              <a:rPr lang="en-US"/>
              <a:t>will change these bodies into a glorified form. The word </a:t>
            </a:r>
          </a:p>
          <a:p>
            <a:pPr eaLnBrk="1" hangingPunct="1"/>
            <a:r>
              <a:rPr lang="en-US"/>
              <a:t>"reawakening" is used in reference to the resurrection. </a:t>
            </a:r>
          </a:p>
          <a:p>
            <a:pPr eaLnBrk="1" hangingPunct="1"/>
            <a:endParaRPr lang="en-US"/>
          </a:p>
          <a:p>
            <a:pPr eaLnBrk="1" hangingPunct="1"/>
            <a:r>
              <a:rPr lang="en-US"/>
              <a:t>Catholic scholars have distinguished certain </a:t>
            </a:r>
            <a:r>
              <a:rPr lang="en-US" b="1"/>
              <a:t>qualities of our </a:t>
            </a:r>
          </a:p>
          <a:p>
            <a:pPr eaLnBrk="1" hangingPunct="1"/>
            <a:r>
              <a:rPr lang="en-US" b="1"/>
              <a:t>resurrected bodies</a:t>
            </a:r>
            <a:r>
              <a:rPr lang="en-US"/>
              <a:t>: </a:t>
            </a:r>
          </a:p>
          <a:p>
            <a:pPr eaLnBrk="1" hangingPunct="1"/>
            <a:endParaRPr lang="en-US"/>
          </a:p>
          <a:p>
            <a:pPr eaLnBrk="1" hangingPunct="1"/>
            <a:r>
              <a:rPr lang="en-US" i="1"/>
              <a:t>	</a:t>
            </a:r>
            <a:r>
              <a:rPr lang="en-US" b="1" i="1"/>
              <a:t>impassability</a:t>
            </a:r>
            <a:r>
              <a:rPr lang="en-US" b="1"/>
              <a:t>:</a:t>
            </a:r>
            <a:r>
              <a:rPr lang="en-US"/>
              <a:t> freedom from physical ills of any kind </a:t>
            </a:r>
          </a:p>
          <a:p>
            <a:pPr eaLnBrk="1" hangingPunct="1"/>
            <a:r>
              <a:rPr lang="en-US"/>
              <a:t>		(sickness, death, etc.); </a:t>
            </a:r>
          </a:p>
          <a:p>
            <a:pPr eaLnBrk="1" hangingPunct="1"/>
            <a:r>
              <a:rPr lang="en-US" i="1"/>
              <a:t>	</a:t>
            </a:r>
            <a:r>
              <a:rPr lang="en-US" b="1" i="1"/>
              <a:t>subtility</a:t>
            </a:r>
            <a:r>
              <a:rPr lang="en-US" b="1"/>
              <a:t>:</a:t>
            </a:r>
            <a:r>
              <a:rPr lang="en-US"/>
              <a:t> the spiritualization of the body--dominated </a:t>
            </a:r>
          </a:p>
          <a:p>
            <a:pPr eaLnBrk="1" hangingPunct="1"/>
            <a:r>
              <a:rPr lang="en-US"/>
              <a:t>		by the soul; </a:t>
            </a:r>
          </a:p>
          <a:p>
            <a:pPr eaLnBrk="1" hangingPunct="1"/>
            <a:r>
              <a:rPr lang="en-US" i="1"/>
              <a:t>	</a:t>
            </a:r>
            <a:r>
              <a:rPr lang="en-US" b="1" i="1"/>
              <a:t>agility</a:t>
            </a:r>
            <a:r>
              <a:rPr lang="en-US" b="1"/>
              <a:t>:</a:t>
            </a:r>
            <a:r>
              <a:rPr lang="en-US"/>
              <a:t> the ability of the soul to move the body with </a:t>
            </a:r>
          </a:p>
          <a:p>
            <a:pPr eaLnBrk="1" hangingPunct="1"/>
            <a:r>
              <a:rPr lang="en-US"/>
              <a:t>		ease and speed; </a:t>
            </a:r>
          </a:p>
          <a:p>
            <a:pPr eaLnBrk="1" hangingPunct="1"/>
            <a:r>
              <a:rPr lang="en-US" i="1"/>
              <a:t>	</a:t>
            </a:r>
            <a:r>
              <a:rPr lang="en-US" b="1" i="1"/>
              <a:t>clarity</a:t>
            </a:r>
            <a:r>
              <a:rPr lang="en-US" b="1"/>
              <a:t>:</a:t>
            </a:r>
            <a:r>
              <a:rPr lang="en-US"/>
              <a:t> freedom from defects--having great beauty </a:t>
            </a:r>
          </a:p>
          <a:p>
            <a:pPr eaLnBrk="1" hangingPunct="1"/>
            <a:r>
              <a:rPr lang="en-US"/>
              <a:t>		and radiance. </a:t>
            </a:r>
          </a:p>
        </p:txBody>
      </p:sp>
      <p:pic>
        <p:nvPicPr>
          <p:cNvPr id="93187" name="Picture 6" descr="checkmark i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00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7" descr="checkmark i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962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8" descr="checkmark i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648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0" name="Picture 9" descr="checkmark ic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410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12725" y="192088"/>
            <a:ext cx="8821738"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t>Luke 16: 19-36 </a:t>
            </a:r>
          </a:p>
          <a:p>
            <a:pPr lvl="1" eaLnBrk="1" hangingPunct="1"/>
            <a:r>
              <a:rPr lang="en-US"/>
              <a:t>	(Jesus said to them [the Pharisees]:...) "There was </a:t>
            </a:r>
          </a:p>
          <a:p>
            <a:pPr lvl="1" eaLnBrk="1" hangingPunct="1"/>
            <a:r>
              <a:rPr lang="en-US"/>
              <a:t>	a rich man who dressed in purple garments and fine </a:t>
            </a:r>
          </a:p>
          <a:p>
            <a:pPr lvl="1" eaLnBrk="1" hangingPunct="1"/>
            <a:r>
              <a:rPr lang="en-US"/>
              <a:t>	linen and dined sumptuously each day. And lying at </a:t>
            </a:r>
          </a:p>
          <a:p>
            <a:pPr lvl="1" eaLnBrk="1" hangingPunct="1"/>
            <a:r>
              <a:rPr lang="en-US"/>
              <a:t>	his door was a poor man named Lazarus, covered </a:t>
            </a:r>
          </a:p>
          <a:p>
            <a:pPr lvl="1" eaLnBrk="1" hangingPunct="1"/>
            <a:r>
              <a:rPr lang="en-US"/>
              <a:t>	with sores, who would gladly have eaten his fill of the </a:t>
            </a:r>
          </a:p>
          <a:p>
            <a:pPr lvl="1" eaLnBrk="1" hangingPunct="1"/>
            <a:r>
              <a:rPr lang="en-US"/>
              <a:t>	scraps that fell from the rich man's table. Dogs even </a:t>
            </a:r>
          </a:p>
          <a:p>
            <a:pPr lvl="1" eaLnBrk="1" hangingPunct="1"/>
            <a:r>
              <a:rPr lang="en-US"/>
              <a:t>	used to come and lick his sores. When the poor man </a:t>
            </a:r>
          </a:p>
          <a:p>
            <a:pPr lvl="1" eaLnBrk="1" hangingPunct="1"/>
            <a:r>
              <a:rPr lang="en-US"/>
              <a:t>	died, he was </a:t>
            </a:r>
            <a:r>
              <a:rPr lang="en-US" b="1">
                <a:solidFill>
                  <a:schemeClr val="accent2"/>
                </a:solidFill>
              </a:rPr>
              <a:t>carried away by angels to the bosom of </a:t>
            </a:r>
          </a:p>
          <a:p>
            <a:pPr lvl="1" eaLnBrk="1" hangingPunct="1"/>
            <a:r>
              <a:rPr lang="en-US" b="1">
                <a:solidFill>
                  <a:schemeClr val="accent2"/>
                </a:solidFill>
              </a:rPr>
              <a:t>	Abraham</a:t>
            </a:r>
            <a:r>
              <a:rPr lang="en-US"/>
              <a:t>. The rich man also died and was buried, and </a:t>
            </a:r>
          </a:p>
          <a:p>
            <a:pPr lvl="1" eaLnBrk="1" hangingPunct="1"/>
            <a:r>
              <a:rPr lang="en-US"/>
              <a:t>	</a:t>
            </a:r>
            <a:r>
              <a:rPr lang="en-US" b="1">
                <a:solidFill>
                  <a:schemeClr val="accent2"/>
                </a:solidFill>
              </a:rPr>
              <a:t>from the netherworld, where he was in torment</a:t>
            </a:r>
            <a:r>
              <a:rPr lang="en-US"/>
              <a:t>, he </a:t>
            </a:r>
          </a:p>
          <a:p>
            <a:pPr lvl="1" eaLnBrk="1" hangingPunct="1"/>
            <a:r>
              <a:rPr lang="en-US"/>
              <a:t>	raised his eyes and saw Abraham far off and Lazarus </a:t>
            </a:r>
          </a:p>
          <a:p>
            <a:pPr lvl="1" eaLnBrk="1" hangingPunct="1"/>
            <a:r>
              <a:rPr lang="en-US"/>
              <a:t>	at his side. And he cried out, 'Father Abraham, have </a:t>
            </a:r>
          </a:p>
          <a:p>
            <a:pPr lvl="1" eaLnBrk="1" hangingPunct="1"/>
            <a:r>
              <a:rPr lang="en-US"/>
              <a:t>	pity on me. Send Lazarus to dip the tip of his finger </a:t>
            </a:r>
          </a:p>
          <a:p>
            <a:pPr lvl="1" eaLnBrk="1" hangingPunct="1"/>
            <a:r>
              <a:rPr lang="en-US"/>
              <a:t>	in water and cool my tongue, for </a:t>
            </a:r>
            <a:r>
              <a:rPr lang="en-US" b="1">
                <a:solidFill>
                  <a:schemeClr val="accent2"/>
                </a:solidFill>
              </a:rPr>
              <a:t>I am suffering torment </a:t>
            </a:r>
          </a:p>
          <a:p>
            <a:pPr lvl="1" eaLnBrk="1" hangingPunct="1"/>
            <a:r>
              <a:rPr lang="en-US" b="1">
                <a:solidFill>
                  <a:schemeClr val="accent2"/>
                </a:solidFill>
              </a:rPr>
              <a:t>	in these flames</a:t>
            </a:r>
            <a:r>
              <a:rPr lang="en-US"/>
              <a:t>.' </a:t>
            </a:r>
          </a:p>
          <a:p>
            <a:pPr lvl="1" eaLnBrk="1" hangingPunct="1"/>
            <a:r>
              <a:rPr lang="en-US"/>
              <a:t>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288925" y="268288"/>
            <a:ext cx="8669338"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Paul also speaks in language of reawakening instead of </a:t>
            </a:r>
          </a:p>
          <a:p>
            <a:pPr eaLnBrk="1" hangingPunct="1"/>
            <a:r>
              <a:rPr lang="en-US"/>
              <a:t>replacement: </a:t>
            </a:r>
          </a:p>
          <a:p>
            <a:pPr eaLnBrk="1" hangingPunct="1"/>
            <a:endParaRPr lang="en-US"/>
          </a:p>
          <a:p>
            <a:pPr eaLnBrk="1" hangingPunct="1"/>
            <a:r>
              <a:rPr lang="en-US" b="1"/>
              <a:t>1 Corinthians 15:53 </a:t>
            </a:r>
          </a:p>
          <a:p>
            <a:pPr lvl="1" eaLnBrk="1" hangingPunct="1"/>
            <a:r>
              <a:rPr lang="en-US"/>
              <a:t>	For that which is corruptible must </a:t>
            </a:r>
            <a:r>
              <a:rPr lang="en-US" b="1">
                <a:solidFill>
                  <a:schemeClr val="accent2"/>
                </a:solidFill>
              </a:rPr>
              <a:t>clothe itself with </a:t>
            </a:r>
          </a:p>
          <a:p>
            <a:pPr lvl="1" eaLnBrk="1" hangingPunct="1"/>
            <a:r>
              <a:rPr lang="en-US" b="1">
                <a:solidFill>
                  <a:schemeClr val="accent2"/>
                </a:solidFill>
              </a:rPr>
              <a:t>	incorruptibility</a:t>
            </a:r>
            <a:r>
              <a:rPr lang="en-US"/>
              <a:t>, and that which is mortal must </a:t>
            </a:r>
            <a:r>
              <a:rPr lang="en-US" b="1">
                <a:solidFill>
                  <a:schemeClr val="accent2"/>
                </a:solidFill>
              </a:rPr>
              <a:t>clothe </a:t>
            </a:r>
          </a:p>
          <a:p>
            <a:pPr lvl="1" eaLnBrk="1" hangingPunct="1"/>
            <a:r>
              <a:rPr lang="en-US" b="1">
                <a:solidFill>
                  <a:schemeClr val="accent2"/>
                </a:solidFill>
              </a:rPr>
              <a:t>	itself with immortality</a:t>
            </a:r>
            <a:r>
              <a:rPr lang="en-US"/>
              <a:t>. </a:t>
            </a:r>
          </a:p>
          <a:p>
            <a:pPr lvl="1" eaLnBrk="1" hangingPunct="1"/>
            <a:endParaRPr lang="en-US"/>
          </a:p>
          <a:p>
            <a:pPr eaLnBrk="1" hangingPunct="1"/>
            <a:r>
              <a:rPr lang="en-US" b="1"/>
              <a:t>1 Corinthians 15:42-44 </a:t>
            </a:r>
          </a:p>
          <a:p>
            <a:pPr lvl="1" eaLnBrk="1" hangingPunct="1"/>
            <a:r>
              <a:rPr lang="en-US"/>
              <a:t>	So also is the resurrection of the dead. It is sown </a:t>
            </a:r>
          </a:p>
          <a:p>
            <a:pPr lvl="1" eaLnBrk="1" hangingPunct="1"/>
            <a:r>
              <a:rPr lang="en-US"/>
              <a:t>	Corruptible; it is raised incorruptible. It is sown </a:t>
            </a:r>
          </a:p>
          <a:p>
            <a:pPr lvl="1" eaLnBrk="1" hangingPunct="1"/>
            <a:r>
              <a:rPr lang="en-US"/>
              <a:t>	dishonorable; it is raised </a:t>
            </a:r>
            <a:r>
              <a:rPr lang="en-US" b="1">
                <a:solidFill>
                  <a:schemeClr val="accent2"/>
                </a:solidFill>
              </a:rPr>
              <a:t>glorious</a:t>
            </a:r>
            <a:r>
              <a:rPr lang="en-US"/>
              <a:t>. It is sown weak; it </a:t>
            </a:r>
          </a:p>
          <a:p>
            <a:pPr lvl="1" eaLnBrk="1" hangingPunct="1"/>
            <a:r>
              <a:rPr lang="en-US"/>
              <a:t>	is raised </a:t>
            </a:r>
            <a:r>
              <a:rPr lang="en-US" b="1">
                <a:solidFill>
                  <a:schemeClr val="accent2"/>
                </a:solidFill>
              </a:rPr>
              <a:t>powerful</a:t>
            </a:r>
            <a:r>
              <a:rPr lang="en-US"/>
              <a:t>. It is sown a natural body; it is raised </a:t>
            </a:r>
          </a:p>
          <a:p>
            <a:pPr lvl="1" eaLnBrk="1" hangingPunct="1"/>
            <a:r>
              <a:rPr lang="en-US"/>
              <a:t>	</a:t>
            </a:r>
            <a:r>
              <a:rPr lang="en-US" b="1">
                <a:solidFill>
                  <a:schemeClr val="accent2"/>
                </a:solidFill>
              </a:rPr>
              <a:t>a spiritual body</a:t>
            </a:r>
            <a:r>
              <a:rPr lang="en-US"/>
              <a:t>.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2"/>
          <p:cNvSpPr txBox="1">
            <a:spLocks noChangeArrowheads="1"/>
          </p:cNvSpPr>
          <p:nvPr/>
        </p:nvSpPr>
        <p:spPr bwMode="auto">
          <a:xfrm>
            <a:off x="365125" y="268288"/>
            <a:ext cx="8602663"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Scripture speaks of the resurrection of both the blessed and </a:t>
            </a:r>
          </a:p>
          <a:p>
            <a:pPr eaLnBrk="1" hangingPunct="1"/>
            <a:r>
              <a:rPr lang="en-US"/>
              <a:t>the damned: </a:t>
            </a:r>
          </a:p>
          <a:p>
            <a:pPr eaLnBrk="1" hangingPunct="1"/>
            <a:endParaRPr lang="en-US"/>
          </a:p>
          <a:p>
            <a:pPr eaLnBrk="1" hangingPunct="1"/>
            <a:r>
              <a:rPr lang="en-US" b="1"/>
              <a:t>John 5:28-29 </a:t>
            </a:r>
          </a:p>
          <a:p>
            <a:pPr lvl="1" eaLnBrk="1" hangingPunct="1"/>
            <a:r>
              <a:rPr lang="en-US"/>
              <a:t>	(Jesus' answer:) Do not be amazed at this, because </a:t>
            </a:r>
          </a:p>
          <a:p>
            <a:pPr lvl="1" eaLnBrk="1" hangingPunct="1"/>
            <a:r>
              <a:rPr lang="en-US"/>
              <a:t>	the hour is coming in which all who are in the tombs </a:t>
            </a:r>
          </a:p>
          <a:p>
            <a:pPr lvl="1" eaLnBrk="1" hangingPunct="1"/>
            <a:r>
              <a:rPr lang="en-US"/>
              <a:t>	will hear his voice and will come out, those who have </a:t>
            </a:r>
          </a:p>
          <a:p>
            <a:pPr lvl="1" eaLnBrk="1" hangingPunct="1"/>
            <a:r>
              <a:rPr lang="en-US"/>
              <a:t>	done good deeds to </a:t>
            </a:r>
            <a:r>
              <a:rPr lang="en-US" b="1">
                <a:solidFill>
                  <a:schemeClr val="accent2"/>
                </a:solidFill>
              </a:rPr>
              <a:t>the resurrection of life</a:t>
            </a:r>
            <a:r>
              <a:rPr lang="en-US"/>
              <a:t>, but those </a:t>
            </a:r>
          </a:p>
          <a:p>
            <a:pPr lvl="1" eaLnBrk="1" hangingPunct="1"/>
            <a:r>
              <a:rPr lang="en-US"/>
              <a:t>	who have done wicked deeds to </a:t>
            </a:r>
            <a:r>
              <a:rPr lang="en-US" b="1">
                <a:solidFill>
                  <a:schemeClr val="accent2"/>
                </a:solidFill>
              </a:rPr>
              <a:t>the resurrection of </a:t>
            </a:r>
          </a:p>
          <a:p>
            <a:pPr lvl="1" eaLnBrk="1" hangingPunct="1"/>
            <a:r>
              <a:rPr lang="en-US" b="1">
                <a:solidFill>
                  <a:schemeClr val="accent2"/>
                </a:solidFill>
              </a:rPr>
              <a:t>	condemnation</a:t>
            </a:r>
            <a:r>
              <a:rPr lang="en-US"/>
              <a:t>. </a:t>
            </a:r>
          </a:p>
          <a:p>
            <a:pPr lvl="1" eaLnBrk="1" hangingPunct="1"/>
            <a:endParaRPr lang="en-US"/>
          </a:p>
          <a:p>
            <a:pPr eaLnBrk="1" hangingPunct="1"/>
            <a:r>
              <a:rPr lang="en-US" b="1"/>
              <a:t>Matthew 22:23-32; Mark 12:18-27; Luke 20:27-40 </a:t>
            </a:r>
          </a:p>
          <a:p>
            <a:pPr lvl="1" eaLnBrk="1" hangingPunct="1"/>
            <a:r>
              <a:rPr lang="en-US"/>
              <a:t>	On that day Sadducees approached him (Jesus), </a:t>
            </a:r>
          </a:p>
          <a:p>
            <a:pPr lvl="1" eaLnBrk="1" hangingPunct="1"/>
            <a:r>
              <a:rPr lang="en-US"/>
              <a:t>	saying that there is no resurrection. They put this </a:t>
            </a:r>
          </a:p>
          <a:p>
            <a:pPr lvl="1" eaLnBrk="1" hangingPunct="1"/>
            <a:r>
              <a:rPr lang="en-US"/>
              <a:t>	question to him, saying, "Teacher, Moses said, 'If a </a:t>
            </a:r>
          </a:p>
          <a:p>
            <a:pPr lvl="1" eaLnBrk="1" hangingPunct="1"/>
            <a:r>
              <a:rPr lang="en-US"/>
              <a:t>	man dies without children, his brother shall marry his </a:t>
            </a:r>
          </a:p>
          <a:p>
            <a:pPr lvl="1" eaLnBrk="1" hangingPunct="1"/>
            <a:r>
              <a:rPr lang="en-US"/>
              <a:t>	wife and raise up descendants for his brother.'</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3"/>
          <p:cNvSpPr txBox="1">
            <a:spLocks noChangeArrowheads="1"/>
          </p:cNvSpPr>
          <p:nvPr/>
        </p:nvSpPr>
        <p:spPr bwMode="auto">
          <a:xfrm>
            <a:off x="152400" y="282575"/>
            <a:ext cx="88519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lvl="1" eaLnBrk="1" hangingPunct="1"/>
            <a:r>
              <a:rPr lang="en-US"/>
              <a:t>	Now there were seven brothers among us. The first </a:t>
            </a:r>
          </a:p>
          <a:p>
            <a:pPr lvl="1" eaLnBrk="1" hangingPunct="1"/>
            <a:r>
              <a:rPr lang="en-US"/>
              <a:t>	married and died and, having no descendants, left his </a:t>
            </a:r>
          </a:p>
          <a:p>
            <a:pPr lvl="1" eaLnBrk="1" hangingPunct="1"/>
            <a:r>
              <a:rPr lang="en-US"/>
              <a:t>	wife to his brother. The same happened with the second </a:t>
            </a:r>
          </a:p>
          <a:p>
            <a:pPr lvl="1" eaLnBrk="1" hangingPunct="1"/>
            <a:r>
              <a:rPr lang="en-US"/>
              <a:t>	and the third, through all seven. Finally the woman </a:t>
            </a:r>
          </a:p>
          <a:p>
            <a:pPr lvl="1" eaLnBrk="1" hangingPunct="1"/>
            <a:r>
              <a:rPr lang="en-US"/>
              <a:t>	died. Now at the resurrection, of the seven, whose </a:t>
            </a:r>
          </a:p>
          <a:p>
            <a:pPr lvl="1" eaLnBrk="1" hangingPunct="1"/>
            <a:r>
              <a:rPr lang="en-US"/>
              <a:t>	wife will she be? For they all had been married to her." </a:t>
            </a:r>
          </a:p>
          <a:p>
            <a:pPr lvl="1" eaLnBrk="1" hangingPunct="1"/>
            <a:r>
              <a:rPr lang="en-US"/>
              <a:t>	Jesus said to them in reply, "You are misled because </a:t>
            </a:r>
          </a:p>
          <a:p>
            <a:pPr lvl="1" eaLnBrk="1" hangingPunct="1"/>
            <a:r>
              <a:rPr lang="en-US"/>
              <a:t>	you do not know the scriptures or the power of God. </a:t>
            </a:r>
          </a:p>
          <a:p>
            <a:pPr lvl="1" eaLnBrk="1" hangingPunct="1"/>
            <a:r>
              <a:rPr lang="en-US"/>
              <a:t>	</a:t>
            </a:r>
            <a:r>
              <a:rPr lang="en-US" b="1">
                <a:solidFill>
                  <a:schemeClr val="accent2"/>
                </a:solidFill>
              </a:rPr>
              <a:t>At the resurrection they neither marry nor are given </a:t>
            </a:r>
          </a:p>
          <a:p>
            <a:pPr lvl="1" eaLnBrk="1" hangingPunct="1"/>
            <a:r>
              <a:rPr lang="en-US" b="1">
                <a:solidFill>
                  <a:schemeClr val="accent2"/>
                </a:solidFill>
              </a:rPr>
              <a:t>	in marriage</a:t>
            </a:r>
            <a:r>
              <a:rPr lang="en-US"/>
              <a:t> but are like the angels in heaven. And </a:t>
            </a:r>
          </a:p>
          <a:p>
            <a:pPr lvl="1" eaLnBrk="1" hangingPunct="1"/>
            <a:r>
              <a:rPr lang="en-US"/>
              <a:t>	</a:t>
            </a:r>
            <a:r>
              <a:rPr lang="en-US" b="1">
                <a:solidFill>
                  <a:schemeClr val="accent2"/>
                </a:solidFill>
              </a:rPr>
              <a:t>concerning the resurrection of the dead</a:t>
            </a:r>
            <a:r>
              <a:rPr lang="en-US"/>
              <a:t>, have you not </a:t>
            </a:r>
          </a:p>
          <a:p>
            <a:pPr lvl="1" eaLnBrk="1" hangingPunct="1"/>
            <a:r>
              <a:rPr lang="en-US"/>
              <a:t>	read what was said to you by God, 'I am the God of </a:t>
            </a:r>
          </a:p>
          <a:p>
            <a:pPr lvl="1" eaLnBrk="1" hangingPunct="1"/>
            <a:r>
              <a:rPr lang="en-US"/>
              <a:t>	Abraham, the God of Isaac, and the God of Jacob'? </a:t>
            </a:r>
          </a:p>
          <a:p>
            <a:pPr lvl="1" eaLnBrk="1" hangingPunct="1"/>
            <a:r>
              <a:rPr lang="en-US"/>
              <a:t>	He is not </a:t>
            </a:r>
            <a:r>
              <a:rPr lang="en-US" b="1">
                <a:solidFill>
                  <a:schemeClr val="accent2"/>
                </a:solidFill>
              </a:rPr>
              <a:t>the God</a:t>
            </a:r>
            <a:r>
              <a:rPr lang="en-US"/>
              <a:t> of the dead but </a:t>
            </a:r>
            <a:r>
              <a:rPr lang="en-US" b="1">
                <a:solidFill>
                  <a:schemeClr val="accent2"/>
                </a:solidFill>
              </a:rPr>
              <a:t>of the living</a:t>
            </a:r>
            <a:r>
              <a:rPr lang="en-US"/>
              <a:t>."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288925" y="268288"/>
            <a:ext cx="8888413"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t>John 11:22-26 </a:t>
            </a:r>
          </a:p>
          <a:p>
            <a:pPr lvl="1" eaLnBrk="1" hangingPunct="1"/>
            <a:r>
              <a:rPr lang="en-US"/>
              <a:t>	Jesus said to her, "Your brother will rise." Martha said </a:t>
            </a:r>
          </a:p>
          <a:p>
            <a:pPr lvl="1" eaLnBrk="1" hangingPunct="1"/>
            <a:r>
              <a:rPr lang="en-US"/>
              <a:t>	to him, "I know he will rise, in the resurrection on the </a:t>
            </a:r>
          </a:p>
          <a:p>
            <a:pPr lvl="1" eaLnBrk="1" hangingPunct="1"/>
            <a:r>
              <a:rPr lang="en-US"/>
              <a:t>	last day." Jesus told her, "I am the resurrection and </a:t>
            </a:r>
          </a:p>
          <a:p>
            <a:pPr lvl="1" eaLnBrk="1" hangingPunct="1"/>
            <a:r>
              <a:rPr lang="en-US"/>
              <a:t>	the life; whoever believes in me, </a:t>
            </a:r>
            <a:r>
              <a:rPr lang="en-US" b="1">
                <a:solidFill>
                  <a:schemeClr val="accent2"/>
                </a:solidFill>
              </a:rPr>
              <a:t>even if he dies, will </a:t>
            </a:r>
          </a:p>
          <a:p>
            <a:pPr lvl="1" eaLnBrk="1" hangingPunct="1"/>
            <a:r>
              <a:rPr lang="en-US" b="1">
                <a:solidFill>
                  <a:schemeClr val="accent2"/>
                </a:solidFill>
              </a:rPr>
              <a:t>	live</a:t>
            </a:r>
            <a:r>
              <a:rPr lang="en-US"/>
              <a:t>, and everyone who lives and believes in me </a:t>
            </a:r>
            <a:r>
              <a:rPr lang="en-US" b="1">
                <a:solidFill>
                  <a:schemeClr val="accent2"/>
                </a:solidFill>
              </a:rPr>
              <a:t>will </a:t>
            </a:r>
          </a:p>
          <a:p>
            <a:pPr lvl="1" eaLnBrk="1" hangingPunct="1"/>
            <a:r>
              <a:rPr lang="en-US" b="1">
                <a:solidFill>
                  <a:schemeClr val="accent2"/>
                </a:solidFill>
              </a:rPr>
              <a:t>	never die</a:t>
            </a:r>
            <a:r>
              <a:rPr lang="en-US"/>
              <a:t>. Do you believe this?" </a:t>
            </a:r>
          </a:p>
          <a:p>
            <a:pPr lvl="1" eaLnBrk="1" hangingPunct="1"/>
            <a:endParaRPr lang="en-US"/>
          </a:p>
          <a:p>
            <a:pPr eaLnBrk="1" hangingPunct="1"/>
            <a:r>
              <a:rPr lang="en-US" b="1"/>
              <a:t>Acts 23:6 </a:t>
            </a:r>
          </a:p>
          <a:p>
            <a:pPr lvl="1" eaLnBrk="1" hangingPunct="1"/>
            <a:r>
              <a:rPr lang="en-US"/>
              <a:t>	Paul was aware that some were Sadducees and some </a:t>
            </a:r>
          </a:p>
          <a:p>
            <a:pPr lvl="1" eaLnBrk="1" hangingPunct="1"/>
            <a:r>
              <a:rPr lang="en-US"/>
              <a:t>	Pharisees, so he called out before the Sanhedrin, </a:t>
            </a:r>
          </a:p>
          <a:p>
            <a:pPr lvl="1" eaLnBrk="1" hangingPunct="1"/>
            <a:r>
              <a:rPr lang="en-US"/>
              <a:t>	"My brothers, I am a Pharisee, the son of Pharisees; </a:t>
            </a:r>
          </a:p>
          <a:p>
            <a:pPr lvl="1" eaLnBrk="1" hangingPunct="1"/>
            <a:r>
              <a:rPr lang="en-US"/>
              <a:t>	(I) am on trial for </a:t>
            </a:r>
            <a:r>
              <a:rPr lang="en-US" b="1">
                <a:solidFill>
                  <a:schemeClr val="accent2"/>
                </a:solidFill>
              </a:rPr>
              <a:t>hope in the resurrection of the dead</a:t>
            </a:r>
            <a:r>
              <a:rPr lang="en-US"/>
              <a:t>."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6" descr="2MM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6323013"/>
            <a:ext cx="914082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Text Box 2"/>
          <p:cNvSpPr txBox="1">
            <a:spLocks noChangeArrowheads="1"/>
          </p:cNvSpPr>
          <p:nvPr/>
        </p:nvSpPr>
        <p:spPr bwMode="auto">
          <a:xfrm>
            <a:off x="152400" y="76200"/>
            <a:ext cx="879475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The Magisterium constantly proclaims the truth of the </a:t>
            </a:r>
          </a:p>
          <a:p>
            <a:pPr eaLnBrk="1" hangingPunct="1"/>
            <a:r>
              <a:rPr lang="en-US"/>
              <a:t>resurrection of the body.</a:t>
            </a:r>
          </a:p>
          <a:p>
            <a:pPr eaLnBrk="1" hangingPunct="1"/>
            <a:r>
              <a:rPr lang="en-US" sz="1200"/>
              <a:t> </a:t>
            </a:r>
          </a:p>
          <a:p>
            <a:pPr eaLnBrk="1" hangingPunct="1"/>
            <a:r>
              <a:rPr lang="en-US" b="1">
                <a:solidFill>
                  <a:srgbClr val="008000"/>
                </a:solidFill>
              </a:rPr>
              <a:t>Council of Toledo XI, 675</a:t>
            </a:r>
            <a:r>
              <a:rPr lang="en-US" b="1"/>
              <a:t> </a:t>
            </a:r>
            <a:br>
              <a:rPr lang="en-US" b="1"/>
            </a:br>
            <a:r>
              <a:rPr lang="en-US"/>
              <a:t>Thus, according to the model of our Head, we profess that</a:t>
            </a:r>
          </a:p>
          <a:p>
            <a:pPr eaLnBrk="1" hangingPunct="1"/>
            <a:r>
              <a:rPr lang="en-US"/>
              <a:t> </a:t>
            </a:r>
            <a:r>
              <a:rPr lang="en-US" b="1"/>
              <a:t>there is a true bodily resurrection of all the dead</a:t>
            </a:r>
            <a:r>
              <a:rPr lang="en-US"/>
              <a:t>... we shall </a:t>
            </a:r>
          </a:p>
          <a:p>
            <a:pPr eaLnBrk="1" hangingPunct="1"/>
            <a:r>
              <a:rPr lang="en-US"/>
              <a:t>rise in this very body in which we now live and are and move. </a:t>
            </a:r>
            <a:br>
              <a:rPr lang="en-US"/>
            </a:br>
            <a:r>
              <a:rPr lang="en-US"/>
              <a:t>(Denzinger 287) </a:t>
            </a:r>
          </a:p>
          <a:p>
            <a:pPr eaLnBrk="1" hangingPunct="1"/>
            <a:endParaRPr lang="en-US" sz="1200"/>
          </a:p>
          <a:p>
            <a:pPr eaLnBrk="1" hangingPunct="1"/>
            <a:r>
              <a:rPr lang="en-US" b="1">
                <a:solidFill>
                  <a:srgbClr val="008000"/>
                </a:solidFill>
              </a:rPr>
              <a:t>Lateran Council IV, 1215</a:t>
            </a:r>
          </a:p>
          <a:p>
            <a:pPr eaLnBrk="1" hangingPunct="1"/>
            <a:r>
              <a:rPr lang="en-US"/>
              <a:t>... He (Christ) will come at the end of the world; he will judge </a:t>
            </a:r>
          </a:p>
          <a:p>
            <a:pPr eaLnBrk="1" hangingPunct="1"/>
            <a:r>
              <a:rPr lang="en-US"/>
              <a:t>the living and the dead; and he will reward all, both the lost </a:t>
            </a:r>
          </a:p>
          <a:p>
            <a:pPr eaLnBrk="1" hangingPunct="1"/>
            <a:r>
              <a:rPr lang="en-US"/>
              <a:t>and elect, according to their works. And </a:t>
            </a:r>
            <a:r>
              <a:rPr lang="en-US" b="1"/>
              <a:t>all these will rise</a:t>
            </a:r>
            <a:r>
              <a:rPr lang="en-US"/>
              <a:t> with </a:t>
            </a:r>
          </a:p>
          <a:p>
            <a:pPr eaLnBrk="1" hangingPunct="1"/>
            <a:r>
              <a:rPr lang="en-US"/>
              <a:t>their own bodies which they now have so that they may receive </a:t>
            </a:r>
          </a:p>
          <a:p>
            <a:pPr eaLnBrk="1" hangingPunct="1"/>
            <a:r>
              <a:rPr lang="en-US"/>
              <a:t>according to their works, whether good or bad; the wicked, a </a:t>
            </a:r>
          </a:p>
          <a:p>
            <a:pPr eaLnBrk="1" hangingPunct="1"/>
            <a:r>
              <a:rPr lang="en-US"/>
              <a:t>perpetual punishment with the devil; the good, eternal glory </a:t>
            </a:r>
          </a:p>
          <a:p>
            <a:pPr eaLnBrk="1" hangingPunct="1"/>
            <a:r>
              <a:rPr lang="en-US"/>
              <a:t>with Christ. (Denzinger 429) </a:t>
            </a:r>
          </a:p>
        </p:txBody>
      </p:sp>
      <p:sp>
        <p:nvSpPr>
          <p:cNvPr id="98308" name="Oval 4"/>
          <p:cNvSpPr>
            <a:spLocks noChangeArrowheads="1"/>
          </p:cNvSpPr>
          <p:nvPr/>
        </p:nvSpPr>
        <p:spPr bwMode="auto">
          <a:xfrm>
            <a:off x="2424113" y="6400800"/>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309" name="Oval 5"/>
          <p:cNvSpPr>
            <a:spLocks noChangeArrowheads="1"/>
          </p:cNvSpPr>
          <p:nvPr/>
        </p:nvSpPr>
        <p:spPr bwMode="auto">
          <a:xfrm>
            <a:off x="4953000" y="6400800"/>
            <a:ext cx="152400" cy="152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1776413" y="228600"/>
            <a:ext cx="8905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Death</a:t>
            </a:r>
          </a:p>
        </p:txBody>
      </p:sp>
      <p:sp>
        <p:nvSpPr>
          <p:cNvPr id="99331" name="Text Box 3"/>
          <p:cNvSpPr txBox="1">
            <a:spLocks noChangeArrowheads="1"/>
          </p:cNvSpPr>
          <p:nvPr/>
        </p:nvSpPr>
        <p:spPr bwMode="auto">
          <a:xfrm>
            <a:off x="1019175" y="1219200"/>
            <a:ext cx="263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Particular Judgment</a:t>
            </a:r>
          </a:p>
        </p:txBody>
      </p:sp>
      <p:sp>
        <p:nvSpPr>
          <p:cNvPr id="99332" name="Text Box 4"/>
          <p:cNvSpPr txBox="1">
            <a:spLocks noChangeArrowheads="1"/>
          </p:cNvSpPr>
          <p:nvPr/>
        </p:nvSpPr>
        <p:spPr bwMode="auto">
          <a:xfrm>
            <a:off x="228600" y="2422525"/>
            <a:ext cx="1089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Heaven</a:t>
            </a:r>
          </a:p>
        </p:txBody>
      </p:sp>
      <p:sp>
        <p:nvSpPr>
          <p:cNvPr id="99333" name="Text Box 5"/>
          <p:cNvSpPr txBox="1">
            <a:spLocks noChangeArrowheads="1"/>
          </p:cNvSpPr>
          <p:nvPr/>
        </p:nvSpPr>
        <p:spPr bwMode="auto">
          <a:xfrm>
            <a:off x="1600200" y="2438400"/>
            <a:ext cx="1384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Purgatory</a:t>
            </a:r>
          </a:p>
        </p:txBody>
      </p:sp>
      <p:sp>
        <p:nvSpPr>
          <p:cNvPr id="99334" name="Text Box 6"/>
          <p:cNvSpPr txBox="1">
            <a:spLocks noChangeArrowheads="1"/>
          </p:cNvSpPr>
          <p:nvPr/>
        </p:nvSpPr>
        <p:spPr bwMode="auto">
          <a:xfrm>
            <a:off x="3617913" y="2438400"/>
            <a:ext cx="649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Hell</a:t>
            </a:r>
          </a:p>
        </p:txBody>
      </p:sp>
      <p:sp>
        <p:nvSpPr>
          <p:cNvPr id="99335" name="Text Box 7"/>
          <p:cNvSpPr txBox="1">
            <a:spLocks noChangeArrowheads="1"/>
          </p:cNvSpPr>
          <p:nvPr/>
        </p:nvSpPr>
        <p:spPr bwMode="auto">
          <a:xfrm>
            <a:off x="1638300" y="4125913"/>
            <a:ext cx="1257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i="1"/>
              <a:t>Parousia</a:t>
            </a:r>
          </a:p>
        </p:txBody>
      </p:sp>
      <p:sp>
        <p:nvSpPr>
          <p:cNvPr id="99336" name="Text Box 8"/>
          <p:cNvSpPr txBox="1">
            <a:spLocks noChangeArrowheads="1"/>
          </p:cNvSpPr>
          <p:nvPr/>
        </p:nvSpPr>
        <p:spPr bwMode="auto">
          <a:xfrm>
            <a:off x="685800" y="4648200"/>
            <a:ext cx="3203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Resurrection of the Dead</a:t>
            </a:r>
          </a:p>
        </p:txBody>
      </p:sp>
      <p:sp>
        <p:nvSpPr>
          <p:cNvPr id="99337" name="Text Box 9"/>
          <p:cNvSpPr txBox="1">
            <a:spLocks noChangeArrowheads="1"/>
          </p:cNvSpPr>
          <p:nvPr/>
        </p:nvSpPr>
        <p:spPr bwMode="auto">
          <a:xfrm>
            <a:off x="1092200" y="5257800"/>
            <a:ext cx="241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solidFill>
                  <a:srgbClr val="990000"/>
                </a:solidFill>
              </a:rPr>
              <a:t>General Judgment</a:t>
            </a:r>
          </a:p>
        </p:txBody>
      </p:sp>
      <p:sp>
        <p:nvSpPr>
          <p:cNvPr id="99338" name="Text Box 10"/>
          <p:cNvSpPr txBox="1">
            <a:spLocks noChangeArrowheads="1"/>
          </p:cNvSpPr>
          <p:nvPr/>
        </p:nvSpPr>
        <p:spPr bwMode="auto">
          <a:xfrm>
            <a:off x="1676400" y="6080125"/>
            <a:ext cx="1128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b="1"/>
              <a:t>Eternity</a:t>
            </a:r>
          </a:p>
        </p:txBody>
      </p:sp>
      <p:sp>
        <p:nvSpPr>
          <p:cNvPr id="99339" name="Line 11"/>
          <p:cNvSpPr>
            <a:spLocks noChangeShapeType="1"/>
          </p:cNvSpPr>
          <p:nvPr/>
        </p:nvSpPr>
        <p:spPr bwMode="auto">
          <a:xfrm>
            <a:off x="2209800" y="533400"/>
            <a:ext cx="0"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40" name="Line 12"/>
          <p:cNvSpPr>
            <a:spLocks noChangeShapeType="1"/>
          </p:cNvSpPr>
          <p:nvPr/>
        </p:nvSpPr>
        <p:spPr bwMode="auto">
          <a:xfrm>
            <a:off x="2209800" y="1600200"/>
            <a:ext cx="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41" name="Line 13"/>
          <p:cNvSpPr>
            <a:spLocks noChangeShapeType="1"/>
          </p:cNvSpPr>
          <p:nvPr/>
        </p:nvSpPr>
        <p:spPr bwMode="auto">
          <a:xfrm>
            <a:off x="2209800" y="1600200"/>
            <a:ext cx="1676400" cy="838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42" name="Line 14"/>
          <p:cNvSpPr>
            <a:spLocks noChangeShapeType="1"/>
          </p:cNvSpPr>
          <p:nvPr/>
        </p:nvSpPr>
        <p:spPr bwMode="auto">
          <a:xfrm flipH="1">
            <a:off x="762000" y="1600200"/>
            <a:ext cx="1447800" cy="914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43" name="Line 15"/>
          <p:cNvSpPr>
            <a:spLocks noChangeShapeType="1"/>
          </p:cNvSpPr>
          <p:nvPr/>
        </p:nvSpPr>
        <p:spPr bwMode="auto">
          <a:xfrm>
            <a:off x="2209800" y="2819400"/>
            <a:ext cx="0" cy="12954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44" name="Line 16"/>
          <p:cNvSpPr>
            <a:spLocks noChangeShapeType="1"/>
          </p:cNvSpPr>
          <p:nvPr/>
        </p:nvSpPr>
        <p:spPr bwMode="auto">
          <a:xfrm>
            <a:off x="3962400" y="2819400"/>
            <a:ext cx="0" cy="3352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45" name="Line 17"/>
          <p:cNvSpPr>
            <a:spLocks noChangeShapeType="1"/>
          </p:cNvSpPr>
          <p:nvPr/>
        </p:nvSpPr>
        <p:spPr bwMode="auto">
          <a:xfrm>
            <a:off x="685800" y="2819400"/>
            <a:ext cx="0" cy="3352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46" name="Line 18"/>
          <p:cNvSpPr>
            <a:spLocks noChangeShapeType="1"/>
          </p:cNvSpPr>
          <p:nvPr/>
        </p:nvSpPr>
        <p:spPr bwMode="auto">
          <a:xfrm flipH="1">
            <a:off x="685800" y="4114800"/>
            <a:ext cx="15240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9347" name="Picture 19" descr="alpha%20and%20ome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352800"/>
            <a:ext cx="2133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2938463" y="228600"/>
            <a:ext cx="33099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800" b="1">
                <a:solidFill>
                  <a:srgbClr val="990000"/>
                </a:solidFill>
              </a:rPr>
              <a:t>General Judgment</a:t>
            </a:r>
            <a:endParaRPr lang="en-US" sz="2800">
              <a:solidFill>
                <a:srgbClr val="990000"/>
              </a:solidFill>
            </a:endParaRPr>
          </a:p>
        </p:txBody>
      </p:sp>
      <p:sp>
        <p:nvSpPr>
          <p:cNvPr id="100355" name="Text Box 3"/>
          <p:cNvSpPr txBox="1">
            <a:spLocks noChangeArrowheads="1"/>
          </p:cNvSpPr>
          <p:nvPr/>
        </p:nvSpPr>
        <p:spPr bwMode="auto">
          <a:xfrm>
            <a:off x="214313" y="908050"/>
            <a:ext cx="8777287"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As we began the study of eschatology, we saw that each </a:t>
            </a:r>
          </a:p>
          <a:p>
            <a:pPr eaLnBrk="1" hangingPunct="1"/>
            <a:r>
              <a:rPr lang="en-US"/>
              <a:t>individual person is judged by God immediately after his or </a:t>
            </a:r>
          </a:p>
          <a:p>
            <a:pPr eaLnBrk="1" hangingPunct="1"/>
            <a:r>
              <a:rPr lang="en-US"/>
              <a:t>her death. That prompt sentence is called the particular </a:t>
            </a:r>
          </a:p>
          <a:p>
            <a:pPr eaLnBrk="1" hangingPunct="1"/>
            <a:r>
              <a:rPr lang="en-US"/>
              <a:t>judgment. </a:t>
            </a:r>
          </a:p>
          <a:p>
            <a:pPr eaLnBrk="1" hangingPunct="1"/>
            <a:endParaRPr lang="en-US"/>
          </a:p>
          <a:p>
            <a:pPr eaLnBrk="1" hangingPunct="1"/>
            <a:r>
              <a:rPr lang="en-US"/>
              <a:t>The Bible is very emphatic in asserting that there is also a </a:t>
            </a:r>
          </a:p>
          <a:p>
            <a:pPr eaLnBrk="1" hangingPunct="1"/>
            <a:r>
              <a:rPr lang="en-US"/>
              <a:t>general judgment of all mankind at the end of the world. </a:t>
            </a:r>
          </a:p>
          <a:p>
            <a:pPr eaLnBrk="1" hangingPunct="1"/>
            <a:r>
              <a:rPr lang="en-US"/>
              <a:t>The </a:t>
            </a:r>
            <a:r>
              <a:rPr lang="en-US" b="1"/>
              <a:t>particular judgment</a:t>
            </a:r>
            <a:r>
              <a:rPr lang="en-US"/>
              <a:t> addresses each of us as </a:t>
            </a:r>
            <a:r>
              <a:rPr lang="en-US" b="1"/>
              <a:t>individual </a:t>
            </a:r>
          </a:p>
          <a:p>
            <a:pPr eaLnBrk="1" hangingPunct="1"/>
            <a:r>
              <a:rPr lang="en-US" b="1"/>
              <a:t>and personal</a:t>
            </a:r>
            <a:r>
              <a:rPr lang="en-US"/>
              <a:t>; the </a:t>
            </a:r>
            <a:r>
              <a:rPr lang="en-US" b="1"/>
              <a:t>general judgment</a:t>
            </a:r>
            <a:r>
              <a:rPr lang="en-US"/>
              <a:t> will address all of us as </a:t>
            </a:r>
          </a:p>
          <a:p>
            <a:pPr eaLnBrk="1" hangingPunct="1"/>
            <a:r>
              <a:rPr lang="en-US" b="1"/>
              <a:t>social</a:t>
            </a:r>
            <a:r>
              <a:rPr lang="en-US"/>
              <a:t>, members of society. Also, after the resurrection, the </a:t>
            </a:r>
          </a:p>
          <a:p>
            <a:pPr eaLnBrk="1" hangingPunct="1"/>
            <a:r>
              <a:rPr lang="en-US"/>
              <a:t>body must also share the judgment of the soul. </a:t>
            </a:r>
          </a:p>
          <a:p>
            <a:pPr eaLnBrk="1" hangingPunct="1"/>
            <a:endParaRPr lang="en-US"/>
          </a:p>
          <a:p>
            <a:pPr eaLnBrk="1" hangingPunct="1"/>
            <a:r>
              <a:rPr lang="en-US"/>
              <a:t>The general judgment addresses both </a:t>
            </a:r>
            <a:r>
              <a:rPr lang="en-US" b="1"/>
              <a:t>the whole human </a:t>
            </a:r>
          </a:p>
          <a:p>
            <a:pPr eaLnBrk="1" hangingPunct="1"/>
            <a:r>
              <a:rPr lang="en-US" b="1"/>
              <a:t>person</a:t>
            </a:r>
            <a:r>
              <a:rPr lang="en-US"/>
              <a:t>, resurrected body reunited with the soul, and the whole </a:t>
            </a:r>
          </a:p>
          <a:p>
            <a:pPr eaLnBrk="1" hangingPunct="1"/>
            <a:r>
              <a:rPr lang="en-US"/>
              <a:t>of human society.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288925" y="1920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a:p>
        </p:txBody>
      </p:sp>
      <p:sp>
        <p:nvSpPr>
          <p:cNvPr id="101379" name="Text Box 3"/>
          <p:cNvSpPr txBox="1">
            <a:spLocks noChangeArrowheads="1"/>
          </p:cNvSpPr>
          <p:nvPr/>
        </p:nvSpPr>
        <p:spPr bwMode="auto">
          <a:xfrm>
            <a:off x="136525" y="192088"/>
            <a:ext cx="8577263"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Christians pray and affirm their belief in a general judgment in </a:t>
            </a:r>
          </a:p>
          <a:p>
            <a:pPr eaLnBrk="1" hangingPunct="1"/>
            <a:r>
              <a:rPr lang="en-US"/>
              <a:t>the Apostles Creed and the Nicene Creed </a:t>
            </a:r>
          </a:p>
          <a:p>
            <a:pPr eaLnBrk="1" hangingPunct="1"/>
            <a:endParaRPr lang="en-US"/>
          </a:p>
          <a:p>
            <a:pPr lvl="1" eaLnBrk="1" hangingPunct="1"/>
            <a:r>
              <a:rPr lang="en-US"/>
              <a:t>Jesus Christ ... sits at the right hand of God the Father </a:t>
            </a:r>
          </a:p>
          <a:p>
            <a:pPr lvl="1" eaLnBrk="1" hangingPunct="1"/>
            <a:r>
              <a:rPr lang="en-US"/>
              <a:t>almighty and will come again in glory to judge the living </a:t>
            </a:r>
          </a:p>
          <a:p>
            <a:pPr lvl="1" eaLnBrk="1" hangingPunct="1"/>
            <a:r>
              <a:rPr lang="en-US"/>
              <a:t>and the dead. </a:t>
            </a:r>
          </a:p>
          <a:p>
            <a:pPr eaLnBrk="1" hangingPunct="1"/>
            <a:endParaRPr lang="en-US"/>
          </a:p>
        </p:txBody>
      </p:sp>
      <p:sp>
        <p:nvSpPr>
          <p:cNvPr id="101380" name="Rectangle 5"/>
          <p:cNvSpPr>
            <a:spLocks noChangeArrowheads="1"/>
          </p:cNvSpPr>
          <p:nvPr/>
        </p:nvSpPr>
        <p:spPr bwMode="auto">
          <a:xfrm>
            <a:off x="1335088" y="2149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01381" name="Picture 13" descr="29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0" y="2209800"/>
            <a:ext cx="2751138"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152400" y="76200"/>
            <a:ext cx="8905875" cy="66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t>Scripture is abundantly clear on the point of general judgment </a:t>
            </a:r>
          </a:p>
          <a:p>
            <a:pPr eaLnBrk="1" hangingPunct="1"/>
            <a:r>
              <a:rPr lang="en-US"/>
              <a:t>for all people. </a:t>
            </a:r>
          </a:p>
          <a:p>
            <a:pPr eaLnBrk="1" hangingPunct="1"/>
            <a:endParaRPr lang="en-US"/>
          </a:p>
          <a:p>
            <a:pPr eaLnBrk="1" hangingPunct="1"/>
            <a:r>
              <a:rPr lang="en-US" b="1"/>
              <a:t>Matthew 16:27 </a:t>
            </a:r>
          </a:p>
          <a:p>
            <a:pPr lvl="1" eaLnBrk="1" hangingPunct="1"/>
            <a:r>
              <a:rPr lang="en-US"/>
              <a:t>	For </a:t>
            </a:r>
            <a:r>
              <a:rPr lang="en-US" b="1">
                <a:solidFill>
                  <a:schemeClr val="accent2"/>
                </a:solidFill>
              </a:rPr>
              <a:t>the Son of Man will come</a:t>
            </a:r>
            <a:r>
              <a:rPr lang="en-US"/>
              <a:t> with his angels in his </a:t>
            </a:r>
          </a:p>
          <a:p>
            <a:pPr lvl="1" eaLnBrk="1" hangingPunct="1"/>
            <a:r>
              <a:rPr lang="en-US"/>
              <a:t>	Father's glory, and then he will repay everyone according </a:t>
            </a:r>
          </a:p>
          <a:p>
            <a:pPr lvl="1" eaLnBrk="1" hangingPunct="1"/>
            <a:r>
              <a:rPr lang="en-US"/>
              <a:t>	to his conduct. </a:t>
            </a:r>
          </a:p>
          <a:p>
            <a:pPr lvl="1" eaLnBrk="1" hangingPunct="1"/>
            <a:endParaRPr lang="en-US"/>
          </a:p>
          <a:p>
            <a:pPr eaLnBrk="1" hangingPunct="1"/>
            <a:r>
              <a:rPr lang="en-US" b="1"/>
              <a:t>John 5:22-29 </a:t>
            </a:r>
          </a:p>
          <a:p>
            <a:pPr lvl="1" eaLnBrk="1" hangingPunct="1"/>
            <a:r>
              <a:rPr lang="en-US"/>
              <a:t>	Nor does the Father judge anyone, but </a:t>
            </a:r>
            <a:r>
              <a:rPr lang="en-US" b="1">
                <a:solidFill>
                  <a:schemeClr val="accent2"/>
                </a:solidFill>
              </a:rPr>
              <a:t>he has given </a:t>
            </a:r>
          </a:p>
          <a:p>
            <a:pPr lvl="1" eaLnBrk="1" hangingPunct="1"/>
            <a:r>
              <a:rPr lang="en-US" b="1">
                <a:solidFill>
                  <a:schemeClr val="accent2"/>
                </a:solidFill>
              </a:rPr>
              <a:t>	all judgment to his Son</a:t>
            </a:r>
            <a:r>
              <a:rPr lang="en-US"/>
              <a:t>, so that all may honor the Son </a:t>
            </a:r>
          </a:p>
          <a:p>
            <a:pPr lvl="1" eaLnBrk="1" hangingPunct="1"/>
            <a:r>
              <a:rPr lang="en-US"/>
              <a:t>	just as they honor the Father. ... And he gave him </a:t>
            </a:r>
          </a:p>
          <a:p>
            <a:pPr lvl="1" eaLnBrk="1" hangingPunct="1"/>
            <a:r>
              <a:rPr lang="en-US"/>
              <a:t>	</a:t>
            </a:r>
            <a:r>
              <a:rPr lang="en-US" b="1">
                <a:solidFill>
                  <a:schemeClr val="accent2"/>
                </a:solidFill>
              </a:rPr>
              <a:t>power to exercise judgment</a:t>
            </a:r>
            <a:r>
              <a:rPr lang="en-US"/>
              <a:t>, because he is the Son </a:t>
            </a:r>
          </a:p>
          <a:p>
            <a:pPr lvl="1" eaLnBrk="1" hangingPunct="1"/>
            <a:r>
              <a:rPr lang="en-US"/>
              <a:t>	of Man. Do not be amazed at this, because the hour is </a:t>
            </a:r>
          </a:p>
          <a:p>
            <a:pPr lvl="1" eaLnBrk="1" hangingPunct="1"/>
            <a:r>
              <a:rPr lang="en-US"/>
              <a:t>	coming in which all who are in the tombs will hear his </a:t>
            </a:r>
          </a:p>
          <a:p>
            <a:pPr lvl="1" eaLnBrk="1" hangingPunct="1"/>
            <a:r>
              <a:rPr lang="en-US"/>
              <a:t>	voice and will come out, those who have done good </a:t>
            </a:r>
          </a:p>
          <a:p>
            <a:pPr lvl="1" eaLnBrk="1" hangingPunct="1"/>
            <a:r>
              <a:rPr lang="en-US"/>
              <a:t>	deeds to the resurrection of life, but those who have </a:t>
            </a:r>
          </a:p>
          <a:p>
            <a:pPr lvl="1" eaLnBrk="1" hangingPunct="1"/>
            <a:r>
              <a:rPr lang="en-US"/>
              <a:t>	done wicked deeds to the resurrection of condemnation.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212725" y="192088"/>
            <a:ext cx="8729663"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t>Matthew 25: 31-46 </a:t>
            </a:r>
          </a:p>
          <a:p>
            <a:pPr lvl="1" eaLnBrk="1" hangingPunct="1"/>
            <a:r>
              <a:rPr lang="en-US"/>
              <a:t>	"When the Son of Man comes in his glory, and all the </a:t>
            </a:r>
          </a:p>
          <a:p>
            <a:pPr lvl="1" eaLnBrk="1" hangingPunct="1"/>
            <a:r>
              <a:rPr lang="en-US"/>
              <a:t>	angels with him, he will sit upon his glorious throne, and </a:t>
            </a:r>
          </a:p>
          <a:p>
            <a:pPr lvl="1" eaLnBrk="1" hangingPunct="1"/>
            <a:r>
              <a:rPr lang="en-US"/>
              <a:t>	all the nations will be assembled before him. And he will </a:t>
            </a:r>
          </a:p>
          <a:p>
            <a:pPr lvl="1" eaLnBrk="1" hangingPunct="1"/>
            <a:r>
              <a:rPr lang="en-US"/>
              <a:t>	separate them one from another, as a shepherd </a:t>
            </a:r>
          </a:p>
          <a:p>
            <a:pPr lvl="1" eaLnBrk="1" hangingPunct="1"/>
            <a:r>
              <a:rPr lang="en-US"/>
              <a:t>	separates the sheep from the goats. He will place the </a:t>
            </a:r>
          </a:p>
          <a:p>
            <a:pPr lvl="1" eaLnBrk="1" hangingPunct="1"/>
            <a:r>
              <a:rPr lang="en-US"/>
              <a:t>	sheep on his right and the goats on his left. Then the </a:t>
            </a:r>
          </a:p>
          <a:p>
            <a:pPr lvl="1" eaLnBrk="1" hangingPunct="1"/>
            <a:r>
              <a:rPr lang="en-US"/>
              <a:t>	king will say to those on his right, 'Come, you who are </a:t>
            </a:r>
          </a:p>
          <a:p>
            <a:pPr lvl="1" eaLnBrk="1" hangingPunct="1"/>
            <a:r>
              <a:rPr lang="en-US"/>
              <a:t>	blessed by my Father. Inherit the kingdom prepared for </a:t>
            </a:r>
          </a:p>
          <a:p>
            <a:pPr lvl="1" eaLnBrk="1" hangingPunct="1"/>
            <a:r>
              <a:rPr lang="en-US"/>
              <a:t>	you from the foundation of the world. For I was hungry </a:t>
            </a:r>
          </a:p>
          <a:p>
            <a:pPr lvl="1" eaLnBrk="1" hangingPunct="1"/>
            <a:r>
              <a:rPr lang="en-US"/>
              <a:t>	and you gave me food, I was thirsty and you gave me </a:t>
            </a:r>
          </a:p>
          <a:p>
            <a:pPr lvl="1" eaLnBrk="1" hangingPunct="1"/>
            <a:r>
              <a:rPr lang="en-US"/>
              <a:t>	drink, a stranger and you welcomed me, naked and you </a:t>
            </a:r>
          </a:p>
          <a:p>
            <a:pPr lvl="1" eaLnBrk="1" hangingPunct="1"/>
            <a:r>
              <a:rPr lang="en-US"/>
              <a:t>	clothed me, ill and you cared for me, in prison and you </a:t>
            </a:r>
          </a:p>
          <a:p>
            <a:pPr lvl="1" eaLnBrk="1" hangingPunct="1"/>
            <a:r>
              <a:rPr lang="en-US"/>
              <a:t>	visited me.' Then the righteous will answer him and say, </a:t>
            </a:r>
          </a:p>
          <a:p>
            <a:pPr lvl="1" eaLnBrk="1" hangingPunct="1"/>
            <a:r>
              <a:rPr lang="en-US"/>
              <a:t>	'Lord, when did we see you hungry and feed you, or </a:t>
            </a:r>
          </a:p>
          <a:p>
            <a:pPr lvl="1" eaLnBrk="1" hangingPunct="1"/>
            <a:r>
              <a:rPr lang="en-US"/>
              <a:t>	thirsty and give you drink? When did we see you a </a:t>
            </a:r>
          </a:p>
          <a:p>
            <a:pPr lvl="1" eaLnBrk="1" hangingPunct="1"/>
            <a:r>
              <a:rPr lang="en-US"/>
              <a:t>	stranger and welcome you, or naked and clothe you? </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4D4D4D"/>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2358</TotalTime>
  <Words>3733</Words>
  <Application>Microsoft Office PowerPoint</Application>
  <PresentationFormat>On-screen Show (4:3)</PresentationFormat>
  <Paragraphs>1370</Paragraphs>
  <Slides>107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107</vt:i4>
      </vt:variant>
    </vt:vector>
  </HeadingPairs>
  <TitlesOfParts>
    <vt:vector size="113" baseType="lpstr">
      <vt:lpstr>Arial</vt:lpstr>
      <vt:lpstr>Times New Roman</vt:lpstr>
      <vt:lpstr>Calibri</vt:lpstr>
      <vt:lpstr>Verdana</vt: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Regent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AKOBIA</dc:creator>
  <cp:lastModifiedBy>Teacher E-Solutions</cp:lastModifiedBy>
  <cp:revision>51</cp:revision>
  <dcterms:created xsi:type="dcterms:W3CDTF">2003-11-15T21:43:11Z</dcterms:created>
  <dcterms:modified xsi:type="dcterms:W3CDTF">2019-01-15T09:35:54Z</dcterms:modified>
</cp:coreProperties>
</file>