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39"/>
  </p:notesMasterIdLst>
  <p:handoutMasterIdLst>
    <p:handoutMasterId r:id="rId140"/>
  </p:handoutMasterIdLst>
  <p:sldIdLst>
    <p:sldId id="256" r:id="rId2"/>
    <p:sldId id="257" r:id="rId3"/>
    <p:sldId id="270" r:id="rId4"/>
    <p:sldId id="269" r:id="rId5"/>
    <p:sldId id="349" r:id="rId6"/>
    <p:sldId id="356" r:id="rId7"/>
    <p:sldId id="264" r:id="rId8"/>
    <p:sldId id="355" r:id="rId9"/>
    <p:sldId id="265" r:id="rId10"/>
    <p:sldId id="360" r:id="rId11"/>
    <p:sldId id="361" r:id="rId12"/>
    <p:sldId id="362" r:id="rId13"/>
    <p:sldId id="363" r:id="rId14"/>
    <p:sldId id="364" r:id="rId15"/>
    <p:sldId id="365" r:id="rId16"/>
    <p:sldId id="352" r:id="rId17"/>
    <p:sldId id="353" r:id="rId18"/>
    <p:sldId id="268" r:id="rId19"/>
    <p:sldId id="272" r:id="rId20"/>
    <p:sldId id="368" r:id="rId21"/>
    <p:sldId id="267" r:id="rId22"/>
    <p:sldId id="350" r:id="rId23"/>
    <p:sldId id="271" r:id="rId24"/>
    <p:sldId id="359" r:id="rId25"/>
    <p:sldId id="273" r:id="rId26"/>
    <p:sldId id="366" r:id="rId27"/>
    <p:sldId id="351" r:id="rId28"/>
    <p:sldId id="261" r:id="rId29"/>
    <p:sldId id="319" r:id="rId30"/>
    <p:sldId id="414" r:id="rId31"/>
    <p:sldId id="274" r:id="rId32"/>
    <p:sldId id="275" r:id="rId33"/>
    <p:sldId id="354" r:id="rId34"/>
    <p:sldId id="470" r:id="rId35"/>
    <p:sldId id="369" r:id="rId36"/>
    <p:sldId id="263" r:id="rId37"/>
    <p:sldId id="471" r:id="rId38"/>
    <p:sldId id="266" r:id="rId39"/>
    <p:sldId id="357" r:id="rId40"/>
    <p:sldId id="367" r:id="rId41"/>
    <p:sldId id="358" r:id="rId42"/>
    <p:sldId id="370" r:id="rId43"/>
    <p:sldId id="371" r:id="rId44"/>
    <p:sldId id="372" r:id="rId45"/>
    <p:sldId id="373" r:id="rId46"/>
    <p:sldId id="374" r:id="rId47"/>
    <p:sldId id="375" r:id="rId48"/>
    <p:sldId id="377" r:id="rId49"/>
    <p:sldId id="376" r:id="rId50"/>
    <p:sldId id="378" r:id="rId51"/>
    <p:sldId id="379" r:id="rId52"/>
    <p:sldId id="380" r:id="rId53"/>
    <p:sldId id="381" r:id="rId54"/>
    <p:sldId id="382" r:id="rId55"/>
    <p:sldId id="383" r:id="rId56"/>
    <p:sldId id="384" r:id="rId57"/>
    <p:sldId id="385" r:id="rId58"/>
    <p:sldId id="386" r:id="rId59"/>
    <p:sldId id="387" r:id="rId60"/>
    <p:sldId id="388" r:id="rId61"/>
    <p:sldId id="390" r:id="rId62"/>
    <p:sldId id="391" r:id="rId63"/>
    <p:sldId id="389" r:id="rId64"/>
    <p:sldId id="392" r:id="rId65"/>
    <p:sldId id="393" r:id="rId66"/>
    <p:sldId id="394" r:id="rId67"/>
    <p:sldId id="395" r:id="rId68"/>
    <p:sldId id="396" r:id="rId69"/>
    <p:sldId id="397" r:id="rId70"/>
    <p:sldId id="398" r:id="rId71"/>
    <p:sldId id="399" r:id="rId72"/>
    <p:sldId id="400" r:id="rId73"/>
    <p:sldId id="402" r:id="rId74"/>
    <p:sldId id="401" r:id="rId75"/>
    <p:sldId id="404" r:id="rId76"/>
    <p:sldId id="405" r:id="rId77"/>
    <p:sldId id="406" r:id="rId78"/>
    <p:sldId id="408" r:id="rId79"/>
    <p:sldId id="409" r:id="rId80"/>
    <p:sldId id="412" r:id="rId81"/>
    <p:sldId id="410" r:id="rId82"/>
    <p:sldId id="411" r:id="rId83"/>
    <p:sldId id="413" r:id="rId84"/>
    <p:sldId id="415" r:id="rId85"/>
    <p:sldId id="416" r:id="rId86"/>
    <p:sldId id="417" r:id="rId87"/>
    <p:sldId id="431" r:id="rId88"/>
    <p:sldId id="418" r:id="rId89"/>
    <p:sldId id="420" r:id="rId90"/>
    <p:sldId id="419" r:id="rId91"/>
    <p:sldId id="421" r:id="rId92"/>
    <p:sldId id="422" r:id="rId93"/>
    <p:sldId id="423" r:id="rId94"/>
    <p:sldId id="424" r:id="rId95"/>
    <p:sldId id="425" r:id="rId96"/>
    <p:sldId id="432" r:id="rId97"/>
    <p:sldId id="433" r:id="rId98"/>
    <p:sldId id="426" r:id="rId99"/>
    <p:sldId id="339" r:id="rId100"/>
    <p:sldId id="428" r:id="rId101"/>
    <p:sldId id="429" r:id="rId102"/>
    <p:sldId id="427" r:id="rId103"/>
    <p:sldId id="430" r:id="rId104"/>
    <p:sldId id="434" r:id="rId105"/>
    <p:sldId id="435" r:id="rId106"/>
    <p:sldId id="437" r:id="rId107"/>
    <p:sldId id="436" r:id="rId108"/>
    <p:sldId id="438" r:id="rId109"/>
    <p:sldId id="439" r:id="rId110"/>
    <p:sldId id="442" r:id="rId111"/>
    <p:sldId id="440" r:id="rId112"/>
    <p:sldId id="443" r:id="rId113"/>
    <p:sldId id="441" r:id="rId114"/>
    <p:sldId id="448" r:id="rId115"/>
    <p:sldId id="444" r:id="rId116"/>
    <p:sldId id="445" r:id="rId117"/>
    <p:sldId id="451" r:id="rId118"/>
    <p:sldId id="449" r:id="rId119"/>
    <p:sldId id="403" r:id="rId120"/>
    <p:sldId id="450" r:id="rId121"/>
    <p:sldId id="452" r:id="rId122"/>
    <p:sldId id="453" r:id="rId123"/>
    <p:sldId id="456" r:id="rId124"/>
    <p:sldId id="457" r:id="rId125"/>
    <p:sldId id="458" r:id="rId126"/>
    <p:sldId id="454" r:id="rId127"/>
    <p:sldId id="459" r:id="rId128"/>
    <p:sldId id="460" r:id="rId129"/>
    <p:sldId id="461" r:id="rId130"/>
    <p:sldId id="465" r:id="rId131"/>
    <p:sldId id="462" r:id="rId132"/>
    <p:sldId id="464" r:id="rId133"/>
    <p:sldId id="463" r:id="rId134"/>
    <p:sldId id="466" r:id="rId135"/>
    <p:sldId id="469" r:id="rId136"/>
    <p:sldId id="467" r:id="rId137"/>
    <p:sldId id="468" r:id="rId13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CA95"/>
    <a:srgbClr val="FFCC99"/>
    <a:srgbClr val="FF6600"/>
    <a:srgbClr val="66CCFF"/>
    <a:srgbClr val="FF99CC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>
        <p:scale>
          <a:sx n="77" d="100"/>
          <a:sy n="77" d="100"/>
        </p:scale>
        <p:origin x="-1589" y="-22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774" y="282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tableStyles" Target="tableStyle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8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Winter Quarter 2004</a:t>
            </a:r>
          </a:p>
          <a:p>
            <a:pPr>
              <a:defRPr/>
            </a:pPr>
            <a:r>
              <a:rPr lang="en-US"/>
              <a:t>Memorial Blvd.</a:t>
            </a:r>
          </a:p>
          <a:p>
            <a:pPr>
              <a:defRPr/>
            </a:pPr>
            <a:r>
              <a:rPr lang="en-US"/>
              <a:t>Chris Reeves</a:t>
            </a:r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E167316F-A532-41B3-BDBD-D215BA02AA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589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01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8E4F69B9-7E80-4E1B-BC6F-083A3A1EC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7679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81000" y="457200"/>
            <a:ext cx="8397875" cy="5562600"/>
            <a:chOff x="240" y="288"/>
            <a:chExt cx="5290" cy="3504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blackWhite">
            <a:xfrm>
              <a:off x="240" y="288"/>
              <a:ext cx="5290" cy="350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285" y="336"/>
              <a:ext cx="5184" cy="340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>
              <a:off x="576" y="2256"/>
              <a:ext cx="460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</p:spPr>
        <p:txBody>
          <a:bodyPr anchorCtr="1"/>
          <a:lstStyle>
            <a:lvl1pPr algn="ctr">
              <a:defRPr sz="62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8732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536575" y="6248400"/>
            <a:ext cx="2054225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251200" y="6248400"/>
            <a:ext cx="2887663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8150" y="625792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60E23A-913B-4A62-BBE5-A185C02FAE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40925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43802-D00B-4551-80C3-7F3F98CF51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074970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73075"/>
            <a:ext cx="2038350" cy="5394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73075"/>
            <a:ext cx="5962650" cy="5394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331E6-51B0-4EBC-956B-361659BA0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67848"/>
      </p:ext>
    </p:extLst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828800"/>
            <a:ext cx="8153400" cy="4038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87299-4189-4206-99CF-4751864A0C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930574"/>
      </p:ext>
    </p:extLst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33400" y="473075"/>
            <a:ext cx="8153400" cy="5394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CC6D4-C0C8-4DA4-A0D2-9F6E66B90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751434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C9663-3CDE-4738-9377-D7310C453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436701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9581F-E65D-4EC9-A19B-5628B56478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10307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DCCB8-BA26-4C5A-AA75-44011704A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582507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42BE4-836A-40CF-9511-BF91418B25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22465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FFD26-208B-4BDF-B33C-4CCBFD7A61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269824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69B98-4633-42A7-BC52-A2E49F94BC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14083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31B9E-2BF3-44F0-96B3-973AF3669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894924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C47B3-DBFC-487C-B836-875A985F5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367786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8"/>
          <p:cNvGrpSpPr>
            <a:grpSpLocks/>
          </p:cNvGrpSpPr>
          <p:nvPr/>
        </p:nvGrpSpPr>
        <p:grpSpPr bwMode="auto">
          <a:xfrm>
            <a:off x="228600" y="228600"/>
            <a:ext cx="8686800" cy="6153150"/>
            <a:chOff x="144" y="144"/>
            <a:chExt cx="5472" cy="3744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auto">
            <a:xfrm>
              <a:off x="144" y="144"/>
              <a:ext cx="5472" cy="3744"/>
            </a:xfrm>
            <a:prstGeom prst="rect">
              <a:avLst/>
            </a:prstGeom>
            <a:solidFill>
              <a:schemeClr val="bg1"/>
            </a:solidFill>
            <a:ln w="4445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3" name="Rectangle 3"/>
            <p:cNvSpPr>
              <a:spLocks noChangeArrowheads="1"/>
            </p:cNvSpPr>
            <p:nvPr/>
          </p:nvSpPr>
          <p:spPr bwMode="blackWhite">
            <a:xfrm>
              <a:off x="193" y="193"/>
              <a:ext cx="5373" cy="3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4" name="Line 9"/>
            <p:cNvSpPr>
              <a:spLocks noChangeShapeType="1"/>
            </p:cNvSpPr>
            <p:nvPr/>
          </p:nvSpPr>
          <p:spPr bwMode="auto">
            <a:xfrm>
              <a:off x="336" y="1092"/>
              <a:ext cx="513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3075"/>
            <a:ext cx="8153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828800"/>
            <a:ext cx="81534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2484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fld id="{B8D2CA19-CD75-4281-A1C8-67958476A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ransition>
    <p:random/>
  </p:transition>
  <p:hf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6787C2B3-2DAB-4D5D-93AD-CD1F5494EF68}" type="slidenum">
              <a:rPr lang="en-US"/>
              <a:pPr/>
              <a:t>1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Book of Jeremiah</a:t>
            </a:r>
          </a:p>
        </p:txBody>
      </p:sp>
      <p:pic>
        <p:nvPicPr>
          <p:cNvPr id="3076" name="Picture 6" descr="j031006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25" y="3770313"/>
            <a:ext cx="1995488" cy="192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2344738" y="6372225"/>
            <a:ext cx="46021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/>
              <a:t>Prepared by Chris Reeves * Winter Quarter 2004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6B63D47-3FF7-4987-9440-122ED572E39D}" type="slidenum">
              <a:rPr lang="en-US"/>
              <a:pPr/>
              <a:t>10</a:t>
            </a:fld>
            <a:endParaRPr lang="en-US"/>
          </a:p>
        </p:txBody>
      </p:sp>
      <p:sp>
        <p:nvSpPr>
          <p:cNvPr id="12291" name="Rectangle 94"/>
          <p:cNvSpPr>
            <a:spLocks noChangeArrowheads="1"/>
          </p:cNvSpPr>
          <p:nvPr/>
        </p:nvSpPr>
        <p:spPr bwMode="auto">
          <a:xfrm>
            <a:off x="142875" y="0"/>
            <a:ext cx="9001125" cy="6416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Rectangle 37"/>
          <p:cNvSpPr>
            <a:spLocks noChangeArrowheads="1"/>
          </p:cNvSpPr>
          <p:nvPr/>
        </p:nvSpPr>
        <p:spPr bwMode="auto">
          <a:xfrm>
            <a:off x="468313" y="1700213"/>
            <a:ext cx="8280400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07988"/>
            <a:ext cx="8153400" cy="708025"/>
          </a:xfrm>
        </p:spPr>
        <p:txBody>
          <a:bodyPr/>
          <a:lstStyle/>
          <a:p>
            <a:pPr algn="ctr" eaLnBrk="1" hangingPunct="1"/>
            <a:r>
              <a:rPr lang="en-US" smtClean="0"/>
              <a:t>Key Dates in Jeremiah</a:t>
            </a:r>
          </a:p>
        </p:txBody>
      </p:sp>
      <p:graphicFrame>
        <p:nvGraphicFramePr>
          <p:cNvPr id="232541" name="Group 93"/>
          <p:cNvGraphicFramePr>
            <a:graphicFrameLocks noGrp="1"/>
          </p:cNvGraphicFramePr>
          <p:nvPr>
            <p:ph idx="1"/>
          </p:nvPr>
        </p:nvGraphicFramePr>
        <p:xfrm>
          <a:off x="539750" y="1355725"/>
          <a:ext cx="8153400" cy="4387850"/>
        </p:xfrm>
        <a:graphic>
          <a:graphicData uri="http://schemas.openxmlformats.org/drawingml/2006/table">
            <a:tbl>
              <a:tblPr/>
              <a:tblGrid>
                <a:gridCol w="2038350"/>
                <a:gridCol w="2038350"/>
                <a:gridCol w="2038350"/>
                <a:gridCol w="2038350"/>
              </a:tblGrid>
              <a:tr h="5181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Ruler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Year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Reference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Summary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6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Josiah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627 B.C.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1:1-3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Jeremiah’s call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6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Jehoahaz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609 B.C.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22:10-12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Jehoahaz led captive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6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Jehoakim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609 B.C.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26:1-7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Temple destruction foretold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6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“   “   “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608-605 B.C.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22:13-19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Jehoiakim led captive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5EB42478-071E-4351-A6A9-07C13B65FDB8}" type="slidenum">
              <a:rPr lang="en-US"/>
              <a:pPr/>
              <a:t>100</a:t>
            </a:fld>
            <a:endParaRPr lang="en-US"/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35 Outline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Example of the Rechabites: respect toward and obedience to the father’s commandment (35:1-11)</a:t>
            </a:r>
          </a:p>
          <a:p>
            <a:pPr eaLnBrk="1" hangingPunct="1"/>
            <a:r>
              <a:rPr lang="en-US" smtClean="0"/>
              <a:t>The Example of Judah: disrespect toward and disobedience to the Father’s commandment (35:12-19)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51" grpId="0" build="p" bldLvl="2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3D678C28-CB5C-4CC2-B6A4-8F1997B2901A}" type="slidenum">
              <a:rPr lang="en-US"/>
              <a:pPr/>
              <a:t>101</a:t>
            </a:fld>
            <a:endParaRPr lang="en-US"/>
          </a:p>
        </p:txBody>
      </p:sp>
      <p:sp>
        <p:nvSpPr>
          <p:cNvPr id="105475" name="Rectangle 4"/>
          <p:cNvSpPr>
            <a:spLocks noChangeArrowheads="1"/>
          </p:cNvSpPr>
          <p:nvPr/>
        </p:nvSpPr>
        <p:spPr bwMode="auto">
          <a:xfrm>
            <a:off x="468313" y="1700213"/>
            <a:ext cx="8280400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47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11188"/>
            <a:ext cx="8153400" cy="671512"/>
          </a:xfrm>
        </p:spPr>
        <p:txBody>
          <a:bodyPr/>
          <a:lstStyle/>
          <a:p>
            <a:pPr eaLnBrk="1" hangingPunct="1"/>
            <a:r>
              <a:rPr lang="en-US" smtClean="0"/>
              <a:t>Jeremiah 36 Outline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73200"/>
            <a:ext cx="8153400" cy="4548188"/>
          </a:xfrm>
        </p:spPr>
        <p:txBody>
          <a:bodyPr/>
          <a:lstStyle/>
          <a:p>
            <a:pPr eaLnBrk="1" hangingPunct="1"/>
            <a:r>
              <a:rPr lang="en-US" sz="2800" smtClean="0"/>
              <a:t>The Word of God revealed to Jeremiah (36:1-3)</a:t>
            </a:r>
          </a:p>
          <a:p>
            <a:pPr eaLnBrk="1" hangingPunct="1"/>
            <a:r>
              <a:rPr lang="en-US" sz="2800" smtClean="0"/>
              <a:t>The Word of God recorded by Baruch    (36:4)</a:t>
            </a:r>
          </a:p>
          <a:p>
            <a:pPr eaLnBrk="1" hangingPunct="1"/>
            <a:r>
              <a:rPr lang="en-US" sz="2800" smtClean="0"/>
              <a:t>The Word of God read to the people (36:5-10)</a:t>
            </a:r>
          </a:p>
          <a:p>
            <a:pPr eaLnBrk="1" hangingPunct="1"/>
            <a:r>
              <a:rPr lang="en-US" sz="2800" smtClean="0"/>
              <a:t>The Word of God received by the princes    (36:11-19) </a:t>
            </a:r>
          </a:p>
          <a:p>
            <a:pPr eaLnBrk="1" hangingPunct="1"/>
            <a:r>
              <a:rPr lang="en-US" sz="2800" smtClean="0"/>
              <a:t>The Word of God rejected by the king      (36:20-26)</a:t>
            </a:r>
          </a:p>
          <a:p>
            <a:pPr eaLnBrk="1" hangingPunct="1"/>
            <a:r>
              <a:rPr lang="en-US" sz="2800" smtClean="0"/>
              <a:t>The Word of God rewritten by Baruch       (36:27-32)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5" grpId="0" build="p" bldLvl="2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98FB03D7-B418-4FFF-AF36-6B77FAB23B52}" type="slidenum">
              <a:rPr lang="en-US"/>
              <a:pPr/>
              <a:t>102</a:t>
            </a:fld>
            <a:endParaRPr lang="en-US"/>
          </a:p>
        </p:txBody>
      </p:sp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3719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When you make a covenant, keep it      (Jer. 34:10-11; Rom. 1:31)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Hypocritical religion is unacceptable      (Jer. 34:15-16; Mt. 15:7-8)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With the right attitude, a command can be obeyed long after it is given                   (Jer. 35:6; Rev. 14:12)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Fear is the proper way to respond to God’s word (Jer. 36:16; Heb. 5:7; 11:7)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7" grpId="0" build="p" bldLvl="2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2B83DF60-A26F-4230-8E84-92A01847FC9E}" type="slidenum">
              <a:rPr lang="en-US"/>
              <a:pPr/>
              <a:t>103</a:t>
            </a:fld>
            <a:endParaRPr lang="en-US"/>
          </a:p>
        </p:txBody>
      </p:sp>
      <p:sp>
        <p:nvSpPr>
          <p:cNvPr id="1075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3719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God’s written word is the same as God’s spoken God (Jer. 36:17-18; 1 Cor. 2:11-13; 2 Tim. 3:16)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The same God that proclaims his word, preserves his word. You cannot destroyed the word of God (Jer. 36:23,27-28;             1 Pet. 1:25)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Some are calloused toward God’s word        (Jer. 36:24-25; Rom. 2:5; Heb. 3:13)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9" grpId="0" build="p" bldLvl="2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2A5E7CE-148B-4784-B1A8-1FD2A8E4AD5A}" type="slidenum">
              <a:rPr lang="en-US"/>
              <a:pPr/>
              <a:t>104</a:t>
            </a:fld>
            <a:endParaRPr lang="en-US"/>
          </a:p>
        </p:txBody>
      </p:sp>
      <p:sp>
        <p:nvSpPr>
          <p:cNvPr id="1085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Jeremiah 37-38 Outline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251825" cy="43370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i="1" smtClean="0">
                <a:solidFill>
                  <a:srgbClr val="FFFF00"/>
                </a:solidFill>
                <a:latin typeface="Bernhard Modern Roman" pitchFamily="18" charset="0"/>
              </a:rPr>
              <a:t>Exploits of Zedekiah and Jeremiah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Zedekiah requests prayer from Jeremiah          (37:1-5)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Jeremiah responds to the king (37:6-10)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Jeremiah is put in prison (37:11-15)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Zedekiah requests word from Jeremiah     (37:16-17)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Jeremiah responds to the king (37:17-20)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Jeremiah is put in the court of the guard (37:21)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5" grpId="0" build="p" bldLvl="2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45D21BF0-A048-4196-AD91-BBB326BECBED}" type="slidenum">
              <a:rPr lang="en-US"/>
              <a:pPr/>
              <a:t>105</a:t>
            </a:fld>
            <a:endParaRPr lang="en-US"/>
          </a:p>
        </p:txBody>
      </p:sp>
      <p:sp>
        <p:nvSpPr>
          <p:cNvPr id="1095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Jeremiah 37-38 Outline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251825" cy="43370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3200" b="1" i="1" smtClean="0">
                <a:solidFill>
                  <a:srgbClr val="FFFF00"/>
                </a:solidFill>
                <a:latin typeface="Bernhard Modern Roman" pitchFamily="18" charset="0"/>
              </a:rPr>
              <a:t>Exploits of Zedekiah and Jeremiah</a:t>
            </a:r>
          </a:p>
          <a:p>
            <a:pPr eaLnBrk="1" hangingPunct="1"/>
            <a:r>
              <a:rPr lang="en-US" sz="2800" smtClean="0"/>
              <a:t>Zedekiah leaves Jeremiah in the hands of evil men (38:1-6)</a:t>
            </a:r>
          </a:p>
          <a:p>
            <a:pPr eaLnBrk="1" hangingPunct="1"/>
            <a:r>
              <a:rPr lang="en-US" sz="2800" smtClean="0"/>
              <a:t>Zedekiah allows Ebed-melech to rescue Jeremiah (38:7-13)</a:t>
            </a:r>
          </a:p>
          <a:p>
            <a:pPr eaLnBrk="1" hangingPunct="1"/>
            <a:r>
              <a:rPr lang="en-US" sz="2800" smtClean="0"/>
              <a:t>Zedekiah requests more words from Jeremiah (38:14-28)</a:t>
            </a:r>
            <a:endParaRPr lang="en-US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19" grpId="0" build="p" bldLvl="2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2CDA018F-CB26-41CA-89D4-CF0C108E21BE}" type="slidenum">
              <a:rPr lang="en-US"/>
              <a:pPr/>
              <a:t>106</a:t>
            </a:fld>
            <a:endParaRPr lang="en-US"/>
          </a:p>
        </p:txBody>
      </p:sp>
      <p:sp>
        <p:nvSpPr>
          <p:cNvPr id="1105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39 Outline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Jerusalem captured by the Babylonians    (39:1-3)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Zedekiah judged by the Babylonians   (39:4-10)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Jeremiah released by the Babylonians (39:11-14)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Ebed-melech protected from the Babylonians (39:16-18)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7" grpId="0" build="p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9B84E614-F01C-4398-A278-1D609C69F414}" type="slidenum">
              <a:rPr lang="en-US"/>
              <a:pPr/>
              <a:t>107</a:t>
            </a:fld>
            <a:endParaRPr lang="en-US"/>
          </a:p>
        </p:txBody>
      </p:sp>
      <p:sp>
        <p:nvSpPr>
          <p:cNvPr id="1116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3005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600" smtClean="0"/>
              <a:t>If we turn away from obeying God’s word, God will not hear our prayer (Jer. 37:2-3; 1 Pet. 3:12)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smtClean="0"/>
              <a:t>God wants prayer </a:t>
            </a:r>
            <a:r>
              <a:rPr lang="en-US" sz="2600" u="sng" smtClean="0"/>
              <a:t>and</a:t>
            </a:r>
            <a:r>
              <a:rPr lang="en-US" sz="2600" smtClean="0"/>
              <a:t> repentance, not just prayer (Jer. 37:3; Acts 8:24)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smtClean="0"/>
              <a:t>God’s people can be deceived by the world       (Jer. 37:9; Mt. 24:4; Eph. 5:6)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smtClean="0"/>
              <a:t>God does not change his answer at different times (Jer. 37:3,17; 38:14; 2 Jn. 9; Jude 3)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smtClean="0"/>
              <a:t>All that would live godly will suffer persecution   (Jer. 38:15; Ac. 5:18; 16:23-24)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smtClean="0"/>
              <a:t>God’s people are often falsely accused of wrong       (Jer. 37:18; Ac. 25:8,11,25)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43" grpId="0" build="p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5017AFCC-0A47-4707-94A9-ACB2F53BA0EB}" type="slidenum">
              <a:rPr lang="en-US"/>
              <a:pPr/>
              <a:t>108</a:t>
            </a:fld>
            <a:endParaRPr lang="en-US"/>
          </a:p>
        </p:txBody>
      </p:sp>
      <p:sp>
        <p:nvSpPr>
          <p:cNvPr id="1126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2291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smtClean="0"/>
              <a:t>The Ethiopian eunuch acted better than God’s own people (Jer. 38:7-13; 39:16-18; Ac. 8:27)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God’s way may seem foolish, but it is the right way (Jer. 38:17-18; 1 Cor. 1:18,21)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Fear and peer pressure keep some from obeying the truth (Jer. 38:19-20,24-26; Jn. 12:42; 19:12-13)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God’s word always comes true                           (Jer. 39:6-7; Rom. 3:4)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God does not forget acts of faithfulness (Jer. 39:11-12,16-18; Heb. 6:10)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491" grpId="0" build="p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10D9A7B5-77F9-45ED-AECB-E3F4382EC07A}" type="slidenum">
              <a:rPr lang="en-US"/>
              <a:pPr/>
              <a:t>109</a:t>
            </a:fld>
            <a:endParaRPr lang="en-US"/>
          </a:p>
        </p:txBody>
      </p:sp>
      <p:sp>
        <p:nvSpPr>
          <p:cNvPr id="113667" name="Rectangle 4"/>
          <p:cNvSpPr>
            <a:spLocks noChangeArrowheads="1"/>
          </p:cNvSpPr>
          <p:nvPr/>
        </p:nvSpPr>
        <p:spPr bwMode="auto">
          <a:xfrm>
            <a:off x="468313" y="1700213"/>
            <a:ext cx="8280400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68" name="Rectangle 2"/>
          <p:cNvSpPr>
            <a:spLocks noGrp="1" noChangeArrowheads="1"/>
          </p:cNvSpPr>
          <p:nvPr>
            <p:ph type="title"/>
          </p:nvPr>
        </p:nvSpPr>
        <p:spPr>
          <a:xfrm>
            <a:off x="488950" y="425450"/>
            <a:ext cx="8153400" cy="635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Jeremiah 40-44 Outline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941388"/>
            <a:ext cx="8604250" cy="536416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3500" b="1" i="1" smtClean="0">
                <a:solidFill>
                  <a:srgbClr val="FFFF00"/>
                </a:solidFill>
                <a:latin typeface="Bernhard Modern Roman" pitchFamily="18" charset="0"/>
              </a:rPr>
              <a:t>Jeremiah Ministers to the Remnant</a:t>
            </a:r>
          </a:p>
          <a:p>
            <a:pPr eaLnBrk="1" hangingPunct="1"/>
            <a:r>
              <a:rPr lang="en-US" smtClean="0"/>
              <a:t>Jeremiah ministers in Judah (40-42)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z="2800" smtClean="0"/>
              <a:t>Jeremiah, the committed prophet (40:1-6)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z="2800" smtClean="0"/>
              <a:t>Gedaliah, the faithful governor (40:7-17)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z="2800" smtClean="0"/>
              <a:t>Ishmael, the deceitful traitor (41:1-18)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z="2800" smtClean="0"/>
              <a:t>Jeremiah, the bold preacher (42:1-22)</a:t>
            </a:r>
          </a:p>
          <a:p>
            <a:pPr eaLnBrk="1" hangingPunct="1"/>
            <a:r>
              <a:rPr lang="en-US" smtClean="0"/>
              <a:t>Jeremiah ministers in Egypt (43-44)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z="2800" smtClean="0"/>
              <a:t>Jeremiah, the powerful predictor (43:8-13)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z="2800" smtClean="0"/>
              <a:t>Johanan, the hypocritical leader (43:1-7)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z="2800" smtClean="0"/>
              <a:t>The Jews, the rebellious remnant (44:1-30)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5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82E4840E-42BC-4322-A782-84655340648D}" type="slidenum">
              <a:rPr lang="en-US"/>
              <a:pPr/>
              <a:t>11</a:t>
            </a:fld>
            <a:endParaRPr lang="en-US"/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142875" y="0"/>
            <a:ext cx="9001125" cy="6416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468313" y="1700213"/>
            <a:ext cx="8280400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53400" cy="708025"/>
          </a:xfrm>
        </p:spPr>
        <p:txBody>
          <a:bodyPr/>
          <a:lstStyle/>
          <a:p>
            <a:pPr algn="ctr" eaLnBrk="1" hangingPunct="1"/>
            <a:r>
              <a:rPr lang="en-US" smtClean="0"/>
              <a:t>Key Dates in Jeremiah</a:t>
            </a:r>
          </a:p>
        </p:txBody>
      </p:sp>
      <p:graphicFrame>
        <p:nvGraphicFramePr>
          <p:cNvPr id="235576" name="Group 56"/>
          <p:cNvGraphicFramePr>
            <a:graphicFrameLocks noGrp="1"/>
          </p:cNvGraphicFramePr>
          <p:nvPr>
            <p:ph idx="1"/>
          </p:nvPr>
        </p:nvGraphicFramePr>
        <p:xfrm>
          <a:off x="539750" y="979488"/>
          <a:ext cx="8153400" cy="5281612"/>
        </p:xfrm>
        <a:graphic>
          <a:graphicData uri="http://schemas.openxmlformats.org/drawingml/2006/table">
            <a:tbl>
              <a:tblPr/>
              <a:tblGrid>
                <a:gridCol w="2038350"/>
                <a:gridCol w="2038350"/>
                <a:gridCol w="2038350"/>
                <a:gridCol w="2038350"/>
              </a:tblGrid>
              <a:tr h="5181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Ruler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Year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Reference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Summary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6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Jehoiakim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605 B.C.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25:1-14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Seventy year captivity foretold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“   “   “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605 B.C.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45:1-5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Baruch’s life spared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“   “   “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605 B.C.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46:1-2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Battle of Carchemish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“   “   “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605-604 B.C.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36:1-32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God’s word burned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“   “   “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601-598 B.C.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35:1-19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Rechabites example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E32BBB9B-3AE4-4FB3-9814-F9A11159556A}" type="slidenum">
              <a:rPr lang="en-US"/>
              <a:pPr/>
              <a:t>110</a:t>
            </a:fld>
            <a:endParaRPr lang="en-US"/>
          </a:p>
        </p:txBody>
      </p:sp>
      <p:sp>
        <p:nvSpPr>
          <p:cNvPr id="11469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600" smtClean="0"/>
              <a:t>Jeremiah’s Journey to Egypt</a:t>
            </a:r>
            <a:br>
              <a:rPr lang="en-US" sz="3600" smtClean="0"/>
            </a:br>
            <a:r>
              <a:rPr lang="en-US" sz="2800" i="1" smtClean="0"/>
              <a:t>Jeremiah 43-44</a:t>
            </a:r>
          </a:p>
        </p:txBody>
      </p:sp>
      <p:pic>
        <p:nvPicPr>
          <p:cNvPr id="114692" name="Picture 5" descr="sinai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55763" y="1876425"/>
            <a:ext cx="5761037" cy="4321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4693" name="Text Box 8"/>
          <p:cNvSpPr txBox="1">
            <a:spLocks noChangeArrowheads="1"/>
          </p:cNvSpPr>
          <p:nvPr/>
        </p:nvSpPr>
        <p:spPr bwMode="auto">
          <a:xfrm>
            <a:off x="3287713" y="3298825"/>
            <a:ext cx="1466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A9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1000">
                <a:solidFill>
                  <a:schemeClr val="bg1"/>
                </a:solidFill>
              </a:rPr>
              <a:t>Tahpanhes and Migdol</a:t>
            </a:r>
          </a:p>
        </p:txBody>
      </p:sp>
      <p:sp>
        <p:nvSpPr>
          <p:cNvPr id="114694" name="Line 10"/>
          <p:cNvSpPr>
            <a:spLocks noChangeShapeType="1"/>
          </p:cNvSpPr>
          <p:nvPr/>
        </p:nvSpPr>
        <p:spPr bwMode="auto">
          <a:xfrm flipH="1">
            <a:off x="4787900" y="2420938"/>
            <a:ext cx="1331913" cy="863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695" name="Line 11"/>
          <p:cNvSpPr>
            <a:spLocks noChangeShapeType="1"/>
          </p:cNvSpPr>
          <p:nvPr/>
        </p:nvSpPr>
        <p:spPr bwMode="auto">
          <a:xfrm flipH="1">
            <a:off x="3359150" y="3281363"/>
            <a:ext cx="1435100" cy="285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696" name="Line 12"/>
          <p:cNvSpPr>
            <a:spLocks noChangeShapeType="1"/>
          </p:cNvSpPr>
          <p:nvPr/>
        </p:nvSpPr>
        <p:spPr bwMode="auto">
          <a:xfrm flipH="1">
            <a:off x="2447925" y="3536950"/>
            <a:ext cx="503238" cy="3238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697" name="Line 13"/>
          <p:cNvSpPr>
            <a:spLocks noChangeShapeType="1"/>
          </p:cNvSpPr>
          <p:nvPr/>
        </p:nvSpPr>
        <p:spPr bwMode="auto">
          <a:xfrm>
            <a:off x="2376488" y="4041775"/>
            <a:ext cx="142875" cy="5397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698" name="Line 14"/>
          <p:cNvSpPr>
            <a:spLocks noChangeShapeType="1"/>
          </p:cNvSpPr>
          <p:nvPr/>
        </p:nvSpPr>
        <p:spPr bwMode="auto">
          <a:xfrm flipH="1">
            <a:off x="2303463" y="4833938"/>
            <a:ext cx="252412" cy="7905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699" name="Oval 16"/>
          <p:cNvSpPr>
            <a:spLocks noChangeArrowheads="1"/>
          </p:cNvSpPr>
          <p:nvPr/>
        </p:nvSpPr>
        <p:spPr bwMode="auto">
          <a:xfrm>
            <a:off x="3235325" y="3368675"/>
            <a:ext cx="71438" cy="7302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00" name="Oval 17"/>
          <p:cNvSpPr>
            <a:spLocks noChangeArrowheads="1"/>
          </p:cNvSpPr>
          <p:nvPr/>
        </p:nvSpPr>
        <p:spPr bwMode="auto">
          <a:xfrm>
            <a:off x="3136900" y="3414713"/>
            <a:ext cx="71438" cy="7302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01" name="Text Box 18"/>
          <p:cNvSpPr txBox="1">
            <a:spLocks noChangeArrowheads="1"/>
          </p:cNvSpPr>
          <p:nvPr/>
        </p:nvSpPr>
        <p:spPr bwMode="auto">
          <a:xfrm>
            <a:off x="2327275" y="3943350"/>
            <a:ext cx="11350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1000">
                <a:solidFill>
                  <a:schemeClr val="bg1"/>
                </a:solidFill>
              </a:rPr>
              <a:t>(Beth-shemesh)</a:t>
            </a:r>
          </a:p>
        </p:txBody>
      </p:sp>
      <p:sp>
        <p:nvSpPr>
          <p:cNvPr id="114702" name="Text Box 19"/>
          <p:cNvSpPr txBox="1">
            <a:spLocks noChangeArrowheads="1"/>
          </p:cNvSpPr>
          <p:nvPr/>
        </p:nvSpPr>
        <p:spPr bwMode="auto">
          <a:xfrm>
            <a:off x="2103438" y="5729288"/>
            <a:ext cx="1220787" cy="396875"/>
          </a:xfrm>
          <a:prstGeom prst="rect">
            <a:avLst/>
          </a:prstGeom>
          <a:solidFill>
            <a:srgbClr val="FFCA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1000">
                <a:solidFill>
                  <a:schemeClr val="bg1"/>
                </a:solidFill>
              </a:rPr>
              <a:t>Pathros</a:t>
            </a:r>
          </a:p>
          <a:p>
            <a:pPr algn="ctr"/>
            <a:r>
              <a:rPr lang="en-US" sz="1000">
                <a:solidFill>
                  <a:schemeClr val="bg1"/>
                </a:solidFill>
              </a:rPr>
              <a:t>“land of the South”</a:t>
            </a:r>
          </a:p>
        </p:txBody>
      </p:sp>
      <p:sp>
        <p:nvSpPr>
          <p:cNvPr id="114703" name="Oval 20"/>
          <p:cNvSpPr>
            <a:spLocks noChangeArrowheads="1"/>
          </p:cNvSpPr>
          <p:nvPr/>
        </p:nvSpPr>
        <p:spPr bwMode="auto">
          <a:xfrm>
            <a:off x="2001838" y="6007100"/>
            <a:ext cx="71437" cy="7302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59AFA00-E2C3-44C6-AD48-4349786ADC3D}" type="slidenum">
              <a:rPr lang="en-US"/>
              <a:pPr/>
              <a:t>111</a:t>
            </a:fld>
            <a:endParaRPr lang="en-US"/>
          </a:p>
        </p:txBody>
      </p:sp>
      <p:sp>
        <p:nvSpPr>
          <p:cNvPr id="1157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300538"/>
          </a:xfrm>
        </p:spPr>
        <p:txBody>
          <a:bodyPr/>
          <a:lstStyle/>
          <a:p>
            <a:pPr eaLnBrk="1" hangingPunct="1"/>
            <a:r>
              <a:rPr lang="en-US" sz="2800" smtClean="0"/>
              <a:t>Sometimes the sinner knows better than the saint (Jer. 40:2-3; Rom. 2:24)</a:t>
            </a:r>
          </a:p>
          <a:p>
            <a:pPr eaLnBrk="1" hangingPunct="1"/>
            <a:r>
              <a:rPr lang="en-US" sz="2800" smtClean="0"/>
              <a:t>Do people ask you to pray for them? (Jer. 42:2; Jas. 5:16)</a:t>
            </a:r>
          </a:p>
          <a:p>
            <a:pPr eaLnBrk="1" hangingPunct="1"/>
            <a:r>
              <a:rPr lang="en-US" sz="2800" smtClean="0"/>
              <a:t>The same sin of idolatry in Judah was carried to Egypt (Jer. 44:8-10; 1 Jn. 5:21)</a:t>
            </a:r>
          </a:p>
          <a:p>
            <a:pPr eaLnBrk="1" hangingPunct="1"/>
            <a:r>
              <a:rPr lang="en-US" sz="2800" smtClean="0"/>
              <a:t>Some attribute success to the wrong person (Jer. 44:17-19; Lk. 12:16-21)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9" grpId="0" build="p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3ABC7258-46F4-406B-87BD-0C62B9324F93}" type="slidenum">
              <a:rPr lang="en-US"/>
              <a:pPr/>
              <a:t>112</a:t>
            </a:fld>
            <a:endParaRPr lang="en-US"/>
          </a:p>
        </p:txBody>
      </p:sp>
      <p:sp>
        <p:nvSpPr>
          <p:cNvPr id="1167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300538"/>
          </a:xfrm>
        </p:spPr>
        <p:txBody>
          <a:bodyPr/>
          <a:lstStyle/>
          <a:p>
            <a:pPr eaLnBrk="1" hangingPunct="1"/>
            <a:r>
              <a:rPr lang="en-US" sz="2800" smtClean="0"/>
              <a:t>It is important to let God “show us the way” before acting (Jer. 42:3; Mt. 4:4)</a:t>
            </a:r>
          </a:p>
          <a:p>
            <a:pPr eaLnBrk="1" hangingPunct="1"/>
            <a:r>
              <a:rPr lang="en-US" sz="2800" smtClean="0"/>
              <a:t>We must declare the whole counsel of God, and “keep nothing back” (Jer. 42:4; Ac. 20:27)</a:t>
            </a:r>
          </a:p>
          <a:p>
            <a:pPr eaLnBrk="1" hangingPunct="1"/>
            <a:r>
              <a:rPr lang="en-US" sz="2800" smtClean="0"/>
              <a:t>We must obey God’s word, whether we like his answer or not (Jer. 42:6)</a:t>
            </a:r>
          </a:p>
          <a:p>
            <a:pPr eaLnBrk="1" hangingPunct="1"/>
            <a:r>
              <a:rPr lang="en-US" sz="2800" smtClean="0"/>
              <a:t>It is hypocritical to promise you will obey, and then do not obey (Jer. 42:20-21; 1 Jn. 2:3-4)</a:t>
            </a:r>
          </a:p>
          <a:p>
            <a:pPr eaLnBrk="1" hangingPunct="1"/>
            <a:r>
              <a:rPr lang="en-US" sz="2800" smtClean="0"/>
              <a:t>The proud resist God’s word (Jer. 43:2,4,7)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5" grpId="0" build="p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C1F2DE89-3977-4359-8345-601269D3AFB1}" type="slidenum">
              <a:rPr lang="en-US"/>
              <a:pPr/>
              <a:t>113</a:t>
            </a:fld>
            <a:endParaRPr lang="en-US"/>
          </a:p>
        </p:txBody>
      </p:sp>
      <p:sp>
        <p:nvSpPr>
          <p:cNvPr id="1177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479925"/>
          </a:xfrm>
        </p:spPr>
        <p:txBody>
          <a:bodyPr/>
          <a:lstStyle/>
          <a:p>
            <a:pPr eaLnBrk="1" hangingPunct="1"/>
            <a:r>
              <a:rPr lang="en-US" sz="2800" smtClean="0"/>
              <a:t>A large number of God’s people can have a “do-as-I-please” attitude toward God’s word        (Jer. 44:16)</a:t>
            </a:r>
          </a:p>
          <a:p>
            <a:pPr eaLnBrk="1" hangingPunct="1"/>
            <a:r>
              <a:rPr lang="en-US" sz="2800" smtClean="0"/>
              <a:t>God’s word will always stand (Jer. 44:28-29)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3" grpId="0" build="p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EFC14441-0560-45EC-8999-19B35C11A286}" type="slidenum">
              <a:rPr lang="en-US"/>
              <a:pPr/>
              <a:t>114</a:t>
            </a:fld>
            <a:endParaRPr lang="en-US"/>
          </a:p>
        </p:txBody>
      </p:sp>
      <p:sp>
        <p:nvSpPr>
          <p:cNvPr id="1187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45 Outline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Barach is discouraged (vv. 1-4)</a:t>
            </a:r>
          </a:p>
          <a:p>
            <a:pPr eaLnBrk="1" hangingPunct="1"/>
            <a:r>
              <a:rPr lang="en-US" smtClean="0"/>
              <a:t>Baruch is delivered (v. 5)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5" grpId="0" build="p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6BC3C8F5-A6F9-4AEB-8D43-08ADA3BD445E}" type="slidenum">
              <a:rPr lang="en-US"/>
              <a:pPr/>
              <a:t>115</a:t>
            </a:fld>
            <a:endParaRPr lang="en-US"/>
          </a:p>
        </p:txBody>
      </p:sp>
      <p:sp>
        <p:nvSpPr>
          <p:cNvPr id="1198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Jeremiah 46-51 Outline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408488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i="1" smtClean="0">
                <a:solidFill>
                  <a:srgbClr val="FFFF00"/>
                </a:solidFill>
                <a:latin typeface="Bernhard Modern Roman" pitchFamily="18" charset="0"/>
              </a:rPr>
              <a:t>God’s Judgment on the Nations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Judgment upon Egypt for her trust in strength (46:1-28)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Judgment upon Philistia for her sins (47:1-7)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Judgment upon Moab for her trust in wealth  (48:1-47)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Judgment upon Ammon for her trust in natural resources and treasures (49:1-6)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Judgment upon Edom for her pride and trust in wisdom (49:1-22)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9" grpId="0" build="p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7AE78BB5-B8E9-4402-8881-3311E7148DA1}" type="slidenum">
              <a:rPr lang="en-US"/>
              <a:pPr/>
              <a:t>116</a:t>
            </a:fld>
            <a:endParaRPr lang="en-US"/>
          </a:p>
        </p:txBody>
      </p:sp>
      <p:sp>
        <p:nvSpPr>
          <p:cNvPr id="1208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Jeremiah 46-51 Outline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408488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500" b="1" i="1" smtClean="0">
                <a:solidFill>
                  <a:srgbClr val="FFFF00"/>
                </a:solidFill>
                <a:latin typeface="Bernhard Modern Roman" pitchFamily="18" charset="0"/>
              </a:rPr>
              <a:t>God’s Judgment on the Nations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Judgment upon Damascus for her trust in youth (49:23-27)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Judgment upon Kedar &amp; Hazor for her trust in self and trade (49:28-33)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Judgment upon Elam for her sins       (49:34-39)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Judgment upon Babylon for her pride and trust in strength (50:1 – 51:64)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3" grpId="0" build="p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35B5A30-CF7B-45DA-8FE0-F090E7146292}" type="slidenum">
              <a:rPr lang="en-US"/>
              <a:pPr/>
              <a:t>117</a:t>
            </a:fld>
            <a:endParaRPr lang="en-US"/>
          </a:p>
        </p:txBody>
      </p:sp>
      <p:sp>
        <p:nvSpPr>
          <p:cNvPr id="1218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All nations will stand before God’s judgment (Jer. 46:1; Mt. 25:30ff)</a:t>
            </a:r>
          </a:p>
          <a:p>
            <a:pPr eaLnBrk="1" hangingPunct="1"/>
            <a:r>
              <a:rPr lang="en-US" sz="3200" smtClean="0"/>
              <a:t>The day of the Lord is coming for all (Jer. 46:10;  1 Thess. 5:1-3)</a:t>
            </a:r>
          </a:p>
          <a:p>
            <a:pPr eaLnBrk="1" hangingPunct="1"/>
            <a:r>
              <a:rPr lang="en-US" sz="3200" smtClean="0"/>
              <a:t>No sin will go unpunished (Jer. 49:12; Rom. 6:23)</a:t>
            </a:r>
            <a:endParaRPr lang="en-US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178E788A-13A2-4B0D-91AC-E39C468AAF0E}" type="slidenum">
              <a:rPr lang="en-US"/>
              <a:pPr/>
              <a:t>118</a:t>
            </a:fld>
            <a:endParaRPr lang="en-US"/>
          </a:p>
        </p:txBody>
      </p:sp>
      <p:sp>
        <p:nvSpPr>
          <p:cNvPr id="1228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50-51 Outline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264025"/>
          </a:xfrm>
        </p:spPr>
        <p:txBody>
          <a:bodyPr/>
          <a:lstStyle/>
          <a:p>
            <a:pPr eaLnBrk="1" hangingPunct="1"/>
            <a:r>
              <a:rPr lang="en-US" smtClean="0"/>
              <a:t>God declares the war on Babylon              (50:1-28)</a:t>
            </a:r>
          </a:p>
          <a:p>
            <a:pPr eaLnBrk="1" hangingPunct="1"/>
            <a:r>
              <a:rPr lang="en-US" smtClean="0"/>
              <a:t>God calls the armies against Babylon       (50:29 - 51:32)</a:t>
            </a:r>
          </a:p>
          <a:p>
            <a:pPr eaLnBrk="1" hangingPunct="1"/>
            <a:r>
              <a:rPr lang="en-US" smtClean="0"/>
              <a:t>God announces the victory over Babylon (51:33-58)</a:t>
            </a:r>
          </a:p>
          <a:p>
            <a:pPr eaLnBrk="1" hangingPunct="1"/>
            <a:r>
              <a:rPr lang="en-US" smtClean="0"/>
              <a:t>God delivers the judgment to Babylon     (51:59-64)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79" grpId="0" build="p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20D1938A-5BB1-4704-A454-D5B83FD41AC6}" type="slidenum">
              <a:rPr lang="en-US"/>
              <a:pPr/>
              <a:t>119</a:t>
            </a:fld>
            <a:endParaRPr lang="en-US"/>
          </a:p>
        </p:txBody>
      </p:sp>
      <p:pic>
        <p:nvPicPr>
          <p:cNvPr id="123907" name="Picture 5" descr="babylemp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84338" y="1884363"/>
            <a:ext cx="5749925" cy="43132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3908" name="Rectangle 6"/>
          <p:cNvSpPr>
            <a:spLocks noGrp="1" noChangeArrowheads="1"/>
          </p:cNvSpPr>
          <p:nvPr>
            <p:ph type="title"/>
          </p:nvPr>
        </p:nvSpPr>
        <p:spPr>
          <a:xfrm>
            <a:off x="477838" y="473075"/>
            <a:ext cx="8153400" cy="1143000"/>
          </a:xfrm>
        </p:spPr>
        <p:txBody>
          <a:bodyPr/>
          <a:lstStyle/>
          <a:p>
            <a:pPr algn="ctr" eaLnBrk="1" hangingPunct="1"/>
            <a:r>
              <a:rPr lang="en-US" smtClean="0"/>
              <a:t>Fallen, Fallen is Babylon</a:t>
            </a:r>
            <a:br>
              <a:rPr lang="en-US" smtClean="0"/>
            </a:br>
            <a:r>
              <a:rPr lang="en-US" sz="3200" smtClean="0"/>
              <a:t>Jeremiah 51:8</a:t>
            </a:r>
          </a:p>
        </p:txBody>
      </p:sp>
      <p:sp>
        <p:nvSpPr>
          <p:cNvPr id="123909" name="Freeform 18"/>
          <p:cNvSpPr>
            <a:spLocks/>
          </p:cNvSpPr>
          <p:nvPr/>
        </p:nvSpPr>
        <p:spPr bwMode="auto">
          <a:xfrm>
            <a:off x="4378325" y="2619375"/>
            <a:ext cx="3049588" cy="2579688"/>
          </a:xfrm>
          <a:custGeom>
            <a:avLst/>
            <a:gdLst>
              <a:gd name="T0" fmla="*/ 3049588 w 1921"/>
              <a:gd name="T1" fmla="*/ 53975 h 1625"/>
              <a:gd name="T2" fmla="*/ 1752600 w 1921"/>
              <a:gd name="T3" fmla="*/ 414338 h 1625"/>
              <a:gd name="T4" fmla="*/ 1644650 w 1921"/>
              <a:gd name="T5" fmla="*/ 809625 h 1625"/>
              <a:gd name="T6" fmla="*/ 1104900 w 1921"/>
              <a:gd name="T7" fmla="*/ 809625 h 1625"/>
              <a:gd name="T8" fmla="*/ 852488 w 1921"/>
              <a:gd name="T9" fmla="*/ 630238 h 1625"/>
              <a:gd name="T10" fmla="*/ 852488 w 1921"/>
              <a:gd name="T11" fmla="*/ 304800 h 1625"/>
              <a:gd name="T12" fmla="*/ 565150 w 1921"/>
              <a:gd name="T13" fmla="*/ 88900 h 1625"/>
              <a:gd name="T14" fmla="*/ 60325 w 1921"/>
              <a:gd name="T15" fmla="*/ 17463 h 1625"/>
              <a:gd name="T16" fmla="*/ 204788 w 1921"/>
              <a:gd name="T17" fmla="*/ 196850 h 1625"/>
              <a:gd name="T18" fmla="*/ 528638 w 1921"/>
              <a:gd name="T19" fmla="*/ 304800 h 1625"/>
              <a:gd name="T20" fmla="*/ 744538 w 1921"/>
              <a:gd name="T21" fmla="*/ 1025525 h 1625"/>
              <a:gd name="T22" fmla="*/ 996950 w 1921"/>
              <a:gd name="T23" fmla="*/ 1133475 h 1625"/>
              <a:gd name="T24" fmla="*/ 1212850 w 1921"/>
              <a:gd name="T25" fmla="*/ 1746250 h 1625"/>
              <a:gd name="T26" fmla="*/ 1717675 w 1921"/>
              <a:gd name="T27" fmla="*/ 2286000 h 1625"/>
              <a:gd name="T28" fmla="*/ 2257425 w 1921"/>
              <a:gd name="T29" fmla="*/ 2286000 h 1625"/>
              <a:gd name="T30" fmla="*/ 2400300 w 1921"/>
              <a:gd name="T31" fmla="*/ 2538413 h 1625"/>
              <a:gd name="T32" fmla="*/ 3049588 w 1921"/>
              <a:gd name="T33" fmla="*/ 2538413 h 162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21" h="1625">
                <a:moveTo>
                  <a:pt x="1921" y="34"/>
                </a:moveTo>
                <a:cubicBezTo>
                  <a:pt x="1586" y="108"/>
                  <a:pt x="1252" y="182"/>
                  <a:pt x="1104" y="261"/>
                </a:cubicBezTo>
                <a:cubicBezTo>
                  <a:pt x="956" y="340"/>
                  <a:pt x="1104" y="468"/>
                  <a:pt x="1036" y="510"/>
                </a:cubicBezTo>
                <a:cubicBezTo>
                  <a:pt x="968" y="552"/>
                  <a:pt x="779" y="529"/>
                  <a:pt x="696" y="510"/>
                </a:cubicBezTo>
                <a:cubicBezTo>
                  <a:pt x="613" y="491"/>
                  <a:pt x="563" y="450"/>
                  <a:pt x="537" y="397"/>
                </a:cubicBezTo>
                <a:cubicBezTo>
                  <a:pt x="511" y="344"/>
                  <a:pt x="567" y="249"/>
                  <a:pt x="537" y="192"/>
                </a:cubicBezTo>
                <a:cubicBezTo>
                  <a:pt x="507" y="135"/>
                  <a:pt x="439" y="86"/>
                  <a:pt x="356" y="56"/>
                </a:cubicBezTo>
                <a:cubicBezTo>
                  <a:pt x="273" y="26"/>
                  <a:pt x="76" y="0"/>
                  <a:pt x="38" y="11"/>
                </a:cubicBezTo>
                <a:cubicBezTo>
                  <a:pt x="0" y="22"/>
                  <a:pt x="80" y="94"/>
                  <a:pt x="129" y="124"/>
                </a:cubicBezTo>
                <a:cubicBezTo>
                  <a:pt x="178" y="154"/>
                  <a:pt x="276" y="105"/>
                  <a:pt x="333" y="192"/>
                </a:cubicBezTo>
                <a:cubicBezTo>
                  <a:pt x="390" y="279"/>
                  <a:pt x="420" y="559"/>
                  <a:pt x="469" y="646"/>
                </a:cubicBezTo>
                <a:cubicBezTo>
                  <a:pt x="518" y="733"/>
                  <a:pt x="579" y="638"/>
                  <a:pt x="628" y="714"/>
                </a:cubicBezTo>
                <a:cubicBezTo>
                  <a:pt x="677" y="790"/>
                  <a:pt x="688" y="979"/>
                  <a:pt x="764" y="1100"/>
                </a:cubicBezTo>
                <a:cubicBezTo>
                  <a:pt x="840" y="1221"/>
                  <a:pt x="972" y="1383"/>
                  <a:pt x="1082" y="1440"/>
                </a:cubicBezTo>
                <a:cubicBezTo>
                  <a:pt x="1192" y="1497"/>
                  <a:pt x="1350" y="1414"/>
                  <a:pt x="1422" y="1440"/>
                </a:cubicBezTo>
                <a:cubicBezTo>
                  <a:pt x="1494" y="1466"/>
                  <a:pt x="1429" y="1573"/>
                  <a:pt x="1512" y="1599"/>
                </a:cubicBezTo>
                <a:cubicBezTo>
                  <a:pt x="1595" y="1625"/>
                  <a:pt x="1853" y="1599"/>
                  <a:pt x="1921" y="1599"/>
                </a:cubicBezTo>
              </a:path>
            </a:pathLst>
          </a:cu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10" name="Text Box 14"/>
          <p:cNvSpPr txBox="1">
            <a:spLocks noChangeArrowheads="1"/>
          </p:cNvSpPr>
          <p:nvPr/>
        </p:nvSpPr>
        <p:spPr bwMode="auto">
          <a:xfrm>
            <a:off x="6227763" y="3421063"/>
            <a:ext cx="10731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>
                <a:solidFill>
                  <a:schemeClr val="bg1"/>
                </a:solidFill>
              </a:rPr>
              <a:t>Median</a:t>
            </a:r>
          </a:p>
          <a:p>
            <a:r>
              <a:rPr lang="en-US">
                <a:solidFill>
                  <a:schemeClr val="bg1"/>
                </a:solidFill>
              </a:rPr>
              <a:t>Empire</a:t>
            </a:r>
          </a:p>
          <a:p>
            <a:endParaRPr lang="en-US">
              <a:solidFill>
                <a:schemeClr val="bg1"/>
              </a:solidFill>
            </a:endParaRPr>
          </a:p>
          <a:p>
            <a:r>
              <a:rPr lang="en-US">
                <a:solidFill>
                  <a:schemeClr val="bg1"/>
                </a:solidFill>
              </a:rPr>
              <a:t>539 B.C.</a:t>
            </a:r>
          </a:p>
        </p:txBody>
      </p:sp>
      <p:sp>
        <p:nvSpPr>
          <p:cNvPr id="123911" name="Line 15"/>
          <p:cNvSpPr>
            <a:spLocks noChangeShapeType="1"/>
          </p:cNvSpPr>
          <p:nvPr/>
        </p:nvSpPr>
        <p:spPr bwMode="auto">
          <a:xfrm flipH="1">
            <a:off x="5018088" y="4162425"/>
            <a:ext cx="2125662" cy="635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3C3E29DB-B627-439C-AC1F-54FA494F19C5}" type="slidenum">
              <a:rPr lang="en-US"/>
              <a:pPr/>
              <a:t>12</a:t>
            </a:fld>
            <a:endParaRPr lang="en-US"/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142875" y="0"/>
            <a:ext cx="9001125" cy="6416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468313" y="1700213"/>
            <a:ext cx="8280400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407988"/>
            <a:ext cx="8153400" cy="708025"/>
          </a:xfrm>
        </p:spPr>
        <p:txBody>
          <a:bodyPr/>
          <a:lstStyle/>
          <a:p>
            <a:pPr algn="ctr" eaLnBrk="1" hangingPunct="1"/>
            <a:r>
              <a:rPr lang="en-US" smtClean="0"/>
              <a:t>Key Dates in Jeremiah</a:t>
            </a:r>
          </a:p>
        </p:txBody>
      </p:sp>
      <p:graphicFrame>
        <p:nvGraphicFramePr>
          <p:cNvPr id="236582" name="Group 38"/>
          <p:cNvGraphicFramePr>
            <a:graphicFrameLocks noGrp="1"/>
          </p:cNvGraphicFramePr>
          <p:nvPr>
            <p:ph idx="1"/>
          </p:nvPr>
        </p:nvGraphicFramePr>
        <p:xfrm>
          <a:off x="539750" y="1355725"/>
          <a:ext cx="8153400" cy="4387850"/>
        </p:xfrm>
        <a:graphic>
          <a:graphicData uri="http://schemas.openxmlformats.org/drawingml/2006/table">
            <a:tbl>
              <a:tblPr/>
              <a:tblGrid>
                <a:gridCol w="2038350"/>
                <a:gridCol w="2038350"/>
                <a:gridCol w="2038350"/>
                <a:gridCol w="2038350"/>
              </a:tblGrid>
              <a:tr h="5181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Ruler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Year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Reference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Summary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6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Jehoiachin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598-597 B.C.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22:24-30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Jehoiachin led captive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6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Zedekiah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597 B.C.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24:1-10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Good and bad figs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6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“   “   “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597 B.C.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29:1-32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Return after 70 years foretold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6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“   “   “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597 B.C.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49:34-39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Prophecy against Elam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532CEA07-4447-400A-912A-E90C83950290}" type="slidenum">
              <a:rPr lang="en-US"/>
              <a:pPr/>
              <a:t>120</a:t>
            </a:fld>
            <a:endParaRPr lang="en-US"/>
          </a:p>
        </p:txBody>
      </p:sp>
      <p:sp>
        <p:nvSpPr>
          <p:cNvPr id="1249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Jeremiah for Today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8938" y="1828800"/>
            <a:ext cx="8394700" cy="4038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800" b="1" i="1" smtClean="0">
                <a:solidFill>
                  <a:srgbClr val="FFFF00"/>
                </a:solidFill>
                <a:latin typeface="Bernhard Modern Roman" pitchFamily="18" charset="0"/>
              </a:rPr>
              <a:t>God’s Judgment on the Nations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800" b="1" i="1" smtClean="0">
                <a:solidFill>
                  <a:srgbClr val="FFFF00"/>
                </a:solidFill>
                <a:latin typeface="Bernhard Modern Roman" pitchFamily="18" charset="0"/>
              </a:rPr>
              <a:t>Jeremiah 46-51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Some trust in strength (Jer. 46:5-6,15; 48:14,41; 49:22,26,35; 50:36; 51:30,36,53,57; 1 Tim. 4:7-8)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Some trust in false gods (Jer. 46:25; 48:35; 50:2,38; 1 Jn. 5:21)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Some trust in treasures (Jer. 48:7,36; 49:4; 51:13; 1 Tim. 6:9-10,17-19)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Some are complacent, at ease (Jer. 48:11; 49:31; Rev. 3:17)</a:t>
            </a:r>
            <a:endParaRPr lang="en-US" b="1" i="1" smtClean="0">
              <a:solidFill>
                <a:srgbClr val="FFFF00"/>
              </a:solidFill>
              <a:latin typeface="Bernhard Modern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3" grpId="0" build="p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4509AC3F-A34E-4F38-AEDD-A7D8C0716836}" type="slidenum">
              <a:rPr lang="en-US"/>
              <a:pPr/>
              <a:t>121</a:t>
            </a:fld>
            <a:endParaRPr lang="en-US"/>
          </a:p>
        </p:txBody>
      </p:sp>
      <p:sp>
        <p:nvSpPr>
          <p:cNvPr id="1259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Jeremiah for Today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800" b="1" i="1" smtClean="0">
                <a:solidFill>
                  <a:srgbClr val="FFFF00"/>
                </a:solidFill>
                <a:latin typeface="Bernhard Modern Roman" pitchFamily="18" charset="0"/>
              </a:rPr>
              <a:t>God’s Judgment on the Nations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800" b="1" i="1" smtClean="0">
                <a:solidFill>
                  <a:srgbClr val="FFFF00"/>
                </a:solidFill>
                <a:latin typeface="Bernhard Modern Roman" pitchFamily="18" charset="0"/>
              </a:rPr>
              <a:t>Jeremiah 46-51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Some are proud (Jer. 48:29-30; 49:16; 50:29; 30-31; 1 Pet. 5:5)</a:t>
            </a:r>
            <a:endParaRPr lang="en-US" sz="2800" b="1" i="1" smtClean="0">
              <a:solidFill>
                <a:srgbClr val="FFFF00"/>
              </a:solidFill>
              <a:latin typeface="Bernhard Modern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Some trust in worldly wisdom (Jer. 49:7; 50:35; 51:57; 1 Cor. 1:18-21)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Some rejoice in unrighteousness (Jer. 50:11; 51:34-35; 1 Cor. 13:4-6)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>
                <a:solidFill>
                  <a:srgbClr val="FF99CC"/>
                </a:solidFill>
              </a:rPr>
              <a:t>Summary: Jer. 50:35-38</a:t>
            </a:r>
          </a:p>
          <a:p>
            <a:pPr eaLnBrk="1" hangingPunct="1">
              <a:lnSpc>
                <a:spcPct val="90000"/>
              </a:lnSpc>
            </a:pPr>
            <a:endParaRPr lang="en-US" sz="2800" b="1" i="1" smtClean="0">
              <a:solidFill>
                <a:srgbClr val="FF99CC"/>
              </a:solidFill>
              <a:latin typeface="Bernhard Modern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51" grpId="0" build="p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6EC8CF49-78FB-4376-9783-2430E0ACB681}" type="slidenum">
              <a:rPr lang="en-US"/>
              <a:pPr/>
              <a:t>122</a:t>
            </a:fld>
            <a:endParaRPr lang="en-US"/>
          </a:p>
        </p:txBody>
      </p:sp>
      <p:sp>
        <p:nvSpPr>
          <p:cNvPr id="1269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52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Fall of Jerusalem (52:1-23)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The fall of Jerusalem caused (52:1-3)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The fall of Jerusalem’s leaders (52:4-11)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The fall of Jerusalem’s city (52:12-16)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The fall of Jerusalem’s temple (52:17-23)</a:t>
            </a:r>
          </a:p>
          <a:p>
            <a:pPr eaLnBrk="1" hangingPunct="1"/>
            <a:r>
              <a:rPr lang="en-US" smtClean="0"/>
              <a:t>The Fallen of Jerusalem (52:24-34)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Many captives taken (52:24-30)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One captive released (52:31-34)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5" grpId="0" build="p" bldLvl="2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7696D290-A39B-4AAD-B291-4C556C3F9C94}" type="slidenum">
              <a:rPr lang="en-US"/>
              <a:pPr/>
              <a:t>123</a:t>
            </a:fld>
            <a:endParaRPr lang="en-US"/>
          </a:p>
        </p:txBody>
      </p:sp>
      <p:sp>
        <p:nvSpPr>
          <p:cNvPr id="128003" name="Rectangle 4"/>
          <p:cNvSpPr>
            <a:spLocks noChangeArrowheads="1"/>
          </p:cNvSpPr>
          <p:nvPr/>
        </p:nvSpPr>
        <p:spPr bwMode="auto">
          <a:xfrm>
            <a:off x="503238" y="1736725"/>
            <a:ext cx="8245475" cy="107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0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09575"/>
            <a:ext cx="8153400" cy="815975"/>
          </a:xfrm>
        </p:spPr>
        <p:txBody>
          <a:bodyPr/>
          <a:lstStyle/>
          <a:p>
            <a:pPr algn="ctr" eaLnBrk="1" hangingPunct="1"/>
            <a:r>
              <a:rPr lang="en-US" sz="3200" smtClean="0"/>
              <a:t>Fall of Jerusalem, 586 B.C.</a:t>
            </a:r>
            <a:r>
              <a:rPr lang="en-US" smtClean="0"/>
              <a:t/>
            </a:r>
            <a:br>
              <a:rPr lang="en-US" smtClean="0"/>
            </a:br>
            <a:r>
              <a:rPr lang="en-US" sz="2400" smtClean="0"/>
              <a:t>Parallel Accounts</a:t>
            </a:r>
          </a:p>
        </p:txBody>
      </p:sp>
      <p:graphicFrame>
        <p:nvGraphicFramePr>
          <p:cNvPr id="338986" name="Group 42"/>
          <p:cNvGraphicFramePr>
            <a:graphicFrameLocks noGrp="1"/>
          </p:cNvGraphicFramePr>
          <p:nvPr>
            <p:ph idx="1"/>
          </p:nvPr>
        </p:nvGraphicFramePr>
        <p:xfrm>
          <a:off x="533400" y="1341438"/>
          <a:ext cx="8153400" cy="4525962"/>
        </p:xfrm>
        <a:graphic>
          <a:graphicData uri="http://schemas.openxmlformats.org/drawingml/2006/table">
            <a:tbl>
              <a:tblPr/>
              <a:tblGrid>
                <a:gridCol w="2038350"/>
                <a:gridCol w="2038350"/>
                <a:gridCol w="2038350"/>
                <a:gridCol w="2038350"/>
              </a:tblGrid>
              <a:tr h="1131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 K. 24-25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Cause: 24:18-20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 Chron. 36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Cause: </a:t>
                      </a: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36:11-16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Jer. 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Jer. 52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Cause: 52:1-3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Siege and capture: 25:1-7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Siege and Capture: 39:1-7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Siege and capture: 52:4-11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City and temple destroyed:   25:8-12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City and temple destroyed: </a:t>
                      </a: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36:17-21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City and temple destroyed:   39:8-10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City and temple destroyed: 52:12-16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Temple despoiled: 25:13-17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Temple despoiled: 52:17-23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8032" name="Line 43"/>
          <p:cNvSpPr>
            <a:spLocks noChangeShapeType="1"/>
          </p:cNvSpPr>
          <p:nvPr/>
        </p:nvSpPr>
        <p:spPr bwMode="auto">
          <a:xfrm>
            <a:off x="539750" y="1827213"/>
            <a:ext cx="8135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72232B3-5A92-4622-B4A1-948B64629D9B}" type="slidenum">
              <a:rPr lang="en-US"/>
              <a:pPr/>
              <a:t>124</a:t>
            </a:fld>
            <a:endParaRPr lang="en-US"/>
          </a:p>
        </p:txBody>
      </p:sp>
      <p:sp>
        <p:nvSpPr>
          <p:cNvPr id="129027" name="Rectangle 2"/>
          <p:cNvSpPr>
            <a:spLocks noChangeArrowheads="1"/>
          </p:cNvSpPr>
          <p:nvPr/>
        </p:nvSpPr>
        <p:spPr bwMode="auto">
          <a:xfrm>
            <a:off x="503238" y="1736725"/>
            <a:ext cx="8245475" cy="107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28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409575"/>
            <a:ext cx="8153400" cy="815975"/>
          </a:xfrm>
        </p:spPr>
        <p:txBody>
          <a:bodyPr/>
          <a:lstStyle/>
          <a:p>
            <a:pPr algn="ctr" eaLnBrk="1" hangingPunct="1"/>
            <a:r>
              <a:rPr lang="en-US" sz="3200" smtClean="0"/>
              <a:t>Fall of Jerusalem, 586 B.C.</a:t>
            </a:r>
            <a:r>
              <a:rPr lang="en-US" smtClean="0"/>
              <a:t/>
            </a:r>
            <a:br>
              <a:rPr lang="en-US" smtClean="0"/>
            </a:br>
            <a:r>
              <a:rPr lang="en-US" sz="2400" smtClean="0"/>
              <a:t>Parallel Accounts</a:t>
            </a:r>
          </a:p>
        </p:txBody>
      </p:sp>
      <p:graphicFrame>
        <p:nvGraphicFramePr>
          <p:cNvPr id="341025" name="Group 33"/>
          <p:cNvGraphicFramePr>
            <a:graphicFrameLocks noGrp="1"/>
          </p:cNvGraphicFramePr>
          <p:nvPr>
            <p:ph idx="1"/>
          </p:nvPr>
        </p:nvGraphicFramePr>
        <p:xfrm>
          <a:off x="533400" y="1341438"/>
          <a:ext cx="8153400" cy="4822825"/>
        </p:xfrm>
        <a:graphic>
          <a:graphicData uri="http://schemas.openxmlformats.org/drawingml/2006/table">
            <a:tbl>
              <a:tblPr/>
              <a:tblGrid>
                <a:gridCol w="2038350"/>
                <a:gridCol w="2038350"/>
                <a:gridCol w="2038350"/>
                <a:gridCol w="2038350"/>
              </a:tblGrid>
              <a:tr h="14292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 K. 24-25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Gedaliah appointed: </a:t>
                      </a: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25:22-26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 Chron. 36</a:t>
                      </a: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Jer. 39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Gedaliah appointed: </a:t>
                      </a: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39:11-14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Jer. 52</a:t>
                      </a: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7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Ebed-melech protected:  </a:t>
                      </a: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39:15-18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01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Deportation of captives:    25:18-21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Deportation of captives:    52:24-30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7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Jehoiachin kindly treated: 25:27-30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CC"/>
                          </a:solidFill>
                          <a:effectLst/>
                          <a:latin typeface="Arial" charset="0"/>
                        </a:rPr>
                        <a:t>(562-560 B.C.)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Jehoiachin kindly treated: 52:31-34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CC"/>
                          </a:solidFill>
                          <a:effectLst/>
                          <a:latin typeface="Arial" charset="0"/>
                        </a:rPr>
                        <a:t>(562-560 B.C.)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9056" name="Line 31"/>
          <p:cNvSpPr>
            <a:spLocks noChangeShapeType="1"/>
          </p:cNvSpPr>
          <p:nvPr/>
        </p:nvSpPr>
        <p:spPr bwMode="auto">
          <a:xfrm>
            <a:off x="539750" y="1827213"/>
            <a:ext cx="8135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C2032482-22C2-43D5-8628-B1209E60B7CC}" type="slidenum">
              <a:rPr lang="en-US"/>
              <a:pPr/>
              <a:t>125</a:t>
            </a:fld>
            <a:endParaRPr lang="en-US"/>
          </a:p>
        </p:txBody>
      </p:sp>
      <p:sp>
        <p:nvSpPr>
          <p:cNvPr id="130051" name="Rectangle 2"/>
          <p:cNvSpPr>
            <a:spLocks noChangeArrowheads="1"/>
          </p:cNvSpPr>
          <p:nvPr/>
        </p:nvSpPr>
        <p:spPr bwMode="auto">
          <a:xfrm>
            <a:off x="0" y="0"/>
            <a:ext cx="9144000" cy="6416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52" name="Rectangle 3"/>
          <p:cNvSpPr>
            <a:spLocks noChangeArrowheads="1"/>
          </p:cNvSpPr>
          <p:nvPr/>
        </p:nvSpPr>
        <p:spPr bwMode="auto">
          <a:xfrm>
            <a:off x="431800" y="1665288"/>
            <a:ext cx="8316913" cy="2508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53" name="Rectangle 4"/>
          <p:cNvSpPr>
            <a:spLocks noGrp="1" noChangeArrowheads="1"/>
          </p:cNvSpPr>
          <p:nvPr>
            <p:ph type="title"/>
          </p:nvPr>
        </p:nvSpPr>
        <p:spPr>
          <a:xfrm>
            <a:off x="495300" y="95250"/>
            <a:ext cx="8153400" cy="536575"/>
          </a:xfrm>
        </p:spPr>
        <p:txBody>
          <a:bodyPr/>
          <a:lstStyle/>
          <a:p>
            <a:pPr algn="ctr" eaLnBrk="1" hangingPunct="1"/>
            <a:r>
              <a:rPr lang="en-US" sz="3200" smtClean="0">
                <a:latin typeface="Arial" pitchFamily="34" charset="0"/>
              </a:rPr>
              <a:t>Babylonian Captivity</a:t>
            </a:r>
          </a:p>
        </p:txBody>
      </p:sp>
      <p:graphicFrame>
        <p:nvGraphicFramePr>
          <p:cNvPr id="343045" name="Group 5"/>
          <p:cNvGraphicFramePr>
            <a:graphicFrameLocks noGrp="1"/>
          </p:cNvGraphicFramePr>
          <p:nvPr>
            <p:ph idx="1"/>
          </p:nvPr>
        </p:nvGraphicFramePr>
        <p:xfrm>
          <a:off x="495300" y="752475"/>
          <a:ext cx="8153400" cy="5245100"/>
        </p:xfrm>
        <a:graphic>
          <a:graphicData uri="http://schemas.openxmlformats.org/drawingml/2006/table">
            <a:tbl>
              <a:tblPr/>
              <a:tblGrid>
                <a:gridCol w="2717800"/>
                <a:gridCol w="2717800"/>
                <a:gridCol w="27178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Deportation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Captives Taken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(first year)*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First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Nobles, Daniel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 K. 24:1; Dan. 1:1-2)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(seventh year)*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Second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Jehoiachin, Ezekiel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 K. 24:12; Jer. 52:28; Ezk. 1:1-2)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(nineteenth year)*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Third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Jerusalem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 K. 25:8; Jer. 52:29)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(twenty-third year)*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Fourth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(Minor)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Small Group of 745 Jews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(Jer. 52:30)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0080" name="Text Box 31"/>
          <p:cNvSpPr txBox="1">
            <a:spLocks noChangeArrowheads="1"/>
          </p:cNvSpPr>
          <p:nvPr/>
        </p:nvSpPr>
        <p:spPr bwMode="auto">
          <a:xfrm>
            <a:off x="406400" y="6064250"/>
            <a:ext cx="4184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/>
              <a:t>* Years of the reign of Nebuchadnezzar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E1B1AEBB-D267-4753-B0F1-CF590D492F38}" type="slidenum">
              <a:rPr lang="en-US"/>
              <a:pPr/>
              <a:t>126</a:t>
            </a:fld>
            <a:endParaRPr lang="en-US"/>
          </a:p>
        </p:txBody>
      </p:sp>
      <p:sp>
        <p:nvSpPr>
          <p:cNvPr id="131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God can get angry (Jer. 52:3; Ezra 5:12; Rom. 2:5; Eph. 5:6; Col. 3:6)</a:t>
            </a:r>
          </a:p>
          <a:p>
            <a:pPr eaLnBrk="1" hangingPunct="1"/>
            <a:r>
              <a:rPr lang="en-US" smtClean="0"/>
              <a:t>One day our “eleventh year” will come   (Jer. 52:5; 1 Thess. 5:1-3)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899" grpId="0" build="p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FB573F60-8E1E-4FA3-8A47-240E04625D49}" type="slidenum">
              <a:rPr lang="en-US"/>
              <a:pPr/>
              <a:t>127</a:t>
            </a:fld>
            <a:endParaRPr lang="en-US"/>
          </a:p>
        </p:txBody>
      </p:sp>
      <p:sp>
        <p:nvSpPr>
          <p:cNvPr id="132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Lamentations Introduction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Title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“Ekhah” (How!) in the Hebrew Bible (1:1; 2:1; 4:1)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“Threnoi” (dirges, laments) in the Greek Septuagint (LXX), and “Threni” (tears, lamentations) in the Latin Vulgate.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“Lamentations” in the English Bible is taken from the Latin Vulgate (2:5).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67" grpId="0" build="p" bldLvl="2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178EE4F2-5BD6-4C62-B163-A49A18441057}" type="slidenum">
              <a:rPr lang="en-US"/>
              <a:pPr/>
              <a:t>128</a:t>
            </a:fld>
            <a:endParaRPr lang="en-US"/>
          </a:p>
        </p:txBody>
      </p:sp>
      <p:sp>
        <p:nvSpPr>
          <p:cNvPr id="133123" name="Rectangle 4"/>
          <p:cNvSpPr>
            <a:spLocks noChangeArrowheads="1"/>
          </p:cNvSpPr>
          <p:nvPr/>
        </p:nvSpPr>
        <p:spPr bwMode="auto">
          <a:xfrm>
            <a:off x="468313" y="1665288"/>
            <a:ext cx="8280400" cy="2508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2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81013"/>
            <a:ext cx="8153400" cy="601662"/>
          </a:xfrm>
        </p:spPr>
        <p:txBody>
          <a:bodyPr/>
          <a:lstStyle/>
          <a:p>
            <a:pPr eaLnBrk="1" hangingPunct="1"/>
            <a:r>
              <a:rPr lang="en-US" sz="3600" smtClean="0"/>
              <a:t>Lamentations Introduction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17600"/>
            <a:ext cx="8153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Authorship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Ancient tradition going back to the Septuagint   (c. 250 B.C.) attributes the book to Jeremiah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The author weeps (1:16; 2:11), and Jeremiah was a weeping prophet (2 Chron. 35:25; Jer. 7:29; 8:21; 9:1,10)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The author was an eyewitness to the fall of Jerusalem, and Jeremiah was an eyewitness (Jer. 39; comp. Lam. 2:6,9)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There are several similarities between Lamentations and Jeremiah (1:2 [30:14]; 1:15 [8:21]; 1:18 [12:1]; 1:16; 2:11 [9:1,18]; 2:22 [6:25]; 3:48-51 [14:17]; 4:21 [46:25; 49:12])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1" grpId="0" build="p" bldLvl="2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9C966C54-6F54-42B4-A4CD-0DA3B78737F0}" type="slidenum">
              <a:rPr lang="en-US"/>
              <a:pPr/>
              <a:t>129</a:t>
            </a:fld>
            <a:endParaRPr lang="en-US"/>
          </a:p>
        </p:txBody>
      </p:sp>
      <p:sp>
        <p:nvSpPr>
          <p:cNvPr id="134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Lamentations Introduction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516438"/>
          </a:xfrm>
        </p:spPr>
        <p:txBody>
          <a:bodyPr/>
          <a:lstStyle/>
          <a:p>
            <a:pPr eaLnBrk="1" hangingPunct="1"/>
            <a:r>
              <a:rPr lang="en-US" smtClean="0"/>
              <a:t>Date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The Babylonian siege of Jerusalem lasted from January 588 B.C., to July 586 B.C. The temple was burned in August 586 B.C.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The book was written soon after Jerusalem’s fall in 586 B.C.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15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9101765-A12C-47A0-B3B9-96E8C979AFE8}" type="slidenum">
              <a:rPr lang="en-US"/>
              <a:pPr/>
              <a:t>13</a:t>
            </a:fld>
            <a:endParaRPr lang="en-US"/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142875" y="0"/>
            <a:ext cx="9001125" cy="6416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468313" y="1700213"/>
            <a:ext cx="8280400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61913"/>
            <a:ext cx="8153400" cy="531812"/>
          </a:xfrm>
        </p:spPr>
        <p:txBody>
          <a:bodyPr/>
          <a:lstStyle/>
          <a:p>
            <a:pPr algn="ctr" eaLnBrk="1" hangingPunct="1"/>
            <a:r>
              <a:rPr lang="en-US" sz="3200" smtClean="0"/>
              <a:t>Key Dates in Jeremiah</a:t>
            </a:r>
          </a:p>
        </p:txBody>
      </p:sp>
      <p:graphicFrame>
        <p:nvGraphicFramePr>
          <p:cNvPr id="237612" name="Group 44"/>
          <p:cNvGraphicFramePr>
            <a:graphicFrameLocks noGrp="1"/>
          </p:cNvGraphicFramePr>
          <p:nvPr>
            <p:ph idx="1"/>
          </p:nvPr>
        </p:nvGraphicFramePr>
        <p:xfrm>
          <a:off x="539750" y="622300"/>
          <a:ext cx="8153400" cy="5710238"/>
        </p:xfrm>
        <a:graphic>
          <a:graphicData uri="http://schemas.openxmlformats.org/drawingml/2006/table">
            <a:tbl>
              <a:tblPr/>
              <a:tblGrid>
                <a:gridCol w="2038350"/>
                <a:gridCol w="2038350"/>
                <a:gridCol w="2038350"/>
                <a:gridCol w="2038350"/>
              </a:tblGrid>
              <a:tr h="5182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Ruler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Year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Reference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Summary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4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Zedekiah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594-593 B.C.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28:1;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51:59-64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 prophecy of Hananiah; symbolic act of Seraiah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8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“   “   “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588-87 B.C.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34:1-22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Prophecy of Jerusalem’s fall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8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“   “   “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588-87 B.C.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21:1-10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Zedekiah urged to surrender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8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“   “   “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588-87 B.C.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37:1 - 38:28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Jeremiah imprisoned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2160CE78-42CF-4E56-8A8C-C657DD15682C}" type="slidenum">
              <a:rPr lang="en-US"/>
              <a:pPr/>
              <a:t>130</a:t>
            </a:fld>
            <a:endParaRPr lang="en-US"/>
          </a:p>
        </p:txBody>
      </p:sp>
      <p:sp>
        <p:nvSpPr>
          <p:cNvPr id="135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Lamentations Introduction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516438"/>
          </a:xfrm>
        </p:spPr>
        <p:txBody>
          <a:bodyPr/>
          <a:lstStyle/>
          <a:p>
            <a:pPr eaLnBrk="1" hangingPunct="1"/>
            <a:r>
              <a:rPr lang="en-US" smtClean="0"/>
              <a:t>Audience and Purpose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The Jews in Babylon who heard about, or who witnessed the capture of their land, the fall of Jerusalem, and the burning of their temple (Jer. 39, 52)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The book serves to remind God’s people of (1) the seriousness of man’s sin, and (2) the magnitude of God’s wrath, justice, faithfulness and mercy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1" grpId="0" build="p" bldLvl="2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64C8D61F-9532-430A-B3F8-A8B7FB15EB52}" type="slidenum">
              <a:rPr lang="en-US"/>
              <a:pPr/>
              <a:t>131</a:t>
            </a:fld>
            <a:endParaRPr lang="en-US"/>
          </a:p>
        </p:txBody>
      </p:sp>
      <p:sp>
        <p:nvSpPr>
          <p:cNvPr id="136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Lamentations Introduction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516438"/>
          </a:xfrm>
        </p:spPr>
        <p:txBody>
          <a:bodyPr/>
          <a:lstStyle/>
          <a:p>
            <a:pPr eaLnBrk="1" hangingPunct="1"/>
            <a:r>
              <a:rPr lang="en-US" smtClean="0"/>
              <a:t>Theme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First, the mourning over Jerusalem’s destruction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Second, the confession of Judah’s sins which led to the destruction, and the confession of God’s holiness and justice behind the destruction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Third, the mercy and faithfulness of the Lord, and the future hope of a restoration (3:21-26; 5:19ff)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>
                <a:solidFill>
                  <a:srgbClr val="FFFF00"/>
                </a:solidFill>
              </a:rPr>
              <a:t>Note:</a:t>
            </a:r>
            <a:r>
              <a:rPr lang="en-US" smtClean="0"/>
              <a:t> Jeremiah weeps over Jerusalem with a tender heart of compassion. He did not have an “I-told-you-so” attitude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39" grpId="0" build="p" bldLvl="2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9CDB87C7-5CF3-45DC-9ED4-988FF4AF7372}" type="slidenum">
              <a:rPr lang="en-US"/>
              <a:pPr/>
              <a:t>132</a:t>
            </a:fld>
            <a:endParaRPr lang="en-US"/>
          </a:p>
        </p:txBody>
      </p:sp>
      <p:sp>
        <p:nvSpPr>
          <p:cNvPr id="137219" name="Rectangle 4"/>
          <p:cNvSpPr>
            <a:spLocks noChangeArrowheads="1"/>
          </p:cNvSpPr>
          <p:nvPr/>
        </p:nvSpPr>
        <p:spPr bwMode="auto">
          <a:xfrm>
            <a:off x="468313" y="1700213"/>
            <a:ext cx="8243887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2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88950"/>
            <a:ext cx="8153400" cy="671513"/>
          </a:xfrm>
        </p:spPr>
        <p:txBody>
          <a:bodyPr/>
          <a:lstStyle/>
          <a:p>
            <a:pPr eaLnBrk="1" hangingPunct="1"/>
            <a:r>
              <a:rPr lang="en-US" smtClean="0"/>
              <a:t>Lamentations Introduction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68413"/>
            <a:ext cx="8153400" cy="5076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Literary Style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The entire book of Lamentations contains Hebrew poetry. It is a sad book, a five-poem dirge.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Jeremiah writes his lament in acrostic (alphabetical) style. Each verse begins with a different letter of the Hebrew alphabet, from “A” (aleph) to “T” (tau).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u="sng" smtClean="0"/>
              <a:t>The Hebrew alphabet changes every three verses in chapter 3, and there is no acrostic pattern in chapter 5.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Jeremiah weeps over Jerusalem “from A to Z”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187" grpId="0" build="p" bldLvl="2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F97B832-FD34-4C51-8AC1-03DE11CA401D}" type="slidenum">
              <a:rPr lang="en-US"/>
              <a:pPr/>
              <a:t>133</a:t>
            </a:fld>
            <a:endParaRPr lang="en-US"/>
          </a:p>
        </p:txBody>
      </p:sp>
      <p:sp>
        <p:nvSpPr>
          <p:cNvPr id="138243" name="Rectangle 4"/>
          <p:cNvSpPr>
            <a:spLocks noChangeArrowheads="1"/>
          </p:cNvSpPr>
          <p:nvPr/>
        </p:nvSpPr>
        <p:spPr bwMode="auto">
          <a:xfrm>
            <a:off x="468313" y="1700213"/>
            <a:ext cx="8280400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44" name="Rectangle 2"/>
          <p:cNvSpPr>
            <a:spLocks noGrp="1" noChangeArrowheads="1"/>
          </p:cNvSpPr>
          <p:nvPr>
            <p:ph type="title"/>
          </p:nvPr>
        </p:nvSpPr>
        <p:spPr>
          <a:xfrm>
            <a:off x="488950" y="300038"/>
            <a:ext cx="8153400" cy="671512"/>
          </a:xfrm>
        </p:spPr>
        <p:txBody>
          <a:bodyPr/>
          <a:lstStyle/>
          <a:p>
            <a:pPr algn="ctr" eaLnBrk="1" hangingPunct="1"/>
            <a:r>
              <a:rPr lang="en-US" sz="3600" smtClean="0"/>
              <a:t>Lamentations Outline</a:t>
            </a:r>
          </a:p>
        </p:txBody>
      </p:sp>
      <p:sp>
        <p:nvSpPr>
          <p:cNvPr id="138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950" y="1089025"/>
            <a:ext cx="8153400" cy="5184775"/>
          </a:xfrm>
          <a:solidFill>
            <a:schemeClr val="tx1"/>
          </a:solidFill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2800" b="1" i="1" smtClean="0">
                <a:solidFill>
                  <a:schemeClr val="bg1"/>
                </a:solidFill>
                <a:latin typeface="Bernhard Modern Roman" pitchFamily="18" charset="0"/>
              </a:rPr>
              <a:t>“The Funeral of A City”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>
                <a:solidFill>
                  <a:schemeClr val="bg1"/>
                </a:solidFill>
              </a:rPr>
              <a:t>The Pain of Zion’s Fall (1)</a:t>
            </a:r>
          </a:p>
          <a:p>
            <a:pPr lvl="2" eaLnBrk="1" hangingPunct="1">
              <a:buSzTx/>
              <a:buFontTx/>
              <a:buNone/>
            </a:pPr>
            <a:r>
              <a:rPr lang="en-US" smtClean="0">
                <a:solidFill>
                  <a:schemeClr val="bg1"/>
                </a:solidFill>
              </a:rPr>
              <a:t>(like a mourning widow)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>
                <a:solidFill>
                  <a:schemeClr val="bg1"/>
                </a:solidFill>
              </a:rPr>
              <a:t>The Plight of Zion’s Fall (2)</a:t>
            </a:r>
          </a:p>
          <a:p>
            <a:pPr lvl="2" eaLnBrk="1" hangingPunct="1">
              <a:buSzTx/>
              <a:buFontTx/>
              <a:buNone/>
            </a:pPr>
            <a:r>
              <a:rPr lang="en-US" smtClean="0">
                <a:solidFill>
                  <a:schemeClr val="bg1"/>
                </a:solidFill>
              </a:rPr>
              <a:t>(like a weeping daughter)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>
                <a:solidFill>
                  <a:schemeClr val="bg1"/>
                </a:solidFill>
              </a:rPr>
              <a:t>The Purpose of Zion’s Fall (3)</a:t>
            </a:r>
          </a:p>
          <a:p>
            <a:pPr lvl="2" eaLnBrk="1" hangingPunct="1">
              <a:buSzTx/>
              <a:buFontTx/>
              <a:buNone/>
            </a:pPr>
            <a:r>
              <a:rPr lang="en-US" smtClean="0">
                <a:solidFill>
                  <a:schemeClr val="bg1"/>
                </a:solidFill>
              </a:rPr>
              <a:t>(like an afflicted man)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>
                <a:solidFill>
                  <a:schemeClr val="bg1"/>
                </a:solidFill>
              </a:rPr>
              <a:t>The Pondering of Zion’s Fall (4)</a:t>
            </a:r>
          </a:p>
          <a:p>
            <a:pPr lvl="2" eaLnBrk="1" hangingPunct="1">
              <a:buSzTx/>
              <a:buFontTx/>
              <a:buNone/>
            </a:pPr>
            <a:r>
              <a:rPr lang="en-US" smtClean="0">
                <a:solidFill>
                  <a:schemeClr val="bg1"/>
                </a:solidFill>
              </a:rPr>
              <a:t>(like a tarnished gold)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>
                <a:solidFill>
                  <a:schemeClr val="bg1"/>
                </a:solidFill>
              </a:rPr>
              <a:t>The Plea on Behalf of Zion’s Fall (5)</a:t>
            </a:r>
          </a:p>
          <a:p>
            <a:pPr lvl="2" eaLnBrk="1" hangingPunct="1">
              <a:buSzTx/>
              <a:buFontTx/>
              <a:buNone/>
            </a:pPr>
            <a:r>
              <a:rPr lang="en-US" smtClean="0">
                <a:solidFill>
                  <a:schemeClr val="bg1"/>
                </a:solidFill>
              </a:rPr>
              <a:t>(like a fatherless child)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7F48D0C4-FFE5-49AD-B0B2-86C1EFFBCC88}" type="slidenum">
              <a:rPr lang="en-US"/>
              <a:pPr/>
              <a:t>134</a:t>
            </a:fld>
            <a:endParaRPr lang="en-US"/>
          </a:p>
        </p:txBody>
      </p:sp>
      <p:sp>
        <p:nvSpPr>
          <p:cNvPr id="139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Lamentations 1 Outlined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Description of the present condition (1:1-4)</a:t>
            </a:r>
          </a:p>
          <a:p>
            <a:pPr eaLnBrk="1" hangingPunct="1"/>
            <a:r>
              <a:rPr lang="en-US" smtClean="0"/>
              <a:t>Cause of the present condition (1:5-11)</a:t>
            </a:r>
          </a:p>
          <a:p>
            <a:pPr eaLnBrk="1" hangingPunct="1"/>
            <a:r>
              <a:rPr lang="en-US" smtClean="0"/>
              <a:t>Sorrows in the present condition (1:12-19)</a:t>
            </a:r>
          </a:p>
          <a:p>
            <a:pPr eaLnBrk="1" hangingPunct="1"/>
            <a:r>
              <a:rPr lang="en-US" smtClean="0"/>
              <a:t>Enemies of the present condition (1:20-22)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5" grpId="0" build="p"/>
    </p:bld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BDFE4FD-AFE2-4DE0-9FDA-27AFFA4BB9D4}" type="slidenum">
              <a:rPr lang="en-US"/>
              <a:pPr/>
              <a:t>135</a:t>
            </a:fld>
            <a:endParaRPr lang="en-US"/>
          </a:p>
        </p:txBody>
      </p:sp>
      <p:sp>
        <p:nvSpPr>
          <p:cNvPr id="140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Lamentations 2 Outlined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God has done to Judah (2:1-10)</a:t>
            </a:r>
          </a:p>
          <a:p>
            <a:pPr eaLnBrk="1" hangingPunct="1"/>
            <a:r>
              <a:rPr lang="en-US" smtClean="0"/>
              <a:t>What the afflicted have done to themselves (2:11-14)</a:t>
            </a:r>
          </a:p>
          <a:p>
            <a:pPr eaLnBrk="1" hangingPunct="1"/>
            <a:r>
              <a:rPr lang="en-US" smtClean="0"/>
              <a:t>What the enemies have done to Judah (2:15-17)</a:t>
            </a:r>
          </a:p>
          <a:p>
            <a:pPr eaLnBrk="1" hangingPunct="1"/>
            <a:r>
              <a:rPr lang="en-US" smtClean="0"/>
              <a:t>What the afflicted have done to themselves (2:20-22)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07" grpId="0" build="p"/>
    </p:bld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5F59165E-66C8-4887-ADCD-824F58FC439A}" type="slidenum">
              <a:rPr lang="en-US"/>
              <a:pPr/>
              <a:t>136</a:t>
            </a:fld>
            <a:endParaRPr lang="en-US"/>
          </a:p>
        </p:txBody>
      </p:sp>
      <p:sp>
        <p:nvSpPr>
          <p:cNvPr id="141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Lamentations for Today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4084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We must weep over sin (1:1; Lk. 19:41)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Unrepentant sin brings judgment (1:5,8,9,14,22; Heb. 10:26-27)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Some are indifferent toward sin and punishment (1:12; Rev. 3:16-17)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God is love, but God is also righteous (1:18; Rom. 2:5-8)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The Lord can get angry toward his own people (2:1-6; Eph. 5:6; Col. 3:6)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259" grpId="0" build="p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31DFD5D0-44DE-400C-AE73-5669798D31E0}" type="slidenum">
              <a:rPr lang="en-US"/>
              <a:pPr/>
              <a:t>137</a:t>
            </a:fld>
            <a:endParaRPr lang="en-US"/>
          </a:p>
        </p:txBody>
      </p:sp>
      <p:sp>
        <p:nvSpPr>
          <p:cNvPr id="142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Lamentations for Today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Lord (“He hath…”) is behind all judgment (2:1-9; Rev. 17:17)</a:t>
            </a:r>
          </a:p>
          <a:p>
            <a:pPr eaLnBrk="1" hangingPunct="1"/>
            <a:r>
              <a:rPr lang="en-US" smtClean="0"/>
              <a:t>The purpose of preaching is to uncover iniquity (2:14; 2 Tim. 4:2)</a:t>
            </a:r>
          </a:p>
          <a:p>
            <a:pPr eaLnBrk="1" hangingPunct="1"/>
            <a:r>
              <a:rPr lang="en-US" smtClean="0"/>
              <a:t>God keeps his word (2:17; Tit. 1:2)</a:t>
            </a:r>
          </a:p>
          <a:p>
            <a:pPr eaLnBrk="1" hangingPunct="1"/>
            <a:r>
              <a:rPr lang="en-US" smtClean="0"/>
              <a:t>The day of the Lord is coming (2:21-22;     1 Thess. 5:1-3)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8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C4B4D20-5A77-46CE-8F2C-6064747F6F01}" type="slidenum">
              <a:rPr lang="en-US"/>
              <a:pPr/>
              <a:t>14</a:t>
            </a:fld>
            <a:endParaRPr lang="en-US"/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142875" y="0"/>
            <a:ext cx="9001125" cy="6416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468313" y="1700213"/>
            <a:ext cx="8280400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407988"/>
            <a:ext cx="8153400" cy="708025"/>
          </a:xfrm>
        </p:spPr>
        <p:txBody>
          <a:bodyPr/>
          <a:lstStyle/>
          <a:p>
            <a:pPr algn="ctr" eaLnBrk="1" hangingPunct="1"/>
            <a:r>
              <a:rPr lang="en-US" smtClean="0"/>
              <a:t>Key Dates in Jeremiah</a:t>
            </a:r>
          </a:p>
        </p:txBody>
      </p:sp>
      <p:graphicFrame>
        <p:nvGraphicFramePr>
          <p:cNvPr id="238632" name="Group 40"/>
          <p:cNvGraphicFramePr>
            <a:graphicFrameLocks noGrp="1"/>
          </p:cNvGraphicFramePr>
          <p:nvPr>
            <p:ph idx="1"/>
          </p:nvPr>
        </p:nvGraphicFramePr>
        <p:xfrm>
          <a:off x="539750" y="1355725"/>
          <a:ext cx="8153400" cy="4683125"/>
        </p:xfrm>
        <a:graphic>
          <a:graphicData uri="http://schemas.openxmlformats.org/drawingml/2006/table">
            <a:tbl>
              <a:tblPr/>
              <a:tblGrid>
                <a:gridCol w="2038350"/>
                <a:gridCol w="2038350"/>
                <a:gridCol w="2038350"/>
                <a:gridCol w="2038350"/>
              </a:tblGrid>
              <a:tr h="518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Ruler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Reference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Summary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Zedekiah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587 B.C.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32:1-44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Jeremiah buys a field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“   “   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587 B.C.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33:1-26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Return to Jerusalem foretold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“   “   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586 B.C.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1:3; 39:1-18; 52:1-30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Fall of Jerusalem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Gedaliah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(governor)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586 B.C.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40:1 – 41:18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Gedaliah appointed &amp; assassinated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6295555D-A728-405C-9E7A-A141B9C7DAA7}" type="slidenum">
              <a:rPr lang="en-US"/>
              <a:pPr/>
              <a:t>15</a:t>
            </a:fld>
            <a:endParaRPr lang="en-US"/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142875" y="0"/>
            <a:ext cx="9001125" cy="6416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468313" y="1700213"/>
            <a:ext cx="8280400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9678" name="Group 62"/>
          <p:cNvGraphicFramePr>
            <a:graphicFrameLocks noGrp="1"/>
          </p:cNvGraphicFramePr>
          <p:nvPr>
            <p:ph idx="1"/>
          </p:nvPr>
        </p:nvGraphicFramePr>
        <p:xfrm>
          <a:off x="539750" y="433388"/>
          <a:ext cx="8153400" cy="5872162"/>
        </p:xfrm>
        <a:graphic>
          <a:graphicData uri="http://schemas.openxmlformats.org/drawingml/2006/table">
            <a:tbl>
              <a:tblPr/>
              <a:tblGrid>
                <a:gridCol w="2038350"/>
                <a:gridCol w="2038350"/>
                <a:gridCol w="2038350"/>
                <a:gridCol w="2038350"/>
              </a:tblGrid>
              <a:tr h="518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Ruler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Year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Reference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Summary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7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Johanan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(leader)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c. 586 B.C.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42:1-22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Remnant stays in the land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8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“   “   “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c. 585 B.C.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43:1-7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Remnant flees to Egypt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7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“   “   “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c. 582-580 B.C.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43:8-13; 44:1-30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Jeremiah’s last words in Egypt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8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“   “   “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582 B.C.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52:30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minor deportation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7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“   “   “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562 B.C.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52:31-34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Jehoiachin treated kindly by Evil-mero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4D7B93D3-2EB3-4E6D-851D-CEAF602617DB}" type="slidenum">
              <a:rPr lang="en-US"/>
              <a:pPr/>
              <a:t>16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0413"/>
            <a:ext cx="8153400" cy="600075"/>
          </a:xfrm>
        </p:spPr>
        <p:txBody>
          <a:bodyPr/>
          <a:lstStyle/>
          <a:p>
            <a:pPr algn="ctr" eaLnBrk="1" hangingPunct="1"/>
            <a:r>
              <a:rPr lang="en-US" sz="3600" smtClean="0"/>
              <a:t>Three Stages of Jeremiah’s Ministry</a:t>
            </a:r>
          </a:p>
        </p:txBody>
      </p:sp>
      <p:graphicFrame>
        <p:nvGraphicFramePr>
          <p:cNvPr id="222233" name="Group 25"/>
          <p:cNvGraphicFramePr>
            <a:graphicFrameLocks noGrp="1"/>
          </p:cNvGraphicFramePr>
          <p:nvPr>
            <p:ph idx="1"/>
          </p:nvPr>
        </p:nvGraphicFramePr>
        <p:xfrm>
          <a:off x="533400" y="2039938"/>
          <a:ext cx="8153400" cy="3144837"/>
        </p:xfrm>
        <a:graphic>
          <a:graphicData uri="http://schemas.openxmlformats.org/drawingml/2006/table">
            <a:tbl>
              <a:tblPr/>
              <a:tblGrid>
                <a:gridCol w="2717800"/>
                <a:gridCol w="2717800"/>
                <a:gridCol w="2717800"/>
              </a:tblGrid>
              <a:tr h="5842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627 to 605 B.C.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605 to 586 B.C.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586 to 580 B.C.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05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Prophesied while Judah was threatened by Assyria and Egypt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Proclaimed God’s judgment while Judah was threatened and besieged by Babylon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Ministered in Judah and in Egypt after Judah’s downfall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A70505BF-4FF9-4700-8238-DC0065C3CE62}" type="slidenum">
              <a:rPr lang="en-US"/>
              <a:pPr/>
              <a:t>17</a:t>
            </a:fld>
            <a:endParaRPr lang="en-US"/>
          </a:p>
        </p:txBody>
      </p:sp>
      <p:sp>
        <p:nvSpPr>
          <p:cNvPr id="19459" name="Rectangle 35"/>
          <p:cNvSpPr>
            <a:spLocks noChangeArrowheads="1"/>
          </p:cNvSpPr>
          <p:nvPr/>
        </p:nvSpPr>
        <p:spPr bwMode="auto">
          <a:xfrm>
            <a:off x="0" y="0"/>
            <a:ext cx="9144000" cy="6416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Rectangle 16"/>
          <p:cNvSpPr>
            <a:spLocks noChangeArrowheads="1"/>
          </p:cNvSpPr>
          <p:nvPr/>
        </p:nvSpPr>
        <p:spPr bwMode="auto">
          <a:xfrm>
            <a:off x="431800" y="1700213"/>
            <a:ext cx="8353425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00025"/>
            <a:ext cx="8153400" cy="573088"/>
          </a:xfrm>
        </p:spPr>
        <p:txBody>
          <a:bodyPr/>
          <a:lstStyle/>
          <a:p>
            <a:pPr algn="ctr" eaLnBrk="1" hangingPunct="1"/>
            <a:r>
              <a:rPr lang="en-US" sz="3200" smtClean="0"/>
              <a:t>Ministry of Jeremiah</a:t>
            </a:r>
          </a:p>
        </p:txBody>
      </p:sp>
      <p:graphicFrame>
        <p:nvGraphicFramePr>
          <p:cNvPr id="224290" name="Group 34"/>
          <p:cNvGraphicFramePr>
            <a:graphicFrameLocks noGrp="1"/>
          </p:cNvGraphicFramePr>
          <p:nvPr>
            <p:ph idx="1"/>
          </p:nvPr>
        </p:nvGraphicFramePr>
        <p:xfrm>
          <a:off x="533400" y="1155700"/>
          <a:ext cx="8153400" cy="5230813"/>
        </p:xfrm>
        <a:graphic>
          <a:graphicData uri="http://schemas.openxmlformats.org/drawingml/2006/table">
            <a:tbl>
              <a:tblPr/>
              <a:tblGrid>
                <a:gridCol w="4076700"/>
                <a:gridCol w="4076700"/>
              </a:tblGrid>
              <a:tr h="5230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Prophecies Before the Fall of Jerusalem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 Prophecies during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Josiah’s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reign (1-12)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Prophecies during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Jehoiakim’s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reign (13-20, 25-26, 35-36)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 Prophecies during the reign of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Jehoiakim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and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Zedekiah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(45-51)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 Prophecies during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Zedekiah’s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reign (21-24,  27-34, 37-39,52)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Prophecies After the Fall of Jerusalem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 Prophecies to the remnant in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Judah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(40-42)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Prophecies to the remnant in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Egypt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(43-44)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0" name="Text Box 19"/>
          <p:cNvSpPr txBox="1">
            <a:spLocks noChangeArrowheads="1"/>
          </p:cNvSpPr>
          <p:nvPr/>
        </p:nvSpPr>
        <p:spPr bwMode="auto">
          <a:xfrm rot="-5400000">
            <a:off x="2988469" y="3504406"/>
            <a:ext cx="28892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200">
                <a:solidFill>
                  <a:srgbClr val="FF99CC"/>
                </a:solidFill>
              </a:rPr>
              <a:t>Book of Lamentations</a:t>
            </a:r>
          </a:p>
        </p:txBody>
      </p:sp>
      <p:sp>
        <p:nvSpPr>
          <p:cNvPr id="19471" name="Text Box 20"/>
          <p:cNvSpPr txBox="1">
            <a:spLocks noChangeArrowheads="1"/>
          </p:cNvSpPr>
          <p:nvPr/>
        </p:nvSpPr>
        <p:spPr bwMode="auto">
          <a:xfrm>
            <a:off x="4005263" y="758825"/>
            <a:ext cx="128111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200"/>
              <a:t>586 B.C.</a:t>
            </a:r>
          </a:p>
        </p:txBody>
      </p:sp>
      <p:sp>
        <p:nvSpPr>
          <p:cNvPr id="19472" name="Line 21"/>
          <p:cNvSpPr>
            <a:spLocks noChangeShapeType="1"/>
          </p:cNvSpPr>
          <p:nvPr/>
        </p:nvSpPr>
        <p:spPr bwMode="auto">
          <a:xfrm>
            <a:off x="5292725" y="976313"/>
            <a:ext cx="457200" cy="0"/>
          </a:xfrm>
          <a:prstGeom prst="line">
            <a:avLst/>
          </a:prstGeom>
          <a:noFill/>
          <a:ln w="57150">
            <a:solidFill>
              <a:srgbClr val="00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22"/>
          <p:cNvSpPr>
            <a:spLocks noChangeShapeType="1"/>
          </p:cNvSpPr>
          <p:nvPr/>
        </p:nvSpPr>
        <p:spPr bwMode="auto">
          <a:xfrm flipH="1">
            <a:off x="3455988" y="976313"/>
            <a:ext cx="457200" cy="0"/>
          </a:xfrm>
          <a:prstGeom prst="line">
            <a:avLst/>
          </a:prstGeom>
          <a:noFill/>
          <a:ln w="57150">
            <a:solidFill>
              <a:srgbClr val="00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Line 23"/>
          <p:cNvSpPr>
            <a:spLocks noChangeShapeType="1"/>
          </p:cNvSpPr>
          <p:nvPr/>
        </p:nvSpPr>
        <p:spPr bwMode="auto">
          <a:xfrm>
            <a:off x="528638" y="2085975"/>
            <a:ext cx="8172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24"/>
          <p:cNvSpPr>
            <a:spLocks noChangeShapeType="1"/>
          </p:cNvSpPr>
          <p:nvPr/>
        </p:nvSpPr>
        <p:spPr bwMode="auto">
          <a:xfrm flipV="1">
            <a:off x="4471988" y="1797050"/>
            <a:ext cx="0" cy="457200"/>
          </a:xfrm>
          <a:prstGeom prst="line">
            <a:avLst/>
          </a:prstGeom>
          <a:noFill/>
          <a:ln w="57150">
            <a:solidFill>
              <a:srgbClr val="00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Text Box 27"/>
          <p:cNvSpPr txBox="1">
            <a:spLocks noChangeArrowheads="1"/>
          </p:cNvSpPr>
          <p:nvPr/>
        </p:nvSpPr>
        <p:spPr bwMode="auto">
          <a:xfrm>
            <a:off x="1436688" y="742950"/>
            <a:ext cx="195738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200"/>
              <a:t>Chapters 1-39</a:t>
            </a:r>
          </a:p>
        </p:txBody>
      </p:sp>
      <p:sp>
        <p:nvSpPr>
          <p:cNvPr id="19477" name="Text Box 28"/>
          <p:cNvSpPr txBox="1">
            <a:spLocks noChangeArrowheads="1"/>
          </p:cNvSpPr>
          <p:nvPr/>
        </p:nvSpPr>
        <p:spPr bwMode="auto">
          <a:xfrm>
            <a:off x="5795963" y="746125"/>
            <a:ext cx="211296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200"/>
              <a:t>Chapters 40-52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587EA7EC-0882-40CF-9745-BB15A3C01D10}" type="slidenum">
              <a:rPr lang="en-US"/>
              <a:pPr/>
              <a:t>18</a:t>
            </a:fld>
            <a:endParaRPr lang="en-US"/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468313" y="1700213"/>
            <a:ext cx="8280400" cy="1444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15950"/>
            <a:ext cx="8153400" cy="600075"/>
          </a:xfrm>
        </p:spPr>
        <p:txBody>
          <a:bodyPr/>
          <a:lstStyle/>
          <a:p>
            <a:pPr eaLnBrk="1" hangingPunct="1"/>
            <a:r>
              <a:rPr lang="en-US" sz="4000" smtClean="0"/>
              <a:t>Jeremiah’s Audience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62075"/>
            <a:ext cx="8153400" cy="49133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Jeremiah proclaimed a message of doom (using words, signs and symbols) to the stiff-necked and black-sliding people of Judah in the declining days before the Babylonian captivity (Jer. 1-39)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Jeremiah proclaimed a message of hope to the discouraged and dismayed remnant of people scattered around (Palestine, Egypt, Babylon) as a result of the captivity (Jer. 40-52)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Judah opposed, beat, isolated, threatened, persecuted and imprisoned Jeremiah. He was lonely, rejected and persecuted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FB413327-AA93-4FEB-A3A3-F0493AE4F0E0}" type="slidenum">
              <a:rPr lang="en-US"/>
              <a:pPr/>
              <a:t>19</a:t>
            </a:fld>
            <a:endParaRPr lang="en-US"/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431800" y="1700213"/>
            <a:ext cx="8353425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81013"/>
            <a:ext cx="8153400" cy="635000"/>
          </a:xfrm>
        </p:spPr>
        <p:txBody>
          <a:bodyPr/>
          <a:lstStyle/>
          <a:p>
            <a:pPr eaLnBrk="1" hangingPunct="1"/>
            <a:r>
              <a:rPr lang="en-US" smtClean="0"/>
              <a:t>Jeremiah’s Theme and Purpose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68413"/>
            <a:ext cx="8153400" cy="4897437"/>
          </a:xfrm>
        </p:spPr>
        <p:txBody>
          <a:bodyPr/>
          <a:lstStyle/>
          <a:p>
            <a:pPr eaLnBrk="1" hangingPunct="1"/>
            <a:r>
              <a:rPr lang="en-US" smtClean="0"/>
              <a:t>Key Theme: divine judgment is at hand</a:t>
            </a:r>
          </a:p>
          <a:p>
            <a:pPr eaLnBrk="1" hangingPunct="1"/>
            <a:r>
              <a:rPr lang="en-US" smtClean="0"/>
              <a:t>Key Verse: 1:10; cf. 18:7-10; 24:6; 31:28; 45:4</a:t>
            </a:r>
          </a:p>
          <a:p>
            <a:pPr eaLnBrk="1" hangingPunct="1"/>
            <a:r>
              <a:rPr lang="en-US" smtClean="0"/>
              <a:t>Key Purpose:</a:t>
            </a:r>
          </a:p>
          <a:p>
            <a:pPr lvl="1" eaLnBrk="1" hangingPunct="1"/>
            <a:r>
              <a:rPr lang="en-US" smtClean="0">
                <a:solidFill>
                  <a:srgbClr val="FFFF00"/>
                </a:solidFill>
              </a:rPr>
              <a:t>Historical purpose:</a:t>
            </a:r>
            <a:r>
              <a:rPr lang="en-US" smtClean="0"/>
              <a:t> How God judged Judah by using the Babylonians (1:13-16; 25:9)</a:t>
            </a:r>
          </a:p>
          <a:p>
            <a:pPr lvl="1" eaLnBrk="1" hangingPunct="1"/>
            <a:r>
              <a:rPr lang="en-US" smtClean="0">
                <a:solidFill>
                  <a:srgbClr val="FFFF00"/>
                </a:solidFill>
              </a:rPr>
              <a:t>Doctrinal purpose:</a:t>
            </a:r>
            <a:r>
              <a:rPr lang="en-US" smtClean="0"/>
              <a:t> Righteousness exalts a nation, but sin is a reproach … (Prov. 14:34)</a:t>
            </a:r>
          </a:p>
          <a:p>
            <a:pPr lvl="1" eaLnBrk="1" hangingPunct="1"/>
            <a:r>
              <a:rPr lang="en-US" smtClean="0">
                <a:solidFill>
                  <a:srgbClr val="FFFF00"/>
                </a:solidFill>
              </a:rPr>
              <a:t>Messianic purpose:</a:t>
            </a:r>
            <a:r>
              <a:rPr lang="en-US" smtClean="0"/>
              <a:t> Christ will bring a new covenant (31:31-34)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F5A90C62-B8AC-4C45-90D6-FA0A8E6A1C4B}" type="slidenum">
              <a:rPr lang="en-US"/>
              <a:pPr/>
              <a:t>2</a:t>
            </a:fld>
            <a:endParaRPr lang="en-US"/>
          </a:p>
        </p:txBody>
      </p:sp>
      <p:sp>
        <p:nvSpPr>
          <p:cNvPr id="4099" name="Rectangle 34"/>
          <p:cNvSpPr>
            <a:spLocks noChangeArrowheads="1"/>
          </p:cNvSpPr>
          <p:nvPr/>
        </p:nvSpPr>
        <p:spPr bwMode="auto">
          <a:xfrm>
            <a:off x="0" y="-28575"/>
            <a:ext cx="9144000" cy="64103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Rectangle 19"/>
          <p:cNvSpPr>
            <a:spLocks noChangeArrowheads="1"/>
          </p:cNvSpPr>
          <p:nvPr/>
        </p:nvSpPr>
        <p:spPr bwMode="auto">
          <a:xfrm>
            <a:off x="503238" y="1736725"/>
            <a:ext cx="8245475" cy="215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19050"/>
            <a:ext cx="8153400" cy="635000"/>
          </a:xfrm>
        </p:spPr>
        <p:txBody>
          <a:bodyPr/>
          <a:lstStyle/>
          <a:p>
            <a:pPr algn="ctr" eaLnBrk="1" hangingPunct="1"/>
            <a:r>
              <a:rPr lang="en-US" sz="3600" smtClean="0">
                <a:latin typeface="Arial" pitchFamily="34" charset="0"/>
              </a:rPr>
              <a:t>Jeremiah in the Old Testament</a:t>
            </a:r>
          </a:p>
        </p:txBody>
      </p:sp>
      <p:graphicFrame>
        <p:nvGraphicFramePr>
          <p:cNvPr id="54310" name="Group 38"/>
          <p:cNvGraphicFramePr>
            <a:graphicFrameLocks noGrp="1"/>
          </p:cNvGraphicFramePr>
          <p:nvPr>
            <p:ph idx="1"/>
          </p:nvPr>
        </p:nvGraphicFramePr>
        <p:xfrm>
          <a:off x="436563" y="596900"/>
          <a:ext cx="8316912" cy="5791200"/>
        </p:xfrm>
        <a:graphic>
          <a:graphicData uri="http://schemas.openxmlformats.org/drawingml/2006/table">
            <a:tbl>
              <a:tblPr/>
              <a:tblGrid>
                <a:gridCol w="2079625"/>
                <a:gridCol w="2087562"/>
                <a:gridCol w="2070100"/>
                <a:gridCol w="2079625"/>
              </a:tblGrid>
              <a:tr h="5148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Law</a:t>
                      </a: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 (5)</a:t>
                      </a:r>
                      <a:endParaRPr kumimoji="0" lang="en-US" sz="2200" b="0" i="0" u="sng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Genesis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Exodus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Leviticus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Numbers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Deuteronomy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History</a:t>
                      </a: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 (12)</a:t>
                      </a:r>
                      <a:endParaRPr kumimoji="0" lang="en-US" sz="2200" b="0" i="0" u="sng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Joshua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Judges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Ruth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1&amp;2 Samuel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1&amp;2 Kings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1&amp;2 Chronicles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Ezra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Nehemiah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Esther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Wisdom</a:t>
                      </a: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 (5)</a:t>
                      </a:r>
                      <a:endParaRPr kumimoji="0" lang="en-US" sz="2200" b="0" i="0" u="sng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Job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Psalms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Proverbs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Ecclesiastes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Song of Solomon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Prophecy</a:t>
                      </a: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 (17)</a:t>
                      </a:r>
                      <a:endParaRPr kumimoji="0" lang="en-US" sz="2200" b="0" i="0" u="sng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Major Prophets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Isaiah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Jeremiah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Lamentations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Ezekiel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Daniel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Minor Prophets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Hosea, Joel, Amos, Obadiah, Jonah, Micah, Nahum, Habakkuk, Zephaniah, Haggai, Zechariah, Malachi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C78F6863-A93A-4614-9DAA-0A41CE130DE3}" type="slidenum">
              <a:rPr lang="en-US"/>
              <a:pPr/>
              <a:t>20</a:t>
            </a:fld>
            <a:endParaRPr lang="en-US"/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468313" y="1700213"/>
            <a:ext cx="8280400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Rectangle 37"/>
          <p:cNvSpPr>
            <a:spLocks noChangeArrowheads="1"/>
          </p:cNvSpPr>
          <p:nvPr/>
        </p:nvSpPr>
        <p:spPr bwMode="auto">
          <a:xfrm>
            <a:off x="0" y="0"/>
            <a:ext cx="9144000" cy="6416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42735" name="Group 47"/>
          <p:cNvGraphicFramePr>
            <a:graphicFrameLocks noGrp="1"/>
          </p:cNvGraphicFramePr>
          <p:nvPr>
            <p:ph idx="1"/>
          </p:nvPr>
        </p:nvGraphicFramePr>
        <p:xfrm>
          <a:off x="204788" y="1295400"/>
          <a:ext cx="8748712" cy="5010150"/>
        </p:xfrm>
        <a:graphic>
          <a:graphicData uri="http://schemas.openxmlformats.org/drawingml/2006/table">
            <a:tbl>
              <a:tblPr/>
              <a:tblGrid>
                <a:gridCol w="2187575"/>
                <a:gridCol w="2187575"/>
                <a:gridCol w="2185987"/>
                <a:gridCol w="2187575"/>
              </a:tblGrid>
              <a:tr h="21393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CC"/>
                          </a:solidFill>
                          <a:effectLst/>
                          <a:latin typeface="Arial" charset="0"/>
                        </a:rPr>
                        <a:t>Destruction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Four Themes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1.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Rebuke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2.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Warning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Emphasis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People’s sin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God’s right.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Time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Present (2:1ff)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Future (23-26,31)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07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CC"/>
                          </a:solidFill>
                          <a:effectLst/>
                          <a:latin typeface="Arial" charset="0"/>
                        </a:rPr>
                        <a:t>Construction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3.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Invitation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4.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Consolation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God’s grace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People’s hope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Present (3:1ff)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Future (23:1-40; 30:4-11; 32:37-41; 33:14-26)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8575"/>
            <a:ext cx="8153400" cy="1143000"/>
          </a:xfrm>
        </p:spPr>
        <p:txBody>
          <a:bodyPr/>
          <a:lstStyle/>
          <a:p>
            <a:pPr algn="ctr" eaLnBrk="1" hangingPunct="1"/>
            <a:r>
              <a:rPr lang="en-US" smtClean="0"/>
              <a:t>Jeremiah’s Message</a:t>
            </a:r>
            <a:br>
              <a:rPr lang="en-US" smtClean="0"/>
            </a:br>
            <a:r>
              <a:rPr lang="en-US" sz="3200" smtClean="0"/>
              <a:t>1:10</a:t>
            </a:r>
          </a:p>
        </p:txBody>
      </p:sp>
      <p:sp>
        <p:nvSpPr>
          <p:cNvPr id="22551" name="Line 50"/>
          <p:cNvSpPr>
            <a:spLocks noChangeShapeType="1"/>
          </p:cNvSpPr>
          <p:nvPr/>
        </p:nvSpPr>
        <p:spPr bwMode="auto">
          <a:xfrm>
            <a:off x="2387600" y="1770063"/>
            <a:ext cx="6577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FE07F816-C619-42ED-8F6F-361FA82DA71D}" type="slidenum">
              <a:rPr lang="en-US"/>
              <a:pPr/>
              <a:t>21</a:t>
            </a:fld>
            <a:endParaRPr lang="en-US"/>
          </a:p>
        </p:txBody>
      </p:sp>
      <p:sp>
        <p:nvSpPr>
          <p:cNvPr id="23555" name="Rectangle 5"/>
          <p:cNvSpPr>
            <a:spLocks noChangeArrowheads="1"/>
          </p:cNvSpPr>
          <p:nvPr/>
        </p:nvSpPr>
        <p:spPr bwMode="auto">
          <a:xfrm>
            <a:off x="431800" y="1592263"/>
            <a:ext cx="8353425" cy="3603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82563"/>
            <a:ext cx="8153400" cy="671512"/>
          </a:xfrm>
        </p:spPr>
        <p:txBody>
          <a:bodyPr/>
          <a:lstStyle/>
          <a:p>
            <a:pPr eaLnBrk="1" hangingPunct="1"/>
            <a:r>
              <a:rPr lang="en-US" sz="3200" smtClean="0"/>
              <a:t>Historical Background to Jeremiah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696913"/>
            <a:ext cx="8153400" cy="5661025"/>
          </a:xfrm>
        </p:spPr>
        <p:txBody>
          <a:bodyPr/>
          <a:lstStyle/>
          <a:p>
            <a:pPr eaLnBrk="1" hangingPunct="1"/>
            <a:r>
              <a:rPr lang="en-US" sz="2800" smtClean="0"/>
              <a:t>National History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Israel had already fallen to Assyria in 722 B.C.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Material prosperity led to religious apostasy, political, moral and social decay, indifference and forgetting God; idolatry was rampant (1:16)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Judah holds awhile longer because of the righteous reforms of Hezekiah and Josiah. Hezekiah’s reforms were short-lived. The wicked kings Manasseh and Amon led God’s people back into sin and idolatry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It is now the “midnight hour” for Judah (3:11). Jeremiah is God’s spokesman in the last 40 years of Judah’s history; its darkest days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22419719-D89E-4FFF-A848-315E4DDA78B9}" type="slidenum">
              <a:rPr lang="en-US"/>
              <a:pPr/>
              <a:t>22</a:t>
            </a:fld>
            <a:endParaRPr lang="en-US"/>
          </a:p>
        </p:txBody>
      </p:sp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468313" y="1700213"/>
            <a:ext cx="8280400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15925"/>
            <a:ext cx="8153400" cy="671513"/>
          </a:xfrm>
        </p:spPr>
        <p:txBody>
          <a:bodyPr/>
          <a:lstStyle/>
          <a:p>
            <a:pPr eaLnBrk="1" hangingPunct="1"/>
            <a:r>
              <a:rPr lang="en-US" sz="3600" smtClean="0"/>
              <a:t>Historical Background to Jeremiah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31900"/>
            <a:ext cx="8153400" cy="51133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National History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Josiah’s reforms (about 9 in all) failed to produce a real change of heart, and did not completely eradicated the sins of the people (2 K. 23:26; 24:3ff; Jer. 3:6-10; 15:4). Thus, Judah was destined for judgment (Jer. 7:23-24; 8:11-12)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Jeremiah lived in perilous times (Jer. 16:1-4). The princes, priests, prophets and people were corrupt (1:18; 2:26; 4:9; 5:31; 14:13-16; 23:9-40)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Background in 2 Kings 22-25; 2 Chron. 34-36; Jeremiah is mentioned by name in 2 Chron. 35:25; 36:12,21,22; Ezra 1:1; Dan. 9:2; and Matt. 2:17; 16:14; 27:9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3" grpId="0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A4106AD9-CAD8-4908-AABB-53EB629EDC88}" type="slidenum">
              <a:rPr lang="en-US"/>
              <a:pPr/>
              <a:t>23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Historical Background to Jeremiah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3370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International History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Assyria and Egypt had been the main threat to Judah in recent times (Jer. 2:18,36-37)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Assyria experienced rapid decline during the reign of Josiah. Assurbanipal, the last ruler of the Assyrian Empire, died the year Jeremiah began his work, 627 B.C.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Babylonia was struggling with Assyria for her independence. Babylon finally conquered Asshur in 614 B.C., Ninevah in 612 B.C., and Haran in 610 B.C.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6C41911A-478E-45BE-9DDF-E8B9EDC3D47F}" type="slidenum">
              <a:rPr lang="en-US"/>
              <a:pPr/>
              <a:t>24</a:t>
            </a:fld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Historical Background to Jeremiah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3370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International History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Egypt controlled Palestine from 609 to 605 B.C. Pharoah Neco fought with Josiah in Megiddo in 609 B.C. (2 Chron. 35:20-25)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Egypt challenged Babylon’s power in the battle of Carchemish, but was defeated in 605 B.C. (Jer. 46:2-13)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Babylon controlled Palestine from 605 B.C. to 539 B.C. Babylon was used by God to punish Judah (“Babylon” mentioned 143 times in Jeremiah!)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build="p" bldLvl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386B6BC7-BB4C-4E53-A063-D8BEBD684181}" type="slidenum">
              <a:rPr lang="en-US"/>
              <a:pPr/>
              <a:t>25</a:t>
            </a:fld>
            <a:endParaRPr lang="en-US"/>
          </a:p>
        </p:txBody>
      </p:sp>
      <p:sp>
        <p:nvSpPr>
          <p:cNvPr id="27651" name="Rectangle 34"/>
          <p:cNvSpPr>
            <a:spLocks noChangeArrowheads="1"/>
          </p:cNvSpPr>
          <p:nvPr/>
        </p:nvSpPr>
        <p:spPr bwMode="auto">
          <a:xfrm>
            <a:off x="0" y="0"/>
            <a:ext cx="9144000" cy="6416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511175" y="119063"/>
            <a:ext cx="8153400" cy="501650"/>
          </a:xfrm>
        </p:spPr>
        <p:txBody>
          <a:bodyPr/>
          <a:lstStyle/>
          <a:p>
            <a:pPr algn="ctr" eaLnBrk="1" hangingPunct="1"/>
            <a:r>
              <a:rPr lang="en-US" sz="3200" smtClean="0">
                <a:latin typeface="Arial" pitchFamily="34" charset="0"/>
              </a:rPr>
              <a:t>Kings and Kingdoms in Jeremiah</a:t>
            </a:r>
          </a:p>
        </p:txBody>
      </p:sp>
      <p:graphicFrame>
        <p:nvGraphicFramePr>
          <p:cNvPr id="79983" name="Group 111"/>
          <p:cNvGraphicFramePr>
            <a:graphicFrameLocks noGrp="1"/>
          </p:cNvGraphicFramePr>
          <p:nvPr>
            <p:ph sz="half" idx="2"/>
          </p:nvPr>
        </p:nvGraphicFramePr>
        <p:xfrm>
          <a:off x="350838" y="717550"/>
          <a:ext cx="8494712" cy="5278438"/>
        </p:xfrm>
        <a:graphic>
          <a:graphicData uri="http://schemas.openxmlformats.org/drawingml/2006/table">
            <a:tbl>
              <a:tblPr/>
              <a:tblGrid>
                <a:gridCol w="2832100"/>
                <a:gridCol w="2832100"/>
                <a:gridCol w="2830512"/>
              </a:tblGrid>
              <a:tr h="527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Kings of Egypt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Arial" charset="0"/>
                        </a:rPr>
                        <a:t>Psammetichus 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(664-610 B.C.)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Arial" charset="0"/>
                        </a:rPr>
                        <a:t>Necho II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(610-598 B.C.)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Arial" charset="0"/>
                        </a:rPr>
                        <a:t>Psammetichus II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(595-589 B.C.)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Arial" charset="0"/>
                        </a:rPr>
                        <a:t>Apries (Hophra)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(589-570 B.C.)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Kings of Judah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Josiah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(640-609 B.C.)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Jehoahaz*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(609 B.C.)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Jehoiakim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(609-598 B.C.)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Jehoiachin**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(598-597 B.C.)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Zedekiah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(597-586 B.C.)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Kings of Babylon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CC"/>
                          </a:solidFill>
                          <a:effectLst/>
                          <a:latin typeface="Arial" charset="0"/>
                        </a:rPr>
                        <a:t>Nabopolassar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(625-605 B.C.)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CC"/>
                          </a:solidFill>
                          <a:effectLst/>
                          <a:latin typeface="Arial" charset="0"/>
                        </a:rPr>
                        <a:t>Nebuchadnezzar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(605-562 B.C.)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99CC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99CC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99CC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99CC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CC"/>
                          </a:solidFill>
                          <a:effectLst/>
                          <a:latin typeface="Arial" charset="0"/>
                        </a:rPr>
                        <a:t>Evil-Merodach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(562-560 B.C.)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63" name="Text Box 99"/>
          <p:cNvSpPr txBox="1">
            <a:spLocks noChangeArrowheads="1"/>
          </p:cNvSpPr>
          <p:nvPr/>
        </p:nvSpPr>
        <p:spPr bwMode="auto">
          <a:xfrm>
            <a:off x="127000" y="6040438"/>
            <a:ext cx="8928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*</a:t>
            </a:r>
            <a:r>
              <a:rPr lang="en-US"/>
              <a:t> = Shallum in Jer. 22:11; reigned 3 months	</a:t>
            </a:r>
            <a:r>
              <a:rPr lang="en-US">
                <a:solidFill>
                  <a:srgbClr val="FFFF00"/>
                </a:solidFill>
              </a:rPr>
              <a:t>**</a:t>
            </a:r>
            <a:r>
              <a:rPr lang="en-US"/>
              <a:t> = Coniah in Jer. 22:24; reign 3 months</a:t>
            </a:r>
          </a:p>
        </p:txBody>
      </p:sp>
      <p:sp>
        <p:nvSpPr>
          <p:cNvPr id="27664" name="Line 109"/>
          <p:cNvSpPr>
            <a:spLocks noChangeShapeType="1"/>
          </p:cNvSpPr>
          <p:nvPr/>
        </p:nvSpPr>
        <p:spPr bwMode="auto">
          <a:xfrm>
            <a:off x="350838" y="1233488"/>
            <a:ext cx="8497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E1D35ED7-76FB-4E44-818B-E78865A2641B}" type="slidenum">
              <a:rPr lang="en-US"/>
              <a:pPr/>
              <a:t>26</a:t>
            </a:fld>
            <a:endParaRPr 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000" smtClean="0">
                <a:latin typeface="Arial" pitchFamily="34" charset="0"/>
              </a:rPr>
              <a:t>The Last Kings of Judah</a:t>
            </a:r>
            <a:br>
              <a:rPr lang="en-US" sz="4000" smtClean="0">
                <a:latin typeface="Arial" pitchFamily="34" charset="0"/>
              </a:rPr>
            </a:br>
            <a:r>
              <a:rPr lang="en-US" sz="2400" i="1" smtClean="0"/>
              <a:t>ruling in the days of Jeremiah</a:t>
            </a:r>
            <a:br>
              <a:rPr lang="en-US" sz="2400" i="1" smtClean="0"/>
            </a:br>
            <a:r>
              <a:rPr lang="en-US" sz="2400" i="1" smtClean="0"/>
              <a:t>(1 Chronicles 3:14-17)</a:t>
            </a:r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3602038" y="1771650"/>
            <a:ext cx="1981200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800">
                <a:solidFill>
                  <a:srgbClr val="FFFF00"/>
                </a:solidFill>
              </a:rPr>
              <a:t>Josiah</a:t>
            </a:r>
          </a:p>
          <a:p>
            <a:pPr algn="ctr"/>
            <a:r>
              <a:rPr lang="en-US" sz="2400"/>
              <a:t>640-609 B.C.</a:t>
            </a:r>
          </a:p>
          <a:p>
            <a:pPr algn="ctr"/>
            <a:r>
              <a:rPr lang="en-US">
                <a:solidFill>
                  <a:srgbClr val="FF99CC"/>
                </a:solidFill>
              </a:rPr>
              <a:t>(2 Kings 22:1)</a:t>
            </a:r>
          </a:p>
        </p:txBody>
      </p:sp>
      <p:sp>
        <p:nvSpPr>
          <p:cNvPr id="28677" name="Text Box 6"/>
          <p:cNvSpPr txBox="1">
            <a:spLocks noChangeArrowheads="1"/>
          </p:cNvSpPr>
          <p:nvPr/>
        </p:nvSpPr>
        <p:spPr bwMode="auto">
          <a:xfrm>
            <a:off x="3624263" y="3317875"/>
            <a:ext cx="1981200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800">
                <a:solidFill>
                  <a:srgbClr val="FFFF00"/>
                </a:solidFill>
              </a:rPr>
              <a:t>Jehoiakim</a:t>
            </a:r>
          </a:p>
          <a:p>
            <a:pPr algn="ctr"/>
            <a:r>
              <a:rPr lang="en-US" sz="2400"/>
              <a:t>609-598 B.C.</a:t>
            </a:r>
          </a:p>
          <a:p>
            <a:pPr algn="ctr"/>
            <a:r>
              <a:rPr lang="en-US">
                <a:solidFill>
                  <a:srgbClr val="FF99CC"/>
                </a:solidFill>
              </a:rPr>
              <a:t>(2 Kings 23:36)</a:t>
            </a:r>
          </a:p>
        </p:txBody>
      </p:sp>
      <p:sp>
        <p:nvSpPr>
          <p:cNvPr id="28678" name="Text Box 7"/>
          <p:cNvSpPr txBox="1">
            <a:spLocks noChangeArrowheads="1"/>
          </p:cNvSpPr>
          <p:nvPr/>
        </p:nvSpPr>
        <p:spPr bwMode="auto">
          <a:xfrm>
            <a:off x="3641725" y="4833938"/>
            <a:ext cx="1981200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800">
                <a:solidFill>
                  <a:srgbClr val="FFFF00"/>
                </a:solidFill>
              </a:rPr>
              <a:t>Jehoiachin</a:t>
            </a:r>
          </a:p>
          <a:p>
            <a:pPr algn="ctr"/>
            <a:r>
              <a:rPr lang="en-US" sz="2400"/>
              <a:t>598-597 B.C.</a:t>
            </a:r>
          </a:p>
          <a:p>
            <a:pPr algn="ctr"/>
            <a:r>
              <a:rPr lang="en-US">
                <a:solidFill>
                  <a:srgbClr val="FF99CC"/>
                </a:solidFill>
              </a:rPr>
              <a:t>(2 Kings 24:8)</a:t>
            </a:r>
          </a:p>
        </p:txBody>
      </p:sp>
      <p:sp>
        <p:nvSpPr>
          <p:cNvPr id="28679" name="Text Box 8"/>
          <p:cNvSpPr txBox="1">
            <a:spLocks noChangeArrowheads="1"/>
          </p:cNvSpPr>
          <p:nvPr/>
        </p:nvSpPr>
        <p:spPr bwMode="auto">
          <a:xfrm>
            <a:off x="6035675" y="3314700"/>
            <a:ext cx="1981200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800">
                <a:solidFill>
                  <a:srgbClr val="FFFF00"/>
                </a:solidFill>
              </a:rPr>
              <a:t>Zedekiah</a:t>
            </a:r>
          </a:p>
          <a:p>
            <a:pPr algn="ctr"/>
            <a:r>
              <a:rPr lang="en-US" sz="2400"/>
              <a:t>597-586 B.C.</a:t>
            </a:r>
          </a:p>
          <a:p>
            <a:pPr algn="ctr"/>
            <a:r>
              <a:rPr lang="en-US">
                <a:solidFill>
                  <a:srgbClr val="FF99CC"/>
                </a:solidFill>
              </a:rPr>
              <a:t>(2 Kings 24:18)</a:t>
            </a:r>
          </a:p>
        </p:txBody>
      </p:sp>
      <p:sp>
        <p:nvSpPr>
          <p:cNvPr id="28680" name="Text Box 9"/>
          <p:cNvSpPr txBox="1">
            <a:spLocks noChangeArrowheads="1"/>
          </p:cNvSpPr>
          <p:nvPr/>
        </p:nvSpPr>
        <p:spPr bwMode="auto">
          <a:xfrm>
            <a:off x="1223963" y="3359150"/>
            <a:ext cx="1981200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800">
                <a:solidFill>
                  <a:srgbClr val="FFFF00"/>
                </a:solidFill>
              </a:rPr>
              <a:t>Jehoahaz</a:t>
            </a:r>
          </a:p>
          <a:p>
            <a:pPr algn="ctr"/>
            <a:r>
              <a:rPr lang="en-US" sz="2400"/>
              <a:t>609 B.C.</a:t>
            </a:r>
          </a:p>
          <a:p>
            <a:pPr algn="ctr"/>
            <a:r>
              <a:rPr lang="en-US">
                <a:solidFill>
                  <a:srgbClr val="FF99CC"/>
                </a:solidFill>
              </a:rPr>
              <a:t>(2 Kings 23:31)</a:t>
            </a:r>
          </a:p>
        </p:txBody>
      </p:sp>
      <p:sp>
        <p:nvSpPr>
          <p:cNvPr id="28681" name="Line 10"/>
          <p:cNvSpPr>
            <a:spLocks noChangeShapeType="1"/>
          </p:cNvSpPr>
          <p:nvPr/>
        </p:nvSpPr>
        <p:spPr bwMode="auto">
          <a:xfrm flipH="1">
            <a:off x="3070225" y="2697163"/>
            <a:ext cx="649288" cy="7429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11"/>
          <p:cNvSpPr>
            <a:spLocks noChangeShapeType="1"/>
          </p:cNvSpPr>
          <p:nvPr/>
        </p:nvSpPr>
        <p:spPr bwMode="auto">
          <a:xfrm>
            <a:off x="5435600" y="2708275"/>
            <a:ext cx="757238" cy="68421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Line 12"/>
          <p:cNvSpPr>
            <a:spLocks noChangeShapeType="1"/>
          </p:cNvSpPr>
          <p:nvPr/>
        </p:nvSpPr>
        <p:spPr bwMode="auto">
          <a:xfrm>
            <a:off x="4616450" y="3001963"/>
            <a:ext cx="0" cy="3603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13"/>
          <p:cNvSpPr>
            <a:spLocks noChangeShapeType="1"/>
          </p:cNvSpPr>
          <p:nvPr/>
        </p:nvSpPr>
        <p:spPr bwMode="auto">
          <a:xfrm>
            <a:off x="4616450" y="4522788"/>
            <a:ext cx="0" cy="3603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E379C10-F6A5-4BF7-9B57-39DAA70897BF}" type="slidenum">
              <a:rPr lang="en-US"/>
              <a:pPr/>
              <a:t>27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Josiah and Jeremiah</a:t>
            </a:r>
            <a:br>
              <a:rPr lang="en-US" smtClean="0"/>
            </a:br>
            <a:r>
              <a:rPr lang="en-US" sz="3200" smtClean="0"/>
              <a:t>2 Kings 22-23 and 2 Chronicles 34-35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28800"/>
            <a:ext cx="8218487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FFFF00"/>
                </a:solidFill>
              </a:rPr>
              <a:t>Eighth year, 632 B.C.</a:t>
            </a:r>
            <a:r>
              <a:rPr lang="en-US" smtClean="0"/>
              <a:t> - Josiah began to seek Jehovah (2 Chron. 34:3)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FFFF00"/>
                </a:solidFill>
              </a:rPr>
              <a:t>Twelfth year, 628 B.C.</a:t>
            </a:r>
            <a:r>
              <a:rPr lang="en-US" smtClean="0"/>
              <a:t> - Josiah began to purge idolatry (2 Chron. 34:3)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FFFF00"/>
                </a:solidFill>
              </a:rPr>
              <a:t>Thirteenth year, 627 B.C.</a:t>
            </a:r>
            <a:r>
              <a:rPr lang="en-US" smtClean="0"/>
              <a:t> - Jeremiah began his work (Jer. 1:2)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FFFF00"/>
                </a:solidFill>
              </a:rPr>
              <a:t>Eighteenth year, 622 B.C.</a:t>
            </a:r>
            <a:r>
              <a:rPr lang="en-US" smtClean="0"/>
              <a:t> - Hilkiah book of the law found (2 Chron. 34:8)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51893A67-6D44-43DD-988F-6668C05A8C0B}" type="slidenum">
              <a:rPr lang="en-US"/>
              <a:pPr/>
              <a:t>28</a:t>
            </a:fld>
            <a:endParaRPr lang="en-US"/>
          </a:p>
        </p:txBody>
      </p:sp>
      <p:sp>
        <p:nvSpPr>
          <p:cNvPr id="30723" name="Rectangle 22"/>
          <p:cNvSpPr>
            <a:spLocks noChangeArrowheads="1"/>
          </p:cNvSpPr>
          <p:nvPr/>
        </p:nvSpPr>
        <p:spPr bwMode="auto">
          <a:xfrm>
            <a:off x="9525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724" name="Rectangle 14"/>
          <p:cNvSpPr>
            <a:spLocks noChangeArrowheads="1"/>
          </p:cNvSpPr>
          <p:nvPr/>
        </p:nvSpPr>
        <p:spPr bwMode="auto">
          <a:xfrm>
            <a:off x="503238" y="1736725"/>
            <a:ext cx="8245475" cy="1793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0725" name="Picture 13" descr="la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300" y="1052513"/>
            <a:ext cx="6096000" cy="457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6" name="Text Box 15"/>
          <p:cNvSpPr txBox="1">
            <a:spLocks noChangeArrowheads="1"/>
          </p:cNvSpPr>
          <p:nvPr/>
        </p:nvSpPr>
        <p:spPr bwMode="auto">
          <a:xfrm>
            <a:off x="1011238" y="346075"/>
            <a:ext cx="71088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3200"/>
              <a:t>Key Locations in the Book of Jeremiah</a:t>
            </a:r>
          </a:p>
        </p:txBody>
      </p:sp>
      <p:sp>
        <p:nvSpPr>
          <p:cNvPr id="30727" name="Line 17"/>
          <p:cNvSpPr>
            <a:spLocks noChangeShapeType="1"/>
          </p:cNvSpPr>
          <p:nvPr/>
        </p:nvSpPr>
        <p:spPr bwMode="auto">
          <a:xfrm>
            <a:off x="1671638" y="936625"/>
            <a:ext cx="5724525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Text Box 19"/>
          <p:cNvSpPr txBox="1">
            <a:spLocks noChangeArrowheads="1"/>
          </p:cNvSpPr>
          <p:nvPr/>
        </p:nvSpPr>
        <p:spPr bwMode="auto">
          <a:xfrm>
            <a:off x="7502525" y="1871663"/>
            <a:ext cx="17430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400">
                <a:solidFill>
                  <a:srgbClr val="FFFF00"/>
                </a:solidFill>
              </a:rPr>
              <a:t>Assyria</a:t>
            </a:r>
          </a:p>
          <a:p>
            <a:pPr algn="ctr"/>
            <a:r>
              <a:rPr lang="en-US" sz="2400"/>
              <a:t>(Jer. 50:17)</a:t>
            </a:r>
          </a:p>
        </p:txBody>
      </p:sp>
      <p:sp>
        <p:nvSpPr>
          <p:cNvPr id="30729" name="Text Box 21"/>
          <p:cNvSpPr txBox="1">
            <a:spLocks noChangeArrowheads="1"/>
          </p:cNvSpPr>
          <p:nvPr/>
        </p:nvSpPr>
        <p:spPr bwMode="auto">
          <a:xfrm>
            <a:off x="7518400" y="3841750"/>
            <a:ext cx="17430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400">
                <a:solidFill>
                  <a:srgbClr val="FFFF00"/>
                </a:solidFill>
              </a:rPr>
              <a:t>Elam</a:t>
            </a:r>
          </a:p>
          <a:p>
            <a:pPr algn="ctr"/>
            <a:r>
              <a:rPr lang="en-US" sz="2400"/>
              <a:t>(Jer. 49:34)</a:t>
            </a:r>
          </a:p>
        </p:txBody>
      </p:sp>
      <p:sp>
        <p:nvSpPr>
          <p:cNvPr id="30730" name="Text Box 25"/>
          <p:cNvSpPr txBox="1">
            <a:spLocks noChangeArrowheads="1"/>
          </p:cNvSpPr>
          <p:nvPr/>
        </p:nvSpPr>
        <p:spPr bwMode="auto">
          <a:xfrm>
            <a:off x="115888" y="3405188"/>
            <a:ext cx="14033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400">
                <a:solidFill>
                  <a:srgbClr val="FFFF00"/>
                </a:solidFill>
              </a:rPr>
              <a:t>Judah</a:t>
            </a:r>
          </a:p>
          <a:p>
            <a:pPr algn="ctr"/>
            <a:r>
              <a:rPr lang="en-US" sz="2400"/>
              <a:t>(Jer. 1:3)</a:t>
            </a:r>
          </a:p>
        </p:txBody>
      </p:sp>
      <p:sp>
        <p:nvSpPr>
          <p:cNvPr id="30731" name="Text Box 29"/>
          <p:cNvSpPr txBox="1">
            <a:spLocks noChangeArrowheads="1"/>
          </p:cNvSpPr>
          <p:nvPr/>
        </p:nvSpPr>
        <p:spPr bwMode="auto">
          <a:xfrm>
            <a:off x="130175" y="2598738"/>
            <a:ext cx="14033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400">
                <a:solidFill>
                  <a:srgbClr val="FFFF00"/>
                </a:solidFill>
              </a:rPr>
              <a:t>Israel</a:t>
            </a:r>
          </a:p>
          <a:p>
            <a:pPr algn="ctr"/>
            <a:r>
              <a:rPr lang="en-US" sz="2400"/>
              <a:t>(Jer. 2:3)</a:t>
            </a:r>
          </a:p>
        </p:txBody>
      </p:sp>
      <p:sp>
        <p:nvSpPr>
          <p:cNvPr id="30732" name="Text Box 31"/>
          <p:cNvSpPr txBox="1">
            <a:spLocks noChangeArrowheads="1"/>
          </p:cNvSpPr>
          <p:nvPr/>
        </p:nvSpPr>
        <p:spPr bwMode="auto">
          <a:xfrm>
            <a:off x="-12700" y="5718175"/>
            <a:ext cx="15732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400">
                <a:solidFill>
                  <a:srgbClr val="FFFF00"/>
                </a:solidFill>
              </a:rPr>
              <a:t>Egypt</a:t>
            </a:r>
          </a:p>
          <a:p>
            <a:pPr algn="ctr"/>
            <a:r>
              <a:rPr lang="en-US" sz="2400"/>
              <a:t>(Jer. 46:2)</a:t>
            </a:r>
          </a:p>
        </p:txBody>
      </p:sp>
      <p:sp>
        <p:nvSpPr>
          <p:cNvPr id="30733" name="Text Box 38"/>
          <p:cNvSpPr txBox="1">
            <a:spLocks noChangeArrowheads="1"/>
          </p:cNvSpPr>
          <p:nvPr/>
        </p:nvSpPr>
        <p:spPr bwMode="auto">
          <a:xfrm>
            <a:off x="-122238" y="1027113"/>
            <a:ext cx="1743076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400">
                <a:solidFill>
                  <a:srgbClr val="FFFF00"/>
                </a:solidFill>
              </a:rPr>
              <a:t>Damascus</a:t>
            </a:r>
          </a:p>
          <a:p>
            <a:pPr algn="ctr"/>
            <a:r>
              <a:rPr lang="en-US" sz="2400"/>
              <a:t>(Jer. 49:23)</a:t>
            </a:r>
          </a:p>
        </p:txBody>
      </p:sp>
      <p:sp>
        <p:nvSpPr>
          <p:cNvPr id="30734" name="Line 40"/>
          <p:cNvSpPr>
            <a:spLocks noChangeShapeType="1"/>
          </p:cNvSpPr>
          <p:nvPr/>
        </p:nvSpPr>
        <p:spPr bwMode="auto">
          <a:xfrm flipH="1" flipV="1">
            <a:off x="1368425" y="1449388"/>
            <a:ext cx="2987675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5" name="Line 43"/>
          <p:cNvSpPr>
            <a:spLocks noChangeShapeType="1"/>
          </p:cNvSpPr>
          <p:nvPr/>
        </p:nvSpPr>
        <p:spPr bwMode="auto">
          <a:xfrm flipH="1">
            <a:off x="431800" y="144938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Text Box 44"/>
          <p:cNvSpPr txBox="1">
            <a:spLocks noChangeArrowheads="1"/>
          </p:cNvSpPr>
          <p:nvPr/>
        </p:nvSpPr>
        <p:spPr bwMode="auto">
          <a:xfrm>
            <a:off x="-7938" y="4240213"/>
            <a:ext cx="15732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400">
                <a:solidFill>
                  <a:srgbClr val="FFFF00"/>
                </a:solidFill>
              </a:rPr>
              <a:t>Philistia</a:t>
            </a:r>
          </a:p>
          <a:p>
            <a:pPr algn="ctr"/>
            <a:r>
              <a:rPr lang="en-US" sz="2400"/>
              <a:t>(Jer. 47:1)</a:t>
            </a:r>
          </a:p>
        </p:txBody>
      </p:sp>
      <p:sp>
        <p:nvSpPr>
          <p:cNvPr id="30737" name="Text Box 46"/>
          <p:cNvSpPr txBox="1">
            <a:spLocks noChangeArrowheads="1"/>
          </p:cNvSpPr>
          <p:nvPr/>
        </p:nvSpPr>
        <p:spPr bwMode="auto">
          <a:xfrm>
            <a:off x="1433513" y="5711825"/>
            <a:ext cx="15732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400">
                <a:solidFill>
                  <a:srgbClr val="FFFF00"/>
                </a:solidFill>
              </a:rPr>
              <a:t>Edom</a:t>
            </a:r>
          </a:p>
          <a:p>
            <a:pPr algn="ctr"/>
            <a:r>
              <a:rPr lang="en-US" sz="2400"/>
              <a:t>(Jer. 49:7)</a:t>
            </a:r>
          </a:p>
        </p:txBody>
      </p:sp>
      <p:sp>
        <p:nvSpPr>
          <p:cNvPr id="30738" name="Text Box 48"/>
          <p:cNvSpPr txBox="1">
            <a:spLocks noChangeArrowheads="1"/>
          </p:cNvSpPr>
          <p:nvPr/>
        </p:nvSpPr>
        <p:spPr bwMode="auto">
          <a:xfrm>
            <a:off x="5892800" y="5703888"/>
            <a:ext cx="15732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400">
                <a:solidFill>
                  <a:srgbClr val="FFFF00"/>
                </a:solidFill>
              </a:rPr>
              <a:t>Ammon</a:t>
            </a:r>
          </a:p>
          <a:p>
            <a:pPr algn="ctr"/>
            <a:r>
              <a:rPr lang="en-US" sz="2400"/>
              <a:t>(Jer. 49:1)</a:t>
            </a:r>
          </a:p>
        </p:txBody>
      </p:sp>
      <p:sp>
        <p:nvSpPr>
          <p:cNvPr id="30739" name="Text Box 50"/>
          <p:cNvSpPr txBox="1">
            <a:spLocks noChangeArrowheads="1"/>
          </p:cNvSpPr>
          <p:nvPr/>
        </p:nvSpPr>
        <p:spPr bwMode="auto">
          <a:xfrm>
            <a:off x="2876550" y="5705475"/>
            <a:ext cx="17430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400">
                <a:solidFill>
                  <a:srgbClr val="FFFF00"/>
                </a:solidFill>
              </a:rPr>
              <a:t>Arabia</a:t>
            </a:r>
          </a:p>
          <a:p>
            <a:pPr algn="ctr"/>
            <a:r>
              <a:rPr lang="en-US" sz="2400"/>
              <a:t>(Jer. 25:24)</a:t>
            </a:r>
          </a:p>
        </p:txBody>
      </p:sp>
      <p:sp>
        <p:nvSpPr>
          <p:cNvPr id="30740" name="Text Box 57"/>
          <p:cNvSpPr txBox="1">
            <a:spLocks noChangeArrowheads="1"/>
          </p:cNvSpPr>
          <p:nvPr/>
        </p:nvSpPr>
        <p:spPr bwMode="auto">
          <a:xfrm>
            <a:off x="-6350" y="1906588"/>
            <a:ext cx="15525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000">
                <a:solidFill>
                  <a:srgbClr val="FFFF00"/>
                </a:solidFill>
              </a:rPr>
              <a:t>Tyre / Sidon</a:t>
            </a:r>
          </a:p>
          <a:p>
            <a:pPr algn="ctr"/>
            <a:r>
              <a:rPr lang="en-US" sz="2000"/>
              <a:t>(Jer. 47:4)</a:t>
            </a:r>
          </a:p>
        </p:txBody>
      </p:sp>
      <p:sp>
        <p:nvSpPr>
          <p:cNvPr id="30741" name="Line 58"/>
          <p:cNvSpPr>
            <a:spLocks noChangeShapeType="1"/>
          </p:cNvSpPr>
          <p:nvPr/>
        </p:nvSpPr>
        <p:spPr bwMode="auto">
          <a:xfrm flipH="1">
            <a:off x="3816350" y="4365625"/>
            <a:ext cx="863600" cy="1403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2" name="Line 61"/>
          <p:cNvSpPr>
            <a:spLocks noChangeShapeType="1"/>
          </p:cNvSpPr>
          <p:nvPr/>
        </p:nvSpPr>
        <p:spPr bwMode="auto">
          <a:xfrm flipH="1">
            <a:off x="2951163" y="3789363"/>
            <a:ext cx="1225550" cy="1979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3" name="Line 64"/>
          <p:cNvSpPr>
            <a:spLocks noChangeShapeType="1"/>
          </p:cNvSpPr>
          <p:nvPr/>
        </p:nvSpPr>
        <p:spPr bwMode="auto">
          <a:xfrm flipH="1">
            <a:off x="1403350" y="3536950"/>
            <a:ext cx="2592388" cy="1116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4" name="Line 67"/>
          <p:cNvSpPr>
            <a:spLocks noChangeShapeType="1"/>
          </p:cNvSpPr>
          <p:nvPr/>
        </p:nvSpPr>
        <p:spPr bwMode="auto">
          <a:xfrm flipH="1">
            <a:off x="250825" y="4652963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5" name="Line 69"/>
          <p:cNvSpPr>
            <a:spLocks noChangeShapeType="1"/>
          </p:cNvSpPr>
          <p:nvPr/>
        </p:nvSpPr>
        <p:spPr bwMode="auto">
          <a:xfrm flipH="1">
            <a:off x="395288" y="3789363"/>
            <a:ext cx="973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6" name="Line 70"/>
          <p:cNvSpPr>
            <a:spLocks noChangeShapeType="1"/>
          </p:cNvSpPr>
          <p:nvPr/>
        </p:nvSpPr>
        <p:spPr bwMode="auto">
          <a:xfrm flipH="1">
            <a:off x="1295400" y="3536950"/>
            <a:ext cx="2736850" cy="252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Line 73"/>
          <p:cNvSpPr>
            <a:spLocks noChangeShapeType="1"/>
          </p:cNvSpPr>
          <p:nvPr/>
        </p:nvSpPr>
        <p:spPr bwMode="auto">
          <a:xfrm flipH="1">
            <a:off x="431800" y="2263775"/>
            <a:ext cx="755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8" name="Line 74"/>
          <p:cNvSpPr>
            <a:spLocks noChangeShapeType="1"/>
          </p:cNvSpPr>
          <p:nvPr/>
        </p:nvSpPr>
        <p:spPr bwMode="auto">
          <a:xfrm flipH="1" flipV="1">
            <a:off x="1187450" y="2276475"/>
            <a:ext cx="2844800" cy="757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Line 75"/>
          <p:cNvSpPr>
            <a:spLocks noChangeShapeType="1"/>
          </p:cNvSpPr>
          <p:nvPr/>
        </p:nvSpPr>
        <p:spPr bwMode="auto">
          <a:xfrm>
            <a:off x="431800" y="2997200"/>
            <a:ext cx="900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0" name="Line 77"/>
          <p:cNvSpPr>
            <a:spLocks noChangeShapeType="1"/>
          </p:cNvSpPr>
          <p:nvPr/>
        </p:nvSpPr>
        <p:spPr bwMode="auto">
          <a:xfrm flipH="1" flipV="1">
            <a:off x="1295400" y="2997200"/>
            <a:ext cx="2771775" cy="32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1" name="Line 63"/>
          <p:cNvSpPr>
            <a:spLocks noChangeShapeType="1"/>
          </p:cNvSpPr>
          <p:nvPr/>
        </p:nvSpPr>
        <p:spPr bwMode="auto">
          <a:xfrm flipH="1">
            <a:off x="1116013" y="3824288"/>
            <a:ext cx="2268537" cy="1944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2" name="Line 79"/>
          <p:cNvSpPr>
            <a:spLocks noChangeShapeType="1"/>
          </p:cNvSpPr>
          <p:nvPr/>
        </p:nvSpPr>
        <p:spPr bwMode="auto">
          <a:xfrm>
            <a:off x="5543550" y="2308225"/>
            <a:ext cx="3313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3" name="Text Box 80"/>
          <p:cNvSpPr txBox="1">
            <a:spLocks noChangeArrowheads="1"/>
          </p:cNvSpPr>
          <p:nvPr/>
        </p:nvSpPr>
        <p:spPr bwMode="auto">
          <a:xfrm>
            <a:off x="7518400" y="2873375"/>
            <a:ext cx="17430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400">
                <a:solidFill>
                  <a:srgbClr val="FFFF00"/>
                </a:solidFill>
              </a:rPr>
              <a:t>Medes</a:t>
            </a:r>
          </a:p>
          <a:p>
            <a:pPr algn="ctr"/>
            <a:r>
              <a:rPr lang="en-US" sz="2400"/>
              <a:t>(Jer. 51:11)</a:t>
            </a:r>
          </a:p>
        </p:txBody>
      </p:sp>
      <p:sp>
        <p:nvSpPr>
          <p:cNvPr id="30754" name="Line 81"/>
          <p:cNvSpPr>
            <a:spLocks noChangeShapeType="1"/>
          </p:cNvSpPr>
          <p:nvPr/>
        </p:nvSpPr>
        <p:spPr bwMode="auto">
          <a:xfrm>
            <a:off x="7740650" y="328453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5" name="Line 82"/>
          <p:cNvSpPr>
            <a:spLocks noChangeShapeType="1"/>
          </p:cNvSpPr>
          <p:nvPr/>
        </p:nvSpPr>
        <p:spPr bwMode="auto">
          <a:xfrm>
            <a:off x="6011863" y="3141663"/>
            <a:ext cx="187325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6" name="Line 83"/>
          <p:cNvSpPr>
            <a:spLocks noChangeShapeType="1"/>
          </p:cNvSpPr>
          <p:nvPr/>
        </p:nvSpPr>
        <p:spPr bwMode="auto">
          <a:xfrm>
            <a:off x="4176713" y="3573463"/>
            <a:ext cx="1079500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7" name="Oval 85"/>
          <p:cNvSpPr>
            <a:spLocks noChangeArrowheads="1"/>
          </p:cNvSpPr>
          <p:nvPr/>
        </p:nvSpPr>
        <p:spPr bwMode="auto">
          <a:xfrm>
            <a:off x="4414838" y="2152650"/>
            <a:ext cx="71437" cy="71438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8" name="Line 86"/>
          <p:cNvSpPr>
            <a:spLocks noChangeShapeType="1"/>
          </p:cNvSpPr>
          <p:nvPr/>
        </p:nvSpPr>
        <p:spPr bwMode="auto">
          <a:xfrm>
            <a:off x="4319588" y="2024063"/>
            <a:ext cx="107950" cy="144462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9" name="Text Box 87"/>
          <p:cNvSpPr txBox="1">
            <a:spLocks noChangeArrowheads="1"/>
          </p:cNvSpPr>
          <p:nvPr/>
        </p:nvSpPr>
        <p:spPr bwMode="auto">
          <a:xfrm>
            <a:off x="3463925" y="1882775"/>
            <a:ext cx="9302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100">
                <a:solidFill>
                  <a:schemeClr val="bg1"/>
                </a:solidFill>
              </a:rPr>
              <a:t>Carchemish</a:t>
            </a:r>
          </a:p>
        </p:txBody>
      </p:sp>
      <p:sp>
        <p:nvSpPr>
          <p:cNvPr id="30760" name="Text Box 88"/>
          <p:cNvSpPr txBox="1">
            <a:spLocks noChangeArrowheads="1"/>
          </p:cNvSpPr>
          <p:nvPr/>
        </p:nvSpPr>
        <p:spPr bwMode="auto">
          <a:xfrm>
            <a:off x="7600950" y="4773613"/>
            <a:ext cx="15732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400">
                <a:solidFill>
                  <a:srgbClr val="FFFF00"/>
                </a:solidFill>
              </a:rPr>
              <a:t>Babylon</a:t>
            </a:r>
          </a:p>
          <a:p>
            <a:pPr algn="ctr"/>
            <a:r>
              <a:rPr lang="en-US" sz="2400"/>
              <a:t>(Jer. 50:1)</a:t>
            </a:r>
          </a:p>
        </p:txBody>
      </p:sp>
      <p:sp>
        <p:nvSpPr>
          <p:cNvPr id="30761" name="Line 89"/>
          <p:cNvSpPr>
            <a:spLocks noChangeShapeType="1"/>
          </p:cNvSpPr>
          <p:nvPr/>
        </p:nvSpPr>
        <p:spPr bwMode="auto">
          <a:xfrm flipH="1" flipV="1">
            <a:off x="5651500" y="3033713"/>
            <a:ext cx="2089150" cy="1943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2" name="Text Box 90"/>
          <p:cNvSpPr txBox="1">
            <a:spLocks noChangeArrowheads="1"/>
          </p:cNvSpPr>
          <p:nvPr/>
        </p:nvSpPr>
        <p:spPr bwMode="auto">
          <a:xfrm>
            <a:off x="4438650" y="5697538"/>
            <a:ext cx="15732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400">
                <a:solidFill>
                  <a:srgbClr val="FFFF00"/>
                </a:solidFill>
              </a:rPr>
              <a:t>Moab</a:t>
            </a:r>
          </a:p>
          <a:p>
            <a:pPr algn="ctr"/>
            <a:r>
              <a:rPr lang="en-US" sz="2400"/>
              <a:t>(Jer. 48:1)</a:t>
            </a:r>
          </a:p>
        </p:txBody>
      </p:sp>
      <p:sp>
        <p:nvSpPr>
          <p:cNvPr id="30763" name="Line 91"/>
          <p:cNvSpPr>
            <a:spLocks noChangeShapeType="1"/>
          </p:cNvSpPr>
          <p:nvPr/>
        </p:nvSpPr>
        <p:spPr bwMode="auto">
          <a:xfrm flipH="1" flipV="1">
            <a:off x="4211638" y="3429000"/>
            <a:ext cx="2484437" cy="2339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4" name="Text Box 92"/>
          <p:cNvSpPr txBox="1">
            <a:spLocks noChangeArrowheads="1"/>
          </p:cNvSpPr>
          <p:nvPr/>
        </p:nvSpPr>
        <p:spPr bwMode="auto">
          <a:xfrm>
            <a:off x="7400925" y="5734050"/>
            <a:ext cx="17430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400">
                <a:solidFill>
                  <a:srgbClr val="FFFF00"/>
                </a:solidFill>
              </a:rPr>
              <a:t>Kedar</a:t>
            </a:r>
          </a:p>
          <a:p>
            <a:pPr algn="ctr"/>
            <a:r>
              <a:rPr lang="en-US" sz="2400"/>
              <a:t>(Jer. 25:24)</a:t>
            </a:r>
          </a:p>
        </p:txBody>
      </p:sp>
      <p:sp>
        <p:nvSpPr>
          <p:cNvPr id="30765" name="Line 93"/>
          <p:cNvSpPr>
            <a:spLocks noChangeShapeType="1"/>
          </p:cNvSpPr>
          <p:nvPr/>
        </p:nvSpPr>
        <p:spPr bwMode="auto">
          <a:xfrm flipH="1" flipV="1">
            <a:off x="4932363" y="3465513"/>
            <a:ext cx="3060700" cy="230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6" name="Line 94"/>
          <p:cNvSpPr>
            <a:spLocks noChangeShapeType="1"/>
          </p:cNvSpPr>
          <p:nvPr/>
        </p:nvSpPr>
        <p:spPr bwMode="auto">
          <a:xfrm>
            <a:off x="6516688" y="2673350"/>
            <a:ext cx="1223962" cy="611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88D4BEA0-D193-49F1-9143-048503FE2AF7}" type="slidenum">
              <a:rPr lang="en-US"/>
              <a:pPr/>
              <a:t>29</a:t>
            </a:fld>
            <a:endParaRPr lang="en-US"/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0" y="0"/>
            <a:ext cx="9144000" cy="6416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431800" y="1665288"/>
            <a:ext cx="8316913" cy="2508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Rectangle 4"/>
          <p:cNvSpPr>
            <a:spLocks noGrp="1" noChangeArrowheads="1"/>
          </p:cNvSpPr>
          <p:nvPr>
            <p:ph type="title"/>
          </p:nvPr>
        </p:nvSpPr>
        <p:spPr>
          <a:xfrm>
            <a:off x="488950" y="209550"/>
            <a:ext cx="8153400" cy="635000"/>
          </a:xfrm>
        </p:spPr>
        <p:txBody>
          <a:bodyPr/>
          <a:lstStyle/>
          <a:p>
            <a:pPr algn="ctr" eaLnBrk="1" hangingPunct="1"/>
            <a:r>
              <a:rPr lang="en-US" sz="3600" smtClean="0">
                <a:latin typeface="Arial" pitchFamily="34" charset="0"/>
              </a:rPr>
              <a:t>Fall of Major Nations in Jeremiah</a:t>
            </a:r>
          </a:p>
        </p:txBody>
      </p:sp>
      <p:graphicFrame>
        <p:nvGraphicFramePr>
          <p:cNvPr id="142502" name="Group 166"/>
          <p:cNvGraphicFramePr>
            <a:graphicFrameLocks noGrp="1"/>
          </p:cNvGraphicFramePr>
          <p:nvPr>
            <p:ph idx="1"/>
          </p:nvPr>
        </p:nvGraphicFramePr>
        <p:xfrm>
          <a:off x="500063" y="1014413"/>
          <a:ext cx="8153400" cy="5278437"/>
        </p:xfrm>
        <a:graphic>
          <a:graphicData uri="http://schemas.openxmlformats.org/drawingml/2006/table">
            <a:tbl>
              <a:tblPr/>
              <a:tblGrid>
                <a:gridCol w="2717800"/>
                <a:gridCol w="2717800"/>
                <a:gridCol w="2717800"/>
              </a:tblGrid>
              <a:tr h="8254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Date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Fall of Nation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Conqueror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52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722 B.C.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Israel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(Samaria)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Assyria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(Jer.50:17-18)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52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612 B.C.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Assyria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(Ninevah)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Babylonia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(Jer. 50:17-18)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86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605 B.C.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Egypt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Babylonia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(Jer. 46:2-13)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52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586 B.C.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Judah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(Jerusalem)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Babylonia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(Jer. 52:12-27)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86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539 B.C.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Babylonia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(Jer. 51:11,28)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56B0F28-C19B-4555-A857-88B4D5ABC19C}" type="slidenum">
              <a:rPr lang="en-US"/>
              <a:pPr/>
              <a:t>3</a:t>
            </a:fld>
            <a:endParaRPr lang="en-US"/>
          </a:p>
        </p:txBody>
      </p:sp>
      <p:sp>
        <p:nvSpPr>
          <p:cNvPr id="5123" name="Rectangle 43"/>
          <p:cNvSpPr>
            <a:spLocks noChangeArrowheads="1"/>
          </p:cNvSpPr>
          <p:nvPr/>
        </p:nvSpPr>
        <p:spPr bwMode="auto">
          <a:xfrm>
            <a:off x="0" y="0"/>
            <a:ext cx="9144000" cy="6416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0850"/>
            <a:ext cx="8153400" cy="815975"/>
          </a:xfrm>
        </p:spPr>
        <p:txBody>
          <a:bodyPr/>
          <a:lstStyle/>
          <a:p>
            <a:pPr algn="ctr" eaLnBrk="1" hangingPunct="1"/>
            <a:r>
              <a:rPr lang="en-US" smtClean="0">
                <a:latin typeface="Arial" pitchFamily="34" charset="0"/>
              </a:rPr>
              <a:t>Jeremiah in the Old Testament</a:t>
            </a:r>
          </a:p>
        </p:txBody>
      </p:sp>
      <p:graphicFrame>
        <p:nvGraphicFramePr>
          <p:cNvPr id="73763" name="Group 35"/>
          <p:cNvGraphicFramePr>
            <a:graphicFrameLocks noGrp="1"/>
          </p:cNvGraphicFramePr>
          <p:nvPr>
            <p:ph idx="1"/>
          </p:nvPr>
        </p:nvGraphicFramePr>
        <p:xfrm>
          <a:off x="501650" y="1828800"/>
          <a:ext cx="8153400" cy="4038600"/>
        </p:xfrm>
        <a:graphic>
          <a:graphicData uri="http://schemas.openxmlformats.org/drawingml/2006/table">
            <a:tbl>
              <a:tblPr/>
              <a:tblGrid>
                <a:gridCol w="2717800"/>
                <a:gridCol w="2717800"/>
                <a:gridCol w="2717800"/>
              </a:tblGrid>
              <a:tr h="403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Pre-Exile </a:t>
                      </a:r>
                      <a:r>
                        <a:rPr kumimoji="0" lang="en-US" sz="26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Prophets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Jonah, Amos, Hosea, Joel, Obadiah, </a:t>
                      </a: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Isaiah</a:t>
                      </a: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, Micah, Nahum, Habakkuk, Zephaniah, </a:t>
                      </a: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Jeremiah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Exile Prophets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Ezekiel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Daniel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Post-Exile </a:t>
                      </a:r>
                      <a:r>
                        <a:rPr kumimoji="0" lang="en-US" sz="26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Prophets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Haggai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Zechariah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Malachi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35" name="Line 44"/>
          <p:cNvSpPr>
            <a:spLocks noChangeShapeType="1"/>
          </p:cNvSpPr>
          <p:nvPr/>
        </p:nvSpPr>
        <p:spPr bwMode="auto">
          <a:xfrm>
            <a:off x="2663825" y="5373688"/>
            <a:ext cx="9715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73" name="Line 45"/>
          <p:cNvSpPr>
            <a:spLocks noChangeShapeType="1"/>
          </p:cNvSpPr>
          <p:nvPr/>
        </p:nvSpPr>
        <p:spPr bwMode="auto">
          <a:xfrm>
            <a:off x="2663825" y="5373688"/>
            <a:ext cx="1223963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0"/>
                                        <p:tgtEl>
                                          <p:spTgt spid="73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7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CDCCD7EC-13FE-4D18-9CFA-3269C804E10B}" type="slidenum">
              <a:rPr lang="en-US"/>
              <a:pPr/>
              <a:t>30</a:t>
            </a:fld>
            <a:endParaRPr lang="en-US"/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0" y="0"/>
            <a:ext cx="9144000" cy="6416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431800" y="1665288"/>
            <a:ext cx="8316913" cy="2508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Rectangle 4"/>
          <p:cNvSpPr>
            <a:spLocks noGrp="1" noChangeArrowheads="1"/>
          </p:cNvSpPr>
          <p:nvPr>
            <p:ph type="title"/>
          </p:nvPr>
        </p:nvSpPr>
        <p:spPr>
          <a:xfrm>
            <a:off x="495300" y="95250"/>
            <a:ext cx="8153400" cy="536575"/>
          </a:xfrm>
        </p:spPr>
        <p:txBody>
          <a:bodyPr/>
          <a:lstStyle/>
          <a:p>
            <a:pPr algn="ctr" eaLnBrk="1" hangingPunct="1"/>
            <a:r>
              <a:rPr lang="en-US" sz="3200" smtClean="0">
                <a:latin typeface="Arial" pitchFamily="34" charset="0"/>
              </a:rPr>
              <a:t>Babylonian Captivity</a:t>
            </a:r>
          </a:p>
        </p:txBody>
      </p:sp>
      <p:graphicFrame>
        <p:nvGraphicFramePr>
          <p:cNvPr id="294969" name="Group 57"/>
          <p:cNvGraphicFramePr>
            <a:graphicFrameLocks noGrp="1"/>
          </p:cNvGraphicFramePr>
          <p:nvPr>
            <p:ph idx="1"/>
          </p:nvPr>
        </p:nvGraphicFramePr>
        <p:xfrm>
          <a:off x="495300" y="752475"/>
          <a:ext cx="8153400" cy="5245100"/>
        </p:xfrm>
        <a:graphic>
          <a:graphicData uri="http://schemas.openxmlformats.org/drawingml/2006/table">
            <a:tbl>
              <a:tblPr/>
              <a:tblGrid>
                <a:gridCol w="2717800"/>
                <a:gridCol w="2717800"/>
                <a:gridCol w="27178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Deportation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Captives Taken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(first year)*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First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Nobles, Daniel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 K. 24:1; Dan. 1:1-2)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(seventh year)*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Second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Jehoiachin, Ezekiel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 K. 24:12; Jer. 52:28; Ezk. 1:1-2)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(nineteenth year)*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Third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Jerusalem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 K. 25:8; Jer. 52:29)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(twenty-third year)*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Fourth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(Minor)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Small Group of 745 Jews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(Jer. 52:30)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800" name="Text Box 58"/>
          <p:cNvSpPr txBox="1">
            <a:spLocks noChangeArrowheads="1"/>
          </p:cNvSpPr>
          <p:nvPr/>
        </p:nvSpPr>
        <p:spPr bwMode="auto">
          <a:xfrm>
            <a:off x="406400" y="6064250"/>
            <a:ext cx="4184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/>
              <a:t>* Years of the reign of Nebuchadnezzar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9C5D430-6B7C-493F-A2ED-AD04A3FF80CA}" type="slidenum">
              <a:rPr lang="en-US"/>
              <a:pPr/>
              <a:t>31</a:t>
            </a:fld>
            <a:endParaRPr lang="en-US"/>
          </a:p>
        </p:txBody>
      </p:sp>
      <p:sp>
        <p:nvSpPr>
          <p:cNvPr id="33795" name="Rectangle 18"/>
          <p:cNvSpPr>
            <a:spLocks noChangeArrowheads="1"/>
          </p:cNvSpPr>
          <p:nvPr/>
        </p:nvSpPr>
        <p:spPr bwMode="auto">
          <a:xfrm>
            <a:off x="0" y="0"/>
            <a:ext cx="9144000" cy="6416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2088"/>
            <a:ext cx="8153400" cy="663575"/>
          </a:xfrm>
        </p:spPr>
        <p:txBody>
          <a:bodyPr/>
          <a:lstStyle/>
          <a:p>
            <a:pPr algn="ctr" eaLnBrk="1" hangingPunct="1"/>
            <a:r>
              <a:rPr lang="en-US" sz="3600" smtClean="0">
                <a:latin typeface="Arial" pitchFamily="34" charset="0"/>
              </a:rPr>
              <a:t>Jeremiah in the New Testament</a:t>
            </a:r>
          </a:p>
        </p:txBody>
      </p:sp>
      <p:graphicFrame>
        <p:nvGraphicFramePr>
          <p:cNvPr id="83006" name="Group 62"/>
          <p:cNvGraphicFramePr>
            <a:graphicFrameLocks noGrp="1"/>
          </p:cNvGraphicFramePr>
          <p:nvPr>
            <p:ph idx="1"/>
          </p:nvPr>
        </p:nvGraphicFramePr>
        <p:xfrm>
          <a:off x="533400" y="974725"/>
          <a:ext cx="8153400" cy="3382963"/>
        </p:xfrm>
        <a:graphic>
          <a:graphicData uri="http://schemas.openxmlformats.org/drawingml/2006/table">
            <a:tbl>
              <a:tblPr/>
              <a:tblGrid>
                <a:gridCol w="2743200"/>
                <a:gridCol w="2692400"/>
                <a:gridCol w="2717800"/>
              </a:tblGrid>
              <a:tr h="3382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Cited By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Matthew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Hebrews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Jeremiah Passage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Jer. 31:15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- -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Jer. 7:11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Jer. 32:6-9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Jer. 31:31-34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NT Reference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Matt. 2:17-18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Matt. 16:14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Matt. 21:13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Matt. 27:9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Heb. 8:8-12; 10:16-17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07" name="Line 22"/>
          <p:cNvSpPr>
            <a:spLocks noChangeShapeType="1"/>
          </p:cNvSpPr>
          <p:nvPr/>
        </p:nvSpPr>
        <p:spPr bwMode="auto">
          <a:xfrm>
            <a:off x="525463" y="1466850"/>
            <a:ext cx="8172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8" name="Line 50"/>
          <p:cNvSpPr>
            <a:spLocks noChangeShapeType="1"/>
          </p:cNvSpPr>
          <p:nvPr/>
        </p:nvSpPr>
        <p:spPr bwMode="auto">
          <a:xfrm>
            <a:off x="3276600" y="2454275"/>
            <a:ext cx="5399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Line 51"/>
          <p:cNvSpPr>
            <a:spLocks noChangeShapeType="1"/>
          </p:cNvSpPr>
          <p:nvPr/>
        </p:nvSpPr>
        <p:spPr bwMode="auto">
          <a:xfrm>
            <a:off x="3276600" y="1989138"/>
            <a:ext cx="5399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Line 52"/>
          <p:cNvSpPr>
            <a:spLocks noChangeShapeType="1"/>
          </p:cNvSpPr>
          <p:nvPr/>
        </p:nvSpPr>
        <p:spPr bwMode="auto">
          <a:xfrm>
            <a:off x="3276600" y="2924175"/>
            <a:ext cx="5399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Line 53"/>
          <p:cNvSpPr>
            <a:spLocks noChangeShapeType="1"/>
          </p:cNvSpPr>
          <p:nvPr/>
        </p:nvSpPr>
        <p:spPr bwMode="auto">
          <a:xfrm>
            <a:off x="539750" y="3424238"/>
            <a:ext cx="8135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7863F862-140C-4C15-B237-AC98E8F07374}" type="slidenum">
              <a:rPr lang="en-US"/>
              <a:pPr/>
              <a:t>32</a:t>
            </a:fld>
            <a:endParaRPr lang="en-US"/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0" y="0"/>
            <a:ext cx="9144000" cy="6416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7182" name="Group 142"/>
          <p:cNvGraphicFramePr>
            <a:graphicFrameLocks noGrp="1"/>
          </p:cNvGraphicFramePr>
          <p:nvPr>
            <p:ph idx="1"/>
          </p:nvPr>
        </p:nvGraphicFramePr>
        <p:xfrm>
          <a:off x="533400" y="968375"/>
          <a:ext cx="8153400" cy="5267325"/>
        </p:xfrm>
        <a:graphic>
          <a:graphicData uri="http://schemas.openxmlformats.org/drawingml/2006/table">
            <a:tbl>
              <a:tblPr/>
              <a:tblGrid>
                <a:gridCol w="4076700"/>
                <a:gridCol w="4076700"/>
              </a:tblGrid>
              <a:tr h="6811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Prophecy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Fulfillment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6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Shepherds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(3:15; 23:4)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Peter 5:1-4; Jn. 10:1-4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5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 nations united     (3:17-18)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Acts 2:1-4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6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Branch of Righteousness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(23:5; 30:9; 33:15-16)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Luke 1:30-33; Rom. 1:3; 11:26-27; Rev. 22:16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6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Ruler from the people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(30:21)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Micah 5:2; Jn. 1:11;   Gal. 4:4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1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New covenant (31:31-34)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Heb. 8:8-12; 10:16-17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843" name="Rectangle 83"/>
          <p:cNvSpPr>
            <a:spLocks noGrp="1" noChangeArrowheads="1"/>
          </p:cNvSpPr>
          <p:nvPr>
            <p:ph type="title"/>
          </p:nvPr>
        </p:nvSpPr>
        <p:spPr>
          <a:xfrm>
            <a:off x="533400" y="155575"/>
            <a:ext cx="8153400" cy="663575"/>
          </a:xfrm>
          <a:noFill/>
        </p:spPr>
        <p:txBody>
          <a:bodyPr/>
          <a:lstStyle/>
          <a:p>
            <a:pPr algn="ctr" eaLnBrk="1" hangingPunct="1"/>
            <a:r>
              <a:rPr lang="en-US" sz="3200" smtClean="0">
                <a:latin typeface="Arial" pitchFamily="34" charset="0"/>
              </a:rPr>
              <a:t>Jeremiah’s Messiah in the New Testament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80BEE022-9B70-487A-909E-ED6CD3D58DA3}" type="slidenum">
              <a:rPr lang="en-US"/>
              <a:pPr/>
              <a:t>33</a:t>
            </a:fld>
            <a:endParaRPr lang="en-US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0225"/>
            <a:ext cx="8153400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“Jeremiah or one of the prophets…”</a:t>
            </a:r>
            <a:br>
              <a:rPr lang="en-US" sz="4000" smtClean="0"/>
            </a:br>
            <a:r>
              <a:rPr lang="en-US" sz="3200" smtClean="0"/>
              <a:t>Matthew 16:14</a:t>
            </a:r>
            <a:r>
              <a:rPr lang="en-US" sz="4000" smtClean="0"/>
              <a:t/>
            </a:r>
            <a:br>
              <a:rPr lang="en-US" sz="4000" smtClean="0"/>
            </a:br>
            <a:r>
              <a:rPr lang="en-US" sz="2400" i="1" smtClean="0">
                <a:solidFill>
                  <a:srgbClr val="FFFF00"/>
                </a:solidFill>
              </a:rPr>
              <a:t>Comparisons Between Jeremiah and Jesus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Both preached to a Jerusalem, and in a temple on the verge of destruction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Both had a message for Judah and the world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Both came from godly ancestry, and grew up in a village town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Both were conscious of their call fro God, and knew their place in God’s plan from their youth up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Both preached in the temple to hypocritical worshippers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Both foretold the destruction of the temple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Both enjoyed open fellowship with God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7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146688EF-71AA-433C-A6D7-AE6722F015B0}" type="slidenum">
              <a:rPr lang="en-US"/>
              <a:pPr/>
              <a:t>34</a:t>
            </a:fld>
            <a:endParaRPr lang="en-US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0225"/>
            <a:ext cx="8153400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“Jeremiah or one of the prophets…”</a:t>
            </a:r>
            <a:br>
              <a:rPr lang="en-US" sz="4000" smtClean="0"/>
            </a:br>
            <a:r>
              <a:rPr lang="en-US" sz="3200" smtClean="0"/>
              <a:t>Matthew 16:14</a:t>
            </a:r>
            <a:r>
              <a:rPr lang="en-US" sz="4000" smtClean="0"/>
              <a:t/>
            </a:r>
            <a:br>
              <a:rPr lang="en-US" sz="4000" smtClean="0"/>
            </a:br>
            <a:r>
              <a:rPr lang="en-US" sz="2400" i="1" smtClean="0">
                <a:solidFill>
                  <a:srgbClr val="FFFF00"/>
                </a:solidFill>
              </a:rPr>
              <a:t>Comparisons Between Jeremiah and Jesus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Both were accused of treason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Both were tried, persecuted and imprisoned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Both lived unmarried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Both did not write down their message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Both were tender-hearted, loved Judah deeply, and wept for their people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Both forcefully condemned the religious leaders of their day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Both were rejected by their own kin; lonely and rejected messengers of God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1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69FF58D4-0A1C-4787-A3F6-A73CB7A6045E}" type="slidenum">
              <a:rPr lang="en-US"/>
              <a:pPr/>
              <a:t>35</a:t>
            </a:fld>
            <a:endParaRPr lang="en-US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FFFF00"/>
                </a:solidFill>
              </a:rPr>
              <a:t>6</a:t>
            </a:r>
            <a:r>
              <a:rPr lang="en-US" sz="4000" baseline="30000" smtClean="0">
                <a:solidFill>
                  <a:srgbClr val="FFFF00"/>
                </a:solidFill>
              </a:rPr>
              <a:t>th</a:t>
            </a:r>
            <a:r>
              <a:rPr lang="en-US" sz="4000" smtClean="0">
                <a:solidFill>
                  <a:srgbClr val="FFFF00"/>
                </a:solidFill>
              </a:rPr>
              <a:t> Century B.C.</a:t>
            </a:r>
            <a:r>
              <a:rPr lang="en-US" sz="4000" smtClean="0"/>
              <a:t> </a:t>
            </a:r>
            <a:r>
              <a:rPr lang="en-US" sz="2800" u="sng" smtClean="0"/>
              <a:t>and</a:t>
            </a:r>
            <a:r>
              <a:rPr lang="en-US" sz="4000" smtClean="0"/>
              <a:t> </a:t>
            </a:r>
            <a:r>
              <a:rPr lang="en-US" sz="4000" smtClean="0">
                <a:solidFill>
                  <a:srgbClr val="FF99CC"/>
                </a:solidFill>
              </a:rPr>
              <a:t>21</a:t>
            </a:r>
            <a:r>
              <a:rPr lang="en-US" sz="4000" baseline="30000" smtClean="0">
                <a:solidFill>
                  <a:srgbClr val="FF99CC"/>
                </a:solidFill>
              </a:rPr>
              <a:t>st</a:t>
            </a:r>
            <a:r>
              <a:rPr lang="en-US" sz="4000" smtClean="0">
                <a:solidFill>
                  <a:srgbClr val="FF99CC"/>
                </a:solidFill>
              </a:rPr>
              <a:t> Century A.D.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 time of deep sin; apostasy and hypocrisy abound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Balance of power among nations changes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Alliances change from decade to decade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God’s heralds are in a lonely minority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Destinies of peoples are in the hands of God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Religious people are hypocritical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0DD0A22-2651-4483-8768-E16E00D65DFB}" type="slidenum">
              <a:rPr lang="en-US"/>
              <a:pPr/>
              <a:t>36</a:t>
            </a:fld>
            <a:endParaRPr lang="en-US"/>
          </a:p>
        </p:txBody>
      </p:sp>
      <p:sp>
        <p:nvSpPr>
          <p:cNvPr id="38915" name="Rectangle 9"/>
          <p:cNvSpPr>
            <a:spLocks noChangeArrowheads="1"/>
          </p:cNvSpPr>
          <p:nvPr/>
        </p:nvSpPr>
        <p:spPr bwMode="auto">
          <a:xfrm>
            <a:off x="468313" y="1700213"/>
            <a:ext cx="8280400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6" name="Rectangle 6"/>
          <p:cNvSpPr>
            <a:spLocks noGrp="1" noChangeArrowheads="1"/>
          </p:cNvSpPr>
          <p:nvPr>
            <p:ph type="title"/>
          </p:nvPr>
        </p:nvSpPr>
        <p:spPr>
          <a:xfrm>
            <a:off x="533400" y="344488"/>
            <a:ext cx="8153400" cy="708025"/>
          </a:xfrm>
        </p:spPr>
        <p:txBody>
          <a:bodyPr/>
          <a:lstStyle/>
          <a:p>
            <a:pPr eaLnBrk="1" hangingPunct="1"/>
            <a:r>
              <a:rPr lang="en-US" sz="3600" smtClean="0"/>
              <a:t>Jeremiah for Today</a:t>
            </a:r>
          </a:p>
        </p:txBody>
      </p:sp>
      <p:sp>
        <p:nvSpPr>
          <p:cNvPr id="65544" name="Rectangle 8"/>
          <p:cNvSpPr>
            <a:spLocks noGrp="1" noChangeArrowheads="1"/>
          </p:cNvSpPr>
          <p:nvPr>
            <p:ph idx="1"/>
          </p:nvPr>
        </p:nvSpPr>
        <p:spPr>
          <a:xfrm>
            <a:off x="533400" y="1160463"/>
            <a:ext cx="8153400" cy="5005387"/>
          </a:xfrm>
        </p:spPr>
        <p:txBody>
          <a:bodyPr/>
          <a:lstStyle/>
          <a:p>
            <a:pPr eaLnBrk="1" hangingPunct="1"/>
            <a:r>
              <a:rPr lang="en-US" sz="2800" smtClean="0"/>
              <a:t>The importance of responding to God’s call with boldness (Jer. 1:4-8; Eph. 6:19)</a:t>
            </a:r>
          </a:p>
          <a:p>
            <a:pPr eaLnBrk="1" hangingPunct="1"/>
            <a:r>
              <a:rPr lang="en-US" sz="2800" smtClean="0"/>
              <a:t>Genuine religion vs. the outward show of religion (Jer. 2:8; 7:4-11; 23:9-17; 2 Tim. 3:5)</a:t>
            </a:r>
          </a:p>
          <a:p>
            <a:pPr eaLnBrk="1" hangingPunct="1"/>
            <a:r>
              <a:rPr lang="en-US" sz="2800" smtClean="0"/>
              <a:t>The true God vs. idols (Jer. 10:1ff; 27:5; 31:1-3). Guard against idols (1 Jn. 5:21)</a:t>
            </a:r>
          </a:p>
          <a:p>
            <a:pPr eaLnBrk="1" hangingPunct="1"/>
            <a:r>
              <a:rPr lang="en-US" sz="2800" smtClean="0"/>
              <a:t>God keeps his word (Jer. 29:10). God’s word is reliable (Dan. 9:2)</a:t>
            </a:r>
          </a:p>
          <a:p>
            <a:pPr eaLnBrk="1" hangingPunct="1"/>
            <a:r>
              <a:rPr lang="en-US" sz="2800" smtClean="0"/>
              <a:t>God is sovereign; in control of the nations     (Jer. 18:7-10; 46-51; Rev. 17:17).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5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655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655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655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655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4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28E9407F-6867-4095-A2EE-A585E59F6A66}" type="slidenum">
              <a:rPr lang="en-US"/>
              <a:pPr/>
              <a:t>37</a:t>
            </a:fld>
            <a:endParaRPr lang="en-US"/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468313" y="1700213"/>
            <a:ext cx="8280400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344488"/>
            <a:ext cx="8153400" cy="708025"/>
          </a:xfrm>
        </p:spPr>
        <p:txBody>
          <a:bodyPr/>
          <a:lstStyle/>
          <a:p>
            <a:pPr eaLnBrk="1" hangingPunct="1"/>
            <a:r>
              <a:rPr lang="en-US" sz="3600" smtClean="0"/>
              <a:t>Jeremiah for Today</a:t>
            </a:r>
          </a:p>
        </p:txBody>
      </p:sp>
      <p:sp>
        <p:nvSpPr>
          <p:cNvPr id="356356" name="Rectangle 4"/>
          <p:cNvSpPr>
            <a:spLocks noGrp="1" noChangeArrowheads="1"/>
          </p:cNvSpPr>
          <p:nvPr>
            <p:ph idx="1"/>
          </p:nvPr>
        </p:nvSpPr>
        <p:spPr>
          <a:xfrm>
            <a:off x="533400" y="1054100"/>
            <a:ext cx="8153400" cy="4551363"/>
          </a:xfrm>
        </p:spPr>
        <p:txBody>
          <a:bodyPr/>
          <a:lstStyle/>
          <a:p>
            <a:pPr eaLnBrk="1" hangingPunct="1"/>
            <a:r>
              <a:rPr lang="en-US" sz="2800" smtClean="0"/>
              <a:t>The godly suffer persecution (Jer. 1:19; 2 Tim. 3:12)</a:t>
            </a:r>
          </a:p>
          <a:p>
            <a:pPr eaLnBrk="1" hangingPunct="1"/>
            <a:r>
              <a:rPr lang="en-US" sz="2800" smtClean="0"/>
              <a:t>A nation will suffer for its sins (Jer. 39; 52; Prov. 14:23)</a:t>
            </a:r>
          </a:p>
          <a:p>
            <a:pPr eaLnBrk="1" hangingPunct="1"/>
            <a:r>
              <a:rPr lang="en-US" sz="2800" smtClean="0"/>
              <a:t>The ugliness of sin, disobedience and rebellion (Jer. 2-7; Rom. 6:23)</a:t>
            </a:r>
          </a:p>
          <a:p>
            <a:pPr eaLnBrk="1" hangingPunct="1"/>
            <a:r>
              <a:rPr lang="en-US" sz="2800" smtClean="0"/>
              <a:t>We are under a new covenant (Jer. 31; Heb. 8)</a:t>
            </a:r>
          </a:p>
          <a:p>
            <a:pPr eaLnBrk="1" hangingPunct="1"/>
            <a:r>
              <a:rPr lang="en-US" sz="2800" smtClean="0"/>
              <a:t>God is absolutely pure, holy and righteous   (Jer. 12:1; Heb. 10:31; 12:29)</a:t>
            </a:r>
          </a:p>
          <a:p>
            <a:pPr eaLnBrk="1" hangingPunct="1"/>
            <a:r>
              <a:rPr lang="en-US" sz="2800" smtClean="0"/>
              <a:t>Mankind can repent and enjoy the blessings of restoration (Jer. 30-33; Lk. 15)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56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56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56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563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356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3563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356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EA0F3591-CC27-4159-8FAD-4AA214F40809}" type="slidenum">
              <a:rPr lang="en-US"/>
              <a:pPr/>
              <a:t>38</a:t>
            </a:fld>
            <a:endParaRPr lang="en-US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79413"/>
            <a:ext cx="8153400" cy="671512"/>
          </a:xfrm>
        </p:spPr>
        <p:txBody>
          <a:bodyPr/>
          <a:lstStyle/>
          <a:p>
            <a:pPr eaLnBrk="1" hangingPunct="1"/>
            <a:r>
              <a:rPr lang="en-US" smtClean="0"/>
              <a:t>Jeremiah Outlined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313" y="1090613"/>
            <a:ext cx="8459787" cy="5148262"/>
          </a:xfrm>
          <a:solidFill>
            <a:srgbClr val="FFFFFF"/>
          </a:solidFill>
          <a:ln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2400" smtClean="0">
                <a:solidFill>
                  <a:schemeClr val="bg1"/>
                </a:solidFill>
              </a:rPr>
              <a:t>Jeremiah and Judah (1-45)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z="2200" smtClean="0">
                <a:solidFill>
                  <a:schemeClr val="bg1"/>
                </a:solidFill>
              </a:rPr>
              <a:t>Call of Jeremiah (1)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z="2200" smtClean="0">
                <a:solidFill>
                  <a:schemeClr val="bg1"/>
                </a:solidFill>
              </a:rPr>
              <a:t>Condemnation of Judah (2-25)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z="2200" smtClean="0">
                <a:solidFill>
                  <a:schemeClr val="bg1"/>
                </a:solidFill>
              </a:rPr>
              <a:t>Conflicts of Jeremiah (26-29)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z="2200" smtClean="0">
                <a:solidFill>
                  <a:schemeClr val="bg1"/>
                </a:solidFill>
              </a:rPr>
              <a:t>Consolation of Judah (30-33)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z="2200" smtClean="0">
                <a:solidFill>
                  <a:schemeClr val="bg1"/>
                </a:solidFill>
              </a:rPr>
              <a:t>Capture of Judah (34-45)</a:t>
            </a:r>
          </a:p>
          <a:p>
            <a:pPr eaLnBrk="1" hangingPunct="1"/>
            <a:r>
              <a:rPr lang="en-US" sz="2400" smtClean="0">
                <a:solidFill>
                  <a:schemeClr val="bg1"/>
                </a:solidFill>
              </a:rPr>
              <a:t>Jeremiah and the Gentiles (46-51)</a:t>
            </a:r>
            <a:endParaRPr lang="en-US" sz="270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2400" smtClean="0">
                <a:solidFill>
                  <a:schemeClr val="bg1"/>
                </a:solidFill>
              </a:rPr>
              <a:t>Jeremiah and Jerusalem (52)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z="2200" smtClean="0">
                <a:solidFill>
                  <a:schemeClr val="bg1"/>
                </a:solidFill>
              </a:rPr>
              <a:t>Capture of Jerusalem (52:1-11)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z="2200" smtClean="0">
                <a:solidFill>
                  <a:schemeClr val="bg1"/>
                </a:solidFill>
              </a:rPr>
              <a:t>Destruction of Jerusalem (52:12-23)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z="2200" smtClean="0">
                <a:solidFill>
                  <a:schemeClr val="bg1"/>
                </a:solidFill>
              </a:rPr>
              <a:t>Exile of Jerusalem (52:24-30)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z="2200" smtClean="0">
                <a:solidFill>
                  <a:schemeClr val="bg1"/>
                </a:solidFill>
              </a:rPr>
              <a:t>Liberation of Jehoiachin (52:31-34)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A0625FAD-9F1D-47F6-BD92-F0FAF475C051}" type="slidenum">
              <a:rPr lang="en-US"/>
              <a:pPr/>
              <a:t>39</a:t>
            </a:fld>
            <a:endParaRPr lang="en-US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1 Outline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Jeremiah’s Call (1:1-10)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Introduction (1:1-3)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Jeremiah’s call and commission (1:4-10)</a:t>
            </a:r>
          </a:p>
          <a:p>
            <a:pPr eaLnBrk="1" hangingPunct="1"/>
            <a:r>
              <a:rPr lang="en-US" smtClean="0"/>
              <a:t>Jeremiah’s Signs (1:11-16)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Sign of the almond tree (1:11-12)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Sign of the caldron (1:13-16)</a:t>
            </a:r>
          </a:p>
          <a:p>
            <a:pPr eaLnBrk="1" hangingPunct="1"/>
            <a:r>
              <a:rPr lang="en-US" smtClean="0"/>
              <a:t>Jeremiah’s Courage (1:17-19)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3BA55660-3CB9-4A15-A41C-9D0B8017D2EF}" type="slidenum">
              <a:rPr lang="en-US"/>
              <a:pPr/>
              <a:t>4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the “Prophet”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Jeremiah was a “prophet” (1:5-7)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 “prophet” was a spokesman; a mouthpiece for God, guided by the Holy Spirit (Ex. 4:11-16; 7:1; Deut. 18:15,18; Ac. 28:25).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 “prophet” called God’s people back to God’s law and covenant (2 Kings 17:13; Jer. 11:1-8; 25:3-4).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FB42FB7D-47D8-4B40-B16E-59053E99013B}" type="slidenum">
              <a:rPr lang="en-US"/>
              <a:pPr/>
              <a:t>40</a:t>
            </a:fld>
            <a:endParaRPr lang="en-US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Call of Jeremiah</a:t>
            </a:r>
            <a:br>
              <a:rPr lang="en-US" smtClean="0"/>
            </a:br>
            <a:r>
              <a:rPr lang="en-US" sz="3200" smtClean="0"/>
              <a:t>1:4-19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Predestined (vv.4-5)</a:t>
            </a:r>
          </a:p>
          <a:p>
            <a:pPr eaLnBrk="1" hangingPunct="1"/>
            <a:r>
              <a:rPr lang="en-US" smtClean="0"/>
              <a:t>Not excused from service (vv.6-7)</a:t>
            </a:r>
          </a:p>
          <a:p>
            <a:pPr eaLnBrk="1" hangingPunct="1"/>
            <a:r>
              <a:rPr lang="en-US" smtClean="0"/>
              <a:t>Assured of success (v.8)</a:t>
            </a:r>
          </a:p>
          <a:p>
            <a:pPr eaLnBrk="1" hangingPunct="1"/>
            <a:r>
              <a:rPr lang="en-US" smtClean="0"/>
              <a:t>Inspired words from God (v.9)</a:t>
            </a:r>
          </a:p>
          <a:p>
            <a:pPr eaLnBrk="1" hangingPunct="1"/>
            <a:r>
              <a:rPr lang="en-US" smtClean="0"/>
              <a:t>Two-fold message: doom and hope (v.10)</a:t>
            </a:r>
          </a:p>
          <a:p>
            <a:pPr eaLnBrk="1" hangingPunct="1"/>
            <a:r>
              <a:rPr lang="en-US" smtClean="0"/>
              <a:t>Be strong and courageous (vv.17-18)</a:t>
            </a:r>
          </a:p>
          <a:p>
            <a:pPr eaLnBrk="1" hangingPunct="1"/>
            <a:r>
              <a:rPr lang="en-US" smtClean="0"/>
              <a:t>Rejection is to be expect (v.19)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7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FD9D0542-B317-44F4-ABD6-3C3A69CA408E}" type="slidenum">
              <a:rPr lang="en-US"/>
              <a:pPr/>
              <a:t>41</a:t>
            </a:fld>
            <a:endParaRPr lang="en-US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300538"/>
          </a:xfrm>
        </p:spPr>
        <p:txBody>
          <a:bodyPr/>
          <a:lstStyle/>
          <a:p>
            <a:pPr eaLnBrk="1" hangingPunct="1"/>
            <a:r>
              <a:rPr lang="en-US" sz="2700" smtClean="0"/>
              <a:t>We must heed God’s call without excuse (Lk. 14:18).</a:t>
            </a:r>
          </a:p>
          <a:p>
            <a:pPr eaLnBrk="1" hangingPunct="1"/>
            <a:r>
              <a:rPr lang="en-US" sz="2700" smtClean="0"/>
              <a:t>We must go to </a:t>
            </a:r>
            <a:r>
              <a:rPr lang="en-US" sz="2700" u="sng" smtClean="0"/>
              <a:t>whomever</a:t>
            </a:r>
            <a:r>
              <a:rPr lang="en-US" sz="2700" smtClean="0"/>
              <a:t> God wants to go, and say </a:t>
            </a:r>
            <a:r>
              <a:rPr lang="en-US" sz="2700" u="sng" smtClean="0"/>
              <a:t>whatever</a:t>
            </a:r>
            <a:r>
              <a:rPr lang="en-US" sz="2700" smtClean="0"/>
              <a:t> God wants said (Ac. 8:4).</a:t>
            </a:r>
          </a:p>
          <a:p>
            <a:pPr eaLnBrk="1" hangingPunct="1"/>
            <a:r>
              <a:rPr lang="en-US" sz="2700" smtClean="0"/>
              <a:t>We must not be afraid to speak God’s word. We must be strong and bold in the face of opposition (Mt. 10:28; Eph. 6:19; Phil. 1:27-28).</a:t>
            </a:r>
          </a:p>
          <a:p>
            <a:pPr eaLnBrk="1" hangingPunct="1"/>
            <a:r>
              <a:rPr lang="en-US" sz="2700" smtClean="0"/>
              <a:t>God’s word is used to build up and tear down (Ac. 20:20,27; 2 Tim. 3:16; 4:2)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5945DAD-99A2-4C53-B100-C010C7E865BD}" type="slidenum">
              <a:rPr lang="en-US"/>
              <a:pPr/>
              <a:t>42</a:t>
            </a:fld>
            <a:endParaRPr lang="en-US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600" smtClean="0"/>
              <a:t>Chapter 2:1 – 3:5</a:t>
            </a:r>
            <a:br>
              <a:rPr lang="en-US" sz="3600" smtClean="0"/>
            </a:br>
            <a:r>
              <a:rPr lang="en-US" sz="3600" smtClean="0"/>
              <a:t>Outline</a:t>
            </a:r>
            <a:br>
              <a:rPr lang="en-US" sz="3600" smtClean="0"/>
            </a:br>
            <a:r>
              <a:rPr lang="en-US" sz="2800" smtClean="0">
                <a:solidFill>
                  <a:srgbClr val="FFFF00"/>
                </a:solidFill>
              </a:rPr>
              <a:t>“Jehovah’s Case Against Israel”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300538"/>
          </a:xfrm>
        </p:spPr>
        <p:txBody>
          <a:bodyPr/>
          <a:lstStyle/>
          <a:p>
            <a:pPr eaLnBrk="1" hangingPunct="1"/>
            <a:r>
              <a:rPr lang="en-US" smtClean="0"/>
              <a:t>Israel’s past devotion (2:1-3)</a:t>
            </a:r>
          </a:p>
          <a:p>
            <a:pPr eaLnBrk="1" hangingPunct="1"/>
            <a:r>
              <a:rPr lang="en-US" smtClean="0"/>
              <a:t>Israel’s present defection (2:4-8)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z="2800" smtClean="0"/>
              <a:t>Forsook the Lord (2:9-19)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z="2800" smtClean="0"/>
              <a:t>Committed idolatry (2:20-28)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z="2800" smtClean="0"/>
              <a:t>Denied the guilt of sin (2:29-37)</a:t>
            </a:r>
          </a:p>
          <a:p>
            <a:pPr eaLnBrk="1" hangingPunct="1"/>
            <a:r>
              <a:rPr lang="en-US" smtClean="0"/>
              <a:t>Jehovah’s call to repentance (3:1-5)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z="2800" smtClean="0"/>
              <a:t>Jehovah’s invitation (3:1)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z="2800" smtClean="0"/>
              <a:t>Israel’s refusal (3:2-5)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7" grpId="0" build="p" bldLvl="2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C5A1011-34DD-4696-8E67-5E77696B09F6}" type="slidenum">
              <a:rPr lang="en-US"/>
              <a:pPr/>
              <a:t>43</a:t>
            </a:fld>
            <a:endParaRPr 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3005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700" smtClean="0"/>
              <a:t>God’s people sometimes leave their “first love” (Rev. 3:5)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Many have a bad habit of changing God’s glory (Rom. 1:21-23)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Broken cisterns don’t hold water (2 Pet. 2:18-19)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Some openly reject the truth (2 Tim. 3:8)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Some are just too proud to confess their sin (1 Jn. 1:8-10)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Spiritual harlotry among God’s people is still a problem today (Jas. 4:4)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1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39A4EE9-D2B1-4453-B20C-8A1F739246AC}" type="slidenum">
              <a:rPr lang="en-US"/>
              <a:pPr/>
              <a:t>44</a:t>
            </a:fld>
            <a:endParaRPr lang="en-US"/>
          </a:p>
        </p:txBody>
      </p:sp>
      <p:sp>
        <p:nvSpPr>
          <p:cNvPr id="47107" name="Rectangle 4"/>
          <p:cNvSpPr>
            <a:spLocks noChangeArrowheads="1"/>
          </p:cNvSpPr>
          <p:nvPr/>
        </p:nvSpPr>
        <p:spPr bwMode="auto">
          <a:xfrm>
            <a:off x="503238" y="1700213"/>
            <a:ext cx="8245475" cy="1444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15925"/>
            <a:ext cx="8153400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Chapter 3:6 – 4:31</a:t>
            </a:r>
            <a:br>
              <a:rPr lang="en-US" sz="4000" smtClean="0"/>
            </a:br>
            <a:r>
              <a:rPr lang="en-US" sz="4000" smtClean="0"/>
              <a:t>Outline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25600"/>
            <a:ext cx="8153400" cy="47164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Repentance Offered (3:6 – 4:4)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800" smtClean="0"/>
              <a:t>Judah should have learned to return (3:6-10)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800" smtClean="0"/>
              <a:t>Judah is called to return (3:11-14)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800" smtClean="0"/>
              <a:t>Judah will receive blessings if they return (3:15-18)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800" smtClean="0"/>
              <a:t>Judah is told how to return (3:19-25)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800" smtClean="0"/>
              <a:t>Judah must wholeheartedly return (4:1-4)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Repentance Rejected (4:5-31)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800" smtClean="0"/>
              <a:t>Destruction is published (4:5-18)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800" smtClean="0"/>
              <a:t>Destruction is lamented (4:19-31)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5" grpId="0" build="p" bldLvl="2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CFA008A8-31EA-4742-9625-69926E6A8F43}" type="slidenum">
              <a:rPr lang="en-US"/>
              <a:pPr/>
              <a:t>45</a:t>
            </a:fld>
            <a:endParaRPr lang="en-US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337050"/>
          </a:xfrm>
        </p:spPr>
        <p:txBody>
          <a:bodyPr/>
          <a:lstStyle/>
          <a:p>
            <a:pPr eaLnBrk="1" hangingPunct="1"/>
            <a:r>
              <a:rPr lang="en-US" sz="2800" smtClean="0"/>
              <a:t>Backsliding takes us away from God (Jer. 3:8,11,12,14,22; Heb. 10:38-39; 2 Pet. 2:21)</a:t>
            </a:r>
          </a:p>
          <a:p>
            <a:pPr eaLnBrk="1" hangingPunct="1"/>
            <a:r>
              <a:rPr lang="en-US" sz="2800" smtClean="0"/>
              <a:t>Wholehearted repentance is what God desires (Jer. 3:10; 1 Tim. 1:5; Heb. 10:22)</a:t>
            </a:r>
          </a:p>
          <a:p>
            <a:pPr eaLnBrk="1" hangingPunct="1"/>
            <a:r>
              <a:rPr lang="en-US" sz="2800" smtClean="0"/>
              <a:t>The erring child of God needs to acknowledge his sin and return (Jer. 3:13; Acts 8:22)</a:t>
            </a:r>
          </a:p>
          <a:p>
            <a:pPr eaLnBrk="1" hangingPunct="1"/>
            <a:r>
              <a:rPr lang="en-US" sz="2800" smtClean="0"/>
              <a:t>Shepherds feed God’s people (Jer. 3:15; Ac. 20:28)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59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651A81C3-CFDF-4443-BFE3-108F5489C02C}" type="slidenum">
              <a:rPr lang="en-US"/>
              <a:pPr/>
              <a:t>46</a:t>
            </a:fld>
            <a:endParaRPr lang="en-US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337050"/>
          </a:xfrm>
        </p:spPr>
        <p:txBody>
          <a:bodyPr/>
          <a:lstStyle/>
          <a:p>
            <a:pPr eaLnBrk="1" hangingPunct="1"/>
            <a:r>
              <a:rPr lang="en-US" sz="2800" smtClean="0"/>
              <a:t>Circumcision of the heart is needed for true commitment (Jer. 4:4; Rom. 2:28-29; Phil. 3:3; Col. 2:11)</a:t>
            </a:r>
          </a:p>
          <a:p>
            <a:pPr eaLnBrk="1" hangingPunct="1"/>
            <a:r>
              <a:rPr lang="en-US" sz="2800" smtClean="0"/>
              <a:t>God’s wrath in the judgment day will be unquenchable (Jer. 4:4; Mk. 9:43,48)</a:t>
            </a:r>
          </a:p>
          <a:p>
            <a:pPr eaLnBrk="1" hangingPunct="1"/>
            <a:r>
              <a:rPr lang="en-US" sz="2800" smtClean="0"/>
              <a:t>God’s people who sin need to wash their hearts (Jer. 4:14; Jas. 4:8)</a:t>
            </a:r>
          </a:p>
          <a:p>
            <a:pPr eaLnBrk="1" hangingPunct="1"/>
            <a:r>
              <a:rPr lang="en-US" sz="2800" smtClean="0"/>
              <a:t>We must be wise unto that which is good, not the other way around (Jer. 4:22; Rom. 16:19)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1CF2E766-C8D1-496E-A01B-7CC9601EEABB}" type="slidenum">
              <a:rPr lang="en-US"/>
              <a:pPr/>
              <a:t>47</a:t>
            </a:fld>
            <a:endParaRPr lang="en-US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5 Outline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44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Sins of Judah Published (5:1-18)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800" smtClean="0"/>
              <a:t>Sin of injustice (5:1-3)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800" smtClean="0"/>
              <a:t>Sin of ignorance (5:4-6)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800" smtClean="0"/>
              <a:t>Sin of immorality (5:7-9)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800" smtClean="0"/>
              <a:t>Sin of denial (5:10-13)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Sins of Judah Punished (5:14-31)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800" smtClean="0"/>
              <a:t>Punishment threatened (5:14-18)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800" smtClean="0"/>
              <a:t>Punishment deserved (5:19)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800" smtClean="0"/>
              <a:t>Punishment brought on by sins (5:20-31)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7" grpId="0" build="p" bldLvl="2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B2A78B7-93E1-41E8-9EDA-D4E986C50137}" type="slidenum">
              <a:rPr lang="en-US"/>
              <a:pPr/>
              <a:t>48</a:t>
            </a:fld>
            <a:endParaRPr lang="en-US"/>
          </a:p>
        </p:txBody>
      </p:sp>
      <p:sp>
        <p:nvSpPr>
          <p:cNvPr id="51203" name="Rectangle 4"/>
          <p:cNvSpPr>
            <a:spLocks noChangeArrowheads="1"/>
          </p:cNvSpPr>
          <p:nvPr/>
        </p:nvSpPr>
        <p:spPr bwMode="auto">
          <a:xfrm>
            <a:off x="539750" y="1700213"/>
            <a:ext cx="8208963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19100"/>
            <a:ext cx="8153400" cy="708025"/>
          </a:xfrm>
        </p:spPr>
        <p:txBody>
          <a:bodyPr/>
          <a:lstStyle/>
          <a:p>
            <a:pPr eaLnBrk="1" hangingPunct="1"/>
            <a:r>
              <a:rPr lang="en-US" smtClean="0"/>
              <a:t>Jeremiah 6 Outline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68413"/>
            <a:ext cx="8153400" cy="5076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Siege of Jerusalem (6:1-8)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Sins of Jerusalem (6:9-15)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800" smtClean="0"/>
              <a:t>Reproached God’s word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800" smtClean="0"/>
              <a:t>Covetousness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800" smtClean="0"/>
              <a:t>Dealing falsely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800" smtClean="0"/>
              <a:t>False sense of security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800" smtClean="0"/>
              <a:t>No shame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Stubbornness of Jerusalem (6:16-21)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Sackcloth of Jerusalem (6:22-26)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Smelting of Jerusalem (6:27-30)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 build="p" bldLvl="2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1351D9B-960E-4A75-A3E4-A4FAEA184271}" type="slidenum">
              <a:rPr lang="en-US"/>
              <a:pPr/>
              <a:t>49</a:t>
            </a:fld>
            <a:endParaRPr lang="en-US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Can a man be found today that does justice and seeks truth (Jer. 5:1)?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Making a promise, then breaking it is a sin (Jer. 5:2; Tit. 1:16)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May we never refuse God’s correction (Jer. 5:3; Heb. 12:5-6)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It is astonishing that some of God’s people love to hear error rather than truth (Jer. 5:31; 2 Tim. 4:2-4)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Are your ears “uncircumcised” (Jer. 6:10; Ac. 7:51)?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4BDBBB55-0ADB-4BBD-9EEA-092DCAACC0B9}" type="slidenum">
              <a:rPr lang="en-US"/>
              <a:pPr/>
              <a:t>5</a:t>
            </a:fld>
            <a:endParaRPr lang="en-US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468313" y="1665288"/>
            <a:ext cx="8280400" cy="215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55588"/>
            <a:ext cx="8153400" cy="671512"/>
          </a:xfrm>
        </p:spPr>
        <p:txBody>
          <a:bodyPr/>
          <a:lstStyle/>
          <a:p>
            <a:pPr eaLnBrk="1" hangingPunct="1"/>
            <a:r>
              <a:rPr lang="en-US" sz="3600" smtClean="0"/>
              <a:t>Jeremiah the Man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16000"/>
            <a:ext cx="8153400" cy="5422900"/>
          </a:xfrm>
        </p:spPr>
        <p:txBody>
          <a:bodyPr/>
          <a:lstStyle/>
          <a:p>
            <a:pPr eaLnBrk="1" hangingPunct="1"/>
            <a:r>
              <a:rPr lang="en-US" smtClean="0"/>
              <a:t>We know more about Jeremiah the prophet than any other prophet in the Old Testament</a:t>
            </a:r>
          </a:p>
          <a:p>
            <a:pPr eaLnBrk="1" hangingPunct="1"/>
            <a:r>
              <a:rPr lang="en-US" smtClean="0"/>
              <a:t>Jeremiah had to learn to go when commissioned (1:6)</a:t>
            </a:r>
          </a:p>
          <a:p>
            <a:pPr eaLnBrk="1" hangingPunct="1"/>
            <a:r>
              <a:rPr lang="en-US" smtClean="0"/>
              <a:t>Jeremiah was “the weeping prophet” who had a broken heart for the sins of his people (4:19-20; 8:21-22; 9:1; 13:17; 23:9)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5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C5EA280-27D1-4D7B-874D-C98BBD474CEF}" type="slidenum">
              <a:rPr lang="en-US"/>
              <a:pPr/>
              <a:t>50</a:t>
            </a:fld>
            <a:endParaRPr lang="en-US"/>
          </a:p>
        </p:txBody>
      </p:sp>
      <p:sp>
        <p:nvSpPr>
          <p:cNvPr id="53251" name="Rectangle 5"/>
          <p:cNvSpPr>
            <a:spLocks noChangeArrowheads="1"/>
          </p:cNvSpPr>
          <p:nvPr/>
        </p:nvSpPr>
        <p:spPr bwMode="auto">
          <a:xfrm>
            <a:off x="468313" y="1700213"/>
            <a:ext cx="8280400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41350"/>
            <a:ext cx="8153400" cy="708025"/>
          </a:xfrm>
        </p:spPr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57338"/>
            <a:ext cx="8215313" cy="47037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Many proclaim “peace” instead of truth (Jer. 6:14; 1 Thess. 5:3)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Ancient sins are found in our modern society (Jer. 6:10-15)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God’s people must constantly return to “the old paths” for rest (Jer. 6:16; Mt. 11:29; 2 Thess. 2:15)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When we reject God’s law, he rejects our worship (Jer. 6:19-20; Mt. 15:8-9)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When we are refined by fire, what will God find in us (Jer. 6:28-29; 1 Pet. 1:7)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9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68BD37D6-87D9-4ABD-AA91-33B251B52E53}" type="slidenum">
              <a:rPr lang="en-US"/>
              <a:pPr/>
              <a:t>51</a:t>
            </a:fld>
            <a:endParaRPr lang="en-US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7 Outline </a:t>
            </a:r>
            <a:r>
              <a:rPr lang="en-US" sz="3200" smtClean="0"/>
              <a:t>(including 8:1-3)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Judah Deceived (7:1-15)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Deceived by presumptuous worship (7:1-15)</a:t>
            </a:r>
          </a:p>
          <a:p>
            <a:pPr eaLnBrk="1" hangingPunct="1"/>
            <a:r>
              <a:rPr lang="en-US" smtClean="0"/>
              <a:t>Judah Destroyed (7:16 – 8:3)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Destroyed for pagan worship (7:16-20)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Destroyed for priorities in worship (7:21-28)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Destroyed for polluted worship (7:29 - 8:3)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3" grpId="0" build="p" bldLvl="2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169442D5-A08E-48D6-AF88-F223FC792B37}" type="slidenum">
              <a:rPr lang="en-US"/>
              <a:pPr/>
              <a:t>52</a:t>
            </a:fld>
            <a:endParaRPr lang="en-US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8 Outline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28800"/>
            <a:ext cx="8218487" cy="4371975"/>
          </a:xfrm>
        </p:spPr>
        <p:txBody>
          <a:bodyPr/>
          <a:lstStyle/>
          <a:p>
            <a:pPr eaLnBrk="1" hangingPunct="1"/>
            <a:r>
              <a:rPr lang="en-US" sz="3200" smtClean="0"/>
              <a:t>Jeremiah’s Four Questions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z="2800" smtClean="0"/>
              <a:t>“Shall men fall, and not rise up again?” (8:4-7) – a question teaching normal behavior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z="2800" smtClean="0"/>
              <a:t>“How do you say, We are wise…?” (8:8-13) – a question exposing falsehood and pride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z="2800" smtClean="0"/>
              <a:t>“Why do we sit still?” (8:14-17) – a question of desperation from the punished of Judah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z="2800" smtClean="0"/>
              <a:t>“Is not Jehovah in Zion?” (8:18-22) – a question of despair from the captives of Judah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7" grpId="0" build="p" bldLvl="2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07FF3D2-789A-4574-8C05-97741848CDA3}" type="slidenum">
              <a:rPr lang="en-US"/>
              <a:pPr/>
              <a:t>53</a:t>
            </a:fld>
            <a:endParaRPr lang="en-US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4084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We are to trust in God, not the place where God is worshipped (Jer. 7:4; Jn. 4:24)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God’s salvation is always conditional: “if … then” (Jer. 7:5-7; Rom. 11:22-25)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God sees through hypocritical religion (Jer. 7:10-11,14; Rom. 2:21-24)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God’s house is to be a house of prayer, not a den of robbers (Jer. 7:10-11; Mt. 21:13; Mk. 11:17; Lk. 19:46)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59B66FFD-DA79-4F8D-B484-A15865DBD67E}" type="slidenum">
              <a:rPr lang="en-US"/>
              <a:pPr/>
              <a:t>54</a:t>
            </a:fld>
            <a:endParaRPr lang="en-US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4084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God speaks eagerly and repeatedly to bring his people back (Jer. 7:13; Mt. 23:32; Ac. 7:51-53)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Prayers for impenitent people will not be heard (Jer. 7:16; 1 Pet. 3:12; 1 Jn. 5:16)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The attitude of obedience comes before the practice of obedience (Jer. 7:22-23)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What direction is your spiritual progress, backward or forward (Jer. 7:24; Heb. 10:39)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5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1A52EF35-590E-44C9-965C-1C666D35131A}" type="slidenum">
              <a:rPr lang="en-US"/>
              <a:pPr/>
              <a:t>55</a:t>
            </a:fld>
            <a:endParaRPr lang="en-US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4084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700" smtClean="0"/>
              <a:t>Some just will not repent and return to God (Jer. 8:6; Rev. 9:20)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Our return back to God begins with: “What have I done…” (Jer. 8:6; Lk. 15:17-18)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Some of God’s people know not the law of the Lord (Jer. 8:7; Eph. 5:17)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Those who are wise will be put to shame (Jer. 8:8; Rom. 1:22; 2:17-20; 1 Cor. 1:27)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Do we, like Jeremiah, mourn over sin (Jer. 8:21-22; Mt. 5:4)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099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910EAC41-5EBB-4323-89D9-2BEC77DE69F0}" type="slidenum">
              <a:rPr lang="en-US"/>
              <a:pPr/>
              <a:t>56</a:t>
            </a:fld>
            <a:endParaRPr lang="en-US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9 Outline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Weeping for the deceit of Judah (9:1-9)</a:t>
            </a:r>
          </a:p>
          <a:p>
            <a:pPr eaLnBrk="1" hangingPunct="1"/>
            <a:r>
              <a:rPr lang="en-US" smtClean="0"/>
              <a:t>Weeping for the desolation of Judah     (9:10-11)</a:t>
            </a:r>
          </a:p>
          <a:p>
            <a:pPr eaLnBrk="1" hangingPunct="1"/>
            <a:r>
              <a:rPr lang="en-US" smtClean="0"/>
              <a:t>Weeping for the disobedience of Judah (9:12-16)</a:t>
            </a:r>
          </a:p>
          <a:p>
            <a:pPr eaLnBrk="1" hangingPunct="1"/>
            <a:r>
              <a:rPr lang="en-US" smtClean="0"/>
              <a:t>Weeping for the destruction of Judah  (9:17-26)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77E3AB5-5D0B-43C2-B95E-3C959001D296}" type="slidenum">
              <a:rPr lang="en-US"/>
              <a:pPr/>
              <a:t>57</a:t>
            </a:fld>
            <a:endParaRPr lang="en-US"/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10 Outline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 not trust in idols, trust in the Lord   (10:1-18)</a:t>
            </a:r>
          </a:p>
          <a:p>
            <a:pPr eaLnBrk="1" hangingPunct="1"/>
            <a:r>
              <a:rPr lang="en-US" smtClean="0"/>
              <a:t>Do not trust in man, trust in the Lord (10:19-25)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7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AFDF36B6-9DF2-4F94-A1ED-554914C17D45}" type="slidenum">
              <a:rPr lang="en-US"/>
              <a:pPr/>
              <a:t>58</a:t>
            </a:fld>
            <a:endParaRPr lang="en-US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Speaking falsehood is common, even among God’s people (Jer. 9:3,8; Eph. 4:25)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There are those who refuse to know the Lord (Jer. 9:6; Jn. 3:19-20; Rom. 1:28)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Many walk after the stubbornness of their own heart (Jer. 9:14; Rom. 1:21-24)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Many blindly follow what their parents teach them (Jer. 9:14; 1 Pet. 1:18)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1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AF125C61-7917-4D53-B5C3-F4DB43AC5886}" type="slidenum">
              <a:rPr lang="en-US"/>
              <a:pPr/>
              <a:t>59</a:t>
            </a:fld>
            <a:endParaRPr lang="en-US"/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 not glory in wisdom, strength or riches, but glory in the Lord (Jer. 9:23-24; 1 Cor. 1:31; 2 Cor. 10:17-18; Gal. 6:13-14)</a:t>
            </a:r>
          </a:p>
          <a:p>
            <a:pPr eaLnBrk="1" hangingPunct="1"/>
            <a:r>
              <a:rPr lang="en-US" smtClean="0"/>
              <a:t>Shepherds who do not inquire of the Lord will loose their flocks (Jer. 10:21; Ac. 20:28)</a:t>
            </a:r>
          </a:p>
          <a:p>
            <a:pPr eaLnBrk="1" hangingPunct="1"/>
            <a:r>
              <a:rPr lang="en-US" smtClean="0"/>
              <a:t>It is not in man to direct his own steps (Jer. 10:23; Phil. 3:16-18)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352FD089-BBC4-4749-A176-38828EE3D827}" type="slidenum">
              <a:rPr lang="en-US"/>
              <a:pPr/>
              <a:t>6</a:t>
            </a:fld>
            <a:endParaRPr lang="en-US"/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468313" y="1665288"/>
            <a:ext cx="8280400" cy="215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55588"/>
            <a:ext cx="8153400" cy="671512"/>
          </a:xfrm>
        </p:spPr>
        <p:txBody>
          <a:bodyPr/>
          <a:lstStyle/>
          <a:p>
            <a:pPr eaLnBrk="1" hangingPunct="1"/>
            <a:r>
              <a:rPr lang="en-US" sz="3600" smtClean="0"/>
              <a:t>Jeremiah the Man</a:t>
            </a:r>
          </a:p>
        </p:txBody>
      </p:sp>
      <p:sp>
        <p:nvSpPr>
          <p:cNvPr id="2283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016000"/>
            <a:ext cx="8153400" cy="5422900"/>
          </a:xfrm>
        </p:spPr>
        <p:txBody>
          <a:bodyPr/>
          <a:lstStyle/>
          <a:p>
            <a:pPr eaLnBrk="1" hangingPunct="1"/>
            <a:r>
              <a:rPr lang="en-US" smtClean="0"/>
              <a:t>Jeremiah persevered under difficult circumstances, and when he was despised and persecuted (11:18-23; 12:6; 18:11-18; 19:14-20:6; 26:1-15; 37:11-15,16-21; 38:1-13). He was not allowed to marry (16:1-4)</a:t>
            </a:r>
          </a:p>
          <a:p>
            <a:pPr eaLnBrk="1" hangingPunct="1"/>
            <a:r>
              <a:rPr lang="en-US" smtClean="0"/>
              <a:t>Jeremiah wanted to resign, but he had a burning desire to proclaim God’s word (20:7-9)</a:t>
            </a:r>
          </a:p>
          <a:p>
            <a:pPr eaLnBrk="1" hangingPunct="1"/>
            <a:r>
              <a:rPr lang="en-US" smtClean="0"/>
              <a:t>Jeremiah was finally exiled in Egypt    (43:1-7)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6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8C208958-B05C-4FC0-9CE1-6ABABF00AA77}" type="slidenum">
              <a:rPr lang="en-US"/>
              <a:pPr/>
              <a:t>60</a:t>
            </a:fld>
            <a:endParaRPr lang="en-US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11 Outline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Obedience to God’s covenant will bring blessings (11:1-5)</a:t>
            </a:r>
          </a:p>
          <a:p>
            <a:pPr eaLnBrk="1" hangingPunct="1"/>
            <a:r>
              <a:rPr lang="en-US" smtClean="0"/>
              <a:t>Disobedience to God’s covenant will bring punishment (11:6-17)</a:t>
            </a:r>
          </a:p>
          <a:p>
            <a:pPr eaLnBrk="1" hangingPunct="1"/>
            <a:r>
              <a:rPr lang="en-US" smtClean="0"/>
              <a:t>Conspiracy against the preacher of God’s covenant will bring death (11:18-23)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19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84E8F7EE-BA46-473D-9BF8-B7D28DF97FDD}" type="slidenum">
              <a:rPr lang="en-US"/>
              <a:pPr/>
              <a:t>61</a:t>
            </a:fld>
            <a:endParaRPr lang="en-US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12 Outline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complaint against Judah: “Why … How long…?” (12:1-4)</a:t>
            </a:r>
          </a:p>
          <a:p>
            <a:pPr eaLnBrk="1" hangingPunct="1"/>
            <a:r>
              <a:rPr lang="en-US" smtClean="0"/>
              <a:t>Jehovah’s three-fold answer against Judah (12:5-17)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Things are going to get worse (12:5-6)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Judah will be given up to judgment (12:7-13)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Restoration will come for the faithful (12:14-17)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7" grpId="0" build="p" bldLvl="2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FE968DBE-C5CF-4611-AA9B-3F8636C30E1F}" type="slidenum">
              <a:rPr lang="en-US"/>
              <a:pPr/>
              <a:t>62</a:t>
            </a:fld>
            <a:endParaRPr lang="en-US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13 Outline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Sign of the linen girdle: Judah’s stubborn pride will be marred (13:1-11)</a:t>
            </a:r>
          </a:p>
          <a:p>
            <a:pPr eaLnBrk="1" hangingPunct="1"/>
            <a:r>
              <a:rPr lang="en-US" smtClean="0"/>
              <a:t>Sign of the full bottle: Judah’s stubborn pride will lead to captivity (13:12-27)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766BAF31-61B6-4CB7-B6C6-497376DEDA86}" type="slidenum">
              <a:rPr lang="en-US"/>
              <a:pPr/>
              <a:t>63</a:t>
            </a:fld>
            <a:endParaRPr lang="en-US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Bringing God’s people back to God’s covenant is the role of preaching (Jer. 11:1-2; 2 Tim. 3:15 - 4:2)</a:t>
            </a:r>
          </a:p>
          <a:p>
            <a:pPr eaLnBrk="1" hangingPunct="1"/>
            <a:r>
              <a:rPr lang="en-US" smtClean="0"/>
              <a:t>Preaching truth often brings persecution (Jer. 11:18-23; Acts 7:51-53)</a:t>
            </a:r>
          </a:p>
          <a:p>
            <a:pPr eaLnBrk="1" hangingPunct="1"/>
            <a:r>
              <a:rPr lang="en-US" smtClean="0"/>
              <a:t>God can be near in the mouth, but far away in the heart (Jer. 12:2; Mt. 15:8; Tit. 1:16)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A3C4164E-80E8-4735-B60B-11A2C3D465DD}" type="slidenum">
              <a:rPr lang="en-US"/>
              <a:pPr/>
              <a:t>64</a:t>
            </a:fld>
            <a:endParaRPr lang="en-US"/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Stubborn pride and refusal to hear is a problem among God’s people (Jer. 13:10; Mt. 13:13)</a:t>
            </a:r>
          </a:p>
          <a:p>
            <a:pPr eaLnBrk="1" hangingPunct="1"/>
            <a:r>
              <a:rPr lang="en-US" smtClean="0"/>
              <a:t>Do we weep over sin like Jeremiah and Jesus (Jer. 13:17; Lk. 19:41-42)</a:t>
            </a:r>
          </a:p>
          <a:p>
            <a:pPr eaLnBrk="1" hangingPunct="1"/>
            <a:r>
              <a:rPr lang="en-US" smtClean="0"/>
              <a:t>Some go so far into to evil that they will not change (Jer. 13:23; Heb. 6:6)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15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791AE211-F457-4035-99DE-48CFB2274206}" type="slidenum">
              <a:rPr lang="en-US"/>
              <a:pPr/>
              <a:t>65</a:t>
            </a:fld>
            <a:endParaRPr lang="en-US"/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14 Outline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The coming drought (14:1-6)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Jeremiah’s first confession (14:7-9)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Confession rejected: the coming destruction (14:10-12)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Jeremiah’s second confession (14:13)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Confession rejected: the coming death (14:14-18)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Jeremiah’s third confession(14:19-22)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39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3464917-D02A-4D2B-A1D9-4088ECE52180}" type="slidenum">
              <a:rPr lang="en-US"/>
              <a:pPr/>
              <a:t>66</a:t>
            </a:fld>
            <a:endParaRPr lang="en-US"/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15 Outline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300538"/>
          </a:xfrm>
        </p:spPr>
        <p:txBody>
          <a:bodyPr/>
          <a:lstStyle/>
          <a:p>
            <a:pPr eaLnBrk="1" hangingPunct="1"/>
            <a:r>
              <a:rPr lang="en-US" smtClean="0"/>
              <a:t>Jehovah’s coming captivity (15:1-14)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Captivity is caused (15:1-4)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Captivity is deserved (15:5-9)</a:t>
            </a:r>
          </a:p>
          <a:p>
            <a:pPr eaLnBrk="1" hangingPunct="1"/>
            <a:r>
              <a:rPr lang="en-US" smtClean="0"/>
              <a:t>Jeremiah’s caring complaint (15:10-21)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Jeremiah’s complaint of pity (15:10)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Jehovah’s promise of assurance (15:11-4)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Jeremiah’s complaint of pain (15:15-18)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Jehovah’s promise of deliverance (15:19-21)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3" grpId="0" build="p" bldLvl="2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23B4564C-2AD9-4614-8E62-DE12C8B0FAEB}" type="slidenum">
              <a:rPr lang="en-US"/>
              <a:pPr/>
              <a:t>67</a:t>
            </a:fld>
            <a:endParaRPr lang="en-US"/>
          </a:p>
        </p:txBody>
      </p:sp>
      <p:sp>
        <p:nvSpPr>
          <p:cNvPr id="70659" name="Rectangle 4"/>
          <p:cNvSpPr>
            <a:spLocks noChangeArrowheads="1"/>
          </p:cNvSpPr>
          <p:nvPr/>
        </p:nvSpPr>
        <p:spPr bwMode="auto">
          <a:xfrm>
            <a:off x="468313" y="1700213"/>
            <a:ext cx="8280400" cy="1444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22263"/>
            <a:ext cx="8153400" cy="779462"/>
          </a:xfrm>
        </p:spPr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68413"/>
            <a:ext cx="8153400" cy="4860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God’s people need to confess and pray for mercy (Jer. 14:7-9,19-22; Ac. 8:22)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Some among God’s people have no knowledge (Jer. 14:18; Eph. 5:17)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Wicked influence can be powerful upon God’s people (Jer. 15:4; 1 Cor. 15:33)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Preaching God’s word will bring isolation      (Jer. 15:15; Acts 7)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We need to stand firm when preaching God’s word (Jer. 15:20; Phil. 1:27)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God encourages the discouraged (Jer. 15:2-21; Phil. 4:6-7)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7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73374285-1930-49F6-AF1B-5AE605672C27}" type="slidenum">
              <a:rPr lang="en-US"/>
              <a:pPr/>
              <a:t>68</a:t>
            </a:fld>
            <a:endParaRPr lang="en-US"/>
          </a:p>
        </p:txBody>
      </p:sp>
      <p:sp>
        <p:nvSpPr>
          <p:cNvPr id="71683" name="Rectangle 4"/>
          <p:cNvSpPr>
            <a:spLocks noChangeArrowheads="1"/>
          </p:cNvSpPr>
          <p:nvPr/>
        </p:nvSpPr>
        <p:spPr bwMode="auto">
          <a:xfrm>
            <a:off x="468313" y="1700213"/>
            <a:ext cx="8280400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25463"/>
            <a:ext cx="8153400" cy="635000"/>
          </a:xfrm>
        </p:spPr>
        <p:txBody>
          <a:bodyPr/>
          <a:lstStyle/>
          <a:p>
            <a:pPr eaLnBrk="1" hangingPunct="1"/>
            <a:r>
              <a:rPr lang="en-US" smtClean="0"/>
              <a:t>Jeremiah 16 Outline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68413"/>
            <a:ext cx="8153400" cy="4860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Directions for Jeremiah (16:1-13)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800" smtClean="0"/>
              <a:t>Do not marry (16:1-4)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800" smtClean="0"/>
              <a:t>Do not mourn (16:5-9)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800" smtClean="0"/>
              <a:t>Preach to the people (16:10-13)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Explanation to Jeremiah (16:14-18)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800" smtClean="0"/>
              <a:t>Restoration will come (16:14-15)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800" smtClean="0"/>
              <a:t>Punishment will come first (16:16-18)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Affirmation by Jeremiah (16:19-21)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800" smtClean="0"/>
              <a:t>Jeremiah’s faith (16:19-20)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800" smtClean="0"/>
              <a:t>Jehovah’s might (16:21)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1" grpId="0" build="p" bldLvl="2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5FD6F226-068F-48DD-9344-96FA7F1F8C3D}" type="slidenum">
              <a:rPr lang="en-US"/>
              <a:pPr/>
              <a:t>69</a:t>
            </a:fld>
            <a:endParaRPr lang="en-US"/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17 Outline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Sin of idolatry (17:1-4)</a:t>
            </a:r>
          </a:p>
          <a:p>
            <a:pPr eaLnBrk="1" hangingPunct="1"/>
            <a:r>
              <a:rPr lang="en-US" smtClean="0"/>
              <a:t>Sin of trusting in man (17:5-8)</a:t>
            </a:r>
          </a:p>
          <a:p>
            <a:pPr eaLnBrk="1" hangingPunct="1"/>
            <a:r>
              <a:rPr lang="en-US" smtClean="0"/>
              <a:t>Sin of ill-gotten gain (17:9-11)</a:t>
            </a:r>
          </a:p>
          <a:p>
            <a:pPr eaLnBrk="1" hangingPunct="1"/>
            <a:r>
              <a:rPr lang="en-US" smtClean="0"/>
              <a:t>Sin of forsaking the Lord (17:12-18)</a:t>
            </a:r>
          </a:p>
          <a:p>
            <a:pPr eaLnBrk="1" hangingPunct="1"/>
            <a:r>
              <a:rPr lang="en-US" smtClean="0"/>
              <a:t>Sin of sabbath breaking (17:19-27)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5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1555C500-AF29-45E8-A36D-43DC23AC0E94}" type="slidenum">
              <a:rPr lang="en-US"/>
              <a:pPr/>
              <a:t>7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Authorship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479925"/>
          </a:xfrm>
        </p:spPr>
        <p:txBody>
          <a:bodyPr/>
          <a:lstStyle/>
          <a:p>
            <a:pPr eaLnBrk="1" hangingPunct="1"/>
            <a:r>
              <a:rPr lang="en-US" sz="2800" smtClean="0"/>
              <a:t>Jeremiah means “Jehovah throws” (1:1; cf. to throw down a foundation)</a:t>
            </a:r>
          </a:p>
          <a:p>
            <a:pPr eaLnBrk="1" hangingPunct="1"/>
            <a:r>
              <a:rPr lang="en-US" sz="2800" smtClean="0"/>
              <a:t>Jeremiah was the son of Hilkiah (1:1)</a:t>
            </a:r>
          </a:p>
          <a:p>
            <a:pPr eaLnBrk="1" hangingPunct="1"/>
            <a:r>
              <a:rPr lang="en-US" sz="2800" smtClean="0"/>
              <a:t>Jeremiah was from </a:t>
            </a:r>
            <a:r>
              <a:rPr lang="en-US" sz="2800" i="1" smtClean="0"/>
              <a:t>“Anathoth in the land Benjamin,”</a:t>
            </a:r>
            <a:r>
              <a:rPr lang="en-US" sz="2800" smtClean="0"/>
              <a:t> a town assign to the priests, 2 to 3 miles northeast of Jerusalem (1:1; Josh. 21:18)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8479A457-64FD-47C5-B904-59AC63806E89}" type="slidenum">
              <a:rPr lang="en-US"/>
              <a:pPr/>
              <a:t>70</a:t>
            </a:fld>
            <a:endParaRPr lang="en-US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Lord looks at the heart, not the hands (Jer. 16:12; Mk. 7:21)</a:t>
            </a:r>
          </a:p>
          <a:p>
            <a:pPr eaLnBrk="1" hangingPunct="1"/>
            <a:r>
              <a:rPr lang="en-US" smtClean="0"/>
              <a:t>God sees all (Jer. 16:17; Lk. 12:2; Heb. 4:13)</a:t>
            </a:r>
          </a:p>
          <a:p>
            <a:pPr eaLnBrk="1" hangingPunct="1"/>
            <a:r>
              <a:rPr lang="en-US" smtClean="0"/>
              <a:t>Don’t be deceived by your heart (Jer. 17:9; Eph. 4:22)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59" grpId="0" build="p" bldLvl="2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657AB7EE-CE15-4853-B228-07EF5633946E}" type="slidenum">
              <a:rPr lang="en-US"/>
              <a:pPr/>
              <a:t>71</a:t>
            </a:fld>
            <a:endParaRPr lang="en-US"/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18 Outline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Potter’s Vessel (18:1-17)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What he sees: a potter and vessel (18:1-4)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What he hears: God is the divine Potter (18:5-10)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What he says: God will soon destroy (18:11-12)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What he learns: Judah has forgotten (18:13-17)</a:t>
            </a:r>
          </a:p>
          <a:p>
            <a:pPr eaLnBrk="1" hangingPunct="1"/>
            <a:r>
              <a:rPr lang="en-US" smtClean="0"/>
              <a:t>The Persecutor’s Vengeance (18:18-23)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The plot against Jeremiah (18:18)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The plea of Jeremiah (18:19-23)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3" grpId="0" build="p" bldLvl="2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EB0F774A-46EE-42D7-A914-A032F3523970}" type="slidenum">
              <a:rPr lang="en-US"/>
              <a:pPr/>
              <a:t>72</a:t>
            </a:fld>
            <a:endParaRPr lang="en-US"/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19 Outline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Potter’s Bottle Bought (19:1-9)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Jeremiah preaches in Topheth (19:1-9)</a:t>
            </a:r>
          </a:p>
          <a:p>
            <a:pPr eaLnBrk="1" hangingPunct="1"/>
            <a:r>
              <a:rPr lang="en-US" smtClean="0"/>
              <a:t>The Potter’s Bottle Broken (19:10-15)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Jeremiah preaches in Topheth (19:10-13)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Jeremiah preaches in the Temple (19:14-15)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7" grpId="0" build="p" bldLvl="2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9C4B5A20-51A8-46AD-97E2-A032C88DD526}" type="slidenum">
              <a:rPr lang="en-US"/>
              <a:pPr/>
              <a:t>73</a:t>
            </a:fld>
            <a:endParaRPr lang="en-US"/>
          </a:p>
        </p:txBody>
      </p:sp>
      <p:sp>
        <p:nvSpPr>
          <p:cNvPr id="76803" name="Rectangle 8"/>
          <p:cNvSpPr>
            <a:spLocks noChangeArrowheads="1"/>
          </p:cNvSpPr>
          <p:nvPr/>
        </p:nvSpPr>
        <p:spPr bwMode="auto">
          <a:xfrm>
            <a:off x="503238" y="1700213"/>
            <a:ext cx="8245475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76804" name="Picture 5" descr="jerking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60663" y="1360488"/>
            <a:ext cx="3535362" cy="46339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79563" name="AutoShape 11"/>
          <p:cNvSpPr>
            <a:spLocks/>
          </p:cNvSpPr>
          <p:nvPr/>
        </p:nvSpPr>
        <p:spPr bwMode="auto">
          <a:xfrm>
            <a:off x="912813" y="2060575"/>
            <a:ext cx="1735137" cy="3695700"/>
          </a:xfrm>
          <a:prstGeom prst="borderCallout1">
            <a:avLst>
              <a:gd name="adj1" fmla="val 102060"/>
              <a:gd name="adj2" fmla="val 6588"/>
              <a:gd name="adj3" fmla="val 102060"/>
              <a:gd name="adj4" fmla="val 195426"/>
            </a:avLst>
          </a:prstGeom>
          <a:solidFill>
            <a:srgbClr val="FFFFCC"/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bg1"/>
                </a:solidFill>
              </a:rPr>
              <a:t>“Topheth” (fireplace, Isa.30:33) was a high place in the Valley of Hinnom just south of Jerusalem where child sacrifices were offered to Molech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2 Kings 23:10</a:t>
            </a:r>
          </a:p>
        </p:txBody>
      </p:sp>
      <p:sp>
        <p:nvSpPr>
          <p:cNvPr id="76806" name="Text Box 12"/>
          <p:cNvSpPr txBox="1">
            <a:spLocks noChangeArrowheads="1"/>
          </p:cNvSpPr>
          <p:nvPr/>
        </p:nvSpPr>
        <p:spPr bwMode="auto">
          <a:xfrm>
            <a:off x="1033463" y="587375"/>
            <a:ext cx="69818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800"/>
              <a:t>“Topheth” in Jeremiah 7:31-32 and 19:6-14</a:t>
            </a:r>
          </a:p>
        </p:txBody>
      </p:sp>
      <p:sp>
        <p:nvSpPr>
          <p:cNvPr id="279565" name="AutoShape 13"/>
          <p:cNvSpPr>
            <a:spLocks noChangeArrowheads="1"/>
          </p:cNvSpPr>
          <p:nvPr/>
        </p:nvSpPr>
        <p:spPr bwMode="auto">
          <a:xfrm rot="-4571108">
            <a:off x="3697288" y="3698875"/>
            <a:ext cx="3603625" cy="1330325"/>
          </a:xfrm>
          <a:prstGeom prst="curvedUpArrow">
            <a:avLst>
              <a:gd name="adj1" fmla="val 29785"/>
              <a:gd name="adj2" fmla="val 83961"/>
              <a:gd name="adj3" fmla="val 50116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9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9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" dur="500"/>
                                        <p:tgtEl>
                                          <p:spTgt spid="279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63" grpId="0" animBg="1"/>
      <p:bldP spid="279565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4B212294-8416-4113-A522-CB4501B57E67}" type="slidenum">
              <a:rPr lang="en-US"/>
              <a:pPr/>
              <a:t>74</a:t>
            </a:fld>
            <a:endParaRPr lang="en-US"/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20 Outline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3370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Jeremiah’s persecution (20:1-6)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Pashhur persecutes (20:1-2)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Pashhur will be persecuted (20:3-6)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Jeremiah’s passion (20:7-13)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Jeremiah’s preaching (20:7-10)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Jeremiah’s praise (20:11-13)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Jeremiah’s pity (20:14-18)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Jeremiah pities the day he was born (20:14-17)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Jeremiah pities the day he preaches (20:18)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1" grpId="0" build="p" bldLvl="2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91ACD4E1-CACC-434C-ACF3-53E69D006C72}" type="slidenum">
              <a:rPr lang="en-US"/>
              <a:pPr/>
              <a:t>75</a:t>
            </a:fld>
            <a:endParaRPr lang="en-US"/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3005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We are like clay in the potter’s hand (Jer. 18:6; Rom. 9:21)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God’s wants all men to repent (Jer. 18:8; 2 Pet. 3:9)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Doing something without God’s expressed permission is unauthorized and sinful (Jer. 19:5; Col. 3:17)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God will break all who oppose him like pottery is broken (Jer. 19:11; Rev. 2:27)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1" grpId="0" build="p" bldLvl="2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38F5FD42-8670-495C-B499-F2A179A27C72}" type="slidenum">
              <a:rPr lang="en-US"/>
              <a:pPr/>
              <a:t>76</a:t>
            </a:fld>
            <a:endParaRPr lang="en-US"/>
          </a:p>
        </p:txBody>
      </p: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Preaching brings persecution (Jer. 20:7-8,10,18;  1 Cor. 4:9-13)</a:t>
            </a:r>
          </a:p>
          <a:p>
            <a:pPr eaLnBrk="1" hangingPunct="1"/>
            <a:r>
              <a:rPr lang="en-US" smtClean="0"/>
              <a:t>We should have a burning desire to preach God’s word (Jer. 20:9; Ac. 4:20; 1 Cor. 9:19-23)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5" grpId="0" build="p" bldLvl="2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608F6B4C-4D87-4F0C-A757-9AB0F9A1A7F8}" type="slidenum">
              <a:rPr lang="en-US"/>
              <a:pPr/>
              <a:t>77</a:t>
            </a:fld>
            <a:endParaRPr lang="en-US"/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21-22 Outline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Zedekiah’s Inquiry (21:1-2)</a:t>
            </a:r>
          </a:p>
          <a:p>
            <a:pPr eaLnBrk="1" hangingPunct="1"/>
            <a:r>
              <a:rPr lang="en-US" smtClean="0"/>
              <a:t>Jehovah’s Answer (21:3-14)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Answer to Zedekiah – callous (21:3 – 22:9)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Answer to Jehoahaz – hopeless (22:10-12)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Answer to Jehoiakim – covetous (22:13-23)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Answer to Jehoiachin – childless (22:24-30)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699" grpId="0" build="p" bldLvl="2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3A76C495-3D36-4AD6-A7BF-978EAFC8C3D7}" type="slidenum">
              <a:rPr lang="en-US"/>
              <a:pPr/>
              <a:t>78</a:t>
            </a:fld>
            <a:endParaRPr lang="en-US"/>
          </a:p>
        </p:txBody>
      </p:sp>
      <p:sp>
        <p:nvSpPr>
          <p:cNvPr id="81923" name="Rectangle 4"/>
          <p:cNvSpPr>
            <a:spLocks noChangeArrowheads="1"/>
          </p:cNvSpPr>
          <p:nvPr/>
        </p:nvSpPr>
        <p:spPr bwMode="auto">
          <a:xfrm>
            <a:off x="468313" y="1700213"/>
            <a:ext cx="8280400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24" name="Rectangle 2"/>
          <p:cNvSpPr>
            <a:spLocks noGrp="1" noChangeArrowheads="1"/>
          </p:cNvSpPr>
          <p:nvPr>
            <p:ph type="title"/>
          </p:nvPr>
        </p:nvSpPr>
        <p:spPr>
          <a:xfrm>
            <a:off x="488950" y="544513"/>
            <a:ext cx="8153400" cy="671512"/>
          </a:xfrm>
        </p:spPr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6363"/>
            <a:ext cx="8153400" cy="5005387"/>
          </a:xfrm>
        </p:spPr>
        <p:txBody>
          <a:bodyPr/>
          <a:lstStyle/>
          <a:p>
            <a:pPr eaLnBrk="1" hangingPunct="1"/>
            <a:r>
              <a:rPr lang="en-US" sz="2700" smtClean="0"/>
              <a:t>Rulers need to rule with righteousness (Jer. 21:12; 22:3; 1 Tim. 2:1-2)</a:t>
            </a:r>
          </a:p>
          <a:p>
            <a:pPr eaLnBrk="1" hangingPunct="1"/>
            <a:r>
              <a:rPr lang="en-US" sz="2700" smtClean="0"/>
              <a:t>Why does God punish his people? Because they forsake God’s covenant (Jer. 22:8-9; 2 Pet. 2:21-22)</a:t>
            </a:r>
          </a:p>
          <a:p>
            <a:pPr eaLnBrk="1" hangingPunct="1"/>
            <a:r>
              <a:rPr lang="en-US" sz="2700" smtClean="0"/>
              <a:t>Many turn away from hearing God in times of prosperity (Jer. 22:13-14,21; Rev. 3:17)</a:t>
            </a:r>
          </a:p>
          <a:p>
            <a:pPr eaLnBrk="1" hangingPunct="1"/>
            <a:r>
              <a:rPr lang="en-US" sz="2700" smtClean="0"/>
              <a:t>Jesus, as the seed of Coniah, will not reign on the throne of David </a:t>
            </a:r>
            <a:r>
              <a:rPr lang="en-US" sz="2700" u="sng" smtClean="0"/>
              <a:t>in Judah</a:t>
            </a:r>
            <a:r>
              <a:rPr lang="en-US" sz="2700" smtClean="0"/>
              <a:t>, but he will reign in heaven (Jer. 22:30; Mt. 1:11; Ac. 2:30-36; Heb. 8:1; Rev. 3:21)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7" grpId="0" build="p" bldLvl="2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E520B7AC-0911-424C-A3FC-EC53B24A3F66}" type="slidenum">
              <a:rPr lang="en-US"/>
              <a:pPr/>
              <a:t>79</a:t>
            </a:fld>
            <a:endParaRPr lang="en-US"/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23 Outline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62125"/>
            <a:ext cx="8153400" cy="4516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Judgment Against the Wicked Shepherds (23:1-8)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Wicked shepherds in the present (23:1-2)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Righteous shepherds in the future (23:3-8)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Judgment Against the False Prophets (23:9-40)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Their disgraceful conduct (23:9-15)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Their dishonest message (23:16-22)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Their deceitful methods (23:23-32)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Their disrespectful attitude (23:33-40)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1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413B76ED-44C4-477E-8194-DD88EE14F96A}" type="slidenum">
              <a:rPr lang="en-US"/>
              <a:pPr/>
              <a:t>8</a:t>
            </a:fld>
            <a:endParaRPr lang="en-US"/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539750" y="1700213"/>
            <a:ext cx="8208963" cy="1444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71525"/>
            <a:ext cx="8153400" cy="635000"/>
          </a:xfrm>
        </p:spPr>
        <p:txBody>
          <a:bodyPr/>
          <a:lstStyle/>
          <a:p>
            <a:pPr eaLnBrk="1" hangingPunct="1"/>
            <a:r>
              <a:rPr lang="en-US" smtClean="0"/>
              <a:t>Jeremiah Authorship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12888"/>
            <a:ext cx="8153400" cy="47164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Jeremiah dictated his words to his scribe named Baruch (36:1-4,27-32; 51:64)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u="sng" smtClean="0"/>
              <a:t>Jeremiah does not arrange his material in chronological order, but in topical order:</a:t>
            </a:r>
            <a:endParaRPr lang="en-US" sz="2800" smtClean="0"/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300" smtClean="0"/>
              <a:t>Call of Jeremiah (1)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300" smtClean="0"/>
              <a:t>Prophecies of doom (2-29)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300" smtClean="0"/>
              <a:t>Prophecies of hope (30-33)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300" smtClean="0"/>
              <a:t>Siege and fall of Jerusalem (34-39)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300" smtClean="0"/>
              <a:t>Post Jerusalem fall (40-44)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300" smtClean="0"/>
              <a:t>Prophecies to foreign nations (46-51)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300" smtClean="0"/>
              <a:t>Fall of Jerusalem (52)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build="p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8D4A52EF-1351-4F1D-AEA7-E5570CEF9E37}" type="slidenum">
              <a:rPr lang="en-US"/>
              <a:pPr/>
              <a:t>80</a:t>
            </a:fld>
            <a:endParaRPr lang="en-US"/>
          </a:p>
        </p:txBody>
      </p:sp>
      <p:sp>
        <p:nvSpPr>
          <p:cNvPr id="839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600" smtClean="0"/>
              <a:t>Portrait of a False Prophet</a:t>
            </a:r>
            <a:br>
              <a:rPr lang="en-US" sz="3600" smtClean="0"/>
            </a:br>
            <a:r>
              <a:rPr lang="en-US" sz="2800" smtClean="0"/>
              <a:t>Jeremiah 23:9-40</a:t>
            </a:r>
          </a:p>
        </p:txBody>
      </p:sp>
      <p:sp>
        <p:nvSpPr>
          <p:cNvPr id="29184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828800"/>
            <a:ext cx="4065587" cy="4038600"/>
          </a:xfrm>
        </p:spPr>
        <p:txBody>
          <a:bodyPr/>
          <a:lstStyle/>
          <a:p>
            <a:pPr eaLnBrk="1" hangingPunct="1"/>
            <a:r>
              <a:rPr lang="en-US" sz="2700" smtClean="0"/>
              <a:t>Immoral (v.10-11,14)</a:t>
            </a:r>
          </a:p>
          <a:p>
            <a:pPr eaLnBrk="1" hangingPunct="1"/>
            <a:r>
              <a:rPr lang="en-US" sz="2700" smtClean="0"/>
              <a:t>Cause to err (v.13)</a:t>
            </a:r>
          </a:p>
          <a:p>
            <a:pPr eaLnBrk="1" hangingPunct="1"/>
            <a:r>
              <a:rPr lang="en-US" sz="2700" smtClean="0"/>
              <a:t>Strengthen evil (v.14)</a:t>
            </a:r>
          </a:p>
          <a:p>
            <a:pPr eaLnBrk="1" hangingPunct="1"/>
            <a:r>
              <a:rPr lang="en-US" sz="2700" smtClean="0"/>
              <a:t>Human wisdom (v.16)</a:t>
            </a:r>
          </a:p>
          <a:p>
            <a:pPr eaLnBrk="1" hangingPunct="1"/>
            <a:r>
              <a:rPr lang="en-US" sz="2700" smtClean="0"/>
              <a:t>False hope (v.17)</a:t>
            </a:r>
          </a:p>
          <a:p>
            <a:pPr eaLnBrk="1" hangingPunct="1"/>
            <a:r>
              <a:rPr lang="en-US" sz="2700" smtClean="0"/>
              <a:t>Despise God (v.17)</a:t>
            </a:r>
          </a:p>
          <a:p>
            <a:pPr eaLnBrk="1" hangingPunct="1"/>
            <a:r>
              <a:rPr lang="en-US" sz="2700" smtClean="0"/>
              <a:t>Unauthorized (v.21,32)</a:t>
            </a:r>
          </a:p>
          <a:p>
            <a:pPr eaLnBrk="1" hangingPunct="1"/>
            <a:r>
              <a:rPr lang="en-US" sz="2700" smtClean="0"/>
              <a:t>Neglect duty (v.22)</a:t>
            </a:r>
          </a:p>
        </p:txBody>
      </p:sp>
      <p:sp>
        <p:nvSpPr>
          <p:cNvPr id="29184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716463" y="1828800"/>
            <a:ext cx="4151312" cy="4038600"/>
          </a:xfrm>
        </p:spPr>
        <p:txBody>
          <a:bodyPr/>
          <a:lstStyle/>
          <a:p>
            <a:pPr eaLnBrk="1" hangingPunct="1"/>
            <a:r>
              <a:rPr lang="en-US" sz="2700" smtClean="0"/>
              <a:t>Prophesy lies (v.25-26)</a:t>
            </a:r>
          </a:p>
          <a:p>
            <a:pPr eaLnBrk="1" hangingPunct="1"/>
            <a:r>
              <a:rPr lang="en-US" sz="2700" smtClean="0"/>
              <a:t>Turn from God (v.27)</a:t>
            </a:r>
          </a:p>
          <a:p>
            <a:pPr eaLnBrk="1" hangingPunct="1"/>
            <a:r>
              <a:rPr lang="en-US" sz="2700" smtClean="0"/>
              <a:t>Rob God’s word (v.30)</a:t>
            </a:r>
          </a:p>
          <a:p>
            <a:pPr eaLnBrk="1" hangingPunct="1"/>
            <a:r>
              <a:rPr lang="en-US" sz="2700" smtClean="0"/>
              <a:t>Mock true prophets (v.33)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1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1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1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1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1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1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1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1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1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1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18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18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18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18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18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18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1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1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1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91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91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1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91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1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4" grpId="0" build="p"/>
      <p:bldP spid="291845" grpId="0" build="p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C2949CB1-E669-47B1-97FC-9725F7F3D481}" type="slidenum">
              <a:rPr lang="en-US"/>
              <a:pPr/>
              <a:t>81</a:t>
            </a:fld>
            <a:endParaRPr lang="en-US"/>
          </a:p>
        </p:txBody>
      </p:sp>
      <p:sp>
        <p:nvSpPr>
          <p:cNvPr id="849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24 Outline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Vision of the Two Baskets of Figs (24:1-3)</a:t>
            </a:r>
          </a:p>
          <a:p>
            <a:pPr eaLnBrk="1" hangingPunct="1"/>
            <a:r>
              <a:rPr lang="en-US" smtClean="0"/>
              <a:t>Meaning of the Two Baskets of Figs    (24:4-10)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Basket of good figs represent the repentant captives who are taken away (24:4-7)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Basket of bad figs represent the unrepentant people who are left behind  (24:8-10)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795" grpId="0" build="p" bldLvl="2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851B9E81-84CC-4152-A7FB-F32A46BB12B8}" type="slidenum">
              <a:rPr lang="en-US"/>
              <a:pPr/>
              <a:t>82</a:t>
            </a:fld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Shepherds have a great responsibility to lead in the right way (23:1-2; Ac. 20:28-32)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Jesus is the righteous king (23:5-8; Lk. 1:32-33; 1 Cor. 1:30; 2 Cor. 5:21)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False prophets look true, but they cause great trouble (Jer. 23:9ff; 2 Cor. 11:14-15; 2 Thess. 2:9-12; 2 Pet. 2:1ff)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Test all teachers (Jer. 23:13; 1 Jn. 4:1-6)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19" grpId="0" build="p" bldLvl="2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63F91140-42A3-454B-AF7F-52CA695CA7C9}" type="slidenum">
              <a:rPr lang="en-US"/>
              <a:pPr/>
              <a:t>83</a:t>
            </a:fld>
            <a:endParaRPr lang="en-US"/>
          </a:p>
        </p:txBody>
      </p:sp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Nothing escapes the all-seeing eye of God (Jer. 23:13-14,23-24; Heb. 4:13)</a:t>
            </a:r>
          </a:p>
          <a:p>
            <a:pPr eaLnBrk="1" hangingPunct="1"/>
            <a:r>
              <a:rPr lang="en-US" smtClean="0"/>
              <a:t>Truth can be, and should be separated from error (Jer. 23:28; 1 Jn. 4:6)</a:t>
            </a:r>
          </a:p>
          <a:p>
            <a:pPr eaLnBrk="1" hangingPunct="1"/>
            <a:r>
              <a:rPr lang="en-US" smtClean="0"/>
              <a:t>God’s word is like a fire and a hammer (Jer. 23:29; 2 Cor. 10:4-5; Heb. 4:12)</a:t>
            </a:r>
          </a:p>
          <a:p>
            <a:pPr eaLnBrk="1" hangingPunct="1"/>
            <a:r>
              <a:rPr lang="en-US" smtClean="0"/>
              <a:t>God is not mocked (Jer. 23:33; Gal. 6:7)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1" grpId="0" build="p" bldLvl="2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E4CC7D47-D15D-4E26-AB8F-FA88E09AE883}" type="slidenum">
              <a:rPr lang="en-US"/>
              <a:pPr/>
              <a:t>84</a:t>
            </a:fld>
            <a:endParaRPr lang="en-US"/>
          </a:p>
        </p:txBody>
      </p:sp>
      <p:sp>
        <p:nvSpPr>
          <p:cNvPr id="880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25 Outline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4084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Judgment upon the Jews (25:1-11)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Judgment could have been avoided (25:1-6)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Judgment will come (25:7-11)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Judgment upon the Gentiles (25:12-38)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Judgment upon Babylon (25:12-14)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Cup of wrath (25:15-29)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Roaring lion (25:30-31)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Raging storm (25:32-33)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Slaughtered flock (25:34-38)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39" grpId="0" build="p" bldLvl="2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34088829-2A75-477F-83F1-839A440C91D5}" type="slidenum">
              <a:rPr lang="en-US"/>
              <a:pPr/>
              <a:t>85</a:t>
            </a:fld>
            <a:endParaRPr lang="en-US"/>
          </a:p>
        </p:txBody>
      </p:sp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26 Outline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the preacher (26:1-7)</a:t>
            </a:r>
          </a:p>
          <a:p>
            <a:pPr eaLnBrk="1" hangingPunct="1"/>
            <a:r>
              <a:rPr lang="en-US" smtClean="0"/>
              <a:t>Jeremiah the persecuted (26:8-24)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The murder plot revealed (26:8-15)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The murder plot defeated (26:16-24)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63" grpId="0" build="p" bldLvl="2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FDDD690E-9412-4810-BCBD-973D40C92C50}" type="slidenum">
              <a:rPr lang="en-US"/>
              <a:pPr/>
              <a:t>86</a:t>
            </a:fld>
            <a:endParaRPr lang="en-US"/>
          </a:p>
        </p:txBody>
      </p:sp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981075"/>
            <a:ext cx="8153400" cy="635000"/>
          </a:xfrm>
        </p:spPr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337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700" smtClean="0"/>
              <a:t>God’s judgment is for all (Jer. 25; 1 Pet. 4:17)</a:t>
            </a:r>
          </a:p>
          <a:p>
            <a:pPr eaLnBrk="1" hangingPunct="1">
              <a:lnSpc>
                <a:spcPct val="80000"/>
              </a:lnSpc>
            </a:pPr>
            <a:r>
              <a:rPr lang="en-US" sz="2700" smtClean="0"/>
              <a:t>God is not willing that any perish (25:3-6; 2 Pet. 3:8-9)</a:t>
            </a:r>
          </a:p>
          <a:p>
            <a:pPr eaLnBrk="1" hangingPunct="1">
              <a:lnSpc>
                <a:spcPct val="80000"/>
              </a:lnSpc>
            </a:pPr>
            <a:r>
              <a:rPr lang="en-US" sz="2700" smtClean="0"/>
              <a:t>God is a God of wrath (Jer. 25:15; Rom. 11:22)</a:t>
            </a:r>
          </a:p>
          <a:p>
            <a:pPr eaLnBrk="1" hangingPunct="1">
              <a:lnSpc>
                <a:spcPct val="80000"/>
              </a:lnSpc>
            </a:pPr>
            <a:r>
              <a:rPr lang="en-US" sz="2700" smtClean="0"/>
              <a:t>God wants </a:t>
            </a:r>
            <a:r>
              <a:rPr lang="en-US" sz="2700" u="sng" smtClean="0"/>
              <a:t>all</a:t>
            </a:r>
            <a:r>
              <a:rPr lang="en-US" sz="2700" smtClean="0"/>
              <a:t> his word proclaimed; nothing kept back (Jer. 26:2; Ac. 20:20,27)</a:t>
            </a:r>
          </a:p>
          <a:p>
            <a:pPr eaLnBrk="1" hangingPunct="1">
              <a:lnSpc>
                <a:spcPct val="80000"/>
              </a:lnSpc>
            </a:pPr>
            <a:r>
              <a:rPr lang="en-US" sz="2700" smtClean="0"/>
              <a:t>God’s preachers are sometimes threatened with death (Jer. 26:8; Mt. 21:35-39; 23:34-35; Acts 4-5,6-8,12,21)</a:t>
            </a:r>
          </a:p>
          <a:p>
            <a:pPr eaLnBrk="1" hangingPunct="1">
              <a:lnSpc>
                <a:spcPct val="80000"/>
              </a:lnSpc>
            </a:pPr>
            <a:r>
              <a:rPr lang="en-US" sz="2700" smtClean="0"/>
              <a:t>Good and honest men will listen to God’s preachers (Jer. 26:18-19; Lk. 8:15)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87" grpId="0" build="p" bldLvl="2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AAC8A2DC-7AD8-476C-93B3-1B54C4E4618E}" type="slidenum">
              <a:rPr lang="en-US"/>
              <a:pPr/>
              <a:t>87</a:t>
            </a:fld>
            <a:endParaRPr lang="en-US"/>
          </a:p>
        </p:txBody>
      </p:sp>
      <p:sp>
        <p:nvSpPr>
          <p:cNvPr id="911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Jeremiah 30-33 Outline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3500" b="1" i="1" smtClean="0">
                <a:solidFill>
                  <a:srgbClr val="FFFF00"/>
                </a:solidFill>
                <a:latin typeface="Bernhard Modern Roman" pitchFamily="18" charset="0"/>
              </a:rPr>
              <a:t>The Future Restoration of Jerusalem</a:t>
            </a:r>
          </a:p>
          <a:p>
            <a:pPr eaLnBrk="1" hangingPunct="1"/>
            <a:r>
              <a:rPr lang="en-US" smtClean="0"/>
              <a:t>Restoration to the Land (30:1-24)</a:t>
            </a:r>
          </a:p>
          <a:p>
            <a:pPr eaLnBrk="1" hangingPunct="1"/>
            <a:r>
              <a:rPr lang="en-US" smtClean="0"/>
              <a:t>Restoration of the Nation (31:1-40)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Israel restored (31:1-22)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Judah restored (31:23-40)</a:t>
            </a:r>
          </a:p>
          <a:p>
            <a:pPr eaLnBrk="1" hangingPunct="1"/>
            <a:r>
              <a:rPr lang="en-US" smtClean="0"/>
              <a:t>Rebuilding of Jerusalem (32:1-44)</a:t>
            </a:r>
          </a:p>
          <a:p>
            <a:pPr eaLnBrk="1" hangingPunct="1"/>
            <a:r>
              <a:rPr lang="en-US" smtClean="0"/>
              <a:t>Reconfirming of the Covenant (33:1-26)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3" grpId="0" build="p" bldLvl="2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A642098-0BE8-4476-822E-B7E30A941797}" type="slidenum">
              <a:rPr lang="en-US"/>
              <a:pPr/>
              <a:t>88</a:t>
            </a:fld>
            <a:endParaRPr lang="en-US"/>
          </a:p>
        </p:txBody>
      </p:sp>
      <p:sp>
        <p:nvSpPr>
          <p:cNvPr id="921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Jeremiah 30-31 Outline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394700" cy="4038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3500" b="1" i="1" smtClean="0">
                <a:solidFill>
                  <a:srgbClr val="FFFF00"/>
                </a:solidFill>
                <a:latin typeface="Bernhard Modern Roman" pitchFamily="18" charset="0"/>
              </a:rPr>
              <a:t>God’s Will for Israel</a:t>
            </a:r>
          </a:p>
          <a:p>
            <a:pPr eaLnBrk="1" hangingPunct="1"/>
            <a:r>
              <a:rPr lang="en-US" smtClean="0"/>
              <a:t>“I Will” cause Israel to return (30:1-3)</a:t>
            </a:r>
          </a:p>
          <a:p>
            <a:pPr eaLnBrk="1" hangingPunct="1"/>
            <a:r>
              <a:rPr lang="en-US" smtClean="0"/>
              <a:t>“I Will” break Israel’s bonds (30:4-11)</a:t>
            </a:r>
          </a:p>
          <a:p>
            <a:pPr eaLnBrk="1" hangingPunct="1"/>
            <a:r>
              <a:rPr lang="en-US" smtClean="0"/>
              <a:t>“I Will” heal Israel’s wounds (30:12-17)</a:t>
            </a:r>
          </a:p>
          <a:p>
            <a:pPr eaLnBrk="1" hangingPunct="1"/>
            <a:r>
              <a:rPr lang="en-US" smtClean="0"/>
              <a:t>“I Will” restore Israel’s glory (30:18-22)</a:t>
            </a:r>
          </a:p>
          <a:p>
            <a:pPr eaLnBrk="1" hangingPunct="1"/>
            <a:r>
              <a:rPr lang="en-US" smtClean="0"/>
              <a:t>“I Will” punish the wicked in Israel (30:23-24)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11" grpId="0" build="p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94D81F5F-6DE8-40FB-944F-B43482220D8D}" type="slidenum">
              <a:rPr lang="en-US"/>
              <a:pPr/>
              <a:t>89</a:t>
            </a:fld>
            <a:endParaRPr lang="en-US"/>
          </a:p>
        </p:txBody>
      </p:sp>
      <p:sp>
        <p:nvSpPr>
          <p:cNvPr id="93187" name="Rectangle 4"/>
          <p:cNvSpPr>
            <a:spLocks noChangeArrowheads="1"/>
          </p:cNvSpPr>
          <p:nvPr/>
        </p:nvSpPr>
        <p:spPr bwMode="auto">
          <a:xfrm>
            <a:off x="468313" y="1700213"/>
            <a:ext cx="8280400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8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11163"/>
            <a:ext cx="8153400" cy="671512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Jeremiah 30-31 Outline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394700" cy="50768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i="1" smtClean="0">
                <a:solidFill>
                  <a:srgbClr val="FFFF00"/>
                </a:solidFill>
                <a:latin typeface="Bernhard Modern Roman" pitchFamily="18" charset="0"/>
              </a:rPr>
              <a:t>God’s Will for Israel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“I Will” rebuild Israel’s land (31:1-6)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“I Will” lead Israel back home (31:7-9)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“I Will” turn Israel’s weeping to joy (31:10-20)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“I Will” call Israel back home (31:21-22)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“I Will” unite Israel as one (31:23-26)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“I Will” will sow Israel  with seed (31:27-30)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“I Will” make a new covenant with Israel, and forgive Israel (31:31-34)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“I Will” always have his Israel (38:35-37)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“I Will” will rebuild Israel’s city (31:38-40)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5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2027DA68-E63F-4658-9985-53FCF047C9E2}" type="slidenum">
              <a:rPr lang="en-US"/>
              <a:pPr/>
              <a:t>9</a:t>
            </a:fld>
            <a:endParaRPr lang="en-US"/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468313" y="1700213"/>
            <a:ext cx="8280400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8013"/>
            <a:ext cx="8153400" cy="708025"/>
          </a:xfrm>
        </p:spPr>
        <p:txBody>
          <a:bodyPr/>
          <a:lstStyle/>
          <a:p>
            <a:pPr eaLnBrk="1" hangingPunct="1"/>
            <a:r>
              <a:rPr lang="en-US" smtClean="0"/>
              <a:t>Date of Jeremiah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95438"/>
            <a:ext cx="8153400" cy="4695825"/>
          </a:xfrm>
        </p:spPr>
        <p:txBody>
          <a:bodyPr/>
          <a:lstStyle/>
          <a:p>
            <a:pPr eaLnBrk="1" hangingPunct="1"/>
            <a:r>
              <a:rPr lang="en-US" sz="2800" smtClean="0"/>
              <a:t>Jeremiah prophesied approximately 46 years, c. 627-580 B.C. (1:2; 3:6; 25:3; 43:8).</a:t>
            </a:r>
          </a:p>
          <a:p>
            <a:pPr eaLnBrk="1" hangingPunct="1"/>
            <a:r>
              <a:rPr lang="en-US" sz="2800" smtClean="0"/>
              <a:t>He was contemporary with Nahum, Habakkuk, and Zephaniah (prophets in Judah), and contemporary with Ezekiel and Daniel (prophets in Babylon).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bldLvl="2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2BADBB51-FE97-4F31-8CF4-4F9C0E969C72}" type="slidenum">
              <a:rPr lang="en-US"/>
              <a:pPr/>
              <a:t>90</a:t>
            </a:fld>
            <a:endParaRPr lang="en-US"/>
          </a:p>
        </p:txBody>
      </p:sp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3370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700" smtClean="0"/>
              <a:t>Jesus is our king of David (Jer. 30:9; Lk. 1:30-33; Ac. 2:30)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Some do not want Jesus to rule over them      (Jer. 30:9; Lk. 19:14)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God always judges fairly (Jer. 30:11;              Rom. 2:1-11)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We are judged according to our deeds and sins (Jer. 30:15; Rom. 2:1-11)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We belong to God (Jer. 30:22; 31:33;                   2 Cor. 4:16-18)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35" grpId="0" build="p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63645E32-B8C1-4189-AF80-2EE91327BAE8}" type="slidenum">
              <a:rPr lang="en-US"/>
              <a:pPr/>
              <a:t>91</a:t>
            </a:fld>
            <a:endParaRPr lang="en-US"/>
          </a:p>
        </p:txBody>
      </p:sp>
      <p:sp>
        <p:nvSpPr>
          <p:cNvPr id="952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3005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700" smtClean="0"/>
              <a:t>God rewards the work of the faithful (Jer. 31:18; Heb. 6:10)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We must repented with godly sorrow (Jer. 31:19; 2 Cor. 7:7-10)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We must take personal responsibility for our sins (Jer. 31:29; Gal. 6:7-8)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The New Testament is the new covenant promised by Jeremiah (Jer. 31:31; Heb. 8:8-12)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All will know God through teaching (Jer. 31:34;  Jn. 6:44-45)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3" grpId="0" build="p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365C4819-812C-4A1C-99DC-C4608B5FD187}" type="slidenum">
              <a:rPr lang="en-US"/>
              <a:pPr/>
              <a:t>92</a:t>
            </a:fld>
            <a:endParaRPr lang="en-US"/>
          </a:p>
        </p:txBody>
      </p:sp>
      <p:sp>
        <p:nvSpPr>
          <p:cNvPr id="962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32-33 Outline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3500" b="1" i="1" smtClean="0">
                <a:solidFill>
                  <a:srgbClr val="FFFF00"/>
                </a:solidFill>
                <a:latin typeface="Bernhard Modern Roman" pitchFamily="18" charset="0"/>
              </a:rPr>
              <a:t>Jeremiah in Prison</a:t>
            </a:r>
          </a:p>
          <a:p>
            <a:pPr eaLnBrk="1" hangingPunct="1"/>
            <a:r>
              <a:rPr lang="en-US" smtClean="0"/>
              <a:t>Jeremiah’s persecution in prison (32:1-5)</a:t>
            </a:r>
          </a:p>
          <a:p>
            <a:pPr eaLnBrk="1" hangingPunct="1"/>
            <a:r>
              <a:rPr lang="en-US" smtClean="0"/>
              <a:t>Jeremiah’s purchase in prison (32:6-15)</a:t>
            </a:r>
          </a:p>
          <a:p>
            <a:pPr eaLnBrk="1" hangingPunct="1"/>
            <a:r>
              <a:rPr lang="en-US" smtClean="0"/>
              <a:t>Jeremiah’s prayer in prison (32:16-25)</a:t>
            </a:r>
          </a:p>
          <a:p>
            <a:pPr eaLnBrk="1" hangingPunct="1"/>
            <a:r>
              <a:rPr lang="en-US" smtClean="0"/>
              <a:t>Jeremiah’s promise from God in prison (32:26-44)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07" grpId="0" build="p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1513C394-E035-44DD-A679-3D63EA55E3EF}" type="slidenum">
              <a:rPr lang="en-US"/>
              <a:pPr/>
              <a:t>93</a:t>
            </a:fld>
            <a:endParaRPr lang="en-US"/>
          </a:p>
        </p:txBody>
      </p:sp>
      <p:sp>
        <p:nvSpPr>
          <p:cNvPr id="972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32-33 Outline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17688"/>
            <a:ext cx="8153400" cy="451643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500" b="1" i="1" smtClean="0">
                <a:solidFill>
                  <a:srgbClr val="FFFF00"/>
                </a:solidFill>
                <a:latin typeface="Bernhard Modern Roman" pitchFamily="18" charset="0"/>
              </a:rPr>
              <a:t>Jeremiah in Prison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The promise of coming forgiveness and joy (33:1-9)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The promise of coming joy and prosperity (33:10-13)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The promise of a coming king and priesthood (33:14-18)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The promise of a coming multitude and return (33:19-26)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31" grpId="0" build="p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9662D16-5D93-4FC7-8489-3D0A5A167338}" type="slidenum">
              <a:rPr lang="en-US"/>
              <a:pPr/>
              <a:t>94</a:t>
            </a:fld>
            <a:endParaRPr lang="en-US"/>
          </a:p>
        </p:txBody>
      </p:sp>
      <p:sp>
        <p:nvSpPr>
          <p:cNvPr id="98307" name="Rectangle 4"/>
          <p:cNvSpPr>
            <a:spLocks noChangeArrowheads="1"/>
          </p:cNvSpPr>
          <p:nvPr/>
        </p:nvSpPr>
        <p:spPr bwMode="auto">
          <a:xfrm>
            <a:off x="468313" y="1665288"/>
            <a:ext cx="8280400" cy="215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0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153400" cy="539750"/>
          </a:xfrm>
        </p:spPr>
        <p:txBody>
          <a:bodyPr/>
          <a:lstStyle/>
          <a:p>
            <a:pPr eaLnBrk="1" hangingPunct="1"/>
            <a:r>
              <a:rPr lang="en-US" sz="3600" smtClean="0"/>
              <a:t>Jeremiah for Today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33488"/>
            <a:ext cx="8153400" cy="48593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700" smtClean="0"/>
              <a:t>People can imprison God’s servants, but God’s word is not bound (Jer. 32:2; 2 Tim. 2:9)</a:t>
            </a:r>
          </a:p>
          <a:p>
            <a:pPr eaLnBrk="1" hangingPunct="1">
              <a:lnSpc>
                <a:spcPct val="80000"/>
              </a:lnSpc>
            </a:pPr>
            <a:r>
              <a:rPr lang="en-US" sz="2700" smtClean="0"/>
              <a:t>Faith is obeying God in spite of what we see, how we feel, and what may happen                          (Jer. 32:7,25; Heb. 11:1)</a:t>
            </a:r>
          </a:p>
          <a:p>
            <a:pPr eaLnBrk="1" hangingPunct="1">
              <a:lnSpc>
                <a:spcPct val="80000"/>
              </a:lnSpc>
            </a:pPr>
            <a:r>
              <a:rPr lang="en-US" sz="2700" smtClean="0"/>
              <a:t>Pray to God when you do not fully understand his will for you (Jer. 32:24-25; Phil. 4:6-7; Jas. 1:5-8)</a:t>
            </a:r>
          </a:p>
          <a:p>
            <a:pPr eaLnBrk="1" hangingPunct="1">
              <a:lnSpc>
                <a:spcPct val="80000"/>
              </a:lnSpc>
            </a:pPr>
            <a:r>
              <a:rPr lang="en-US" sz="2700" smtClean="0"/>
              <a:t>There is nothing too hard for God                               (Jer. 32:17,26; Mt. 19:26)</a:t>
            </a:r>
          </a:p>
          <a:p>
            <a:pPr eaLnBrk="1" hangingPunct="1">
              <a:lnSpc>
                <a:spcPct val="80000"/>
              </a:lnSpc>
            </a:pPr>
            <a:r>
              <a:rPr lang="en-US" sz="2700" smtClean="0"/>
              <a:t>Latter generations continue in their fathers’ sins (Jer. 32:18; Mt. 23:32-36)</a:t>
            </a:r>
          </a:p>
          <a:p>
            <a:pPr eaLnBrk="1" hangingPunct="1">
              <a:lnSpc>
                <a:spcPct val="80000"/>
              </a:lnSpc>
            </a:pPr>
            <a:r>
              <a:rPr lang="en-US" sz="2700" smtClean="0"/>
              <a:t>We will be judged according to our ways                   (Jer. 32:19; Mt. 16:27; Jn. 5:29)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5" grpId="0" build="p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CB330568-B335-4FC3-BEEF-17F06BFA71F1}" type="slidenum">
              <a:rPr lang="en-US"/>
              <a:pPr/>
              <a:t>95</a:t>
            </a:fld>
            <a:endParaRPr lang="en-US"/>
          </a:p>
        </p:txBody>
      </p:sp>
      <p:sp>
        <p:nvSpPr>
          <p:cNvPr id="99331" name="Rectangle 4"/>
          <p:cNvSpPr>
            <a:spLocks noChangeArrowheads="1"/>
          </p:cNvSpPr>
          <p:nvPr/>
        </p:nvSpPr>
        <p:spPr bwMode="auto">
          <a:xfrm>
            <a:off x="503238" y="1700213"/>
            <a:ext cx="8208962" cy="1444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77838"/>
            <a:ext cx="8153400" cy="671512"/>
          </a:xfrm>
        </p:spPr>
        <p:txBody>
          <a:bodyPr/>
          <a:lstStyle/>
          <a:p>
            <a:pPr eaLnBrk="1" hangingPunct="1"/>
            <a:r>
              <a:rPr lang="en-US" smtClean="0"/>
              <a:t>Jeremiah for Today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68413"/>
            <a:ext cx="8153400" cy="51482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God desires wholehearted and united service (Jer. 32:38-39; Jn. 17:21; Acts 4:32)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We are cleansed from sin by the blood of Jesus (Jer. 33:8; Heb. 9:11-14)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Being forgiven as a Christian brings joy and peace (Jer. 33:8-9,11; Rom. 14:17,19; Gal. 5:22)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We are to bring sacrifices of praise to God      (Jer. 33:11; Heb. 13:15)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Jesus is the Branch of righteousness               (Jer. 33:15-16; 1 Cor. 1:30; 2 Cor. 5:21)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Christians are priests of God today                  (Jer. 33:17,21; 1 Pet. 2:5)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79" grpId="0" build="p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97B52C8-6AA3-49ED-9FF4-32F9E2056308}" type="slidenum">
              <a:rPr lang="en-US"/>
              <a:pPr/>
              <a:t>96</a:t>
            </a:fld>
            <a:endParaRPr lang="en-US"/>
          </a:p>
        </p:txBody>
      </p:sp>
      <p:sp>
        <p:nvSpPr>
          <p:cNvPr id="1003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Jeremiah 34-45 Outline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500" b="1" i="1" smtClean="0">
                <a:solidFill>
                  <a:srgbClr val="FFFF00"/>
                </a:solidFill>
                <a:latin typeface="Bernhard Modern Roman" pitchFamily="18" charset="0"/>
              </a:rPr>
              <a:t>The Present Fall of Jerusalem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Before the Fall (34:1 – 38:28)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Messages before the fall (34:1 – 36:32)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Events before the fall (37:1 – 38:28)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During the Fall (39:1-18)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After the Fall (40:1 - 45:5)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Ministry to the remnant (40:1 – 44:30) 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mtClean="0"/>
              <a:t>Message to Baruch (45:1-5)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47" grpId="0" build="p" bldLvl="2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7C770DD5-74E8-4A2C-A795-0C436D038456}" type="slidenum">
              <a:rPr lang="en-US"/>
              <a:pPr/>
              <a:t>97</a:t>
            </a:fld>
            <a:endParaRPr lang="en-US"/>
          </a:p>
        </p:txBody>
      </p:sp>
      <p:sp>
        <p:nvSpPr>
          <p:cNvPr id="101379" name="Rectangle 2"/>
          <p:cNvSpPr>
            <a:spLocks noGrp="1" noChangeArrowheads="1"/>
          </p:cNvSpPr>
          <p:nvPr>
            <p:ph type="title"/>
          </p:nvPr>
        </p:nvSpPr>
        <p:spPr>
          <a:xfrm>
            <a:off x="477838" y="473075"/>
            <a:ext cx="8153400" cy="1143000"/>
          </a:xfrm>
        </p:spPr>
        <p:txBody>
          <a:bodyPr/>
          <a:lstStyle/>
          <a:p>
            <a:pPr algn="ctr" eaLnBrk="1" hangingPunct="1"/>
            <a:r>
              <a:rPr lang="en-US" sz="3600" smtClean="0"/>
              <a:t>Jeremiah 34-39</a:t>
            </a:r>
            <a:br>
              <a:rPr lang="en-US" sz="3600" smtClean="0"/>
            </a:br>
            <a:r>
              <a:rPr lang="en-US" sz="2800" i="1" smtClean="0">
                <a:solidFill>
                  <a:srgbClr val="FFFF00"/>
                </a:solidFill>
              </a:rPr>
              <a:t>Theme: Disobedience Brings Judgment</a:t>
            </a:r>
            <a:r>
              <a:rPr lang="en-US" smtClean="0"/>
              <a:t> </a:t>
            </a:r>
          </a:p>
        </p:txBody>
      </p:sp>
      <p:sp>
        <p:nvSpPr>
          <p:cNvPr id="101380" name="Oval 4"/>
          <p:cNvSpPr>
            <a:spLocks noChangeArrowheads="1"/>
          </p:cNvSpPr>
          <p:nvPr/>
        </p:nvSpPr>
        <p:spPr bwMode="auto">
          <a:xfrm>
            <a:off x="538163" y="3136900"/>
            <a:ext cx="1371600" cy="1371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en-US">
                <a:solidFill>
                  <a:schemeClr val="bg1"/>
                </a:solidFill>
              </a:rPr>
              <a:t>Zedekiah</a:t>
            </a:r>
          </a:p>
          <a:p>
            <a:pPr algn="ctr">
              <a:lnSpc>
                <a:spcPct val="85000"/>
              </a:lnSpc>
            </a:pPr>
            <a:r>
              <a:rPr lang="en-US">
                <a:solidFill>
                  <a:schemeClr val="bg1"/>
                </a:solidFill>
              </a:rPr>
              <a:t>and</a:t>
            </a:r>
          </a:p>
          <a:p>
            <a:pPr algn="ctr">
              <a:lnSpc>
                <a:spcPct val="85000"/>
              </a:lnSpc>
            </a:pPr>
            <a:r>
              <a:rPr lang="en-US">
                <a:solidFill>
                  <a:schemeClr val="bg1"/>
                </a:solidFill>
              </a:rPr>
              <a:t>People</a:t>
            </a:r>
          </a:p>
          <a:p>
            <a:pPr algn="ctr">
              <a:lnSpc>
                <a:spcPct val="85000"/>
              </a:lnSpc>
            </a:pPr>
            <a:r>
              <a:rPr lang="en-US">
                <a:solidFill>
                  <a:schemeClr val="accent2"/>
                </a:solidFill>
              </a:rPr>
              <a:t>Disobey </a:t>
            </a:r>
          </a:p>
        </p:txBody>
      </p:sp>
      <p:sp>
        <p:nvSpPr>
          <p:cNvPr id="101381" name="Text Box 5"/>
          <p:cNvSpPr txBox="1">
            <a:spLocks noChangeArrowheads="1"/>
          </p:cNvSpPr>
          <p:nvPr/>
        </p:nvSpPr>
        <p:spPr bwMode="auto">
          <a:xfrm>
            <a:off x="538163" y="2446338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000"/>
              <a:t>Jer. 34</a:t>
            </a:r>
          </a:p>
        </p:txBody>
      </p:sp>
      <p:sp>
        <p:nvSpPr>
          <p:cNvPr id="101382" name="Text Box 6"/>
          <p:cNvSpPr txBox="1">
            <a:spLocks noChangeArrowheads="1"/>
          </p:cNvSpPr>
          <p:nvPr/>
        </p:nvSpPr>
        <p:spPr bwMode="auto">
          <a:xfrm>
            <a:off x="534988" y="4822825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000"/>
              <a:t>588-87 B.C.</a:t>
            </a:r>
          </a:p>
        </p:txBody>
      </p:sp>
      <p:sp>
        <p:nvSpPr>
          <p:cNvPr id="101383" name="Oval 7"/>
          <p:cNvSpPr>
            <a:spLocks noChangeArrowheads="1"/>
          </p:cNvSpPr>
          <p:nvPr/>
        </p:nvSpPr>
        <p:spPr bwMode="auto">
          <a:xfrm>
            <a:off x="2195513" y="3135313"/>
            <a:ext cx="1371600" cy="1371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en-US">
                <a:solidFill>
                  <a:schemeClr val="accent2"/>
                </a:solidFill>
              </a:rPr>
              <a:t>Did Not</a:t>
            </a:r>
          </a:p>
          <a:p>
            <a:pPr algn="ctr">
              <a:lnSpc>
                <a:spcPct val="85000"/>
              </a:lnSpc>
            </a:pPr>
            <a:r>
              <a:rPr lang="en-US">
                <a:solidFill>
                  <a:schemeClr val="accent2"/>
                </a:solidFill>
              </a:rPr>
              <a:t>Obey</a:t>
            </a:r>
            <a:r>
              <a:rPr lang="en-US">
                <a:solidFill>
                  <a:schemeClr val="bg1"/>
                </a:solidFill>
              </a:rPr>
              <a:t> Like</a:t>
            </a:r>
          </a:p>
          <a:p>
            <a:pPr algn="ctr">
              <a:lnSpc>
                <a:spcPct val="85000"/>
              </a:lnSpc>
            </a:pPr>
            <a:r>
              <a:rPr lang="en-US">
                <a:solidFill>
                  <a:schemeClr val="bg1"/>
                </a:solidFill>
              </a:rPr>
              <a:t>Rechabites </a:t>
            </a:r>
          </a:p>
        </p:txBody>
      </p:sp>
      <p:sp>
        <p:nvSpPr>
          <p:cNvPr id="101384" name="Oval 8"/>
          <p:cNvSpPr>
            <a:spLocks noChangeArrowheads="1"/>
          </p:cNvSpPr>
          <p:nvPr/>
        </p:nvSpPr>
        <p:spPr bwMode="auto">
          <a:xfrm>
            <a:off x="3860800" y="3135313"/>
            <a:ext cx="1371600" cy="1371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en-US">
                <a:solidFill>
                  <a:schemeClr val="accent2"/>
                </a:solidFill>
              </a:rPr>
              <a:t>Disobey</a:t>
            </a:r>
          </a:p>
          <a:p>
            <a:pPr algn="ctr">
              <a:lnSpc>
                <a:spcPct val="85000"/>
              </a:lnSpc>
            </a:pPr>
            <a:r>
              <a:rPr lang="en-US">
                <a:solidFill>
                  <a:schemeClr val="bg1"/>
                </a:solidFill>
              </a:rPr>
              <a:t>Like</a:t>
            </a:r>
          </a:p>
          <a:p>
            <a:pPr algn="ctr">
              <a:lnSpc>
                <a:spcPct val="85000"/>
              </a:lnSpc>
            </a:pPr>
            <a:r>
              <a:rPr lang="en-US">
                <a:solidFill>
                  <a:schemeClr val="bg1"/>
                </a:solidFill>
              </a:rPr>
              <a:t>Jehoiakim </a:t>
            </a:r>
          </a:p>
        </p:txBody>
      </p:sp>
      <p:sp>
        <p:nvSpPr>
          <p:cNvPr id="101385" name="Oval 9"/>
          <p:cNvSpPr>
            <a:spLocks noChangeArrowheads="1"/>
          </p:cNvSpPr>
          <p:nvPr/>
        </p:nvSpPr>
        <p:spPr bwMode="auto">
          <a:xfrm>
            <a:off x="5561013" y="3135313"/>
            <a:ext cx="1371600" cy="1371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en-US">
                <a:solidFill>
                  <a:schemeClr val="bg1"/>
                </a:solidFill>
              </a:rPr>
              <a:t>Zedekiah</a:t>
            </a:r>
          </a:p>
          <a:p>
            <a:pPr algn="ctr">
              <a:lnSpc>
                <a:spcPct val="85000"/>
              </a:lnSpc>
            </a:pPr>
            <a:r>
              <a:rPr lang="en-US">
                <a:solidFill>
                  <a:schemeClr val="bg1"/>
                </a:solidFill>
              </a:rPr>
              <a:t>and</a:t>
            </a:r>
          </a:p>
          <a:p>
            <a:pPr algn="ctr">
              <a:lnSpc>
                <a:spcPct val="85000"/>
              </a:lnSpc>
            </a:pPr>
            <a:r>
              <a:rPr lang="en-US">
                <a:solidFill>
                  <a:schemeClr val="bg1"/>
                </a:solidFill>
              </a:rPr>
              <a:t>People</a:t>
            </a:r>
          </a:p>
          <a:p>
            <a:pPr algn="ctr">
              <a:lnSpc>
                <a:spcPct val="85000"/>
              </a:lnSpc>
            </a:pPr>
            <a:r>
              <a:rPr lang="en-US">
                <a:solidFill>
                  <a:schemeClr val="accent2"/>
                </a:solidFill>
              </a:rPr>
              <a:t>Disobey </a:t>
            </a:r>
          </a:p>
        </p:txBody>
      </p:sp>
      <p:sp>
        <p:nvSpPr>
          <p:cNvPr id="101386" name="Oval 10"/>
          <p:cNvSpPr>
            <a:spLocks noChangeArrowheads="1"/>
          </p:cNvSpPr>
          <p:nvPr/>
        </p:nvSpPr>
        <p:spPr bwMode="auto">
          <a:xfrm>
            <a:off x="7243763" y="3135313"/>
            <a:ext cx="1371600" cy="1371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en-US">
                <a:solidFill>
                  <a:schemeClr val="accent2"/>
                </a:solidFill>
              </a:rPr>
              <a:t>Dis-</a:t>
            </a:r>
          </a:p>
          <a:p>
            <a:pPr algn="ctr">
              <a:lnSpc>
                <a:spcPct val="85000"/>
              </a:lnSpc>
            </a:pPr>
            <a:r>
              <a:rPr lang="en-US">
                <a:solidFill>
                  <a:schemeClr val="accent2"/>
                </a:solidFill>
              </a:rPr>
              <a:t>Obedience</a:t>
            </a:r>
          </a:p>
          <a:p>
            <a:pPr algn="ctr">
              <a:lnSpc>
                <a:spcPct val="85000"/>
              </a:lnSpc>
            </a:pPr>
            <a:r>
              <a:rPr lang="en-US">
                <a:solidFill>
                  <a:schemeClr val="bg1"/>
                </a:solidFill>
              </a:rPr>
              <a:t>Brings</a:t>
            </a:r>
          </a:p>
          <a:p>
            <a:pPr algn="ctr">
              <a:lnSpc>
                <a:spcPct val="85000"/>
              </a:lnSpc>
            </a:pPr>
            <a:r>
              <a:rPr lang="en-US">
                <a:solidFill>
                  <a:schemeClr val="bg1"/>
                </a:solidFill>
              </a:rPr>
              <a:t>Judgment </a:t>
            </a:r>
          </a:p>
        </p:txBody>
      </p:sp>
      <p:sp>
        <p:nvSpPr>
          <p:cNvPr id="101387" name="Text Box 11"/>
          <p:cNvSpPr txBox="1">
            <a:spLocks noChangeArrowheads="1"/>
          </p:cNvSpPr>
          <p:nvPr/>
        </p:nvSpPr>
        <p:spPr bwMode="auto">
          <a:xfrm>
            <a:off x="2192338" y="2449513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000"/>
              <a:t>Jer. 35</a:t>
            </a:r>
          </a:p>
        </p:txBody>
      </p:sp>
      <p:sp>
        <p:nvSpPr>
          <p:cNvPr id="101388" name="Text Box 12"/>
          <p:cNvSpPr txBox="1">
            <a:spLocks noChangeArrowheads="1"/>
          </p:cNvSpPr>
          <p:nvPr/>
        </p:nvSpPr>
        <p:spPr bwMode="auto">
          <a:xfrm>
            <a:off x="3856038" y="2449513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000"/>
              <a:t>Jer. 36</a:t>
            </a:r>
          </a:p>
        </p:txBody>
      </p:sp>
      <p:sp>
        <p:nvSpPr>
          <p:cNvPr id="101389" name="Text Box 13"/>
          <p:cNvSpPr txBox="1">
            <a:spLocks noChangeArrowheads="1"/>
          </p:cNvSpPr>
          <p:nvPr/>
        </p:nvSpPr>
        <p:spPr bwMode="auto">
          <a:xfrm>
            <a:off x="5556250" y="2449513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000"/>
              <a:t>Jer. 37-38</a:t>
            </a:r>
          </a:p>
        </p:txBody>
      </p:sp>
      <p:sp>
        <p:nvSpPr>
          <p:cNvPr id="101390" name="Text Box 14"/>
          <p:cNvSpPr txBox="1">
            <a:spLocks noChangeArrowheads="1"/>
          </p:cNvSpPr>
          <p:nvPr/>
        </p:nvSpPr>
        <p:spPr bwMode="auto">
          <a:xfrm>
            <a:off x="7235825" y="2449513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000"/>
              <a:t>Jer. 39</a:t>
            </a:r>
          </a:p>
        </p:txBody>
      </p:sp>
      <p:sp>
        <p:nvSpPr>
          <p:cNvPr id="101391" name="Text Box 15"/>
          <p:cNvSpPr txBox="1">
            <a:spLocks noChangeArrowheads="1"/>
          </p:cNvSpPr>
          <p:nvPr/>
        </p:nvSpPr>
        <p:spPr bwMode="auto">
          <a:xfrm>
            <a:off x="2192338" y="4826000"/>
            <a:ext cx="1371600" cy="457200"/>
          </a:xfrm>
          <a:prstGeom prst="rect">
            <a:avLst/>
          </a:prstGeom>
          <a:solidFill>
            <a:srgbClr val="FF99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000">
                <a:solidFill>
                  <a:schemeClr val="bg1"/>
                </a:solidFill>
              </a:rPr>
              <a:t>598-97 B.C.</a:t>
            </a:r>
          </a:p>
        </p:txBody>
      </p:sp>
      <p:sp>
        <p:nvSpPr>
          <p:cNvPr id="101392" name="Text Box 16"/>
          <p:cNvSpPr txBox="1">
            <a:spLocks noChangeArrowheads="1"/>
          </p:cNvSpPr>
          <p:nvPr/>
        </p:nvSpPr>
        <p:spPr bwMode="auto">
          <a:xfrm>
            <a:off x="3856038" y="4826000"/>
            <a:ext cx="1371600" cy="457200"/>
          </a:xfrm>
          <a:prstGeom prst="rect">
            <a:avLst/>
          </a:prstGeom>
          <a:solidFill>
            <a:srgbClr val="FF99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000">
                <a:solidFill>
                  <a:schemeClr val="bg1"/>
                </a:solidFill>
              </a:rPr>
              <a:t>605 B.C.</a:t>
            </a:r>
          </a:p>
        </p:txBody>
      </p:sp>
      <p:sp>
        <p:nvSpPr>
          <p:cNvPr id="101393" name="Text Box 17"/>
          <p:cNvSpPr txBox="1">
            <a:spLocks noChangeArrowheads="1"/>
          </p:cNvSpPr>
          <p:nvPr/>
        </p:nvSpPr>
        <p:spPr bwMode="auto">
          <a:xfrm>
            <a:off x="5556250" y="48260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000"/>
              <a:t>588-87 B.C.</a:t>
            </a:r>
          </a:p>
        </p:txBody>
      </p:sp>
      <p:sp>
        <p:nvSpPr>
          <p:cNvPr id="101394" name="Text Box 18"/>
          <p:cNvSpPr txBox="1">
            <a:spLocks noChangeArrowheads="1"/>
          </p:cNvSpPr>
          <p:nvPr/>
        </p:nvSpPr>
        <p:spPr bwMode="auto">
          <a:xfrm>
            <a:off x="7239000" y="48260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000"/>
              <a:t>586 B.C.</a:t>
            </a:r>
          </a:p>
        </p:txBody>
      </p:sp>
      <p:sp>
        <p:nvSpPr>
          <p:cNvPr id="101395" name="AutoShape 19"/>
          <p:cNvSpPr>
            <a:spLocks/>
          </p:cNvSpPr>
          <p:nvPr/>
        </p:nvSpPr>
        <p:spPr bwMode="auto">
          <a:xfrm rot="-5400000">
            <a:off x="3598863" y="4589463"/>
            <a:ext cx="180975" cy="1692275"/>
          </a:xfrm>
          <a:prstGeom prst="leftBracket">
            <a:avLst>
              <a:gd name="adj" fmla="val 77924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96" name="Text Box 20"/>
          <p:cNvSpPr txBox="1">
            <a:spLocks noChangeArrowheads="1"/>
          </p:cNvSpPr>
          <p:nvPr/>
        </p:nvSpPr>
        <p:spPr bwMode="auto">
          <a:xfrm>
            <a:off x="1916113" y="5794375"/>
            <a:ext cx="34750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/>
              <a:t>fits the theme but not the chronology</a:t>
            </a:r>
          </a:p>
        </p:txBody>
      </p:sp>
      <p:sp>
        <p:nvSpPr>
          <p:cNvPr id="101397" name="Line 23"/>
          <p:cNvSpPr>
            <a:spLocks noChangeShapeType="1"/>
          </p:cNvSpPr>
          <p:nvPr/>
        </p:nvSpPr>
        <p:spPr bwMode="auto">
          <a:xfrm>
            <a:off x="3698875" y="5527675"/>
            <a:ext cx="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92" name="AutoShape 24"/>
          <p:cNvSpPr>
            <a:spLocks noChangeArrowheads="1"/>
          </p:cNvSpPr>
          <p:nvPr/>
        </p:nvSpPr>
        <p:spPr bwMode="auto">
          <a:xfrm>
            <a:off x="1835150" y="3135313"/>
            <a:ext cx="468313" cy="323850"/>
          </a:xfrm>
          <a:prstGeom prst="rightArrow">
            <a:avLst>
              <a:gd name="adj1" fmla="val 50000"/>
              <a:gd name="adj2" fmla="val 36152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393" name="AutoShape 25"/>
          <p:cNvSpPr>
            <a:spLocks noChangeArrowheads="1"/>
          </p:cNvSpPr>
          <p:nvPr/>
        </p:nvSpPr>
        <p:spPr bwMode="auto">
          <a:xfrm>
            <a:off x="3503613" y="3135313"/>
            <a:ext cx="468312" cy="323850"/>
          </a:xfrm>
          <a:prstGeom prst="rightArrow">
            <a:avLst>
              <a:gd name="adj1" fmla="val 50000"/>
              <a:gd name="adj2" fmla="val 36152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394" name="AutoShape 26"/>
          <p:cNvSpPr>
            <a:spLocks noChangeArrowheads="1"/>
          </p:cNvSpPr>
          <p:nvPr/>
        </p:nvSpPr>
        <p:spPr bwMode="auto">
          <a:xfrm>
            <a:off x="5203825" y="3135313"/>
            <a:ext cx="468313" cy="323850"/>
          </a:xfrm>
          <a:prstGeom prst="rightArrow">
            <a:avLst>
              <a:gd name="adj1" fmla="val 50000"/>
              <a:gd name="adj2" fmla="val 36152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395" name="AutoShape 27"/>
          <p:cNvSpPr>
            <a:spLocks noChangeArrowheads="1"/>
          </p:cNvSpPr>
          <p:nvPr/>
        </p:nvSpPr>
        <p:spPr bwMode="auto">
          <a:xfrm>
            <a:off x="6896100" y="3135313"/>
            <a:ext cx="468313" cy="323850"/>
          </a:xfrm>
          <a:prstGeom prst="rightArrow">
            <a:avLst>
              <a:gd name="adj1" fmla="val 50000"/>
              <a:gd name="adj2" fmla="val 36152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14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14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14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14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92" grpId="0" animBg="1"/>
      <p:bldP spid="314393" grpId="0" animBg="1"/>
      <p:bldP spid="314394" grpId="0" animBg="1"/>
      <p:bldP spid="314395" grpId="0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CB14076A-B1E9-4A41-883E-3CCA9ACD98C6}" type="slidenum">
              <a:rPr lang="en-US"/>
              <a:pPr/>
              <a:t>98</a:t>
            </a:fld>
            <a:endParaRPr lang="en-US"/>
          </a:p>
        </p:txBody>
      </p:sp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 34 Outline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Jeremiah’s message against Zedekiah (34:1-7)</a:t>
            </a:r>
          </a:p>
          <a:p>
            <a:pPr eaLnBrk="1" hangingPunct="1"/>
            <a:r>
              <a:rPr lang="en-US" smtClean="0"/>
              <a:t>Jeremiah’s message against the   covenant-breakers (34:8-22)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The covenant made (34:8-11)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The covenant broken (34:12-16)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smtClean="0"/>
              <a:t>The covenant-breakers punished (34:17-22)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3" grpId="0" build="p" bldLvl="2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62957644-2D81-4675-9D94-7CA84FCC36F0}" type="slidenum">
              <a:rPr lang="en-US"/>
              <a:pPr/>
              <a:t>99</a:t>
            </a:fld>
            <a:endParaRPr lang="en-US"/>
          </a:p>
        </p:txBody>
      </p:sp>
      <p:sp>
        <p:nvSpPr>
          <p:cNvPr id="103427" name="Rectangle 4"/>
          <p:cNvSpPr>
            <a:spLocks noChangeArrowheads="1"/>
          </p:cNvSpPr>
          <p:nvPr/>
        </p:nvSpPr>
        <p:spPr bwMode="auto">
          <a:xfrm>
            <a:off x="420688" y="1665288"/>
            <a:ext cx="8316912" cy="2508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3428" name="Picture 10" descr="otspal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44563" y="1016000"/>
            <a:ext cx="7273925" cy="5076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3429" name="Text Box 12"/>
          <p:cNvSpPr txBox="1">
            <a:spLocks noChangeArrowheads="1"/>
          </p:cNvSpPr>
          <p:nvPr/>
        </p:nvSpPr>
        <p:spPr bwMode="auto">
          <a:xfrm>
            <a:off x="1016000" y="423863"/>
            <a:ext cx="71342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800"/>
              <a:t>Babylonian Invasion of Judah, 588-587 B.C.</a:t>
            </a:r>
          </a:p>
        </p:txBody>
      </p:sp>
      <p:sp>
        <p:nvSpPr>
          <p:cNvPr id="166925" name="Oval 13"/>
          <p:cNvSpPr>
            <a:spLocks noChangeArrowheads="1"/>
          </p:cNvSpPr>
          <p:nvPr/>
        </p:nvSpPr>
        <p:spPr bwMode="auto">
          <a:xfrm>
            <a:off x="1316038" y="4281488"/>
            <a:ext cx="1008062" cy="25241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66926" name="Oval 14"/>
          <p:cNvSpPr>
            <a:spLocks noChangeArrowheads="1"/>
          </p:cNvSpPr>
          <p:nvPr/>
        </p:nvSpPr>
        <p:spPr bwMode="auto">
          <a:xfrm>
            <a:off x="2055813" y="3622675"/>
            <a:ext cx="1008062" cy="28733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66927" name="Oval 15"/>
          <p:cNvSpPr>
            <a:spLocks noChangeArrowheads="1"/>
          </p:cNvSpPr>
          <p:nvPr/>
        </p:nvSpPr>
        <p:spPr bwMode="auto">
          <a:xfrm>
            <a:off x="3887788" y="2913063"/>
            <a:ext cx="1079500" cy="3603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66928" name="AutoShape 16"/>
          <p:cNvSpPr>
            <a:spLocks noChangeArrowheads="1"/>
          </p:cNvSpPr>
          <p:nvPr/>
        </p:nvSpPr>
        <p:spPr bwMode="auto">
          <a:xfrm rot="6920359">
            <a:off x="2736057" y="1772444"/>
            <a:ext cx="1979612" cy="755650"/>
          </a:xfrm>
          <a:custGeom>
            <a:avLst/>
            <a:gdLst>
              <a:gd name="T0" fmla="*/ 1484709 w 21600"/>
              <a:gd name="T1" fmla="*/ 0 h 21600"/>
              <a:gd name="T2" fmla="*/ 0 w 21600"/>
              <a:gd name="T3" fmla="*/ 377825 h 21600"/>
              <a:gd name="T4" fmla="*/ 1484709 w 21600"/>
              <a:gd name="T5" fmla="*/ 755650 h 21600"/>
              <a:gd name="T6" fmla="*/ 1979612 w 21600"/>
              <a:gd name="T7" fmla="*/ 37782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66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66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66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6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66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25" grpId="0" animBg="1"/>
      <p:bldP spid="166926" grpId="0" animBg="1"/>
      <p:bldP spid="166927" grpId="0" animBg="1"/>
      <p:bldP spid="16692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666633"/>
      </a:dk1>
      <a:lt1>
        <a:srgbClr val="FFFFFF"/>
      </a:lt1>
      <a:dk2>
        <a:srgbClr val="000000"/>
      </a:dk2>
      <a:lt2>
        <a:srgbClr val="FFFFFF"/>
      </a:lt2>
      <a:accent1>
        <a:srgbClr val="666699"/>
      </a:accent1>
      <a:accent2>
        <a:srgbClr val="990000"/>
      </a:accent2>
      <a:accent3>
        <a:srgbClr val="AAAAAA"/>
      </a:accent3>
      <a:accent4>
        <a:srgbClr val="DADADA"/>
      </a:accent4>
      <a:accent5>
        <a:srgbClr val="B8B8CA"/>
      </a:accent5>
      <a:accent6>
        <a:srgbClr val="8A0000"/>
      </a:accent6>
      <a:hlink>
        <a:srgbClr val="999900"/>
      </a:hlink>
      <a:folHlink>
        <a:srgbClr val="FFFFFF"/>
      </a:folHlink>
    </a:clrScheme>
    <a:fontScheme name="Default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9929</TotalTime>
  <Words>9246</Words>
  <Application>Microsoft Office PowerPoint</Application>
  <PresentationFormat>On-screen Show (4:3)</PresentationFormat>
  <Paragraphs>1330</Paragraphs>
  <Slides>137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137</vt:i4>
      </vt:variant>
    </vt:vector>
  </HeadingPairs>
  <TitlesOfParts>
    <vt:vector size="142" baseType="lpstr">
      <vt:lpstr>Arial</vt:lpstr>
      <vt:lpstr>Times New Roman</vt:lpstr>
      <vt:lpstr>Wingdings</vt:lpstr>
      <vt:lpstr>Bernhard Modern Roman</vt:lpstr>
      <vt:lpstr>Default Design</vt:lpstr>
      <vt:lpstr>Book of Jeremiah</vt:lpstr>
      <vt:lpstr>Jeremiah in the Old Testament</vt:lpstr>
      <vt:lpstr>Jeremiah in the Old Testament</vt:lpstr>
      <vt:lpstr>Jeremiah the “Prophet”</vt:lpstr>
      <vt:lpstr>Jeremiah the Man</vt:lpstr>
      <vt:lpstr>Jeremiah the Man</vt:lpstr>
      <vt:lpstr>Jeremiah Authorship</vt:lpstr>
      <vt:lpstr>Jeremiah Authorship</vt:lpstr>
      <vt:lpstr>Date of Jeremiah</vt:lpstr>
      <vt:lpstr>Key Dates in Jeremiah</vt:lpstr>
      <vt:lpstr>Key Dates in Jeremiah</vt:lpstr>
      <vt:lpstr>Key Dates in Jeremiah</vt:lpstr>
      <vt:lpstr>Key Dates in Jeremiah</vt:lpstr>
      <vt:lpstr>Key Dates in Jeremiah</vt:lpstr>
      <vt:lpstr>PowerPoint Presentation</vt:lpstr>
      <vt:lpstr>Three Stages of Jeremiah’s Ministry</vt:lpstr>
      <vt:lpstr>Ministry of Jeremiah</vt:lpstr>
      <vt:lpstr>Jeremiah’s Audience</vt:lpstr>
      <vt:lpstr>Jeremiah’s Theme and Purpose</vt:lpstr>
      <vt:lpstr>Jeremiah’s Message 1:10</vt:lpstr>
      <vt:lpstr>Historical Background to Jeremiah</vt:lpstr>
      <vt:lpstr>Historical Background to Jeremiah</vt:lpstr>
      <vt:lpstr>Historical Background to Jeremiah</vt:lpstr>
      <vt:lpstr>Historical Background to Jeremiah</vt:lpstr>
      <vt:lpstr>Kings and Kingdoms in Jeremiah</vt:lpstr>
      <vt:lpstr>The Last Kings of Judah ruling in the days of Jeremiah (1 Chronicles 3:14-17)</vt:lpstr>
      <vt:lpstr>Josiah and Jeremiah 2 Kings 22-23 and 2 Chronicles 34-35</vt:lpstr>
      <vt:lpstr>PowerPoint Presentation</vt:lpstr>
      <vt:lpstr>Fall of Major Nations in Jeremiah</vt:lpstr>
      <vt:lpstr>Babylonian Captivity</vt:lpstr>
      <vt:lpstr>Jeremiah in the New Testament</vt:lpstr>
      <vt:lpstr>Jeremiah’s Messiah in the New Testament</vt:lpstr>
      <vt:lpstr>“Jeremiah or one of the prophets…” Matthew 16:14 Comparisons Between Jeremiah and Jesus</vt:lpstr>
      <vt:lpstr>“Jeremiah or one of the prophets…” Matthew 16:14 Comparisons Between Jeremiah and Jesus</vt:lpstr>
      <vt:lpstr>6th Century B.C. and 21st Century A.D.</vt:lpstr>
      <vt:lpstr>Jeremiah for Today</vt:lpstr>
      <vt:lpstr>Jeremiah for Today</vt:lpstr>
      <vt:lpstr>Jeremiah Outlined</vt:lpstr>
      <vt:lpstr>Chapter 1 Outline</vt:lpstr>
      <vt:lpstr>Call of Jeremiah 1:4-19</vt:lpstr>
      <vt:lpstr>Jeremiah for Today</vt:lpstr>
      <vt:lpstr>Chapter 2:1 – 3:5 Outline “Jehovah’s Case Against Israel”</vt:lpstr>
      <vt:lpstr>Jeremiah for Today</vt:lpstr>
      <vt:lpstr>Chapter 3:6 – 4:31 Outline</vt:lpstr>
      <vt:lpstr>Jeremiah for Today</vt:lpstr>
      <vt:lpstr>Jeremiah for Today</vt:lpstr>
      <vt:lpstr>Jeremiah 5 Outline</vt:lpstr>
      <vt:lpstr>Jeremiah 6 Outline</vt:lpstr>
      <vt:lpstr>Jeremiah for Today</vt:lpstr>
      <vt:lpstr>Jeremiah for Today</vt:lpstr>
      <vt:lpstr>Jeremiah 7 Outline (including 8:1-3)</vt:lpstr>
      <vt:lpstr>Jeremiah 8 Outline</vt:lpstr>
      <vt:lpstr>Jeremiah for Today</vt:lpstr>
      <vt:lpstr>Jeremiah for Today</vt:lpstr>
      <vt:lpstr>Jeremiah for Today</vt:lpstr>
      <vt:lpstr>Jeremiah 9 Outline</vt:lpstr>
      <vt:lpstr>Jeremiah 10 Outline</vt:lpstr>
      <vt:lpstr>Jeremiah for Today</vt:lpstr>
      <vt:lpstr>Jeremiah for Today</vt:lpstr>
      <vt:lpstr>Jeremiah 11 Outline</vt:lpstr>
      <vt:lpstr>Jeremiah 12 Outline</vt:lpstr>
      <vt:lpstr>Jeremiah 13 Outline</vt:lpstr>
      <vt:lpstr>Jeremiah for Today</vt:lpstr>
      <vt:lpstr>Jeremiah for Today</vt:lpstr>
      <vt:lpstr>Jeremiah 14 Outline</vt:lpstr>
      <vt:lpstr>Jeremiah 15 Outline</vt:lpstr>
      <vt:lpstr>Jeremiah for Today</vt:lpstr>
      <vt:lpstr>Jeremiah 16 Outline</vt:lpstr>
      <vt:lpstr>Jeremiah 17 Outline</vt:lpstr>
      <vt:lpstr>Jeremiah for Today</vt:lpstr>
      <vt:lpstr>Jeremiah 18 Outline</vt:lpstr>
      <vt:lpstr>Jeremiah 19 Outline</vt:lpstr>
      <vt:lpstr>PowerPoint Presentation</vt:lpstr>
      <vt:lpstr>Jeremiah 20 Outline</vt:lpstr>
      <vt:lpstr>Jeremiah for Today</vt:lpstr>
      <vt:lpstr>Jeremiah for Today</vt:lpstr>
      <vt:lpstr>Jeremiah 21-22 Outline</vt:lpstr>
      <vt:lpstr>Jeremiah for Today</vt:lpstr>
      <vt:lpstr>Jeremiah 23 Outline</vt:lpstr>
      <vt:lpstr>Portrait of a False Prophet Jeremiah 23:9-40</vt:lpstr>
      <vt:lpstr>Jeremiah 24 Outline</vt:lpstr>
      <vt:lpstr>Jeremiah for Today</vt:lpstr>
      <vt:lpstr>Jeremiah for Today</vt:lpstr>
      <vt:lpstr>Jeremiah 25 Outline</vt:lpstr>
      <vt:lpstr>Jeremiah 26 Outline</vt:lpstr>
      <vt:lpstr>Jeremiah for Today</vt:lpstr>
      <vt:lpstr>Jeremiah 30-33 Outline</vt:lpstr>
      <vt:lpstr>Jeremiah 30-31 Outline</vt:lpstr>
      <vt:lpstr>Jeremiah 30-31 Outline</vt:lpstr>
      <vt:lpstr>Jeremiah for Today</vt:lpstr>
      <vt:lpstr>Jeremiah for Today</vt:lpstr>
      <vt:lpstr>Jeremiah 32-33 Outline</vt:lpstr>
      <vt:lpstr>Jeremiah 32-33 Outline</vt:lpstr>
      <vt:lpstr>Jeremiah for Today</vt:lpstr>
      <vt:lpstr>Jeremiah for Today</vt:lpstr>
      <vt:lpstr>Jeremiah 34-45 Outline</vt:lpstr>
      <vt:lpstr>Jeremiah 34-39 Theme: Disobedience Brings Judgment </vt:lpstr>
      <vt:lpstr>Jeremiah 34 Outline</vt:lpstr>
      <vt:lpstr>PowerPoint Presentation</vt:lpstr>
      <vt:lpstr>Jeremiah 35 Outline</vt:lpstr>
      <vt:lpstr>Jeremiah 36 Outline</vt:lpstr>
      <vt:lpstr>Jeremiah for Today</vt:lpstr>
      <vt:lpstr>Jeremiah for Today</vt:lpstr>
      <vt:lpstr>Jeremiah 37-38 Outline</vt:lpstr>
      <vt:lpstr>Jeremiah 37-38 Outline</vt:lpstr>
      <vt:lpstr>Jeremiah 39 Outline</vt:lpstr>
      <vt:lpstr>Jeremiah for Today</vt:lpstr>
      <vt:lpstr>Jeremiah for Today</vt:lpstr>
      <vt:lpstr>Jeremiah 40-44 Outline</vt:lpstr>
      <vt:lpstr>Jeremiah’s Journey to Egypt Jeremiah 43-44</vt:lpstr>
      <vt:lpstr>Jeremiah for Today</vt:lpstr>
      <vt:lpstr>Jeremiah for Today</vt:lpstr>
      <vt:lpstr>Jeremiah for Today</vt:lpstr>
      <vt:lpstr>Jeremiah 45 Outline</vt:lpstr>
      <vt:lpstr>Jeremiah 46-51 Outline</vt:lpstr>
      <vt:lpstr>Jeremiah 46-51 Outline</vt:lpstr>
      <vt:lpstr>Jeremiah for Today</vt:lpstr>
      <vt:lpstr>Jeremiah 50-51 Outline</vt:lpstr>
      <vt:lpstr>Fallen, Fallen is Babylon Jeremiah 51:8</vt:lpstr>
      <vt:lpstr>Jeremiah for Today</vt:lpstr>
      <vt:lpstr>Jeremiah for Today</vt:lpstr>
      <vt:lpstr>Jeremiah 52</vt:lpstr>
      <vt:lpstr>Fall of Jerusalem, 586 B.C. Parallel Accounts</vt:lpstr>
      <vt:lpstr>Fall of Jerusalem, 586 B.C. Parallel Accounts</vt:lpstr>
      <vt:lpstr>Babylonian Captivity</vt:lpstr>
      <vt:lpstr>Jeremiah for Today</vt:lpstr>
      <vt:lpstr>Lamentations Introduction</vt:lpstr>
      <vt:lpstr>Lamentations Introduction</vt:lpstr>
      <vt:lpstr>Lamentations Introduction</vt:lpstr>
      <vt:lpstr>Lamentations Introduction</vt:lpstr>
      <vt:lpstr>Lamentations Introduction</vt:lpstr>
      <vt:lpstr>Lamentations Introduction</vt:lpstr>
      <vt:lpstr>Lamentations Outline</vt:lpstr>
      <vt:lpstr>Lamentations 1 Outlined</vt:lpstr>
      <vt:lpstr>Lamentations 2 Outlined</vt:lpstr>
      <vt:lpstr>Lamentations for Today</vt:lpstr>
      <vt:lpstr>Lamentations for Today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AKOBIA</dc:creator>
  <cp:lastModifiedBy>Teacher E-Solutions</cp:lastModifiedBy>
  <cp:revision>1040</cp:revision>
  <cp:lastPrinted>1601-01-01T00:00:00Z</cp:lastPrinted>
  <dcterms:created xsi:type="dcterms:W3CDTF">1601-01-01T00:00:00Z</dcterms:created>
  <dcterms:modified xsi:type="dcterms:W3CDTF">2019-01-15T09:36:12Z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