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FF"/>
    <a:srgbClr val="AA3F3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613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33BD645-4EDF-4D2A-B869-A100E9AC75B2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8C0BC9E-6F17-4336-8AF8-D8D607583B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0591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u="sng" smtClean="0"/>
              <a:t>Title Slide</a:t>
            </a:r>
            <a:r>
              <a:rPr lang="en-US" smtClean="0"/>
              <a:t>: Old Testament Survey—</a:t>
            </a:r>
            <a:r>
              <a:rPr lang="en-US" b="1" smtClean="0"/>
              <a:t>The Reign of King Saul</a:t>
            </a: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E6E503FF-3F25-4C54-B54A-C3E7BE4DA6AB}" type="slidenum">
              <a:rPr lang="en-US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626AC46-56B0-4C2A-8DA8-6552D896F156}" type="slidenum">
              <a:rPr lang="en-US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BC1BC9B4-6E69-4587-9DF5-EE986C780E85}" type="slidenum">
              <a:rPr lang="en-US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CAA186E3-3317-4EF3-8ED0-9D4946E0535E}" type="slidenum">
              <a:rPr lang="en-US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63EFDC4-C034-4875-BAB6-5057EA4D1B66}" type="slidenum">
              <a:rPr lang="en-US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Under the courageous leadership of Jonathan, his son, Saul was victorious over the Philistines. 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22370E08-3BCD-45F2-AF13-28C3E4DC133F}" type="slidenum">
              <a:rPr lang="en-US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97D86FD-8903-4400-98FD-A59AA90316B5}" type="slidenum">
              <a:rPr lang="en-US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C39E5445-4A78-490E-B0B1-14E537BF9746}" type="slidenum">
              <a:rPr lang="en-US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1DAEC589-C53A-473F-9307-55D633A8E550}" type="slidenum">
              <a:rPr lang="en-US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D04DF74-5A32-48A3-94F3-7E7578EEA99B}" type="slidenum">
              <a:rPr lang="en-US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9DF4B918-D5C6-432A-A2EF-0C9C8AE2681B}" type="slidenum">
              <a:rPr lang="en-US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88C2F-0EEA-495C-B0BF-FC7DB929C0D3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49F44-FF17-41BB-9A10-24D5E7112D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123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533F1-C98F-402E-BEB3-0E120B2130AA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287A43-908A-45A6-9643-0E322C0A15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51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5BD73-358F-4EF2-922F-3143B1F8AE4E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3223C-9924-497B-8022-8B9394D3AC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412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1AFAD-26E5-464B-8C0C-6DF30B598B1D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6C95CC-4633-4810-9747-1BB7F5D75E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046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395C8-2BC1-4E0D-BBB1-8D9E3CE3F4D0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120D3-03B5-48C6-9CB9-3AF8163D7A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613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4105F-DC77-45E5-BDEE-8206EAC5B919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F1FDA-6C1A-409A-83D7-12875AAC3B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815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C9E3E-9D6E-4C1B-8488-15C5E32EC549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EE3FD-7266-44DE-BC88-B8449DE286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437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C06ED-E432-4E71-AAF8-341D875197A4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88D5C-7B74-49B6-9A9A-1FE08F04B6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910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F5DA3-0DC3-4E90-96B0-8BD48DA80C89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BB94F-AF31-490B-A73F-DF54959D8C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865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C1AE2-2F7C-46D7-BE64-9FEF6E594BB5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EDB3D-6302-4F5C-9FC2-A614F2860A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486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4617F-C622-42B9-849A-A52A728D3B26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D2CEA-AAD0-438F-A6B5-D24CCE4A41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204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21C6316-4D69-4B61-A28C-5F7C870C5E90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BDCCF80-D1D3-4B1F-AA11-3081E1EFB2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1470025"/>
          </a:xfrm>
        </p:spPr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en-US" sz="4000" b="1" u="sng" smtClean="0">
                <a:latin typeface="Arial" pitchFamily="34" charset="0"/>
              </a:rPr>
              <a:t>Old-Testament Survey</a:t>
            </a:r>
            <a:r>
              <a:rPr lang="en-US" sz="4000" b="1" smtClean="0">
                <a:latin typeface="Arial" pitchFamily="34" charset="0"/>
              </a:rPr>
              <a:t>:</a:t>
            </a:r>
            <a:br>
              <a:rPr lang="en-US" sz="4000" b="1" smtClean="0">
                <a:latin typeface="Arial" pitchFamily="34" charset="0"/>
              </a:rPr>
            </a:br>
            <a:r>
              <a:rPr lang="en-US" sz="4000" b="1" smtClean="0">
                <a:latin typeface="Arial" pitchFamily="34" charset="0"/>
              </a:rPr>
              <a:t>The Reign of King Saul</a:t>
            </a:r>
          </a:p>
        </p:txBody>
      </p:sp>
      <p:grpSp>
        <p:nvGrpSpPr>
          <p:cNvPr id="2051" name="Subtitle 2"/>
          <p:cNvGrpSpPr>
            <a:grpSpLocks noGrp="1"/>
          </p:cNvGrpSpPr>
          <p:nvPr/>
        </p:nvGrpSpPr>
        <p:grpSpPr bwMode="auto">
          <a:xfrm>
            <a:off x="5410200" y="2438400"/>
            <a:ext cx="2870200" cy="3784600"/>
            <a:chOff x="3345" y="1425"/>
            <a:chExt cx="1808" cy="2384"/>
          </a:xfrm>
        </p:grpSpPr>
        <p:pic>
          <p:nvPicPr>
            <p:cNvPr id="2053" name="Subtitle 2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5" y="1425"/>
              <a:ext cx="1808" cy="2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4" name="Text Box 3"/>
            <p:cNvSpPr txBox="1">
              <a:spLocks noChangeArrowheads="1"/>
            </p:cNvSpPr>
            <p:nvPr/>
          </p:nvSpPr>
          <p:spPr bwMode="auto">
            <a:xfrm>
              <a:off x="3504" y="1584"/>
              <a:ext cx="1488" cy="2064"/>
            </a:xfrm>
            <a:prstGeom prst="rect">
              <a:avLst/>
            </a:prstGeom>
            <a:solidFill>
              <a:srgbClr val="FFFFCC">
                <a:alpha val="7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Font typeface="Arial" pitchFamily="34" charset="0"/>
                <a:buNone/>
              </a:pPr>
              <a:r>
                <a:rPr lang="en-US" sz="3600" b="1">
                  <a:solidFill>
                    <a:srgbClr val="AA3F3C"/>
                  </a:solidFill>
                  <a:cs typeface="Arial" pitchFamily="34" charset="0"/>
                </a:rPr>
                <a:t>The first king of the united kingdom</a:t>
              </a:r>
            </a:p>
          </p:txBody>
        </p:sp>
      </p:grpSp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438400"/>
            <a:ext cx="2819400" cy="366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u="sng" smtClean="0">
                <a:latin typeface="Arial" pitchFamily="34" charset="0"/>
              </a:rPr>
              <a:t>David Again Spares Saul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410200"/>
          </a:xfrm>
          <a:solidFill>
            <a:srgbClr val="FFFFCC">
              <a:alpha val="67058"/>
            </a:srgb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David hides in a cave at En-gedi. Saul takes a nap in the same cave. David cuts off a piece of Saul’s robe. </a:t>
            </a:r>
            <a:r>
              <a:rPr lang="en-US" sz="27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24:1-15)</a:t>
            </a:r>
          </a:p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Saul stops pursuing David. </a:t>
            </a:r>
            <a:r>
              <a:rPr lang="en-US" sz="27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24:16-22)</a:t>
            </a:r>
            <a:endParaRPr lang="en-US" sz="2700" smtClean="0">
              <a:solidFill>
                <a:srgbClr val="AA3F3C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Samuel the judge dies. </a:t>
            </a:r>
            <a:r>
              <a:rPr lang="en-US" sz="27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25:1)</a:t>
            </a:r>
          </a:p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David goes to the wilderness of Paran and  marries Abigail. </a:t>
            </a:r>
            <a:r>
              <a:rPr lang="en-US" sz="27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25:2-43)</a:t>
            </a:r>
          </a:p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David and two soldiers sneak into Saul’s camp and steal a sword and water</a:t>
            </a:r>
            <a:r>
              <a:rPr lang="en-US" sz="270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7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26:1-13)</a:t>
            </a:r>
            <a:endParaRPr lang="en-US" sz="2700" b="1" i="1" smtClean="0">
              <a:solidFill>
                <a:srgbClr val="AA3F3C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David spares Saul, who admits his guilt and stops chasing David. </a:t>
            </a:r>
            <a:r>
              <a:rPr lang="en-US" sz="27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26:14-25)</a:t>
            </a:r>
            <a:endParaRPr lang="en-US" sz="2700" smtClean="0">
              <a:solidFill>
                <a:srgbClr val="AA3F3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u="sng" smtClean="0">
                <a:latin typeface="Arial" pitchFamily="34" charset="0"/>
              </a:rPr>
              <a:t>David at Ziklag and Saul’s Death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86400"/>
          </a:xfrm>
          <a:solidFill>
            <a:srgbClr val="FFFFCC">
              <a:alpha val="70195"/>
            </a:srgb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z="2400" smtClean="0">
                <a:latin typeface="Arial" pitchFamily="34" charset="0"/>
                <a:cs typeface="Arial" pitchFamily="34" charset="0"/>
              </a:rPr>
              <a:t>David travel to Ziklag, a Philistine city, to evade Saul. </a:t>
            </a:r>
            <a:br>
              <a:rPr lang="en-US" sz="2400" smtClean="0">
                <a:latin typeface="Arial" pitchFamily="34" charset="0"/>
                <a:cs typeface="Arial" pitchFamily="34" charset="0"/>
              </a:rPr>
            </a:br>
            <a:r>
              <a:rPr lang="en-US" sz="24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27:1-12)</a:t>
            </a:r>
            <a:endParaRPr lang="en-US" sz="2400" smtClean="0">
              <a:solidFill>
                <a:srgbClr val="AA3F3C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10000"/>
              </a:spcBef>
            </a:pPr>
            <a:r>
              <a:rPr lang="en-US" sz="2400" smtClean="0">
                <a:latin typeface="Arial" pitchFamily="34" charset="0"/>
                <a:cs typeface="Arial" pitchFamily="34" charset="0"/>
              </a:rPr>
              <a:t>Saul consults a medium who brings up Samuel! </a:t>
            </a:r>
            <a:br>
              <a:rPr lang="en-US" sz="2400" smtClean="0">
                <a:latin typeface="Arial" pitchFamily="34" charset="0"/>
                <a:cs typeface="Arial" pitchFamily="34" charset="0"/>
              </a:rPr>
            </a:br>
            <a:r>
              <a:rPr lang="en-US" sz="24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28)</a:t>
            </a:r>
          </a:p>
          <a:p>
            <a:pPr eaLnBrk="1" hangingPunct="1">
              <a:spcBef>
                <a:spcPct val="10000"/>
              </a:spcBef>
            </a:pPr>
            <a:r>
              <a:rPr lang="en-US" sz="2400" smtClean="0">
                <a:latin typeface="Arial" pitchFamily="34" charset="0"/>
                <a:cs typeface="Arial" pitchFamily="34" charset="0"/>
              </a:rPr>
              <a:t>The Philistines do not permit David to fight with them against Israel. He returns to Ziklag. </a:t>
            </a:r>
            <a:r>
              <a:rPr lang="en-US" sz="24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29:1-11)</a:t>
            </a:r>
            <a:endParaRPr lang="en-US" sz="2400" smtClean="0">
              <a:solidFill>
                <a:srgbClr val="AA3F3C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10000"/>
              </a:spcBef>
            </a:pPr>
            <a:r>
              <a:rPr lang="en-US" sz="2400" smtClean="0">
                <a:latin typeface="Arial" pitchFamily="34" charset="0"/>
                <a:cs typeface="Arial" pitchFamily="34" charset="0"/>
              </a:rPr>
              <a:t>David finds Ziklag destroyed and the wives and children taken captive. He and his men pursue and defeat the enemy and rescue the captives. </a:t>
            </a:r>
            <a:r>
              <a:rPr lang="en-US" sz="24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30)</a:t>
            </a:r>
          </a:p>
          <a:p>
            <a:pPr eaLnBrk="1" hangingPunct="1">
              <a:spcBef>
                <a:spcPct val="10000"/>
              </a:spcBef>
            </a:pPr>
            <a:r>
              <a:rPr lang="en-US" sz="2400" smtClean="0">
                <a:latin typeface="Arial" pitchFamily="34" charset="0"/>
                <a:cs typeface="Arial" pitchFamily="34" charset="0"/>
              </a:rPr>
              <a:t>The Philistines kill Saul’s sons and wound Saul. Saul commits suicide. </a:t>
            </a:r>
            <a:r>
              <a:rPr lang="en-US" sz="24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31:1-5)</a:t>
            </a:r>
          </a:p>
          <a:p>
            <a:pPr eaLnBrk="1" hangingPunct="1">
              <a:spcBef>
                <a:spcPct val="10000"/>
              </a:spcBef>
            </a:pPr>
            <a:r>
              <a:rPr lang="en-US" sz="2400" smtClean="0">
                <a:latin typeface="Arial" pitchFamily="34" charset="0"/>
                <a:cs typeface="Arial" pitchFamily="34" charset="0"/>
              </a:rPr>
              <a:t>Saul is beheaded and his body nailed to a wall. Men of Jabesh-gilead capture his body and bury it. </a:t>
            </a:r>
            <a:br>
              <a:rPr lang="en-US" sz="2400" smtClean="0">
                <a:latin typeface="Arial" pitchFamily="34" charset="0"/>
                <a:cs typeface="Arial" pitchFamily="34" charset="0"/>
              </a:rPr>
            </a:br>
            <a:r>
              <a:rPr lang="en-US" sz="24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31:6-13)</a:t>
            </a:r>
            <a:endParaRPr lang="en-US" sz="2400" b="1" i="1" smtClean="0">
              <a:solidFill>
                <a:srgbClr val="AA3F3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u="sng" smtClean="0">
                <a:latin typeface="Arial" pitchFamily="34" charset="0"/>
              </a:rPr>
              <a:t>Desire for a 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  <a:solidFill>
            <a:srgbClr val="FFFFCC">
              <a:alpha val="70195"/>
            </a:srgb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cs typeface="Arial" pitchFamily="34" charset="0"/>
              </a:rPr>
              <a:t>Samuel was growing old and his sons were wicked.</a:t>
            </a:r>
          </a:p>
          <a:p>
            <a:pPr eaLnBrk="1" hangingPunct="1"/>
            <a:r>
              <a:rPr lang="en-US" smtClean="0">
                <a:latin typeface="Arial" pitchFamily="34" charset="0"/>
                <a:cs typeface="Arial" pitchFamily="34" charset="0"/>
              </a:rPr>
              <a:t>Israel wanted a king instead of another judge. </a:t>
            </a:r>
            <a:r>
              <a:rPr lang="en-US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8:5)</a:t>
            </a:r>
          </a:p>
          <a:p>
            <a:pPr eaLnBrk="1" hangingPunct="1"/>
            <a:r>
              <a:rPr lang="en-US" smtClean="0">
                <a:latin typeface="Arial" pitchFamily="34" charset="0"/>
                <a:cs typeface="Arial" pitchFamily="34" charset="0"/>
              </a:rPr>
              <a:t>Israel was, in essence, rejecting God!</a:t>
            </a:r>
          </a:p>
          <a:p>
            <a:pPr eaLnBrk="1" hangingPunct="1"/>
            <a:r>
              <a:rPr lang="en-US" smtClean="0">
                <a:latin typeface="Arial" pitchFamily="34" charset="0"/>
                <a:cs typeface="Arial" pitchFamily="34" charset="0"/>
              </a:rPr>
              <a:t>They wanted to be like </a:t>
            </a:r>
            <a:r>
              <a:rPr lang="en-US" i="1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i="1" u="sng" smtClean="0">
                <a:latin typeface="Arial" pitchFamily="34" charset="0"/>
                <a:cs typeface="Arial" pitchFamily="34" charset="0"/>
              </a:rPr>
              <a:t>the other nations</a:t>
            </a:r>
            <a:r>
              <a:rPr lang="en-US" i="1" smtClean="0">
                <a:latin typeface="Arial" pitchFamily="34" charset="0"/>
                <a:cs typeface="Arial" pitchFamily="34" charset="0"/>
              </a:rPr>
              <a:t>.”</a:t>
            </a:r>
          </a:p>
          <a:p>
            <a:pPr eaLnBrk="1" hangingPunct="1"/>
            <a:r>
              <a:rPr lang="en-US" smtClean="0">
                <a:latin typeface="Arial" pitchFamily="34" charset="0"/>
                <a:cs typeface="Arial" pitchFamily="34" charset="0"/>
              </a:rPr>
              <a:t>Samuel told them what a king would do.     </a:t>
            </a:r>
            <a:r>
              <a:rPr lang="en-US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8:10-18)</a:t>
            </a:r>
            <a:r>
              <a:rPr lang="en-US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mtClean="0">
                <a:latin typeface="Arial" pitchFamily="34" charset="0"/>
                <a:cs typeface="Arial" pitchFamily="34" charset="0"/>
              </a:rPr>
              <a:t>But they demanded a king!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u="sng" smtClean="0">
                <a:latin typeface="Arial" pitchFamily="34" charset="0"/>
              </a:rPr>
              <a:t>Saul Is Selected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FFCC">
              <a:alpha val="70195"/>
            </a:srgb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700" smtClean="0">
                <a:latin typeface="Arial" pitchFamily="34" charset="0"/>
                <a:cs typeface="Arial" pitchFamily="34" charset="0"/>
              </a:rPr>
              <a:t>Saul was looking for his father’s lost donkeys when he appeared before Samuel. Samuel told him the animals had been found.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>
                <a:latin typeface="Arial" pitchFamily="34" charset="0"/>
                <a:cs typeface="Arial" pitchFamily="34" charset="0"/>
              </a:rPr>
              <a:t>Samuel secretly anointed Saul as king.                       </a:t>
            </a:r>
            <a:r>
              <a:rPr lang="en-US" sz="27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10:1-6)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>
                <a:latin typeface="Arial" pitchFamily="34" charset="0"/>
                <a:cs typeface="Arial" pitchFamily="34" charset="0"/>
              </a:rPr>
              <a:t>Saul joined a band of prophets and began prophesying. </a:t>
            </a:r>
            <a:r>
              <a:rPr lang="en-US" sz="27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10:9-16)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smtClean="0">
                <a:latin typeface="Arial" pitchFamily="34" charset="0"/>
                <a:cs typeface="Arial" pitchFamily="34" charset="0"/>
              </a:rPr>
              <a:t>Samuel told Saul to meet him in </a:t>
            </a:r>
            <a:r>
              <a:rPr lang="en-US" sz="2700" b="1" u="sng" smtClean="0">
                <a:latin typeface="Arial" pitchFamily="34" charset="0"/>
                <a:cs typeface="Arial" pitchFamily="34" charset="0"/>
              </a:rPr>
              <a:t>Gilgal</a:t>
            </a:r>
            <a:r>
              <a:rPr lang="en-US" sz="2700" smtClean="0">
                <a:latin typeface="Arial" pitchFamily="34" charset="0"/>
                <a:cs typeface="Arial" pitchFamily="34" charset="0"/>
              </a:rPr>
              <a:t> at the appointed time. </a:t>
            </a:r>
            <a:r>
              <a:rPr lang="en-US" sz="27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10:8)</a:t>
            </a:r>
            <a:endParaRPr lang="en-US" sz="2700" b="1" i="1" smtClean="0">
              <a:solidFill>
                <a:srgbClr val="AA3F3C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700" smtClean="0">
                <a:latin typeface="Arial" pitchFamily="34" charset="0"/>
                <a:cs typeface="Arial" pitchFamily="34" charset="0"/>
              </a:rPr>
              <a:t>Following a successful battle, Samuel publicly anointed Saul in Mizpah. </a:t>
            </a:r>
            <a:r>
              <a:rPr lang="en-US" sz="27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11:2-15)</a:t>
            </a:r>
            <a:endParaRPr lang="en-US" sz="2700" smtClean="0">
              <a:solidFill>
                <a:srgbClr val="AA3F3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u="sng" smtClean="0">
                <a:latin typeface="Arial" pitchFamily="34" charset="0"/>
              </a:rPr>
              <a:t>The Philistine </a:t>
            </a:r>
            <a:br>
              <a:rPr lang="en-US" sz="4000" b="1" u="sng" smtClean="0">
                <a:latin typeface="Arial" pitchFamily="34" charset="0"/>
              </a:rPr>
            </a:br>
            <a:r>
              <a:rPr lang="en-US" sz="4000" b="1" u="sng" smtClean="0">
                <a:latin typeface="Arial" pitchFamily="34" charset="0"/>
              </a:rPr>
              <a:t>Oppression of Israel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81600"/>
          </a:xfrm>
          <a:solidFill>
            <a:srgbClr val="FFFFCC">
              <a:alpha val="70195"/>
            </a:srgb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The Philistines oppressed Israel. They were not even allowed to have blacksmiths.</a:t>
            </a:r>
          </a:p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Samuel confirms Saul as king and calls for obedience. </a:t>
            </a:r>
            <a:r>
              <a:rPr lang="en-US" sz="28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12:13-25)</a:t>
            </a:r>
          </a:p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Saul prepares to attack the Philistines at Gilgal. He awaits Samuel’s arrival. </a:t>
            </a:r>
            <a:r>
              <a:rPr lang="en-US" sz="28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13:1-4)</a:t>
            </a:r>
          </a:p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Saul goes ahead and offers the sacrifice—a violation of the law--because the people are scattering. </a:t>
            </a:r>
            <a:r>
              <a:rPr lang="en-US" sz="28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13:5-12)</a:t>
            </a:r>
            <a:endParaRPr lang="en-US" sz="2800" b="1" i="1" smtClean="0">
              <a:solidFill>
                <a:srgbClr val="AA3F3C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Samuel severely rebukes Saul. </a:t>
            </a:r>
            <a:br>
              <a:rPr lang="en-US" sz="2800" smtClean="0">
                <a:latin typeface="Arial" pitchFamily="34" charset="0"/>
                <a:cs typeface="Arial" pitchFamily="34" charset="0"/>
              </a:rPr>
            </a:br>
            <a:r>
              <a:rPr lang="en-US" sz="28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13:13,14)</a:t>
            </a:r>
            <a:endParaRPr lang="en-US" sz="2800" smtClean="0">
              <a:solidFill>
                <a:srgbClr val="AA3F3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u="sng" smtClean="0">
                <a:latin typeface="Arial" pitchFamily="34" charset="0"/>
              </a:rPr>
              <a:t>Saul and the Amalekites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  <a:solidFill>
            <a:srgbClr val="FFFFCC">
              <a:alpha val="70195"/>
            </a:srgb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God’s instructions said the Amalekites were to be totally destroyed. </a:t>
            </a:r>
            <a:r>
              <a:rPr lang="en-US" sz="28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15:1-3)</a:t>
            </a:r>
          </a:p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Saul kept the best of sheep and oxen, and the king, alive. </a:t>
            </a:r>
            <a:r>
              <a:rPr lang="en-US" sz="28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15:8,9)</a:t>
            </a:r>
          </a:p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Saul blames the people; God rejects him as king. </a:t>
            </a:r>
            <a:r>
              <a:rPr lang="en-US" sz="28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15:10-23)</a:t>
            </a:r>
          </a:p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David is secretly anointed to be the next king over Israel. </a:t>
            </a:r>
            <a:r>
              <a:rPr lang="en-US" sz="28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16:11-13)</a:t>
            </a:r>
            <a:endParaRPr lang="en-US" sz="2800" b="1" i="1" smtClean="0">
              <a:solidFill>
                <a:srgbClr val="AA3F3C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God removes His spirit from Saul.                     </a:t>
            </a:r>
            <a:r>
              <a:rPr lang="en-US" sz="28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16:14,15)</a:t>
            </a:r>
            <a:endParaRPr lang="en-US" sz="2800" smtClean="0">
              <a:solidFill>
                <a:srgbClr val="AA3F3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u="sng" smtClean="0">
                <a:latin typeface="Arial" pitchFamily="34" charset="0"/>
              </a:rPr>
              <a:t>David and Saul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  <a:solidFill>
            <a:srgbClr val="FFFFCC">
              <a:alpha val="70195"/>
            </a:srgb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David is chosen to play the harp when Saul’s spirit is troubled. </a:t>
            </a:r>
            <a:r>
              <a:rPr lang="en-US" sz="28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16:20-23)</a:t>
            </a:r>
          </a:p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The Philistine giant Goliath challenges Israel. </a:t>
            </a:r>
            <a:br>
              <a:rPr lang="en-US" sz="2800" smtClean="0">
                <a:latin typeface="Arial" pitchFamily="34" charset="0"/>
                <a:cs typeface="Arial" pitchFamily="34" charset="0"/>
              </a:rPr>
            </a:br>
            <a:r>
              <a:rPr lang="en-US" sz="28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17:1-11)</a:t>
            </a:r>
          </a:p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David goes against Goliath with a sling and five smooth stones. </a:t>
            </a:r>
            <a:r>
              <a:rPr lang="en-US" sz="28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17:30-35)</a:t>
            </a:r>
          </a:p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He kills Goliath and cuts off his head.</a:t>
            </a:r>
            <a:br>
              <a:rPr lang="en-US" sz="2800" smtClean="0">
                <a:latin typeface="Arial" pitchFamily="34" charset="0"/>
                <a:cs typeface="Arial" pitchFamily="34" charset="0"/>
              </a:rPr>
            </a:br>
            <a:r>
              <a:rPr lang="en-US" sz="28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17:42-51)</a:t>
            </a:r>
            <a:endParaRPr lang="en-US" sz="2800" b="1" i="1" smtClean="0">
              <a:solidFill>
                <a:srgbClr val="AA3F3C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Israel rallies and defeats the Philistines.</a:t>
            </a:r>
            <a:br>
              <a:rPr lang="en-US" sz="2800" smtClean="0">
                <a:latin typeface="Arial" pitchFamily="34" charset="0"/>
                <a:cs typeface="Arial" pitchFamily="34" charset="0"/>
              </a:rPr>
            </a:br>
            <a:r>
              <a:rPr lang="en-US" sz="28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17:52-58)</a:t>
            </a:r>
            <a:endParaRPr lang="en-US" sz="2800" smtClean="0">
              <a:solidFill>
                <a:srgbClr val="AA3F3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3810000" cy="595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81000"/>
            <a:ext cx="45720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u="sng" smtClean="0">
                <a:latin typeface="Arial" pitchFamily="34" charset="0"/>
              </a:rPr>
              <a:t>David Gains Favor With the People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8638"/>
            <a:ext cx="8229600" cy="4830762"/>
          </a:xfrm>
          <a:solidFill>
            <a:srgbClr val="FFFFCC">
              <a:alpha val="70195"/>
            </a:srgb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David and Saul’s son Jonathan become close friends. </a:t>
            </a:r>
            <a:r>
              <a:rPr lang="en-US" sz="28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18:1-4)</a:t>
            </a:r>
          </a:p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Israel elevates David over Saul. </a:t>
            </a:r>
            <a:br>
              <a:rPr lang="en-US" sz="2800" smtClean="0">
                <a:latin typeface="Arial" pitchFamily="34" charset="0"/>
                <a:cs typeface="Arial" pitchFamily="34" charset="0"/>
              </a:rPr>
            </a:br>
            <a:r>
              <a:rPr lang="en-US" sz="28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18:5-9)</a:t>
            </a:r>
          </a:p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On two separate occasions, Saul attempts to kill David with a spear. </a:t>
            </a:r>
            <a:r>
              <a:rPr lang="en-US" sz="28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Sam.18:10-16; 19:8-10)</a:t>
            </a:r>
          </a:p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Saul even attacks Jonathan when he takes David’s side. </a:t>
            </a:r>
            <a:r>
              <a:rPr lang="en-US" sz="28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20:33)</a:t>
            </a:r>
            <a:endParaRPr lang="en-US" sz="2800" b="1" i="1" smtClean="0">
              <a:solidFill>
                <a:srgbClr val="AA3F3C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David leaves the Saul’s court and flees for his life. </a:t>
            </a:r>
            <a:r>
              <a:rPr lang="en-US" sz="28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20:34-42)</a:t>
            </a:r>
            <a:endParaRPr lang="en-US" sz="2800" smtClean="0">
              <a:solidFill>
                <a:srgbClr val="AA3F3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u="sng" smtClean="0">
                <a:latin typeface="Arial" pitchFamily="34" charset="0"/>
              </a:rPr>
              <a:t>David on the Run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05400"/>
          </a:xfrm>
          <a:solidFill>
            <a:srgbClr val="FFFFCC">
              <a:alpha val="70195"/>
            </a:srgb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The priests of Nob give David shewbread. </a:t>
            </a:r>
            <a:br>
              <a:rPr lang="en-US" sz="2800" smtClean="0">
                <a:latin typeface="Arial" pitchFamily="34" charset="0"/>
                <a:cs typeface="Arial" pitchFamily="34" charset="0"/>
              </a:rPr>
            </a:br>
            <a:r>
              <a:rPr lang="en-US" sz="28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21:1-9)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 Doeg informs Saul.</a:t>
            </a:r>
            <a:endParaRPr lang="en-US" sz="2800" b="1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At Gath, to avoid being killed, David pretends to be mad. </a:t>
            </a:r>
            <a:r>
              <a:rPr lang="en-US" sz="28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21:10-15)</a:t>
            </a:r>
          </a:p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He and 400 others hide in the cave of Adullam. </a:t>
            </a:r>
            <a:r>
              <a:rPr lang="en-US" sz="28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22:1-5)</a:t>
            </a:r>
          </a:p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Saul slays Ahimelech and  the priests of God at Nob. Abiathar, Ahimelech’s son, escapes.                  </a:t>
            </a:r>
            <a:r>
              <a:rPr lang="en-US" sz="28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22:6-19)</a:t>
            </a:r>
            <a:endParaRPr lang="en-US" sz="2800" b="1" i="1" smtClean="0">
              <a:solidFill>
                <a:srgbClr val="AA3F3C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David saves Keliah from a Philistine attack .      </a:t>
            </a:r>
            <a:r>
              <a:rPr lang="en-US" sz="2800" b="1" smtClean="0">
                <a:solidFill>
                  <a:srgbClr val="AA3F3C"/>
                </a:solidFill>
                <a:latin typeface="Arial" pitchFamily="34" charset="0"/>
                <a:cs typeface="Arial" pitchFamily="34" charset="0"/>
              </a:rPr>
              <a:t>(1 Samuel 23:1-12)</a:t>
            </a:r>
            <a:endParaRPr lang="en-US" sz="2800" smtClean="0">
              <a:solidFill>
                <a:srgbClr val="AA3F3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560</Words>
  <Application>Microsoft Office PowerPoint</Application>
  <PresentationFormat>On-screen Show (4:3)</PresentationFormat>
  <Paragraphs>71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Old-Testament Survey: The Reign of King Saul</vt:lpstr>
      <vt:lpstr>Desire for a King</vt:lpstr>
      <vt:lpstr>Saul Is Selected</vt:lpstr>
      <vt:lpstr>The Philistine  Oppression of Israel</vt:lpstr>
      <vt:lpstr>Saul and the Amalekites</vt:lpstr>
      <vt:lpstr>David and Saul</vt:lpstr>
      <vt:lpstr>PowerPoint Presentation</vt:lpstr>
      <vt:lpstr>David Gains Favor With the People</vt:lpstr>
      <vt:lpstr>David on the Run</vt:lpstr>
      <vt:lpstr>David Again Spares Saul</vt:lpstr>
      <vt:lpstr>David at Ziklag and Saul’s Death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Old Testament Survey: The Reign of King Saul</dc:title>
  <dc:creator>Keith Greer</dc:creator>
  <cp:lastModifiedBy>Teacher E-Solutions</cp:lastModifiedBy>
  <cp:revision>3</cp:revision>
  <dcterms:created xsi:type="dcterms:W3CDTF">2008-02-26T13:40:41Z</dcterms:created>
  <dcterms:modified xsi:type="dcterms:W3CDTF">2019-01-15T09:36:16Z</dcterms:modified>
</cp:coreProperties>
</file>