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33"/>
    <a:srgbClr val="9900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76" d="100"/>
          <a:sy n="76" d="100"/>
        </p:scale>
        <p:origin x="-146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0854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20 w 1722"/>
                <a:gd name="T1" fmla="*/ 65 h 66"/>
                <a:gd name="T2" fmla="*/ 1720 w 1722"/>
                <a:gd name="T3" fmla="*/ 59 h 66"/>
                <a:gd name="T4" fmla="*/ 0 w 1722"/>
                <a:gd name="T5" fmla="*/ 0 h 66"/>
                <a:gd name="T6" fmla="*/ 0 w 1722"/>
                <a:gd name="T7" fmla="*/ 47 h 66"/>
                <a:gd name="T8" fmla="*/ 1720 w 1722"/>
                <a:gd name="T9" fmla="*/ 65 h 66"/>
                <a:gd name="T10" fmla="*/ 1720 w 1722"/>
                <a:gd name="T11" fmla="*/ 65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4 w 975"/>
                <a:gd name="T1" fmla="*/ 48 h 101"/>
                <a:gd name="T2" fmla="*/ 974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4 w 975"/>
                <a:gd name="T9" fmla="*/ 48 h 101"/>
                <a:gd name="T10" fmla="*/ 974 w 975"/>
                <a:gd name="T11" fmla="*/ 48 h 1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39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39 w 2141"/>
                <a:gd name="T7" fmla="*/ 0 h 198"/>
                <a:gd name="T8" fmla="*/ 2139 w 2141"/>
                <a:gd name="T9" fmla="*/ 0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79 w 2517"/>
                <a:gd name="T1" fmla="*/ 276 h 276"/>
                <a:gd name="T2" fmla="*/ 2514 w 2517"/>
                <a:gd name="T3" fmla="*/ 204 h 276"/>
                <a:gd name="T4" fmla="*/ 2257 w 2517"/>
                <a:gd name="T5" fmla="*/ 0 h 276"/>
                <a:gd name="T6" fmla="*/ 0 w 2517"/>
                <a:gd name="T7" fmla="*/ 276 h 276"/>
                <a:gd name="T8" fmla="*/ 2179 w 2517"/>
                <a:gd name="T9" fmla="*/ 276 h 276"/>
                <a:gd name="T10" fmla="*/ 2179 w 2517"/>
                <a:gd name="T11" fmla="*/ 276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8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8 w 729"/>
                <a:gd name="T7" fmla="*/ 240 h 240"/>
                <a:gd name="T8" fmla="*/ 728 w 729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8 w 729"/>
                <a:gd name="T1" fmla="*/ 318 h 318"/>
                <a:gd name="T2" fmla="*/ 728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8 w 729"/>
                <a:gd name="T9" fmla="*/ 318 h 318"/>
                <a:gd name="T10" fmla="*/ 728 w 729"/>
                <a:gd name="T11" fmla="*/ 318 h 3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11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34858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4859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B15A3C1-1E86-48B3-8BDE-E070B8012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5161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25427-45E4-4035-9E8C-E972849D30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42837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80DE1-57D3-43B2-8545-8C9135C1D6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44919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B0790-9128-417C-9DF3-AFDEF30FE9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559875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87D65-E7FF-499D-85A2-4BEECF2F79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72354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12F48-C038-4E1F-A033-71866F03B9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2006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02DE6-48E2-4C9A-8BA2-47CE7C650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02724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2FB33-FCF0-4BCD-AF29-1949E249BB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35704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9E4C8-1EEF-4177-BAE6-21D0397CB7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063380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E9D03-4BBD-4678-8D97-138502876E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36730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49D82-2EA0-4FCB-BECE-D7CA37FA0D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2096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3379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79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79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20 w 1722"/>
                <a:gd name="T1" fmla="*/ 65 h 66"/>
                <a:gd name="T2" fmla="*/ 1720 w 1722"/>
                <a:gd name="T3" fmla="*/ 59 h 66"/>
                <a:gd name="T4" fmla="*/ 0 w 1722"/>
                <a:gd name="T5" fmla="*/ 0 h 66"/>
                <a:gd name="T6" fmla="*/ 0 w 1722"/>
                <a:gd name="T7" fmla="*/ 47 h 66"/>
                <a:gd name="T8" fmla="*/ 1720 w 1722"/>
                <a:gd name="T9" fmla="*/ 65 h 66"/>
                <a:gd name="T10" fmla="*/ 1720 w 1722"/>
                <a:gd name="T11" fmla="*/ 65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79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4 w 975"/>
                <a:gd name="T1" fmla="*/ 48 h 101"/>
                <a:gd name="T2" fmla="*/ 974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4 w 975"/>
                <a:gd name="T9" fmla="*/ 48 h 101"/>
                <a:gd name="T10" fmla="*/ 974 w 975"/>
                <a:gd name="T11" fmla="*/ 48 h 1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39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39 w 2141"/>
                <a:gd name="T7" fmla="*/ 0 h 198"/>
                <a:gd name="T8" fmla="*/ 2139 w 2141"/>
                <a:gd name="T9" fmla="*/ 0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79 w 2517"/>
                <a:gd name="T1" fmla="*/ 276 h 276"/>
                <a:gd name="T2" fmla="*/ 2514 w 2517"/>
                <a:gd name="T3" fmla="*/ 204 h 276"/>
                <a:gd name="T4" fmla="*/ 2257 w 2517"/>
                <a:gd name="T5" fmla="*/ 0 h 276"/>
                <a:gd name="T6" fmla="*/ 0 w 2517"/>
                <a:gd name="T7" fmla="*/ 276 h 276"/>
                <a:gd name="T8" fmla="*/ 2179 w 2517"/>
                <a:gd name="T9" fmla="*/ 276 h 276"/>
                <a:gd name="T10" fmla="*/ 2179 w 2517"/>
                <a:gd name="T11" fmla="*/ 276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8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8 w 729"/>
                <a:gd name="T7" fmla="*/ 240 h 240"/>
                <a:gd name="T8" fmla="*/ 728 w 729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4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8 w 729"/>
                <a:gd name="T1" fmla="*/ 318 h 318"/>
                <a:gd name="T2" fmla="*/ 728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8 w 729"/>
                <a:gd name="T9" fmla="*/ 318 h 318"/>
                <a:gd name="T10" fmla="*/ 728 w 729"/>
                <a:gd name="T11" fmla="*/ 318 h 3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80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81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8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1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0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1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81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81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1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81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7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11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2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9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2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82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82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82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82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82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82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83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68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3383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83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33834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3835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3836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837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838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CED90B4-D04D-4747-B475-A33485EFD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3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3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3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3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3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3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3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3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34" grpId="0"/>
      <p:bldP spid="33835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8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383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383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383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8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383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383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383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8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383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383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383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8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383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383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383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8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383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383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383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793875"/>
            <a:ext cx="8229600" cy="1422400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6000" b="1" smtClean="0">
                <a:solidFill>
                  <a:srgbClr val="FFFF00"/>
                </a:solidFill>
              </a:rPr>
              <a:t>NEHEMIAH  AND GODLY  LEADERSHIP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lIns="92075" tIns="46038" rIns="92075" bIns="46038"/>
          <a:lstStyle/>
          <a:p>
            <a:pPr marL="342900" indent="-342900" eaLnBrk="1" hangingPunct="1">
              <a:defRPr/>
            </a:pPr>
            <a:r>
              <a:rPr lang="en-US" b="1" u="sng" smtClean="0">
                <a:solidFill>
                  <a:srgbClr val="FFFF00"/>
                </a:solidFill>
              </a:rPr>
              <a:t>----------------------------------------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4800" b="1" smtClean="0">
                <a:solidFill>
                  <a:schemeClr val="hlink"/>
                </a:solidFill>
              </a:rPr>
              <a:t>GODLY  LEADERS: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30725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b="1" smtClean="0">
                <a:solidFill>
                  <a:srgbClr val="FFFF00"/>
                </a:solidFill>
              </a:rPr>
              <a:t>Include themselves</a:t>
            </a:r>
            <a:r>
              <a:rPr lang="en-US" b="1" smtClean="0"/>
              <a:t> with their people </a:t>
            </a:r>
            <a:r>
              <a:rPr lang="en-US" sz="2500" b="1" smtClean="0"/>
              <a:t>(2:17)</a:t>
            </a:r>
          </a:p>
          <a:p>
            <a:pPr eaLnBrk="1" hangingPunct="1">
              <a:defRPr/>
            </a:pPr>
            <a:r>
              <a:rPr lang="en-US" b="1" smtClean="0"/>
              <a:t>Learn how to </a:t>
            </a:r>
            <a:r>
              <a:rPr lang="en-US" b="1" smtClean="0">
                <a:solidFill>
                  <a:srgbClr val="FFFF00"/>
                </a:solidFill>
              </a:rPr>
              <a:t>motivate</a:t>
            </a:r>
            <a:r>
              <a:rPr lang="en-US" b="1" smtClean="0"/>
              <a:t> people (2:17-18)</a:t>
            </a:r>
          </a:p>
          <a:p>
            <a:pPr eaLnBrk="1" hangingPunct="1">
              <a:defRPr/>
            </a:pPr>
            <a:r>
              <a:rPr lang="en-US" b="1" smtClean="0"/>
              <a:t>Generate a </a:t>
            </a:r>
            <a:r>
              <a:rPr lang="en-US" b="1" smtClean="0">
                <a:solidFill>
                  <a:srgbClr val="FFFF00"/>
                </a:solidFill>
              </a:rPr>
              <a:t>team spirit</a:t>
            </a:r>
            <a:r>
              <a:rPr lang="en-US" b="1" smtClean="0"/>
              <a:t> (2:18)</a:t>
            </a:r>
          </a:p>
          <a:p>
            <a:pPr eaLnBrk="1" hangingPunct="1">
              <a:defRPr/>
            </a:pPr>
            <a:r>
              <a:rPr lang="en-US" b="1" smtClean="0"/>
              <a:t>Always give </a:t>
            </a:r>
            <a:r>
              <a:rPr lang="en-US" b="1" smtClean="0">
                <a:solidFill>
                  <a:srgbClr val="FFFF00"/>
                </a:solidFill>
              </a:rPr>
              <a:t>God the Glory</a:t>
            </a:r>
            <a:r>
              <a:rPr lang="en-US" b="1" smtClean="0"/>
              <a:t> (2:18)</a:t>
            </a:r>
          </a:p>
          <a:p>
            <a:pPr eaLnBrk="1" hangingPunct="1">
              <a:defRPr/>
            </a:pPr>
            <a:r>
              <a:rPr lang="en-US" b="1" u="sng" smtClean="0"/>
              <a:t>Deal with insults in God’s grace</a:t>
            </a:r>
            <a:r>
              <a:rPr lang="en-US" b="1" smtClean="0"/>
              <a:t> (2:19)</a:t>
            </a:r>
          </a:p>
          <a:p>
            <a:pPr eaLnBrk="1" hangingPunct="1">
              <a:defRPr/>
            </a:pPr>
            <a:r>
              <a:rPr lang="en-US" b="1" smtClean="0"/>
              <a:t>Keep their </a:t>
            </a:r>
            <a:r>
              <a:rPr lang="en-US" b="1" smtClean="0">
                <a:solidFill>
                  <a:srgbClr val="FFFF00"/>
                </a:solidFill>
              </a:rPr>
              <a:t>faith and focus on God</a:t>
            </a:r>
            <a:r>
              <a:rPr lang="en-US" b="1" smtClean="0"/>
              <a:t> (2:20)</a:t>
            </a:r>
          </a:p>
          <a:p>
            <a:pPr eaLnBrk="1" hangingPunct="1">
              <a:defRPr/>
            </a:pPr>
            <a:r>
              <a:rPr lang="en-US" b="1" u="sng" smtClean="0">
                <a:solidFill>
                  <a:srgbClr val="FFFF00"/>
                </a:solidFill>
              </a:rPr>
              <a:t>Maintain the heart of a servant</a:t>
            </a:r>
            <a:r>
              <a:rPr lang="en-US" b="1" smtClean="0"/>
              <a:t> (2:20)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4800" b="1" smtClean="0">
                <a:solidFill>
                  <a:schemeClr val="hlink"/>
                </a:solidFill>
              </a:rPr>
              <a:t>GODLY  LEADERS: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b="1" smtClean="0"/>
              <a:t>Are </a:t>
            </a:r>
            <a:r>
              <a:rPr lang="en-US" b="1" smtClean="0">
                <a:solidFill>
                  <a:srgbClr val="FFFF00"/>
                </a:solidFill>
              </a:rPr>
              <a:t>not distracted</a:t>
            </a:r>
            <a:r>
              <a:rPr lang="en-US" b="1" smtClean="0"/>
              <a:t> from the goal (2:20)</a:t>
            </a:r>
          </a:p>
          <a:p>
            <a:pPr eaLnBrk="1" hangingPunct="1">
              <a:defRPr/>
            </a:pPr>
            <a:r>
              <a:rPr lang="en-US" b="1" smtClean="0"/>
              <a:t>Stay on track no matter how their enemies attack and multiply (2:19-20)</a:t>
            </a:r>
          </a:p>
          <a:p>
            <a:pPr algn="ctr" eaLnBrk="1" hangingPunct="1">
              <a:defRPr/>
            </a:pPr>
            <a:r>
              <a:rPr lang="en-US" b="1" u="sng" smtClean="0">
                <a:solidFill>
                  <a:srgbClr val="FFFF00"/>
                </a:solidFill>
              </a:rPr>
              <a:t>Tell it like it is</a:t>
            </a:r>
            <a:r>
              <a:rPr lang="en-US" b="1" smtClean="0"/>
              <a:t> to enemies of God’s plan.</a:t>
            </a:r>
          </a:p>
          <a:p>
            <a:pPr algn="ctr" eaLnBrk="1" hangingPunct="1">
              <a:defRPr/>
            </a:pPr>
            <a:r>
              <a:rPr lang="en-US" b="1" i="1" u="sng" smtClean="0">
                <a:solidFill>
                  <a:schemeClr val="hlink"/>
                </a:solidFill>
              </a:rPr>
              <a:t>NEHEMIAH  3</a:t>
            </a:r>
          </a:p>
          <a:p>
            <a:pPr eaLnBrk="1" hangingPunct="1">
              <a:defRPr/>
            </a:pPr>
            <a:r>
              <a:rPr lang="en-US" b="1" smtClean="0">
                <a:solidFill>
                  <a:srgbClr val="FFFF00"/>
                </a:solidFill>
              </a:rPr>
              <a:t>Know their people</a:t>
            </a:r>
            <a:r>
              <a:rPr lang="en-US" b="1" smtClean="0"/>
              <a:t> (by name and gifts)</a:t>
            </a:r>
          </a:p>
          <a:p>
            <a:pPr eaLnBrk="1" hangingPunct="1">
              <a:defRPr/>
            </a:pPr>
            <a:r>
              <a:rPr lang="en-US" b="1" smtClean="0"/>
              <a:t>Assign tasks with </a:t>
            </a:r>
            <a:r>
              <a:rPr lang="en-US" b="1" smtClean="0">
                <a:solidFill>
                  <a:srgbClr val="FFFF00"/>
                </a:solidFill>
              </a:rPr>
              <a:t>clear objectives</a:t>
            </a:r>
            <a:r>
              <a:rPr lang="en-US" b="1" smtClean="0"/>
              <a:t> (3:1)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4800" b="1" smtClean="0">
                <a:solidFill>
                  <a:schemeClr val="hlink"/>
                </a:solidFill>
              </a:rPr>
              <a:t>GODLY  LEADERS: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30725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b="1" smtClean="0"/>
              <a:t>Assign people jobs that they are motivated to do their best in accomplishing.</a:t>
            </a:r>
          </a:p>
          <a:p>
            <a:pPr eaLnBrk="1" hangingPunct="1">
              <a:defRPr/>
            </a:pPr>
            <a:r>
              <a:rPr lang="en-US" b="1" smtClean="0"/>
              <a:t>Assign jobs for which people take personal responsibility </a:t>
            </a:r>
            <a:r>
              <a:rPr lang="en-US" sz="3000" b="1" smtClean="0">
                <a:solidFill>
                  <a:srgbClr val="FFFF00"/>
                </a:solidFill>
              </a:rPr>
              <a:t>(personalize tasks).</a:t>
            </a:r>
          </a:p>
          <a:p>
            <a:pPr eaLnBrk="1" hangingPunct="1">
              <a:defRPr/>
            </a:pPr>
            <a:r>
              <a:rPr lang="en-US" b="1" smtClean="0"/>
              <a:t>Hold their people </a:t>
            </a:r>
            <a:r>
              <a:rPr lang="en-US" b="1" smtClean="0">
                <a:solidFill>
                  <a:srgbClr val="FFFF00"/>
                </a:solidFill>
              </a:rPr>
              <a:t>accountable</a:t>
            </a:r>
            <a:r>
              <a:rPr lang="en-US" b="1" smtClean="0">
                <a:solidFill>
                  <a:schemeClr val="accent2"/>
                </a:solidFill>
              </a:rPr>
              <a:t>.</a:t>
            </a:r>
            <a:r>
              <a:rPr lang="en-US" b="1" smtClean="0"/>
              <a:t> (3:1)</a:t>
            </a:r>
          </a:p>
          <a:p>
            <a:pPr eaLnBrk="1" hangingPunct="1">
              <a:defRPr/>
            </a:pPr>
            <a:r>
              <a:rPr lang="en-US" b="1" smtClean="0"/>
              <a:t>Find </a:t>
            </a:r>
            <a:r>
              <a:rPr lang="en-US" b="1" smtClean="0">
                <a:solidFill>
                  <a:srgbClr val="FFFF00"/>
                </a:solidFill>
              </a:rPr>
              <a:t>ministries</a:t>
            </a:r>
            <a:r>
              <a:rPr lang="en-US" b="1" smtClean="0"/>
              <a:t> (tasks) for everyone. (3)</a:t>
            </a:r>
          </a:p>
          <a:p>
            <a:pPr eaLnBrk="1" hangingPunct="1">
              <a:defRPr/>
            </a:pPr>
            <a:r>
              <a:rPr lang="en-US" b="1" smtClean="0"/>
              <a:t>Cover all their bases: next, next, next,(3)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4800" b="1" smtClean="0">
                <a:solidFill>
                  <a:schemeClr val="hlink"/>
                </a:solidFill>
              </a:rPr>
              <a:t>GODLY  LEADERS: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b="1" smtClean="0">
                <a:solidFill>
                  <a:srgbClr val="FFFF00"/>
                </a:solidFill>
              </a:rPr>
              <a:t>Keep track</a:t>
            </a:r>
            <a:r>
              <a:rPr lang="en-US" b="1" smtClean="0"/>
              <a:t> of who does their job (3)</a:t>
            </a:r>
          </a:p>
          <a:p>
            <a:pPr eaLnBrk="1" hangingPunct="1">
              <a:defRPr/>
            </a:pPr>
            <a:r>
              <a:rPr lang="en-US" b="1" smtClean="0">
                <a:solidFill>
                  <a:srgbClr val="FFFF00"/>
                </a:solidFill>
              </a:rPr>
              <a:t>Keep track</a:t>
            </a:r>
            <a:r>
              <a:rPr lang="en-US" b="1" smtClean="0"/>
              <a:t> of who does extra (3:4 + 3:21)</a:t>
            </a:r>
          </a:p>
          <a:p>
            <a:pPr eaLnBrk="1" hangingPunct="1">
              <a:defRPr/>
            </a:pPr>
            <a:r>
              <a:rPr lang="en-US" b="1" smtClean="0">
                <a:solidFill>
                  <a:srgbClr val="FFFF00"/>
                </a:solidFill>
              </a:rPr>
              <a:t>Keep track</a:t>
            </a:r>
            <a:r>
              <a:rPr lang="en-US" b="1" smtClean="0"/>
              <a:t> of who will not do their job: [(3:5 + 3:27) </a:t>
            </a:r>
            <a:r>
              <a:rPr lang="en-US" b="1" smtClean="0">
                <a:solidFill>
                  <a:srgbClr val="FFFF00"/>
                </a:solidFill>
              </a:rPr>
              <a:t>Nehemiah records for all eternity that the nobles of the Tekoites refused to work on the wall</a:t>
            </a:r>
            <a:r>
              <a:rPr lang="en-US" b="1" smtClean="0"/>
              <a:t>.]</a:t>
            </a:r>
          </a:p>
          <a:p>
            <a:pPr eaLnBrk="1" hangingPunct="1">
              <a:defRPr/>
            </a:pPr>
            <a:r>
              <a:rPr lang="en-US" b="1" u="sng" smtClean="0">
                <a:solidFill>
                  <a:srgbClr val="FFFF00"/>
                </a:solidFill>
              </a:rPr>
              <a:t>Encourage</a:t>
            </a:r>
            <a:r>
              <a:rPr lang="en-US" b="1" smtClean="0"/>
              <a:t> their workers (3:20)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4800" b="1" smtClean="0">
                <a:solidFill>
                  <a:schemeClr val="hlink"/>
                </a:solidFill>
              </a:rPr>
              <a:t>GODLY  LEADERS: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b="1" smtClean="0">
                <a:solidFill>
                  <a:srgbClr val="FFFF00"/>
                </a:solidFill>
              </a:rPr>
              <a:t>Economize their work force</a:t>
            </a:r>
            <a:r>
              <a:rPr lang="en-US" b="1" smtClean="0"/>
              <a:t>: Nehemiah assigns only two men to a difficult task (3:6).</a:t>
            </a:r>
          </a:p>
          <a:p>
            <a:pPr eaLnBrk="1" hangingPunct="1">
              <a:defRPr/>
            </a:pPr>
            <a:r>
              <a:rPr lang="en-US" b="1" smtClean="0">
                <a:solidFill>
                  <a:srgbClr val="FFFF00"/>
                </a:solidFill>
              </a:rPr>
              <a:t>Utilize all possible workers</a:t>
            </a:r>
            <a:r>
              <a:rPr lang="en-US" b="1" smtClean="0"/>
              <a:t>: Priests v.1; Goldsmiths v.8; Perfumers v.8; Officials v.9,12; Divorcee v.11 (compare with Ezra 10:31); Families v.11; Servants v.26; Merchants v.32.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4800" b="1" smtClean="0">
                <a:solidFill>
                  <a:schemeClr val="hlink"/>
                </a:solidFill>
              </a:rPr>
              <a:t>GODLY  LEADERS: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30725"/>
          </a:xfrm>
        </p:spPr>
        <p:txBody>
          <a:bodyPr lIns="92075" tIns="46038" rIns="92075" bIns="46038"/>
          <a:lstStyle/>
          <a:p>
            <a:pPr algn="ctr" eaLnBrk="1" hangingPunct="1">
              <a:defRPr/>
            </a:pPr>
            <a:r>
              <a:rPr lang="en-US" b="1" i="1" u="sng" smtClean="0">
                <a:solidFill>
                  <a:srgbClr val="FFFF00"/>
                </a:solidFill>
              </a:rPr>
              <a:t>NEHEMIAH  4 = ENEMIES ATTACK!!</a:t>
            </a:r>
          </a:p>
          <a:p>
            <a:pPr eaLnBrk="1" hangingPunct="1">
              <a:defRPr/>
            </a:pPr>
            <a:r>
              <a:rPr lang="en-US" b="1" smtClean="0"/>
              <a:t>Sanballat and his allies </a:t>
            </a:r>
            <a:r>
              <a:rPr lang="en-US" b="1" smtClean="0">
                <a:solidFill>
                  <a:srgbClr val="FFFF00"/>
                </a:solidFill>
              </a:rPr>
              <a:t>furiously mock</a:t>
            </a:r>
            <a:r>
              <a:rPr lang="en-US" b="1" smtClean="0"/>
              <a:t> the Jews, but Nehemiah </a:t>
            </a:r>
            <a:r>
              <a:rPr lang="en-US" b="1" u="sng" smtClean="0">
                <a:solidFill>
                  <a:srgbClr val="FFFF00"/>
                </a:solidFill>
              </a:rPr>
              <a:t>prays</a:t>
            </a:r>
            <a:r>
              <a:rPr lang="en-US" b="1" u="sng" smtClean="0">
                <a:solidFill>
                  <a:srgbClr val="FF0033"/>
                </a:solidFill>
              </a:rPr>
              <a:t> </a:t>
            </a:r>
            <a:r>
              <a:rPr lang="en-US" b="1" smtClean="0"/>
              <a:t>in answer.</a:t>
            </a:r>
          </a:p>
          <a:p>
            <a:pPr eaLnBrk="1" hangingPunct="1">
              <a:defRPr/>
            </a:pPr>
            <a:r>
              <a:rPr lang="en-US" b="1" smtClean="0"/>
              <a:t>Keep the work going in spite of attacks</a:t>
            </a:r>
          </a:p>
          <a:p>
            <a:pPr eaLnBrk="1" hangingPunct="1">
              <a:defRPr/>
            </a:pPr>
            <a:r>
              <a:rPr lang="en-US" b="1" smtClean="0"/>
              <a:t>Carefully </a:t>
            </a:r>
            <a:r>
              <a:rPr lang="en-US" b="1" u="sng" smtClean="0">
                <a:solidFill>
                  <a:srgbClr val="FFFF00"/>
                </a:solidFill>
              </a:rPr>
              <a:t>guard</a:t>
            </a:r>
            <a:r>
              <a:rPr lang="en-US" b="1" smtClean="0"/>
              <a:t> God’s work (4:9)</a:t>
            </a:r>
          </a:p>
          <a:p>
            <a:pPr eaLnBrk="1" hangingPunct="1">
              <a:defRPr/>
            </a:pPr>
            <a:r>
              <a:rPr lang="en-US" b="1" smtClean="0">
                <a:solidFill>
                  <a:srgbClr val="FFFF00"/>
                </a:solidFill>
              </a:rPr>
              <a:t>Trust in the LORD</a:t>
            </a:r>
            <a:r>
              <a:rPr lang="en-US" b="1" smtClean="0"/>
              <a:t> and keep the work going even against </a:t>
            </a:r>
            <a:r>
              <a:rPr lang="en-US" b="1" u="sng" smtClean="0">
                <a:solidFill>
                  <a:srgbClr val="FFFF00"/>
                </a:solidFill>
              </a:rPr>
              <a:t>enemies within</a:t>
            </a:r>
            <a:r>
              <a:rPr lang="en-US" b="1" smtClean="0"/>
              <a:t> (4:10)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4800" b="1" smtClean="0">
                <a:solidFill>
                  <a:schemeClr val="hlink"/>
                </a:solidFill>
              </a:rPr>
              <a:t>GODLY  LEADERS: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b="1" smtClean="0">
                <a:solidFill>
                  <a:srgbClr val="FFFF00"/>
                </a:solidFill>
              </a:rPr>
              <a:t>Know their weak spots</a:t>
            </a:r>
            <a:r>
              <a:rPr lang="en-US" b="1" smtClean="0"/>
              <a:t> and keep them covered (4:13)</a:t>
            </a:r>
          </a:p>
          <a:p>
            <a:pPr eaLnBrk="1" hangingPunct="1">
              <a:defRPr/>
            </a:pPr>
            <a:r>
              <a:rPr lang="en-US" b="1" smtClean="0"/>
              <a:t>Model </a:t>
            </a:r>
            <a:r>
              <a:rPr lang="en-US" b="1" smtClean="0">
                <a:solidFill>
                  <a:srgbClr val="FFFF00"/>
                </a:solidFill>
              </a:rPr>
              <a:t>complete trust</a:t>
            </a:r>
            <a:r>
              <a:rPr lang="en-US" b="1" smtClean="0"/>
              <a:t> in God (4:14)</a:t>
            </a:r>
          </a:p>
          <a:p>
            <a:pPr eaLnBrk="1" hangingPunct="1">
              <a:defRPr/>
            </a:pPr>
            <a:r>
              <a:rPr lang="en-US" b="1" smtClean="0"/>
              <a:t>Never forget to give </a:t>
            </a:r>
            <a:r>
              <a:rPr lang="en-US" b="1" smtClean="0">
                <a:solidFill>
                  <a:srgbClr val="FFFF00"/>
                </a:solidFill>
              </a:rPr>
              <a:t>God the glory!!</a:t>
            </a:r>
            <a:r>
              <a:rPr lang="en-US" b="1" smtClean="0"/>
              <a:t> (4:15</a:t>
            </a:r>
          </a:p>
          <a:p>
            <a:pPr eaLnBrk="1" hangingPunct="1">
              <a:defRPr/>
            </a:pPr>
            <a:r>
              <a:rPr lang="en-US" b="1" smtClean="0"/>
              <a:t>Keep their people on the job (4:15)</a:t>
            </a:r>
          </a:p>
          <a:p>
            <a:pPr eaLnBrk="1" hangingPunct="1">
              <a:defRPr/>
            </a:pPr>
            <a:r>
              <a:rPr lang="en-US" b="1" smtClean="0">
                <a:solidFill>
                  <a:srgbClr val="FFFF00"/>
                </a:solidFill>
              </a:rPr>
              <a:t>Protect</a:t>
            </a:r>
            <a:r>
              <a:rPr lang="en-US" b="1" smtClean="0"/>
              <a:t> their people (4:16)</a:t>
            </a:r>
          </a:p>
          <a:p>
            <a:pPr eaLnBrk="1" hangingPunct="1">
              <a:defRPr/>
            </a:pPr>
            <a:r>
              <a:rPr lang="en-US" b="1" smtClean="0"/>
              <a:t>Are </a:t>
            </a:r>
            <a:r>
              <a:rPr lang="en-US" b="1" u="sng" smtClean="0">
                <a:solidFill>
                  <a:srgbClr val="FFFF00"/>
                </a:solidFill>
              </a:rPr>
              <a:t>prepared for emergencies</a:t>
            </a:r>
            <a:r>
              <a:rPr lang="en-US" b="1" smtClean="0"/>
              <a:t> (4:17)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4800" b="1" smtClean="0">
                <a:solidFill>
                  <a:schemeClr val="hlink"/>
                </a:solidFill>
              </a:rPr>
              <a:t>GODLY  LEADERS: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30725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b="1" smtClean="0"/>
              <a:t>Know how to </a:t>
            </a:r>
            <a:r>
              <a:rPr lang="en-US" b="1" smtClean="0">
                <a:solidFill>
                  <a:srgbClr val="FFFF00"/>
                </a:solidFill>
              </a:rPr>
              <a:t>delegate</a:t>
            </a:r>
            <a:r>
              <a:rPr lang="en-US" b="1" smtClean="0"/>
              <a:t> authority (4:18,19)</a:t>
            </a:r>
          </a:p>
          <a:p>
            <a:pPr eaLnBrk="1" hangingPunct="1">
              <a:defRPr/>
            </a:pPr>
            <a:r>
              <a:rPr lang="en-US" b="1" smtClean="0"/>
              <a:t>Have a </a:t>
            </a:r>
            <a:r>
              <a:rPr lang="en-US" b="1" smtClean="0">
                <a:solidFill>
                  <a:srgbClr val="FFFF00"/>
                </a:solidFill>
              </a:rPr>
              <a:t>functional</a:t>
            </a:r>
            <a:r>
              <a:rPr lang="en-US" b="1" smtClean="0"/>
              <a:t> communication sys </a:t>
            </a:r>
            <a:r>
              <a:rPr lang="en-US" sz="2800" b="1" smtClean="0"/>
              <a:t>(20)</a:t>
            </a:r>
          </a:p>
          <a:p>
            <a:pPr eaLnBrk="1" hangingPunct="1">
              <a:defRPr/>
            </a:pPr>
            <a:r>
              <a:rPr lang="en-US" b="1" smtClean="0"/>
              <a:t>Know how much time their workers can productively stay on the job (4:21)</a:t>
            </a:r>
          </a:p>
          <a:p>
            <a:pPr algn="ctr" eaLnBrk="1" hangingPunct="1">
              <a:defRPr/>
            </a:pPr>
            <a:r>
              <a:rPr lang="en-US" sz="3600" b="1" smtClean="0"/>
              <a:t>Are </a:t>
            </a:r>
            <a:r>
              <a:rPr lang="en-US" sz="3600" b="1" u="sng" smtClean="0">
                <a:solidFill>
                  <a:srgbClr val="FFFF00"/>
                </a:solidFill>
              </a:rPr>
              <a:t>constantly vigilant</a:t>
            </a:r>
            <a:r>
              <a:rPr lang="en-US" sz="3600" b="1" smtClean="0"/>
              <a:t> (4:22)</a:t>
            </a:r>
          </a:p>
          <a:p>
            <a:pPr algn="ctr" eaLnBrk="1" hangingPunct="1">
              <a:defRPr/>
            </a:pPr>
            <a:r>
              <a:rPr lang="en-US" sz="3600" b="1" smtClean="0">
                <a:solidFill>
                  <a:srgbClr val="FFFF00"/>
                </a:solidFill>
              </a:rPr>
              <a:t>Serve side by side</a:t>
            </a:r>
            <a:r>
              <a:rPr lang="en-US" sz="3600" b="1" smtClean="0"/>
              <a:t> with their people (4:23)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4000" b="1" i="1" smtClean="0">
                <a:solidFill>
                  <a:schemeClr val="hlink"/>
                </a:solidFill>
              </a:rPr>
              <a:t>GODLY  LEADERSHIP  STARTS AT  HOME!!         NEHEMIAH 5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30725"/>
          </a:xfrm>
        </p:spPr>
        <p:txBody>
          <a:bodyPr lIns="92075" tIns="46038" rIns="92075" bIns="46038"/>
          <a:lstStyle/>
          <a:p>
            <a:pPr algn="ctr" eaLnBrk="1" hangingPunct="1">
              <a:defRPr/>
            </a:pPr>
            <a:r>
              <a:rPr lang="en-US" b="1" smtClean="0">
                <a:solidFill>
                  <a:schemeClr val="hlink"/>
                </a:solidFill>
              </a:rPr>
              <a:t>Godly leaders:</a:t>
            </a:r>
          </a:p>
          <a:p>
            <a:pPr eaLnBrk="1" hangingPunct="1">
              <a:defRPr/>
            </a:pPr>
            <a:r>
              <a:rPr lang="en-US" b="1" smtClean="0">
                <a:solidFill>
                  <a:srgbClr val="FFFF00"/>
                </a:solidFill>
              </a:rPr>
              <a:t>Confront and expose</a:t>
            </a:r>
            <a:r>
              <a:rPr lang="en-US" b="1" smtClean="0"/>
              <a:t> the problems (5:7)</a:t>
            </a:r>
          </a:p>
          <a:p>
            <a:pPr eaLnBrk="1" hangingPunct="1">
              <a:defRPr/>
            </a:pPr>
            <a:r>
              <a:rPr lang="en-US" b="1" smtClean="0"/>
              <a:t>Do </a:t>
            </a:r>
            <a:r>
              <a:rPr lang="en-US" b="1" smtClean="0">
                <a:solidFill>
                  <a:srgbClr val="FFFF00"/>
                </a:solidFill>
              </a:rPr>
              <a:t>not</a:t>
            </a:r>
            <a:r>
              <a:rPr lang="en-US" b="1" smtClean="0">
                <a:solidFill>
                  <a:schemeClr val="accent2"/>
                </a:solidFill>
              </a:rPr>
              <a:t> </a:t>
            </a:r>
            <a:r>
              <a:rPr lang="en-US" b="1" smtClean="0"/>
              <a:t>act in anger (5:7)</a:t>
            </a:r>
          </a:p>
          <a:p>
            <a:pPr eaLnBrk="1" hangingPunct="1">
              <a:defRPr/>
            </a:pPr>
            <a:r>
              <a:rPr lang="en-US" b="1" smtClean="0"/>
              <a:t>Know who is in authority (5:7)</a:t>
            </a:r>
          </a:p>
          <a:p>
            <a:pPr eaLnBrk="1" hangingPunct="1">
              <a:defRPr/>
            </a:pPr>
            <a:r>
              <a:rPr lang="en-US" b="1" smtClean="0"/>
              <a:t>Speak with </a:t>
            </a:r>
            <a:r>
              <a:rPr lang="en-US" b="1" smtClean="0">
                <a:solidFill>
                  <a:srgbClr val="FFFF00"/>
                </a:solidFill>
              </a:rPr>
              <a:t>Godly conviction</a:t>
            </a:r>
            <a:r>
              <a:rPr lang="en-US" b="1" smtClean="0"/>
              <a:t> (5:8)</a:t>
            </a:r>
          </a:p>
          <a:p>
            <a:pPr eaLnBrk="1" hangingPunct="1">
              <a:defRPr/>
            </a:pPr>
            <a:r>
              <a:rPr lang="en-US" b="1" smtClean="0"/>
              <a:t>Remind their people to </a:t>
            </a:r>
            <a:r>
              <a:rPr lang="en-US" b="1" u="sng" smtClean="0">
                <a:solidFill>
                  <a:srgbClr val="FFFF00"/>
                </a:solidFill>
              </a:rPr>
              <a:t>fear God</a:t>
            </a:r>
            <a:r>
              <a:rPr lang="en-US" b="1" smtClean="0"/>
              <a:t> (5:9)</a:t>
            </a:r>
          </a:p>
          <a:p>
            <a:pPr eaLnBrk="1" hangingPunct="1">
              <a:defRPr/>
            </a:pPr>
            <a:r>
              <a:rPr lang="en-US" b="1" smtClean="0"/>
              <a:t>Do not permit their people to </a:t>
            </a:r>
            <a:r>
              <a:rPr lang="en-US" b="1" smtClean="0">
                <a:solidFill>
                  <a:srgbClr val="FFFF00"/>
                </a:solidFill>
              </a:rPr>
              <a:t>abuse</a:t>
            </a:r>
            <a:r>
              <a:rPr lang="en-US" b="1" smtClean="0"/>
              <a:t> </a:t>
            </a:r>
            <a:r>
              <a:rPr lang="en-US" sz="2800" b="1" smtClean="0"/>
              <a:t>(5:10)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4800" b="1" smtClean="0">
                <a:solidFill>
                  <a:schemeClr val="hlink"/>
                </a:solidFill>
              </a:rPr>
              <a:t>GODLY  LEADERS: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b="1" smtClean="0"/>
              <a:t>See to it that people </a:t>
            </a:r>
            <a:r>
              <a:rPr lang="en-US" b="1" smtClean="0">
                <a:solidFill>
                  <a:srgbClr val="FFFF00"/>
                </a:solidFill>
              </a:rPr>
              <a:t>do</a:t>
            </a:r>
            <a:r>
              <a:rPr lang="en-US" b="1" smtClean="0"/>
              <a:t> what they are supposed to do (5:12) </a:t>
            </a:r>
          </a:p>
          <a:p>
            <a:pPr eaLnBrk="1" hangingPunct="1">
              <a:defRPr/>
            </a:pPr>
            <a:r>
              <a:rPr lang="en-US" b="1" smtClean="0"/>
              <a:t>Let their people </a:t>
            </a:r>
            <a:r>
              <a:rPr lang="en-US" b="1" smtClean="0">
                <a:solidFill>
                  <a:srgbClr val="FFFF00"/>
                </a:solidFill>
              </a:rPr>
              <a:t>know the consequences</a:t>
            </a:r>
            <a:r>
              <a:rPr lang="en-US" b="1" smtClean="0"/>
              <a:t> for failure to do as they should (5:13)</a:t>
            </a:r>
          </a:p>
          <a:p>
            <a:pPr eaLnBrk="1" hangingPunct="1">
              <a:defRPr/>
            </a:pPr>
            <a:r>
              <a:rPr lang="en-US" b="1" u="sng" smtClean="0">
                <a:solidFill>
                  <a:srgbClr val="FFFF00"/>
                </a:solidFill>
              </a:rPr>
              <a:t>Always praise God for success</a:t>
            </a:r>
            <a:r>
              <a:rPr lang="en-US" b="1" smtClean="0"/>
              <a:t> (5:13)</a:t>
            </a:r>
          </a:p>
          <a:p>
            <a:pPr eaLnBrk="1" hangingPunct="1">
              <a:defRPr/>
            </a:pPr>
            <a:r>
              <a:rPr lang="en-US" b="1" smtClean="0"/>
              <a:t>Do not </a:t>
            </a:r>
            <a:r>
              <a:rPr lang="en-US" b="1" smtClean="0">
                <a:solidFill>
                  <a:srgbClr val="FFFF00"/>
                </a:solidFill>
              </a:rPr>
              <a:t>exploit</a:t>
            </a:r>
            <a:r>
              <a:rPr lang="en-US" b="1" smtClean="0"/>
              <a:t> their people [(5:14) </a:t>
            </a:r>
            <a:r>
              <a:rPr lang="en-US" sz="2800" b="1" smtClean="0"/>
              <a:t>Nehemiah had the right to personally tax the people, but he did not do it</a:t>
            </a:r>
            <a:r>
              <a:rPr lang="en-US" b="1" smtClean="0"/>
              <a:t>].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FFFF00"/>
                </a:solidFill>
              </a:rPr>
              <a:t>PRINCIPLES OF GODLY LEADERSHIP IN NEHEMIAH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b="1" u="sng" smtClean="0">
                <a:solidFill>
                  <a:schemeClr val="hlink"/>
                </a:solidFill>
              </a:rPr>
              <a:t>A GODLY LEADER:</a:t>
            </a:r>
            <a:endParaRPr lang="en-US" b="1" smtClean="0">
              <a:solidFill>
                <a:schemeClr val="hlink"/>
              </a:solidFill>
            </a:endParaRPr>
          </a:p>
          <a:p>
            <a:pPr eaLnBrk="1" hangingPunct="1">
              <a:defRPr/>
            </a:pPr>
            <a:r>
              <a:rPr lang="en-US" b="1" smtClean="0"/>
              <a:t>Pays attention to </a:t>
            </a:r>
            <a:r>
              <a:rPr lang="en-US" b="1" u="sng" smtClean="0"/>
              <a:t>details</a:t>
            </a:r>
            <a:r>
              <a:rPr lang="en-US" b="1" smtClean="0"/>
              <a:t> (v.1-2)</a:t>
            </a:r>
          </a:p>
          <a:p>
            <a:pPr eaLnBrk="1" hangingPunct="1">
              <a:defRPr/>
            </a:pPr>
            <a:r>
              <a:rPr lang="en-US" b="1" smtClean="0"/>
              <a:t>Has a </a:t>
            </a:r>
            <a:r>
              <a:rPr lang="en-US" b="1" smtClean="0">
                <a:solidFill>
                  <a:srgbClr val="FFFF00"/>
                </a:solidFill>
              </a:rPr>
              <a:t>heart for his people</a:t>
            </a:r>
            <a:r>
              <a:rPr lang="en-US" b="1" smtClean="0"/>
              <a:t> (v.3)</a:t>
            </a:r>
          </a:p>
          <a:p>
            <a:pPr eaLnBrk="1" hangingPunct="1">
              <a:defRPr/>
            </a:pPr>
            <a:r>
              <a:rPr lang="en-US" b="1" smtClean="0"/>
              <a:t>Has a </a:t>
            </a:r>
            <a:r>
              <a:rPr lang="en-US" b="1" smtClean="0">
                <a:solidFill>
                  <a:srgbClr val="FFFF00"/>
                </a:solidFill>
              </a:rPr>
              <a:t>heart for his country</a:t>
            </a:r>
            <a:r>
              <a:rPr lang="en-US" b="1" smtClean="0"/>
              <a:t> (v.3)</a:t>
            </a:r>
          </a:p>
          <a:p>
            <a:pPr eaLnBrk="1" hangingPunct="1">
              <a:defRPr/>
            </a:pPr>
            <a:r>
              <a:rPr lang="en-US" b="1" smtClean="0"/>
              <a:t>Has a </a:t>
            </a:r>
            <a:r>
              <a:rPr lang="en-US" b="1" smtClean="0">
                <a:solidFill>
                  <a:srgbClr val="FFFF00"/>
                </a:solidFill>
              </a:rPr>
              <a:t>heart for his God</a:t>
            </a:r>
            <a:r>
              <a:rPr lang="en-US" b="1" smtClean="0"/>
              <a:t> (v.4)</a:t>
            </a:r>
          </a:p>
          <a:p>
            <a:pPr eaLnBrk="1" hangingPunct="1">
              <a:defRPr/>
            </a:pPr>
            <a:r>
              <a:rPr lang="en-US" b="1" smtClean="0"/>
              <a:t>Is a person </a:t>
            </a:r>
            <a:r>
              <a:rPr lang="en-US" b="1" smtClean="0">
                <a:solidFill>
                  <a:srgbClr val="FFFF00"/>
                </a:solidFill>
              </a:rPr>
              <a:t>devoted to prayer</a:t>
            </a:r>
            <a:r>
              <a:rPr lang="en-US" b="1" smtClean="0"/>
              <a:t> (v.4-11)</a:t>
            </a:r>
          </a:p>
          <a:p>
            <a:pPr eaLnBrk="1" hangingPunct="1">
              <a:defRPr/>
            </a:pPr>
            <a:r>
              <a:rPr lang="en-US" b="1" u="sng" smtClean="0"/>
              <a:t>Has great respect for the LORD</a:t>
            </a:r>
            <a:r>
              <a:rPr lang="en-US" b="1" smtClean="0"/>
              <a:t> (v.5)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4800" b="1" smtClean="0">
                <a:solidFill>
                  <a:schemeClr val="hlink"/>
                </a:solidFill>
              </a:rPr>
              <a:t>GODLY  LEADERS: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8686800" cy="4530725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b="1" smtClean="0"/>
              <a:t>Do </a:t>
            </a:r>
            <a:r>
              <a:rPr lang="en-US" b="1" smtClean="0">
                <a:solidFill>
                  <a:srgbClr val="FFFF00"/>
                </a:solidFill>
              </a:rPr>
              <a:t>not take advantage</a:t>
            </a:r>
            <a:r>
              <a:rPr lang="en-US" b="1" smtClean="0"/>
              <a:t> of their people because they </a:t>
            </a:r>
            <a:r>
              <a:rPr lang="en-US" b="1" smtClean="0">
                <a:solidFill>
                  <a:srgbClr val="FFFF00"/>
                </a:solidFill>
              </a:rPr>
              <a:t>fear God</a:t>
            </a:r>
            <a:r>
              <a:rPr lang="en-US" b="1" smtClean="0"/>
              <a:t> (5:15)</a:t>
            </a:r>
          </a:p>
          <a:p>
            <a:pPr eaLnBrk="1" hangingPunct="1">
              <a:defRPr/>
            </a:pPr>
            <a:r>
              <a:rPr lang="en-US" b="1" smtClean="0"/>
              <a:t>Do not capitalize at the expense of their people when their people are hurting </a:t>
            </a:r>
            <a:r>
              <a:rPr lang="en-US" sz="2400" b="1" smtClean="0"/>
              <a:t>(5:16</a:t>
            </a:r>
          </a:p>
          <a:p>
            <a:pPr eaLnBrk="1" hangingPunct="1">
              <a:defRPr/>
            </a:pPr>
            <a:r>
              <a:rPr lang="en-US" b="1" smtClean="0"/>
              <a:t>Keep the communication lines </a:t>
            </a:r>
            <a:r>
              <a:rPr lang="en-US" b="1" smtClean="0">
                <a:solidFill>
                  <a:srgbClr val="FFFF00"/>
                </a:solidFill>
              </a:rPr>
              <a:t>open</a:t>
            </a:r>
            <a:r>
              <a:rPr lang="en-US" b="1" smtClean="0"/>
              <a:t> with other leaders (5:17)</a:t>
            </a:r>
          </a:p>
          <a:p>
            <a:pPr eaLnBrk="1" hangingPunct="1">
              <a:defRPr/>
            </a:pPr>
            <a:r>
              <a:rPr lang="en-US" b="1" u="sng" smtClean="0">
                <a:solidFill>
                  <a:srgbClr val="FFFF00"/>
                </a:solidFill>
              </a:rPr>
              <a:t>Can’t be too generous with their people</a:t>
            </a:r>
            <a:r>
              <a:rPr lang="en-US" b="1" smtClean="0"/>
              <a:t> </a:t>
            </a:r>
            <a:r>
              <a:rPr lang="en-US" sz="2000" b="1" smtClean="0"/>
              <a:t>18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4800" b="1" smtClean="0">
                <a:solidFill>
                  <a:schemeClr val="hlink"/>
                </a:solidFill>
              </a:rPr>
              <a:t>GODLY  LEADERS: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b="1" u="sng" smtClean="0"/>
              <a:t>NEVER FORGET TO PRAY FIRST!</a:t>
            </a:r>
            <a:r>
              <a:rPr lang="en-US" b="1" smtClean="0"/>
              <a:t> </a:t>
            </a:r>
            <a:r>
              <a:rPr lang="en-US" sz="2000" b="1" smtClean="0"/>
              <a:t>5:19</a:t>
            </a:r>
            <a:endParaRPr lang="en-US" b="1" smtClean="0"/>
          </a:p>
          <a:p>
            <a:pPr algn="ctr" eaLnBrk="1" hangingPunct="1">
              <a:defRPr/>
            </a:pPr>
            <a:r>
              <a:rPr lang="en-US" sz="3600" b="1" u="sng" smtClean="0">
                <a:solidFill>
                  <a:srgbClr val="FFFF00"/>
                </a:solidFill>
              </a:rPr>
              <a:t>NEHEMIAH 6  </a:t>
            </a:r>
          </a:p>
          <a:p>
            <a:pPr eaLnBrk="1" hangingPunct="1">
              <a:defRPr/>
            </a:pPr>
            <a:r>
              <a:rPr lang="en-US" b="1" smtClean="0">
                <a:solidFill>
                  <a:srgbClr val="FFFF00"/>
                </a:solidFill>
              </a:rPr>
              <a:t>Do not quit</a:t>
            </a:r>
            <a:r>
              <a:rPr lang="en-US" b="1" smtClean="0"/>
              <a:t> until the job is done (6:1)</a:t>
            </a:r>
          </a:p>
          <a:p>
            <a:pPr eaLnBrk="1" hangingPunct="1">
              <a:defRPr/>
            </a:pPr>
            <a:r>
              <a:rPr lang="en-US" b="1" smtClean="0"/>
              <a:t>Do not get </a:t>
            </a:r>
            <a:r>
              <a:rPr lang="en-US" b="1" smtClean="0">
                <a:solidFill>
                  <a:srgbClr val="FFFF00"/>
                </a:solidFill>
              </a:rPr>
              <a:t>“side-tracked”</a:t>
            </a:r>
            <a:r>
              <a:rPr lang="en-US" b="1" smtClean="0"/>
              <a:t> (Ono) when the job is 99% finished (6:2-4)</a:t>
            </a:r>
          </a:p>
          <a:p>
            <a:pPr eaLnBrk="1" hangingPunct="1">
              <a:defRPr/>
            </a:pPr>
            <a:r>
              <a:rPr lang="en-US" b="1" smtClean="0">
                <a:solidFill>
                  <a:srgbClr val="FFFF00"/>
                </a:solidFill>
              </a:rPr>
              <a:t>Will suffer</a:t>
            </a:r>
            <a:r>
              <a:rPr lang="en-US" b="1" smtClean="0"/>
              <a:t> unmerciful rumors (6:5,6)</a:t>
            </a:r>
          </a:p>
          <a:p>
            <a:pPr eaLnBrk="1" hangingPunct="1">
              <a:defRPr/>
            </a:pPr>
            <a:r>
              <a:rPr lang="en-US" b="1" smtClean="0">
                <a:solidFill>
                  <a:srgbClr val="FFFF00"/>
                </a:solidFill>
              </a:rPr>
              <a:t>Do not succumb to blackmail</a:t>
            </a:r>
            <a:r>
              <a:rPr lang="en-US" b="1" smtClean="0"/>
              <a:t> (6:7)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4800" b="1" smtClean="0">
                <a:solidFill>
                  <a:schemeClr val="hlink"/>
                </a:solidFill>
              </a:rPr>
              <a:t>GODLY  LEADERS: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30725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b="1" smtClean="0"/>
              <a:t>Quickly </a:t>
            </a:r>
            <a:r>
              <a:rPr lang="en-US" b="1" smtClean="0">
                <a:solidFill>
                  <a:srgbClr val="FFFF00"/>
                </a:solidFill>
              </a:rPr>
              <a:t>refute lies</a:t>
            </a:r>
            <a:r>
              <a:rPr lang="en-US" b="1" smtClean="0"/>
              <a:t> (6:8)</a:t>
            </a:r>
          </a:p>
          <a:p>
            <a:pPr eaLnBrk="1" hangingPunct="1">
              <a:defRPr/>
            </a:pPr>
            <a:r>
              <a:rPr lang="en-US" b="1" smtClean="0"/>
              <a:t>Go to God in </a:t>
            </a:r>
            <a:r>
              <a:rPr lang="en-US" b="1" smtClean="0">
                <a:solidFill>
                  <a:srgbClr val="FFFF00"/>
                </a:solidFill>
              </a:rPr>
              <a:t>prayer for strength</a:t>
            </a:r>
            <a:r>
              <a:rPr lang="en-US" b="1" smtClean="0"/>
              <a:t> (6:9)</a:t>
            </a:r>
          </a:p>
          <a:p>
            <a:pPr eaLnBrk="1" hangingPunct="1">
              <a:defRPr/>
            </a:pPr>
            <a:r>
              <a:rPr lang="en-US" b="1" u="sng" smtClean="0">
                <a:solidFill>
                  <a:srgbClr val="FFFF00"/>
                </a:solidFill>
              </a:rPr>
              <a:t>Fear God</a:t>
            </a:r>
            <a:r>
              <a:rPr lang="en-US" b="1" smtClean="0"/>
              <a:t> and have </a:t>
            </a:r>
            <a:r>
              <a:rPr lang="en-US" b="1" smtClean="0">
                <a:solidFill>
                  <a:schemeClr val="accent2"/>
                </a:solidFill>
              </a:rPr>
              <a:t>no fear of man</a:t>
            </a:r>
            <a:r>
              <a:rPr lang="en-US" b="1" smtClean="0"/>
              <a:t> </a:t>
            </a:r>
            <a:r>
              <a:rPr lang="en-US" sz="2400" b="1" smtClean="0"/>
              <a:t>(6:10-13)</a:t>
            </a:r>
          </a:p>
          <a:p>
            <a:pPr eaLnBrk="1" hangingPunct="1">
              <a:defRPr/>
            </a:pPr>
            <a:r>
              <a:rPr lang="en-US" b="1" smtClean="0"/>
              <a:t>Can’t be </a:t>
            </a:r>
            <a:r>
              <a:rPr lang="en-US" b="1" smtClean="0">
                <a:solidFill>
                  <a:srgbClr val="FFFF00"/>
                </a:solidFill>
              </a:rPr>
              <a:t>tricked into a trap</a:t>
            </a:r>
            <a:r>
              <a:rPr lang="en-US" b="1" smtClean="0"/>
              <a:t> because they </a:t>
            </a:r>
            <a:r>
              <a:rPr lang="en-US" b="1" smtClean="0">
                <a:solidFill>
                  <a:srgbClr val="FFFF00"/>
                </a:solidFill>
              </a:rPr>
              <a:t>know and obey</a:t>
            </a:r>
            <a:r>
              <a:rPr lang="en-US" b="1" smtClean="0"/>
              <a:t> God’s Word [only Levites were allowed in the temple (6:11)]</a:t>
            </a:r>
          </a:p>
          <a:p>
            <a:pPr eaLnBrk="1" hangingPunct="1">
              <a:defRPr/>
            </a:pPr>
            <a:r>
              <a:rPr lang="en-US" sz="3600" b="1" u="sng" smtClean="0">
                <a:solidFill>
                  <a:srgbClr val="FFFF00"/>
                </a:solidFill>
              </a:rPr>
              <a:t>Discern</a:t>
            </a:r>
            <a:r>
              <a:rPr lang="en-US" b="1" smtClean="0"/>
              <a:t> God’s will and God’s enemies </a:t>
            </a:r>
            <a:r>
              <a:rPr lang="en-US" sz="2000" b="1" smtClean="0"/>
              <a:t>(12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4800" b="1" smtClean="0">
                <a:solidFill>
                  <a:schemeClr val="hlink"/>
                </a:solidFill>
              </a:rPr>
              <a:t>GODLY  LEADERS: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30725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b="1" smtClean="0">
                <a:solidFill>
                  <a:srgbClr val="FFFF00"/>
                </a:solidFill>
              </a:rPr>
              <a:t>Prayfully discern</a:t>
            </a:r>
            <a:r>
              <a:rPr lang="en-US" b="1" smtClean="0"/>
              <a:t> and </a:t>
            </a:r>
            <a:r>
              <a:rPr lang="en-US" b="1" smtClean="0">
                <a:solidFill>
                  <a:srgbClr val="FFFF00"/>
                </a:solidFill>
              </a:rPr>
              <a:t>expose</a:t>
            </a:r>
            <a:r>
              <a:rPr lang="en-US" b="1" smtClean="0"/>
              <a:t> treacherous false prophets and insiders (6:14)</a:t>
            </a:r>
          </a:p>
          <a:p>
            <a:pPr eaLnBrk="1" hangingPunct="1">
              <a:defRPr/>
            </a:pPr>
            <a:r>
              <a:rPr lang="en-US" b="1" smtClean="0"/>
              <a:t>complete their God-given mission </a:t>
            </a:r>
            <a:r>
              <a:rPr lang="en-US" sz="4000" b="1" u="sng" smtClean="0">
                <a:solidFill>
                  <a:srgbClr val="FFFF00"/>
                </a:solidFill>
              </a:rPr>
              <a:t>with excellence and glory to God</a:t>
            </a:r>
            <a:r>
              <a:rPr lang="en-US" sz="4000" b="1" u="sng" smtClean="0">
                <a:solidFill>
                  <a:srgbClr val="FF0033"/>
                </a:solidFill>
              </a:rPr>
              <a:t> </a:t>
            </a:r>
            <a:r>
              <a:rPr lang="en-US" sz="2400" b="1" smtClean="0"/>
              <a:t>(6:15,16)</a:t>
            </a:r>
            <a:endParaRPr lang="en-US" b="1" u="sng" smtClean="0">
              <a:solidFill>
                <a:srgbClr val="FF0033"/>
              </a:solidFill>
            </a:endParaRPr>
          </a:p>
          <a:p>
            <a:pPr eaLnBrk="1" hangingPunct="1">
              <a:defRPr/>
            </a:pPr>
            <a:r>
              <a:rPr lang="en-US" b="1" smtClean="0"/>
              <a:t>Do not let Satan and his people </a:t>
            </a:r>
            <a:r>
              <a:rPr lang="en-US" b="1" smtClean="0">
                <a:solidFill>
                  <a:srgbClr val="FFFF00"/>
                </a:solidFill>
              </a:rPr>
              <a:t>rob them of their joy</a:t>
            </a:r>
            <a:r>
              <a:rPr lang="en-US" b="1" smtClean="0"/>
              <a:t> in finishing their God-given mission with excellence! (6:15-19)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b="1" u="sng" smtClean="0">
                <a:solidFill>
                  <a:schemeClr val="hlink"/>
                </a:solidFill>
              </a:rPr>
              <a:t>CONCLUSIONS: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30725"/>
          </a:xfrm>
        </p:spPr>
        <p:txBody>
          <a:bodyPr lIns="92075" tIns="46038" rIns="92075" bIns="46038"/>
          <a:lstStyle/>
          <a:p>
            <a:pPr algn="ctr" eaLnBrk="1" hangingPunct="1">
              <a:defRPr/>
            </a:pPr>
            <a:r>
              <a:rPr lang="en-US" b="1" u="sng" smtClean="0">
                <a:solidFill>
                  <a:srgbClr val="FFFF00"/>
                </a:solidFill>
              </a:rPr>
              <a:t>GODLY  LEADERS: </a:t>
            </a:r>
          </a:p>
          <a:p>
            <a:pPr eaLnBrk="1" hangingPunct="1">
              <a:defRPr/>
            </a:pPr>
            <a:r>
              <a:rPr lang="en-US" b="1" i="1" u="sng" smtClean="0">
                <a:solidFill>
                  <a:srgbClr val="FFFF00"/>
                </a:solidFill>
              </a:rPr>
              <a:t>Fear God</a:t>
            </a:r>
            <a:r>
              <a:rPr lang="en-US" b="1" smtClean="0"/>
              <a:t>                                 (Proverbs 9:10)</a:t>
            </a:r>
          </a:p>
          <a:p>
            <a:pPr eaLnBrk="1" hangingPunct="1">
              <a:defRPr/>
            </a:pPr>
            <a:r>
              <a:rPr lang="en-US" b="1" smtClean="0"/>
              <a:t>Are </a:t>
            </a:r>
            <a:r>
              <a:rPr lang="en-US" b="1" smtClean="0">
                <a:solidFill>
                  <a:srgbClr val="FFFF00"/>
                </a:solidFill>
              </a:rPr>
              <a:t>desperately dependent</a:t>
            </a:r>
            <a:r>
              <a:rPr lang="en-US" b="1" smtClean="0"/>
              <a:t> upon God    		                    (John 15:5; 2 Corinthians 3:5)</a:t>
            </a:r>
          </a:p>
          <a:p>
            <a:pPr eaLnBrk="1" hangingPunct="1">
              <a:defRPr/>
            </a:pPr>
            <a:r>
              <a:rPr lang="en-US" b="1" smtClean="0"/>
              <a:t>Delight in, and meditate on, God’s Word 			                           (Psalm 1;  119;  40:8)</a:t>
            </a:r>
          </a:p>
          <a:p>
            <a:pPr eaLnBrk="1" hangingPunct="1">
              <a:defRPr/>
            </a:pPr>
            <a:r>
              <a:rPr lang="en-US" b="1" u="sng" smtClean="0">
                <a:solidFill>
                  <a:srgbClr val="FFFF00"/>
                </a:solidFill>
              </a:rPr>
              <a:t>Treasure God’s Word</a:t>
            </a:r>
            <a:r>
              <a:rPr lang="en-US" b="1" smtClean="0"/>
              <a:t> more than food 					           </a:t>
            </a:r>
            <a:r>
              <a:rPr lang="en-US" sz="2800" b="1" smtClean="0"/>
              <a:t>(Deut. 32:47; Job 23:12)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b="1" smtClean="0">
                <a:solidFill>
                  <a:schemeClr val="hlink"/>
                </a:solidFill>
              </a:rPr>
              <a:t>GODLY LEADERS: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30725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b="1" smtClean="0"/>
              <a:t>Are </a:t>
            </a:r>
            <a:r>
              <a:rPr lang="en-US" b="1" smtClean="0">
                <a:solidFill>
                  <a:srgbClr val="FFFF00"/>
                </a:solidFill>
              </a:rPr>
              <a:t>humble in spirit</a:t>
            </a:r>
            <a:r>
              <a:rPr lang="en-US" b="1" smtClean="0"/>
              <a:t>, recognizing Who God is. 	                                 </a:t>
            </a:r>
            <a:r>
              <a:rPr lang="en-US" sz="2800" b="1" smtClean="0"/>
              <a:t>(Psalm 51:17; 139:23-24)</a:t>
            </a:r>
            <a:endParaRPr lang="en-US" b="1" smtClean="0"/>
          </a:p>
          <a:p>
            <a:pPr eaLnBrk="1" hangingPunct="1">
              <a:defRPr/>
            </a:pPr>
            <a:r>
              <a:rPr lang="en-US" b="1" smtClean="0"/>
              <a:t>Are </a:t>
            </a:r>
            <a:r>
              <a:rPr lang="en-US" b="1" u="sng" smtClean="0">
                <a:solidFill>
                  <a:srgbClr val="FFFF00"/>
                </a:solidFill>
              </a:rPr>
              <a:t>not angry</a:t>
            </a:r>
            <a:r>
              <a:rPr lang="en-US" b="1" smtClean="0"/>
              <a:t> people.      </a:t>
            </a:r>
            <a:r>
              <a:rPr lang="en-US" sz="2800" b="1" smtClean="0"/>
              <a:t>(Ecc. 7:9; Prov 19:11)</a:t>
            </a:r>
          </a:p>
          <a:p>
            <a:pPr eaLnBrk="1" hangingPunct="1">
              <a:defRPr/>
            </a:pPr>
            <a:r>
              <a:rPr lang="en-US" b="1" smtClean="0">
                <a:solidFill>
                  <a:srgbClr val="FFFF00"/>
                </a:solidFill>
              </a:rPr>
              <a:t>Remember</a:t>
            </a:r>
            <a:r>
              <a:rPr lang="en-US" b="1" smtClean="0"/>
              <a:t> the deeds of the Lord and always </a:t>
            </a:r>
            <a:r>
              <a:rPr lang="en-US" b="1" smtClean="0">
                <a:solidFill>
                  <a:srgbClr val="FFFF00"/>
                </a:solidFill>
              </a:rPr>
              <a:t>give Him the glory</a:t>
            </a:r>
            <a:r>
              <a:rPr lang="en-US" b="1" smtClean="0"/>
              <a:t>.                  </a:t>
            </a:r>
            <a:r>
              <a:rPr lang="en-US" sz="2800" b="1" smtClean="0"/>
              <a:t>(Psalm 77:11-15)</a:t>
            </a:r>
          </a:p>
          <a:p>
            <a:pPr eaLnBrk="1" hangingPunct="1">
              <a:defRPr/>
            </a:pPr>
            <a:r>
              <a:rPr lang="en-US" sz="3600" b="1" smtClean="0">
                <a:solidFill>
                  <a:srgbClr val="FFFF00"/>
                </a:solidFill>
              </a:rPr>
              <a:t>Desire Truth in the innermost being.</a:t>
            </a:r>
            <a:r>
              <a:rPr lang="en-US" b="1" smtClean="0"/>
              <a:t>  						                    </a:t>
            </a:r>
            <a:r>
              <a:rPr lang="en-US" sz="2800" b="1" smtClean="0"/>
              <a:t>(Psalm 51:6)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4800" b="1" smtClean="0">
                <a:solidFill>
                  <a:schemeClr val="hlink"/>
                </a:solidFill>
              </a:rPr>
              <a:t>GODLY  LEADERS: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30725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b="1" u="sng" smtClean="0"/>
              <a:t>Set </a:t>
            </a:r>
            <a:r>
              <a:rPr lang="en-US" sz="3600" b="1" u="sng" smtClean="0">
                <a:solidFill>
                  <a:srgbClr val="FFFF00"/>
                </a:solidFill>
              </a:rPr>
              <a:t>no</a:t>
            </a:r>
            <a:r>
              <a:rPr lang="en-US" b="1" u="sng" smtClean="0"/>
              <a:t> wicked thing before their eyes</a:t>
            </a:r>
            <a:r>
              <a:rPr lang="en-US" sz="3600" b="1" u="sng" smtClean="0"/>
              <a:t>.</a:t>
            </a:r>
            <a:r>
              <a:rPr lang="en-US" sz="3600" b="1" smtClean="0"/>
              <a:t> 				                         </a:t>
            </a:r>
            <a:r>
              <a:rPr lang="en-US" sz="2800" b="1" smtClean="0"/>
              <a:t>(Psalm 101:3)</a:t>
            </a:r>
          </a:p>
          <a:p>
            <a:pPr eaLnBrk="1" hangingPunct="1">
              <a:defRPr/>
            </a:pPr>
            <a:r>
              <a:rPr lang="en-US" b="1" smtClean="0">
                <a:solidFill>
                  <a:srgbClr val="FFFF00"/>
                </a:solidFill>
              </a:rPr>
              <a:t>Live above reproach</a:t>
            </a:r>
            <a:r>
              <a:rPr lang="en-US" b="1" smtClean="0"/>
              <a:t> in the midst of a crooked and perverse nation.    </a:t>
            </a:r>
            <a:r>
              <a:rPr lang="en-US" sz="2800" b="1" smtClean="0"/>
              <a:t>(Phil. 2:15)</a:t>
            </a:r>
          </a:p>
          <a:p>
            <a:pPr eaLnBrk="1" hangingPunct="1">
              <a:defRPr/>
            </a:pPr>
            <a:r>
              <a:rPr lang="en-US" b="1" smtClean="0"/>
              <a:t>Seek to never </a:t>
            </a:r>
            <a:r>
              <a:rPr lang="en-US" b="1" smtClean="0">
                <a:solidFill>
                  <a:srgbClr val="FFFF00"/>
                </a:solidFill>
              </a:rPr>
              <a:t>discredit</a:t>
            </a:r>
            <a:r>
              <a:rPr lang="en-US" b="1" smtClean="0"/>
              <a:t> or bring </a:t>
            </a:r>
            <a:r>
              <a:rPr lang="en-US" b="1" smtClean="0">
                <a:solidFill>
                  <a:srgbClr val="FFFF00"/>
                </a:solidFill>
              </a:rPr>
              <a:t>blame</a:t>
            </a:r>
            <a:r>
              <a:rPr lang="en-US" b="1" smtClean="0"/>
              <a:t> upon the ministry.                     </a:t>
            </a:r>
            <a:r>
              <a:rPr lang="en-US" sz="2800" b="1" smtClean="0"/>
              <a:t>(2 Corinthians 6:3)</a:t>
            </a:r>
          </a:p>
          <a:p>
            <a:pPr eaLnBrk="1" hangingPunct="1">
              <a:defRPr/>
            </a:pPr>
            <a:r>
              <a:rPr lang="en-US" b="1" smtClean="0"/>
              <a:t>Keep the </a:t>
            </a:r>
            <a:r>
              <a:rPr lang="en-US" b="1" u="sng" smtClean="0">
                <a:solidFill>
                  <a:srgbClr val="FFFF00"/>
                </a:solidFill>
              </a:rPr>
              <a:t>eternal perspective!</a:t>
            </a:r>
            <a:r>
              <a:rPr lang="en-US" b="1" smtClean="0"/>
              <a:t>       </a:t>
            </a:r>
            <a:r>
              <a:rPr lang="en-US" sz="2800" b="1" smtClean="0"/>
              <a:t>(Col. 3:2)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4800" b="1" smtClean="0">
                <a:solidFill>
                  <a:schemeClr val="hlink"/>
                </a:solidFill>
              </a:rPr>
              <a:t>GODLY LEADERS: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30725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b="1" smtClean="0"/>
              <a:t>Walk by </a:t>
            </a:r>
            <a:r>
              <a:rPr lang="en-US" b="1" smtClean="0">
                <a:solidFill>
                  <a:srgbClr val="FFFF00"/>
                </a:solidFill>
              </a:rPr>
              <a:t>faith</a:t>
            </a:r>
            <a:r>
              <a:rPr lang="en-US" b="1" smtClean="0">
                <a:solidFill>
                  <a:schemeClr val="accent2"/>
                </a:solidFill>
              </a:rPr>
              <a:t>,</a:t>
            </a:r>
            <a:r>
              <a:rPr lang="en-US" b="1" smtClean="0"/>
              <a:t> not by sight.            </a:t>
            </a:r>
            <a:r>
              <a:rPr lang="en-US" sz="2800" b="1" smtClean="0"/>
              <a:t>(2 Cor. 5:7)</a:t>
            </a:r>
          </a:p>
          <a:p>
            <a:pPr eaLnBrk="1" hangingPunct="1">
              <a:defRPr/>
            </a:pPr>
            <a:r>
              <a:rPr lang="en-US" b="1" u="sng" smtClean="0">
                <a:solidFill>
                  <a:srgbClr val="FFFF00"/>
                </a:solidFill>
              </a:rPr>
              <a:t>Aim</a:t>
            </a:r>
            <a:r>
              <a:rPr lang="en-US" b="1" smtClean="0"/>
              <a:t> their people at </a:t>
            </a:r>
            <a:r>
              <a:rPr lang="en-US" b="1" smtClean="0">
                <a:solidFill>
                  <a:srgbClr val="FFFF00"/>
                </a:solidFill>
              </a:rPr>
              <a:t>well-defined targets</a:t>
            </a:r>
            <a:r>
              <a:rPr lang="en-US" b="1" smtClean="0"/>
              <a:t>. 				                                 </a:t>
            </a:r>
            <a:r>
              <a:rPr lang="en-US" sz="2800" b="1" smtClean="0"/>
              <a:t>(Psalm 127:4)</a:t>
            </a:r>
          </a:p>
          <a:p>
            <a:pPr eaLnBrk="1" hangingPunct="1">
              <a:defRPr/>
            </a:pPr>
            <a:r>
              <a:rPr lang="en-US" b="1" smtClean="0"/>
              <a:t>Desire to </a:t>
            </a:r>
            <a:r>
              <a:rPr lang="en-US" b="1" smtClean="0">
                <a:solidFill>
                  <a:srgbClr val="FFFF00"/>
                </a:solidFill>
              </a:rPr>
              <a:t>please the heart of their LORD and Savior</a:t>
            </a:r>
            <a:r>
              <a:rPr lang="en-US" b="1" smtClean="0"/>
              <a:t> no matter what the </a:t>
            </a:r>
            <a:r>
              <a:rPr lang="en-US" b="1" u="sng" smtClean="0">
                <a:solidFill>
                  <a:srgbClr val="FFFF00"/>
                </a:solidFill>
              </a:rPr>
              <a:t>cost</a:t>
            </a:r>
            <a:r>
              <a:rPr lang="en-US" b="1" smtClean="0"/>
              <a:t>, the </a:t>
            </a:r>
            <a:r>
              <a:rPr lang="en-US" b="1" u="sng" smtClean="0">
                <a:solidFill>
                  <a:srgbClr val="FFFF00"/>
                </a:solidFill>
              </a:rPr>
              <a:t>circumstance</a:t>
            </a:r>
            <a:r>
              <a:rPr lang="en-US" b="1" smtClean="0"/>
              <a:t>, or the</a:t>
            </a:r>
            <a:r>
              <a:rPr lang="en-US" b="1" smtClean="0">
                <a:solidFill>
                  <a:srgbClr val="FF0033"/>
                </a:solidFill>
              </a:rPr>
              <a:t> </a:t>
            </a:r>
            <a:r>
              <a:rPr lang="en-US" b="1" u="sng" smtClean="0">
                <a:solidFill>
                  <a:srgbClr val="FFFF00"/>
                </a:solidFill>
              </a:rPr>
              <a:t>consequence</a:t>
            </a:r>
            <a:r>
              <a:rPr lang="en-US" b="1" smtClean="0"/>
              <a:t> as they </a:t>
            </a:r>
            <a:r>
              <a:rPr lang="en-US" b="1" i="1" smtClean="0"/>
              <a:t>walk in a manner worthy of the Lord!!!!</a:t>
            </a:r>
            <a:r>
              <a:rPr lang="en-US" b="1" smtClean="0"/>
              <a:t> 					                    </a:t>
            </a:r>
            <a:r>
              <a:rPr lang="en-US" sz="2800" b="1" smtClean="0"/>
              <a:t>(Colossians 1:10)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b="1" u="sng" smtClean="0">
                <a:solidFill>
                  <a:schemeClr val="hlink"/>
                </a:solidFill>
              </a:rPr>
              <a:t>COLOSSIANS 1:10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2075" tIns="46038" rIns="92075" bIns="46038"/>
          <a:lstStyle/>
          <a:p>
            <a:pPr algn="ctr" eaLnBrk="1" hangingPunct="1">
              <a:defRPr/>
            </a:pPr>
            <a:r>
              <a:rPr lang="en-US" sz="4400" b="1" smtClean="0">
                <a:latin typeface="OldEnglish" charset="0"/>
              </a:rPr>
              <a:t>“That ye might walk worthy of the Lord unto all pleasing, being fruitful in every good work, and increasing in the knowledge of God.”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b="1" smtClean="0">
                <a:solidFill>
                  <a:schemeClr val="hlink"/>
                </a:solidFill>
              </a:rPr>
              <a:t>NEHEMIAH 9:13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30725"/>
          </a:xfrm>
        </p:spPr>
        <p:txBody>
          <a:bodyPr lIns="92075" tIns="46038" rIns="92075" bIns="46038"/>
          <a:lstStyle/>
          <a:p>
            <a:pPr algn="ctr" eaLnBrk="1" hangingPunct="1">
              <a:tabLst>
                <a:tab pos="3036888" algn="l"/>
              </a:tabLst>
              <a:defRPr/>
            </a:pPr>
            <a:r>
              <a:rPr lang="en-US" sz="4400" b="1" smtClean="0">
                <a:latin typeface="OldEnglish" charset="0"/>
              </a:rPr>
              <a:t>Thou camest down also </a:t>
            </a:r>
            <a:r>
              <a:rPr lang="en-US" sz="4400" b="1" u="sng" smtClean="0">
                <a:solidFill>
                  <a:srgbClr val="FFFF00"/>
                </a:solidFill>
                <a:latin typeface="OldEnglish" charset="0"/>
              </a:rPr>
              <a:t>upon Mt Sinai,</a:t>
            </a:r>
            <a:r>
              <a:rPr lang="en-US" sz="4400" b="1" smtClean="0">
                <a:latin typeface="OldEnglish" charset="0"/>
              </a:rPr>
              <a:t> and spakest with them </a:t>
            </a:r>
            <a:r>
              <a:rPr lang="en-US" sz="4400" b="1" u="sng" smtClean="0">
                <a:solidFill>
                  <a:srgbClr val="FFFF00"/>
                </a:solidFill>
                <a:latin typeface="OldEnglish" charset="0"/>
              </a:rPr>
              <a:t>from heaven,</a:t>
            </a:r>
            <a:r>
              <a:rPr lang="en-US" sz="4400" b="1" smtClean="0">
                <a:latin typeface="OldEnglish" charset="0"/>
              </a:rPr>
              <a:t> and gavest them right judgments, and true laws, good statutes and commandments.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b="1" u="sng" smtClean="0">
                <a:solidFill>
                  <a:schemeClr val="hlink"/>
                </a:solidFill>
              </a:rPr>
              <a:t>A  GODLY  LEADER: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b="1" smtClean="0"/>
              <a:t>Has a vital </a:t>
            </a:r>
            <a:r>
              <a:rPr lang="en-US" b="1" smtClean="0">
                <a:solidFill>
                  <a:srgbClr val="FFFF00"/>
                </a:solidFill>
              </a:rPr>
              <a:t>relationship with God</a:t>
            </a:r>
            <a:r>
              <a:rPr lang="en-US" b="1" smtClean="0"/>
              <a:t> (v.5)</a:t>
            </a:r>
          </a:p>
          <a:p>
            <a:pPr eaLnBrk="1" hangingPunct="1">
              <a:defRPr/>
            </a:pPr>
            <a:r>
              <a:rPr lang="en-US" b="1" smtClean="0"/>
              <a:t>Has a </a:t>
            </a:r>
            <a:r>
              <a:rPr lang="en-US" b="1" smtClean="0">
                <a:solidFill>
                  <a:srgbClr val="FFFF00"/>
                </a:solidFill>
              </a:rPr>
              <a:t>servant’s heart</a:t>
            </a:r>
            <a:r>
              <a:rPr lang="en-US" b="1" smtClean="0"/>
              <a:t> (v.6)</a:t>
            </a:r>
          </a:p>
          <a:p>
            <a:pPr eaLnBrk="1" hangingPunct="1">
              <a:defRPr/>
            </a:pPr>
            <a:r>
              <a:rPr lang="en-US" b="1" smtClean="0"/>
              <a:t>Takes </a:t>
            </a:r>
            <a:r>
              <a:rPr lang="en-US" b="1" smtClean="0">
                <a:solidFill>
                  <a:srgbClr val="FFFF00"/>
                </a:solidFill>
              </a:rPr>
              <a:t>personal responsibility</a:t>
            </a:r>
            <a:r>
              <a:rPr lang="en-US" b="1" smtClean="0"/>
              <a:t> (v.6)</a:t>
            </a:r>
          </a:p>
          <a:p>
            <a:pPr eaLnBrk="1" hangingPunct="1">
              <a:defRPr/>
            </a:pPr>
            <a:r>
              <a:rPr lang="en-US" b="1" smtClean="0"/>
              <a:t>Has a </a:t>
            </a:r>
            <a:r>
              <a:rPr lang="en-US" b="1" u="sng" smtClean="0">
                <a:solidFill>
                  <a:srgbClr val="FFFF00"/>
                </a:solidFill>
              </a:rPr>
              <a:t>heart of repentance</a:t>
            </a:r>
            <a:r>
              <a:rPr lang="en-US" b="1" smtClean="0"/>
              <a:t> (v.6)</a:t>
            </a:r>
          </a:p>
          <a:p>
            <a:pPr eaLnBrk="1" hangingPunct="1">
              <a:defRPr/>
            </a:pPr>
            <a:r>
              <a:rPr lang="en-US" b="1" smtClean="0">
                <a:solidFill>
                  <a:srgbClr val="FFFF00"/>
                </a:solidFill>
              </a:rPr>
              <a:t>Obeys God’s commands</a:t>
            </a:r>
            <a:r>
              <a:rPr lang="en-US" b="1" smtClean="0"/>
              <a:t> (v.7)</a:t>
            </a:r>
          </a:p>
          <a:p>
            <a:pPr eaLnBrk="1" hangingPunct="1">
              <a:defRPr/>
            </a:pPr>
            <a:r>
              <a:rPr lang="en-US" b="1" u="sng" smtClean="0"/>
              <a:t>Knows God’s Word</a:t>
            </a:r>
            <a:r>
              <a:rPr lang="en-US" b="1" smtClean="0"/>
              <a:t> (v.8)</a:t>
            </a:r>
          </a:p>
          <a:p>
            <a:pPr eaLnBrk="1" hangingPunct="1">
              <a:defRPr/>
            </a:pPr>
            <a:r>
              <a:rPr lang="en-US" b="1" u="sng" smtClean="0"/>
              <a:t>Applies God’s Word</a:t>
            </a:r>
            <a:r>
              <a:rPr lang="en-US" b="1" smtClean="0"/>
              <a:t> (v.9)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b="1" u="sng" smtClean="0">
                <a:solidFill>
                  <a:schemeClr val="hlink"/>
                </a:solidFill>
              </a:rPr>
              <a:t>NEHEMIAH 13:25b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2075" tIns="46038" rIns="92075" bIns="46038"/>
          <a:lstStyle/>
          <a:p>
            <a:pPr algn="ctr" eaLnBrk="1" hangingPunct="1">
              <a:defRPr/>
            </a:pPr>
            <a:r>
              <a:rPr lang="en-US" sz="4400" b="1" smtClean="0">
                <a:latin typeface="OldEnglish" charset="0"/>
              </a:rPr>
              <a:t>“. . . and made them </a:t>
            </a:r>
            <a:r>
              <a:rPr lang="en-US" sz="4400" b="1" u="sng" smtClean="0">
                <a:solidFill>
                  <a:srgbClr val="FFFF00"/>
                </a:solidFill>
                <a:latin typeface="OldEnglish" charset="0"/>
              </a:rPr>
              <a:t>swear by God,</a:t>
            </a:r>
            <a:r>
              <a:rPr lang="en-US" sz="4400" b="1" smtClean="0">
                <a:latin typeface="OldEnglish" charset="0"/>
              </a:rPr>
              <a:t> saying, Ye shall not give </a:t>
            </a:r>
            <a:r>
              <a:rPr lang="en-US" sz="5400" b="1" u="sng" smtClean="0">
                <a:solidFill>
                  <a:srgbClr val="FFFF00"/>
                </a:solidFill>
                <a:latin typeface="OldEnglish" charset="0"/>
              </a:rPr>
              <a:t>your</a:t>
            </a:r>
            <a:r>
              <a:rPr lang="en-US" sz="4400" b="1" smtClean="0">
                <a:solidFill>
                  <a:srgbClr val="FFFF00"/>
                </a:solidFill>
                <a:latin typeface="OldEnglish" charset="0"/>
              </a:rPr>
              <a:t> daughters unto their sons,</a:t>
            </a:r>
            <a:r>
              <a:rPr lang="en-US" sz="4400" b="1" smtClean="0">
                <a:latin typeface="OldEnglish" charset="0"/>
              </a:rPr>
              <a:t> nor take </a:t>
            </a:r>
            <a:r>
              <a:rPr lang="en-US" sz="6000" b="1" u="sng" smtClean="0">
                <a:solidFill>
                  <a:srgbClr val="FFFF00"/>
                </a:solidFill>
                <a:latin typeface="OldEnglish" charset="0"/>
              </a:rPr>
              <a:t>their</a:t>
            </a:r>
            <a:r>
              <a:rPr lang="en-US" sz="4400" b="1" smtClean="0">
                <a:solidFill>
                  <a:srgbClr val="FFFF00"/>
                </a:solidFill>
                <a:latin typeface="OldEnglish" charset="0"/>
              </a:rPr>
              <a:t> daughters unto your sons,</a:t>
            </a:r>
            <a:r>
              <a:rPr lang="en-US" sz="4400" b="1" smtClean="0">
                <a:latin typeface="OldEnglish" charset="0"/>
              </a:rPr>
              <a:t> or for yourselves.”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4800" b="1" smtClean="0">
                <a:solidFill>
                  <a:schemeClr val="hlink"/>
                </a:solidFill>
              </a:rPr>
              <a:t>A GODLY LEADER: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b="1" smtClean="0">
                <a:solidFill>
                  <a:srgbClr val="FFFF00"/>
                </a:solidFill>
              </a:rPr>
              <a:t>Is redeemed</a:t>
            </a:r>
            <a:r>
              <a:rPr lang="en-US" b="1" smtClean="0"/>
              <a:t> (v.10)</a:t>
            </a:r>
          </a:p>
          <a:p>
            <a:pPr eaLnBrk="1" hangingPunct="1">
              <a:defRPr/>
            </a:pPr>
            <a:r>
              <a:rPr lang="en-US" b="1" smtClean="0"/>
              <a:t>Believes in God’s great power (v.10)</a:t>
            </a:r>
          </a:p>
          <a:p>
            <a:pPr eaLnBrk="1" hangingPunct="1">
              <a:defRPr/>
            </a:pPr>
            <a:r>
              <a:rPr lang="en-US" b="1" smtClean="0"/>
              <a:t>Knows where to go when he/she needs help </a:t>
            </a:r>
            <a:r>
              <a:rPr lang="en-US" b="1" smtClean="0">
                <a:solidFill>
                  <a:srgbClr val="FFFF00"/>
                </a:solidFill>
              </a:rPr>
              <a:t>“O LORD, I beseech Thee . . .”</a:t>
            </a:r>
            <a:r>
              <a:rPr lang="en-US" b="1" smtClean="0"/>
              <a:t> (11)</a:t>
            </a:r>
          </a:p>
          <a:p>
            <a:pPr eaLnBrk="1" hangingPunct="1">
              <a:defRPr/>
            </a:pPr>
            <a:r>
              <a:rPr lang="en-US" b="1" smtClean="0"/>
              <a:t>Desires to fear God’s name (v.11)</a:t>
            </a:r>
          </a:p>
          <a:p>
            <a:pPr eaLnBrk="1" hangingPunct="1">
              <a:defRPr/>
            </a:pPr>
            <a:r>
              <a:rPr lang="en-US" b="1" smtClean="0"/>
              <a:t>Nehemiah </a:t>
            </a:r>
            <a:r>
              <a:rPr lang="en-US" b="1" smtClean="0">
                <a:solidFill>
                  <a:srgbClr val="FFFF00"/>
                </a:solidFill>
              </a:rPr>
              <a:t>willingly sacrificed</a:t>
            </a:r>
            <a:r>
              <a:rPr lang="en-US" b="1" smtClean="0"/>
              <a:t> a </a:t>
            </a:r>
            <a:r>
              <a:rPr lang="en-US" b="1" u="sng" smtClean="0"/>
              <a:t>king’s lifestyle</a:t>
            </a:r>
            <a:r>
              <a:rPr lang="en-US" b="1" smtClean="0"/>
              <a:t> to serve God, family, </a:t>
            </a:r>
            <a:r>
              <a:rPr lang="en-US" sz="2800" b="1" smtClean="0"/>
              <a:t>and</a:t>
            </a:r>
            <a:r>
              <a:rPr lang="en-US" b="1" smtClean="0"/>
              <a:t> country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4800" b="1" smtClean="0">
                <a:solidFill>
                  <a:schemeClr val="hlink"/>
                </a:solidFill>
              </a:rPr>
              <a:t>A GODLY LEADER: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b="1" smtClean="0"/>
              <a:t>Uses any God-given position (for Nehemiah it was the cupbearer to the king) to </a:t>
            </a:r>
            <a:r>
              <a:rPr lang="en-US" b="1" smtClean="0">
                <a:solidFill>
                  <a:srgbClr val="FFFF00"/>
                </a:solidFill>
              </a:rPr>
              <a:t>further the kingdom and plan of the Lord</a:t>
            </a:r>
          </a:p>
          <a:p>
            <a:pPr eaLnBrk="1" hangingPunct="1">
              <a:defRPr/>
            </a:pPr>
            <a:r>
              <a:rPr lang="en-US" b="1" smtClean="0"/>
              <a:t>Knows he/she is </a:t>
            </a:r>
            <a:r>
              <a:rPr lang="en-US" b="1" u="sng" smtClean="0"/>
              <a:t>God’s man or woman for the moment!!!!</a:t>
            </a:r>
            <a:r>
              <a:rPr lang="en-US" b="1" smtClean="0"/>
              <a:t> (v.11)</a:t>
            </a:r>
          </a:p>
          <a:p>
            <a:pPr algn="ctr" eaLnBrk="1" hangingPunct="1">
              <a:defRPr/>
            </a:pPr>
            <a:r>
              <a:rPr lang="en-US" sz="3600" b="1" i="1" u="sng" smtClean="0">
                <a:solidFill>
                  <a:schemeClr val="hlink"/>
                </a:solidFill>
              </a:rPr>
              <a:t>Nehemiah 2 = 4 months later</a:t>
            </a:r>
            <a:endParaRPr lang="en-US" b="1" u="sng" smtClean="0">
              <a:solidFill>
                <a:schemeClr val="hlink"/>
              </a:solidFill>
            </a:endParaRPr>
          </a:p>
          <a:p>
            <a:pPr eaLnBrk="1" hangingPunct="1">
              <a:defRPr/>
            </a:pPr>
            <a:r>
              <a:rPr lang="en-US" b="1" smtClean="0"/>
              <a:t>Is </a:t>
            </a:r>
            <a:r>
              <a:rPr lang="en-US" b="1" smtClean="0">
                <a:solidFill>
                  <a:srgbClr val="FFFF00"/>
                </a:solidFill>
              </a:rPr>
              <a:t>consistent</a:t>
            </a:r>
            <a:r>
              <a:rPr lang="en-US" b="1" smtClean="0"/>
              <a:t> and </a:t>
            </a:r>
            <a:r>
              <a:rPr lang="en-US" b="1" smtClean="0">
                <a:solidFill>
                  <a:srgbClr val="FFFF00"/>
                </a:solidFill>
              </a:rPr>
              <a:t>persistent</a:t>
            </a:r>
            <a:r>
              <a:rPr lang="en-US" b="1" smtClean="0"/>
              <a:t> in </a:t>
            </a:r>
            <a:r>
              <a:rPr lang="en-US" b="1" u="sng" smtClean="0">
                <a:solidFill>
                  <a:srgbClr val="FFFF00"/>
                </a:solidFill>
              </a:rPr>
              <a:t>prayer</a:t>
            </a:r>
            <a:r>
              <a:rPr lang="en-US" b="1" smtClean="0"/>
              <a:t> </a:t>
            </a:r>
            <a:r>
              <a:rPr lang="en-US" sz="2800" b="1" smtClean="0"/>
              <a:t>(2:1)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4800" b="1" smtClean="0">
                <a:solidFill>
                  <a:schemeClr val="hlink"/>
                </a:solidFill>
              </a:rPr>
              <a:t> GODLY  LEADERS: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8686800" cy="4530725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b="1" smtClean="0"/>
              <a:t>Do their job </a:t>
            </a:r>
            <a:r>
              <a:rPr lang="en-US" b="1" smtClean="0">
                <a:solidFill>
                  <a:srgbClr val="FFFF00"/>
                </a:solidFill>
              </a:rPr>
              <a:t>with excellence</a:t>
            </a:r>
            <a:r>
              <a:rPr lang="en-US" b="1" smtClean="0"/>
              <a:t> (cupbearer not to be sad in the king’s presence) (2:1)</a:t>
            </a:r>
          </a:p>
          <a:p>
            <a:pPr eaLnBrk="1" hangingPunct="1">
              <a:defRPr/>
            </a:pPr>
            <a:r>
              <a:rPr lang="en-US" b="1" smtClean="0">
                <a:solidFill>
                  <a:srgbClr val="FFFF00"/>
                </a:solidFill>
              </a:rPr>
              <a:t>Respect authority</a:t>
            </a:r>
            <a:r>
              <a:rPr lang="en-US" b="1" smtClean="0"/>
              <a:t> (2:2)</a:t>
            </a:r>
          </a:p>
          <a:p>
            <a:pPr eaLnBrk="1" hangingPunct="1">
              <a:defRPr/>
            </a:pPr>
            <a:r>
              <a:rPr lang="en-US" b="1" smtClean="0"/>
              <a:t>Know how to </a:t>
            </a:r>
            <a:r>
              <a:rPr lang="en-US" b="1" smtClean="0">
                <a:solidFill>
                  <a:srgbClr val="FFFF00"/>
                </a:solidFill>
              </a:rPr>
              <a:t>make an appeal</a:t>
            </a:r>
            <a:r>
              <a:rPr lang="en-US" b="1" smtClean="0"/>
              <a:t> [(2:3; see  Philemon 10) Nehemiah does not mention Jerusalem by name because of the decree against it in Ezra 4:21, but brings in the idea of respect for the dead]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4800" b="1" smtClean="0">
                <a:solidFill>
                  <a:schemeClr val="hlink"/>
                </a:solidFill>
              </a:rPr>
              <a:t>GODLY  LEADERS: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2075" tIns="46038" rIns="92075" bIns="46038"/>
          <a:lstStyle/>
          <a:p>
            <a:pPr algn="ctr" eaLnBrk="1" hangingPunct="1">
              <a:defRPr/>
            </a:pPr>
            <a:r>
              <a:rPr lang="en-US" sz="9600" b="1" u="sng" smtClean="0"/>
              <a:t>PRAY  FIRST!</a:t>
            </a:r>
          </a:p>
          <a:p>
            <a:pPr algn="ctr" eaLnBrk="1" hangingPunct="1">
              <a:defRPr/>
            </a:pPr>
            <a:r>
              <a:rPr lang="en-US" b="1" u="sng" smtClean="0">
                <a:solidFill>
                  <a:schemeClr val="hlink"/>
                </a:solidFill>
              </a:rPr>
              <a:t>Nehemiah 2:4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4800" b="1" smtClean="0">
                <a:solidFill>
                  <a:schemeClr val="hlink"/>
                </a:solidFill>
              </a:rPr>
              <a:t>GODLY  LEADERS: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30725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b="1" smtClean="0"/>
              <a:t>(Compare Nehemiah 2:5 and Daniel 9:25)</a:t>
            </a:r>
          </a:p>
          <a:p>
            <a:pPr eaLnBrk="1" hangingPunct="1">
              <a:defRPr/>
            </a:pPr>
            <a:r>
              <a:rPr lang="en-US" b="1" u="sng" smtClean="0"/>
              <a:t>Prayerfully</a:t>
            </a:r>
            <a:r>
              <a:rPr lang="en-US" b="1" smtClean="0"/>
              <a:t> make </a:t>
            </a:r>
            <a:r>
              <a:rPr lang="en-US" b="1" smtClean="0">
                <a:solidFill>
                  <a:srgbClr val="FFFF00"/>
                </a:solidFill>
              </a:rPr>
              <a:t>achievable goals</a:t>
            </a:r>
            <a:r>
              <a:rPr lang="en-US" b="1" smtClean="0"/>
              <a:t> (2:6)</a:t>
            </a:r>
          </a:p>
          <a:p>
            <a:pPr eaLnBrk="1" hangingPunct="1">
              <a:defRPr/>
            </a:pPr>
            <a:r>
              <a:rPr lang="en-US" b="1" smtClean="0"/>
              <a:t>Recognize </a:t>
            </a:r>
            <a:r>
              <a:rPr lang="en-US" b="1" smtClean="0">
                <a:solidFill>
                  <a:srgbClr val="FFFF00"/>
                </a:solidFill>
              </a:rPr>
              <a:t>obstacles</a:t>
            </a:r>
            <a:r>
              <a:rPr lang="en-US" b="1" smtClean="0"/>
              <a:t> and </a:t>
            </a:r>
            <a:r>
              <a:rPr lang="en-US" b="1" smtClean="0">
                <a:solidFill>
                  <a:srgbClr val="FFFF00"/>
                </a:solidFill>
              </a:rPr>
              <a:t>enemies</a:t>
            </a:r>
            <a:r>
              <a:rPr lang="en-US" b="1" smtClean="0"/>
              <a:t> (2:7)</a:t>
            </a:r>
          </a:p>
          <a:p>
            <a:pPr eaLnBrk="1" hangingPunct="1">
              <a:defRPr/>
            </a:pPr>
            <a:r>
              <a:rPr lang="en-US" b="1" smtClean="0">
                <a:solidFill>
                  <a:srgbClr val="FFFF00"/>
                </a:solidFill>
              </a:rPr>
              <a:t>Always give the glory to God</a:t>
            </a:r>
            <a:r>
              <a:rPr lang="en-US" b="1" smtClean="0"/>
              <a:t> (2:8)</a:t>
            </a:r>
          </a:p>
          <a:p>
            <a:pPr eaLnBrk="1" hangingPunct="1">
              <a:defRPr/>
            </a:pPr>
            <a:r>
              <a:rPr lang="en-US" b="1" smtClean="0"/>
              <a:t>Do things in the right way (2:9)</a:t>
            </a:r>
          </a:p>
          <a:p>
            <a:pPr eaLnBrk="1" hangingPunct="1">
              <a:defRPr/>
            </a:pPr>
            <a:r>
              <a:rPr lang="en-US" b="1" smtClean="0"/>
              <a:t>Evaluate their critics (2:10)</a:t>
            </a:r>
          </a:p>
          <a:p>
            <a:pPr eaLnBrk="1" hangingPunct="1">
              <a:defRPr/>
            </a:pPr>
            <a:r>
              <a:rPr lang="en-US" sz="3100" b="1" smtClean="0">
                <a:solidFill>
                  <a:srgbClr val="FFFF00"/>
                </a:solidFill>
              </a:rPr>
              <a:t>Get resistance</a:t>
            </a:r>
            <a:r>
              <a:rPr lang="en-US" sz="3100" b="1" smtClean="0"/>
              <a:t> on </a:t>
            </a:r>
            <a:r>
              <a:rPr lang="en-US" sz="3100" b="1" smtClean="0">
                <a:solidFill>
                  <a:srgbClr val="FFFF00"/>
                </a:solidFill>
              </a:rPr>
              <a:t>outside</a:t>
            </a:r>
            <a:r>
              <a:rPr lang="en-US" sz="3100" b="1" smtClean="0"/>
              <a:t> and </a:t>
            </a:r>
            <a:r>
              <a:rPr lang="en-US" sz="3100" b="1" smtClean="0">
                <a:solidFill>
                  <a:srgbClr val="FFFF00"/>
                </a:solidFill>
              </a:rPr>
              <a:t>inside</a:t>
            </a:r>
            <a:r>
              <a:rPr lang="en-US" b="1" smtClean="0"/>
              <a:t> </a:t>
            </a:r>
            <a:r>
              <a:rPr lang="en-US" sz="1800" b="1" smtClean="0"/>
              <a:t>(2:10+4:10)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4800" b="1" smtClean="0">
                <a:solidFill>
                  <a:schemeClr val="hlink"/>
                </a:solidFill>
              </a:rPr>
              <a:t>GODLY  LEADERS: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30725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b="1" smtClean="0">
                <a:solidFill>
                  <a:srgbClr val="FFFF00"/>
                </a:solidFill>
              </a:rPr>
              <a:t>Pray</a:t>
            </a:r>
            <a:r>
              <a:rPr lang="en-US" b="1" smtClean="0"/>
              <a:t> and </a:t>
            </a:r>
            <a:r>
              <a:rPr lang="en-US" b="1" smtClean="0">
                <a:solidFill>
                  <a:srgbClr val="FFFF00"/>
                </a:solidFill>
              </a:rPr>
              <a:t>wait</a:t>
            </a:r>
            <a:r>
              <a:rPr lang="en-US" b="1" smtClean="0"/>
              <a:t> upon the Lord (2:11)</a:t>
            </a:r>
          </a:p>
          <a:p>
            <a:pPr eaLnBrk="1" hangingPunct="1">
              <a:defRPr/>
            </a:pPr>
            <a:r>
              <a:rPr lang="en-US" b="1" smtClean="0"/>
              <a:t>Carefully analyze the situation (2:12)</a:t>
            </a:r>
          </a:p>
          <a:p>
            <a:pPr eaLnBrk="1" hangingPunct="1">
              <a:defRPr/>
            </a:pPr>
            <a:r>
              <a:rPr lang="en-US" b="1" smtClean="0"/>
              <a:t>Always </a:t>
            </a:r>
            <a:r>
              <a:rPr lang="en-US" b="1" smtClean="0">
                <a:solidFill>
                  <a:srgbClr val="FFFF00"/>
                </a:solidFill>
              </a:rPr>
              <a:t>keep their goals</a:t>
            </a:r>
            <a:r>
              <a:rPr lang="en-US" b="1" smtClean="0"/>
              <a:t> in mind (2:13)</a:t>
            </a:r>
          </a:p>
          <a:p>
            <a:pPr eaLnBrk="1" hangingPunct="1">
              <a:defRPr/>
            </a:pPr>
            <a:r>
              <a:rPr lang="en-US" b="1" smtClean="0"/>
              <a:t>Are not discouraged by obstacles </a:t>
            </a:r>
            <a:r>
              <a:rPr lang="en-US" sz="2800" b="1" smtClean="0"/>
              <a:t>(2:14,15)</a:t>
            </a:r>
          </a:p>
          <a:p>
            <a:pPr eaLnBrk="1" hangingPunct="1">
              <a:defRPr/>
            </a:pPr>
            <a:r>
              <a:rPr lang="en-US" b="1" u="sng" smtClean="0">
                <a:solidFill>
                  <a:srgbClr val="FFFF00"/>
                </a:solidFill>
              </a:rPr>
              <a:t>Do not tell everybody everything</a:t>
            </a:r>
            <a:r>
              <a:rPr lang="en-US" b="1" smtClean="0"/>
              <a:t> (2:16)</a:t>
            </a:r>
          </a:p>
          <a:p>
            <a:pPr eaLnBrk="1" hangingPunct="1">
              <a:defRPr/>
            </a:pPr>
            <a:r>
              <a:rPr lang="en-US" b="1" smtClean="0"/>
              <a:t>Can </a:t>
            </a:r>
            <a:r>
              <a:rPr lang="en-US" b="1" smtClean="0">
                <a:solidFill>
                  <a:srgbClr val="FFFF00"/>
                </a:solidFill>
              </a:rPr>
              <a:t>“see”</a:t>
            </a:r>
            <a:r>
              <a:rPr lang="en-US" b="1" smtClean="0"/>
              <a:t> the problem (2:17)</a:t>
            </a:r>
          </a:p>
          <a:p>
            <a:pPr eaLnBrk="1" hangingPunct="1">
              <a:defRPr/>
            </a:pPr>
            <a:r>
              <a:rPr lang="en-US" b="1" smtClean="0"/>
              <a:t>Do not let the opportunity pass by (2:17)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1004</TotalTime>
  <Words>1401</Words>
  <Application>Microsoft Office PowerPoint</Application>
  <PresentationFormat>On-screen Show (4:3)</PresentationFormat>
  <Paragraphs>161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Wingdings</vt:lpstr>
      <vt:lpstr>Times New Roman</vt:lpstr>
      <vt:lpstr>OldEnglish</vt:lpstr>
      <vt:lpstr>Beam</vt:lpstr>
      <vt:lpstr>NEHEMIAH  AND GODLY  LEADERSHIP</vt:lpstr>
      <vt:lpstr>PRINCIPLES OF GODLY LEADERSHIP IN NEHEMIAH</vt:lpstr>
      <vt:lpstr>A  GODLY  LEADER:</vt:lpstr>
      <vt:lpstr>A GODLY LEADER:</vt:lpstr>
      <vt:lpstr>A GODLY LEADER:</vt:lpstr>
      <vt:lpstr> GODLY  LEADERS:</vt:lpstr>
      <vt:lpstr>GODLY  LEADERS:</vt:lpstr>
      <vt:lpstr>GODLY  LEADERS:</vt:lpstr>
      <vt:lpstr>GODLY  LEADERS:</vt:lpstr>
      <vt:lpstr>GODLY  LEADERS:</vt:lpstr>
      <vt:lpstr>GODLY  LEADERS:</vt:lpstr>
      <vt:lpstr>GODLY  LEADERS:</vt:lpstr>
      <vt:lpstr>GODLY  LEADERS:</vt:lpstr>
      <vt:lpstr>GODLY  LEADERS:</vt:lpstr>
      <vt:lpstr>GODLY  LEADERS:</vt:lpstr>
      <vt:lpstr>GODLY  LEADERS:</vt:lpstr>
      <vt:lpstr>GODLY  LEADERS:</vt:lpstr>
      <vt:lpstr>GODLY  LEADERSHIP  STARTS AT  HOME!!         NEHEMIAH 5</vt:lpstr>
      <vt:lpstr>GODLY  LEADERS:</vt:lpstr>
      <vt:lpstr>GODLY  LEADERS:</vt:lpstr>
      <vt:lpstr>GODLY  LEADERS:</vt:lpstr>
      <vt:lpstr>GODLY  LEADERS:</vt:lpstr>
      <vt:lpstr>GODLY  LEADERS:</vt:lpstr>
      <vt:lpstr>CONCLUSIONS:</vt:lpstr>
      <vt:lpstr>GODLY LEADERS:</vt:lpstr>
      <vt:lpstr>GODLY  LEADERS:</vt:lpstr>
      <vt:lpstr>GODLY LEADERS:</vt:lpstr>
      <vt:lpstr>COLOSSIANS 1:10</vt:lpstr>
      <vt:lpstr>NEHEMIAH 9:13</vt:lpstr>
      <vt:lpstr>NEHEMIAH 13:25b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NEHEMIAH AND GODLY LEADERSHIP</dc:title>
  <dc:creator>Preferred Customer</dc:creator>
  <cp:lastModifiedBy>Teacher E-Solutions</cp:lastModifiedBy>
  <cp:revision>92</cp:revision>
  <cp:lastPrinted>2002-03-15T18:56:22Z</cp:lastPrinted>
  <dcterms:created xsi:type="dcterms:W3CDTF">1998-02-17T17:17:36Z</dcterms:created>
  <dcterms:modified xsi:type="dcterms:W3CDTF">2019-01-15T09:36:19Z</dcterms:modified>
</cp:coreProperties>
</file>