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6" r:id="rId3"/>
    <p:sldId id="264" r:id="rId4"/>
    <p:sldId id="265" r:id="rId5"/>
    <p:sldId id="266" r:id="rId6"/>
    <p:sldId id="259" r:id="rId7"/>
    <p:sldId id="287" r:id="rId8"/>
    <p:sldId id="286" r:id="rId9"/>
    <p:sldId id="276" r:id="rId10"/>
    <p:sldId id="277" r:id="rId11"/>
    <p:sldId id="278" r:id="rId12"/>
    <p:sldId id="279" r:id="rId13"/>
    <p:sldId id="280" r:id="rId14"/>
    <p:sldId id="289" r:id="rId15"/>
    <p:sldId id="290" r:id="rId16"/>
    <p:sldId id="291" r:id="rId17"/>
    <p:sldId id="288" r:id="rId18"/>
    <p:sldId id="281" r:id="rId19"/>
    <p:sldId id="282" r:id="rId20"/>
    <p:sldId id="260" r:id="rId21"/>
    <p:sldId id="261" r:id="rId22"/>
    <p:sldId id="292" r:id="rId23"/>
    <p:sldId id="262" r:id="rId24"/>
    <p:sldId id="293" r:id="rId25"/>
    <p:sldId id="263" r:id="rId26"/>
    <p:sldId id="294" r:id="rId27"/>
    <p:sldId id="295" r:id="rId28"/>
    <p:sldId id="267" r:id="rId29"/>
    <p:sldId id="268" r:id="rId30"/>
    <p:sldId id="297" r:id="rId31"/>
    <p:sldId id="270" r:id="rId32"/>
    <p:sldId id="296" r:id="rId33"/>
    <p:sldId id="271" r:id="rId34"/>
    <p:sldId id="305" r:id="rId35"/>
    <p:sldId id="300" r:id="rId36"/>
    <p:sldId id="301" r:id="rId37"/>
    <p:sldId id="302" r:id="rId38"/>
    <p:sldId id="303" r:id="rId39"/>
    <p:sldId id="304" r:id="rId40"/>
    <p:sldId id="299" r:id="rId41"/>
    <p:sldId id="298" r:id="rId42"/>
    <p:sldId id="317" r:id="rId43"/>
    <p:sldId id="269" r:id="rId44"/>
    <p:sldId id="307" r:id="rId45"/>
    <p:sldId id="306" r:id="rId46"/>
    <p:sldId id="309" r:id="rId47"/>
    <p:sldId id="310" r:id="rId48"/>
    <p:sldId id="311" r:id="rId49"/>
    <p:sldId id="308" r:id="rId50"/>
    <p:sldId id="273" r:id="rId51"/>
    <p:sldId id="313" r:id="rId52"/>
    <p:sldId id="312" r:id="rId53"/>
    <p:sldId id="314" r:id="rId54"/>
    <p:sldId id="315" r:id="rId55"/>
    <p:sldId id="316" r:id="rId56"/>
    <p:sldId id="274" r:id="rId57"/>
    <p:sldId id="275" r:id="rId58"/>
    <p:sldId id="285"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613"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E26A832-11AC-4719-B64E-EF0EF88882B4}"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7C54E1C-E0F1-419C-9689-A78B4FDC6C4B}" type="slidenum">
              <a:rPr lang="en-US"/>
              <a:pPr>
                <a:defRPr/>
              </a:pPr>
              <a:t>‹#›</a:t>
            </a:fld>
            <a:endParaRPr lang="en-US"/>
          </a:p>
        </p:txBody>
      </p:sp>
    </p:spTree>
    <p:extLst>
      <p:ext uri="{BB962C8B-B14F-4D97-AF65-F5344CB8AC3E}">
        <p14:creationId xmlns:p14="http://schemas.microsoft.com/office/powerpoint/2010/main" val="560114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A2FB9D-14D4-4490-AAEE-507697159AFF}" type="slidenum">
              <a:rPr lang="en-US" smtClean="0"/>
              <a:pPr eaLnBrk="1" hangingPunct="1"/>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1095BC9C-BF66-438C-B75D-7DC47C51C4CA}" type="datetimeFigureOut">
              <a:rPr lang="en-US"/>
              <a:pPr>
                <a:defRPr/>
              </a:pPr>
              <a:t>1/15/2019</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92393DC-1D1C-439A-A0C1-A627C8294032}" type="slidenum">
              <a:rPr lang="en-US"/>
              <a:pPr>
                <a:defRPr/>
              </a:pPr>
              <a:t>‹#›</a:t>
            </a:fld>
            <a:endParaRPr lang="en-US"/>
          </a:p>
        </p:txBody>
      </p:sp>
    </p:spTree>
    <p:extLst>
      <p:ext uri="{BB962C8B-B14F-4D97-AF65-F5344CB8AC3E}">
        <p14:creationId xmlns:p14="http://schemas.microsoft.com/office/powerpoint/2010/main" val="4257692441"/>
      </p:ext>
    </p:extLst>
  </p:cSld>
  <p:clrMapOvr>
    <a:overrideClrMapping bg1="dk1" tx1="lt1" bg2="dk2" tx2="lt2" accent1="accent1" accent2="accent2" accent3="accent3" accent4="accent4" accent5="accent5" accent6="accent6" hlink="hlink" folHlink="folHlink"/>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99CF5D-8FB7-4D83-A1BB-D8B1439DFADA}" type="datetimeFigureOut">
              <a:rPr lang="en-US"/>
              <a:pPr>
                <a:defRPr/>
              </a:pPr>
              <a:t>1/15/2019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BAB99A4-C22D-4012-8BA7-F59C8D229225}" type="slidenum">
              <a:rPr lang="en-US"/>
              <a:pPr>
                <a:defRPr/>
              </a:pPr>
              <a:t>‹#›</a:t>
            </a:fld>
            <a:endParaRPr lang="en-US"/>
          </a:p>
        </p:txBody>
      </p:sp>
    </p:spTree>
    <p:extLst>
      <p:ext uri="{BB962C8B-B14F-4D97-AF65-F5344CB8AC3E}">
        <p14:creationId xmlns:p14="http://schemas.microsoft.com/office/powerpoint/2010/main" val="1036223084"/>
      </p:ext>
    </p:extLst>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9CBAA2A-E8BA-41DA-BCDC-F88EAF43B651}" type="datetimeFigureOut">
              <a:rPr lang="en-US"/>
              <a:pPr>
                <a:defRPr/>
              </a:pPr>
              <a:t>1/15/2019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CF8D1AC-7300-4CF1-B855-7FE7F674A3B1}" type="slidenum">
              <a:rPr lang="en-US"/>
              <a:pPr>
                <a:defRPr/>
              </a:pPr>
              <a:t>‹#›</a:t>
            </a:fld>
            <a:endParaRPr lang="en-US"/>
          </a:p>
        </p:txBody>
      </p:sp>
    </p:spTree>
    <p:extLst>
      <p:ext uri="{BB962C8B-B14F-4D97-AF65-F5344CB8AC3E}">
        <p14:creationId xmlns:p14="http://schemas.microsoft.com/office/powerpoint/2010/main" val="3113291519"/>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9DF7DC-5E91-4A36-AD66-9E68AF0C6648}" type="datetimeFigureOut">
              <a:rPr lang="en-US"/>
              <a:pPr>
                <a:defRPr/>
              </a:pPr>
              <a:t>1/15/2019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BA795E-D740-494D-9E99-CA216BF2082E}" type="slidenum">
              <a:rPr lang="en-US"/>
              <a:pPr>
                <a:defRPr/>
              </a:pPr>
              <a:t>‹#›</a:t>
            </a:fld>
            <a:endParaRPr lang="en-US"/>
          </a:p>
        </p:txBody>
      </p:sp>
    </p:spTree>
    <p:extLst>
      <p:ext uri="{BB962C8B-B14F-4D97-AF65-F5344CB8AC3E}">
        <p14:creationId xmlns:p14="http://schemas.microsoft.com/office/powerpoint/2010/main" val="2288174057"/>
      </p:ext>
    </p:extLst>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9449314-E7BB-45CB-8C8E-CBA927C301EF}" type="datetimeFigureOut">
              <a:rPr lang="en-US"/>
              <a:pPr>
                <a:defRPr/>
              </a:pPr>
              <a:t>1/15/2019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464C791-FDE6-4A15-9F0D-09D36884656B}" type="slidenum">
              <a:rPr lang="en-US"/>
              <a:pPr>
                <a:defRPr/>
              </a:pPr>
              <a:t>‹#›</a:t>
            </a:fld>
            <a:endParaRPr lang="en-US"/>
          </a:p>
        </p:txBody>
      </p:sp>
    </p:spTree>
    <p:extLst>
      <p:ext uri="{BB962C8B-B14F-4D97-AF65-F5344CB8AC3E}">
        <p14:creationId xmlns:p14="http://schemas.microsoft.com/office/powerpoint/2010/main" val="762622514"/>
      </p:ext>
    </p:extLst>
  </p:cSld>
  <p:clrMapOvr>
    <a:overrideClrMapping bg1="dk1" tx1="lt1" bg2="dk2" tx2="lt2" accent1="accent1" accent2="accent2" accent3="accent3" accent4="accent4" accent5="accent5" accent6="accent6" hlink="hlink" folHlink="folHlink"/>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A004229-34D2-423D-A40E-6704514AD00A}" type="datetimeFigureOut">
              <a:rPr lang="en-US"/>
              <a:pPr>
                <a:defRPr/>
              </a:pPr>
              <a:t>1/15/2019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5D44F2E-5F10-42AD-8769-2DFAB1000CC6}" type="slidenum">
              <a:rPr lang="en-US"/>
              <a:pPr>
                <a:defRPr/>
              </a:pPr>
              <a:t>‹#›</a:t>
            </a:fld>
            <a:endParaRPr lang="en-US"/>
          </a:p>
        </p:txBody>
      </p:sp>
    </p:spTree>
    <p:extLst>
      <p:ext uri="{BB962C8B-B14F-4D97-AF65-F5344CB8AC3E}">
        <p14:creationId xmlns:p14="http://schemas.microsoft.com/office/powerpoint/2010/main" val="418807620"/>
      </p:ext>
    </p:extLst>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9EC4070-C1ED-4932-A7D1-BEB890FB2899}" type="datetimeFigureOut">
              <a:rPr lang="en-US"/>
              <a:pPr>
                <a:defRPr/>
              </a:pPr>
              <a:t>1/15/2019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49C4DE7-11A7-4AC3-A841-3B92FDBE5446}" type="slidenum">
              <a:rPr lang="en-US"/>
              <a:pPr>
                <a:defRPr/>
              </a:pPr>
              <a:t>‹#›</a:t>
            </a:fld>
            <a:endParaRPr lang="en-US"/>
          </a:p>
        </p:txBody>
      </p:sp>
    </p:spTree>
    <p:extLst>
      <p:ext uri="{BB962C8B-B14F-4D97-AF65-F5344CB8AC3E}">
        <p14:creationId xmlns:p14="http://schemas.microsoft.com/office/powerpoint/2010/main" val="2322842573"/>
      </p:ext>
    </p:extLst>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5B31848-6885-4FF5-9C96-499F340114DE}" type="datetimeFigureOut">
              <a:rPr lang="en-US"/>
              <a:pPr>
                <a:defRPr/>
              </a:pPr>
              <a:t>1/15/2019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91E322D-96C8-4168-9688-3566417AA04B}" type="slidenum">
              <a:rPr lang="en-US"/>
              <a:pPr>
                <a:defRPr/>
              </a:pPr>
              <a:t>‹#›</a:t>
            </a:fld>
            <a:endParaRPr lang="en-US"/>
          </a:p>
        </p:txBody>
      </p:sp>
    </p:spTree>
    <p:extLst>
      <p:ext uri="{BB962C8B-B14F-4D97-AF65-F5344CB8AC3E}">
        <p14:creationId xmlns:p14="http://schemas.microsoft.com/office/powerpoint/2010/main" val="3569557260"/>
      </p:ext>
    </p:extLst>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2A0D6BE-17D6-413D-8380-9F3DCBF42229}" type="datetimeFigureOut">
              <a:rPr lang="en-US"/>
              <a:pPr>
                <a:defRPr/>
              </a:pPr>
              <a:t>1/15/2019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1082732-0896-4901-A825-4AD4FD499B15}" type="slidenum">
              <a:rPr lang="en-US"/>
              <a:pPr>
                <a:defRPr/>
              </a:pPr>
              <a:t>‹#›</a:t>
            </a:fld>
            <a:endParaRPr lang="en-US"/>
          </a:p>
        </p:txBody>
      </p:sp>
    </p:spTree>
    <p:extLst>
      <p:ext uri="{BB962C8B-B14F-4D97-AF65-F5344CB8AC3E}">
        <p14:creationId xmlns:p14="http://schemas.microsoft.com/office/powerpoint/2010/main" val="4112789507"/>
      </p:ext>
    </p:extLst>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92BDB4A-EC7B-4C18-BBA8-36AF8F367D7C}" type="datetimeFigureOut">
              <a:rPr lang="en-US"/>
              <a:pPr>
                <a:defRPr/>
              </a:pPr>
              <a:t>1/15/2019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8C3B1B4-A2E4-4DE4-B1D8-FD6CECB6EE83}" type="slidenum">
              <a:rPr lang="en-US"/>
              <a:pPr>
                <a:defRPr/>
              </a:pPr>
              <a:t>‹#›</a:t>
            </a:fld>
            <a:endParaRPr lang="en-US"/>
          </a:p>
        </p:txBody>
      </p:sp>
    </p:spTree>
    <p:extLst>
      <p:ext uri="{BB962C8B-B14F-4D97-AF65-F5344CB8AC3E}">
        <p14:creationId xmlns:p14="http://schemas.microsoft.com/office/powerpoint/2010/main" val="206586984"/>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D64F18A-0C82-4BC0-83DA-90680B7F8338}" type="datetimeFigureOut">
              <a:rPr lang="en-US"/>
              <a:pPr>
                <a:defRPr/>
              </a:pPr>
              <a:t>1/15/2019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1362655-39F1-414F-BCA9-F633649CC466}" type="slidenum">
              <a:rPr lang="en-US"/>
              <a:pPr>
                <a:defRPr/>
              </a:pPr>
              <a:t>‹#›</a:t>
            </a:fld>
            <a:endParaRPr lang="en-US"/>
          </a:p>
        </p:txBody>
      </p:sp>
    </p:spTree>
    <p:extLst>
      <p:ext uri="{BB962C8B-B14F-4D97-AF65-F5344CB8AC3E}">
        <p14:creationId xmlns:p14="http://schemas.microsoft.com/office/powerpoint/2010/main" val="3571775466"/>
      </p:ext>
    </p:extLst>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4E6E4C04-EE94-498C-B129-33BC77D8655A}" type="datetimeFigureOut">
              <a:rPr lang="en-US"/>
              <a:pPr>
                <a:defRPr/>
              </a:pPr>
              <a:t>1/15/2019</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7514A5D0-87E0-4E91-9C27-DAB0D992040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5" r:id="rId1"/>
    <p:sldLayoutId id="2147483869" r:id="rId2"/>
    <p:sldLayoutId id="2147483876" r:id="rId3"/>
    <p:sldLayoutId id="2147483870" r:id="rId4"/>
    <p:sldLayoutId id="2147483877" r:id="rId5"/>
    <p:sldLayoutId id="2147483871" r:id="rId6"/>
    <p:sldLayoutId id="2147483872" r:id="rId7"/>
    <p:sldLayoutId id="2147483878" r:id="rId8"/>
    <p:sldLayoutId id="2147483879" r:id="rId9"/>
    <p:sldLayoutId id="2147483873" r:id="rId10"/>
    <p:sldLayoutId id="2147483874" r:id="rId11"/>
  </p:sldLayoutIdLst>
  <p:transition>
    <p:checker/>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audio" Target="file:///C:\Documents%20and%20Settings\The%20Covalt%20Family\My%20Documents\My%20Music\hymns\dare%20to%20do%20right.mp3"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914400" y="685800"/>
            <a:ext cx="7315200" cy="5486400"/>
          </a:xfrm>
          <a:ln>
            <a:miter lim="800000"/>
            <a:headEnd/>
            <a:tailEnd/>
          </a:ln>
          <a:extLst/>
        </p:spPr>
        <p:txBody>
          <a:bodyPr>
            <a:noAutofit/>
          </a:bodyPr>
          <a:lstStyle/>
          <a:p>
            <a:pPr algn="ctr" eaLnBrk="1" fontAlgn="auto" hangingPunct="1">
              <a:spcAft>
                <a:spcPts val="0"/>
              </a:spcAft>
              <a:defRPr/>
            </a:pPr>
            <a:r>
              <a:rPr sz="6100" smtClean="0"/>
              <a:t>be a positive influence on others and  withstand negative peer pressure</a:t>
            </a:r>
            <a:endParaRPr sz="610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505200" y="609600"/>
            <a:ext cx="4724400" cy="5516563"/>
          </a:xfrm>
        </p:spPr>
        <p:txBody>
          <a:bodyPr/>
          <a:lstStyle/>
          <a:p>
            <a:pPr eaLnBrk="1" hangingPunct="1"/>
            <a:r>
              <a:rPr lang="en-US" sz="3600" smtClean="0"/>
              <a:t>When Solomon was old, his wives wanted him to worship their idols. He forgot God.</a:t>
            </a:r>
          </a:p>
          <a:p>
            <a:pPr eaLnBrk="1" hangingPunct="1"/>
            <a:r>
              <a:rPr lang="en-US" sz="3600" smtClean="0"/>
              <a:t>Solomon did the wrong thing. He made sacrifices to the idols. God was angry at him.</a:t>
            </a:r>
          </a:p>
        </p:txBody>
      </p:sp>
      <p:pic>
        <p:nvPicPr>
          <p:cNvPr id="16387" name="Picture 2" descr="Image"/>
          <p:cNvPicPr>
            <a:picLocks noChangeAspect="1" noChangeArrowheads="1"/>
          </p:cNvPicPr>
          <p:nvPr/>
        </p:nvPicPr>
        <p:blipFill>
          <a:blip r:embed="rId2">
            <a:lum bright="10000"/>
          </a:blip>
          <a:srcRect/>
          <a:stretch>
            <a:fillRect/>
          </a:stretch>
        </p:blipFill>
        <p:spPr bwMode="auto">
          <a:xfrm>
            <a:off x="914400" y="685800"/>
            <a:ext cx="2590800" cy="2332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http://clipart.christiansunite.com/1281523261/Bible_Characters_Clipart/Solomon_Clipart/Solomon007.jpg"/>
          <p:cNvPicPr>
            <a:picLocks noChangeAspect="1" noChangeArrowheads="1"/>
          </p:cNvPicPr>
          <p:nvPr/>
        </p:nvPicPr>
        <p:blipFill>
          <a:blip r:embed="rId3"/>
          <a:srcRect/>
          <a:stretch>
            <a:fillRect/>
          </a:stretch>
        </p:blipFill>
        <p:spPr bwMode="auto">
          <a:xfrm>
            <a:off x="914400" y="3048000"/>
            <a:ext cx="2576513" cy="3154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1000" fill="hold"/>
                                        <p:tgtEl>
                                          <p:spTgt spid="1638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6" fill="hold" nodeType="after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additive="base">
                                        <p:cTn id="12" dur="1000" fill="hold"/>
                                        <p:tgtEl>
                                          <p:spTgt spid="16387"/>
                                        </p:tgtEl>
                                        <p:attrNameLst>
                                          <p:attrName>ppt_x</p:attrName>
                                        </p:attrNameLst>
                                      </p:cBhvr>
                                      <p:tavLst>
                                        <p:tav tm="0">
                                          <p:val>
                                            <p:strVal val="1+#ppt_w/2"/>
                                          </p:val>
                                        </p:tav>
                                        <p:tav tm="100000">
                                          <p:val>
                                            <p:strVal val="#ppt_x"/>
                                          </p:val>
                                        </p:tav>
                                      </p:tavLst>
                                    </p:anim>
                                    <p:anim calcmode="lin" valueType="num">
                                      <p:cBhvr additive="base">
                                        <p:cTn id="13" dur="10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6386">
                                            <p:txEl>
                                              <p:pRg st="1" end="1"/>
                                            </p:txEl>
                                          </p:spTgt>
                                        </p:tgtEl>
                                        <p:attrNameLst>
                                          <p:attrName>style.visibility</p:attrName>
                                        </p:attrNameLst>
                                      </p:cBhvr>
                                      <p:to>
                                        <p:strVal val="visible"/>
                                      </p:to>
                                    </p:set>
                                    <p:anim calcmode="lin" valueType="num">
                                      <p:cBhvr additive="base">
                                        <p:cTn id="18" dur="1000" fill="hold"/>
                                        <p:tgtEl>
                                          <p:spTgt spid="16386">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16386">
                                            <p:txEl>
                                              <p:pRg st="1" end="1"/>
                                            </p:txEl>
                                          </p:spTgt>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000"/>
                            </p:stCondLst>
                            <p:childTnLst>
                              <p:par>
                                <p:cTn id="21" presetID="2" presetClass="entr" presetSubtype="3"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990600"/>
            <a:ext cx="4267200" cy="5334000"/>
          </a:xfrm>
        </p:spPr>
        <p:txBody>
          <a:bodyPr/>
          <a:lstStyle/>
          <a:p>
            <a:pPr eaLnBrk="1" hangingPunct="1"/>
            <a:r>
              <a:rPr lang="en-US" sz="3600" smtClean="0"/>
              <a:t>God said Solomon’s kingdom would be divided after he died. </a:t>
            </a:r>
          </a:p>
          <a:p>
            <a:pPr eaLnBrk="1" hangingPunct="1"/>
            <a:r>
              <a:rPr lang="en-US" sz="3600" smtClean="0"/>
              <a:t>When Solomon died he was buried near his father, David.</a:t>
            </a:r>
          </a:p>
        </p:txBody>
      </p:sp>
      <p:pic>
        <p:nvPicPr>
          <p:cNvPr id="17411" name="Picture 2" descr="Image"/>
          <p:cNvPicPr>
            <a:picLocks noChangeAspect="1" noChangeArrowheads="1"/>
          </p:cNvPicPr>
          <p:nvPr/>
        </p:nvPicPr>
        <p:blipFill>
          <a:blip r:embed="rId2"/>
          <a:srcRect/>
          <a:stretch>
            <a:fillRect/>
          </a:stretch>
        </p:blipFill>
        <p:spPr bwMode="auto">
          <a:xfrm>
            <a:off x="4657725" y="685800"/>
            <a:ext cx="3552825"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7" descr="http://upload.wikimedia.org/wikipedia/commons/f/fe/Tomb_of_david_1903.jpg"/>
          <p:cNvPicPr>
            <a:picLocks noChangeAspect="1" noChangeArrowheads="1"/>
          </p:cNvPicPr>
          <p:nvPr/>
        </p:nvPicPr>
        <p:blipFill>
          <a:blip r:embed="rId3"/>
          <a:srcRect l="2484" t="3824" r="3766" b="23518"/>
          <a:stretch>
            <a:fillRect/>
          </a:stretch>
        </p:blipFill>
        <p:spPr bwMode="auto">
          <a:xfrm>
            <a:off x="4692650" y="3962400"/>
            <a:ext cx="3489325"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4038600" y="3962400"/>
            <a:ext cx="3810000" cy="2163763"/>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endParaRPr lang="en-US" sz="3600" dirty="0">
              <a:latin typeface="+mn-l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arn(inHorizontal)">
                                      <p:cBhvr>
                                        <p:cTn id="7" dur="1000"/>
                                        <p:tgtEl>
                                          <p:spTgt spid="17410">
                                            <p:txEl>
                                              <p:pRg st="0" end="0"/>
                                            </p:txEl>
                                          </p:spTgt>
                                        </p:tgtEl>
                                      </p:cBhvr>
                                    </p:animEffect>
                                  </p:childTnLst>
                                </p:cTn>
                              </p:par>
                            </p:childTnLst>
                          </p:cTn>
                        </p:par>
                        <p:par>
                          <p:cTn id="8" fill="hold" nodeType="afterGroup">
                            <p:stCondLst>
                              <p:cond delay="1000"/>
                            </p:stCondLst>
                            <p:childTnLst>
                              <p:par>
                                <p:cTn id="9" presetID="16" presetClass="entr" presetSubtype="37"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barn(outVertical)">
                                      <p:cBhvr>
                                        <p:cTn id="11" dur="1000"/>
                                        <p:tgtEl>
                                          <p:spTgt spid="174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17410">
                                            <p:txEl>
                                              <p:pRg st="1" end="1"/>
                                            </p:txEl>
                                          </p:spTgt>
                                        </p:tgtEl>
                                        <p:attrNameLst>
                                          <p:attrName>style.visibility</p:attrName>
                                        </p:attrNameLst>
                                      </p:cBhvr>
                                      <p:to>
                                        <p:strVal val="visible"/>
                                      </p:to>
                                    </p:set>
                                    <p:animEffect transition="in" filter="barn(outHorizontal)">
                                      <p:cBhvr>
                                        <p:cTn id="16" dur="1000"/>
                                        <p:tgtEl>
                                          <p:spTgt spid="17410">
                                            <p:txEl>
                                              <p:pRg st="1" end="1"/>
                                            </p:txEl>
                                          </p:spTgt>
                                        </p:tgtEl>
                                      </p:cBhvr>
                                    </p:animEffect>
                                  </p:childTnLst>
                                </p:cTn>
                              </p:par>
                            </p:childTnLst>
                          </p:cTn>
                        </p:par>
                        <p:par>
                          <p:cTn id="17" fill="hold" nodeType="afterGroup">
                            <p:stCondLst>
                              <p:cond delay="1000"/>
                            </p:stCondLst>
                            <p:childTnLst>
                              <p:par>
                                <p:cTn id="18" presetID="16" presetClass="entr" presetSubtype="2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800600" y="1143000"/>
            <a:ext cx="3505200" cy="4724400"/>
          </a:xfrm>
        </p:spPr>
        <p:txBody>
          <a:bodyPr/>
          <a:lstStyle/>
          <a:p>
            <a:pPr eaLnBrk="1" hangingPunct="1"/>
            <a:r>
              <a:rPr lang="en-US" sz="3600" smtClean="0"/>
              <a:t>After Solomon died, his son Rehoboam became king.</a:t>
            </a:r>
          </a:p>
          <a:p>
            <a:pPr eaLnBrk="1" hangingPunct="1"/>
            <a:r>
              <a:rPr lang="en-US" sz="3600" smtClean="0"/>
              <a:t>He was not a good king. He was mean to the people. </a:t>
            </a:r>
          </a:p>
        </p:txBody>
      </p:sp>
      <p:pic>
        <p:nvPicPr>
          <p:cNvPr id="18437" name="Picture 5" descr="http://www.biblical-art.com/extra/ownpub/children/087.jpg"/>
          <p:cNvPicPr>
            <a:picLocks noChangeAspect="1" noChangeArrowheads="1"/>
          </p:cNvPicPr>
          <p:nvPr/>
        </p:nvPicPr>
        <p:blipFill>
          <a:blip r:embed="rId2"/>
          <a:srcRect r="1754" b="2085"/>
          <a:stretch>
            <a:fillRect/>
          </a:stretch>
        </p:blipFill>
        <p:spPr bwMode="auto">
          <a:xfrm>
            <a:off x="914400" y="1066800"/>
            <a:ext cx="3886200" cy="4789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000" fill="hold"/>
                                        <p:tgtEl>
                                          <p:spTgt spid="1843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843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843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8434">
                                            <p:txEl>
                                              <p:pRg st="0" end="0"/>
                                            </p:txEl>
                                          </p:spTgt>
                                        </p:tgtEl>
                                      </p:cBhvr>
                                    </p:animEffect>
                                  </p:childTnLst>
                                </p:cTn>
                              </p:par>
                            </p:childTnLst>
                          </p:cTn>
                        </p:par>
                        <p:par>
                          <p:cTn id="12" fill="hold" nodeType="afterGroup">
                            <p:stCondLst>
                              <p:cond delay="1000"/>
                            </p:stCondLst>
                            <p:childTnLst>
                              <p:par>
                                <p:cTn id="13" presetID="30" presetClass="entr" presetSubtype="0" fill="hold" nodeType="after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fade">
                                      <p:cBhvr>
                                        <p:cTn id="15" dur="800" decel="100000"/>
                                        <p:tgtEl>
                                          <p:spTgt spid="18437"/>
                                        </p:tgtEl>
                                      </p:cBhvr>
                                    </p:animEffect>
                                    <p:anim calcmode="lin" valueType="num">
                                      <p:cBhvr>
                                        <p:cTn id="16" dur="800" decel="100000" fill="hold"/>
                                        <p:tgtEl>
                                          <p:spTgt spid="18437"/>
                                        </p:tgtEl>
                                        <p:attrNameLst>
                                          <p:attrName>style.rotation</p:attrName>
                                        </p:attrNameLst>
                                      </p:cBhvr>
                                      <p:tavLst>
                                        <p:tav tm="0">
                                          <p:val>
                                            <p:fltVal val="-90"/>
                                          </p:val>
                                        </p:tav>
                                        <p:tav tm="100000">
                                          <p:val>
                                            <p:fltVal val="0"/>
                                          </p:val>
                                        </p:tav>
                                      </p:tavLst>
                                    </p:anim>
                                    <p:anim calcmode="lin" valueType="num">
                                      <p:cBhvr>
                                        <p:cTn id="17" dur="800" decel="100000" fill="hold"/>
                                        <p:tgtEl>
                                          <p:spTgt spid="18437"/>
                                        </p:tgtEl>
                                        <p:attrNameLst>
                                          <p:attrName>ppt_x</p:attrName>
                                        </p:attrNameLst>
                                      </p:cBhvr>
                                      <p:tavLst>
                                        <p:tav tm="0">
                                          <p:val>
                                            <p:strVal val="#ppt_x+0.4"/>
                                          </p:val>
                                        </p:tav>
                                        <p:tav tm="100000">
                                          <p:val>
                                            <p:strVal val="#ppt_x-0.05"/>
                                          </p:val>
                                        </p:tav>
                                      </p:tavLst>
                                    </p:anim>
                                    <p:anim calcmode="lin" valueType="num">
                                      <p:cBhvr>
                                        <p:cTn id="18" dur="800" decel="100000" fill="hold"/>
                                        <p:tgtEl>
                                          <p:spTgt spid="1843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43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437"/>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8434">
                                            <p:txEl>
                                              <p:pRg st="1" end="1"/>
                                            </p:txEl>
                                          </p:spTgt>
                                        </p:tgtEl>
                                        <p:attrNameLst>
                                          <p:attrName>style.visibility</p:attrName>
                                        </p:attrNameLst>
                                      </p:cBhvr>
                                      <p:to>
                                        <p:strVal val="visible"/>
                                      </p:to>
                                    </p:set>
                                    <p:anim calcmode="lin" valueType="num">
                                      <p:cBhvr>
                                        <p:cTn id="25" dur="1000" fill="hold"/>
                                        <p:tgtEl>
                                          <p:spTgt spid="18434">
                                            <p:txEl>
                                              <p:pRg st="1" end="1"/>
                                            </p:txEl>
                                          </p:spTgt>
                                        </p:tgtEl>
                                        <p:attrNameLst>
                                          <p:attrName>ppt_w</p:attrName>
                                        </p:attrNameLst>
                                      </p:cBhvr>
                                      <p:tavLst>
                                        <p:tav tm="0">
                                          <p:val>
                                            <p:strVal val="#ppt_w*2.5"/>
                                          </p:val>
                                        </p:tav>
                                        <p:tav tm="100000">
                                          <p:val>
                                            <p:strVal val="#ppt_w"/>
                                          </p:val>
                                        </p:tav>
                                      </p:tavLst>
                                    </p:anim>
                                    <p:anim calcmode="lin" valueType="num">
                                      <p:cBhvr>
                                        <p:cTn id="26" dur="1000" fill="hold"/>
                                        <p:tgtEl>
                                          <p:spTgt spid="18434">
                                            <p:txEl>
                                              <p:pRg st="1" end="1"/>
                                            </p:txEl>
                                          </p:spTgt>
                                        </p:tgtEl>
                                        <p:attrNameLst>
                                          <p:attrName>ppt_h</p:attrName>
                                        </p:attrNameLst>
                                      </p:cBhvr>
                                      <p:tavLst>
                                        <p:tav tm="0">
                                          <p:val>
                                            <p:strVal val="#ppt_h*0.01"/>
                                          </p:val>
                                        </p:tav>
                                        <p:tav tm="100000">
                                          <p:val>
                                            <p:strVal val="#ppt_h"/>
                                          </p:val>
                                        </p:tav>
                                      </p:tavLst>
                                    </p:anim>
                                    <p:anim calcmode="lin" valueType="num">
                                      <p:cBhvr>
                                        <p:cTn id="27"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8434">
                                            <p:txEl>
                                              <p:pRg st="1" end="1"/>
                                            </p:txEl>
                                          </p:spTgt>
                                        </p:tgtEl>
                                        <p:attrNameLst>
                                          <p:attrName>ppt_y</p:attrName>
                                        </p:attrNameLst>
                                      </p:cBhvr>
                                      <p:tavLst>
                                        <p:tav tm="0">
                                          <p:val>
                                            <p:strVal val="#ppt_h+1"/>
                                          </p:val>
                                        </p:tav>
                                        <p:tav tm="100000">
                                          <p:val>
                                            <p:strVal val="#ppt_y"/>
                                          </p:val>
                                        </p:tav>
                                      </p:tavLst>
                                    </p:anim>
                                    <p:animEffect transition="in" filter="fade">
                                      <p:cBhvr>
                                        <p:cTn id="29" dur="10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Image"/>
          <p:cNvPicPr>
            <a:picLocks noChangeAspect="1" noChangeArrowheads="1"/>
          </p:cNvPicPr>
          <p:nvPr/>
        </p:nvPicPr>
        <p:blipFill>
          <a:blip r:embed="rId2"/>
          <a:srcRect/>
          <a:stretch>
            <a:fillRect/>
          </a:stretch>
        </p:blipFill>
        <p:spPr bwMode="auto">
          <a:xfrm>
            <a:off x="4749800" y="685800"/>
            <a:ext cx="347027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381000" y="533400"/>
            <a:ext cx="4495800" cy="33528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He ignored the counsel of his older advisors. They had been advisors to his father, Solomon.</a:t>
            </a:r>
          </a:p>
        </p:txBody>
      </p:sp>
      <p:sp>
        <p:nvSpPr>
          <p:cNvPr id="6" name="Content Placeholder 2"/>
          <p:cNvSpPr txBox="1">
            <a:spLocks/>
          </p:cNvSpPr>
          <p:nvPr/>
        </p:nvSpPr>
        <p:spPr bwMode="auto">
          <a:xfrm>
            <a:off x="381000" y="3886200"/>
            <a:ext cx="7848600" cy="24384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The older advisors told </a:t>
            </a:r>
            <a:r>
              <a:rPr lang="en-US" sz="3600" dirty="0" err="1">
                <a:latin typeface="+mn-lt"/>
              </a:rPr>
              <a:t>Rehoboam</a:t>
            </a:r>
            <a:r>
              <a:rPr lang="en-US" sz="3600" dirty="0">
                <a:latin typeface="+mn-lt"/>
              </a:rPr>
              <a:t> the people were not happy because his father had made them pay very high taxes.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2" presetClass="entr" presetSubtype="0" fill="hold" nodeType="afterEffect">
                                  <p:stCondLst>
                                    <p:cond delay="0"/>
                                  </p:stCondLst>
                                  <p:childTnLst>
                                    <p:set>
                                      <p:cBhvr>
                                        <p:cTn id="11" dur="1" fill="hold">
                                          <p:stCondLst>
                                            <p:cond delay="0"/>
                                          </p:stCondLst>
                                        </p:cTn>
                                        <p:tgtEl>
                                          <p:spTgt spid="19459"/>
                                        </p:tgtEl>
                                        <p:attrNameLst>
                                          <p:attrName>style.visibility</p:attrName>
                                        </p:attrNameLst>
                                      </p:cBhvr>
                                      <p:to>
                                        <p:strVal val="visible"/>
                                      </p:to>
                                    </p:set>
                                    <p:animScale>
                                      <p:cBhvr>
                                        <p:cTn id="12" dur="1000" decel="50000" fill="hold">
                                          <p:stCondLst>
                                            <p:cond delay="0"/>
                                          </p:stCondLst>
                                        </p:cTn>
                                        <p:tgtEl>
                                          <p:spTgt spid="194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459"/>
                                        </p:tgtEl>
                                        <p:attrNameLst>
                                          <p:attrName>ppt_x</p:attrName>
                                          <p:attrName>ppt_y</p:attrName>
                                        </p:attrNameLst>
                                      </p:cBhvr>
                                    </p:animMotion>
                                    <p:animEffect transition="in" filter="fade">
                                      <p:cBhvr>
                                        <p:cTn id="14" dur="1000"/>
                                        <p:tgtEl>
                                          <p:spTgt spid="194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81000" y="990600"/>
            <a:ext cx="8077200" cy="1981200"/>
          </a:xfrm>
        </p:spPr>
        <p:txBody>
          <a:bodyPr/>
          <a:lstStyle/>
          <a:p>
            <a:r>
              <a:rPr lang="en-US" sz="4000" smtClean="0"/>
              <a:t>Rehoboam listened to the advice of young men he had grown up with instead. </a:t>
            </a:r>
          </a:p>
        </p:txBody>
      </p:sp>
      <p:pic>
        <p:nvPicPr>
          <p:cNvPr id="50178" name="Picture 2" descr="http://www.pitts.emory.edu/woodcuts/1670Font/00010453.jpg"/>
          <p:cNvPicPr>
            <a:picLocks noChangeAspect="1" noChangeArrowheads="1"/>
          </p:cNvPicPr>
          <p:nvPr/>
        </p:nvPicPr>
        <p:blipFill>
          <a:blip r:embed="rId2"/>
          <a:srcRect l="1222" t="1639" r="1054" b="1639"/>
          <a:stretch>
            <a:fillRect/>
          </a:stretch>
        </p:blipFill>
        <p:spPr bwMode="auto">
          <a:xfrm>
            <a:off x="914400" y="3024188"/>
            <a:ext cx="4267200" cy="3148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5105400" y="2971800"/>
            <a:ext cx="3505200" cy="3200400"/>
          </a:xfrm>
          <a:prstGeom prst="rect">
            <a:avLst/>
          </a:prstGeom>
          <a:noFill/>
          <a:ln w="9525">
            <a:noFill/>
            <a:miter lim="800000"/>
            <a:headEnd/>
            <a:tailEnd/>
          </a:ln>
        </p:spPr>
        <p:txBody>
          <a:bodyPr/>
          <a:lstStyle/>
          <a:p>
            <a:pPr marL="419100" indent="-382588" eaLnBrk="0" hangingPunct="0">
              <a:spcBef>
                <a:spcPct val="20000"/>
              </a:spcBef>
              <a:buClr>
                <a:schemeClr val="accent1"/>
              </a:buClr>
              <a:buSzPct val="80000"/>
              <a:buFont typeface="Wingdings 2" pitchFamily="18" charset="2"/>
              <a:buChar char=""/>
              <a:defRPr/>
            </a:pPr>
            <a:r>
              <a:rPr lang="en-US" sz="4000" dirty="0">
                <a:latin typeface="+mn-lt"/>
              </a:rPr>
              <a:t>He told the people he would make their taxes even higher.</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2">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0" presetClass="entr" presetSubtype="0" fill="hold" nodeType="afterEffect">
                                  <p:stCondLst>
                                    <p:cond delay="0"/>
                                  </p:stCondLst>
                                  <p:childTnLst>
                                    <p:set>
                                      <p:cBhvr>
                                        <p:cTn id="13" dur="1" fill="hold">
                                          <p:stCondLst>
                                            <p:cond delay="0"/>
                                          </p:stCondLst>
                                        </p:cTn>
                                        <p:tgtEl>
                                          <p:spTgt spid="50178"/>
                                        </p:tgtEl>
                                        <p:attrNameLst>
                                          <p:attrName>style.visibility</p:attrName>
                                        </p:attrNameLst>
                                      </p:cBhvr>
                                      <p:to>
                                        <p:strVal val="visible"/>
                                      </p:to>
                                    </p:set>
                                    <p:animEffect transition="in" filter="wedge">
                                      <p:cBhvr>
                                        <p:cTn id="14" dur="2000"/>
                                        <p:tgtEl>
                                          <p:spTgt spid="501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81000" y="533400"/>
            <a:ext cx="7772400" cy="1524000"/>
          </a:xfrm>
        </p:spPr>
        <p:txBody>
          <a:bodyPr/>
          <a:lstStyle/>
          <a:p>
            <a:r>
              <a:rPr lang="en-US" sz="3700" smtClean="0"/>
              <a:t>Ten of the twelve tribes of Israel revolted against Rehoboam. </a:t>
            </a:r>
          </a:p>
        </p:txBody>
      </p:sp>
      <p:pic>
        <p:nvPicPr>
          <p:cNvPr id="63490" name="Picture 2" descr="http://www.pitts.emory.edu/woodcuts/1712BiblA/00002401.jpg"/>
          <p:cNvPicPr>
            <a:picLocks noChangeAspect="1" noChangeArrowheads="1"/>
          </p:cNvPicPr>
          <p:nvPr/>
        </p:nvPicPr>
        <p:blipFill>
          <a:blip r:embed="rId3"/>
          <a:srcRect l="5879" t="3367" r="5232" b="22050"/>
          <a:stretch>
            <a:fillRect/>
          </a:stretch>
        </p:blipFill>
        <p:spPr bwMode="auto">
          <a:xfrm>
            <a:off x="4876800" y="1752600"/>
            <a:ext cx="3352800" cy="447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381000" y="1828800"/>
            <a:ext cx="4495800" cy="4343400"/>
          </a:xfrm>
          <a:prstGeom prst="rect">
            <a:avLst/>
          </a:prstGeom>
          <a:noFill/>
          <a:ln w="9525">
            <a:noFill/>
            <a:miter lim="800000"/>
            <a:headEnd/>
            <a:tailEnd/>
          </a:ln>
        </p:spPr>
        <p:txBody>
          <a:bodyPr/>
          <a:lstStyle/>
          <a:p>
            <a:pPr marL="419100" indent="-382588" eaLnBrk="0" hangingPunct="0">
              <a:spcBef>
                <a:spcPct val="20000"/>
              </a:spcBef>
              <a:buClr>
                <a:schemeClr val="accent1"/>
              </a:buClr>
              <a:buSzPct val="80000"/>
              <a:buFont typeface="Wingdings 2" pitchFamily="18" charset="2"/>
              <a:buChar char=""/>
              <a:defRPr/>
            </a:pPr>
            <a:r>
              <a:rPr lang="en-US" sz="3700" dirty="0">
                <a:latin typeface="+mn-lt"/>
              </a:rPr>
              <a:t>They left the land of Judah and went to the lands in the north. A rebel leader named Jeroboam became their king.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arn(outHorizontal)">
                                      <p:cBhvr>
                                        <p:cTn id="7" dur="1000"/>
                                        <p:tgtEl>
                                          <p:spTgt spid="21506">
                                            <p:txEl>
                                              <p:pRg st="0" end="0"/>
                                            </p:txEl>
                                          </p:spTgt>
                                        </p:tgtEl>
                                      </p:cBhvr>
                                    </p:animEffect>
                                  </p:childTnLst>
                                </p:cTn>
                              </p:par>
                            </p:childTnLst>
                          </p:cTn>
                        </p:par>
                        <p:par>
                          <p:cTn id="8" fill="hold" nodeType="afterGroup">
                            <p:stCondLst>
                              <p:cond delay="1000"/>
                            </p:stCondLst>
                            <p:childTnLst>
                              <p:par>
                                <p:cTn id="9" presetID="52" presetClass="entr" presetSubtype="0" fill="hold" nodeType="afterEffect">
                                  <p:stCondLst>
                                    <p:cond delay="0"/>
                                  </p:stCondLst>
                                  <p:childTnLst>
                                    <p:set>
                                      <p:cBhvr>
                                        <p:cTn id="10" dur="1" fill="hold">
                                          <p:stCondLst>
                                            <p:cond delay="0"/>
                                          </p:stCondLst>
                                        </p:cTn>
                                        <p:tgtEl>
                                          <p:spTgt spid="63490"/>
                                        </p:tgtEl>
                                        <p:attrNameLst>
                                          <p:attrName>style.visibility</p:attrName>
                                        </p:attrNameLst>
                                      </p:cBhvr>
                                      <p:to>
                                        <p:strVal val="visible"/>
                                      </p:to>
                                    </p:set>
                                    <p:animScale>
                                      <p:cBhvr>
                                        <p:cTn id="11" dur="1000" decel="50000" fill="hold">
                                          <p:stCondLst>
                                            <p:cond delay="0"/>
                                          </p:stCondLst>
                                        </p:cTn>
                                        <p:tgtEl>
                                          <p:spTgt spid="634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3490"/>
                                        </p:tgtEl>
                                        <p:attrNameLst>
                                          <p:attrName>ppt_x</p:attrName>
                                          <p:attrName>ppt_y</p:attrName>
                                        </p:attrNameLst>
                                      </p:cBhvr>
                                    </p:animMotion>
                                    <p:animEffect transition="in" filter="fade">
                                      <p:cBhvr>
                                        <p:cTn id="13" dur="1000"/>
                                        <p:tgtEl>
                                          <p:spTgt spid="634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533400"/>
            <a:ext cx="7772400" cy="2286000"/>
          </a:xfrm>
        </p:spPr>
        <p:txBody>
          <a:bodyPr/>
          <a:lstStyle/>
          <a:p>
            <a:pPr eaLnBrk="1" hangingPunct="1"/>
            <a:r>
              <a:rPr lang="en-US" sz="3600" smtClean="0"/>
              <a:t>The south part of the land was called the Kingdom of Judah. Two Israelite tribes lived there. They were called Jews. </a:t>
            </a:r>
          </a:p>
        </p:txBody>
      </p:sp>
      <p:pic>
        <p:nvPicPr>
          <p:cNvPr id="5" name="Picture 4" descr="Image"/>
          <p:cNvPicPr>
            <a:picLocks noChangeAspect="1" noChangeArrowheads="1"/>
          </p:cNvPicPr>
          <p:nvPr/>
        </p:nvPicPr>
        <p:blipFill>
          <a:blip r:embed="rId2"/>
          <a:srcRect/>
          <a:stretch>
            <a:fillRect/>
          </a:stretch>
        </p:blipFill>
        <p:spPr bwMode="auto">
          <a:xfrm>
            <a:off x="914400" y="2819400"/>
            <a:ext cx="3216275"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4114800" y="2819400"/>
            <a:ext cx="4343400" cy="33528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The north part of the land was called the Kingdom of Israel. The ten Israelite tribes lived there.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decel="50000" fill="hold">
                                          <p:stCondLst>
                                            <p:cond delay="0"/>
                                          </p:stCondLst>
                                        </p:cTn>
                                        <p:tgtEl>
                                          <p:spTgt spid="2253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3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253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0">
                                            <p:txEl>
                                              <p:pRg st="0" end="0"/>
                                            </p:txEl>
                                          </p:spTgt>
                                        </p:tgtEl>
                                      </p:cBhvr>
                                    </p:animEffect>
                                  </p:childTnLst>
                                </p:cTn>
                              </p:par>
                            </p:childTnLst>
                          </p:cTn>
                        </p:par>
                        <p:par>
                          <p:cTn id="15" fill="hold" nodeType="afterGroup">
                            <p:stCondLst>
                              <p:cond delay="1000"/>
                            </p:stCondLst>
                            <p:childTnLst>
                              <p:par>
                                <p:cTn id="16" presetID="16" presetClass="entr" presetSubtype="4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1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age"/>
          <p:cNvPicPr>
            <a:picLocks noChangeAspect="1" noChangeArrowheads="1"/>
          </p:cNvPicPr>
          <p:nvPr/>
        </p:nvPicPr>
        <p:blipFill>
          <a:blip r:embed="rId2">
            <a:lum bright="10000"/>
          </a:blip>
          <a:srcRect/>
          <a:stretch>
            <a:fillRect/>
          </a:stretch>
        </p:blipFill>
        <p:spPr bwMode="auto">
          <a:xfrm>
            <a:off x="5181600" y="685800"/>
            <a:ext cx="3048000" cy="2744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381000" y="609600"/>
            <a:ext cx="4800600" cy="56388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Jeroboam was strong and brave, but he was not a good king. </a:t>
            </a:r>
          </a:p>
          <a:p>
            <a:pPr marL="420624" indent="-384048" fontAlgn="auto">
              <a:spcBef>
                <a:spcPct val="20000"/>
              </a:spcBef>
              <a:spcAft>
                <a:spcPts val="0"/>
              </a:spcAft>
              <a:buClr>
                <a:schemeClr val="accent1"/>
              </a:buClr>
              <a:buSzPct val="80000"/>
              <a:buFont typeface="Wingdings 2"/>
              <a:buChar char=""/>
              <a:defRPr/>
            </a:pPr>
            <a:r>
              <a:rPr lang="en-US" sz="3600" dirty="0">
                <a:latin typeface="Arial" charset="0"/>
              </a:rPr>
              <a:t>Jeroboam made golden idols and burned sacrifices to them. He told the people to worship the idols. </a:t>
            </a:r>
          </a:p>
        </p:txBody>
      </p:sp>
      <p:pic>
        <p:nvPicPr>
          <p:cNvPr id="7" name="Picture 2" descr="Image"/>
          <p:cNvPicPr>
            <a:picLocks noChangeAspect="1" noChangeArrowheads="1"/>
          </p:cNvPicPr>
          <p:nvPr/>
        </p:nvPicPr>
        <p:blipFill>
          <a:blip r:embed="rId3">
            <a:lum bright="10000"/>
          </a:blip>
          <a:srcRect/>
          <a:stretch>
            <a:fillRect/>
          </a:stretch>
        </p:blipFill>
        <p:spPr bwMode="auto">
          <a:xfrm>
            <a:off x="5181600" y="3467100"/>
            <a:ext cx="3005138"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fade">
                                      <p:cBhvr>
                                        <p:cTn id="13" dur="1000"/>
                                        <p:tgtEl>
                                          <p:spTgt spid="19460"/>
                                        </p:tgtEl>
                                      </p:cBhvr>
                                    </p:animEffect>
                                    <p:anim calcmode="lin" valueType="num">
                                      <p:cBhvr>
                                        <p:cTn id="14" dur="1000" fill="hold"/>
                                        <p:tgtEl>
                                          <p:spTgt spid="19460"/>
                                        </p:tgtEl>
                                        <p:attrNameLst>
                                          <p:attrName>ppt_x</p:attrName>
                                        </p:attrNameLst>
                                      </p:cBhvr>
                                      <p:tavLst>
                                        <p:tav tm="0">
                                          <p:val>
                                            <p:strVal val="#ppt_x"/>
                                          </p:val>
                                        </p:tav>
                                        <p:tav tm="100000">
                                          <p:val>
                                            <p:strVal val="#ppt_x"/>
                                          </p:val>
                                        </p:tav>
                                      </p:tavLst>
                                    </p:anim>
                                    <p:anim calcmode="lin" valueType="num">
                                      <p:cBhvr>
                                        <p:cTn id="15"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86200" y="533400"/>
            <a:ext cx="4495800" cy="5592763"/>
          </a:xfrm>
        </p:spPr>
        <p:txBody>
          <a:bodyPr/>
          <a:lstStyle/>
          <a:p>
            <a:pPr eaLnBrk="1" hangingPunct="1"/>
            <a:r>
              <a:rPr lang="en-US" sz="3600" smtClean="0"/>
              <a:t>A prophet of God told Jeroboam to repent. But Jeroboam would not repent. </a:t>
            </a:r>
          </a:p>
          <a:p>
            <a:pPr eaLnBrk="1" hangingPunct="1"/>
            <a:r>
              <a:rPr lang="en-US" sz="3600" smtClean="0"/>
              <a:t>Jeroboam and Rehoboam had armies. They fought each other for many years. </a:t>
            </a:r>
          </a:p>
        </p:txBody>
      </p:sp>
      <p:pic>
        <p:nvPicPr>
          <p:cNvPr id="20484" name="Picture 4" descr="Image"/>
          <p:cNvPicPr>
            <a:picLocks noChangeAspect="1" noChangeArrowheads="1"/>
          </p:cNvPicPr>
          <p:nvPr/>
        </p:nvPicPr>
        <p:blipFill>
          <a:blip r:embed="rId2">
            <a:lum bright="10000"/>
          </a:blip>
          <a:srcRect/>
          <a:stretch>
            <a:fillRect/>
          </a:stretch>
        </p:blipFill>
        <p:spPr bwMode="auto">
          <a:xfrm>
            <a:off x="914400" y="685800"/>
            <a:ext cx="30480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Image"/>
          <p:cNvPicPr>
            <a:picLocks noChangeAspect="1" noChangeArrowheads="1"/>
          </p:cNvPicPr>
          <p:nvPr/>
        </p:nvPicPr>
        <p:blipFill>
          <a:blip r:embed="rId3"/>
          <a:srcRect/>
          <a:stretch>
            <a:fillRect/>
          </a:stretch>
        </p:blipFill>
        <p:spPr bwMode="auto">
          <a:xfrm>
            <a:off x="914400" y="3429000"/>
            <a:ext cx="304641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1000" fill="hold"/>
                                        <p:tgtEl>
                                          <p:spTgt spid="2457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457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1000" fill="hold"/>
                                        <p:tgtEl>
                                          <p:spTgt spid="20484"/>
                                        </p:tgtEl>
                                        <p:attrNameLst>
                                          <p:attrName>ppt_x</p:attrName>
                                        </p:attrNameLst>
                                      </p:cBhvr>
                                      <p:tavLst>
                                        <p:tav tm="0">
                                          <p:val>
                                            <p:strVal val="1+#ppt_w/2"/>
                                          </p:val>
                                        </p:tav>
                                        <p:tav tm="100000">
                                          <p:val>
                                            <p:strVal val="#ppt_x"/>
                                          </p:val>
                                        </p:tav>
                                      </p:tavLst>
                                    </p:anim>
                                    <p:anim calcmode="lin" valueType="num">
                                      <p:cBhvr additive="base">
                                        <p:cTn id="13" dur="10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578">
                                            <p:txEl>
                                              <p:pRg st="1" end="1"/>
                                            </p:txEl>
                                          </p:spTgt>
                                        </p:tgtEl>
                                        <p:attrNameLst>
                                          <p:attrName>style.visibility</p:attrName>
                                        </p:attrNameLst>
                                      </p:cBhvr>
                                      <p:to>
                                        <p:strVal val="visible"/>
                                      </p:to>
                                    </p:set>
                                    <p:anim calcmode="lin" valueType="num">
                                      <p:cBhvr additive="base">
                                        <p:cTn id="18" dur="1000" fill="hold"/>
                                        <p:tgtEl>
                                          <p:spTgt spid="24578">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4578">
                                            <p:txEl>
                                              <p:pRg st="1" end="1"/>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533400"/>
            <a:ext cx="4572000" cy="5592763"/>
          </a:xfrm>
        </p:spPr>
        <p:txBody>
          <a:bodyPr/>
          <a:lstStyle/>
          <a:p>
            <a:pPr eaLnBrk="1" hangingPunct="1"/>
            <a:r>
              <a:rPr lang="en-US" sz="3900" smtClean="0"/>
              <a:t>Jeroboam and Rehoboam were wicked kings. They did not teach the people to obey God. </a:t>
            </a:r>
          </a:p>
          <a:p>
            <a:pPr eaLnBrk="1" hangingPunct="1"/>
            <a:r>
              <a:rPr lang="en-US" sz="3900" smtClean="0"/>
              <a:t>The Israelites became wicked like their kings. </a:t>
            </a:r>
          </a:p>
        </p:txBody>
      </p:sp>
      <p:pic>
        <p:nvPicPr>
          <p:cNvPr id="4" name="Picture 3" descr="Image"/>
          <p:cNvPicPr>
            <a:picLocks noChangeAspect="1" noChangeArrowheads="1"/>
          </p:cNvPicPr>
          <p:nvPr/>
        </p:nvPicPr>
        <p:blipFill>
          <a:blip r:embed="rId2">
            <a:lum bright="10000"/>
          </a:blip>
          <a:srcRect/>
          <a:stretch>
            <a:fillRect/>
          </a:stretch>
        </p:blipFill>
        <p:spPr bwMode="auto">
          <a:xfrm>
            <a:off x="5181600" y="685800"/>
            <a:ext cx="3038475" cy="2735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6" name="Picture 6" descr="Image"/>
          <p:cNvPicPr>
            <a:picLocks noChangeAspect="1" noChangeArrowheads="1"/>
          </p:cNvPicPr>
          <p:nvPr/>
        </p:nvPicPr>
        <p:blipFill>
          <a:blip r:embed="rId3">
            <a:lum bright="10000"/>
          </a:blip>
          <a:srcRect/>
          <a:stretch>
            <a:fillRect/>
          </a:stretch>
        </p:blipFill>
        <p:spPr bwMode="auto">
          <a:xfrm>
            <a:off x="5173663" y="3429000"/>
            <a:ext cx="3046412"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1000" fill="hold"/>
                                        <p:tgtEl>
                                          <p:spTgt spid="256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56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2">
                                            <p:txEl>
                                              <p:pRg st="0" end="0"/>
                                            </p:txEl>
                                          </p:spTgt>
                                        </p:tgtEl>
                                      </p:cBhvr>
                                    </p:animEffect>
                                  </p:childTnLst>
                                </p:cTn>
                              </p:par>
                            </p:childTnLst>
                          </p:cTn>
                        </p:par>
                        <p:par>
                          <p:cTn id="10" fill="hold" nodeType="afterGroup">
                            <p:stCondLst>
                              <p:cond delay="1000"/>
                            </p:stCondLst>
                            <p:childTnLst>
                              <p:par>
                                <p:cTn id="11" presetID="2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1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5602">
                                            <p:txEl>
                                              <p:pRg st="1" end="1"/>
                                            </p:txEl>
                                          </p:spTgt>
                                        </p:tgtEl>
                                        <p:attrNameLst>
                                          <p:attrName>style.visibility</p:attrName>
                                        </p:attrNameLst>
                                      </p:cBhvr>
                                      <p:to>
                                        <p:strVal val="visible"/>
                                      </p:to>
                                    </p:set>
                                    <p:anim calcmode="lin" valueType="num">
                                      <p:cBhvr>
                                        <p:cTn id="18" dur="1000" fill="hold"/>
                                        <p:tgtEl>
                                          <p:spTgt spid="25602">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2560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5602">
                                            <p:txEl>
                                              <p:pRg st="1" end="1"/>
                                            </p:txEl>
                                          </p:spTgt>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25606"/>
                                        </p:tgtEl>
                                        <p:attrNameLst>
                                          <p:attrName>style.visibility</p:attrName>
                                        </p:attrNameLst>
                                      </p:cBhvr>
                                      <p:to>
                                        <p:strVal val="visible"/>
                                      </p:to>
                                    </p:set>
                                    <p:animEffect transition="in" filter="wipe(right)">
                                      <p:cBhvr>
                                        <p:cTn id="24"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257800"/>
            <a:ext cx="4267200" cy="1066800"/>
          </a:xfrm>
          <a:ln>
            <a:miter lim="800000"/>
            <a:headEnd/>
            <a:tailEnd/>
          </a:ln>
          <a:extLst/>
        </p:spPr>
        <p:txBody>
          <a:bodyPr>
            <a:noAutofit/>
          </a:bodyPr>
          <a:lstStyle/>
          <a:p>
            <a:pPr algn="l" eaLnBrk="1" fontAlgn="auto" hangingPunct="1">
              <a:spcAft>
                <a:spcPts val="0"/>
              </a:spcAft>
              <a:defRPr/>
            </a:pPr>
            <a:r>
              <a:rPr sz="6000" err="1" smtClean="0"/>
              <a:t>Rehoboam</a:t>
            </a:r>
            <a:endParaRPr sz="6000"/>
          </a:p>
        </p:txBody>
      </p:sp>
      <p:sp>
        <p:nvSpPr>
          <p:cNvPr id="8195" name="Subtitle 2"/>
          <p:cNvSpPr>
            <a:spLocks noGrp="1"/>
          </p:cNvSpPr>
          <p:nvPr>
            <p:ph type="subTitle" idx="1"/>
          </p:nvPr>
        </p:nvSpPr>
        <p:spPr>
          <a:xfrm>
            <a:off x="5410200" y="5257800"/>
            <a:ext cx="2822575" cy="1219200"/>
          </a:xfrm>
        </p:spPr>
        <p:txBody>
          <a:bodyPr/>
          <a:lstStyle/>
          <a:p>
            <a:pPr eaLnBrk="1" hangingPunct="1"/>
            <a:r>
              <a:rPr lang="en-US" sz="1400" smtClean="0"/>
              <a:t>“Lesson 32: Rehoboam,” </a:t>
            </a:r>
            <a:r>
              <a:rPr lang="en-US" sz="1400" i="1" smtClean="0"/>
              <a:t>Primary 6: Old Testament, </a:t>
            </a:r>
            <a:r>
              <a:rPr lang="en-US" sz="1400" smtClean="0"/>
              <a:t>(1996),140</a:t>
            </a:r>
          </a:p>
          <a:p>
            <a:pPr eaLnBrk="1" hangingPunct="1"/>
            <a:endParaRPr lang="en-US" smtClean="0"/>
          </a:p>
        </p:txBody>
      </p:sp>
      <p:pic>
        <p:nvPicPr>
          <p:cNvPr id="5" name="Picture 5" descr="http://www.biblical-art.com/extra/ownpub/children/087.jpg"/>
          <p:cNvPicPr>
            <a:picLocks noChangeAspect="1" noChangeArrowheads="1"/>
          </p:cNvPicPr>
          <p:nvPr/>
        </p:nvPicPr>
        <p:blipFill>
          <a:blip r:embed="rId2"/>
          <a:srcRect r="1754" b="2085"/>
          <a:stretch>
            <a:fillRect/>
          </a:stretch>
        </p:blipFill>
        <p:spPr bwMode="auto">
          <a:xfrm>
            <a:off x="2667000" y="685800"/>
            <a:ext cx="37719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Effect transition="in" filter="fade">
                                      <p:cBhvr>
                                        <p:cTn id="18"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533400"/>
            <a:ext cx="7772400" cy="1371600"/>
          </a:xfrm>
        </p:spPr>
        <p:txBody>
          <a:bodyPr/>
          <a:lstStyle/>
          <a:p>
            <a:pPr eaLnBrk="1" hangingPunct="1"/>
            <a:r>
              <a:rPr lang="en-US" sz="3600" smtClean="0"/>
              <a:t>Who was Rehoboam’s father? </a:t>
            </a:r>
          </a:p>
          <a:p>
            <a:pPr algn="r" eaLnBrk="1" hangingPunct="1"/>
            <a:r>
              <a:rPr lang="en-US" sz="4000" b="1" smtClean="0">
                <a:latin typeface="Papyrus" pitchFamily="66" charset="0"/>
              </a:rPr>
              <a:t>Let’s read 1 Kings 11:43</a:t>
            </a:r>
          </a:p>
        </p:txBody>
      </p:sp>
      <p:pic>
        <p:nvPicPr>
          <p:cNvPr id="4" name="Picture 8" descr="http://www.pitts.emory.edu/woodcuts/1872HolyV1/00016711.jpg"/>
          <p:cNvPicPr>
            <a:picLocks noChangeAspect="1" noChangeArrowheads="1"/>
          </p:cNvPicPr>
          <p:nvPr/>
        </p:nvPicPr>
        <p:blipFill>
          <a:blip r:embed="rId2"/>
          <a:srcRect l="477" t="1639" r="2240" b="1639"/>
          <a:stretch>
            <a:fillRect/>
          </a:stretch>
        </p:blipFill>
        <p:spPr bwMode="auto">
          <a:xfrm>
            <a:off x="914400" y="2590800"/>
            <a:ext cx="2913063"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3657600" y="1981200"/>
            <a:ext cx="4572000" cy="4114800"/>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3600" dirty="0">
                <a:latin typeface="+mn-lt"/>
              </a:rPr>
              <a:t>After Solomon died and </a:t>
            </a:r>
            <a:r>
              <a:rPr lang="en-US" sz="3600" dirty="0" err="1">
                <a:latin typeface="+mn-lt"/>
              </a:rPr>
              <a:t>Rehoboam</a:t>
            </a:r>
            <a:r>
              <a:rPr lang="en-US" sz="3600" dirty="0">
                <a:latin typeface="+mn-lt"/>
              </a:rPr>
              <a:t> became king, what did the people want him to do for them? </a:t>
            </a:r>
          </a:p>
          <a:p>
            <a:pPr marL="419100" indent="-382588" algn="r">
              <a:spcBef>
                <a:spcPct val="20000"/>
              </a:spcBef>
              <a:buClr>
                <a:schemeClr val="accent1"/>
              </a:buClr>
              <a:buSzPct val="80000"/>
              <a:buFont typeface="Wingdings 2" pitchFamily="18" charset="2"/>
              <a:buChar char=""/>
              <a:defRPr/>
            </a:pPr>
            <a:r>
              <a:rPr lang="en-US" sz="4000" b="1" dirty="0">
                <a:latin typeface="Papyrus" pitchFamily="66" charset="0"/>
              </a:rPr>
              <a:t>Let’s read 1 Kings 12:3–4</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slide(fromBottom)">
                                      <p:cBhvr>
                                        <p:cTn id="7" dur="1000"/>
                                        <p:tgtEl>
                                          <p:spTgt spid="26626">
                                            <p:txEl>
                                              <p:pRg st="0" end="0"/>
                                            </p:txEl>
                                          </p:spTgt>
                                        </p:tgtEl>
                                      </p:cBhvr>
                                    </p:animEffect>
                                  </p:childTnLst>
                                </p:cTn>
                              </p:par>
                            </p:childTnLst>
                          </p:cTn>
                        </p:par>
                        <p:par>
                          <p:cTn id="8" fill="hold" nodeType="afterGroup">
                            <p:stCondLst>
                              <p:cond delay="10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26626">
                                            <p:txEl>
                                              <p:pRg st="1" end="1"/>
                                            </p:txEl>
                                          </p:spTgt>
                                        </p:tgtEl>
                                        <p:attrNameLst>
                                          <p:attrName>style.visibility</p:attrName>
                                        </p:attrNameLst>
                                      </p:cBhvr>
                                      <p:to>
                                        <p:strVal val="visible"/>
                                      </p:to>
                                    </p:set>
                                    <p:anim calcmode="discrete" valueType="clr">
                                      <p:cBhvr override="childStyle">
                                        <p:cTn id="11" dur="80"/>
                                        <p:tgtEl>
                                          <p:spTgt spid="266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6626">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26626">
                                            <p:txEl>
                                              <p:pRg st="1" end="1"/>
                                            </p:txEl>
                                          </p:spTgt>
                                        </p:tgtEl>
                                        <p:attrNameLst>
                                          <p:attrName>fill.type</p:attrName>
                                        </p:attrNameLst>
                                      </p:cBhvr>
                                      <p:to>
                                        <p:strVal val="solid"/>
                                      </p:to>
                                    </p:set>
                                  </p:childTnLst>
                                </p:cTn>
                              </p:par>
                            </p:childTnLst>
                          </p:cTn>
                        </p:par>
                        <p:par>
                          <p:cTn id="14" fill="hold" nodeType="afterGroup">
                            <p:stCondLst>
                              <p:cond delay="1840"/>
                            </p:stCondLst>
                            <p:childTnLst>
                              <p:par>
                                <p:cTn id="15" presetID="17"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ppt_h/2"/>
                                          </p:val>
                                        </p:tav>
                                        <p:tav tm="100000">
                                          <p:val>
                                            <p:strVal val="#ppt_y"/>
                                          </p:val>
                                        </p:tav>
                                      </p:tavLst>
                                    </p:anim>
                                    <p:anim calcmode="lin" valueType="num">
                                      <p:cBhvr>
                                        <p:cTn id="19" dur="500" fill="hold"/>
                                        <p:tgtEl>
                                          <p:spTgt spid="4"/>
                                        </p:tgtEl>
                                        <p:attrNameLst>
                                          <p:attrName>ppt_w</p:attrName>
                                        </p:attrNameLst>
                                      </p:cBhvr>
                                      <p:tavLst>
                                        <p:tav tm="0">
                                          <p:val>
                                            <p:strVal val="#ppt_w"/>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slide(fromBottom)">
                                      <p:cBhvr>
                                        <p:cTn id="25" dur="1000"/>
                                        <p:tgtEl>
                                          <p:spTgt spid="5">
                                            <p:txEl>
                                              <p:pRg st="0" end="0"/>
                                            </p:txEl>
                                          </p:spTgt>
                                        </p:tgtEl>
                                      </p:cBhvr>
                                    </p:animEffect>
                                  </p:childTnLst>
                                </p:cTn>
                              </p:par>
                            </p:childTnLst>
                          </p:cTn>
                        </p:par>
                        <p:par>
                          <p:cTn id="26" fill="hold" nodeType="afterGroup">
                            <p:stCondLst>
                              <p:cond delay="1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9"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81000" y="533400"/>
            <a:ext cx="7848600" cy="1219200"/>
          </a:xfrm>
        </p:spPr>
        <p:txBody>
          <a:bodyPr/>
          <a:lstStyle/>
          <a:p>
            <a:pPr eaLnBrk="1" hangingPunct="1"/>
            <a:r>
              <a:rPr lang="en-US" sz="3800" smtClean="0"/>
              <a:t>Whom did Rehoboam first consult with? </a:t>
            </a:r>
          </a:p>
        </p:txBody>
      </p:sp>
      <p:pic>
        <p:nvPicPr>
          <p:cNvPr id="4" name="Picture 6" descr="http://oneyearbibleimages.com/i_kings_12_6_king_rehoboam_consulted_wit.jpg"/>
          <p:cNvPicPr>
            <a:picLocks noChangeAspect="1" noChangeArrowheads="1"/>
          </p:cNvPicPr>
          <p:nvPr/>
        </p:nvPicPr>
        <p:blipFill>
          <a:blip r:embed="rId2"/>
          <a:srcRect/>
          <a:stretch>
            <a:fillRect/>
          </a:stretch>
        </p:blipFill>
        <p:spPr bwMode="auto">
          <a:xfrm>
            <a:off x="4090988" y="1676400"/>
            <a:ext cx="415925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p:cNvSpPr txBox="1">
            <a:spLocks/>
          </p:cNvSpPr>
          <p:nvPr/>
        </p:nvSpPr>
        <p:spPr bwMode="auto">
          <a:xfrm>
            <a:off x="381000" y="2057400"/>
            <a:ext cx="3733800" cy="3276600"/>
          </a:xfrm>
          <a:prstGeom prst="rect">
            <a:avLst/>
          </a:prstGeom>
          <a:noFill/>
          <a:ln w="9525">
            <a:noFill/>
            <a:miter lim="800000"/>
            <a:headEnd/>
            <a:tailEnd/>
          </a:ln>
        </p:spPr>
        <p:txBody>
          <a:bodyPr/>
          <a:lstStyle/>
          <a:p>
            <a:pPr marL="419100" indent="-382588" algn="r">
              <a:spcBef>
                <a:spcPct val="20000"/>
              </a:spcBef>
              <a:buClr>
                <a:schemeClr val="accent1"/>
              </a:buClr>
              <a:buSzPct val="80000"/>
              <a:buFont typeface="Wingdings 2" pitchFamily="18" charset="2"/>
              <a:buChar char=""/>
              <a:defRPr/>
            </a:pPr>
            <a:r>
              <a:rPr lang="en-US" sz="4000" b="1" dirty="0">
                <a:latin typeface="Papyrus" pitchFamily="66" charset="0"/>
              </a:rPr>
              <a:t>Let’s read 1 Kings 12:6</a:t>
            </a:r>
          </a:p>
          <a:p>
            <a:pPr marL="419100" indent="-382588">
              <a:spcBef>
                <a:spcPct val="20000"/>
              </a:spcBef>
              <a:buClr>
                <a:schemeClr val="accent1"/>
              </a:buClr>
              <a:buSzPct val="80000"/>
              <a:buFont typeface="Wingdings 2" pitchFamily="18" charset="2"/>
              <a:buChar char=""/>
              <a:defRPr/>
            </a:pPr>
            <a:r>
              <a:rPr lang="en-US" sz="3800" dirty="0">
                <a:latin typeface="+mn-lt"/>
              </a:rPr>
              <a:t>What was their advice to </a:t>
            </a:r>
            <a:r>
              <a:rPr lang="en-US" sz="3800" dirty="0" err="1">
                <a:latin typeface="+mn-lt"/>
              </a:rPr>
              <a:t>Rehoboam</a:t>
            </a:r>
            <a:r>
              <a:rPr lang="en-US" sz="3800" dirty="0">
                <a:latin typeface="+mn-lt"/>
              </a:rPr>
              <a:t>? </a:t>
            </a:r>
          </a:p>
        </p:txBody>
      </p:sp>
      <p:sp>
        <p:nvSpPr>
          <p:cNvPr id="27653" name="Content Placeholder 2"/>
          <p:cNvSpPr txBox="1">
            <a:spLocks/>
          </p:cNvSpPr>
          <p:nvPr/>
        </p:nvSpPr>
        <p:spPr bwMode="auto">
          <a:xfrm>
            <a:off x="304800" y="56388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buClr>
                <a:schemeClr val="accent1"/>
              </a:buClr>
              <a:buSzPct val="80000"/>
              <a:buFont typeface="Wingdings 2" pitchFamily="18" charset="2"/>
              <a:buChar char=""/>
            </a:pPr>
            <a:r>
              <a:rPr lang="en-US" sz="4000" b="1">
                <a:latin typeface="Papyrus" pitchFamily="66" charset="0"/>
              </a:rPr>
              <a:t>Let’s read 1 Kings 12:7</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1000" fill="hold"/>
                                        <p:tgtEl>
                                          <p:spTgt spid="2765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76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0">
                                            <p:txEl>
                                              <p:pRg st="0" end="0"/>
                                            </p:txEl>
                                          </p:spTgt>
                                        </p:tgtEl>
                                      </p:cBhvr>
                                    </p:animEffec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5">
                                            <p:txEl>
                                              <p:pRg st="0" end="0"/>
                                            </p:txEl>
                                          </p:spTgt>
                                        </p:tgtEl>
                                        <p:attrNameLst>
                                          <p:attrName>fill.type</p:attrName>
                                        </p:attrNameLst>
                                      </p:cBhvr>
                                      <p:to>
                                        <p:strVal val="solid"/>
                                      </p:to>
                                    </p:set>
                                  </p:childTnLst>
                                </p:cTn>
                              </p:par>
                            </p:childTnLst>
                          </p:cTn>
                        </p:par>
                        <p:par>
                          <p:cTn id="16" fill="hold" nodeType="afterGroup">
                            <p:stCondLst>
                              <p:cond delay="1800"/>
                            </p:stCondLst>
                            <p:childTnLst>
                              <p:par>
                                <p:cTn id="17" presetID="6"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1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1" end="1"/>
                                            </p:txEl>
                                          </p:spTgt>
                                        </p:tgtEl>
                                      </p:cBhvr>
                                    </p:animEffect>
                                  </p:childTnLst>
                                </p:cTn>
                              </p:par>
                            </p:childTnLst>
                          </p:cTn>
                        </p:par>
                        <p:par>
                          <p:cTn id="27" fill="hold" nodeType="afterGroup">
                            <p:stCondLst>
                              <p:cond delay="100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27653">
                                            <p:txEl>
                                              <p:pRg st="0" end="0"/>
                                            </p:txEl>
                                          </p:spTgt>
                                        </p:tgtEl>
                                        <p:attrNameLst>
                                          <p:attrName>style.visibility</p:attrName>
                                        </p:attrNameLst>
                                      </p:cBhvr>
                                      <p:to>
                                        <p:strVal val="visible"/>
                                      </p:to>
                                    </p:set>
                                    <p:anim calcmode="discrete" valueType="clr">
                                      <p:cBhvr override="childStyle">
                                        <p:cTn id="30" dur="80"/>
                                        <p:tgtEl>
                                          <p:spTgt spid="276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7653">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2765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81000" y="533400"/>
            <a:ext cx="7848600" cy="1219200"/>
          </a:xfrm>
        </p:spPr>
        <p:txBody>
          <a:bodyPr/>
          <a:lstStyle/>
          <a:p>
            <a:pPr eaLnBrk="1" hangingPunct="1"/>
            <a:r>
              <a:rPr lang="en-US" sz="3600" smtClean="0"/>
              <a:t>Why do you think this was good advice? </a:t>
            </a:r>
          </a:p>
        </p:txBody>
      </p:sp>
      <p:sp>
        <p:nvSpPr>
          <p:cNvPr id="28676" name="Content Placeholder 2"/>
          <p:cNvSpPr txBox="1">
            <a:spLocks/>
          </p:cNvSpPr>
          <p:nvPr/>
        </p:nvSpPr>
        <p:spPr bwMode="auto">
          <a:xfrm>
            <a:off x="381000" y="1752600"/>
            <a:ext cx="350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SzPct val="80000"/>
              <a:buFont typeface="Wingdings 2" pitchFamily="18" charset="2"/>
              <a:buChar char=""/>
            </a:pPr>
            <a:r>
              <a:rPr lang="en-US" sz="3600"/>
              <a:t>What could we learn from this advice about how we should treat our families, friends, and neighbors? </a:t>
            </a:r>
          </a:p>
        </p:txBody>
      </p:sp>
      <p:pic>
        <p:nvPicPr>
          <p:cNvPr id="5" name="Picture 6" descr="http://oneyearbibleimages.com/i_kings_12_6_king_rehoboam_consulted_wit.jpg"/>
          <p:cNvPicPr>
            <a:picLocks noChangeAspect="1" noChangeArrowheads="1"/>
          </p:cNvPicPr>
          <p:nvPr/>
        </p:nvPicPr>
        <p:blipFill>
          <a:blip r:embed="rId2"/>
          <a:srcRect/>
          <a:stretch>
            <a:fillRect/>
          </a:stretch>
        </p:blipFill>
        <p:spPr bwMode="auto">
          <a:xfrm>
            <a:off x="4090988" y="1676400"/>
            <a:ext cx="415925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randombar(horizontal)">
                                      <p:cBhvr>
                                        <p:cTn id="7" dur="10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randombar(vertical)">
                                      <p:cBhvr>
                                        <p:cTn id="12"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286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533400"/>
            <a:ext cx="7848600" cy="1524000"/>
          </a:xfrm>
        </p:spPr>
        <p:txBody>
          <a:bodyPr/>
          <a:lstStyle/>
          <a:p>
            <a:pPr eaLnBrk="1" hangingPunct="1"/>
            <a:r>
              <a:rPr lang="en-US" sz="3500" smtClean="0"/>
              <a:t>Whom did Rehoboam consult with next? </a:t>
            </a:r>
          </a:p>
          <a:p>
            <a:pPr algn="r" eaLnBrk="1" hangingPunct="1"/>
            <a:r>
              <a:rPr lang="en-US" sz="3600" b="1" smtClean="0">
                <a:latin typeface="Papyrus" pitchFamily="66" charset="0"/>
              </a:rPr>
              <a:t>Let’s read 1 Kings 12:8–9</a:t>
            </a:r>
          </a:p>
          <a:p>
            <a:pPr eaLnBrk="1" hangingPunct="1"/>
            <a:endParaRPr lang="en-US" sz="3500" smtClean="0"/>
          </a:p>
        </p:txBody>
      </p:sp>
      <p:sp>
        <p:nvSpPr>
          <p:cNvPr id="6" name="Content Placeholder 2"/>
          <p:cNvSpPr txBox="1">
            <a:spLocks/>
          </p:cNvSpPr>
          <p:nvPr/>
        </p:nvSpPr>
        <p:spPr bwMode="auto">
          <a:xfrm>
            <a:off x="4876800" y="3048000"/>
            <a:ext cx="3505200" cy="2514600"/>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3500" dirty="0">
                <a:latin typeface="+mn-lt"/>
              </a:rPr>
              <a:t>What was their advice to </a:t>
            </a:r>
            <a:r>
              <a:rPr lang="en-US" sz="3500" dirty="0" err="1">
                <a:latin typeface="+mn-lt"/>
              </a:rPr>
              <a:t>Rehoboam</a:t>
            </a:r>
            <a:r>
              <a:rPr lang="en-US" sz="3500" dirty="0">
                <a:latin typeface="+mn-lt"/>
              </a:rPr>
              <a:t>? </a:t>
            </a:r>
          </a:p>
          <a:p>
            <a:pPr marL="419100" indent="-382588" algn="r">
              <a:spcBef>
                <a:spcPct val="20000"/>
              </a:spcBef>
              <a:buClr>
                <a:schemeClr val="accent1"/>
              </a:buClr>
              <a:buSzPct val="80000"/>
              <a:buFont typeface="Wingdings 2" pitchFamily="18" charset="2"/>
              <a:buChar char=""/>
              <a:defRPr/>
            </a:pPr>
            <a:endParaRPr lang="en-US" sz="3800" b="1" dirty="0">
              <a:latin typeface="Papyrus" pitchFamily="66" charset="0"/>
            </a:endParaRPr>
          </a:p>
        </p:txBody>
      </p:sp>
      <p:sp>
        <p:nvSpPr>
          <p:cNvPr id="29700" name="Content Placeholder 2"/>
          <p:cNvSpPr txBox="1">
            <a:spLocks/>
          </p:cNvSpPr>
          <p:nvPr/>
        </p:nvSpPr>
        <p:spPr bwMode="auto">
          <a:xfrm>
            <a:off x="381000" y="56388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buClr>
                <a:schemeClr val="accent1"/>
              </a:buClr>
              <a:buSzPct val="80000"/>
              <a:buFont typeface="Wingdings 2" pitchFamily="18" charset="2"/>
              <a:buChar char=""/>
            </a:pPr>
            <a:r>
              <a:rPr lang="en-US" sz="3800" b="1">
                <a:latin typeface="Papyrus" pitchFamily="66" charset="0"/>
              </a:rPr>
              <a:t>Let’s read 1 Kings 12:10–11</a:t>
            </a:r>
          </a:p>
        </p:txBody>
      </p:sp>
      <p:pic>
        <p:nvPicPr>
          <p:cNvPr id="8" name="Picture 2" descr="http://www.pitts.emory.edu/woodcuts/1670Font/00010453.jpg"/>
          <p:cNvPicPr>
            <a:picLocks noChangeAspect="1" noChangeArrowheads="1"/>
          </p:cNvPicPr>
          <p:nvPr/>
        </p:nvPicPr>
        <p:blipFill>
          <a:blip r:embed="rId2"/>
          <a:srcRect l="1222" t="1639" r="1054" b="1639"/>
          <a:stretch>
            <a:fillRect/>
          </a:stretch>
        </p:blipFill>
        <p:spPr bwMode="auto">
          <a:xfrm>
            <a:off x="838200" y="2490788"/>
            <a:ext cx="4114800" cy="303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800" decel="100000"/>
                                        <p:tgtEl>
                                          <p:spTgt spid="29698">
                                            <p:txEl>
                                              <p:pRg st="0" end="0"/>
                                            </p:txEl>
                                          </p:spTgt>
                                        </p:tgtEl>
                                      </p:cBhvr>
                                    </p:animEffect>
                                    <p:anim calcmode="lin" valueType="num">
                                      <p:cBhvr>
                                        <p:cTn id="8" dur="800" decel="100000" fill="hold"/>
                                        <p:tgtEl>
                                          <p:spTgt spid="2969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969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969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8">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9698">
                                            <p:txEl>
                                              <p:pRg st="1" end="1"/>
                                            </p:txEl>
                                          </p:spTgt>
                                        </p:tgtEl>
                                        <p:attrNameLst>
                                          <p:attrName>style.visibility</p:attrName>
                                        </p:attrNameLst>
                                      </p:cBhvr>
                                      <p:to>
                                        <p:strVal val="visible"/>
                                      </p:to>
                                    </p:set>
                                    <p:anim calcmode="discrete" valueType="clr">
                                      <p:cBhvr override="childStyle">
                                        <p:cTn id="16" dur="80"/>
                                        <p:tgtEl>
                                          <p:spTgt spid="296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9698">
                                            <p:txEl>
                                              <p:pRg st="1" end="1"/>
                                            </p:txEl>
                                          </p:spTgt>
                                        </p:tgtEl>
                                        <p:attrNameLst>
                                          <p:attrName>fillcolor</p:attrName>
                                        </p:attrNameLst>
                                      </p:cBhvr>
                                      <p:tavLst>
                                        <p:tav tm="0">
                                          <p:val>
                                            <p:clrVal>
                                              <a:schemeClr val="accent2"/>
                                            </p:clrVal>
                                          </p:val>
                                        </p:tav>
                                        <p:tav tm="50000">
                                          <p:val>
                                            <p:clrVal>
                                              <a:schemeClr val="hlink"/>
                                            </p:clrVal>
                                          </p:val>
                                        </p:tav>
                                      </p:tavLst>
                                    </p:anim>
                                    <p:set>
                                      <p:cBhvr>
                                        <p:cTn id="18" dur="80"/>
                                        <p:tgtEl>
                                          <p:spTgt spid="29698">
                                            <p:txEl>
                                              <p:pRg st="1" end="1"/>
                                            </p:txEl>
                                          </p:spTgt>
                                        </p:tgtEl>
                                        <p:attrNameLst>
                                          <p:attrName>fill.type</p:attrName>
                                        </p:attrNameLst>
                                      </p:cBhvr>
                                      <p:to>
                                        <p:strVal val="solid"/>
                                      </p:to>
                                    </p:set>
                                  </p:childTnLst>
                                </p:cTn>
                              </p:par>
                            </p:childTnLst>
                          </p:cTn>
                        </p:par>
                        <p:par>
                          <p:cTn id="19" fill="hold" nodeType="afterGroup">
                            <p:stCondLst>
                              <p:cond delay="1880"/>
                            </p:stCondLst>
                            <p:childTnLst>
                              <p:par>
                                <p:cTn id="20" presetID="17"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decel="100000"/>
                                        <p:tgtEl>
                                          <p:spTgt spid="6"/>
                                        </p:tgtEl>
                                      </p:cBhvr>
                                    </p:animEffect>
                                    <p:anim calcmode="lin" valueType="num">
                                      <p:cBhvr>
                                        <p:cTn id="29" dur="800" decel="100000" fill="hold"/>
                                        <p:tgtEl>
                                          <p:spTgt spid="6"/>
                                        </p:tgtEl>
                                        <p:attrNameLst>
                                          <p:attrName>style.rotation</p:attrName>
                                        </p:attrNameLst>
                                      </p:cBhvr>
                                      <p:tavLst>
                                        <p:tav tm="0">
                                          <p:val>
                                            <p:fltVal val="-90"/>
                                          </p:val>
                                        </p:tav>
                                        <p:tav tm="100000">
                                          <p:val>
                                            <p:fltVal val="0"/>
                                          </p:val>
                                        </p:tav>
                                      </p:tavLst>
                                    </p:anim>
                                    <p:anim calcmode="lin" valueType="num">
                                      <p:cBhvr>
                                        <p:cTn id="30" dur="800" decel="100000" fill="hold"/>
                                        <p:tgtEl>
                                          <p:spTgt spid="6"/>
                                        </p:tgtEl>
                                        <p:attrNameLst>
                                          <p:attrName>ppt_x</p:attrName>
                                        </p:attrNameLst>
                                      </p:cBhvr>
                                      <p:tavLst>
                                        <p:tav tm="0">
                                          <p:val>
                                            <p:strVal val="#ppt_x+0.4"/>
                                          </p:val>
                                        </p:tav>
                                        <p:tav tm="100000">
                                          <p:val>
                                            <p:strVal val="#ppt_x-0.05"/>
                                          </p:val>
                                        </p:tav>
                                      </p:tavLst>
                                    </p:anim>
                                    <p:anim calcmode="lin" valueType="num">
                                      <p:cBhvr>
                                        <p:cTn id="31" dur="800" decel="100000" fill="hold"/>
                                        <p:tgtEl>
                                          <p:spTgt spid="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4" fill="hold" nodeType="afterGroup">
                            <p:stCondLst>
                              <p:cond delay="10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9700"/>
                                        </p:tgtEl>
                                        <p:attrNameLst>
                                          <p:attrName>style.visibility</p:attrName>
                                        </p:attrNameLst>
                                      </p:cBhvr>
                                      <p:to>
                                        <p:strVal val="visible"/>
                                      </p:to>
                                    </p:set>
                                    <p:anim calcmode="discrete" valueType="clr">
                                      <p:cBhvr override="childStyle">
                                        <p:cTn id="37"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9700"/>
                                        </p:tgtEl>
                                        <p:attrNameLst>
                                          <p:attrName>fillcolor</p:attrName>
                                        </p:attrNameLst>
                                      </p:cBhvr>
                                      <p:tavLst>
                                        <p:tav tm="0">
                                          <p:val>
                                            <p:clrVal>
                                              <a:schemeClr val="accent2"/>
                                            </p:clrVal>
                                          </p:val>
                                        </p:tav>
                                        <p:tav tm="50000">
                                          <p:val>
                                            <p:clrVal>
                                              <a:schemeClr val="hlink"/>
                                            </p:clrVal>
                                          </p:val>
                                        </p:tav>
                                      </p:tavLst>
                                    </p:anim>
                                    <p:set>
                                      <p:cBhvr>
                                        <p:cTn id="39" dur="80"/>
                                        <p:tgtEl>
                                          <p:spTgt spid="297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6" grpId="0"/>
      <p:bldP spid="297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648200" y="609600"/>
            <a:ext cx="3581400" cy="5562600"/>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3600" dirty="0">
                <a:latin typeface="+mn-lt"/>
              </a:rPr>
              <a:t>The reference to scorpions in verse 11 alludes to whips made of several thongs of leather with metal barbs embedded in the ends.</a:t>
            </a:r>
          </a:p>
        </p:txBody>
      </p:sp>
      <p:pic>
        <p:nvPicPr>
          <p:cNvPr id="4" name="Picture 2" descr="http://www.pitts.emory.edu/woodcuts/1670Font/00010453.jpg"/>
          <p:cNvPicPr>
            <a:picLocks noChangeAspect="1" noChangeArrowheads="1"/>
          </p:cNvPicPr>
          <p:nvPr/>
        </p:nvPicPr>
        <p:blipFill>
          <a:blip r:embed="rId2"/>
          <a:srcRect l="1222" t="1639" r="1054" b="1639"/>
          <a:stretch>
            <a:fillRect/>
          </a:stretch>
        </p:blipFill>
        <p:spPr bwMode="auto">
          <a:xfrm>
            <a:off x="838200" y="2490788"/>
            <a:ext cx="4114800" cy="303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762000" y="1143000"/>
            <a:ext cx="3657600" cy="4343400"/>
          </a:xfrm>
        </p:spPr>
        <p:txBody>
          <a:bodyPr/>
          <a:lstStyle/>
          <a:p>
            <a:pPr eaLnBrk="1" hangingPunct="1"/>
            <a:r>
              <a:rPr lang="en-US" sz="4000" smtClean="0"/>
              <a:t>How did Rehoboam respond when the people came to him to get his answer? </a:t>
            </a:r>
          </a:p>
        </p:txBody>
      </p:sp>
      <p:pic>
        <p:nvPicPr>
          <p:cNvPr id="29701" name="Picture 5" descr="http://www.mainlesson.com/books/hurlbut/bible/zpage354.jpg"/>
          <p:cNvPicPr>
            <a:picLocks noChangeAspect="1" noChangeArrowheads="1"/>
          </p:cNvPicPr>
          <p:nvPr/>
        </p:nvPicPr>
        <p:blipFill>
          <a:blip r:embed="rId2">
            <a:lum bright="4000"/>
            <a:grayscl/>
          </a:blip>
          <a:srcRect l="1170" t="1386" r="2720" b="1565"/>
          <a:stretch>
            <a:fillRect/>
          </a:stretch>
        </p:blipFill>
        <p:spPr bwMode="auto">
          <a:xfrm>
            <a:off x="4572000" y="685800"/>
            <a:ext cx="3687763" cy="487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2"/>
          <p:cNvSpPr txBox="1">
            <a:spLocks/>
          </p:cNvSpPr>
          <p:nvPr/>
        </p:nvSpPr>
        <p:spPr bwMode="auto">
          <a:xfrm>
            <a:off x="838200" y="5638800"/>
            <a:ext cx="739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buClr>
                <a:schemeClr val="accent1"/>
              </a:buClr>
              <a:buSzPct val="80000"/>
              <a:buFont typeface="Wingdings 2" pitchFamily="18" charset="2"/>
              <a:buChar char=""/>
            </a:pPr>
            <a:r>
              <a:rPr lang="en-US" sz="4000" b="1">
                <a:latin typeface="Papyrus" pitchFamily="66" charset="0"/>
              </a:rPr>
              <a:t>Let’s read 1 Kings 12:13–14</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1000" fill="hold"/>
                                        <p:tgtEl>
                                          <p:spTgt spid="31746">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1746">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1746">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1746">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1746">
                                            <p:txEl>
                                              <p:pRg st="0" end="0"/>
                                            </p:txEl>
                                          </p:spTgt>
                                        </p:tgtEl>
                                      </p:cBhvr>
                                    </p:animEffect>
                                  </p:childTnLst>
                                </p:cTn>
                              </p:par>
                            </p:childTnLst>
                          </p:cTn>
                        </p:par>
                        <p:par>
                          <p:cTn id="12" fill="hold" nodeType="afterGroup">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4"/>
                                        </p:tgtEl>
                                        <p:attrNameLst>
                                          <p:attrName>style.visibility</p:attrName>
                                        </p:attrNameLst>
                                      </p:cBhvr>
                                      <p:to>
                                        <p:strVal val="visible"/>
                                      </p:to>
                                    </p:set>
                                    <p:anim calcmode="discrete" valueType="clr">
                                      <p:cBhvr override="childStyle">
                                        <p:cTn id="1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
                                        </p:tgtEl>
                                        <p:attrNameLst>
                                          <p:attrName>fillcolor</p:attrName>
                                        </p:attrNameLst>
                                      </p:cBhvr>
                                      <p:tavLst>
                                        <p:tav tm="0">
                                          <p:val>
                                            <p:clrVal>
                                              <a:schemeClr val="accent2"/>
                                            </p:clrVal>
                                          </p:val>
                                        </p:tav>
                                        <p:tav tm="50000">
                                          <p:val>
                                            <p:clrVal>
                                              <a:schemeClr val="hlink"/>
                                            </p:clrVal>
                                          </p:val>
                                        </p:tav>
                                      </p:tavLst>
                                    </p:anim>
                                    <p:set>
                                      <p:cBhvr>
                                        <p:cTn id="17" dur="80"/>
                                        <p:tgtEl>
                                          <p:spTgt spid="4"/>
                                        </p:tgtEl>
                                        <p:attrNameLst>
                                          <p:attrName>fill.type</p:attrName>
                                        </p:attrNameLst>
                                      </p:cBhvr>
                                      <p:to>
                                        <p:strVal val="solid"/>
                                      </p:to>
                                    </p:set>
                                  </p:childTnLst>
                                </p:cTn>
                              </p:par>
                            </p:childTnLst>
                          </p:cTn>
                        </p:par>
                        <p:par>
                          <p:cTn id="18" fill="hold" nodeType="afterGroup">
                            <p:stCondLst>
                              <p:cond delay="1960"/>
                            </p:stCondLst>
                            <p:childTnLst>
                              <p:par>
                                <p:cTn id="19" presetID="17" presetClass="entr" presetSubtype="4" fill="hold" nodeType="afterEffect">
                                  <p:stCondLst>
                                    <p:cond delay="0"/>
                                  </p:stCondLst>
                                  <p:childTnLst>
                                    <p:set>
                                      <p:cBhvr>
                                        <p:cTn id="20" dur="1" fill="hold">
                                          <p:stCondLst>
                                            <p:cond delay="0"/>
                                          </p:stCondLst>
                                        </p:cTn>
                                        <p:tgtEl>
                                          <p:spTgt spid="29701"/>
                                        </p:tgtEl>
                                        <p:attrNameLst>
                                          <p:attrName>style.visibility</p:attrName>
                                        </p:attrNameLst>
                                      </p:cBhvr>
                                      <p:to>
                                        <p:strVal val="visible"/>
                                      </p:to>
                                    </p:set>
                                    <p:anim calcmode="lin" valueType="num">
                                      <p:cBhvr>
                                        <p:cTn id="21" dur="1000" fill="hold"/>
                                        <p:tgtEl>
                                          <p:spTgt spid="29701"/>
                                        </p:tgtEl>
                                        <p:attrNameLst>
                                          <p:attrName>ppt_x</p:attrName>
                                        </p:attrNameLst>
                                      </p:cBhvr>
                                      <p:tavLst>
                                        <p:tav tm="0">
                                          <p:val>
                                            <p:strVal val="#ppt_x"/>
                                          </p:val>
                                        </p:tav>
                                        <p:tav tm="100000">
                                          <p:val>
                                            <p:strVal val="#ppt_x"/>
                                          </p:val>
                                        </p:tav>
                                      </p:tavLst>
                                    </p:anim>
                                    <p:anim calcmode="lin" valueType="num">
                                      <p:cBhvr>
                                        <p:cTn id="22" dur="1000" fill="hold"/>
                                        <p:tgtEl>
                                          <p:spTgt spid="29701"/>
                                        </p:tgtEl>
                                        <p:attrNameLst>
                                          <p:attrName>ppt_y</p:attrName>
                                        </p:attrNameLst>
                                      </p:cBhvr>
                                      <p:tavLst>
                                        <p:tav tm="0">
                                          <p:val>
                                            <p:strVal val="#ppt_y+#ppt_h/2"/>
                                          </p:val>
                                        </p:tav>
                                        <p:tav tm="100000">
                                          <p:val>
                                            <p:strVal val="#ppt_y"/>
                                          </p:val>
                                        </p:tav>
                                      </p:tavLst>
                                    </p:anim>
                                    <p:anim calcmode="lin" valueType="num">
                                      <p:cBhvr>
                                        <p:cTn id="23" dur="1000" fill="hold"/>
                                        <p:tgtEl>
                                          <p:spTgt spid="29701"/>
                                        </p:tgtEl>
                                        <p:attrNameLst>
                                          <p:attrName>ppt_w</p:attrName>
                                        </p:attrNameLst>
                                      </p:cBhvr>
                                      <p:tavLst>
                                        <p:tav tm="0">
                                          <p:val>
                                            <p:strVal val="#ppt_w"/>
                                          </p:val>
                                        </p:tav>
                                        <p:tav tm="100000">
                                          <p:val>
                                            <p:strVal val="#ppt_w"/>
                                          </p:val>
                                        </p:tav>
                                      </p:tavLst>
                                    </p:anim>
                                    <p:anim calcmode="lin" valueType="num">
                                      <p:cBhvr>
                                        <p:cTn id="24" dur="1000" fill="hold"/>
                                        <p:tgtEl>
                                          <p:spTgt spid="297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381000" y="533400"/>
            <a:ext cx="4419600" cy="4495800"/>
          </a:xfrm>
        </p:spPr>
        <p:txBody>
          <a:bodyPr/>
          <a:lstStyle/>
          <a:p>
            <a:pPr eaLnBrk="1" hangingPunct="1"/>
            <a:r>
              <a:rPr lang="en-US" sz="4000" smtClean="0"/>
              <a:t>Why do you think Rehoboam decided to follow the advice of the younger men rather than the older men? </a:t>
            </a:r>
          </a:p>
        </p:txBody>
      </p:sp>
      <p:sp>
        <p:nvSpPr>
          <p:cNvPr id="5" name="Content Placeholder 2"/>
          <p:cNvSpPr txBox="1">
            <a:spLocks/>
          </p:cNvSpPr>
          <p:nvPr/>
        </p:nvSpPr>
        <p:spPr bwMode="auto">
          <a:xfrm>
            <a:off x="381000" y="5029200"/>
            <a:ext cx="7848600" cy="1325563"/>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4000" dirty="0">
                <a:latin typeface="+mn-lt"/>
              </a:rPr>
              <a:t>How do you think the people felt about </a:t>
            </a:r>
            <a:r>
              <a:rPr lang="en-US" sz="4000" dirty="0" err="1">
                <a:latin typeface="+mn-lt"/>
              </a:rPr>
              <a:t>Rehoboam’s</a:t>
            </a:r>
            <a:r>
              <a:rPr lang="en-US" sz="4000" dirty="0">
                <a:latin typeface="+mn-lt"/>
              </a:rPr>
              <a:t> decision? </a:t>
            </a:r>
          </a:p>
        </p:txBody>
      </p:sp>
      <p:pic>
        <p:nvPicPr>
          <p:cNvPr id="32772" name="Picture 2" descr="C:\Documents and Settings\The Covalt Family\Local Settings\Temporary Internet Files\Content.IE5\1X7SRHVY\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8" y="914400"/>
            <a:ext cx="3390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decel="50000" fill="hold">
                                          <p:stCondLst>
                                            <p:cond delay="0"/>
                                          </p:stCondLst>
                                        </p:cTn>
                                        <p:tgtEl>
                                          <p:spTgt spid="3277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77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77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277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77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77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77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770">
                                            <p:txEl>
                                              <p:pRg st="0" end="0"/>
                                            </p:txEl>
                                          </p:spTgt>
                                        </p:tgtEl>
                                      </p:cBhvr>
                                    </p:animEffect>
                                  </p:childTnLst>
                                </p:cTn>
                              </p:par>
                            </p:childTnLst>
                          </p:cTn>
                        </p:par>
                        <p:par>
                          <p:cTn id="15" fill="hold" nodeType="afterGroup">
                            <p:stCondLst>
                              <p:cond delay="1000"/>
                            </p:stCondLst>
                            <p:childTnLst>
                              <p:par>
                                <p:cTn id="16" presetID="35" presetClass="entr" presetSubtype="0" fill="hold" nodeType="afterEffect">
                                  <p:stCondLst>
                                    <p:cond delay="0"/>
                                  </p:stCondLst>
                                  <p:childTnLst>
                                    <p:set>
                                      <p:cBhvr>
                                        <p:cTn id="17" dur="1" fill="hold">
                                          <p:stCondLst>
                                            <p:cond delay="0"/>
                                          </p:stCondLst>
                                        </p:cTn>
                                        <p:tgtEl>
                                          <p:spTgt spid="32772"/>
                                        </p:tgtEl>
                                        <p:attrNameLst>
                                          <p:attrName>style.visibility</p:attrName>
                                        </p:attrNameLst>
                                      </p:cBhvr>
                                      <p:to>
                                        <p:strVal val="visible"/>
                                      </p:to>
                                    </p:set>
                                    <p:animEffect transition="in" filter="fade">
                                      <p:cBhvr>
                                        <p:cTn id="18" dur="2000"/>
                                        <p:tgtEl>
                                          <p:spTgt spid="32772"/>
                                        </p:tgtEl>
                                      </p:cBhvr>
                                    </p:animEffect>
                                    <p:anim calcmode="lin" valueType="num">
                                      <p:cBhvr>
                                        <p:cTn id="19" dur="2000" fill="hold"/>
                                        <p:tgtEl>
                                          <p:spTgt spid="32772"/>
                                        </p:tgtEl>
                                        <p:attrNameLst>
                                          <p:attrName>style.rotation</p:attrName>
                                        </p:attrNameLst>
                                      </p:cBhvr>
                                      <p:tavLst>
                                        <p:tav tm="0">
                                          <p:val>
                                            <p:fltVal val="720"/>
                                          </p:val>
                                        </p:tav>
                                        <p:tav tm="100000">
                                          <p:val>
                                            <p:fltVal val="0"/>
                                          </p:val>
                                        </p:tav>
                                      </p:tavLst>
                                    </p:anim>
                                    <p:anim calcmode="lin" valueType="num">
                                      <p:cBhvr>
                                        <p:cTn id="20" dur="2000" fill="hold"/>
                                        <p:tgtEl>
                                          <p:spTgt spid="32772"/>
                                        </p:tgtEl>
                                        <p:attrNameLst>
                                          <p:attrName>ppt_h</p:attrName>
                                        </p:attrNameLst>
                                      </p:cBhvr>
                                      <p:tavLst>
                                        <p:tav tm="0">
                                          <p:val>
                                            <p:fltVal val="0"/>
                                          </p:val>
                                        </p:tav>
                                        <p:tav tm="100000">
                                          <p:val>
                                            <p:strVal val="#ppt_h"/>
                                          </p:val>
                                        </p:tav>
                                      </p:tavLst>
                                    </p:anim>
                                    <p:anim calcmode="lin" valueType="num">
                                      <p:cBhvr>
                                        <p:cTn id="21" dur="2000" fill="hold"/>
                                        <p:tgtEl>
                                          <p:spTgt spid="32772"/>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81000" y="762000"/>
            <a:ext cx="8153400" cy="5364163"/>
          </a:xfrm>
        </p:spPr>
        <p:txBody>
          <a:bodyPr/>
          <a:lstStyle/>
          <a:p>
            <a:pPr>
              <a:defRPr/>
            </a:pPr>
            <a:r>
              <a:rPr lang="en-US" sz="3600" dirty="0" smtClean="0"/>
              <a:t>What are some of the consequences of being unkind to others?</a:t>
            </a:r>
          </a:p>
          <a:p>
            <a:pPr marL="420624" indent="-384048" eaLnBrk="1" fontAlgn="auto" hangingPunct="1">
              <a:spcAft>
                <a:spcPts val="0"/>
              </a:spcAft>
              <a:buFont typeface="Wingdings 2"/>
              <a:buChar char=""/>
              <a:defRPr/>
            </a:pPr>
            <a:r>
              <a:rPr lang="en-US" sz="3600" dirty="0" smtClean="0"/>
              <a:t>What was the result of </a:t>
            </a:r>
            <a:r>
              <a:rPr lang="en-US" sz="3600" dirty="0" err="1" smtClean="0"/>
              <a:t>Rehoboam</a:t>
            </a:r>
            <a:r>
              <a:rPr lang="en-US" sz="3600" dirty="0" smtClean="0"/>
              <a:t> following the advice of his young friends instead of the wiser old men? </a:t>
            </a:r>
          </a:p>
          <a:p>
            <a:pPr marL="420624" indent="-384048" algn="r" eaLnBrk="1" fontAlgn="auto" hangingPunct="1">
              <a:spcAft>
                <a:spcPts val="0"/>
              </a:spcAft>
              <a:buFont typeface="Wingdings 2"/>
              <a:buChar char=""/>
              <a:defRPr/>
            </a:pPr>
            <a:r>
              <a:rPr lang="en-US" sz="4000" b="1" dirty="0" smtClean="0">
                <a:latin typeface="Papyrus" pitchFamily="66" charset="0"/>
              </a:rPr>
              <a:t>Let’s read 1 Kings 12:19–21</a:t>
            </a:r>
          </a:p>
          <a:p>
            <a:pPr>
              <a:defRPr/>
            </a:pPr>
            <a:r>
              <a:rPr lang="en-US" sz="3600" dirty="0" smtClean="0"/>
              <a:t>Because </a:t>
            </a:r>
            <a:r>
              <a:rPr lang="en-US" sz="3600" dirty="0" err="1" smtClean="0"/>
              <a:t>Rehoboam</a:t>
            </a:r>
            <a:r>
              <a:rPr lang="en-US" sz="3600" dirty="0" smtClean="0"/>
              <a:t> followed unwise advice, only the tribes of Judah and Benjamin accepted him as their king. </a:t>
            </a:r>
            <a:endParaRPr lang="en-US" dirty="0" smtClean="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1000" fill="hold"/>
                                        <p:tgtEl>
                                          <p:spTgt spid="33794">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33794">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33794">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3379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3794">
                                            <p:txEl>
                                              <p:pRg st="1" end="1"/>
                                            </p:txEl>
                                          </p:spTgt>
                                        </p:tgtEl>
                                        <p:attrNameLst>
                                          <p:attrName>style.visibility</p:attrName>
                                        </p:attrNameLst>
                                      </p:cBhvr>
                                      <p:to>
                                        <p:strVal val="visible"/>
                                      </p:to>
                                    </p:set>
                                    <p:anim calcmode="lin" valueType="num">
                                      <p:cBhvr>
                                        <p:cTn id="16" dur="1000" fill="hold"/>
                                        <p:tgtEl>
                                          <p:spTgt spid="33794">
                                            <p:txEl>
                                              <p:pRg st="1" end="1"/>
                                            </p:txEl>
                                          </p:spTgt>
                                        </p:tgtEl>
                                        <p:attrNameLst>
                                          <p:attrName>ppt_w</p:attrName>
                                        </p:attrNameLst>
                                      </p:cBhvr>
                                      <p:tavLst>
                                        <p:tav tm="0">
                                          <p:val>
                                            <p:strVal val="#ppt_w*2.5"/>
                                          </p:val>
                                        </p:tav>
                                        <p:tav tm="100000">
                                          <p:val>
                                            <p:strVal val="#ppt_w"/>
                                          </p:val>
                                        </p:tav>
                                      </p:tavLst>
                                    </p:anim>
                                    <p:anim calcmode="lin" valueType="num">
                                      <p:cBhvr>
                                        <p:cTn id="17" dur="1000" fill="hold"/>
                                        <p:tgtEl>
                                          <p:spTgt spid="33794">
                                            <p:txEl>
                                              <p:pRg st="1" end="1"/>
                                            </p:txEl>
                                          </p:spTgt>
                                        </p:tgtEl>
                                        <p:attrNameLst>
                                          <p:attrName>ppt_h</p:attrName>
                                        </p:attrNameLst>
                                      </p:cBhvr>
                                      <p:tavLst>
                                        <p:tav tm="0">
                                          <p:val>
                                            <p:strVal val="#ppt_h*0.01"/>
                                          </p:val>
                                        </p:tav>
                                        <p:tav tm="100000">
                                          <p:val>
                                            <p:strVal val="#ppt_h"/>
                                          </p:val>
                                        </p:tav>
                                      </p:tavLst>
                                    </p:anim>
                                    <p:anim calcmode="lin" valueType="num">
                                      <p:cBhvr>
                                        <p:cTn id="18"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1" end="1"/>
                                            </p:txEl>
                                          </p:spTgt>
                                        </p:tgtEl>
                                        <p:attrNameLst>
                                          <p:attrName>ppt_y</p:attrName>
                                        </p:attrNameLst>
                                      </p:cBhvr>
                                      <p:tavLst>
                                        <p:tav tm="0">
                                          <p:val>
                                            <p:strVal val="#ppt_h+1"/>
                                          </p:val>
                                        </p:tav>
                                        <p:tav tm="100000">
                                          <p:val>
                                            <p:strVal val="#ppt_y"/>
                                          </p:val>
                                        </p:tav>
                                      </p:tavLst>
                                    </p:anim>
                                    <p:animEffect transition="in" filter="fade">
                                      <p:cBhvr>
                                        <p:cTn id="20" dur="1000"/>
                                        <p:tgtEl>
                                          <p:spTgt spid="33794">
                                            <p:txEl>
                                              <p:pRg st="1" end="1"/>
                                            </p:txEl>
                                          </p:spTgt>
                                        </p:tgtEl>
                                      </p:cBhvr>
                                    </p:animEffect>
                                  </p:childTnLst>
                                </p:cTn>
                              </p:par>
                            </p:childTnLst>
                          </p:cTn>
                        </p:par>
                        <p:par>
                          <p:cTn id="21" fill="hold" nodeType="afterGroup">
                            <p:stCondLst>
                              <p:cond delay="1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3794">
                                            <p:txEl>
                                              <p:pRg st="2" end="2"/>
                                            </p:txEl>
                                          </p:spTgt>
                                        </p:tgtEl>
                                        <p:attrNameLst>
                                          <p:attrName>style.visibility</p:attrName>
                                        </p:attrNameLst>
                                      </p:cBhvr>
                                      <p:to>
                                        <p:strVal val="visible"/>
                                      </p:to>
                                    </p:set>
                                    <p:anim calcmode="discrete" valueType="clr">
                                      <p:cBhvr override="childStyle">
                                        <p:cTn id="24" dur="80"/>
                                        <p:tgtEl>
                                          <p:spTgt spid="337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3794">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33794">
                                            <p:txEl>
                                              <p:pRg st="2" end="2"/>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8" presetClass="entr" presetSubtype="0" accel="100000" fill="hold" grpId="0" nodeType="clickEffect">
                                  <p:stCondLst>
                                    <p:cond delay="0"/>
                                  </p:stCondLst>
                                  <p:childTnLst>
                                    <p:set>
                                      <p:cBhvr>
                                        <p:cTn id="30" dur="1" fill="hold">
                                          <p:stCondLst>
                                            <p:cond delay="0"/>
                                          </p:stCondLst>
                                        </p:cTn>
                                        <p:tgtEl>
                                          <p:spTgt spid="33794">
                                            <p:txEl>
                                              <p:pRg st="3" end="3"/>
                                            </p:txEl>
                                          </p:spTgt>
                                        </p:tgtEl>
                                        <p:attrNameLst>
                                          <p:attrName>style.visibility</p:attrName>
                                        </p:attrNameLst>
                                      </p:cBhvr>
                                      <p:to>
                                        <p:strVal val="visible"/>
                                      </p:to>
                                    </p:set>
                                    <p:anim calcmode="lin" valueType="num">
                                      <p:cBhvr>
                                        <p:cTn id="31" dur="1000" fill="hold"/>
                                        <p:tgtEl>
                                          <p:spTgt spid="33794">
                                            <p:txEl>
                                              <p:pRg st="3" end="3"/>
                                            </p:txEl>
                                          </p:spTgt>
                                        </p:tgtEl>
                                        <p:attrNameLst>
                                          <p:attrName>ppt_w</p:attrName>
                                        </p:attrNameLst>
                                      </p:cBhvr>
                                      <p:tavLst>
                                        <p:tav tm="0">
                                          <p:val>
                                            <p:strVal val="#ppt_w*2.5"/>
                                          </p:val>
                                        </p:tav>
                                        <p:tav tm="100000">
                                          <p:val>
                                            <p:strVal val="#ppt_w"/>
                                          </p:val>
                                        </p:tav>
                                      </p:tavLst>
                                    </p:anim>
                                    <p:anim calcmode="lin" valueType="num">
                                      <p:cBhvr>
                                        <p:cTn id="32" dur="1000" fill="hold"/>
                                        <p:tgtEl>
                                          <p:spTgt spid="33794">
                                            <p:txEl>
                                              <p:pRg st="3" end="3"/>
                                            </p:txEl>
                                          </p:spTgt>
                                        </p:tgtEl>
                                        <p:attrNameLst>
                                          <p:attrName>ppt_h</p:attrName>
                                        </p:attrNameLst>
                                      </p:cBhvr>
                                      <p:tavLst>
                                        <p:tav tm="0">
                                          <p:val>
                                            <p:strVal val="#ppt_h*0.01"/>
                                          </p:val>
                                        </p:tav>
                                        <p:tav tm="100000">
                                          <p:val>
                                            <p:strVal val="#ppt_h"/>
                                          </p:val>
                                        </p:tav>
                                      </p:tavLst>
                                    </p:anim>
                                    <p:anim calcmode="lin" valueType="num">
                                      <p:cBhvr>
                                        <p:cTn id="33"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3794">
                                            <p:txEl>
                                              <p:pRg st="3" end="3"/>
                                            </p:txEl>
                                          </p:spTgt>
                                        </p:tgtEl>
                                        <p:attrNameLst>
                                          <p:attrName>ppt_y</p:attrName>
                                        </p:attrNameLst>
                                      </p:cBhvr>
                                      <p:tavLst>
                                        <p:tav tm="0">
                                          <p:val>
                                            <p:strVal val="#ppt_h+1"/>
                                          </p:val>
                                        </p:tav>
                                        <p:tav tm="100000">
                                          <p:val>
                                            <p:strVal val="#ppt_y"/>
                                          </p:val>
                                        </p:tav>
                                      </p:tavLst>
                                    </p:anim>
                                    <p:animEffect transition="in" filter="fade">
                                      <p:cBhvr>
                                        <p:cTn id="35" dur="1000"/>
                                        <p:tgtEl>
                                          <p:spTgt spid="33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81000" y="533400"/>
            <a:ext cx="8229600" cy="5592763"/>
          </a:xfrm>
        </p:spPr>
        <p:txBody>
          <a:bodyPr/>
          <a:lstStyle/>
          <a:p>
            <a:pPr eaLnBrk="1" hangingPunct="1"/>
            <a:r>
              <a:rPr lang="en-US" sz="3500" smtClean="0"/>
              <a:t>Jeroboam led a revolt against Rehoboam and became king of the other ten tribes. </a:t>
            </a:r>
          </a:p>
          <a:p>
            <a:pPr eaLnBrk="1" hangingPunct="1"/>
            <a:r>
              <a:rPr lang="en-US" sz="3500" smtClean="0"/>
              <a:t>This is how the twelve tribes of Israel became divided into two kingdoms, the kingdom of Judah (Rehoboam) and the kingdom of Israel (Jeroboam). </a:t>
            </a:r>
          </a:p>
          <a:p>
            <a:pPr eaLnBrk="1" hangingPunct="1"/>
            <a:r>
              <a:rPr lang="en-US" sz="3600" b="1" smtClean="0">
                <a:latin typeface="Tempus Sans ITC" pitchFamily="82" charset="0"/>
              </a:rPr>
              <a:t>Note: Although the names </a:t>
            </a:r>
            <a:r>
              <a:rPr lang="en-US" sz="3600" b="1" i="1" smtClean="0">
                <a:latin typeface="Tempus Sans ITC" pitchFamily="82" charset="0"/>
              </a:rPr>
              <a:t>Rehoboam</a:t>
            </a:r>
            <a:r>
              <a:rPr lang="en-US" sz="3600" b="1" smtClean="0">
                <a:latin typeface="Tempus Sans ITC" pitchFamily="82" charset="0"/>
              </a:rPr>
              <a:t> and </a:t>
            </a:r>
            <a:r>
              <a:rPr lang="en-US" sz="3600" b="1" i="1" smtClean="0">
                <a:latin typeface="Tempus Sans ITC" pitchFamily="82" charset="0"/>
              </a:rPr>
              <a:t>Jeroboam</a:t>
            </a:r>
            <a:r>
              <a:rPr lang="en-US" sz="3600" b="1" smtClean="0">
                <a:latin typeface="Tempus Sans ITC" pitchFamily="82" charset="0"/>
              </a:rPr>
              <a:t> are similar, the two men were not brothers nor related.</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10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8">
                                            <p:txEl>
                                              <p:pRg st="1" end="1"/>
                                            </p:txEl>
                                          </p:spTgt>
                                        </p:tgtEl>
                                        <p:attrNameLst>
                                          <p:attrName>style.visibility</p:attrName>
                                        </p:attrNameLst>
                                      </p:cBhvr>
                                      <p:to>
                                        <p:strVal val="visible"/>
                                      </p:to>
                                    </p:set>
                                    <p:anim calcmode="lin" valueType="num">
                                      <p:cBhvr additive="base">
                                        <p:cTn id="13" dur="10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4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8">
                                            <p:txEl>
                                              <p:pRg st="2" end="2"/>
                                            </p:txEl>
                                          </p:spTgt>
                                        </p:tgtEl>
                                        <p:attrNameLst>
                                          <p:attrName>style.visibility</p:attrName>
                                        </p:attrNameLst>
                                      </p:cBhvr>
                                      <p:to>
                                        <p:strVal val="visible"/>
                                      </p:to>
                                    </p:set>
                                    <p:anim calcmode="lin" valueType="num">
                                      <p:cBhvr additive="base">
                                        <p:cTn id="19" dur="10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81000" y="609600"/>
            <a:ext cx="5791200" cy="1905000"/>
          </a:xfrm>
        </p:spPr>
        <p:txBody>
          <a:bodyPr/>
          <a:lstStyle/>
          <a:p>
            <a:pPr eaLnBrk="1" hangingPunct="1"/>
            <a:r>
              <a:rPr lang="en-US" sz="3600" smtClean="0"/>
              <a:t>Why should we seek counsel from wise people? </a:t>
            </a:r>
          </a:p>
        </p:txBody>
      </p:sp>
      <p:pic>
        <p:nvPicPr>
          <p:cNvPr id="35845" name="Picture 5" descr="http://www.sugardoodle.net/sdclipart/wp-content/uploads/2010/05/1gss.jpg"/>
          <p:cNvPicPr>
            <a:picLocks noChangeAspect="1" noChangeArrowheads="1"/>
          </p:cNvPicPr>
          <p:nvPr/>
        </p:nvPicPr>
        <p:blipFill>
          <a:blip r:embed="rId2"/>
          <a:srcRect/>
          <a:stretch>
            <a:fillRect/>
          </a:stretch>
        </p:blipFill>
        <p:spPr bwMode="auto">
          <a:xfrm>
            <a:off x="5181600" y="4114800"/>
            <a:ext cx="3027363"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51" name="Picture 11" descr="http://www.sugardoodle.net/sdclipart/wp-content/uploads/2008/07/aug08_06.jpg"/>
          <p:cNvPicPr>
            <a:picLocks noChangeAspect="1" noChangeArrowheads="1"/>
          </p:cNvPicPr>
          <p:nvPr/>
        </p:nvPicPr>
        <p:blipFill>
          <a:blip r:embed="rId3"/>
          <a:srcRect/>
          <a:stretch>
            <a:fillRect/>
          </a:stretch>
        </p:blipFill>
        <p:spPr bwMode="auto">
          <a:xfrm>
            <a:off x="3124200" y="2133600"/>
            <a:ext cx="2819400"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57" name="Picture 17" descr="http://downloads.sugardoodle.net/sdclipart/2007/08/lazydays.jpg"/>
          <p:cNvPicPr>
            <a:picLocks noChangeAspect="1" noChangeArrowheads="1"/>
          </p:cNvPicPr>
          <p:nvPr/>
        </p:nvPicPr>
        <p:blipFill>
          <a:blip r:embed="rId4"/>
          <a:srcRect/>
          <a:stretch>
            <a:fillRect/>
          </a:stretch>
        </p:blipFill>
        <p:spPr bwMode="auto">
          <a:xfrm>
            <a:off x="914400" y="2514600"/>
            <a:ext cx="2379663" cy="290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59" name="Picture 19" descr="http://downloads.sugardoodle.net/sdclipart/2007/08/parenting.jpg"/>
          <p:cNvPicPr>
            <a:picLocks noChangeAspect="1" noChangeArrowheads="1"/>
          </p:cNvPicPr>
          <p:nvPr/>
        </p:nvPicPr>
        <p:blipFill>
          <a:blip r:embed="rId5"/>
          <a:srcRect/>
          <a:stretch>
            <a:fillRect/>
          </a:stretch>
        </p:blipFill>
        <p:spPr bwMode="auto">
          <a:xfrm>
            <a:off x="5791200" y="685800"/>
            <a:ext cx="2452688" cy="2592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55" name="Picture 15" descr="http://downloads.sugardoodle.net/sdclipart/2008/03/cfamg.jpg"/>
          <p:cNvPicPr>
            <a:picLocks noChangeAspect="1" noChangeArrowheads="1"/>
          </p:cNvPicPr>
          <p:nvPr/>
        </p:nvPicPr>
        <p:blipFill>
          <a:blip r:embed="rId6"/>
          <a:srcRect l="2120" t="2120" r="2473" b="2018"/>
          <a:stretch>
            <a:fillRect/>
          </a:stretch>
        </p:blipFill>
        <p:spPr bwMode="auto">
          <a:xfrm>
            <a:off x="3048000" y="4038600"/>
            <a:ext cx="1833563" cy="2320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84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5842">
                                            <p:txEl>
                                              <p:pRg st="0" end="0"/>
                                            </p:txEl>
                                          </p:spTgt>
                                        </p:tgtEl>
                                        <p:attrNameLst>
                                          <p:attrName>ppt_w</p:attrName>
                                        </p:attrNameLst>
                                      </p:cBhvr>
                                    </p:anim>
                                    <p:anim by="(#ppt_w*0.50)" calcmode="lin" valueType="num">
                                      <p:cBhvr>
                                        <p:cTn id="8" dur="500" decel="50000" autoRev="1" fill="hold">
                                          <p:stCondLst>
                                            <p:cond delay="0"/>
                                          </p:stCondLst>
                                        </p:cTn>
                                        <p:tgtEl>
                                          <p:spTgt spid="35842">
                                            <p:txEl>
                                              <p:pRg st="0" end="0"/>
                                            </p:txEl>
                                          </p:spTgt>
                                        </p:tgtEl>
                                        <p:attrNameLst>
                                          <p:attrName>ppt_x</p:attrName>
                                        </p:attrNameLst>
                                      </p:cBhvr>
                                    </p:anim>
                                    <p:anim from="(-#ppt_h/2)" to="(#ppt_y)" calcmode="lin" valueType="num">
                                      <p:cBhvr>
                                        <p:cTn id="9" dur="1000" fill="hold">
                                          <p:stCondLst>
                                            <p:cond delay="0"/>
                                          </p:stCondLst>
                                        </p:cTn>
                                        <p:tgtEl>
                                          <p:spTgt spid="35842">
                                            <p:txEl>
                                              <p:pRg st="0" end="0"/>
                                            </p:txEl>
                                          </p:spTgt>
                                        </p:tgtEl>
                                        <p:attrNameLst>
                                          <p:attrName>ppt_y</p:attrName>
                                        </p:attrNameLst>
                                      </p:cBhvr>
                                    </p:anim>
                                    <p:animRot by="21600000">
                                      <p:cBhvr>
                                        <p:cTn id="10" dur="1000" fill="hold">
                                          <p:stCondLst>
                                            <p:cond delay="0"/>
                                          </p:stCondLst>
                                        </p:cTn>
                                        <p:tgtEl>
                                          <p:spTgt spid="35842">
                                            <p:txEl>
                                              <p:pRg st="0" end="0"/>
                                            </p:txEl>
                                          </p:spTgt>
                                        </p:tgtEl>
                                        <p:attrNameLst>
                                          <p:attrName>r</p:attrName>
                                        </p:attrNameLst>
                                      </p:cBhvr>
                                    </p:animRot>
                                  </p:childTnLst>
                                </p:cTn>
                              </p:par>
                            </p:childTnLst>
                          </p:cTn>
                        </p:par>
                        <p:par>
                          <p:cTn id="11" fill="hold" nodeType="afterGroup">
                            <p:stCondLst>
                              <p:cond delay="4600"/>
                            </p:stCondLst>
                            <p:childTnLst>
                              <p:par>
                                <p:cTn id="12" presetID="34" presetClass="entr" presetSubtype="0" fill="hold" nodeType="afterEffect">
                                  <p:stCondLst>
                                    <p:cond delay="0"/>
                                  </p:stCondLst>
                                  <p:childTnLst>
                                    <p:set>
                                      <p:cBhvr>
                                        <p:cTn id="13" dur="1" fill="hold">
                                          <p:stCondLst>
                                            <p:cond delay="0"/>
                                          </p:stCondLst>
                                        </p:cTn>
                                        <p:tgtEl>
                                          <p:spTgt spid="35845"/>
                                        </p:tgtEl>
                                        <p:attrNameLst>
                                          <p:attrName>style.visibility</p:attrName>
                                        </p:attrNameLst>
                                      </p:cBhvr>
                                      <p:to>
                                        <p:strVal val="visible"/>
                                      </p:to>
                                    </p:set>
                                    <p:anim from="(-#ppt_w/2)" to="(#ppt_x)" calcmode="lin" valueType="num">
                                      <p:cBhvr>
                                        <p:cTn id="14" dur="600" fill="hold">
                                          <p:stCondLst>
                                            <p:cond delay="0"/>
                                          </p:stCondLst>
                                        </p:cTn>
                                        <p:tgtEl>
                                          <p:spTgt spid="35845"/>
                                        </p:tgtEl>
                                        <p:attrNameLst>
                                          <p:attrName>ppt_x</p:attrName>
                                        </p:attrNameLst>
                                      </p:cBhvr>
                                    </p:anim>
                                    <p:anim from="0" to="-1.0" calcmode="lin" valueType="num">
                                      <p:cBhvr>
                                        <p:cTn id="15" dur="200" decel="50000" autoRev="1" fill="hold">
                                          <p:stCondLst>
                                            <p:cond delay="600"/>
                                          </p:stCondLst>
                                        </p:cTn>
                                        <p:tgtEl>
                                          <p:spTgt spid="35845"/>
                                        </p:tgtEl>
                                        <p:attrNameLst>
                                          <p:attrName>xshear</p:attrName>
                                        </p:attrNameLst>
                                      </p:cBhvr>
                                    </p:anim>
                                    <p:animScale>
                                      <p:cBhvr>
                                        <p:cTn id="16" dur="200" decel="100000" autoRev="1" fill="hold">
                                          <p:stCondLst>
                                            <p:cond delay="600"/>
                                          </p:stCondLst>
                                        </p:cTn>
                                        <p:tgtEl>
                                          <p:spTgt spid="35845"/>
                                        </p:tgtEl>
                                      </p:cBhvr>
                                      <p:from x="100000" y="100000"/>
                                      <p:to x="80000" y="100000"/>
                                    </p:animScale>
                                    <p:anim by="(#ppt_h/3+#ppt_w*0.1)" calcmode="lin" valueType="num">
                                      <p:cBhvr additive="sum">
                                        <p:cTn id="17" dur="200" decel="100000" autoRev="1" fill="hold">
                                          <p:stCondLst>
                                            <p:cond delay="600"/>
                                          </p:stCondLst>
                                        </p:cTn>
                                        <p:tgtEl>
                                          <p:spTgt spid="35845"/>
                                        </p:tgtEl>
                                        <p:attrNameLst>
                                          <p:attrName>ppt_x</p:attrName>
                                        </p:attrNameLst>
                                      </p:cBhvr>
                                    </p:anim>
                                  </p:childTnLst>
                                </p:cTn>
                              </p:par>
                            </p:childTnLst>
                          </p:cTn>
                        </p:par>
                        <p:par>
                          <p:cTn id="18" fill="hold" nodeType="afterGroup">
                            <p:stCondLst>
                              <p:cond delay="5600"/>
                            </p:stCondLst>
                            <p:childTnLst>
                              <p:par>
                                <p:cTn id="19" presetID="34" presetClass="entr" presetSubtype="0" fill="hold" nodeType="afterEffect">
                                  <p:stCondLst>
                                    <p:cond delay="0"/>
                                  </p:stCondLst>
                                  <p:childTnLst>
                                    <p:set>
                                      <p:cBhvr>
                                        <p:cTn id="20" dur="1" fill="hold">
                                          <p:stCondLst>
                                            <p:cond delay="0"/>
                                          </p:stCondLst>
                                        </p:cTn>
                                        <p:tgtEl>
                                          <p:spTgt spid="35851"/>
                                        </p:tgtEl>
                                        <p:attrNameLst>
                                          <p:attrName>style.visibility</p:attrName>
                                        </p:attrNameLst>
                                      </p:cBhvr>
                                      <p:to>
                                        <p:strVal val="visible"/>
                                      </p:to>
                                    </p:set>
                                    <p:anim from="(-#ppt_w/2)" to="(#ppt_x)" calcmode="lin" valueType="num">
                                      <p:cBhvr>
                                        <p:cTn id="21" dur="600" fill="hold">
                                          <p:stCondLst>
                                            <p:cond delay="0"/>
                                          </p:stCondLst>
                                        </p:cTn>
                                        <p:tgtEl>
                                          <p:spTgt spid="35851"/>
                                        </p:tgtEl>
                                        <p:attrNameLst>
                                          <p:attrName>ppt_x</p:attrName>
                                        </p:attrNameLst>
                                      </p:cBhvr>
                                    </p:anim>
                                    <p:anim from="0" to="-1.0" calcmode="lin" valueType="num">
                                      <p:cBhvr>
                                        <p:cTn id="22" dur="200" decel="50000" autoRev="1" fill="hold">
                                          <p:stCondLst>
                                            <p:cond delay="600"/>
                                          </p:stCondLst>
                                        </p:cTn>
                                        <p:tgtEl>
                                          <p:spTgt spid="35851"/>
                                        </p:tgtEl>
                                        <p:attrNameLst>
                                          <p:attrName>xshear</p:attrName>
                                        </p:attrNameLst>
                                      </p:cBhvr>
                                    </p:anim>
                                    <p:animScale>
                                      <p:cBhvr>
                                        <p:cTn id="23" dur="200" decel="100000" autoRev="1" fill="hold">
                                          <p:stCondLst>
                                            <p:cond delay="600"/>
                                          </p:stCondLst>
                                        </p:cTn>
                                        <p:tgtEl>
                                          <p:spTgt spid="35851"/>
                                        </p:tgtEl>
                                      </p:cBhvr>
                                      <p:from x="100000" y="100000"/>
                                      <p:to x="80000" y="100000"/>
                                    </p:animScale>
                                    <p:anim by="(#ppt_h/3+#ppt_w*0.1)" calcmode="lin" valueType="num">
                                      <p:cBhvr additive="sum">
                                        <p:cTn id="24" dur="200" decel="100000" autoRev="1" fill="hold">
                                          <p:stCondLst>
                                            <p:cond delay="600"/>
                                          </p:stCondLst>
                                        </p:cTn>
                                        <p:tgtEl>
                                          <p:spTgt spid="35851"/>
                                        </p:tgtEl>
                                        <p:attrNameLst>
                                          <p:attrName>ppt_x</p:attrName>
                                        </p:attrNameLst>
                                      </p:cBhvr>
                                    </p:anim>
                                  </p:childTnLst>
                                </p:cTn>
                              </p:par>
                            </p:childTnLst>
                          </p:cTn>
                        </p:par>
                        <p:par>
                          <p:cTn id="25" fill="hold" nodeType="afterGroup">
                            <p:stCondLst>
                              <p:cond delay="6600"/>
                            </p:stCondLst>
                            <p:childTnLst>
                              <p:par>
                                <p:cTn id="26" presetID="34" presetClass="entr" presetSubtype="0" fill="hold" nodeType="afterEffect">
                                  <p:stCondLst>
                                    <p:cond delay="0"/>
                                  </p:stCondLst>
                                  <p:childTnLst>
                                    <p:set>
                                      <p:cBhvr>
                                        <p:cTn id="27" dur="1" fill="hold">
                                          <p:stCondLst>
                                            <p:cond delay="0"/>
                                          </p:stCondLst>
                                        </p:cTn>
                                        <p:tgtEl>
                                          <p:spTgt spid="35857"/>
                                        </p:tgtEl>
                                        <p:attrNameLst>
                                          <p:attrName>style.visibility</p:attrName>
                                        </p:attrNameLst>
                                      </p:cBhvr>
                                      <p:to>
                                        <p:strVal val="visible"/>
                                      </p:to>
                                    </p:set>
                                    <p:anim from="(-#ppt_w/2)" to="(#ppt_x)" calcmode="lin" valueType="num">
                                      <p:cBhvr>
                                        <p:cTn id="28" dur="600" fill="hold">
                                          <p:stCondLst>
                                            <p:cond delay="0"/>
                                          </p:stCondLst>
                                        </p:cTn>
                                        <p:tgtEl>
                                          <p:spTgt spid="35857"/>
                                        </p:tgtEl>
                                        <p:attrNameLst>
                                          <p:attrName>ppt_x</p:attrName>
                                        </p:attrNameLst>
                                      </p:cBhvr>
                                    </p:anim>
                                    <p:anim from="0" to="-1.0" calcmode="lin" valueType="num">
                                      <p:cBhvr>
                                        <p:cTn id="29" dur="200" decel="50000" autoRev="1" fill="hold">
                                          <p:stCondLst>
                                            <p:cond delay="600"/>
                                          </p:stCondLst>
                                        </p:cTn>
                                        <p:tgtEl>
                                          <p:spTgt spid="35857"/>
                                        </p:tgtEl>
                                        <p:attrNameLst>
                                          <p:attrName>xshear</p:attrName>
                                        </p:attrNameLst>
                                      </p:cBhvr>
                                    </p:anim>
                                    <p:animScale>
                                      <p:cBhvr>
                                        <p:cTn id="30" dur="200" decel="100000" autoRev="1" fill="hold">
                                          <p:stCondLst>
                                            <p:cond delay="600"/>
                                          </p:stCondLst>
                                        </p:cTn>
                                        <p:tgtEl>
                                          <p:spTgt spid="35857"/>
                                        </p:tgtEl>
                                      </p:cBhvr>
                                      <p:from x="100000" y="100000"/>
                                      <p:to x="80000" y="100000"/>
                                    </p:animScale>
                                    <p:anim by="(#ppt_h/3+#ppt_w*0.1)" calcmode="lin" valueType="num">
                                      <p:cBhvr additive="sum">
                                        <p:cTn id="31" dur="200" decel="100000" autoRev="1" fill="hold">
                                          <p:stCondLst>
                                            <p:cond delay="600"/>
                                          </p:stCondLst>
                                        </p:cTn>
                                        <p:tgtEl>
                                          <p:spTgt spid="35857"/>
                                        </p:tgtEl>
                                        <p:attrNameLst>
                                          <p:attrName>ppt_x</p:attrName>
                                        </p:attrNameLst>
                                      </p:cBhvr>
                                    </p:anim>
                                  </p:childTnLst>
                                </p:cTn>
                              </p:par>
                            </p:childTnLst>
                          </p:cTn>
                        </p:par>
                        <p:par>
                          <p:cTn id="32" fill="hold" nodeType="afterGroup">
                            <p:stCondLst>
                              <p:cond delay="7600"/>
                            </p:stCondLst>
                            <p:childTnLst>
                              <p:par>
                                <p:cTn id="33" presetID="34" presetClass="entr" presetSubtype="0" fill="hold" nodeType="afterEffect">
                                  <p:stCondLst>
                                    <p:cond delay="0"/>
                                  </p:stCondLst>
                                  <p:childTnLst>
                                    <p:set>
                                      <p:cBhvr>
                                        <p:cTn id="34" dur="1" fill="hold">
                                          <p:stCondLst>
                                            <p:cond delay="0"/>
                                          </p:stCondLst>
                                        </p:cTn>
                                        <p:tgtEl>
                                          <p:spTgt spid="35859"/>
                                        </p:tgtEl>
                                        <p:attrNameLst>
                                          <p:attrName>style.visibility</p:attrName>
                                        </p:attrNameLst>
                                      </p:cBhvr>
                                      <p:to>
                                        <p:strVal val="visible"/>
                                      </p:to>
                                    </p:set>
                                    <p:anim from="(-#ppt_w/2)" to="(#ppt_x)" calcmode="lin" valueType="num">
                                      <p:cBhvr>
                                        <p:cTn id="35" dur="600" fill="hold">
                                          <p:stCondLst>
                                            <p:cond delay="0"/>
                                          </p:stCondLst>
                                        </p:cTn>
                                        <p:tgtEl>
                                          <p:spTgt spid="35859"/>
                                        </p:tgtEl>
                                        <p:attrNameLst>
                                          <p:attrName>ppt_x</p:attrName>
                                        </p:attrNameLst>
                                      </p:cBhvr>
                                    </p:anim>
                                    <p:anim from="0" to="-1.0" calcmode="lin" valueType="num">
                                      <p:cBhvr>
                                        <p:cTn id="36" dur="200" decel="50000" autoRev="1" fill="hold">
                                          <p:stCondLst>
                                            <p:cond delay="600"/>
                                          </p:stCondLst>
                                        </p:cTn>
                                        <p:tgtEl>
                                          <p:spTgt spid="35859"/>
                                        </p:tgtEl>
                                        <p:attrNameLst>
                                          <p:attrName>xshear</p:attrName>
                                        </p:attrNameLst>
                                      </p:cBhvr>
                                    </p:anim>
                                    <p:animScale>
                                      <p:cBhvr>
                                        <p:cTn id="37" dur="200" decel="100000" autoRev="1" fill="hold">
                                          <p:stCondLst>
                                            <p:cond delay="600"/>
                                          </p:stCondLst>
                                        </p:cTn>
                                        <p:tgtEl>
                                          <p:spTgt spid="35859"/>
                                        </p:tgtEl>
                                      </p:cBhvr>
                                      <p:from x="100000" y="100000"/>
                                      <p:to x="80000" y="100000"/>
                                    </p:animScale>
                                    <p:anim by="(#ppt_h/3+#ppt_w*0.1)" calcmode="lin" valueType="num">
                                      <p:cBhvr additive="sum">
                                        <p:cTn id="38" dur="200" decel="100000" autoRev="1" fill="hold">
                                          <p:stCondLst>
                                            <p:cond delay="600"/>
                                          </p:stCondLst>
                                        </p:cTn>
                                        <p:tgtEl>
                                          <p:spTgt spid="35859"/>
                                        </p:tgtEl>
                                        <p:attrNameLst>
                                          <p:attrName>ppt_x</p:attrName>
                                        </p:attrNameLst>
                                      </p:cBhvr>
                                    </p:anim>
                                  </p:childTnLst>
                                </p:cTn>
                              </p:par>
                            </p:childTnLst>
                          </p:cTn>
                        </p:par>
                        <p:par>
                          <p:cTn id="39" fill="hold" nodeType="afterGroup">
                            <p:stCondLst>
                              <p:cond delay="8600"/>
                            </p:stCondLst>
                            <p:childTnLst>
                              <p:par>
                                <p:cTn id="40" presetID="34" presetClass="entr" presetSubtype="0" fill="hold" nodeType="afterEffect">
                                  <p:stCondLst>
                                    <p:cond delay="0"/>
                                  </p:stCondLst>
                                  <p:childTnLst>
                                    <p:set>
                                      <p:cBhvr>
                                        <p:cTn id="41" dur="1" fill="hold">
                                          <p:stCondLst>
                                            <p:cond delay="0"/>
                                          </p:stCondLst>
                                        </p:cTn>
                                        <p:tgtEl>
                                          <p:spTgt spid="35855"/>
                                        </p:tgtEl>
                                        <p:attrNameLst>
                                          <p:attrName>style.visibility</p:attrName>
                                        </p:attrNameLst>
                                      </p:cBhvr>
                                      <p:to>
                                        <p:strVal val="visible"/>
                                      </p:to>
                                    </p:set>
                                    <p:anim from="(-#ppt_w/2)" to="(#ppt_x)" calcmode="lin" valueType="num">
                                      <p:cBhvr>
                                        <p:cTn id="42" dur="600" fill="hold">
                                          <p:stCondLst>
                                            <p:cond delay="0"/>
                                          </p:stCondLst>
                                        </p:cTn>
                                        <p:tgtEl>
                                          <p:spTgt spid="35855"/>
                                        </p:tgtEl>
                                        <p:attrNameLst>
                                          <p:attrName>ppt_x</p:attrName>
                                        </p:attrNameLst>
                                      </p:cBhvr>
                                    </p:anim>
                                    <p:anim from="0" to="-1.0" calcmode="lin" valueType="num">
                                      <p:cBhvr>
                                        <p:cTn id="43" dur="200" decel="50000" autoRev="1" fill="hold">
                                          <p:stCondLst>
                                            <p:cond delay="600"/>
                                          </p:stCondLst>
                                        </p:cTn>
                                        <p:tgtEl>
                                          <p:spTgt spid="35855"/>
                                        </p:tgtEl>
                                        <p:attrNameLst>
                                          <p:attrName>xshear</p:attrName>
                                        </p:attrNameLst>
                                      </p:cBhvr>
                                    </p:anim>
                                    <p:animScale>
                                      <p:cBhvr>
                                        <p:cTn id="44" dur="200" decel="100000" autoRev="1" fill="hold">
                                          <p:stCondLst>
                                            <p:cond delay="600"/>
                                          </p:stCondLst>
                                        </p:cTn>
                                        <p:tgtEl>
                                          <p:spTgt spid="35855"/>
                                        </p:tgtEl>
                                      </p:cBhvr>
                                      <p:from x="100000" y="100000"/>
                                      <p:to x="80000" y="100000"/>
                                    </p:animScale>
                                    <p:anim by="(#ppt_h/3+#ppt_w*0.1)" calcmode="lin" valueType="num">
                                      <p:cBhvr additive="sum">
                                        <p:cTn id="45" dur="200" decel="100000" autoRev="1" fill="hold">
                                          <p:stCondLst>
                                            <p:cond delay="600"/>
                                          </p:stCondLst>
                                        </p:cTn>
                                        <p:tgtEl>
                                          <p:spTgt spid="358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3429000"/>
            <a:ext cx="7315200" cy="2743200"/>
          </a:xfrm>
        </p:spPr>
        <p:txBody>
          <a:bodyPr/>
          <a:lstStyle/>
          <a:p>
            <a:pPr eaLnBrk="1" hangingPunct="1"/>
            <a:r>
              <a:rPr lang="en-US" sz="6000" smtClean="0">
                <a:latin typeface="Kristen ITC" pitchFamily="66" charset="0"/>
              </a:rPr>
              <a:t>Today’s lesson can be summed up in two words.</a:t>
            </a:r>
          </a:p>
        </p:txBody>
      </p:sp>
      <p:sp>
        <p:nvSpPr>
          <p:cNvPr id="9219" name="Content Placeholder 2"/>
          <p:cNvSpPr>
            <a:spLocks noGrp="1"/>
          </p:cNvSpPr>
          <p:nvPr>
            <p:ph idx="1"/>
          </p:nvPr>
        </p:nvSpPr>
        <p:spPr>
          <a:xfrm>
            <a:off x="914400" y="609600"/>
            <a:ext cx="7010400" cy="3001963"/>
          </a:xfrm>
        </p:spPr>
        <p:txBody>
          <a:bodyPr/>
          <a:lstStyle/>
          <a:p>
            <a:pPr eaLnBrk="1" hangingPunct="1">
              <a:buFont typeface="Wingdings 2" pitchFamily="18" charset="2"/>
              <a:buNone/>
            </a:pPr>
            <a:r>
              <a:rPr lang="en-US" sz="6600" smtClean="0">
                <a:latin typeface="Kristen ITC" pitchFamily="66" charset="0"/>
              </a:rPr>
              <a:t>_ _ _ _</a:t>
            </a:r>
          </a:p>
          <a:p>
            <a:pPr eaLnBrk="1" hangingPunct="1">
              <a:buFont typeface="Wingdings 2" pitchFamily="18" charset="2"/>
              <a:buNone/>
            </a:pPr>
            <a:r>
              <a:rPr lang="en-US" sz="6600" smtClean="0">
                <a:latin typeface="Kristen ITC" pitchFamily="66" charset="0"/>
              </a:rPr>
              <a:t>_ _ _ _ _ _ _ _</a:t>
            </a:r>
            <a:endParaRPr lang="en-US" smtClean="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2000"/>
                                        <p:tgtEl>
                                          <p:spTgt spid="9219">
                                            <p:txEl>
                                              <p:pRg st="0" end="0"/>
                                            </p:txEl>
                                          </p:spTgt>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wipe(left)">
                                      <p:cBhvr>
                                        <p:cTn id="11" dur="3000"/>
                                        <p:tgtEl>
                                          <p:spTgt spid="9219">
                                            <p:txEl>
                                              <p:pRg st="1" end="1"/>
                                            </p:txEl>
                                          </p:spTgt>
                                        </p:tgtEl>
                                      </p:cBhvr>
                                    </p:animEffect>
                                  </p:childTnLst>
                                </p:cTn>
                              </p:par>
                            </p:childTnLst>
                          </p:cTn>
                        </p:par>
                        <p:par>
                          <p:cTn id="12" fill="hold" nodeType="afterGroup">
                            <p:stCondLst>
                              <p:cond delay="5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9218"/>
                                        </p:tgtEl>
                                        <p:attrNameLst>
                                          <p:attrName>style.visibility</p:attrName>
                                        </p:attrNameLst>
                                      </p:cBhvr>
                                      <p:to>
                                        <p:strVal val="visible"/>
                                      </p:to>
                                    </p:set>
                                    <p:anim calcmode="discrete" valueType="clr">
                                      <p:cBhvr override="childStyle">
                                        <p:cTn id="15"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218"/>
                                        </p:tgtEl>
                                        <p:attrNameLst>
                                          <p:attrName>fillcolor</p:attrName>
                                        </p:attrNameLst>
                                      </p:cBhvr>
                                      <p:tavLst>
                                        <p:tav tm="0">
                                          <p:val>
                                            <p:clrVal>
                                              <a:schemeClr val="accent2"/>
                                            </p:clrVal>
                                          </p:val>
                                        </p:tav>
                                        <p:tav tm="50000">
                                          <p:val>
                                            <p:clrVal>
                                              <a:schemeClr val="hlink"/>
                                            </p:clrVal>
                                          </p:val>
                                        </p:tav>
                                      </p:tavLst>
                                    </p:anim>
                                    <p:set>
                                      <p:cBhvr>
                                        <p:cTn id="17" dur="80"/>
                                        <p:tgtEl>
                                          <p:spTgt spid="92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3505200" y="685800"/>
            <a:ext cx="4953000" cy="3733800"/>
          </a:xfrm>
        </p:spPr>
        <p:txBody>
          <a:bodyPr/>
          <a:lstStyle/>
          <a:p>
            <a:r>
              <a:rPr lang="en-US" sz="4000" smtClean="0"/>
              <a:t>I’ve invited someone to join our class who has a special skill or talent to share with us. </a:t>
            </a:r>
          </a:p>
        </p:txBody>
      </p:sp>
      <p:sp>
        <p:nvSpPr>
          <p:cNvPr id="36867" name="TextBox 3"/>
          <p:cNvSpPr txBox="1">
            <a:spLocks noChangeArrowheads="1"/>
          </p:cNvSpPr>
          <p:nvPr/>
        </p:nvSpPr>
        <p:spPr bwMode="auto">
          <a:xfrm>
            <a:off x="6858000" y="60198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#3</a:t>
            </a:r>
          </a:p>
        </p:txBody>
      </p:sp>
      <p:pic>
        <p:nvPicPr>
          <p:cNvPr id="71685" name="Picture 5" descr="C:\Documents and Settings\The Covalt Family\Local Settings\Temporary Internet Files\Content.IE5\1X7SRHVY\MC900037174[1].wmf"/>
          <p:cNvPicPr>
            <a:picLocks noChangeAspect="1" noChangeArrowheads="1"/>
          </p:cNvPicPr>
          <p:nvPr/>
        </p:nvPicPr>
        <p:blipFill>
          <a:blip r:embed="rId2" cstate="print">
            <a:duotone>
              <a:schemeClr val="accent1">
                <a:shade val="45000"/>
                <a:satMod val="135000"/>
              </a:schemeClr>
              <a:prstClr val="white"/>
            </a:duotone>
            <a:lum bright="20000"/>
          </a:blip>
          <a:srcRect l="4396" t="53842" r="69231" b="14173"/>
          <a:stretch>
            <a:fillRect/>
          </a:stretch>
        </p:blipFill>
        <p:spPr bwMode="auto">
          <a:xfrm>
            <a:off x="685800" y="457200"/>
            <a:ext cx="3124200" cy="3775075"/>
          </a:xfrm>
          <a:prstGeom prst="rect">
            <a:avLst/>
          </a:prstGeom>
          <a:noFill/>
        </p:spPr>
      </p:pic>
      <p:sp>
        <p:nvSpPr>
          <p:cNvPr id="11" name="Content Placeholder 2"/>
          <p:cNvSpPr txBox="1">
            <a:spLocks/>
          </p:cNvSpPr>
          <p:nvPr/>
        </p:nvSpPr>
        <p:spPr bwMode="auto">
          <a:xfrm>
            <a:off x="381000" y="4419600"/>
            <a:ext cx="7924800" cy="1752600"/>
          </a:xfrm>
          <a:prstGeom prst="rect">
            <a:avLst/>
          </a:prstGeom>
          <a:noFill/>
          <a:ln w="9525">
            <a:noFill/>
            <a:miter lim="800000"/>
            <a:headEnd/>
            <a:tailEnd/>
          </a:ln>
        </p:spPr>
        <p:txBody>
          <a:bodyPr/>
          <a:lstStyle/>
          <a:p>
            <a:pPr marL="419100" indent="-382588" eaLnBrk="0" hangingPunct="0">
              <a:spcBef>
                <a:spcPct val="20000"/>
              </a:spcBef>
              <a:buClr>
                <a:schemeClr val="accent1"/>
              </a:buClr>
              <a:buSzPct val="80000"/>
              <a:buFont typeface="Wingdings 2" pitchFamily="18" charset="2"/>
              <a:buChar char=""/>
              <a:defRPr/>
            </a:pPr>
            <a:r>
              <a:rPr lang="en-US" sz="4000" dirty="0">
                <a:latin typeface="+mn-lt"/>
              </a:rPr>
              <a:t>Who would you seek help from if you wanted to learn a new skill? </a:t>
            </a:r>
          </a:p>
          <a:p>
            <a:pPr marL="419100" indent="-382588" eaLnBrk="0" hangingPunct="0">
              <a:spcBef>
                <a:spcPct val="20000"/>
              </a:spcBef>
              <a:buClr>
                <a:schemeClr val="accent1"/>
              </a:buClr>
              <a:buSzPct val="80000"/>
              <a:buFont typeface="Wingdings 2" pitchFamily="18" charset="2"/>
              <a:buChar char=""/>
              <a:defRPr/>
            </a:pPr>
            <a:endParaRPr lang="en-US" sz="4000" dirty="0">
              <a:latin typeface="+mn-l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800" decel="100000"/>
                                        <p:tgtEl>
                                          <p:spTgt spid="36866">
                                            <p:txEl>
                                              <p:pRg st="0" end="0"/>
                                            </p:txEl>
                                          </p:spTgt>
                                        </p:tgtEl>
                                      </p:cBhvr>
                                    </p:animEffect>
                                    <p:anim calcmode="lin" valueType="num">
                                      <p:cBhvr>
                                        <p:cTn id="8" dur="800" decel="100000" fill="hold"/>
                                        <p:tgtEl>
                                          <p:spTgt spid="3686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686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686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86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866">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6" presetClass="entr" presetSubtype="0" fill="hold" nodeType="afterEffect">
                                  <p:stCondLst>
                                    <p:cond delay="0"/>
                                  </p:stCondLst>
                                  <p:childTnLst>
                                    <p:set>
                                      <p:cBhvr>
                                        <p:cTn id="15" dur="1" fill="hold">
                                          <p:stCondLst>
                                            <p:cond delay="0"/>
                                          </p:stCondLst>
                                        </p:cTn>
                                        <p:tgtEl>
                                          <p:spTgt spid="71685"/>
                                        </p:tgtEl>
                                        <p:attrNameLst>
                                          <p:attrName>style.visibility</p:attrName>
                                        </p:attrNameLst>
                                      </p:cBhvr>
                                      <p:to>
                                        <p:strVal val="visible"/>
                                      </p:to>
                                    </p:set>
                                    <p:animEffect transition="in" filter="wipe(down)">
                                      <p:cBhvr>
                                        <p:cTn id="16" dur="580">
                                          <p:stCondLst>
                                            <p:cond delay="0"/>
                                          </p:stCondLst>
                                        </p:cTn>
                                        <p:tgtEl>
                                          <p:spTgt spid="71685"/>
                                        </p:tgtEl>
                                      </p:cBhvr>
                                    </p:animEffect>
                                    <p:anim calcmode="lin" valueType="num">
                                      <p:cBhvr>
                                        <p:cTn id="17" dur="1822" tmFilter="0,0; 0.14,0.36; 0.43,0.73; 0.71,0.91; 1.0,1.0">
                                          <p:stCondLst>
                                            <p:cond delay="0"/>
                                          </p:stCondLst>
                                        </p:cTn>
                                        <p:tgtEl>
                                          <p:spTgt spid="7168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168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168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168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1685"/>
                                        </p:tgtEl>
                                        <p:attrNameLst>
                                          <p:attrName>ppt_y</p:attrName>
                                        </p:attrNameLst>
                                      </p:cBhvr>
                                      <p:tavLst>
                                        <p:tav tm="0" fmla="#ppt_y-sin(pi*$)/81">
                                          <p:val>
                                            <p:fltVal val="0"/>
                                          </p:val>
                                        </p:tav>
                                        <p:tav tm="100000">
                                          <p:val>
                                            <p:fltVal val="1"/>
                                          </p:val>
                                        </p:tav>
                                      </p:tavLst>
                                    </p:anim>
                                    <p:animScale>
                                      <p:cBhvr>
                                        <p:cTn id="22" dur="26">
                                          <p:stCondLst>
                                            <p:cond delay="650"/>
                                          </p:stCondLst>
                                        </p:cTn>
                                        <p:tgtEl>
                                          <p:spTgt spid="71685"/>
                                        </p:tgtEl>
                                      </p:cBhvr>
                                      <p:to x="100000" y="60000"/>
                                    </p:animScale>
                                    <p:animScale>
                                      <p:cBhvr>
                                        <p:cTn id="23" dur="166" decel="50000">
                                          <p:stCondLst>
                                            <p:cond delay="676"/>
                                          </p:stCondLst>
                                        </p:cTn>
                                        <p:tgtEl>
                                          <p:spTgt spid="71685"/>
                                        </p:tgtEl>
                                      </p:cBhvr>
                                      <p:to x="100000" y="100000"/>
                                    </p:animScale>
                                    <p:animScale>
                                      <p:cBhvr>
                                        <p:cTn id="24" dur="26">
                                          <p:stCondLst>
                                            <p:cond delay="1312"/>
                                          </p:stCondLst>
                                        </p:cTn>
                                        <p:tgtEl>
                                          <p:spTgt spid="71685"/>
                                        </p:tgtEl>
                                      </p:cBhvr>
                                      <p:to x="100000" y="80000"/>
                                    </p:animScale>
                                    <p:animScale>
                                      <p:cBhvr>
                                        <p:cTn id="25" dur="166" decel="50000">
                                          <p:stCondLst>
                                            <p:cond delay="1338"/>
                                          </p:stCondLst>
                                        </p:cTn>
                                        <p:tgtEl>
                                          <p:spTgt spid="71685"/>
                                        </p:tgtEl>
                                      </p:cBhvr>
                                      <p:to x="100000" y="100000"/>
                                    </p:animScale>
                                    <p:animScale>
                                      <p:cBhvr>
                                        <p:cTn id="26" dur="26">
                                          <p:stCondLst>
                                            <p:cond delay="1642"/>
                                          </p:stCondLst>
                                        </p:cTn>
                                        <p:tgtEl>
                                          <p:spTgt spid="71685"/>
                                        </p:tgtEl>
                                      </p:cBhvr>
                                      <p:to x="100000" y="90000"/>
                                    </p:animScale>
                                    <p:animScale>
                                      <p:cBhvr>
                                        <p:cTn id="27" dur="166" decel="50000">
                                          <p:stCondLst>
                                            <p:cond delay="1668"/>
                                          </p:stCondLst>
                                        </p:cTn>
                                        <p:tgtEl>
                                          <p:spTgt spid="71685"/>
                                        </p:tgtEl>
                                      </p:cBhvr>
                                      <p:to x="100000" y="100000"/>
                                    </p:animScale>
                                    <p:animScale>
                                      <p:cBhvr>
                                        <p:cTn id="28" dur="26">
                                          <p:stCondLst>
                                            <p:cond delay="1808"/>
                                          </p:stCondLst>
                                        </p:cTn>
                                        <p:tgtEl>
                                          <p:spTgt spid="71685"/>
                                        </p:tgtEl>
                                      </p:cBhvr>
                                      <p:to x="100000" y="95000"/>
                                    </p:animScale>
                                    <p:animScale>
                                      <p:cBhvr>
                                        <p:cTn id="29" dur="166" decel="50000">
                                          <p:stCondLst>
                                            <p:cond delay="1834"/>
                                          </p:stCondLst>
                                        </p:cTn>
                                        <p:tgtEl>
                                          <p:spTgt spid="71685"/>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153400" cy="5867400"/>
          </a:xfrm>
        </p:spPr>
        <p:txBody>
          <a:bodyPr>
            <a:normAutofit fontScale="55000" lnSpcReduction="20000"/>
          </a:bodyPr>
          <a:lstStyle/>
          <a:p>
            <a:pPr marL="420624" indent="-384048" eaLnBrk="1" fontAlgn="auto" hangingPunct="1">
              <a:spcAft>
                <a:spcPts val="0"/>
              </a:spcAft>
              <a:buFont typeface="Wingdings 2"/>
              <a:buChar char=""/>
              <a:defRPr/>
            </a:pPr>
            <a:r>
              <a:rPr lang="en-US" sz="6300" dirty="0" smtClean="0"/>
              <a:t>It is important to seek help and following the advice of those who have the knowledge and experience to guide us. </a:t>
            </a:r>
          </a:p>
          <a:p>
            <a:pPr marL="420624" indent="-384048" eaLnBrk="1" fontAlgn="auto" hangingPunct="1">
              <a:spcAft>
                <a:spcPts val="0"/>
              </a:spcAft>
              <a:buFont typeface="Wingdings 2"/>
              <a:buChar char=""/>
              <a:defRPr/>
            </a:pPr>
            <a:r>
              <a:rPr lang="en-US" sz="6300" dirty="0" smtClean="0"/>
              <a:t>Name people you could ask for advice about: </a:t>
            </a:r>
          </a:p>
          <a:p>
            <a:pPr marL="723837" lvl="1" indent="-384048" eaLnBrk="1" fontAlgn="auto" hangingPunct="1">
              <a:spcAft>
                <a:spcPts val="0"/>
              </a:spcAft>
              <a:buFont typeface="Wingdings 2"/>
              <a:buChar char=""/>
              <a:defRPr/>
            </a:pPr>
            <a:r>
              <a:rPr lang="en-US" sz="6300" dirty="0" smtClean="0"/>
              <a:t>a. Problems in your family. </a:t>
            </a:r>
          </a:p>
          <a:p>
            <a:pPr marL="723837" lvl="1" indent="-384048" eaLnBrk="1" fontAlgn="auto" hangingPunct="1">
              <a:spcAft>
                <a:spcPts val="0"/>
              </a:spcAft>
              <a:buFont typeface="Wingdings 2"/>
              <a:buChar char=""/>
              <a:defRPr/>
            </a:pPr>
            <a:r>
              <a:rPr lang="en-US" sz="6300" dirty="0" smtClean="0"/>
              <a:t>b. Something a friend is doing that is wrong. </a:t>
            </a:r>
          </a:p>
          <a:p>
            <a:pPr marL="723837" lvl="1" indent="-384048" eaLnBrk="1" fontAlgn="auto" hangingPunct="1">
              <a:spcAft>
                <a:spcPts val="0"/>
              </a:spcAft>
              <a:buFont typeface="Wingdings 2"/>
              <a:buChar char=""/>
              <a:defRPr/>
            </a:pPr>
            <a:r>
              <a:rPr lang="en-US" sz="6300" dirty="0" smtClean="0"/>
              <a:t>c. How to improve your grades in school. </a:t>
            </a:r>
          </a:p>
          <a:p>
            <a:pPr marL="723837" lvl="1" indent="-384048" eaLnBrk="1" fontAlgn="auto" hangingPunct="1">
              <a:spcAft>
                <a:spcPts val="0"/>
              </a:spcAft>
              <a:buFont typeface="Wingdings 2"/>
              <a:buChar char=""/>
              <a:defRPr/>
            </a:pPr>
            <a:r>
              <a:rPr lang="en-US" sz="6300" dirty="0" smtClean="0"/>
              <a:t>d. How to overcome a bad habit. </a:t>
            </a:r>
          </a:p>
        </p:txBody>
      </p:sp>
      <p:sp>
        <p:nvSpPr>
          <p:cNvPr id="37891"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#3</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nodeType="afterGroup">
                            <p:stCondLst>
                              <p:cond delay="1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0"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971800" y="3048000"/>
            <a:ext cx="3048000" cy="3352800"/>
          </a:xfrm>
        </p:spPr>
        <p:txBody>
          <a:bodyPr/>
          <a:lstStyle/>
          <a:p>
            <a:pPr eaLnBrk="1" hangingPunct="1"/>
            <a:r>
              <a:rPr lang="en-US" sz="3600" smtClean="0"/>
              <a:t>Why is it important to choose friends with wholesome values? </a:t>
            </a:r>
          </a:p>
        </p:txBody>
      </p:sp>
      <p:pic>
        <p:nvPicPr>
          <p:cNvPr id="59396" name="Picture 4" descr="http://www.sugardoodle.net/sdclipart/wp-content/uploads/2009/01/feb09-05.jpg"/>
          <p:cNvPicPr>
            <a:picLocks noChangeAspect="1" noChangeArrowheads="1"/>
          </p:cNvPicPr>
          <p:nvPr/>
        </p:nvPicPr>
        <p:blipFill>
          <a:blip r:embed="rId2"/>
          <a:srcRect/>
          <a:stretch>
            <a:fillRect/>
          </a:stretch>
        </p:blipFill>
        <p:spPr bwMode="auto">
          <a:xfrm>
            <a:off x="6073775" y="3657600"/>
            <a:ext cx="2146300" cy="250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398" name="Picture 6" descr="july09-04"/>
          <p:cNvPicPr>
            <a:picLocks noChangeAspect="1" noChangeArrowheads="1"/>
          </p:cNvPicPr>
          <p:nvPr/>
        </p:nvPicPr>
        <p:blipFill>
          <a:blip r:embed="rId3"/>
          <a:srcRect/>
          <a:stretch>
            <a:fillRect/>
          </a:stretch>
        </p:blipFill>
        <p:spPr bwMode="auto">
          <a:xfrm>
            <a:off x="914400" y="3810000"/>
            <a:ext cx="2359025" cy="2354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381000" y="685800"/>
            <a:ext cx="8153400" cy="2514600"/>
          </a:xfrm>
          <a:prstGeom prst="rect">
            <a:avLst/>
          </a:prstGeom>
          <a:noFill/>
          <a:ln w="9525">
            <a:noFill/>
            <a:miter lim="800000"/>
            <a:headEnd/>
            <a:tailEnd/>
          </a:ln>
        </p:spPr>
        <p:txBody>
          <a:bodyPr>
            <a:normAutofit fontScale="55000" lnSpcReduction="20000"/>
          </a:bodyPr>
          <a:lstStyle/>
          <a:p>
            <a:pPr marL="420624" indent="-384048" fontAlgn="auto">
              <a:spcBef>
                <a:spcPct val="20000"/>
              </a:spcBef>
              <a:spcAft>
                <a:spcPts val="0"/>
              </a:spcAft>
              <a:buClr>
                <a:schemeClr val="accent1"/>
              </a:buClr>
              <a:buSzPct val="80000"/>
              <a:buFont typeface="Wingdings 2"/>
              <a:buChar char=""/>
              <a:defRPr/>
            </a:pPr>
            <a:r>
              <a:rPr lang="en-US" sz="6500" dirty="0">
                <a:latin typeface="+mn-lt"/>
              </a:rPr>
              <a:t>We should always ask Heavenly Father to help us with our decisions and problems. </a:t>
            </a:r>
          </a:p>
          <a:p>
            <a:pPr marL="420624" indent="-384048" fontAlgn="auto">
              <a:spcBef>
                <a:spcPct val="20000"/>
              </a:spcBef>
              <a:spcAft>
                <a:spcPts val="0"/>
              </a:spcAft>
              <a:buClr>
                <a:schemeClr val="accent1"/>
              </a:buClr>
              <a:buSzPct val="80000"/>
              <a:buFont typeface="Wingdings 2"/>
              <a:buChar char=""/>
              <a:defRPr/>
            </a:pPr>
            <a:r>
              <a:rPr lang="en-US" sz="6500" dirty="0">
                <a:latin typeface="+mn-lt"/>
              </a:rPr>
              <a:t>He will help us know what to do or whom to go to for help and advice. </a:t>
            </a:r>
          </a:p>
          <a:p>
            <a:pPr marL="420624" indent="-384048" fontAlgn="auto">
              <a:spcBef>
                <a:spcPct val="20000"/>
              </a:spcBef>
              <a:spcAft>
                <a:spcPts val="0"/>
              </a:spcAft>
              <a:buClr>
                <a:schemeClr val="accent1"/>
              </a:buClr>
              <a:buSzPct val="80000"/>
              <a:buFont typeface="Wingdings 2"/>
              <a:buChar char=""/>
              <a:defRPr/>
            </a:pPr>
            <a:endParaRPr lang="en-US" sz="3000" dirty="0">
              <a:latin typeface="+mn-l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8914">
                                            <p:txEl>
                                              <p:pRg st="0" end="0"/>
                                            </p:txEl>
                                          </p:spTgt>
                                        </p:tgtEl>
                                        <p:attrNameLst>
                                          <p:attrName>style.visibility</p:attrName>
                                        </p:attrNameLst>
                                      </p:cBhvr>
                                      <p:to>
                                        <p:strVal val="visible"/>
                                      </p:to>
                                    </p:set>
                                    <p:animEffect transition="in" filter="fade">
                                      <p:cBhvr>
                                        <p:cTn id="23" dur="1000"/>
                                        <p:tgtEl>
                                          <p:spTgt spid="38914">
                                            <p:txEl>
                                              <p:pRg st="0" end="0"/>
                                            </p:txEl>
                                          </p:spTgt>
                                        </p:tgtEl>
                                      </p:cBhvr>
                                    </p:animEffect>
                                    <p:anim calcmode="lin" valueType="num">
                                      <p:cBhvr>
                                        <p:cTn id="24" dur="10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891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8914">
                                            <p:txEl>
                                              <p:pRg st="0" end="0"/>
                                            </p:txEl>
                                          </p:spTgt>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1000"/>
                            </p:stCondLst>
                            <p:childTnLst>
                              <p:par>
                                <p:cTn id="28" presetID="4" presetClass="entr" presetSubtype="32" fill="hold" nodeType="afterEffect">
                                  <p:stCondLst>
                                    <p:cond delay="0"/>
                                  </p:stCondLst>
                                  <p:childTnLst>
                                    <p:set>
                                      <p:cBhvr>
                                        <p:cTn id="29" dur="1" fill="hold">
                                          <p:stCondLst>
                                            <p:cond delay="0"/>
                                          </p:stCondLst>
                                        </p:cTn>
                                        <p:tgtEl>
                                          <p:spTgt spid="59398"/>
                                        </p:tgtEl>
                                        <p:attrNameLst>
                                          <p:attrName>style.visibility</p:attrName>
                                        </p:attrNameLst>
                                      </p:cBhvr>
                                      <p:to>
                                        <p:strVal val="visible"/>
                                      </p:to>
                                    </p:set>
                                    <p:animEffect transition="in" filter="box(out)">
                                      <p:cBhvr>
                                        <p:cTn id="30" dur="1000"/>
                                        <p:tgtEl>
                                          <p:spTgt spid="59398"/>
                                        </p:tgtEl>
                                      </p:cBhvr>
                                    </p:animEffect>
                                  </p:childTnLst>
                                </p:cTn>
                              </p:par>
                              <p:par>
                                <p:cTn id="31" presetID="4" presetClass="entr" presetSubtype="16" fill="hold" nodeType="withEffect">
                                  <p:stCondLst>
                                    <p:cond delay="0"/>
                                  </p:stCondLst>
                                  <p:childTnLst>
                                    <p:set>
                                      <p:cBhvr>
                                        <p:cTn id="32" dur="1" fill="hold">
                                          <p:stCondLst>
                                            <p:cond delay="0"/>
                                          </p:stCondLst>
                                        </p:cTn>
                                        <p:tgtEl>
                                          <p:spTgt spid="59396"/>
                                        </p:tgtEl>
                                        <p:attrNameLst>
                                          <p:attrName>style.visibility</p:attrName>
                                        </p:attrNameLst>
                                      </p:cBhvr>
                                      <p:to>
                                        <p:strVal val="visible"/>
                                      </p:to>
                                    </p:set>
                                    <p:animEffect transition="in" filter="box(in)">
                                      <p:cBhvr>
                                        <p:cTn id="33" dur="1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6"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1000" y="533400"/>
            <a:ext cx="7848600" cy="2209800"/>
          </a:xfrm>
        </p:spPr>
        <p:txBody>
          <a:bodyPr/>
          <a:lstStyle/>
          <a:p>
            <a:pPr eaLnBrk="1" hangingPunct="1"/>
            <a:r>
              <a:rPr lang="en-US" sz="3800" smtClean="0"/>
              <a:t>At times we don’t know if we should do something that someone is putting pressure on us to do. </a:t>
            </a:r>
          </a:p>
        </p:txBody>
      </p:sp>
      <p:sp>
        <p:nvSpPr>
          <p:cNvPr id="39939" name="TextBox 3"/>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#4</a:t>
            </a:r>
          </a:p>
        </p:txBody>
      </p:sp>
      <p:pic>
        <p:nvPicPr>
          <p:cNvPr id="39940" name="Picture 6" descr="http://www.sugardoodle.net/sdclipart/wp-content/uploads/2010/05/stand1.jpg"/>
          <p:cNvPicPr>
            <a:picLocks noChangeAspect="1" noChangeArrowheads="1"/>
          </p:cNvPicPr>
          <p:nvPr/>
        </p:nvPicPr>
        <p:blipFill>
          <a:blip r:embed="rId2"/>
          <a:srcRect l="1408" r="1408" b="2489"/>
          <a:stretch>
            <a:fillRect/>
          </a:stretch>
        </p:blipFill>
        <p:spPr bwMode="auto">
          <a:xfrm>
            <a:off x="2781300" y="2438400"/>
            <a:ext cx="54864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41" name="Content Placeholder 2"/>
          <p:cNvSpPr txBox="1">
            <a:spLocks/>
          </p:cNvSpPr>
          <p:nvPr/>
        </p:nvSpPr>
        <p:spPr bwMode="auto">
          <a:xfrm>
            <a:off x="381000" y="3505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SzPct val="80000"/>
              <a:buFont typeface="Wingdings 2" pitchFamily="18" charset="2"/>
              <a:buChar char=""/>
            </a:pPr>
            <a:r>
              <a:rPr lang="en-US" sz="4000" b="1">
                <a:latin typeface="Papyrus" pitchFamily="66" charset="0"/>
              </a:rPr>
              <a:t>Let’s read Moroni 7:13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9938">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9938">
                                            <p:txEl>
                                              <p:pRg st="0" end="0"/>
                                            </p:txEl>
                                          </p:spTgt>
                                        </p:tgtEl>
                                        <p:attrNameLst>
                                          <p:attrName>ppt_w</p:attrName>
                                        </p:attrNameLst>
                                      </p:cBhvr>
                                    </p:anim>
                                    <p:anim by="(#ppt_w*0.50)" calcmode="lin" valueType="num">
                                      <p:cBhvr>
                                        <p:cTn id="8" dur="250" decel="50000" autoRev="1" fill="hold">
                                          <p:stCondLst>
                                            <p:cond delay="0"/>
                                          </p:stCondLst>
                                        </p:cTn>
                                        <p:tgtEl>
                                          <p:spTgt spid="39938">
                                            <p:txEl>
                                              <p:pRg st="0" end="0"/>
                                            </p:txEl>
                                          </p:spTgt>
                                        </p:tgtEl>
                                        <p:attrNameLst>
                                          <p:attrName>ppt_x</p:attrName>
                                        </p:attrNameLst>
                                      </p:cBhvr>
                                    </p:anim>
                                    <p:anim from="(-#ppt_h/2)" to="(#ppt_y)" calcmode="lin" valueType="num">
                                      <p:cBhvr>
                                        <p:cTn id="9" dur="500" fill="hold">
                                          <p:stCondLst>
                                            <p:cond delay="0"/>
                                          </p:stCondLst>
                                        </p:cTn>
                                        <p:tgtEl>
                                          <p:spTgt spid="39938">
                                            <p:txEl>
                                              <p:pRg st="0" end="0"/>
                                            </p:txEl>
                                          </p:spTgt>
                                        </p:tgtEl>
                                        <p:attrNameLst>
                                          <p:attrName>ppt_y</p:attrName>
                                        </p:attrNameLst>
                                      </p:cBhvr>
                                    </p:anim>
                                    <p:animRot by="21600000">
                                      <p:cBhvr>
                                        <p:cTn id="10" dur="500" fill="hold">
                                          <p:stCondLst>
                                            <p:cond delay="0"/>
                                          </p:stCondLst>
                                        </p:cTn>
                                        <p:tgtEl>
                                          <p:spTgt spid="39938">
                                            <p:txEl>
                                              <p:pRg st="0" end="0"/>
                                            </p:txEl>
                                          </p:spTgt>
                                        </p:tgtEl>
                                        <p:attrNameLst>
                                          <p:attrName>r</p:attrName>
                                        </p:attrNameLst>
                                      </p:cBhvr>
                                    </p:animRot>
                                  </p:childTnLst>
                                </p:cTn>
                              </p:par>
                            </p:childTnLst>
                          </p:cTn>
                        </p:par>
                        <p:par>
                          <p:cTn id="11" fill="hold" nodeType="afterGroup">
                            <p:stCondLst>
                              <p:cond delay="425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9941"/>
                                        </p:tgtEl>
                                        <p:attrNameLst>
                                          <p:attrName>style.visibility</p:attrName>
                                        </p:attrNameLst>
                                      </p:cBhvr>
                                      <p:to>
                                        <p:strVal val="visible"/>
                                      </p:to>
                                    </p:set>
                                    <p:anim calcmode="discrete" valueType="clr">
                                      <p:cBhvr override="childStyle">
                                        <p:cTn id="14"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1"/>
                                        </p:tgtEl>
                                        <p:attrNameLst>
                                          <p:attrName>fillcolor</p:attrName>
                                        </p:attrNameLst>
                                      </p:cBhvr>
                                      <p:tavLst>
                                        <p:tav tm="0">
                                          <p:val>
                                            <p:clrVal>
                                              <a:schemeClr val="accent2"/>
                                            </p:clrVal>
                                          </p:val>
                                        </p:tav>
                                        <p:tav tm="50000">
                                          <p:val>
                                            <p:clrVal>
                                              <a:schemeClr val="hlink"/>
                                            </p:clrVal>
                                          </p:val>
                                        </p:tav>
                                      </p:tavLst>
                                    </p:anim>
                                    <p:set>
                                      <p:cBhvr>
                                        <p:cTn id="16" dur="80"/>
                                        <p:tgtEl>
                                          <p:spTgt spid="39941"/>
                                        </p:tgtEl>
                                        <p:attrNameLst>
                                          <p:attrName>fill.type</p:attrName>
                                        </p:attrNameLst>
                                      </p:cBhvr>
                                      <p:to>
                                        <p:strVal val="solid"/>
                                      </p:to>
                                    </p:set>
                                  </p:childTnLst>
                                </p:cTn>
                              </p:par>
                            </p:childTnLst>
                          </p:cTn>
                        </p:par>
                        <p:par>
                          <p:cTn id="17" fill="hold" nodeType="afterGroup">
                            <p:stCondLst>
                              <p:cond delay="505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39940"/>
                                        </p:tgtEl>
                                        <p:attrNameLst>
                                          <p:attrName>style.visibility</p:attrName>
                                        </p:attrNameLst>
                                      </p:cBhvr>
                                      <p:to>
                                        <p:strVal val="visible"/>
                                      </p:to>
                                    </p:set>
                                    <p:anim calcmode="lin" valueType="num">
                                      <p:cBhvr>
                                        <p:cTn id="20" dur="1000" fill="hold"/>
                                        <p:tgtEl>
                                          <p:spTgt spid="39940"/>
                                        </p:tgtEl>
                                        <p:attrNameLst>
                                          <p:attrName>ppt_w</p:attrName>
                                        </p:attrNameLst>
                                      </p:cBhvr>
                                      <p:tavLst>
                                        <p:tav tm="0">
                                          <p:val>
                                            <p:fltVal val="0"/>
                                          </p:val>
                                        </p:tav>
                                        <p:tav tm="100000">
                                          <p:val>
                                            <p:strVal val="#ppt_w"/>
                                          </p:val>
                                        </p:tav>
                                      </p:tavLst>
                                    </p:anim>
                                    <p:anim calcmode="lin" valueType="num">
                                      <p:cBhvr>
                                        <p:cTn id="21" dur="1000" fill="hold"/>
                                        <p:tgtEl>
                                          <p:spTgt spid="39940"/>
                                        </p:tgtEl>
                                        <p:attrNameLst>
                                          <p:attrName>ppt_h</p:attrName>
                                        </p:attrNameLst>
                                      </p:cBhvr>
                                      <p:tavLst>
                                        <p:tav tm="0">
                                          <p:val>
                                            <p:fltVal val="0"/>
                                          </p:val>
                                        </p:tav>
                                        <p:tav tm="100000">
                                          <p:val>
                                            <p:strVal val="#ppt_h"/>
                                          </p:val>
                                        </p:tav>
                                      </p:tavLst>
                                    </p:anim>
                                    <p:anim calcmode="lin" valueType="num">
                                      <p:cBhvr>
                                        <p:cTn id="22" dur="1000" fill="hold"/>
                                        <p:tgtEl>
                                          <p:spTgt spid="39940"/>
                                        </p:tgtEl>
                                        <p:attrNameLst>
                                          <p:attrName>style.rotation</p:attrName>
                                        </p:attrNameLst>
                                      </p:cBhvr>
                                      <p:tavLst>
                                        <p:tav tm="0">
                                          <p:val>
                                            <p:fltVal val="90"/>
                                          </p:val>
                                        </p:tav>
                                        <p:tav tm="100000">
                                          <p:val>
                                            <p:fltVal val="0"/>
                                          </p:val>
                                        </p:tav>
                                      </p:tavLst>
                                    </p:anim>
                                    <p:animEffect transition="in" filter="fade">
                                      <p:cBhvr>
                                        <p:cTn id="23"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99" y="838200"/>
            <a:ext cx="7315201" cy="501675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What would you do in the following situations?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81000" y="533400"/>
            <a:ext cx="7848600" cy="2514600"/>
          </a:xfrm>
        </p:spPr>
        <p:txBody>
          <a:bodyPr/>
          <a:lstStyle/>
          <a:p>
            <a:pPr eaLnBrk="1" hangingPunct="1"/>
            <a:r>
              <a:rPr lang="en-US" sz="4000" smtClean="0"/>
              <a:t>a. You have a friend who often asks you to skip school and spend the day playing. </a:t>
            </a:r>
          </a:p>
        </p:txBody>
      </p:sp>
      <p:sp>
        <p:nvSpPr>
          <p:cNvPr id="41987"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#4</a:t>
            </a:r>
          </a:p>
        </p:txBody>
      </p:sp>
      <p:pic>
        <p:nvPicPr>
          <p:cNvPr id="77826" name="Picture 2" descr="http://www.kfyrtv-videos.com/UploadFile2/skipping%20school.jpg"/>
          <p:cNvPicPr>
            <a:picLocks noChangeAspect="1" noChangeArrowheads="1"/>
          </p:cNvPicPr>
          <p:nvPr/>
        </p:nvPicPr>
        <p:blipFill>
          <a:blip r:embed="rId2"/>
          <a:srcRect/>
          <a:stretch>
            <a:fillRect/>
          </a:stretch>
        </p:blipFill>
        <p:spPr bwMode="auto">
          <a:xfrm>
            <a:off x="914400" y="3208338"/>
            <a:ext cx="3962400" cy="2973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4953000" y="2895600"/>
            <a:ext cx="3352800" cy="32004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4000" dirty="0">
                <a:latin typeface="+mn-lt"/>
              </a:rPr>
              <a:t>How could you be a positive influence on your friend?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p:cTn id="7" dur="1000" fill="hold"/>
                                        <p:tgtEl>
                                          <p:spTgt spid="419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98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0" presetClass="entr" presetSubtype="0" fill="hold" nodeType="afterEffect">
                                  <p:stCondLst>
                                    <p:cond delay="0"/>
                                  </p:stCondLst>
                                  <p:childTnLst>
                                    <p:set>
                                      <p:cBhvr>
                                        <p:cTn id="13" dur="1" fill="hold">
                                          <p:stCondLst>
                                            <p:cond delay="0"/>
                                          </p:stCondLst>
                                        </p:cTn>
                                        <p:tgtEl>
                                          <p:spTgt spid="77826"/>
                                        </p:tgtEl>
                                        <p:attrNameLst>
                                          <p:attrName>style.visibility</p:attrName>
                                        </p:attrNameLst>
                                      </p:cBhvr>
                                      <p:to>
                                        <p:strVal val="visible"/>
                                      </p:to>
                                    </p:set>
                                    <p:animEffect transition="in" filter="fade">
                                      <p:cBhvr>
                                        <p:cTn id="14" dur="800" decel="100000"/>
                                        <p:tgtEl>
                                          <p:spTgt spid="77826"/>
                                        </p:tgtEl>
                                      </p:cBhvr>
                                    </p:animEffect>
                                    <p:anim calcmode="lin" valueType="num">
                                      <p:cBhvr>
                                        <p:cTn id="15" dur="800" decel="100000" fill="hold"/>
                                        <p:tgtEl>
                                          <p:spTgt spid="77826"/>
                                        </p:tgtEl>
                                        <p:attrNameLst>
                                          <p:attrName>style.rotation</p:attrName>
                                        </p:attrNameLst>
                                      </p:cBhvr>
                                      <p:tavLst>
                                        <p:tav tm="0">
                                          <p:val>
                                            <p:fltVal val="-90"/>
                                          </p:val>
                                        </p:tav>
                                        <p:tav tm="100000">
                                          <p:val>
                                            <p:fltVal val="0"/>
                                          </p:val>
                                        </p:tav>
                                      </p:tavLst>
                                    </p:anim>
                                    <p:anim calcmode="lin" valueType="num">
                                      <p:cBhvr>
                                        <p:cTn id="16" dur="800" decel="100000" fill="hold"/>
                                        <p:tgtEl>
                                          <p:spTgt spid="77826"/>
                                        </p:tgtEl>
                                        <p:attrNameLst>
                                          <p:attrName>ppt_x</p:attrName>
                                        </p:attrNameLst>
                                      </p:cBhvr>
                                      <p:tavLst>
                                        <p:tav tm="0">
                                          <p:val>
                                            <p:strVal val="#ppt_x+0.4"/>
                                          </p:val>
                                        </p:tav>
                                        <p:tav tm="100000">
                                          <p:val>
                                            <p:strVal val="#ppt_x-0.05"/>
                                          </p:val>
                                        </p:tav>
                                      </p:tavLst>
                                    </p:anim>
                                    <p:anim calcmode="lin" valueType="num">
                                      <p:cBhvr>
                                        <p:cTn id="17" dur="800" decel="100000" fill="hold"/>
                                        <p:tgtEl>
                                          <p:spTgt spid="7782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782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7826"/>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381000" y="533400"/>
            <a:ext cx="7848600" cy="3581400"/>
          </a:xfrm>
        </p:spPr>
        <p:txBody>
          <a:bodyPr/>
          <a:lstStyle/>
          <a:p>
            <a:pPr eaLnBrk="1" hangingPunct="1"/>
            <a:r>
              <a:rPr lang="en-US" sz="3600" smtClean="0"/>
              <a:t>b. You are staying the night at a friend’s house. Every night before getting into bed you kneel down and say your prayers, but you know your friend does not have that habit. </a:t>
            </a:r>
          </a:p>
        </p:txBody>
      </p:sp>
      <p:sp>
        <p:nvSpPr>
          <p:cNvPr id="43011"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#4</a:t>
            </a:r>
          </a:p>
        </p:txBody>
      </p:sp>
      <p:pic>
        <p:nvPicPr>
          <p:cNvPr id="76802" name="Picture 2" descr="sept09-07"/>
          <p:cNvPicPr>
            <a:picLocks noChangeAspect="1" noChangeArrowheads="1"/>
          </p:cNvPicPr>
          <p:nvPr/>
        </p:nvPicPr>
        <p:blipFill>
          <a:blip r:embed="rId2"/>
          <a:srcRect/>
          <a:stretch>
            <a:fillRect/>
          </a:stretch>
        </p:blipFill>
        <p:spPr bwMode="auto">
          <a:xfrm>
            <a:off x="5257800" y="3429000"/>
            <a:ext cx="2940050" cy="262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381000" y="4114800"/>
            <a:ext cx="4800600" cy="2286000"/>
          </a:xfrm>
          <a:prstGeom prst="rect">
            <a:avLst/>
          </a:prstGeom>
          <a:noFill/>
          <a:ln w="9525">
            <a:noFill/>
            <a:miter lim="800000"/>
            <a:headEnd/>
            <a:tailEnd/>
          </a:ln>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What could you do when it is time to say your prayers?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1000" fill="hold"/>
                                        <p:tgtEl>
                                          <p:spTgt spid="430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0" presetClass="entr" presetSubtype="0" fill="hold" nodeType="afterEffect">
                                  <p:stCondLst>
                                    <p:cond delay="0"/>
                                  </p:stCondLst>
                                  <p:childTnLst>
                                    <p:set>
                                      <p:cBhvr>
                                        <p:cTn id="13" dur="1" fill="hold">
                                          <p:stCondLst>
                                            <p:cond delay="0"/>
                                          </p:stCondLst>
                                        </p:cTn>
                                        <p:tgtEl>
                                          <p:spTgt spid="76802"/>
                                        </p:tgtEl>
                                        <p:attrNameLst>
                                          <p:attrName>style.visibility</p:attrName>
                                        </p:attrNameLst>
                                      </p:cBhvr>
                                      <p:to>
                                        <p:strVal val="visible"/>
                                      </p:to>
                                    </p:set>
                                    <p:animEffect transition="in" filter="fade">
                                      <p:cBhvr>
                                        <p:cTn id="14" dur="800" decel="100000"/>
                                        <p:tgtEl>
                                          <p:spTgt spid="76802"/>
                                        </p:tgtEl>
                                      </p:cBhvr>
                                    </p:animEffect>
                                    <p:anim calcmode="lin" valueType="num">
                                      <p:cBhvr>
                                        <p:cTn id="15" dur="800" decel="100000" fill="hold"/>
                                        <p:tgtEl>
                                          <p:spTgt spid="76802"/>
                                        </p:tgtEl>
                                        <p:attrNameLst>
                                          <p:attrName>style.rotation</p:attrName>
                                        </p:attrNameLst>
                                      </p:cBhvr>
                                      <p:tavLst>
                                        <p:tav tm="0">
                                          <p:val>
                                            <p:fltVal val="-90"/>
                                          </p:val>
                                        </p:tav>
                                        <p:tav tm="100000">
                                          <p:val>
                                            <p:fltVal val="0"/>
                                          </p:val>
                                        </p:tav>
                                      </p:tavLst>
                                    </p:anim>
                                    <p:anim calcmode="lin" valueType="num">
                                      <p:cBhvr>
                                        <p:cTn id="16" dur="800" decel="100000" fill="hold"/>
                                        <p:tgtEl>
                                          <p:spTgt spid="76802"/>
                                        </p:tgtEl>
                                        <p:attrNameLst>
                                          <p:attrName>ppt_x</p:attrName>
                                        </p:attrNameLst>
                                      </p:cBhvr>
                                      <p:tavLst>
                                        <p:tav tm="0">
                                          <p:val>
                                            <p:strVal val="#ppt_x+0.4"/>
                                          </p:val>
                                        </p:tav>
                                        <p:tav tm="100000">
                                          <p:val>
                                            <p:strVal val="#ppt_x-0.05"/>
                                          </p:val>
                                        </p:tav>
                                      </p:tavLst>
                                    </p:anim>
                                    <p:anim calcmode="lin" valueType="num">
                                      <p:cBhvr>
                                        <p:cTn id="17" dur="800" decel="100000" fill="hold"/>
                                        <p:tgtEl>
                                          <p:spTgt spid="7680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680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6802"/>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81000" y="533400"/>
            <a:ext cx="7848600" cy="3048000"/>
          </a:xfrm>
        </p:spPr>
        <p:txBody>
          <a:bodyPr/>
          <a:lstStyle/>
          <a:p>
            <a:pPr eaLnBrk="1" hangingPunct="1"/>
            <a:r>
              <a:rPr lang="en-US" sz="3600" smtClean="0"/>
              <a:t>c. A group of your friends wants you to go to a movie with them. You know that your parents consider the movie to be inappropriate, but your friends beg you to go. </a:t>
            </a:r>
          </a:p>
        </p:txBody>
      </p:sp>
      <p:sp>
        <p:nvSpPr>
          <p:cNvPr id="44035"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#4</a:t>
            </a:r>
          </a:p>
        </p:txBody>
      </p:sp>
      <p:sp>
        <p:nvSpPr>
          <p:cNvPr id="7" name="Content Placeholder 2"/>
          <p:cNvSpPr txBox="1">
            <a:spLocks/>
          </p:cNvSpPr>
          <p:nvPr/>
        </p:nvSpPr>
        <p:spPr bwMode="auto">
          <a:xfrm>
            <a:off x="4114800" y="3505200"/>
            <a:ext cx="4038600" cy="2438400"/>
          </a:xfrm>
          <a:prstGeom prst="rect">
            <a:avLst/>
          </a:prstGeom>
          <a:noFill/>
          <a:ln w="9525">
            <a:noFill/>
            <a:miter lim="800000"/>
            <a:headEnd/>
            <a:tailEnd/>
          </a:ln>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How could you be a positive influence on your friends? </a:t>
            </a:r>
          </a:p>
        </p:txBody>
      </p:sp>
      <p:pic>
        <p:nvPicPr>
          <p:cNvPr id="44038" name="Picture 6"/>
          <p:cNvPicPr>
            <a:picLocks noChangeAspect="1" noChangeArrowheads="1"/>
          </p:cNvPicPr>
          <p:nvPr/>
        </p:nvPicPr>
        <p:blipFill>
          <a:blip r:embed="rId2"/>
          <a:srcRect t="30556"/>
          <a:stretch>
            <a:fillRect/>
          </a:stretch>
        </p:blipFill>
        <p:spPr bwMode="auto">
          <a:xfrm>
            <a:off x="914400" y="3429000"/>
            <a:ext cx="300831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p:cTn id="7" dur="1000" fill="hold"/>
                                        <p:tgtEl>
                                          <p:spTgt spid="4403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0" presetClass="entr" presetSubtype="0" fill="hold" nodeType="afterEffect">
                                  <p:stCondLst>
                                    <p:cond delay="0"/>
                                  </p:stCondLst>
                                  <p:childTnLst>
                                    <p:set>
                                      <p:cBhvr>
                                        <p:cTn id="13" dur="1" fill="hold">
                                          <p:stCondLst>
                                            <p:cond delay="0"/>
                                          </p:stCondLst>
                                        </p:cTn>
                                        <p:tgtEl>
                                          <p:spTgt spid="44038"/>
                                        </p:tgtEl>
                                        <p:attrNameLst>
                                          <p:attrName>style.visibility</p:attrName>
                                        </p:attrNameLst>
                                      </p:cBhvr>
                                      <p:to>
                                        <p:strVal val="visible"/>
                                      </p:to>
                                    </p:set>
                                    <p:animEffect transition="in" filter="fade">
                                      <p:cBhvr>
                                        <p:cTn id="14" dur="800" decel="100000"/>
                                        <p:tgtEl>
                                          <p:spTgt spid="44038"/>
                                        </p:tgtEl>
                                      </p:cBhvr>
                                    </p:animEffect>
                                    <p:anim calcmode="lin" valueType="num">
                                      <p:cBhvr>
                                        <p:cTn id="15" dur="800" decel="100000" fill="hold"/>
                                        <p:tgtEl>
                                          <p:spTgt spid="44038"/>
                                        </p:tgtEl>
                                        <p:attrNameLst>
                                          <p:attrName>style.rotation</p:attrName>
                                        </p:attrNameLst>
                                      </p:cBhvr>
                                      <p:tavLst>
                                        <p:tav tm="0">
                                          <p:val>
                                            <p:fltVal val="-90"/>
                                          </p:val>
                                        </p:tav>
                                        <p:tav tm="100000">
                                          <p:val>
                                            <p:fltVal val="0"/>
                                          </p:val>
                                        </p:tav>
                                      </p:tavLst>
                                    </p:anim>
                                    <p:anim calcmode="lin" valueType="num">
                                      <p:cBhvr>
                                        <p:cTn id="16" dur="800" decel="100000" fill="hold"/>
                                        <p:tgtEl>
                                          <p:spTgt spid="44038"/>
                                        </p:tgtEl>
                                        <p:attrNameLst>
                                          <p:attrName>ppt_x</p:attrName>
                                        </p:attrNameLst>
                                      </p:cBhvr>
                                      <p:tavLst>
                                        <p:tav tm="0">
                                          <p:val>
                                            <p:strVal val="#ppt_x+0.4"/>
                                          </p:val>
                                        </p:tav>
                                        <p:tav tm="100000">
                                          <p:val>
                                            <p:strVal val="#ppt_x-0.05"/>
                                          </p:val>
                                        </p:tav>
                                      </p:tavLst>
                                    </p:anim>
                                    <p:anim calcmode="lin" valueType="num">
                                      <p:cBhvr>
                                        <p:cTn id="17" dur="800" decel="100000" fill="hold"/>
                                        <p:tgtEl>
                                          <p:spTgt spid="4403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403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4038"/>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81000" y="533400"/>
            <a:ext cx="7848600" cy="2286000"/>
          </a:xfrm>
        </p:spPr>
        <p:txBody>
          <a:bodyPr/>
          <a:lstStyle/>
          <a:p>
            <a:pPr eaLnBrk="1" hangingPunct="1"/>
            <a:r>
              <a:rPr lang="en-US" sz="3600" smtClean="0"/>
              <a:t>d. You want to go to church on Sundays, but some friends want you to stay home and play soccer with them. </a:t>
            </a:r>
          </a:p>
        </p:txBody>
      </p:sp>
      <p:sp>
        <p:nvSpPr>
          <p:cNvPr id="45059"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#4</a:t>
            </a:r>
          </a:p>
        </p:txBody>
      </p:sp>
      <p:pic>
        <p:nvPicPr>
          <p:cNvPr id="74754" name="Picture 2" descr="http://www.sugardoodle.net/sdclipart/wp-content/uploads/2010/07/ar4.jpg"/>
          <p:cNvPicPr>
            <a:picLocks noChangeAspect="1" noChangeArrowheads="1"/>
          </p:cNvPicPr>
          <p:nvPr/>
        </p:nvPicPr>
        <p:blipFill>
          <a:blip r:embed="rId2"/>
          <a:srcRect/>
          <a:stretch>
            <a:fillRect/>
          </a:stretch>
        </p:blipFill>
        <p:spPr bwMode="auto">
          <a:xfrm>
            <a:off x="3810000" y="2819400"/>
            <a:ext cx="4438650" cy="322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381000" y="3048000"/>
            <a:ext cx="3429000" cy="3124200"/>
          </a:xfrm>
          <a:prstGeom prst="rect">
            <a:avLst/>
          </a:prstGeom>
          <a:noFill/>
          <a:ln w="9525">
            <a:noFill/>
            <a:miter lim="800000"/>
            <a:headEnd/>
            <a:tailEnd/>
          </a:ln>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How could you be a positive influence on your friends?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p:cTn id="7" dur="1000" fill="hold"/>
                                        <p:tgtEl>
                                          <p:spTgt spid="450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0" presetClass="entr" presetSubtype="0" fill="hold" nodeType="afterEffect">
                                  <p:stCondLst>
                                    <p:cond delay="0"/>
                                  </p:stCondLst>
                                  <p:childTnLst>
                                    <p:set>
                                      <p:cBhvr>
                                        <p:cTn id="13" dur="1" fill="hold">
                                          <p:stCondLst>
                                            <p:cond delay="0"/>
                                          </p:stCondLst>
                                        </p:cTn>
                                        <p:tgtEl>
                                          <p:spTgt spid="74754"/>
                                        </p:tgtEl>
                                        <p:attrNameLst>
                                          <p:attrName>style.visibility</p:attrName>
                                        </p:attrNameLst>
                                      </p:cBhvr>
                                      <p:to>
                                        <p:strVal val="visible"/>
                                      </p:to>
                                    </p:set>
                                    <p:animEffect transition="in" filter="fade">
                                      <p:cBhvr>
                                        <p:cTn id="14" dur="800" decel="100000"/>
                                        <p:tgtEl>
                                          <p:spTgt spid="74754"/>
                                        </p:tgtEl>
                                      </p:cBhvr>
                                    </p:animEffect>
                                    <p:anim calcmode="lin" valueType="num">
                                      <p:cBhvr>
                                        <p:cTn id="15" dur="800" decel="100000" fill="hold"/>
                                        <p:tgtEl>
                                          <p:spTgt spid="74754"/>
                                        </p:tgtEl>
                                        <p:attrNameLst>
                                          <p:attrName>style.rotation</p:attrName>
                                        </p:attrNameLst>
                                      </p:cBhvr>
                                      <p:tavLst>
                                        <p:tav tm="0">
                                          <p:val>
                                            <p:fltVal val="-90"/>
                                          </p:val>
                                        </p:tav>
                                        <p:tav tm="100000">
                                          <p:val>
                                            <p:fltVal val="0"/>
                                          </p:val>
                                        </p:tav>
                                      </p:tavLst>
                                    </p:anim>
                                    <p:anim calcmode="lin" valueType="num">
                                      <p:cBhvr>
                                        <p:cTn id="16" dur="800" decel="100000" fill="hold"/>
                                        <p:tgtEl>
                                          <p:spTgt spid="74754"/>
                                        </p:tgtEl>
                                        <p:attrNameLst>
                                          <p:attrName>ppt_x</p:attrName>
                                        </p:attrNameLst>
                                      </p:cBhvr>
                                      <p:tavLst>
                                        <p:tav tm="0">
                                          <p:val>
                                            <p:strVal val="#ppt_x+0.4"/>
                                          </p:val>
                                        </p:tav>
                                        <p:tav tm="100000">
                                          <p:val>
                                            <p:strVal val="#ppt_x-0.05"/>
                                          </p:val>
                                        </p:tav>
                                      </p:tavLst>
                                    </p:anim>
                                    <p:anim calcmode="lin" valueType="num">
                                      <p:cBhvr>
                                        <p:cTn id="17" dur="800" decel="100000" fill="hold"/>
                                        <p:tgtEl>
                                          <p:spTgt spid="7475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475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4754"/>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381000" y="533400"/>
            <a:ext cx="8001000" cy="2286000"/>
          </a:xfrm>
        </p:spPr>
        <p:txBody>
          <a:bodyPr/>
          <a:lstStyle/>
          <a:p>
            <a:pPr eaLnBrk="1" hangingPunct="1"/>
            <a:r>
              <a:rPr lang="en-US" sz="3600" smtClean="0"/>
              <a:t>e. You have a friend who wants you to go with her to help a widow who lives down the street. You would rather play. </a:t>
            </a:r>
          </a:p>
        </p:txBody>
      </p:sp>
      <p:sp>
        <p:nvSpPr>
          <p:cNvPr id="46083"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#4</a:t>
            </a:r>
          </a:p>
        </p:txBody>
      </p:sp>
      <p:pic>
        <p:nvPicPr>
          <p:cNvPr id="46084" name="Picture 2" descr="http://downloads.sugardoodle.net/sdclipart/2007/08/raking.jpg"/>
          <p:cNvPicPr>
            <a:picLocks noChangeAspect="1" noChangeArrowheads="1"/>
          </p:cNvPicPr>
          <p:nvPr/>
        </p:nvPicPr>
        <p:blipFill>
          <a:blip r:embed="rId2"/>
          <a:srcRect l="4684" t="3666" r="7780" b="2266"/>
          <a:stretch>
            <a:fillRect/>
          </a:stretch>
        </p:blipFill>
        <p:spPr bwMode="auto">
          <a:xfrm>
            <a:off x="914400" y="2819400"/>
            <a:ext cx="3038475"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bwMode="auto">
          <a:xfrm>
            <a:off x="4114800" y="3124200"/>
            <a:ext cx="4191000" cy="3048000"/>
          </a:xfrm>
          <a:prstGeom prst="rect">
            <a:avLst/>
          </a:prstGeom>
          <a:noFill/>
          <a:ln w="9525">
            <a:noFill/>
            <a:miter lim="800000"/>
            <a:headEnd/>
            <a:tailEnd/>
          </a:ln>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What should you do? </a:t>
            </a:r>
          </a:p>
          <a:p>
            <a:pPr marL="420624" indent="-384048" fontAlgn="auto">
              <a:spcBef>
                <a:spcPct val="20000"/>
              </a:spcBef>
              <a:spcAft>
                <a:spcPts val="0"/>
              </a:spcAft>
              <a:buClr>
                <a:schemeClr val="accent1"/>
              </a:buClr>
              <a:buSzPct val="80000"/>
              <a:buFont typeface="Wingdings 2"/>
              <a:buChar char=""/>
              <a:defRPr/>
            </a:pPr>
            <a:r>
              <a:rPr lang="en-US" sz="3600" dirty="0">
                <a:latin typeface="+mn-lt"/>
              </a:rPr>
              <a:t>Why?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p:cTn id="7" dur="1000" fill="hold"/>
                                        <p:tgtEl>
                                          <p:spTgt spid="4608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0" presetClass="entr" presetSubtype="0" fill="hold" nodeType="afterEffect">
                                  <p:stCondLst>
                                    <p:cond delay="0"/>
                                  </p:stCondLst>
                                  <p:childTnLst>
                                    <p:set>
                                      <p:cBhvr>
                                        <p:cTn id="13" dur="1" fill="hold">
                                          <p:stCondLst>
                                            <p:cond delay="0"/>
                                          </p:stCondLst>
                                        </p:cTn>
                                        <p:tgtEl>
                                          <p:spTgt spid="46084"/>
                                        </p:tgtEl>
                                        <p:attrNameLst>
                                          <p:attrName>style.visibility</p:attrName>
                                        </p:attrNameLst>
                                      </p:cBhvr>
                                      <p:to>
                                        <p:strVal val="visible"/>
                                      </p:to>
                                    </p:set>
                                    <p:animEffect transition="in" filter="fade">
                                      <p:cBhvr>
                                        <p:cTn id="14" dur="800" decel="100000"/>
                                        <p:tgtEl>
                                          <p:spTgt spid="46084"/>
                                        </p:tgtEl>
                                      </p:cBhvr>
                                    </p:animEffect>
                                    <p:anim calcmode="lin" valueType="num">
                                      <p:cBhvr>
                                        <p:cTn id="15" dur="800" decel="100000" fill="hold"/>
                                        <p:tgtEl>
                                          <p:spTgt spid="46084"/>
                                        </p:tgtEl>
                                        <p:attrNameLst>
                                          <p:attrName>style.rotation</p:attrName>
                                        </p:attrNameLst>
                                      </p:cBhvr>
                                      <p:tavLst>
                                        <p:tav tm="0">
                                          <p:val>
                                            <p:fltVal val="-90"/>
                                          </p:val>
                                        </p:tav>
                                        <p:tav tm="100000">
                                          <p:val>
                                            <p:fltVal val="0"/>
                                          </p:val>
                                        </p:tav>
                                      </p:tavLst>
                                    </p:anim>
                                    <p:anim calcmode="lin" valueType="num">
                                      <p:cBhvr>
                                        <p:cTn id="16" dur="800" decel="100000" fill="hold"/>
                                        <p:tgtEl>
                                          <p:spTgt spid="46084"/>
                                        </p:tgtEl>
                                        <p:attrNameLst>
                                          <p:attrName>ppt_x</p:attrName>
                                        </p:attrNameLst>
                                      </p:cBhvr>
                                      <p:tavLst>
                                        <p:tav tm="0">
                                          <p:val>
                                            <p:strVal val="#ppt_x+0.4"/>
                                          </p:val>
                                        </p:tav>
                                        <p:tav tm="100000">
                                          <p:val>
                                            <p:strVal val="#ppt_x-0.05"/>
                                          </p:val>
                                        </p:tav>
                                      </p:tavLst>
                                    </p:anim>
                                    <p:anim calcmode="lin" valueType="num">
                                      <p:cBhvr>
                                        <p:cTn id="17" dur="800" decel="100000" fill="hold"/>
                                        <p:tgtEl>
                                          <p:spTgt spid="4608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3429000"/>
            <a:ext cx="7315200" cy="2743200"/>
          </a:xfrm>
        </p:spPr>
        <p:txBody>
          <a:bodyPr/>
          <a:lstStyle/>
          <a:p>
            <a:pPr eaLnBrk="1" hangingPunct="1"/>
            <a:r>
              <a:rPr lang="en-US" sz="4400" smtClean="0">
                <a:latin typeface="Kristen ITC" pitchFamily="66" charset="0"/>
              </a:rPr>
              <a:t>Can you figure out what the two words are?</a:t>
            </a:r>
            <a:br>
              <a:rPr lang="en-US" sz="4400" smtClean="0">
                <a:latin typeface="Kristen ITC" pitchFamily="66" charset="0"/>
              </a:rPr>
            </a:br>
            <a:r>
              <a:rPr lang="en-US" sz="4400" smtClean="0">
                <a:latin typeface="Kristen ITC" pitchFamily="66" charset="0"/>
              </a:rPr>
              <a:t>I’ll write your guesses on the board!</a:t>
            </a:r>
          </a:p>
        </p:txBody>
      </p:sp>
      <p:sp>
        <p:nvSpPr>
          <p:cNvPr id="10243" name="Content Placeholder 2"/>
          <p:cNvSpPr>
            <a:spLocks noGrp="1"/>
          </p:cNvSpPr>
          <p:nvPr>
            <p:ph idx="1"/>
          </p:nvPr>
        </p:nvSpPr>
        <p:spPr>
          <a:xfrm>
            <a:off x="914400" y="609600"/>
            <a:ext cx="7010400" cy="2514600"/>
          </a:xfrm>
        </p:spPr>
        <p:txBody>
          <a:bodyPr/>
          <a:lstStyle/>
          <a:p>
            <a:pPr eaLnBrk="1" hangingPunct="1">
              <a:buFont typeface="Wingdings 2" pitchFamily="18" charset="2"/>
              <a:buNone/>
            </a:pPr>
            <a:r>
              <a:rPr lang="en-US" sz="6600" smtClean="0">
                <a:latin typeface="Kristen ITC" pitchFamily="66" charset="0"/>
              </a:rPr>
              <a:t>_ _ _ _</a:t>
            </a:r>
          </a:p>
          <a:p>
            <a:pPr eaLnBrk="1" hangingPunct="1">
              <a:buFont typeface="Wingdings 2" pitchFamily="18" charset="2"/>
              <a:buNone/>
            </a:pPr>
            <a:r>
              <a:rPr lang="en-US" sz="6600" b="1" smtClean="0">
                <a:latin typeface="Kristen ITC" pitchFamily="66" charset="0"/>
              </a:rPr>
              <a:t>_ _ _ _ _ _ _ _</a:t>
            </a:r>
            <a:endParaRPr lang="en-US" b="1" smtClean="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838200"/>
            <a:ext cx="7772400" cy="5257800"/>
          </a:xfrm>
        </p:spPr>
        <p:txBody>
          <a:bodyPr/>
          <a:lstStyle/>
          <a:p>
            <a:pPr eaLnBrk="1" hangingPunct="1"/>
            <a:r>
              <a:rPr lang="en-US" sz="4400" smtClean="0"/>
              <a:t>Share experiences you have had or have observed when someone’s example has influenced others for good. </a:t>
            </a:r>
          </a:p>
          <a:p>
            <a:pPr eaLnBrk="1" hangingPunct="1"/>
            <a:r>
              <a:rPr lang="en-US" sz="4400" smtClean="0"/>
              <a:t>Each of you can be a positive influence on others in many ways. </a:t>
            </a:r>
          </a:p>
        </p:txBody>
      </p:sp>
      <p:sp>
        <p:nvSpPr>
          <p:cNvPr id="47107"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#1</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p:cTn id="7" dur="1000" fill="hold"/>
                                        <p:tgtEl>
                                          <p:spTgt spid="4710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71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710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7106">
                                            <p:txEl>
                                              <p:pRg st="1" end="1"/>
                                            </p:txEl>
                                          </p:spTgt>
                                        </p:tgtEl>
                                        <p:attrNameLst>
                                          <p:attrName>style.visibility</p:attrName>
                                        </p:attrNameLst>
                                      </p:cBhvr>
                                      <p:to>
                                        <p:strVal val="visible"/>
                                      </p:to>
                                    </p:set>
                                    <p:anim calcmode="lin" valueType="num">
                                      <p:cBhvr>
                                        <p:cTn id="14" dur="1000" fill="hold"/>
                                        <p:tgtEl>
                                          <p:spTgt spid="471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71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7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4953000" cy="3429000"/>
          </a:xfrm>
        </p:spPr>
        <p:txBody>
          <a:bodyPr/>
          <a:lstStyle/>
          <a:p>
            <a:pPr eaLnBrk="1" hangingPunct="1"/>
            <a:r>
              <a:rPr lang="en-US" sz="4000" smtClean="0"/>
              <a:t>What should we do if someone tries to persuade us to do something we know is wrong? </a:t>
            </a:r>
          </a:p>
        </p:txBody>
      </p:sp>
      <p:pic>
        <p:nvPicPr>
          <p:cNvPr id="48134" name="Picture 6" descr="C:\Documents and Settings\The Covalt Family\Local Settings\Temporary Internet Files\Content.IE5\U1GMK0GJ\MC9004315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3265">
            <a:off x="5105400" y="8382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81000" y="4114800"/>
            <a:ext cx="8001000" cy="2438400"/>
          </a:xfrm>
          <a:prstGeom prst="rect">
            <a:avLst/>
          </a:prstGeom>
          <a:noFill/>
          <a:ln w="9525">
            <a:noFill/>
            <a:miter lim="800000"/>
            <a:headEnd/>
            <a:tailEnd/>
          </a:ln>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4000" dirty="0">
                <a:latin typeface="+mn-lt"/>
              </a:rPr>
              <a:t>How does negative peer pressure have a bad influence on some young people today?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48134"/>
                                        </p:tgtEl>
                                        <p:attrNameLst>
                                          <p:attrName>style.visibility</p:attrName>
                                        </p:attrNameLst>
                                      </p:cBhvr>
                                      <p:to>
                                        <p:strVal val="visible"/>
                                      </p:to>
                                    </p:set>
                                    <p:anim calcmode="lin" valueType="num">
                                      <p:cBhvr>
                                        <p:cTn id="14" dur="1000" fill="hold"/>
                                        <p:tgtEl>
                                          <p:spTgt spid="48134"/>
                                        </p:tgtEl>
                                        <p:attrNameLst>
                                          <p:attrName>ppt_w</p:attrName>
                                        </p:attrNameLst>
                                      </p:cBhvr>
                                      <p:tavLst>
                                        <p:tav tm="0">
                                          <p:val>
                                            <p:fltVal val="0"/>
                                          </p:val>
                                        </p:tav>
                                        <p:tav tm="100000">
                                          <p:val>
                                            <p:strVal val="#ppt_w"/>
                                          </p:val>
                                        </p:tav>
                                      </p:tavLst>
                                    </p:anim>
                                    <p:anim calcmode="lin" valueType="num">
                                      <p:cBhvr>
                                        <p:cTn id="15" dur="1000" fill="hold"/>
                                        <p:tgtEl>
                                          <p:spTgt spid="48134"/>
                                        </p:tgtEl>
                                        <p:attrNameLst>
                                          <p:attrName>ppt_h</p:attrName>
                                        </p:attrNameLst>
                                      </p:cBhvr>
                                      <p:tavLst>
                                        <p:tav tm="0">
                                          <p:val>
                                            <p:fltVal val="0"/>
                                          </p:val>
                                        </p:tav>
                                        <p:tav tm="100000">
                                          <p:val>
                                            <p:strVal val="#ppt_h"/>
                                          </p:val>
                                        </p:tav>
                                      </p:tavLst>
                                    </p:anim>
                                    <p:anim calcmode="lin" valueType="num">
                                      <p:cBhvr>
                                        <p:cTn id="16" dur="1000" fill="hold"/>
                                        <p:tgtEl>
                                          <p:spTgt spid="4813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81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2819400"/>
            <a:ext cx="4114800" cy="3657600"/>
          </a:xfrm>
        </p:spPr>
        <p:txBody>
          <a:bodyPr/>
          <a:lstStyle/>
          <a:p>
            <a:pPr eaLnBrk="1" hangingPunct="1"/>
            <a:r>
              <a:rPr lang="en-US" sz="4200" smtClean="0"/>
              <a:t>How can we use positive peer pressure to help other young people? </a:t>
            </a:r>
          </a:p>
        </p:txBody>
      </p:sp>
      <p:sp>
        <p:nvSpPr>
          <p:cNvPr id="5" name="Content Placeholder 2"/>
          <p:cNvSpPr txBox="1">
            <a:spLocks/>
          </p:cNvSpPr>
          <p:nvPr/>
        </p:nvSpPr>
        <p:spPr bwMode="auto">
          <a:xfrm>
            <a:off x="838200" y="685800"/>
            <a:ext cx="7772400" cy="1981200"/>
          </a:xfrm>
          <a:prstGeom prst="rect">
            <a:avLst/>
          </a:prstGeom>
          <a:noFill/>
          <a:ln w="9525">
            <a:noFill/>
            <a:miter lim="800000"/>
            <a:headEnd/>
            <a:tailEnd/>
          </a:ln>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n-US" sz="4200" dirty="0">
                <a:latin typeface="+mn-lt"/>
              </a:rPr>
              <a:t>How can we benefit from positive peer pressure? </a:t>
            </a:r>
          </a:p>
        </p:txBody>
      </p:sp>
      <p:pic>
        <p:nvPicPr>
          <p:cNvPr id="90117" name="Picture 5" descr="C:\Documents and Settings\The Covalt Family\Local Settings\Temporary Internet Files\Content.IE5\RSZWM0TH\MC90031177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27432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90117"/>
                                        </p:tgtEl>
                                        <p:attrNameLst>
                                          <p:attrName>style.visibility</p:attrName>
                                        </p:attrNameLst>
                                      </p:cBhvr>
                                      <p:to>
                                        <p:strVal val="visible"/>
                                      </p:to>
                                    </p:set>
                                    <p:anim calcmode="lin" valueType="num">
                                      <p:cBhvr>
                                        <p:cTn id="13" dur="1000" fill="hold"/>
                                        <p:tgtEl>
                                          <p:spTgt spid="90117"/>
                                        </p:tgtEl>
                                        <p:attrNameLst>
                                          <p:attrName>ppt_w</p:attrName>
                                        </p:attrNameLst>
                                      </p:cBhvr>
                                      <p:tavLst>
                                        <p:tav tm="0">
                                          <p:val>
                                            <p:strVal val="#ppt_w+.3"/>
                                          </p:val>
                                        </p:tav>
                                        <p:tav tm="100000">
                                          <p:val>
                                            <p:strVal val="#ppt_w"/>
                                          </p:val>
                                        </p:tav>
                                      </p:tavLst>
                                    </p:anim>
                                    <p:anim calcmode="lin" valueType="num">
                                      <p:cBhvr>
                                        <p:cTn id="14" dur="1000" fill="hold"/>
                                        <p:tgtEl>
                                          <p:spTgt spid="90117"/>
                                        </p:tgtEl>
                                        <p:attrNameLst>
                                          <p:attrName>ppt_h</p:attrName>
                                        </p:attrNameLst>
                                      </p:cBhvr>
                                      <p:tavLst>
                                        <p:tav tm="0">
                                          <p:val>
                                            <p:strVal val="#ppt_h"/>
                                          </p:val>
                                        </p:tav>
                                        <p:tav tm="100000">
                                          <p:val>
                                            <p:strVal val="#ppt_h"/>
                                          </p:val>
                                        </p:tav>
                                      </p:tavLst>
                                    </p:anim>
                                    <p:animEffect transition="in" filter="fade">
                                      <p:cBhvr>
                                        <p:cTn id="15" dur="1000"/>
                                        <p:tgtEl>
                                          <p:spTgt spid="901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81000" y="1066800"/>
            <a:ext cx="4648200" cy="2743200"/>
          </a:xfrm>
        </p:spPr>
        <p:txBody>
          <a:bodyPr/>
          <a:lstStyle/>
          <a:p>
            <a:pPr eaLnBrk="1" hangingPunct="1"/>
            <a:r>
              <a:rPr lang="en-US" sz="3500" smtClean="0"/>
              <a:t>In the Northern Hemisphere (north of the equator) there is a star called the North Star. </a:t>
            </a:r>
          </a:p>
        </p:txBody>
      </p:sp>
      <p:sp>
        <p:nvSpPr>
          <p:cNvPr id="50179"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
        <p:nvSpPr>
          <p:cNvPr id="8" name="Content Placeholder 2"/>
          <p:cNvSpPr txBox="1">
            <a:spLocks/>
          </p:cNvSpPr>
          <p:nvPr/>
        </p:nvSpPr>
        <p:spPr bwMode="auto">
          <a:xfrm>
            <a:off x="381000" y="3886200"/>
            <a:ext cx="8305800" cy="22860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500" dirty="0">
                <a:latin typeface="+mn-lt"/>
              </a:rPr>
              <a:t>It has been a guide to sailors, campers, and explorers throughout the ages. The direction north can always be located by means of this star. </a:t>
            </a:r>
          </a:p>
        </p:txBody>
      </p:sp>
      <p:pic>
        <p:nvPicPr>
          <p:cNvPr id="49157" name="Picture 10" descr="http://www.nckas.org/images/objects/polaris.jpg"/>
          <p:cNvPicPr>
            <a:picLocks noChangeAspect="1" noChangeArrowheads="1"/>
          </p:cNvPicPr>
          <p:nvPr/>
        </p:nvPicPr>
        <p:blipFill>
          <a:blip r:embed="rId2">
            <a:extLst>
              <a:ext uri="{28A0092B-C50C-407E-A947-70E740481C1C}">
                <a14:useLocalDpi xmlns:a14="http://schemas.microsoft.com/office/drawing/2010/main" val="0"/>
              </a:ext>
            </a:extLst>
          </a:blip>
          <a:srcRect l="14999" t="14906" r="14999" b="15527"/>
          <a:stretch>
            <a:fillRect/>
          </a:stretch>
        </p:blipFill>
        <p:spPr bwMode="auto">
          <a:xfrm>
            <a:off x="5105400" y="685800"/>
            <a:ext cx="3124200" cy="312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1000"/>
                                        <p:tgtEl>
                                          <p:spTgt spid="49154">
                                            <p:txEl>
                                              <p:pRg st="0" end="0"/>
                                            </p:txEl>
                                          </p:spTgt>
                                        </p:tgtEl>
                                      </p:cBhvr>
                                    </p:animEffect>
                                    <p:anim calcmode="lin" valueType="num">
                                      <p:cBhvr>
                                        <p:cTn id="8" dur="10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6" presetClass="entr" presetSubtype="32" fill="hold" nodeType="after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circle(out)">
                                      <p:cBhvr>
                                        <p:cTn id="13" dur="2000"/>
                                        <p:tgtEl>
                                          <p:spTgt spid="491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3810000" y="457200"/>
            <a:ext cx="4724400" cy="3124200"/>
          </a:xfrm>
        </p:spPr>
        <p:txBody>
          <a:bodyPr/>
          <a:lstStyle/>
          <a:p>
            <a:pPr eaLnBrk="1" hangingPunct="1"/>
            <a:r>
              <a:rPr lang="en-US" sz="3300" smtClean="0"/>
              <a:t>The North Star can be found by finding the Big Dipper, a group of seven stars shaped like a pan with a handle. </a:t>
            </a:r>
          </a:p>
        </p:txBody>
      </p:sp>
      <p:pic>
        <p:nvPicPr>
          <p:cNvPr id="36868" name="Picture 4" descr="Image"/>
          <p:cNvPicPr>
            <a:picLocks noChangeAspect="1" noChangeArrowheads="1"/>
          </p:cNvPicPr>
          <p:nvPr/>
        </p:nvPicPr>
        <p:blipFill>
          <a:blip r:embed="rId2"/>
          <a:srcRect l="16366" t="7503" r="15177" b="8162"/>
          <a:stretch>
            <a:fillRect/>
          </a:stretch>
        </p:blipFill>
        <p:spPr bwMode="auto">
          <a:xfrm>
            <a:off x="838200" y="990600"/>
            <a:ext cx="3243263"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04"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
        <p:nvSpPr>
          <p:cNvPr id="8" name="Content Placeholder 2"/>
          <p:cNvSpPr txBox="1">
            <a:spLocks/>
          </p:cNvSpPr>
          <p:nvPr/>
        </p:nvSpPr>
        <p:spPr bwMode="auto">
          <a:xfrm>
            <a:off x="304800" y="3505200"/>
            <a:ext cx="8229600" cy="26670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300" dirty="0">
                <a:latin typeface="+mn-lt"/>
              </a:rPr>
              <a:t>If a line is drawn through the two pointer stars of the Big Dipper, the two farthest stars from the handle, the line points to the North Star. The North Star is also the last star in the handle of the Little Dipper.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randombar(horizontal)">
                                      <p:cBhvr>
                                        <p:cTn id="7" dur="1000"/>
                                        <p:tgtEl>
                                          <p:spTgt spid="50178">
                                            <p:txEl>
                                              <p:pRg st="0" end="0"/>
                                            </p:txEl>
                                          </p:spTgt>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wheel(1)">
                                      <p:cBhvr>
                                        <p:cTn id="11" dur="2000"/>
                                        <p:tgtEl>
                                          <p:spTgt spid="368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vertical)">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81000" y="381000"/>
            <a:ext cx="8001000" cy="2209800"/>
          </a:xfrm>
        </p:spPr>
        <p:txBody>
          <a:bodyPr/>
          <a:lstStyle/>
          <a:p>
            <a:pPr eaLnBrk="1" hangingPunct="1"/>
            <a:r>
              <a:rPr lang="en-US" sz="3600" smtClean="0"/>
              <a:t>This story is about when President Gordon B. Hinckley relied on the North Star for comfort and consistency.  </a:t>
            </a:r>
          </a:p>
        </p:txBody>
      </p:sp>
      <p:sp>
        <p:nvSpPr>
          <p:cNvPr id="52227"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
        <p:nvSpPr>
          <p:cNvPr id="5" name="Content Placeholder 2"/>
          <p:cNvSpPr txBox="1">
            <a:spLocks/>
          </p:cNvSpPr>
          <p:nvPr/>
        </p:nvSpPr>
        <p:spPr bwMode="auto">
          <a:xfrm>
            <a:off x="381000" y="2590800"/>
            <a:ext cx="5105400" cy="35814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“After a day of good, hard labor, my younger brother </a:t>
            </a:r>
            <a:r>
              <a:rPr lang="en-US" sz="3600" dirty="0" err="1">
                <a:latin typeface="+mn-lt"/>
              </a:rPr>
              <a:t>Sherm</a:t>
            </a:r>
            <a:r>
              <a:rPr lang="en-US" sz="3600" dirty="0">
                <a:latin typeface="+mn-lt"/>
              </a:rPr>
              <a:t> and I would sleep out under the stars in the box of an old farm wagon… </a:t>
            </a:r>
          </a:p>
        </p:txBody>
      </p:sp>
      <p:pic>
        <p:nvPicPr>
          <p:cNvPr id="52235" name="Picture 11"/>
          <p:cNvPicPr>
            <a:picLocks noChangeAspect="1" noChangeArrowheads="1"/>
          </p:cNvPicPr>
          <p:nvPr/>
        </p:nvPicPr>
        <p:blipFill>
          <a:blip r:embed="rId2">
            <a:lum bright="-10000"/>
          </a:blip>
          <a:srcRect/>
          <a:stretch>
            <a:fillRect/>
          </a:stretch>
        </p:blipFill>
        <p:spPr bwMode="auto">
          <a:xfrm>
            <a:off x="5486400" y="2514600"/>
            <a:ext cx="2744788"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1000"/>
                                        <p:tgtEl>
                                          <p:spTgt spid="52226">
                                            <p:txEl>
                                              <p:pRg st="0" end="0"/>
                                            </p:txEl>
                                          </p:spTgt>
                                        </p:tgtEl>
                                      </p:cBhvr>
                                    </p:animEffect>
                                    <p:anim calcmode="lin" valueType="num">
                                      <p:cBhvr>
                                        <p:cTn id="8" dur="10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52235"/>
                                        </p:tgtEl>
                                        <p:attrNameLst>
                                          <p:attrName>style.visibility</p:attrName>
                                        </p:attrNameLst>
                                      </p:cBhvr>
                                      <p:to>
                                        <p:strVal val="visible"/>
                                      </p:to>
                                    </p:set>
                                    <p:animEffect transition="in" filter="fade">
                                      <p:cBhvr>
                                        <p:cTn id="20" dur="1000"/>
                                        <p:tgtEl>
                                          <p:spTgt spid="52235"/>
                                        </p:tgtEl>
                                      </p:cBhvr>
                                    </p:animEffect>
                                    <p:anim calcmode="lin" valueType="num">
                                      <p:cBhvr>
                                        <p:cTn id="21" dur="1000" fill="hold"/>
                                        <p:tgtEl>
                                          <p:spTgt spid="52235"/>
                                        </p:tgtEl>
                                        <p:attrNameLst>
                                          <p:attrName>ppt_x</p:attrName>
                                        </p:attrNameLst>
                                      </p:cBhvr>
                                      <p:tavLst>
                                        <p:tav tm="0">
                                          <p:val>
                                            <p:strVal val="#ppt_x"/>
                                          </p:val>
                                        </p:tav>
                                        <p:tav tm="100000">
                                          <p:val>
                                            <p:strVal val="#ppt_x"/>
                                          </p:val>
                                        </p:tav>
                                      </p:tavLst>
                                    </p:anim>
                                    <p:anim calcmode="lin" valueType="num">
                                      <p:cBhvr>
                                        <p:cTn id="22" dur="1000" fill="hold"/>
                                        <p:tgtEl>
                                          <p:spTgt spid="52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
        <p:nvSpPr>
          <p:cNvPr id="5" name="Content Placeholder 2"/>
          <p:cNvSpPr txBox="1">
            <a:spLocks/>
          </p:cNvSpPr>
          <p:nvPr/>
        </p:nvSpPr>
        <p:spPr bwMode="auto">
          <a:xfrm>
            <a:off x="381000" y="2209800"/>
            <a:ext cx="5105400" cy="41910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“Each night, like many generations of boys before us, we would trace the Big Dipper, down the handle and out past the cup, to find the North Star… </a:t>
            </a:r>
          </a:p>
        </p:txBody>
      </p:sp>
      <p:sp>
        <p:nvSpPr>
          <p:cNvPr id="53252" name="Content Placeholder 2"/>
          <p:cNvSpPr txBox="1">
            <a:spLocks/>
          </p:cNvSpPr>
          <p:nvPr/>
        </p:nvSpPr>
        <p:spPr bwMode="auto">
          <a:xfrm>
            <a:off x="381000" y="533400"/>
            <a:ext cx="784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SzPct val="80000"/>
              <a:buFont typeface="Wingdings 2" pitchFamily="18" charset="2"/>
              <a:buChar char=""/>
            </a:pPr>
            <a:r>
              <a:rPr lang="en-US" sz="3600"/>
              <a:t>“We could identify some of the constellations and other stars. [O]ur favorite was the North Star. </a:t>
            </a:r>
          </a:p>
        </p:txBody>
      </p:sp>
      <p:pic>
        <p:nvPicPr>
          <p:cNvPr id="6" name="Picture 11"/>
          <p:cNvPicPr>
            <a:picLocks noChangeAspect="1" noChangeArrowheads="1"/>
          </p:cNvPicPr>
          <p:nvPr/>
        </p:nvPicPr>
        <p:blipFill>
          <a:blip r:embed="rId2">
            <a:lum bright="-10000"/>
          </a:blip>
          <a:srcRect/>
          <a:stretch>
            <a:fillRect/>
          </a:stretch>
        </p:blipFill>
        <p:spPr bwMode="auto">
          <a:xfrm>
            <a:off x="5486400" y="2514600"/>
            <a:ext cx="2744788"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Scale>
                                      <p:cBhvr>
                                        <p:cTn id="7" dur="1000" decel="50000" fill="hold">
                                          <p:stCondLst>
                                            <p:cond delay="0"/>
                                          </p:stCondLst>
                                        </p:cTn>
                                        <p:tgtEl>
                                          <p:spTgt spid="532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52"/>
                                        </p:tgtEl>
                                        <p:attrNameLst>
                                          <p:attrName>ppt_x</p:attrName>
                                          <p:attrName>ppt_y</p:attrName>
                                        </p:attrNameLst>
                                      </p:cBhvr>
                                    </p:animMotion>
                                    <p:animEffect transition="in" filter="fade">
                                      <p:cBhvr>
                                        <p:cTn id="9" dur="1000"/>
                                        <p:tgtEl>
                                          <p:spTgt spid="532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325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
        <p:nvSpPr>
          <p:cNvPr id="5" name="Content Placeholder 2"/>
          <p:cNvSpPr txBox="1">
            <a:spLocks/>
          </p:cNvSpPr>
          <p:nvPr/>
        </p:nvSpPr>
        <p:spPr bwMode="auto">
          <a:xfrm>
            <a:off x="4953000" y="990600"/>
            <a:ext cx="3429000" cy="24384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“We came to know of the constancy of that star. </a:t>
            </a:r>
          </a:p>
        </p:txBody>
      </p:sp>
      <p:sp>
        <p:nvSpPr>
          <p:cNvPr id="7" name="Content Placeholder 2"/>
          <p:cNvSpPr txBox="1">
            <a:spLocks/>
          </p:cNvSpPr>
          <p:nvPr/>
        </p:nvSpPr>
        <p:spPr bwMode="auto">
          <a:xfrm>
            <a:off x="381000" y="3886200"/>
            <a:ext cx="8077200" cy="25908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“As the earth turned, the others appeared to move through the night. But the North Star held its position in line with the axis of the earth…</a:t>
            </a:r>
          </a:p>
        </p:txBody>
      </p:sp>
      <p:pic>
        <p:nvPicPr>
          <p:cNvPr id="54277" name="Picture 6" descr="Big and little dippers"/>
          <p:cNvPicPr>
            <a:picLocks noChangeAspect="1" noChangeArrowheads="1"/>
          </p:cNvPicPr>
          <p:nvPr/>
        </p:nvPicPr>
        <p:blipFill>
          <a:blip r:embed="rId2">
            <a:lum bright="10000"/>
            <a:extLst>
              <a:ext uri="{28A0092B-C50C-407E-A947-70E740481C1C}">
                <a14:useLocalDpi xmlns:a14="http://schemas.microsoft.com/office/drawing/2010/main" val="0"/>
              </a:ext>
            </a:extLst>
          </a:blip>
          <a:srcRect l="6667" r="6667"/>
          <a:stretch>
            <a:fillRect/>
          </a:stretch>
        </p:blipFill>
        <p:spPr bwMode="auto">
          <a:xfrm>
            <a:off x="914400" y="685800"/>
            <a:ext cx="3962400" cy="3041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9" presetClass="entr" presetSubtype="0"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dissolve">
                                      <p:cBhvr>
                                        <p:cTn id="12" dur="1000"/>
                                        <p:tgtEl>
                                          <p:spTgt spid="54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
        <p:nvSpPr>
          <p:cNvPr id="5" name="Content Placeholder 2"/>
          <p:cNvSpPr txBox="1">
            <a:spLocks/>
          </p:cNvSpPr>
          <p:nvPr/>
        </p:nvSpPr>
        <p:spPr bwMode="auto">
          <a:xfrm>
            <a:off x="381000" y="609600"/>
            <a:ext cx="6172200" cy="26670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400" dirty="0">
                <a:latin typeface="Arial" charset="0"/>
              </a:rPr>
              <a:t>“Because of those boyhood musings, the polar star came to mean something to me. </a:t>
            </a:r>
            <a:r>
              <a:rPr lang="en-US" sz="3400" dirty="0">
                <a:latin typeface="+mn-lt"/>
              </a:rPr>
              <a:t>I recognized it as a constant in the midst of change. </a:t>
            </a:r>
            <a:endParaRPr lang="en-US" sz="3400" dirty="0">
              <a:latin typeface="Arial" charset="0"/>
            </a:endParaRPr>
          </a:p>
        </p:txBody>
      </p:sp>
      <p:sp>
        <p:nvSpPr>
          <p:cNvPr id="7" name="Content Placeholder 2"/>
          <p:cNvSpPr txBox="1">
            <a:spLocks/>
          </p:cNvSpPr>
          <p:nvPr/>
        </p:nvSpPr>
        <p:spPr bwMode="auto">
          <a:xfrm>
            <a:off x="381000" y="3200400"/>
            <a:ext cx="8153400" cy="32766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400" dirty="0">
                <a:latin typeface="+mn-lt"/>
              </a:rPr>
              <a:t>“It was something that could always be counted on, something that was dependable, an anchor in what otherwise appeared to me a moving and unstable firmament” </a:t>
            </a:r>
            <a:r>
              <a:rPr lang="en-US" sz="2000" dirty="0">
                <a:latin typeface="+mn-lt"/>
              </a:rPr>
              <a:t>(in Jeffrey R. Holland, “President Gordon B. Hinckley,” </a:t>
            </a:r>
            <a:r>
              <a:rPr lang="en-US" sz="2000" i="1" dirty="0">
                <a:latin typeface="+mn-lt"/>
              </a:rPr>
              <a:t>Ensign,</a:t>
            </a:r>
            <a:r>
              <a:rPr lang="en-US" sz="2000" dirty="0">
                <a:latin typeface="+mn-lt"/>
              </a:rPr>
              <a:t> June 1995, p. 5). </a:t>
            </a:r>
          </a:p>
        </p:txBody>
      </p:sp>
      <p:pic>
        <p:nvPicPr>
          <p:cNvPr id="55301" name="Picture 10" descr="http://www.nckas.org/images/objects/polaris.jpg"/>
          <p:cNvPicPr>
            <a:picLocks noChangeAspect="1" noChangeArrowheads="1"/>
          </p:cNvPicPr>
          <p:nvPr/>
        </p:nvPicPr>
        <p:blipFill>
          <a:blip r:embed="rId2">
            <a:extLst>
              <a:ext uri="{28A0092B-C50C-407E-A947-70E740481C1C}">
                <a14:useLocalDpi xmlns:a14="http://schemas.microsoft.com/office/drawing/2010/main" val="0"/>
              </a:ext>
            </a:extLst>
          </a:blip>
          <a:srcRect l="23749" t="23602" r="23749" b="24223"/>
          <a:stretch>
            <a:fillRect/>
          </a:stretch>
        </p:blipFill>
        <p:spPr bwMode="auto">
          <a:xfrm>
            <a:off x="6553200" y="1143000"/>
            <a:ext cx="1752600" cy="1752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5" presetClass="entr" presetSubtype="0" fill="hold" nodeType="afterEffect">
                                  <p:stCondLst>
                                    <p:cond delay="0"/>
                                  </p:stCondLst>
                                  <p:childTnLst>
                                    <p:set>
                                      <p:cBhvr>
                                        <p:cTn id="15" dur="1" fill="hold">
                                          <p:stCondLst>
                                            <p:cond delay="0"/>
                                          </p:stCondLst>
                                        </p:cTn>
                                        <p:tgtEl>
                                          <p:spTgt spid="55301"/>
                                        </p:tgtEl>
                                        <p:attrNameLst>
                                          <p:attrName>style.visibility</p:attrName>
                                        </p:attrNameLst>
                                      </p:cBhvr>
                                      <p:to>
                                        <p:strVal val="visible"/>
                                      </p:to>
                                    </p:set>
                                    <p:animEffect transition="in" filter="fade">
                                      <p:cBhvr>
                                        <p:cTn id="16" dur="2000"/>
                                        <p:tgtEl>
                                          <p:spTgt spid="55301"/>
                                        </p:tgtEl>
                                      </p:cBhvr>
                                    </p:animEffect>
                                    <p:anim calcmode="lin" valueType="num">
                                      <p:cBhvr>
                                        <p:cTn id="17" dur="2000" fill="hold"/>
                                        <p:tgtEl>
                                          <p:spTgt spid="55301"/>
                                        </p:tgtEl>
                                        <p:attrNameLst>
                                          <p:attrName>style.rotation</p:attrName>
                                        </p:attrNameLst>
                                      </p:cBhvr>
                                      <p:tavLst>
                                        <p:tav tm="0">
                                          <p:val>
                                            <p:fltVal val="720"/>
                                          </p:val>
                                        </p:tav>
                                        <p:tav tm="100000">
                                          <p:val>
                                            <p:fltVal val="0"/>
                                          </p:val>
                                        </p:tav>
                                      </p:tavLst>
                                    </p:anim>
                                    <p:anim calcmode="lin" valueType="num">
                                      <p:cBhvr>
                                        <p:cTn id="18" dur="2000" fill="hold"/>
                                        <p:tgtEl>
                                          <p:spTgt spid="55301"/>
                                        </p:tgtEl>
                                        <p:attrNameLst>
                                          <p:attrName>ppt_h</p:attrName>
                                        </p:attrNameLst>
                                      </p:cBhvr>
                                      <p:tavLst>
                                        <p:tav tm="0">
                                          <p:val>
                                            <p:fltVal val="0"/>
                                          </p:val>
                                        </p:tav>
                                        <p:tav tm="100000">
                                          <p:val>
                                            <p:strVal val="#ppt_h"/>
                                          </p:val>
                                        </p:tav>
                                      </p:tavLst>
                                    </p:anim>
                                    <p:anim calcmode="lin" valueType="num">
                                      <p:cBhvr>
                                        <p:cTn id="19" dur="2000" fill="hold"/>
                                        <p:tgtEl>
                                          <p:spTgt spid="55301"/>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001000" cy="5562600"/>
          </a:xfrm>
        </p:spPr>
        <p:txBody>
          <a:bodyPr>
            <a:normAutofit lnSpcReduction="10000"/>
          </a:bodyPr>
          <a:lstStyle/>
          <a:p>
            <a:pPr marL="420624" indent="-384048" eaLnBrk="1" fontAlgn="auto" hangingPunct="1">
              <a:spcAft>
                <a:spcPts val="0"/>
              </a:spcAft>
              <a:buFont typeface="Wingdings 2"/>
              <a:buChar char=""/>
              <a:defRPr/>
            </a:pPr>
            <a:r>
              <a:rPr lang="en-US" sz="3600" dirty="0" smtClean="0"/>
              <a:t>How can we be constant like the North Star?</a:t>
            </a:r>
          </a:p>
          <a:p>
            <a:pPr marL="420624" indent="-384048" eaLnBrk="1" fontAlgn="auto" hangingPunct="1">
              <a:spcAft>
                <a:spcPts val="0"/>
              </a:spcAft>
              <a:buFont typeface="Wingdings 2"/>
              <a:buChar char=""/>
              <a:defRPr/>
            </a:pPr>
            <a:r>
              <a:rPr lang="en-US" sz="3600" dirty="0" smtClean="0"/>
              <a:t>If we decide now that when we face temptations or peer pressure we will choose the right, we will be constant in making righteous decisions and others will look to us for direction. </a:t>
            </a:r>
          </a:p>
          <a:p>
            <a:pPr marL="420624" indent="-384048" eaLnBrk="1" fontAlgn="auto" hangingPunct="1">
              <a:spcAft>
                <a:spcPts val="0"/>
              </a:spcAft>
              <a:buFont typeface="Wingdings 2"/>
              <a:buChar char=""/>
              <a:defRPr/>
            </a:pPr>
            <a:r>
              <a:rPr lang="en-US" sz="3600" dirty="0" smtClean="0"/>
              <a:t>Our decisions will not be affected by fear of what people will think of us or by negative pressure from others.</a:t>
            </a:r>
            <a:endParaRPr lang="en-US" dirty="0"/>
          </a:p>
        </p:txBody>
      </p:sp>
      <p:sp>
        <p:nvSpPr>
          <p:cNvPr id="56323" name="TextBox 6"/>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#2</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14400" y="609600"/>
            <a:ext cx="7010400" cy="2514600"/>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None/>
              <a:defRPr/>
            </a:pPr>
            <a:r>
              <a:rPr lang="en-US" sz="6600" dirty="0">
                <a:latin typeface="Kristen ITC" pitchFamily="66" charset="0"/>
              </a:rPr>
              <a:t>_ _ _ _</a:t>
            </a:r>
          </a:p>
          <a:p>
            <a:pPr marL="419100" indent="-382588">
              <a:spcBef>
                <a:spcPct val="20000"/>
              </a:spcBef>
              <a:buClr>
                <a:schemeClr val="accent1"/>
              </a:buClr>
              <a:buSzPct val="80000"/>
              <a:buFont typeface="Wingdings 2" pitchFamily="18" charset="2"/>
              <a:buNone/>
              <a:defRPr/>
            </a:pPr>
            <a:r>
              <a:rPr lang="en-US" sz="6600" dirty="0">
                <a:latin typeface="Kristen ITC" pitchFamily="66" charset="0"/>
              </a:rPr>
              <a:t>_ _ _ _ _ _ _ _</a:t>
            </a:r>
            <a:endParaRPr lang="en-US" sz="3000" dirty="0">
              <a:latin typeface="+mn-lt"/>
            </a:endParaRPr>
          </a:p>
        </p:txBody>
      </p:sp>
      <p:sp>
        <p:nvSpPr>
          <p:cNvPr id="11266" name="Content Placeholder 2"/>
          <p:cNvSpPr>
            <a:spLocks noGrp="1"/>
          </p:cNvSpPr>
          <p:nvPr>
            <p:ph idx="1"/>
          </p:nvPr>
        </p:nvSpPr>
        <p:spPr>
          <a:xfrm>
            <a:off x="838200" y="609600"/>
            <a:ext cx="7010400" cy="2514600"/>
          </a:xfrm>
        </p:spPr>
        <p:txBody>
          <a:bodyPr/>
          <a:lstStyle/>
          <a:p>
            <a:pPr eaLnBrk="1" hangingPunct="1">
              <a:buFont typeface="Wingdings 2" pitchFamily="18" charset="2"/>
              <a:buNone/>
            </a:pPr>
            <a:r>
              <a:rPr lang="en-US" sz="6600" smtClean="0">
                <a:latin typeface="Kristen ITC" pitchFamily="66" charset="0"/>
              </a:rPr>
              <a:t>p e e r</a:t>
            </a:r>
          </a:p>
          <a:p>
            <a:pPr eaLnBrk="1" hangingPunct="1">
              <a:buFont typeface="Wingdings 2" pitchFamily="18" charset="2"/>
              <a:buNone/>
            </a:pPr>
            <a:r>
              <a:rPr lang="en-US" sz="6600" smtClean="0">
                <a:latin typeface="Kristen ITC" pitchFamily="66" charset="0"/>
              </a:rPr>
              <a:t>p r e s s u r e</a:t>
            </a:r>
            <a:endParaRPr lang="en-US" smtClean="0"/>
          </a:p>
        </p:txBody>
      </p:sp>
      <p:sp>
        <p:nvSpPr>
          <p:cNvPr id="11267" name="Content Placeholder 2"/>
          <p:cNvSpPr txBox="1">
            <a:spLocks/>
          </p:cNvSpPr>
          <p:nvPr/>
        </p:nvSpPr>
        <p:spPr bwMode="auto">
          <a:xfrm>
            <a:off x="457200" y="3429000"/>
            <a:ext cx="74676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SzPct val="80000"/>
              <a:buFont typeface="Wingdings 2" pitchFamily="18" charset="2"/>
              <a:buChar char=""/>
            </a:pPr>
            <a:r>
              <a:rPr lang="en-US" sz="6000">
                <a:latin typeface="Kristen ITC" pitchFamily="66" charset="0"/>
              </a:rPr>
              <a:t>What does it mean?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2000"/>
                                        <p:tgtEl>
                                          <p:spTgt spid="11266">
                                            <p:txEl>
                                              <p:pRg st="0" end="0"/>
                                            </p:txEl>
                                          </p:spTgt>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animEffect transition="in" filter="wipe(left)">
                                      <p:cBhvr>
                                        <p:cTn id="11" dur="3000"/>
                                        <p:tgtEl>
                                          <p:spTgt spid="11266">
                                            <p:txEl>
                                              <p:pRg st="1" end="1"/>
                                            </p:txEl>
                                          </p:spTgt>
                                        </p:tgtEl>
                                      </p:cBhvr>
                                    </p:animEffect>
                                  </p:childTnLst>
                                </p:cTn>
                              </p:par>
                            </p:childTnLst>
                          </p:cTn>
                        </p:par>
                        <p:par>
                          <p:cTn id="12" fill="hold" nodeType="afterGroup">
                            <p:stCondLst>
                              <p:cond delay="5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1267"/>
                                        </p:tgtEl>
                                        <p:attrNameLst>
                                          <p:attrName>style.visibility</p:attrName>
                                        </p:attrNameLst>
                                      </p:cBhvr>
                                      <p:to>
                                        <p:strVal val="visible"/>
                                      </p:to>
                                    </p:set>
                                    <p:anim calcmode="discrete" valueType="clr">
                                      <p:cBhvr override="childStyle">
                                        <p:cTn id="15" dur="80"/>
                                        <p:tgtEl>
                                          <p:spTgt spid="1126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267"/>
                                        </p:tgtEl>
                                        <p:attrNameLst>
                                          <p:attrName>fillcolor</p:attrName>
                                        </p:attrNameLst>
                                      </p:cBhvr>
                                      <p:tavLst>
                                        <p:tav tm="0">
                                          <p:val>
                                            <p:clrVal>
                                              <a:schemeClr val="accent2"/>
                                            </p:clrVal>
                                          </p:val>
                                        </p:tav>
                                        <p:tav tm="50000">
                                          <p:val>
                                            <p:clrVal>
                                              <a:schemeClr val="hlink"/>
                                            </p:clrVal>
                                          </p:val>
                                        </p:tav>
                                      </p:tavLst>
                                    </p:anim>
                                    <p:set>
                                      <p:cBhvr>
                                        <p:cTn id="17" dur="80"/>
                                        <p:tgtEl>
                                          <p:spTgt spid="112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381000" y="1295400"/>
            <a:ext cx="4876800" cy="3352800"/>
          </a:xfrm>
        </p:spPr>
        <p:txBody>
          <a:bodyPr/>
          <a:lstStyle/>
          <a:p>
            <a:pPr eaLnBrk="1" hangingPunct="1"/>
            <a:r>
              <a:rPr lang="en-US" sz="3500" smtClean="0"/>
              <a:t>“One day in my fourth-grade religion class in Jamaica, my teacher asked all the students to tell about their religious beliefs. </a:t>
            </a:r>
          </a:p>
        </p:txBody>
      </p:sp>
      <p:sp>
        <p:nvSpPr>
          <p:cNvPr id="57347"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#5</a:t>
            </a:r>
          </a:p>
        </p:txBody>
      </p:sp>
      <p:sp>
        <p:nvSpPr>
          <p:cNvPr id="5" name="Rectangle 4"/>
          <p:cNvSpPr/>
          <p:nvPr/>
        </p:nvSpPr>
        <p:spPr>
          <a:xfrm>
            <a:off x="914400" y="457200"/>
            <a:ext cx="3750066" cy="923330"/>
          </a:xfrm>
          <a:prstGeom prst="rect">
            <a:avLst/>
          </a:prstGeom>
          <a:noFill/>
        </p:spPr>
        <p:txBody>
          <a:bodyPr>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Story Time</a:t>
            </a:r>
          </a:p>
        </p:txBody>
      </p:sp>
      <p:sp>
        <p:nvSpPr>
          <p:cNvPr id="6" name="Content Placeholder 2"/>
          <p:cNvSpPr txBox="1">
            <a:spLocks/>
          </p:cNvSpPr>
          <p:nvPr/>
        </p:nvSpPr>
        <p:spPr bwMode="auto">
          <a:xfrm>
            <a:off x="381000" y="4572000"/>
            <a:ext cx="8001000" cy="1706563"/>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500" dirty="0">
                <a:latin typeface="+mn-lt"/>
              </a:rPr>
              <a:t>“Since I was the only Mormon in my prep school, I was chosen as the Mormon representative…</a:t>
            </a:r>
          </a:p>
        </p:txBody>
      </p:sp>
      <p:pic>
        <p:nvPicPr>
          <p:cNvPr id="57357" name="Picture 13" descr="http://t0.gstatic.com/images?q=tbn:A2Zk_hQC1N-mRM:http://www.firstsarasota.org/clientimages/35342/events/missiontriptojamaica218.jpg&amp;t=1"/>
          <p:cNvPicPr>
            <a:picLocks noChangeAspect="1" noChangeArrowheads="1"/>
          </p:cNvPicPr>
          <p:nvPr/>
        </p:nvPicPr>
        <p:blipFill>
          <a:blip r:embed="rId2"/>
          <a:srcRect/>
          <a:stretch>
            <a:fillRect/>
          </a:stretch>
        </p:blipFill>
        <p:spPr bwMode="auto">
          <a:xfrm>
            <a:off x="5181600" y="1828800"/>
            <a:ext cx="30511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5000"/>
                            </p:stCondLst>
                            <p:childTnLst>
                              <p:par>
                                <p:cTn id="13" presetID="18" presetClass="entr" presetSubtype="12" fill="hold" grpId="0" nodeType="afterEffect">
                                  <p:stCondLst>
                                    <p:cond delay="0"/>
                                  </p:stCondLst>
                                  <p:childTnLst>
                                    <p:set>
                                      <p:cBhvr>
                                        <p:cTn id="14" dur="1" fill="hold">
                                          <p:stCondLst>
                                            <p:cond delay="0"/>
                                          </p:stCondLst>
                                        </p:cTn>
                                        <p:tgtEl>
                                          <p:spTgt spid="57346">
                                            <p:txEl>
                                              <p:pRg st="0" end="0"/>
                                            </p:txEl>
                                          </p:spTgt>
                                        </p:tgtEl>
                                        <p:attrNameLst>
                                          <p:attrName>style.visibility</p:attrName>
                                        </p:attrNameLst>
                                      </p:cBhvr>
                                      <p:to>
                                        <p:strVal val="visible"/>
                                      </p:to>
                                    </p:set>
                                    <p:animEffect transition="in" filter="strips(downLeft)">
                                      <p:cBhvr>
                                        <p:cTn id="15" dur="1000"/>
                                        <p:tgtEl>
                                          <p:spTgt spid="57346">
                                            <p:txEl>
                                              <p:pRg st="0" end="0"/>
                                            </p:txEl>
                                          </p:spTgt>
                                        </p:tgtEl>
                                      </p:cBhvr>
                                    </p:animEffect>
                                  </p:childTnLst>
                                </p:cTn>
                              </p:par>
                            </p:childTnLst>
                          </p:cTn>
                        </p:par>
                        <p:par>
                          <p:cTn id="16" fill="hold" nodeType="afterGroup">
                            <p:stCondLst>
                              <p:cond delay="6000"/>
                            </p:stCondLst>
                            <p:childTnLst>
                              <p:par>
                                <p:cTn id="17" presetID="9" presetClass="entr" presetSubtype="0" fill="hold" nodeType="afterEffect">
                                  <p:stCondLst>
                                    <p:cond delay="0"/>
                                  </p:stCondLst>
                                  <p:childTnLst>
                                    <p:set>
                                      <p:cBhvr>
                                        <p:cTn id="18" dur="1" fill="hold">
                                          <p:stCondLst>
                                            <p:cond delay="0"/>
                                          </p:stCondLst>
                                        </p:cTn>
                                        <p:tgtEl>
                                          <p:spTgt spid="57357"/>
                                        </p:tgtEl>
                                        <p:attrNameLst>
                                          <p:attrName>style.visibility</p:attrName>
                                        </p:attrNameLst>
                                      </p:cBhvr>
                                      <p:to>
                                        <p:strVal val="visible"/>
                                      </p:to>
                                    </p:set>
                                    <p:animEffect transition="in" filter="dissolve">
                                      <p:cBhvr>
                                        <p:cTn id="19" dur="500"/>
                                        <p:tgtEl>
                                          <p:spTgt spid="573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381000" y="533400"/>
            <a:ext cx="7848600" cy="1600200"/>
          </a:xfrm>
        </p:spPr>
        <p:txBody>
          <a:bodyPr/>
          <a:lstStyle/>
          <a:p>
            <a:pPr eaLnBrk="1" hangingPunct="1"/>
            <a:r>
              <a:rPr lang="en-US" sz="3500" smtClean="0"/>
              <a:t>“By the time it was my turn, my heart was beating a hundred miles a minute. </a:t>
            </a:r>
          </a:p>
        </p:txBody>
      </p:sp>
      <p:sp>
        <p:nvSpPr>
          <p:cNvPr id="58371"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#5</a:t>
            </a:r>
          </a:p>
        </p:txBody>
      </p:sp>
      <p:sp>
        <p:nvSpPr>
          <p:cNvPr id="58372" name="Content Placeholder 2"/>
          <p:cNvSpPr txBox="1">
            <a:spLocks/>
          </p:cNvSpPr>
          <p:nvPr/>
        </p:nvSpPr>
        <p:spPr bwMode="auto">
          <a:xfrm>
            <a:off x="381000" y="4343400"/>
            <a:ext cx="8229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accent1"/>
              </a:buClr>
              <a:buSzPct val="80000"/>
              <a:buFont typeface="Wingdings 2" pitchFamily="18" charset="2"/>
              <a:buChar char=""/>
            </a:pPr>
            <a:r>
              <a:rPr lang="en-US" sz="3500"/>
              <a:t>“When I stood up, I just stared at the sea of eyes before me and tried to speak about some of our beliefs…</a:t>
            </a:r>
          </a:p>
        </p:txBody>
      </p:sp>
      <p:sp>
        <p:nvSpPr>
          <p:cNvPr id="8" name="Content Placeholder 2"/>
          <p:cNvSpPr txBox="1">
            <a:spLocks/>
          </p:cNvSpPr>
          <p:nvPr/>
        </p:nvSpPr>
        <p:spPr bwMode="auto">
          <a:xfrm>
            <a:off x="381000" y="2133600"/>
            <a:ext cx="4648200" cy="2209800"/>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3500" dirty="0">
                <a:latin typeface="+mn-lt"/>
              </a:rPr>
              <a:t>“I was never much of a public speaker anyway, and I didn’t have a loud voice. </a:t>
            </a:r>
          </a:p>
        </p:txBody>
      </p:sp>
      <p:pic>
        <p:nvPicPr>
          <p:cNvPr id="9" name="Picture 13" descr="http://t0.gstatic.com/images?q=tbn:A2Zk_hQC1N-mRM:http://www.firstsarasota.org/clientimages/35342/events/missiontriptojamaica218.jpg&amp;t=1"/>
          <p:cNvPicPr>
            <a:picLocks noChangeAspect="1" noChangeArrowheads="1"/>
          </p:cNvPicPr>
          <p:nvPr/>
        </p:nvPicPr>
        <p:blipFill>
          <a:blip r:embed="rId2"/>
          <a:srcRect/>
          <a:stretch>
            <a:fillRect/>
          </a:stretch>
        </p:blipFill>
        <p:spPr bwMode="auto">
          <a:xfrm>
            <a:off x="5181600" y="1828800"/>
            <a:ext cx="30511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p:cTn id="7" dur="1000" fill="hold"/>
                                        <p:tgtEl>
                                          <p:spTgt spid="58370">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58370">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58370">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5837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2.5"/>
                                          </p:val>
                                        </p:tav>
                                        <p:tav tm="100000">
                                          <p:val>
                                            <p:strVal val="#ppt_w"/>
                                          </p:val>
                                        </p:tav>
                                      </p:tavLst>
                                    </p:anim>
                                    <p:anim calcmode="lin" valueType="num">
                                      <p:cBhvr>
                                        <p:cTn id="17" dur="1000" fill="hold"/>
                                        <p:tgtEl>
                                          <p:spTgt spid="8"/>
                                        </p:tgtEl>
                                        <p:attrNameLst>
                                          <p:attrName>ppt_h</p:attrName>
                                        </p:attrNameLst>
                                      </p:cBhvr>
                                      <p:tavLst>
                                        <p:tav tm="0">
                                          <p:val>
                                            <p:strVal val="#ppt_h*0.01"/>
                                          </p:val>
                                        </p:tav>
                                        <p:tav tm="100000">
                                          <p:val>
                                            <p:strVal val="#ppt_h"/>
                                          </p:val>
                                        </p:tav>
                                      </p:tavLst>
                                    </p:anim>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h+1"/>
                                          </p:val>
                                        </p:tav>
                                        <p:tav tm="100000">
                                          <p:val>
                                            <p:strVal val="#ppt_y"/>
                                          </p:val>
                                        </p:tav>
                                      </p:tavLst>
                                    </p:anim>
                                    <p:animEffect transition="in" filter="fade">
                                      <p:cBhvr>
                                        <p:cTn id="20" dur="1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58372"/>
                                        </p:tgtEl>
                                        <p:attrNameLst>
                                          <p:attrName>style.visibility</p:attrName>
                                        </p:attrNameLst>
                                      </p:cBhvr>
                                      <p:to>
                                        <p:strVal val="visible"/>
                                      </p:to>
                                    </p:set>
                                    <p:anim calcmode="lin" valueType="num">
                                      <p:cBhvr>
                                        <p:cTn id="25" dur="1000" fill="hold"/>
                                        <p:tgtEl>
                                          <p:spTgt spid="58372"/>
                                        </p:tgtEl>
                                        <p:attrNameLst>
                                          <p:attrName>ppt_w</p:attrName>
                                        </p:attrNameLst>
                                      </p:cBhvr>
                                      <p:tavLst>
                                        <p:tav tm="0">
                                          <p:val>
                                            <p:strVal val="#ppt_w*2.5"/>
                                          </p:val>
                                        </p:tav>
                                        <p:tav tm="100000">
                                          <p:val>
                                            <p:strVal val="#ppt_w"/>
                                          </p:val>
                                        </p:tav>
                                      </p:tavLst>
                                    </p:anim>
                                    <p:anim calcmode="lin" valueType="num">
                                      <p:cBhvr>
                                        <p:cTn id="26" dur="1000" fill="hold"/>
                                        <p:tgtEl>
                                          <p:spTgt spid="58372"/>
                                        </p:tgtEl>
                                        <p:attrNameLst>
                                          <p:attrName>ppt_h</p:attrName>
                                        </p:attrNameLst>
                                      </p:cBhvr>
                                      <p:tavLst>
                                        <p:tav tm="0">
                                          <p:val>
                                            <p:strVal val="#ppt_h*0.01"/>
                                          </p:val>
                                        </p:tav>
                                        <p:tav tm="100000">
                                          <p:val>
                                            <p:strVal val="#ppt_h"/>
                                          </p:val>
                                        </p:tav>
                                      </p:tavLst>
                                    </p:anim>
                                    <p:anim calcmode="lin" valueType="num">
                                      <p:cBhvr>
                                        <p:cTn id="27" dur="1000" fill="hold"/>
                                        <p:tgtEl>
                                          <p:spTgt spid="58372"/>
                                        </p:tgtEl>
                                        <p:attrNameLst>
                                          <p:attrName>ppt_x</p:attrName>
                                        </p:attrNameLst>
                                      </p:cBhvr>
                                      <p:tavLst>
                                        <p:tav tm="0">
                                          <p:val>
                                            <p:strVal val="#ppt_x"/>
                                          </p:val>
                                        </p:tav>
                                        <p:tav tm="100000">
                                          <p:val>
                                            <p:strVal val="#ppt_x"/>
                                          </p:val>
                                        </p:tav>
                                      </p:tavLst>
                                    </p:anim>
                                    <p:anim calcmode="lin" valueType="num">
                                      <p:cBhvr>
                                        <p:cTn id="28" dur="1000" fill="hold"/>
                                        <p:tgtEl>
                                          <p:spTgt spid="58372"/>
                                        </p:tgtEl>
                                        <p:attrNameLst>
                                          <p:attrName>ppt_y</p:attrName>
                                        </p:attrNameLst>
                                      </p:cBhvr>
                                      <p:tavLst>
                                        <p:tav tm="0">
                                          <p:val>
                                            <p:strVal val="#ppt_h+1"/>
                                          </p:val>
                                        </p:tav>
                                        <p:tav tm="100000">
                                          <p:val>
                                            <p:strVal val="#ppt_y"/>
                                          </p:val>
                                        </p:tav>
                                      </p:tavLst>
                                    </p:anim>
                                    <p:animEffect transition="in" filter="fade">
                                      <p:cBhvr>
                                        <p:cTn id="29" dur="1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P spid="58372"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381000" y="457200"/>
            <a:ext cx="4800600" cy="4724400"/>
          </a:xfrm>
        </p:spPr>
        <p:txBody>
          <a:bodyPr/>
          <a:lstStyle/>
          <a:p>
            <a:pPr eaLnBrk="1" hangingPunct="1"/>
            <a:r>
              <a:rPr lang="en-US" sz="3400" smtClean="0"/>
              <a:t>“I first spoke about the Word of Wisdom, then talked about the sacrament, about how we used bread and water to represent the Savior's body and blood when he died for us. </a:t>
            </a:r>
          </a:p>
        </p:txBody>
      </p:sp>
      <p:sp>
        <p:nvSpPr>
          <p:cNvPr id="59395"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#5</a:t>
            </a:r>
          </a:p>
        </p:txBody>
      </p:sp>
      <p:sp>
        <p:nvSpPr>
          <p:cNvPr id="6" name="Content Placeholder 2"/>
          <p:cNvSpPr txBox="1">
            <a:spLocks/>
          </p:cNvSpPr>
          <p:nvPr/>
        </p:nvSpPr>
        <p:spPr bwMode="auto">
          <a:xfrm>
            <a:off x="381000" y="5105400"/>
            <a:ext cx="8001000" cy="1173163"/>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400" dirty="0">
                <a:latin typeface="+mn-lt"/>
              </a:rPr>
              <a:t>“Before I could say another word, everyone started laughing at me…</a:t>
            </a:r>
          </a:p>
        </p:txBody>
      </p:sp>
      <p:pic>
        <p:nvPicPr>
          <p:cNvPr id="7" name="Picture 13" descr="http://t0.gstatic.com/images?q=tbn:A2Zk_hQC1N-mRM:http://www.firstsarasota.org/clientimages/35342/events/missiontriptojamaica218.jpg&amp;t=1"/>
          <p:cNvPicPr>
            <a:picLocks noChangeAspect="1" noChangeArrowheads="1"/>
          </p:cNvPicPr>
          <p:nvPr/>
        </p:nvPicPr>
        <p:blipFill>
          <a:blip r:embed="rId2"/>
          <a:srcRect/>
          <a:stretch>
            <a:fillRect/>
          </a:stretch>
        </p:blipFill>
        <p:spPr bwMode="auto">
          <a:xfrm>
            <a:off x="5181600" y="1828800"/>
            <a:ext cx="305117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p:cTn id="7" dur="1000" fill="hold"/>
                                        <p:tgtEl>
                                          <p:spTgt spid="5939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93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93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381000" y="533400"/>
            <a:ext cx="8077200" cy="1219200"/>
          </a:xfrm>
        </p:spPr>
        <p:txBody>
          <a:bodyPr/>
          <a:lstStyle/>
          <a:p>
            <a:pPr eaLnBrk="1" hangingPunct="1"/>
            <a:r>
              <a:rPr lang="en-US" sz="3600" smtClean="0"/>
              <a:t>“Tears stung my eyes as I wondered what I had said to make them laugh.</a:t>
            </a:r>
          </a:p>
        </p:txBody>
      </p:sp>
      <p:sp>
        <p:nvSpPr>
          <p:cNvPr id="60419"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#5</a:t>
            </a:r>
          </a:p>
        </p:txBody>
      </p:sp>
      <p:sp>
        <p:nvSpPr>
          <p:cNvPr id="6" name="Content Placeholder 2"/>
          <p:cNvSpPr txBox="1">
            <a:spLocks/>
          </p:cNvSpPr>
          <p:nvPr/>
        </p:nvSpPr>
        <p:spPr bwMode="auto">
          <a:xfrm>
            <a:off x="457200" y="5029200"/>
            <a:ext cx="7924800" cy="1249363"/>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600" dirty="0">
                <a:latin typeface="+mn-lt"/>
              </a:rPr>
              <a:t>“By the end of the day I was still being teased…</a:t>
            </a:r>
          </a:p>
        </p:txBody>
      </p:sp>
      <p:sp>
        <p:nvSpPr>
          <p:cNvPr id="8" name="Content Placeholder 2"/>
          <p:cNvSpPr txBox="1">
            <a:spLocks/>
          </p:cNvSpPr>
          <p:nvPr/>
        </p:nvSpPr>
        <p:spPr bwMode="auto">
          <a:xfrm>
            <a:off x="4114800" y="1752600"/>
            <a:ext cx="4495800" cy="3124200"/>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3600" dirty="0">
                <a:latin typeface="+mn-lt"/>
              </a:rPr>
              <a:t>“I quickly wiped my eyes and went to my seat amidst the chants of ‘Bread and water, bread and water.’ </a:t>
            </a:r>
          </a:p>
        </p:txBody>
      </p:sp>
      <p:pic>
        <p:nvPicPr>
          <p:cNvPr id="60423" name="Picture 7" descr="http://www.worldrevolution.org/projects/webguide/images/CatPics/humantrafficking.jpg"/>
          <p:cNvPicPr>
            <a:picLocks noChangeAspect="1" noChangeArrowheads="1"/>
          </p:cNvPicPr>
          <p:nvPr/>
        </p:nvPicPr>
        <p:blipFill>
          <a:blip r:embed="rId2"/>
          <a:srcRect/>
          <a:stretch>
            <a:fillRect/>
          </a:stretch>
        </p:blipFill>
        <p:spPr bwMode="auto">
          <a:xfrm>
            <a:off x="914400" y="2286000"/>
            <a:ext cx="3429000" cy="246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p:cTn id="7" dur="500" decel="50000" fill="hold">
                                          <p:stCondLst>
                                            <p:cond delay="0"/>
                                          </p:stCondLst>
                                        </p:cTn>
                                        <p:tgtEl>
                                          <p:spTgt spid="6041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41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41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041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41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41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41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418">
                                            <p:txEl>
                                              <p:pRg st="0" end="0"/>
                                            </p:txEl>
                                          </p:spTgt>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60423"/>
                                        </p:tgtEl>
                                        <p:attrNameLst>
                                          <p:attrName>style.visibility</p:attrName>
                                        </p:attrNameLst>
                                      </p:cBhvr>
                                      <p:to>
                                        <p:strVal val="visible"/>
                                      </p:to>
                                    </p:set>
                                    <p:animEffect transition="in" filter="dissolve">
                                      <p:cBhvr>
                                        <p:cTn id="18" dur="500"/>
                                        <p:tgtEl>
                                          <p:spTgt spid="604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P spid="6"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381000" y="609600"/>
            <a:ext cx="5334000" cy="2209800"/>
          </a:xfrm>
        </p:spPr>
        <p:txBody>
          <a:bodyPr/>
          <a:lstStyle/>
          <a:p>
            <a:pPr eaLnBrk="1" hangingPunct="1"/>
            <a:r>
              <a:rPr lang="en-US" sz="3500" smtClean="0"/>
              <a:t>“I still don’t know why they decided to make fun of what I was saying. </a:t>
            </a:r>
          </a:p>
          <a:p>
            <a:pPr eaLnBrk="1" hangingPunct="1">
              <a:buFont typeface="Wingdings 2" pitchFamily="18" charset="2"/>
              <a:buNone/>
            </a:pPr>
            <a:endParaRPr lang="en-US" sz="3400" smtClean="0"/>
          </a:p>
        </p:txBody>
      </p:sp>
      <p:sp>
        <p:nvSpPr>
          <p:cNvPr id="61443"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#5</a:t>
            </a:r>
          </a:p>
        </p:txBody>
      </p:sp>
      <p:sp>
        <p:nvSpPr>
          <p:cNvPr id="6" name="Content Placeholder 2"/>
          <p:cNvSpPr txBox="1">
            <a:spLocks/>
          </p:cNvSpPr>
          <p:nvPr/>
        </p:nvSpPr>
        <p:spPr bwMode="auto">
          <a:xfrm>
            <a:off x="381000" y="2819400"/>
            <a:ext cx="8077200" cy="3459163"/>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500" dirty="0">
                <a:latin typeface="Arial" charset="0"/>
              </a:rPr>
              <a:t>“When I got home, I took my mother’s huge Bible off the shelf and began looking at some of the pictures. </a:t>
            </a:r>
          </a:p>
          <a:p>
            <a:pPr marL="420624" indent="-384048" fontAlgn="auto">
              <a:spcBef>
                <a:spcPct val="20000"/>
              </a:spcBef>
              <a:spcAft>
                <a:spcPts val="0"/>
              </a:spcAft>
              <a:buClr>
                <a:schemeClr val="accent1"/>
              </a:buClr>
              <a:buSzPct val="80000"/>
              <a:buFont typeface="Wingdings 2"/>
              <a:buChar char=""/>
              <a:defRPr/>
            </a:pPr>
            <a:r>
              <a:rPr lang="en-US" sz="3500" dirty="0">
                <a:latin typeface="+mn-lt"/>
              </a:rPr>
              <a:t>“As I was flipping a page, I glimpsed a scripture and quickly turned back to it…</a:t>
            </a:r>
          </a:p>
        </p:txBody>
      </p:sp>
      <p:pic>
        <p:nvPicPr>
          <p:cNvPr id="7" name="Picture 8" descr="http://www.torchleader.com/tl/reading-bible-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858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p:cTn id="7" dur="1000" fill="hold"/>
                                        <p:tgtEl>
                                          <p:spTgt spid="6144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0" end="0"/>
                                            </p:txEl>
                                          </p:spTgt>
                                        </p:tgtEl>
                                      </p:cBhvr>
                                    </p:animEffect>
                                  </p:childTnLst>
                                </p:cTn>
                              </p:par>
                            </p:childTnLst>
                          </p:cTn>
                        </p:par>
                        <p:par>
                          <p:cTn id="17" fill="hold" nodeType="afterGroup">
                            <p:stCondLst>
                              <p:cond delay="1000"/>
                            </p:stCondLst>
                            <p:childTnLst>
                              <p:par>
                                <p:cTn id="18" presetID="18" presetClass="entr" presetSubtype="1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P spid="6"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#5</a:t>
            </a:r>
          </a:p>
        </p:txBody>
      </p:sp>
      <p:sp>
        <p:nvSpPr>
          <p:cNvPr id="6" name="Content Placeholder 2"/>
          <p:cNvSpPr txBox="1">
            <a:spLocks/>
          </p:cNvSpPr>
          <p:nvPr/>
        </p:nvSpPr>
        <p:spPr bwMode="auto">
          <a:xfrm>
            <a:off x="381000" y="533400"/>
            <a:ext cx="5257800" cy="3276600"/>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400" dirty="0">
                <a:latin typeface="+mn-lt"/>
              </a:rPr>
              <a:t>“It was Matthew 10:32: ‘Whosoever therefore shall confess me before men, him will I confess also before my Father which is in heaven.’ </a:t>
            </a:r>
          </a:p>
        </p:txBody>
      </p:sp>
      <p:sp>
        <p:nvSpPr>
          <p:cNvPr id="10" name="Content Placeholder 2"/>
          <p:cNvSpPr txBox="1">
            <a:spLocks/>
          </p:cNvSpPr>
          <p:nvPr/>
        </p:nvSpPr>
        <p:spPr bwMode="auto">
          <a:xfrm>
            <a:off x="381000" y="3657600"/>
            <a:ext cx="8077200" cy="2620963"/>
          </a:xfrm>
          <a:prstGeom prst="rect">
            <a:avLst/>
          </a:prstGeom>
          <a:noFill/>
          <a:ln w="9525">
            <a:noFill/>
            <a:miter lim="800000"/>
            <a:headEnd/>
            <a:tailEnd/>
          </a:ln>
        </p:spPr>
        <p:txBody>
          <a:bodyPr/>
          <a:lstStyle/>
          <a:p>
            <a:pPr marL="420624" indent="-384048" fontAlgn="auto">
              <a:spcBef>
                <a:spcPct val="20000"/>
              </a:spcBef>
              <a:spcAft>
                <a:spcPts val="0"/>
              </a:spcAft>
              <a:buClr>
                <a:schemeClr val="accent1"/>
              </a:buClr>
              <a:buSzPct val="80000"/>
              <a:buFont typeface="Wingdings 2"/>
              <a:buChar char=""/>
              <a:defRPr/>
            </a:pPr>
            <a:r>
              <a:rPr lang="en-US" sz="3400" dirty="0">
                <a:latin typeface="+mn-lt"/>
              </a:rPr>
              <a:t>As I read the words over and over, a feeling of peace washed over me as I realized it didn’t matter who laughed at me as long as I was doing what was right” </a:t>
            </a:r>
            <a:r>
              <a:rPr lang="en-US" sz="1600" dirty="0">
                <a:latin typeface="+mn-lt"/>
              </a:rPr>
              <a:t>(Camille Nugent,</a:t>
            </a:r>
            <a:r>
              <a:rPr lang="en-US" sz="1600" i="1" dirty="0">
                <a:latin typeface="+mn-lt"/>
              </a:rPr>
              <a:t> New Era,</a:t>
            </a:r>
            <a:r>
              <a:rPr lang="en-US" sz="1600" dirty="0">
                <a:latin typeface="+mn-lt"/>
              </a:rPr>
              <a:t> June 1994, p. 15). </a:t>
            </a:r>
          </a:p>
        </p:txBody>
      </p:sp>
      <p:pic>
        <p:nvPicPr>
          <p:cNvPr id="62469" name="Picture 8" descr="http://www.torchleader.com/tl/reading-bible-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85800"/>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Scale>
                                      <p:cBhvr>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
                                        </p:tgtEl>
                                        <p:attrNameLst>
                                          <p:attrName>ppt_x</p:attrName>
                                          <p:attrName>ppt_y</p:attrName>
                                        </p:attrNameLst>
                                      </p:cBhvr>
                                    </p:animMotion>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81000" y="1066800"/>
            <a:ext cx="8153400" cy="5059363"/>
          </a:xfrm>
        </p:spPr>
        <p:txBody>
          <a:bodyPr/>
          <a:lstStyle/>
          <a:p>
            <a:r>
              <a:rPr lang="en-US" sz="2400" smtClean="0"/>
              <a:t>1. Dare to do right! Dare to be true!</a:t>
            </a:r>
            <a:br>
              <a:rPr lang="en-US" sz="2400" smtClean="0"/>
            </a:br>
            <a:r>
              <a:rPr lang="en-US" sz="2400" smtClean="0"/>
              <a:t>You have a work that no other can do;</a:t>
            </a:r>
            <a:br>
              <a:rPr lang="en-US" sz="2400" smtClean="0"/>
            </a:br>
            <a:r>
              <a:rPr lang="en-US" sz="2400" smtClean="0"/>
              <a:t>Do it so bravely, so kindly, so well,</a:t>
            </a:r>
            <a:br>
              <a:rPr lang="en-US" sz="2400" smtClean="0"/>
            </a:br>
            <a:r>
              <a:rPr lang="en-US" sz="2400" smtClean="0"/>
              <a:t>Angels will hasten the story to tell.</a:t>
            </a:r>
          </a:p>
          <a:p>
            <a:r>
              <a:rPr lang="en-US" sz="2400" i="1" smtClean="0"/>
              <a:t>Chorus</a:t>
            </a:r>
            <a:br>
              <a:rPr lang="en-US" sz="2400" i="1" smtClean="0"/>
            </a:br>
            <a:r>
              <a:rPr lang="en-US" sz="2400" smtClean="0"/>
              <a:t>Dare, dare, dare to do right;</a:t>
            </a:r>
            <a:br>
              <a:rPr lang="en-US" sz="2400" smtClean="0"/>
            </a:br>
            <a:r>
              <a:rPr lang="en-US" sz="2400" smtClean="0"/>
              <a:t>Dare, dare, dare to be true,</a:t>
            </a:r>
            <a:br>
              <a:rPr lang="en-US" sz="2400" smtClean="0"/>
            </a:br>
            <a:r>
              <a:rPr lang="en-US" sz="2400" smtClean="0"/>
              <a:t>Dare to be true, dare to be true.</a:t>
            </a:r>
          </a:p>
          <a:p>
            <a:r>
              <a:rPr lang="en-US" sz="2400" smtClean="0"/>
              <a:t>2. Dare to do right! Dare to be true!</a:t>
            </a:r>
            <a:br>
              <a:rPr lang="en-US" sz="2400" smtClean="0"/>
            </a:br>
            <a:r>
              <a:rPr lang="en-US" sz="2400" smtClean="0"/>
              <a:t>Other men’s failures can never save you.</a:t>
            </a:r>
            <a:br>
              <a:rPr lang="en-US" sz="2400" smtClean="0"/>
            </a:br>
            <a:r>
              <a:rPr lang="en-US" sz="2400" smtClean="0"/>
              <a:t>Stand by your conscience, your honor, your faith;</a:t>
            </a:r>
            <a:br>
              <a:rPr lang="en-US" sz="2400" smtClean="0"/>
            </a:br>
            <a:r>
              <a:rPr lang="en-US" sz="2400" smtClean="0"/>
              <a:t>Stand like a hero and battle till death.</a:t>
            </a:r>
          </a:p>
          <a:p>
            <a:r>
              <a:rPr lang="en-US" sz="1400" i="1" smtClean="0"/>
              <a:t>Words:</a:t>
            </a:r>
            <a:r>
              <a:rPr lang="en-US" sz="1400" smtClean="0"/>
              <a:t> George L. Taylor, b. 1835</a:t>
            </a:r>
          </a:p>
          <a:p>
            <a:r>
              <a:rPr lang="en-US" sz="1400" i="1" smtClean="0"/>
              <a:t>Music:</a:t>
            </a:r>
            <a:r>
              <a:rPr lang="en-US" sz="1400" smtClean="0"/>
              <a:t> Arr. by A. C. Smyth, 1840–1909</a:t>
            </a:r>
          </a:p>
        </p:txBody>
      </p:sp>
      <p:sp>
        <p:nvSpPr>
          <p:cNvPr id="63491" name="TextBox 4"/>
          <p:cNvSpPr txBox="1">
            <a:spLocks noChangeArrowheads="1"/>
          </p:cNvSpPr>
          <p:nvPr/>
        </p:nvSpPr>
        <p:spPr bwMode="auto">
          <a:xfrm>
            <a:off x="6781800" y="6096000"/>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Enrichment Activity #6</a:t>
            </a:r>
          </a:p>
        </p:txBody>
      </p:sp>
      <p:pic>
        <p:nvPicPr>
          <p:cNvPr id="4" name="dare to do right.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5532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38400" y="533400"/>
            <a:ext cx="4230645"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rPr>
              <a:t>Dare to Do Right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1" presetClass="mediacall" presetSubtype="0" fill="hold" nodeType="withEffect">
                                  <p:stCondLst>
                                    <p:cond delay="0"/>
                                  </p:stCondLst>
                                  <p:childTnLst>
                                    <p:cmd type="call" cmd="playFrom(0.0)">
                                      <p:cBhvr>
                                        <p:cTn id="13" dur="92683" fill="hold"/>
                                        <p:tgtEl>
                                          <p:spTgt spid="4"/>
                                        </p:tgtEl>
                                      </p:cBhvr>
                                    </p:cmd>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63490">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63490">
                                            <p:txEl>
                                              <p:pRg st="0" end="0"/>
                                            </p:txEl>
                                          </p:spTgt>
                                        </p:tgtEl>
                                        <p:attrNameLst>
                                          <p:attrName>ppt_w</p:attrName>
                                        </p:attrNameLst>
                                      </p:cBhvr>
                                    </p:anim>
                                    <p:anim by="(#ppt_w*0.50)" calcmode="lin" valueType="num">
                                      <p:cBhvr>
                                        <p:cTn id="17" dur="500" decel="50000" autoRev="1" fill="hold">
                                          <p:stCondLst>
                                            <p:cond delay="0"/>
                                          </p:stCondLst>
                                        </p:cTn>
                                        <p:tgtEl>
                                          <p:spTgt spid="63490">
                                            <p:txEl>
                                              <p:pRg st="0" end="0"/>
                                            </p:txEl>
                                          </p:spTgt>
                                        </p:tgtEl>
                                        <p:attrNameLst>
                                          <p:attrName>ppt_x</p:attrName>
                                        </p:attrNameLst>
                                      </p:cBhvr>
                                    </p:anim>
                                    <p:anim from="(-#ppt_h/2)" to="(#ppt_y)" calcmode="lin" valueType="num">
                                      <p:cBhvr>
                                        <p:cTn id="18" dur="1000" fill="hold">
                                          <p:stCondLst>
                                            <p:cond delay="0"/>
                                          </p:stCondLst>
                                        </p:cTn>
                                        <p:tgtEl>
                                          <p:spTgt spid="63490">
                                            <p:txEl>
                                              <p:pRg st="0" end="0"/>
                                            </p:txEl>
                                          </p:spTgt>
                                        </p:tgtEl>
                                        <p:attrNameLst>
                                          <p:attrName>ppt_y</p:attrName>
                                        </p:attrNameLst>
                                      </p:cBhvr>
                                    </p:anim>
                                    <p:animRot by="21600000">
                                      <p:cBhvr>
                                        <p:cTn id="19" dur="1000" fill="hold">
                                          <p:stCondLst>
                                            <p:cond delay="0"/>
                                          </p:stCondLst>
                                        </p:cTn>
                                        <p:tgtEl>
                                          <p:spTgt spid="63490">
                                            <p:txEl>
                                              <p:pRg st="0" end="0"/>
                                            </p:txEl>
                                          </p:spTgt>
                                        </p:tgtEl>
                                        <p:attrNameLst>
                                          <p:attrName>r</p:attrName>
                                        </p:attrNameLst>
                                      </p:cBhvr>
                                    </p:animRo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63490">
                                            <p:txEl>
                                              <p:pRg st="1" end="1"/>
                                            </p:txEl>
                                          </p:spTgt>
                                        </p:tgtEl>
                                        <p:attrNameLst>
                                          <p:attrName>style.visibility</p:attrName>
                                        </p:attrNameLst>
                                      </p:cBhvr>
                                      <p:to>
                                        <p:strVal val="visible"/>
                                      </p:to>
                                    </p:set>
                                    <p:anim by="(-#ppt_w*2)" calcmode="lin" valueType="num">
                                      <p:cBhvr rctx="PPT">
                                        <p:cTn id="22" dur="1000" autoRev="1" fill="hold">
                                          <p:stCondLst>
                                            <p:cond delay="0"/>
                                          </p:stCondLst>
                                        </p:cTn>
                                        <p:tgtEl>
                                          <p:spTgt spid="63490">
                                            <p:txEl>
                                              <p:pRg st="1" end="1"/>
                                            </p:txEl>
                                          </p:spTgt>
                                        </p:tgtEl>
                                        <p:attrNameLst>
                                          <p:attrName>ppt_w</p:attrName>
                                        </p:attrNameLst>
                                      </p:cBhvr>
                                    </p:anim>
                                    <p:anim by="(#ppt_w*0.50)" calcmode="lin" valueType="num">
                                      <p:cBhvr>
                                        <p:cTn id="23" dur="1000" decel="50000" autoRev="1" fill="hold">
                                          <p:stCondLst>
                                            <p:cond delay="0"/>
                                          </p:stCondLst>
                                        </p:cTn>
                                        <p:tgtEl>
                                          <p:spTgt spid="63490">
                                            <p:txEl>
                                              <p:pRg st="1" end="1"/>
                                            </p:txEl>
                                          </p:spTgt>
                                        </p:tgtEl>
                                        <p:attrNameLst>
                                          <p:attrName>ppt_x</p:attrName>
                                        </p:attrNameLst>
                                      </p:cBhvr>
                                    </p:anim>
                                    <p:anim from="(-#ppt_h/2)" to="(#ppt_y)" calcmode="lin" valueType="num">
                                      <p:cBhvr>
                                        <p:cTn id="24" dur="2000" fill="hold">
                                          <p:stCondLst>
                                            <p:cond delay="0"/>
                                          </p:stCondLst>
                                        </p:cTn>
                                        <p:tgtEl>
                                          <p:spTgt spid="63490">
                                            <p:txEl>
                                              <p:pRg st="1" end="1"/>
                                            </p:txEl>
                                          </p:spTgt>
                                        </p:tgtEl>
                                        <p:attrNameLst>
                                          <p:attrName>ppt_y</p:attrName>
                                        </p:attrNameLst>
                                      </p:cBhvr>
                                    </p:anim>
                                    <p:animRot by="21600000">
                                      <p:cBhvr>
                                        <p:cTn id="25" dur="2000" fill="hold">
                                          <p:stCondLst>
                                            <p:cond delay="0"/>
                                          </p:stCondLst>
                                        </p:cTn>
                                        <p:tgtEl>
                                          <p:spTgt spid="63490">
                                            <p:txEl>
                                              <p:pRg st="1" end="1"/>
                                            </p:txEl>
                                          </p:spTgt>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63490">
                                            <p:txEl>
                                              <p:pRg st="2" end="2"/>
                                            </p:txEl>
                                          </p:spTgt>
                                        </p:tgtEl>
                                        <p:attrNameLst>
                                          <p:attrName>style.visibility</p:attrName>
                                        </p:attrNameLst>
                                      </p:cBhvr>
                                      <p:to>
                                        <p:strVal val="visible"/>
                                      </p:to>
                                    </p:set>
                                    <p:anim by="(-#ppt_w*2)" calcmode="lin" valueType="num">
                                      <p:cBhvr rctx="PPT">
                                        <p:cTn id="28" dur="1500" autoRev="1" fill="hold">
                                          <p:stCondLst>
                                            <p:cond delay="0"/>
                                          </p:stCondLst>
                                        </p:cTn>
                                        <p:tgtEl>
                                          <p:spTgt spid="63490">
                                            <p:txEl>
                                              <p:pRg st="2" end="2"/>
                                            </p:txEl>
                                          </p:spTgt>
                                        </p:tgtEl>
                                        <p:attrNameLst>
                                          <p:attrName>ppt_w</p:attrName>
                                        </p:attrNameLst>
                                      </p:cBhvr>
                                    </p:anim>
                                    <p:anim by="(#ppt_w*0.50)" calcmode="lin" valueType="num">
                                      <p:cBhvr>
                                        <p:cTn id="29" dur="1500" decel="50000" autoRev="1" fill="hold">
                                          <p:stCondLst>
                                            <p:cond delay="0"/>
                                          </p:stCondLst>
                                        </p:cTn>
                                        <p:tgtEl>
                                          <p:spTgt spid="63490">
                                            <p:txEl>
                                              <p:pRg st="2" end="2"/>
                                            </p:txEl>
                                          </p:spTgt>
                                        </p:tgtEl>
                                        <p:attrNameLst>
                                          <p:attrName>ppt_x</p:attrName>
                                        </p:attrNameLst>
                                      </p:cBhvr>
                                    </p:anim>
                                    <p:anim from="(-#ppt_h/2)" to="(#ppt_y)" calcmode="lin" valueType="num">
                                      <p:cBhvr>
                                        <p:cTn id="30" dur="3000" fill="hold">
                                          <p:stCondLst>
                                            <p:cond delay="0"/>
                                          </p:stCondLst>
                                        </p:cTn>
                                        <p:tgtEl>
                                          <p:spTgt spid="63490">
                                            <p:txEl>
                                              <p:pRg st="2" end="2"/>
                                            </p:txEl>
                                          </p:spTgt>
                                        </p:tgtEl>
                                        <p:attrNameLst>
                                          <p:attrName>ppt_y</p:attrName>
                                        </p:attrNameLst>
                                      </p:cBhvr>
                                    </p:anim>
                                    <p:animRot by="21600000">
                                      <p:cBhvr>
                                        <p:cTn id="31" dur="3000" fill="hold">
                                          <p:stCondLst>
                                            <p:cond delay="0"/>
                                          </p:stCondLst>
                                        </p:cTn>
                                        <p:tgtEl>
                                          <p:spTgt spid="63490">
                                            <p:txEl>
                                              <p:pRg st="2" end="2"/>
                                            </p:txEl>
                                          </p:spTgt>
                                        </p:tgtEl>
                                        <p:attrNameLst>
                                          <p:attrName>r</p:attrName>
                                        </p:attrNameLst>
                                      </p:cBhvr>
                                    </p:animRot>
                                  </p:childTnLst>
                                </p:cTn>
                              </p:par>
                              <p:par>
                                <p:cTn id="32" presetID="10" presetClass="entr" presetSubtype="0" fill="hold" grpId="0" nodeType="withEffect">
                                  <p:stCondLst>
                                    <p:cond delay="0"/>
                                  </p:stCondLst>
                                  <p:childTnLst>
                                    <p:set>
                                      <p:cBhvr>
                                        <p:cTn id="33" dur="1" fill="hold">
                                          <p:stCondLst>
                                            <p:cond delay="0"/>
                                          </p:stCondLst>
                                        </p:cTn>
                                        <p:tgtEl>
                                          <p:spTgt spid="63490">
                                            <p:txEl>
                                              <p:pRg st="3" end="3"/>
                                            </p:txEl>
                                          </p:spTgt>
                                        </p:tgtEl>
                                        <p:attrNameLst>
                                          <p:attrName>style.visibility</p:attrName>
                                        </p:attrNameLst>
                                      </p:cBhvr>
                                      <p:to>
                                        <p:strVal val="visible"/>
                                      </p:to>
                                    </p:set>
                                    <p:animEffect transition="in" filter="fade">
                                      <p:cBhvr>
                                        <p:cTn id="34" dur="2000"/>
                                        <p:tgtEl>
                                          <p:spTgt spid="6349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490">
                                            <p:txEl>
                                              <p:pRg st="4" end="4"/>
                                            </p:txEl>
                                          </p:spTgt>
                                        </p:tgtEl>
                                        <p:attrNameLst>
                                          <p:attrName>style.visibility</p:attrName>
                                        </p:attrNameLst>
                                      </p:cBhvr>
                                      <p:to>
                                        <p:strVal val="visible"/>
                                      </p:to>
                                    </p:set>
                                    <p:animEffect transition="in" filter="fade">
                                      <p:cBhvr>
                                        <p:cTn id="37" dur="2000"/>
                                        <p:tgtEl>
                                          <p:spTgt spid="634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349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001000" cy="5516563"/>
          </a:xfrm>
        </p:spPr>
        <p:txBody>
          <a:bodyPr>
            <a:normAutofit lnSpcReduction="10000"/>
          </a:bodyPr>
          <a:lstStyle/>
          <a:p>
            <a:pPr marL="420624" indent="-384048" eaLnBrk="1" fontAlgn="auto" hangingPunct="1">
              <a:spcAft>
                <a:spcPts val="0"/>
              </a:spcAft>
              <a:buFont typeface="Wingdings 2"/>
              <a:buChar char=""/>
              <a:defRPr/>
            </a:pPr>
            <a:r>
              <a:rPr lang="en-US" sz="3400" dirty="0" smtClean="0"/>
              <a:t>I want to always remain constant and faithful to Heavenly Father in all circumstances. I know it is important for each of us to be a positive influence and to help our friends make wise decisions.</a:t>
            </a:r>
          </a:p>
          <a:p>
            <a:pPr marL="420624" indent="-384048" eaLnBrk="1" fontAlgn="auto" hangingPunct="1">
              <a:spcAft>
                <a:spcPts val="0"/>
              </a:spcAft>
              <a:buFont typeface="Wingdings 2"/>
              <a:buChar char=""/>
              <a:defRPr/>
            </a:pPr>
            <a:r>
              <a:rPr lang="en-US" sz="3400" dirty="0" smtClean="0"/>
              <a:t>I challenge each of you to not give in to negative peer pressure and to be a positive influence on those around you by being constant in making righteous decisions in all situations. </a:t>
            </a:r>
            <a:endParaRPr lang="en-US"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457200" y="685800"/>
            <a:ext cx="7772400" cy="5440363"/>
          </a:xfrm>
        </p:spPr>
        <p:txBody>
          <a:bodyPr/>
          <a:lstStyle/>
          <a:p>
            <a:pPr eaLnBrk="1" hangingPunct="1">
              <a:defRPr/>
            </a:pPr>
            <a:r>
              <a:rPr lang="en-US" sz="2400" dirty="0" smtClean="0">
                <a:effectLst>
                  <a:outerShdw blurRad="38100" dist="38100" dir="2700000" algn="tl">
                    <a:srgbClr val="000000">
                      <a:alpha val="43137"/>
                    </a:srgbClr>
                  </a:outerShdw>
                </a:effectLst>
              </a:rPr>
              <a:t>Images and clipart are from lds.org, sugardoodle.net, Microsoft Office, and other websites indicating the images were in the public domain. The hymns, scripture story and lesson are primarily from www.lds.org.</a:t>
            </a:r>
          </a:p>
          <a:p>
            <a:pPr eaLnBrk="1" hangingPunct="1">
              <a:defRPr/>
            </a:pPr>
            <a:r>
              <a:rPr lang="en-US" sz="2400" dirty="0" smtClean="0">
                <a:effectLst>
                  <a:outerShdw blurRad="38100" dist="38100" dir="2700000" algn="tl">
                    <a:srgbClr val="000000">
                      <a:alpha val="43137"/>
                    </a:srgbClr>
                  </a:outerShdw>
                </a:effectLst>
              </a:rPr>
              <a:t>Please do not use this presentation for commercial use. Feel free to alter the presentation for use in church or home to suit personal preference.</a:t>
            </a:r>
          </a:p>
          <a:p>
            <a:pPr eaLnBrk="1" hangingPunct="1">
              <a:defRPr/>
            </a:pPr>
            <a:r>
              <a:rPr lang="en-US" sz="2400" dirty="0" smtClean="0">
                <a:effectLst>
                  <a:outerShdw blurRad="38100" dist="38100" dir="2700000" algn="tl">
                    <a:srgbClr val="000000">
                      <a:alpha val="43137"/>
                    </a:srgbClr>
                  </a:outerShdw>
                </a:effectLst>
              </a:rPr>
              <a:t>The presentation is intended to supplement, not replace, the lesson manual or scriptures. Teachers should refer to the manual, scriptures and other resources when preparing and conducting the lesson.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fade">
                                      <p:cBhvr>
                                        <p:cTn id="11" dur="2000"/>
                                        <p:tgtEl>
                                          <p:spTgt spid="58371">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fade">
                                      <p:cBhvr>
                                        <p:cTn id="15" dur="20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381000" y="685800"/>
            <a:ext cx="7848600" cy="2133600"/>
          </a:xfrm>
        </p:spPr>
        <p:txBody>
          <a:bodyPr/>
          <a:lstStyle/>
          <a:p>
            <a:pPr eaLnBrk="1" hangingPunct="1"/>
            <a:r>
              <a:rPr lang="en-US" sz="4400" smtClean="0"/>
              <a:t>Peer pressure is the influence you and your friends have on one another. </a:t>
            </a:r>
          </a:p>
        </p:txBody>
      </p:sp>
      <p:pic>
        <p:nvPicPr>
          <p:cNvPr id="12292" name="Picture 4" descr="http://www.lensaunders.com/habit/img/peerpressuresmall.jpg"/>
          <p:cNvPicPr>
            <a:picLocks noChangeAspect="1" noChangeArrowheads="1"/>
          </p:cNvPicPr>
          <p:nvPr/>
        </p:nvPicPr>
        <p:blipFill>
          <a:blip r:embed="rId2"/>
          <a:srcRect/>
          <a:stretch>
            <a:fillRect/>
          </a:stretch>
        </p:blipFill>
        <p:spPr bwMode="auto">
          <a:xfrm>
            <a:off x="914400" y="3276600"/>
            <a:ext cx="3984625" cy="284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txBox="1">
            <a:spLocks/>
          </p:cNvSpPr>
          <p:nvPr/>
        </p:nvSpPr>
        <p:spPr bwMode="auto">
          <a:xfrm>
            <a:off x="4876800" y="2743200"/>
            <a:ext cx="3505200" cy="3459163"/>
          </a:xfrm>
          <a:prstGeom prst="rect">
            <a:avLst/>
          </a:prstGeom>
          <a:noFill/>
          <a:ln w="9525">
            <a:noFill/>
            <a:miter lim="800000"/>
            <a:headEnd/>
            <a:tailEnd/>
          </a:ln>
        </p:spPr>
        <p:txBody>
          <a:bodyPr/>
          <a:lstStyle/>
          <a:p>
            <a:pPr marL="419100" indent="-382588">
              <a:spcBef>
                <a:spcPct val="20000"/>
              </a:spcBef>
              <a:buClr>
                <a:schemeClr val="accent1"/>
              </a:buClr>
              <a:buSzPct val="80000"/>
              <a:buFont typeface="Wingdings 2" pitchFamily="18" charset="2"/>
              <a:buChar char=""/>
              <a:defRPr/>
            </a:pPr>
            <a:r>
              <a:rPr lang="en-US" sz="4400" dirty="0">
                <a:latin typeface="+mn-lt"/>
              </a:rPr>
              <a:t>How can peer pressure be negative or positive?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1000" fill="hold"/>
                                        <p:tgtEl>
                                          <p:spTgt spid="12290">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12290">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12290">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12290">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12290">
                                            <p:txEl>
                                              <p:pRg st="0" end="0"/>
                                            </p:txEl>
                                          </p:spTgt>
                                        </p:tgtEl>
                                      </p:cBhvr>
                                    </p:animEffect>
                                  </p:childTnLst>
                                </p:cTn>
                              </p:par>
                            </p:childTnLst>
                          </p:cTn>
                        </p:par>
                        <p:par>
                          <p:cTn id="12" fill="hold" nodeType="afterGroup">
                            <p:stCondLst>
                              <p:cond delay="1000"/>
                            </p:stCondLst>
                            <p:childTnLst>
                              <p:par>
                                <p:cTn id="13" presetID="21" presetClass="entr" presetSubtype="1"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wheel(1)">
                                      <p:cBhvr>
                                        <p:cTn id="15" dur="2000"/>
                                        <p:tgtEl>
                                          <p:spTgt spid="122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1"/>
          </p:nvPr>
        </p:nvSpPr>
        <p:spPr>
          <a:xfrm>
            <a:off x="381000" y="609600"/>
            <a:ext cx="4038600" cy="5516563"/>
          </a:xfrm>
        </p:spPr>
        <p:txBody>
          <a:bodyPr/>
          <a:lstStyle/>
          <a:p>
            <a:pPr eaLnBrk="1" hangingPunct="1"/>
            <a:r>
              <a:rPr lang="en-US" sz="3600" smtClean="0"/>
              <a:t>In this lesson we will learn about a king who was influenced by negative peer pressure and the consequences he suffered as a result of his decisions. </a:t>
            </a:r>
          </a:p>
        </p:txBody>
      </p:sp>
      <p:pic>
        <p:nvPicPr>
          <p:cNvPr id="3" name="Picture 5" descr="http://www.biblical-art.com/extra/ownpub/children/087.jpg"/>
          <p:cNvPicPr>
            <a:picLocks noChangeAspect="1" noChangeArrowheads="1"/>
          </p:cNvPicPr>
          <p:nvPr/>
        </p:nvPicPr>
        <p:blipFill>
          <a:blip r:embed="rId2"/>
          <a:srcRect r="1754" b="2085"/>
          <a:stretch>
            <a:fillRect/>
          </a:stretch>
        </p:blipFill>
        <p:spPr bwMode="auto">
          <a:xfrm>
            <a:off x="4495800" y="1143000"/>
            <a:ext cx="37719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p:cTn id="7" dur="1000" fill="hold"/>
                                        <p:tgtEl>
                                          <p:spTgt spid="133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4">
                                            <p:txEl>
                                              <p:pRg st="0" end="0"/>
                                            </p:txEl>
                                          </p:spTgt>
                                        </p:tgtEl>
                                      </p:cBhvr>
                                    </p:animEffect>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953000"/>
            <a:ext cx="6400800" cy="1219200"/>
          </a:xfrm>
          <a:ln>
            <a:miter lim="800000"/>
            <a:headEnd/>
            <a:tailEnd/>
          </a:ln>
          <a:extLst/>
        </p:spPr>
        <p:txBody>
          <a:bodyPr/>
          <a:lstStyle/>
          <a:p>
            <a:pPr eaLnBrk="1" hangingPunct="1">
              <a:defRPr/>
            </a:pPr>
            <a:r>
              <a:rPr sz="7200" err="1" smtClean="0"/>
              <a:t>Rehoboam</a:t>
            </a:r>
            <a:endParaRPr sz="7200"/>
          </a:p>
        </p:txBody>
      </p:sp>
      <p:pic>
        <p:nvPicPr>
          <p:cNvPr id="14342" name="Picture 6" descr="http://oneyearbibleimages.com/i_kings_12_6_king_rehoboam_consulted_wit.jpg"/>
          <p:cNvPicPr>
            <a:picLocks noChangeAspect="1" noChangeArrowheads="1"/>
          </p:cNvPicPr>
          <p:nvPr/>
        </p:nvPicPr>
        <p:blipFill>
          <a:blip r:embed="rId2"/>
          <a:srcRect/>
          <a:stretch>
            <a:fillRect/>
          </a:stretch>
        </p:blipFill>
        <p:spPr bwMode="auto">
          <a:xfrm>
            <a:off x="914400" y="685800"/>
            <a:ext cx="4938713"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21" presetClass="entr" presetSubtype="2" fill="hold"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wheel(2)">
                                      <p:cBhvr>
                                        <p:cTn id="11"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457200"/>
            <a:ext cx="4800600" cy="5668963"/>
          </a:xfrm>
        </p:spPr>
        <p:txBody>
          <a:bodyPr/>
          <a:lstStyle/>
          <a:p>
            <a:pPr eaLnBrk="1" hangingPunct="1"/>
            <a:r>
              <a:rPr lang="en-US" sz="3600" smtClean="0"/>
              <a:t>Solomon was the king of Israel for a long time. He obeyed God for many years. </a:t>
            </a:r>
          </a:p>
          <a:p>
            <a:pPr eaLnBrk="1" hangingPunct="1"/>
            <a:r>
              <a:rPr lang="en-US" sz="3600" smtClean="0"/>
              <a:t>Solomon had many wives. Some of his wives did not believe in God. They worshiped idols. </a:t>
            </a:r>
          </a:p>
          <a:p>
            <a:pPr eaLnBrk="1" hangingPunct="1"/>
            <a:endParaRPr lang="en-US" smtClean="0"/>
          </a:p>
        </p:txBody>
      </p:sp>
      <p:pic>
        <p:nvPicPr>
          <p:cNvPr id="15363" name="Picture 2" descr="Image"/>
          <p:cNvPicPr>
            <a:picLocks noChangeAspect="1" noChangeArrowheads="1"/>
          </p:cNvPicPr>
          <p:nvPr/>
        </p:nvPicPr>
        <p:blipFill>
          <a:blip r:embed="rId2">
            <a:lum bright="10000"/>
          </a:blip>
          <a:srcRect/>
          <a:stretch>
            <a:fillRect/>
          </a:stretch>
        </p:blipFill>
        <p:spPr bwMode="auto">
          <a:xfrm>
            <a:off x="5257800" y="685800"/>
            <a:ext cx="296227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64" name="Picture 4" descr="Image"/>
          <p:cNvPicPr>
            <a:picLocks noChangeAspect="1" noChangeArrowheads="1"/>
          </p:cNvPicPr>
          <p:nvPr/>
        </p:nvPicPr>
        <p:blipFill>
          <a:blip r:embed="rId3">
            <a:lum bright="10000"/>
          </a:blip>
          <a:srcRect/>
          <a:stretch>
            <a:fillRect/>
          </a:stretch>
        </p:blipFill>
        <p:spPr bwMode="auto">
          <a:xfrm>
            <a:off x="5257800" y="3429000"/>
            <a:ext cx="296227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fade">
                                      <p:cBhvr>
                                        <p:cTn id="13" dur="1000"/>
                                        <p:tgtEl>
                                          <p:spTgt spid="15363"/>
                                        </p:tgtEl>
                                      </p:cBhvr>
                                    </p:animEffect>
                                    <p:anim calcmode="lin" valueType="num">
                                      <p:cBhvr>
                                        <p:cTn id="14" dur="1000" fill="hold"/>
                                        <p:tgtEl>
                                          <p:spTgt spid="15363"/>
                                        </p:tgtEl>
                                        <p:attrNameLst>
                                          <p:attrName>ppt_x</p:attrName>
                                        </p:attrNameLst>
                                      </p:cBhvr>
                                      <p:tavLst>
                                        <p:tav tm="0">
                                          <p:val>
                                            <p:strVal val="#ppt_x"/>
                                          </p:val>
                                        </p:tav>
                                        <p:tav tm="100000">
                                          <p:val>
                                            <p:strVal val="#ppt_x"/>
                                          </p:val>
                                        </p:tav>
                                      </p:tavLst>
                                    </p:anim>
                                    <p:anim calcmode="lin" valueType="num">
                                      <p:cBhvr>
                                        <p:cTn id="15"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362">
                                            <p:txEl>
                                              <p:pRg st="1" end="1"/>
                                            </p:txEl>
                                          </p:spTgt>
                                        </p:tgtEl>
                                        <p:attrNameLst>
                                          <p:attrName>style.visibility</p:attrName>
                                        </p:attrNameLst>
                                      </p:cBhvr>
                                      <p:to>
                                        <p:strVal val="visible"/>
                                      </p:to>
                                    </p:set>
                                    <p:animEffect transition="in" filter="fade">
                                      <p:cBhvr>
                                        <p:cTn id="20" dur="1000"/>
                                        <p:tgtEl>
                                          <p:spTgt spid="15362">
                                            <p:txEl>
                                              <p:pRg st="1" end="1"/>
                                            </p:txEl>
                                          </p:spTgt>
                                        </p:tgtEl>
                                      </p:cBhvr>
                                    </p:animEffect>
                                    <p:anim calcmode="lin" valueType="num">
                                      <p:cBhvr>
                                        <p:cTn id="21" dur="10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362">
                                            <p:txEl>
                                              <p:pRg st="1" end="1"/>
                                            </p:txEl>
                                          </p:spTgt>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7" presetClass="entr" presetSubtype="0" fill="hold" nodeType="afterEffect">
                                  <p:stCondLst>
                                    <p:cond delay="0"/>
                                  </p:stCondLst>
                                  <p:childTnLst>
                                    <p:set>
                                      <p:cBhvr>
                                        <p:cTn id="25" dur="1" fill="hold">
                                          <p:stCondLst>
                                            <p:cond delay="0"/>
                                          </p:stCondLst>
                                        </p:cTn>
                                        <p:tgtEl>
                                          <p:spTgt spid="15364"/>
                                        </p:tgtEl>
                                        <p:attrNameLst>
                                          <p:attrName>style.visibility</p:attrName>
                                        </p:attrNameLst>
                                      </p:cBhvr>
                                      <p:to>
                                        <p:strVal val="visible"/>
                                      </p:to>
                                    </p:set>
                                    <p:animEffect transition="in" filter="fade">
                                      <p:cBhvr>
                                        <p:cTn id="26" dur="1000"/>
                                        <p:tgtEl>
                                          <p:spTgt spid="15364"/>
                                        </p:tgtEl>
                                      </p:cBhvr>
                                    </p:animEffect>
                                    <p:anim calcmode="lin" valueType="num">
                                      <p:cBhvr>
                                        <p:cTn id="27" dur="1000" fill="hold"/>
                                        <p:tgtEl>
                                          <p:spTgt spid="15364"/>
                                        </p:tgtEl>
                                        <p:attrNameLst>
                                          <p:attrName>ppt_x</p:attrName>
                                        </p:attrNameLst>
                                      </p:cBhvr>
                                      <p:tavLst>
                                        <p:tav tm="0">
                                          <p:val>
                                            <p:strVal val="#ppt_x"/>
                                          </p:val>
                                        </p:tav>
                                        <p:tav tm="100000">
                                          <p:val>
                                            <p:strVal val="#ppt_x"/>
                                          </p:val>
                                        </p:tav>
                                      </p:tavLst>
                                    </p:anim>
                                    <p:anim calcmode="lin" valueType="num">
                                      <p:cBhvr>
                                        <p:cTn id="28"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1744</TotalTime>
  <Words>2329</Words>
  <Application>Microsoft Office PowerPoint</Application>
  <PresentationFormat>On-screen Show (4:3)</PresentationFormat>
  <Paragraphs>164</Paragraphs>
  <Slides>58</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Franklin Gothic Book</vt:lpstr>
      <vt:lpstr>Wingdings 2</vt:lpstr>
      <vt:lpstr>Calibri</vt:lpstr>
      <vt:lpstr>Kristen ITC</vt:lpstr>
      <vt:lpstr>Papyrus</vt:lpstr>
      <vt:lpstr>Tempus Sans ITC</vt:lpstr>
      <vt:lpstr>Technic</vt:lpstr>
      <vt:lpstr>be a positive influence on others and  withstand negative peer pressure</vt:lpstr>
      <vt:lpstr>Rehoboam</vt:lpstr>
      <vt:lpstr>Today’s lesson can be summed up in two words.</vt:lpstr>
      <vt:lpstr>Can you figure out what the two words are? I’ll write your guesses on the board!</vt:lpstr>
      <vt:lpstr>PowerPoint Presentation</vt:lpstr>
      <vt:lpstr>PowerPoint Presentation</vt:lpstr>
      <vt:lpstr>PowerPoint Presentation</vt:lpstr>
      <vt:lpstr>Rehoboam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Covalt Family</dc:creator>
  <cp:lastModifiedBy>Teacher E-Solutions</cp:lastModifiedBy>
  <cp:revision>181</cp:revision>
  <dcterms:created xsi:type="dcterms:W3CDTF">2010-08-15T05:24:16Z</dcterms:created>
  <dcterms:modified xsi:type="dcterms:W3CDTF">2019-01-15T09:36:35Z</dcterms:modified>
</cp:coreProperties>
</file>