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1pPr>
    <a:lvl2pPr marL="4572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2pPr>
    <a:lvl3pPr marL="9144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3pPr>
    <a:lvl4pPr marL="13716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4pPr>
    <a:lvl5pPr marL="18288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2400" kern="1200">
        <a:solidFill>
          <a:schemeClr val="tx1"/>
        </a:solidFill>
        <a:latin typeface="Times New Roman" pitchFamily="18" charset="0"/>
        <a:ea typeface="+mn-ea"/>
        <a:cs typeface="Times New Roman" pitchFamily="18" charset="0"/>
      </a:defRPr>
    </a:lvl6pPr>
    <a:lvl7pPr marL="2743200" algn="l" defTabSz="914400" rtl="0" eaLnBrk="1" latinLnBrk="0" hangingPunct="1">
      <a:defRPr sz="2400" kern="1200">
        <a:solidFill>
          <a:schemeClr val="tx1"/>
        </a:solidFill>
        <a:latin typeface="Times New Roman" pitchFamily="18" charset="0"/>
        <a:ea typeface="+mn-ea"/>
        <a:cs typeface="Times New Roman" pitchFamily="18" charset="0"/>
      </a:defRPr>
    </a:lvl7pPr>
    <a:lvl8pPr marL="3200400" algn="l" defTabSz="914400" rtl="0" eaLnBrk="1" latinLnBrk="0" hangingPunct="1">
      <a:defRPr sz="2400" kern="1200">
        <a:solidFill>
          <a:schemeClr val="tx1"/>
        </a:solidFill>
        <a:latin typeface="Times New Roman" pitchFamily="18" charset="0"/>
        <a:ea typeface="+mn-ea"/>
        <a:cs typeface="Times New Roman" pitchFamily="18" charset="0"/>
      </a:defRPr>
    </a:lvl8pPr>
    <a:lvl9pPr marL="3657600" algn="l" defTabSz="914400" rtl="0" eaLnBrk="1" latinLnBrk="0" hangingPunct="1">
      <a:defRPr sz="2400" kern="1200">
        <a:solidFill>
          <a:schemeClr val="tx1"/>
        </a:solidFill>
        <a:latin typeface="Times New Roman" pitchFamily="18" charset="0"/>
        <a:ea typeface="+mn-ea"/>
        <a:cs typeface="Times New Roman" pitchFamily="18"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p:scale>
          <a:sx n="74" d="100"/>
          <a:sy n="74" d="100"/>
        </p:scale>
        <p:origin x="-1512" y="-2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45A452B-E214-4EBD-8C52-30B394A51FB2}" type="slidenum">
              <a:rPr lang="en-US"/>
              <a:pPr>
                <a:defRPr/>
              </a:pPr>
              <a:t>‹#›</a:t>
            </a:fld>
            <a:endParaRPr lang="en-US"/>
          </a:p>
        </p:txBody>
      </p:sp>
    </p:spTree>
    <p:extLst>
      <p:ext uri="{BB962C8B-B14F-4D97-AF65-F5344CB8AC3E}">
        <p14:creationId xmlns:p14="http://schemas.microsoft.com/office/powerpoint/2010/main" val="2405450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D08A393-2DEA-4C43-8571-D346670ABC5F}" type="slidenum">
              <a:rPr lang="en-US"/>
              <a:pPr>
                <a:defRPr/>
              </a:pPr>
              <a:t>‹#›</a:t>
            </a:fld>
            <a:endParaRPr lang="en-US"/>
          </a:p>
        </p:txBody>
      </p:sp>
    </p:spTree>
    <p:extLst>
      <p:ext uri="{BB962C8B-B14F-4D97-AF65-F5344CB8AC3E}">
        <p14:creationId xmlns:p14="http://schemas.microsoft.com/office/powerpoint/2010/main" val="3765816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F83B63B-F0AB-45D0-A51E-2B3F954966BD}" type="slidenum">
              <a:rPr lang="en-US"/>
              <a:pPr>
                <a:defRPr/>
              </a:pPr>
              <a:t>‹#›</a:t>
            </a:fld>
            <a:endParaRPr lang="en-US"/>
          </a:p>
        </p:txBody>
      </p:sp>
    </p:spTree>
    <p:extLst>
      <p:ext uri="{BB962C8B-B14F-4D97-AF65-F5344CB8AC3E}">
        <p14:creationId xmlns:p14="http://schemas.microsoft.com/office/powerpoint/2010/main" val="2926089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A76F9C8-B8B7-4256-9EA9-12CDC1B28BDA}" type="slidenum">
              <a:rPr lang="en-US"/>
              <a:pPr>
                <a:defRPr/>
              </a:pPr>
              <a:t>‹#›</a:t>
            </a:fld>
            <a:endParaRPr lang="en-US"/>
          </a:p>
        </p:txBody>
      </p:sp>
    </p:spTree>
    <p:extLst>
      <p:ext uri="{BB962C8B-B14F-4D97-AF65-F5344CB8AC3E}">
        <p14:creationId xmlns:p14="http://schemas.microsoft.com/office/powerpoint/2010/main" val="1882542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36632CC-37C9-465C-A29D-B81D8593054B}" type="slidenum">
              <a:rPr lang="en-US"/>
              <a:pPr>
                <a:defRPr/>
              </a:pPr>
              <a:t>‹#›</a:t>
            </a:fld>
            <a:endParaRPr lang="en-US"/>
          </a:p>
        </p:txBody>
      </p:sp>
    </p:spTree>
    <p:extLst>
      <p:ext uri="{BB962C8B-B14F-4D97-AF65-F5344CB8AC3E}">
        <p14:creationId xmlns:p14="http://schemas.microsoft.com/office/powerpoint/2010/main" val="2720765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97C5E76-07D4-4427-91BB-0E40E8F20FA3}" type="slidenum">
              <a:rPr lang="en-US"/>
              <a:pPr>
                <a:defRPr/>
              </a:pPr>
              <a:t>‹#›</a:t>
            </a:fld>
            <a:endParaRPr lang="en-US"/>
          </a:p>
        </p:txBody>
      </p:sp>
    </p:spTree>
    <p:extLst>
      <p:ext uri="{BB962C8B-B14F-4D97-AF65-F5344CB8AC3E}">
        <p14:creationId xmlns:p14="http://schemas.microsoft.com/office/powerpoint/2010/main" val="676613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03923D2-99E0-419A-949D-D79D7DB9D6E5}" type="slidenum">
              <a:rPr lang="en-US"/>
              <a:pPr>
                <a:defRPr/>
              </a:pPr>
              <a:t>‹#›</a:t>
            </a:fld>
            <a:endParaRPr lang="en-US"/>
          </a:p>
        </p:txBody>
      </p:sp>
    </p:spTree>
    <p:extLst>
      <p:ext uri="{BB962C8B-B14F-4D97-AF65-F5344CB8AC3E}">
        <p14:creationId xmlns:p14="http://schemas.microsoft.com/office/powerpoint/2010/main" val="2715839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BB96FA5-A551-4691-838B-60D83A24794E}" type="slidenum">
              <a:rPr lang="en-US"/>
              <a:pPr>
                <a:defRPr/>
              </a:pPr>
              <a:t>‹#›</a:t>
            </a:fld>
            <a:endParaRPr lang="en-US"/>
          </a:p>
        </p:txBody>
      </p:sp>
    </p:spTree>
    <p:extLst>
      <p:ext uri="{BB962C8B-B14F-4D97-AF65-F5344CB8AC3E}">
        <p14:creationId xmlns:p14="http://schemas.microsoft.com/office/powerpoint/2010/main" val="2486055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4C8E45B-7C59-41D4-A1BF-E5E2E3BFED20}" type="slidenum">
              <a:rPr lang="en-US"/>
              <a:pPr>
                <a:defRPr/>
              </a:pPr>
              <a:t>‹#›</a:t>
            </a:fld>
            <a:endParaRPr lang="en-US"/>
          </a:p>
        </p:txBody>
      </p:sp>
    </p:spTree>
    <p:extLst>
      <p:ext uri="{BB962C8B-B14F-4D97-AF65-F5344CB8AC3E}">
        <p14:creationId xmlns:p14="http://schemas.microsoft.com/office/powerpoint/2010/main" val="784039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3D8022D-00CB-470F-BBD4-E629AF0E7C92}" type="slidenum">
              <a:rPr lang="en-US"/>
              <a:pPr>
                <a:defRPr/>
              </a:pPr>
              <a:t>‹#›</a:t>
            </a:fld>
            <a:endParaRPr lang="en-US"/>
          </a:p>
        </p:txBody>
      </p:sp>
    </p:spTree>
    <p:extLst>
      <p:ext uri="{BB962C8B-B14F-4D97-AF65-F5344CB8AC3E}">
        <p14:creationId xmlns:p14="http://schemas.microsoft.com/office/powerpoint/2010/main" val="302442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82ECACA-0D6E-4F69-B81E-C2BFC1E6EAF9}" type="slidenum">
              <a:rPr lang="en-US"/>
              <a:pPr>
                <a:defRPr/>
              </a:pPr>
              <a:t>‹#›</a:t>
            </a:fld>
            <a:endParaRPr lang="en-US"/>
          </a:p>
        </p:txBody>
      </p:sp>
    </p:spTree>
    <p:extLst>
      <p:ext uri="{BB962C8B-B14F-4D97-AF65-F5344CB8AC3E}">
        <p14:creationId xmlns:p14="http://schemas.microsoft.com/office/powerpoint/2010/main" val="1357957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a:defRPr/>
            </a:pPr>
            <a:fld id="{81D4D7A5-8CE1-4FF0-A111-DC98C923EAA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5pPr>
      <a:lvl6pPr marL="457200" algn="ctr" rtl="0" fontAlgn="base">
        <a:spcBef>
          <a:spcPct val="0"/>
        </a:spcBef>
        <a:spcAft>
          <a:spcPct val="0"/>
        </a:spcAft>
        <a:defRPr sz="4400">
          <a:solidFill>
            <a:schemeClr val="tx2"/>
          </a:solidFill>
          <a:latin typeface="Times New Roman" pitchFamily="18" charset="0"/>
          <a:cs typeface="Times New Roman" pitchFamily="18" charset="0"/>
        </a:defRPr>
      </a:lvl6pPr>
      <a:lvl7pPr marL="914400" algn="ctr" rtl="0" fontAlgn="base">
        <a:spcBef>
          <a:spcPct val="0"/>
        </a:spcBef>
        <a:spcAft>
          <a:spcPct val="0"/>
        </a:spcAft>
        <a:defRPr sz="4400">
          <a:solidFill>
            <a:schemeClr val="tx2"/>
          </a:solidFill>
          <a:latin typeface="Times New Roman" pitchFamily="18" charset="0"/>
          <a:cs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cs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cs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holy-spirit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04800"/>
            <a:ext cx="8305800" cy="619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4"/>
          <p:cNvSpPr>
            <a:spLocks noGrp="1" noChangeArrowheads="1"/>
          </p:cNvSpPr>
          <p:nvPr>
            <p:ph type="title"/>
          </p:nvPr>
        </p:nvSpPr>
        <p:spPr/>
        <p:txBody>
          <a:bodyPr/>
          <a:lstStyle/>
          <a:p>
            <a:pPr eaLnBrk="1" hangingPunct="1"/>
            <a:endParaRPr lang="en-US"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b="1" smtClean="0">
                <a:latin typeface="Tempus Sans ITC" pitchFamily="82" charset="0"/>
              </a:rPr>
              <a:t>What the Holy Spirit gives us</a:t>
            </a:r>
          </a:p>
        </p:txBody>
      </p:sp>
      <p:sp>
        <p:nvSpPr>
          <p:cNvPr id="11267" name="Rectangle 3"/>
          <p:cNvSpPr>
            <a:spLocks noGrp="1" noChangeArrowheads="1"/>
          </p:cNvSpPr>
          <p:nvPr>
            <p:ph type="body" idx="1"/>
          </p:nvPr>
        </p:nvSpPr>
        <p:spPr/>
        <p:txBody>
          <a:bodyPr/>
          <a:lstStyle/>
          <a:p>
            <a:pPr eaLnBrk="1" hangingPunct="1">
              <a:buFontTx/>
              <a:buNone/>
            </a:pPr>
            <a:endParaRPr lang="en-US" sz="4000" smtClean="0"/>
          </a:p>
          <a:p>
            <a:pPr eaLnBrk="1" hangingPunct="1">
              <a:buFontTx/>
              <a:buNone/>
            </a:pPr>
            <a:r>
              <a:rPr lang="en-US" sz="4000" b="1" smtClean="0">
                <a:latin typeface="Tempus Sans ITC" pitchFamily="82" charset="0"/>
              </a:rPr>
              <a:t>Gifts</a:t>
            </a:r>
          </a:p>
          <a:p>
            <a:pPr eaLnBrk="1" hangingPunct="1">
              <a:buFontTx/>
              <a:buNone/>
            </a:pPr>
            <a:r>
              <a:rPr lang="en-US" sz="4000" b="1" smtClean="0">
                <a:latin typeface="Tempus Sans ITC" pitchFamily="82" charset="0"/>
              </a:rPr>
              <a:t>Fruits</a:t>
            </a:r>
          </a:p>
        </p:txBody>
      </p:sp>
      <p:pic>
        <p:nvPicPr>
          <p:cNvPr id="11268" name="Picture 4" descr="holy-spiritx"/>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2286000"/>
            <a:ext cx="51816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b="1" smtClean="0">
                <a:latin typeface="Tempus Sans ITC" pitchFamily="82" charset="0"/>
              </a:rPr>
              <a:t>The GIFTS of the Holy Spirit</a:t>
            </a:r>
          </a:p>
        </p:txBody>
      </p:sp>
      <p:sp>
        <p:nvSpPr>
          <p:cNvPr id="12291" name="Rectangle 3"/>
          <p:cNvSpPr>
            <a:spLocks noGrp="1" noChangeArrowheads="1"/>
          </p:cNvSpPr>
          <p:nvPr>
            <p:ph type="body" idx="1"/>
          </p:nvPr>
        </p:nvSpPr>
        <p:spPr/>
        <p:txBody>
          <a:bodyPr/>
          <a:lstStyle/>
          <a:p>
            <a:pPr eaLnBrk="1" hangingPunct="1"/>
            <a:r>
              <a:rPr lang="en-US" smtClean="0">
                <a:latin typeface="Tempus Sans ITC" pitchFamily="82" charset="0"/>
              </a:rPr>
              <a:t> WISDOM-helps us to see clearly; helps us to see ourselves &amp; others as God sees us</a:t>
            </a:r>
          </a:p>
          <a:p>
            <a:pPr eaLnBrk="1" hangingPunct="1"/>
            <a:r>
              <a:rPr lang="en-US" smtClean="0">
                <a:latin typeface="Tempus Sans ITC" pitchFamily="82" charset="0"/>
              </a:rPr>
              <a:t>KNOWLEDGE-ability to see how God is in our life and world</a:t>
            </a:r>
          </a:p>
          <a:p>
            <a:pPr eaLnBrk="1" hangingPunct="1"/>
            <a:r>
              <a:rPr lang="en-US" smtClean="0">
                <a:latin typeface="Tempus Sans ITC" pitchFamily="82" charset="0"/>
              </a:rPr>
              <a:t>Reverence  - respect for the Lord and respect for others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type="body" idx="1"/>
          </p:nvPr>
        </p:nvSpPr>
        <p:spPr>
          <a:xfrm>
            <a:off x="685800" y="609600"/>
            <a:ext cx="7772400" cy="5486400"/>
          </a:xfrm>
        </p:spPr>
        <p:txBody>
          <a:bodyPr/>
          <a:lstStyle/>
          <a:p>
            <a:pPr eaLnBrk="1" hangingPunct="1"/>
            <a:r>
              <a:rPr lang="en-US" sz="3600" smtClean="0">
                <a:latin typeface="Tempus Sans ITC" pitchFamily="82" charset="0"/>
              </a:rPr>
              <a:t>COURAGE - </a:t>
            </a:r>
            <a:r>
              <a:rPr lang="en-US" smtClean="0">
                <a:latin typeface="Tempus Sans ITC" pitchFamily="82" charset="0"/>
              </a:rPr>
              <a:t>helps us give witness to our faith and stand up for what we know is right; helps us act on our beliefs and persevere in faith.the strength to do the right thing</a:t>
            </a:r>
          </a:p>
          <a:p>
            <a:pPr eaLnBrk="1" hangingPunct="1"/>
            <a:r>
              <a:rPr lang="en-US" smtClean="0">
                <a:latin typeface="Tempus Sans ITC" pitchFamily="82" charset="0"/>
              </a:rPr>
              <a:t>UNDERSTANDING-helps us grasp the truth and see the world from God’s perspective; leads us to reconciliation and peace in times of conflict.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body" idx="1"/>
          </p:nvPr>
        </p:nvSpPr>
        <p:spPr>
          <a:xfrm>
            <a:off x="685800" y="838200"/>
            <a:ext cx="7772400" cy="5257800"/>
          </a:xfrm>
        </p:spPr>
        <p:txBody>
          <a:bodyPr/>
          <a:lstStyle/>
          <a:p>
            <a:pPr eaLnBrk="1" hangingPunct="1"/>
            <a:r>
              <a:rPr lang="en-US" smtClean="0">
                <a:latin typeface="Tempus Sans ITC" pitchFamily="82" charset="0"/>
              </a:rPr>
              <a:t>RIGHT JUDGEMENT -helps us act in morally good ways; often involves asking others for help and offering good advice to others</a:t>
            </a:r>
          </a:p>
          <a:p>
            <a:pPr eaLnBrk="1" hangingPunct="1"/>
            <a:r>
              <a:rPr lang="en-US" smtClean="0">
                <a:latin typeface="Tempus Sans ITC" pitchFamily="82" charset="0"/>
              </a:rPr>
              <a:t>WONDER &amp; AWE IN THE PRESENCE OF GOD-helps us remain open to the loving presence of God; helps us appreciate the mystery of the Trinity</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b="1" smtClean="0">
                <a:latin typeface="Tempus Sans ITC" pitchFamily="82" charset="0"/>
              </a:rPr>
              <a:t>FRUITS OF THE SPIRIT</a:t>
            </a:r>
          </a:p>
        </p:txBody>
      </p:sp>
      <p:sp>
        <p:nvSpPr>
          <p:cNvPr id="15363" name="Rectangle 3"/>
          <p:cNvSpPr>
            <a:spLocks noGrp="1" noChangeArrowheads="1"/>
          </p:cNvSpPr>
          <p:nvPr>
            <p:ph type="body" idx="1"/>
          </p:nvPr>
        </p:nvSpPr>
        <p:spPr/>
        <p:txBody>
          <a:bodyPr/>
          <a:lstStyle/>
          <a:p>
            <a:pPr eaLnBrk="1" hangingPunct="1">
              <a:lnSpc>
                <a:spcPct val="90000"/>
              </a:lnSpc>
            </a:pPr>
            <a:r>
              <a:rPr lang="en-US" sz="2800" b="1" smtClean="0">
                <a:latin typeface="Tempus Sans ITC" pitchFamily="82" charset="0"/>
              </a:rPr>
              <a:t>Patience </a:t>
            </a:r>
          </a:p>
          <a:p>
            <a:pPr eaLnBrk="1" hangingPunct="1">
              <a:lnSpc>
                <a:spcPct val="90000"/>
              </a:lnSpc>
            </a:pPr>
            <a:r>
              <a:rPr lang="en-US" sz="2800" b="1" smtClean="0">
                <a:latin typeface="Tempus Sans ITC" pitchFamily="82" charset="0"/>
              </a:rPr>
              <a:t>Kindness</a:t>
            </a:r>
          </a:p>
          <a:p>
            <a:pPr eaLnBrk="1" hangingPunct="1">
              <a:lnSpc>
                <a:spcPct val="90000"/>
              </a:lnSpc>
            </a:pPr>
            <a:r>
              <a:rPr lang="en-US" sz="2800" b="1" smtClean="0">
                <a:latin typeface="Tempus Sans ITC" pitchFamily="82" charset="0"/>
              </a:rPr>
              <a:t>Gentleness </a:t>
            </a:r>
          </a:p>
          <a:p>
            <a:pPr eaLnBrk="1" hangingPunct="1">
              <a:lnSpc>
                <a:spcPct val="90000"/>
              </a:lnSpc>
            </a:pPr>
            <a:r>
              <a:rPr lang="en-US" sz="2800" b="1" smtClean="0">
                <a:latin typeface="Tempus Sans ITC" pitchFamily="82" charset="0"/>
              </a:rPr>
              <a:t>Joy </a:t>
            </a:r>
          </a:p>
          <a:p>
            <a:pPr eaLnBrk="1" hangingPunct="1">
              <a:lnSpc>
                <a:spcPct val="90000"/>
              </a:lnSpc>
            </a:pPr>
            <a:r>
              <a:rPr lang="en-US" sz="2800" b="1" smtClean="0">
                <a:latin typeface="Tempus Sans ITC" pitchFamily="82" charset="0"/>
              </a:rPr>
              <a:t>Peace </a:t>
            </a:r>
          </a:p>
          <a:p>
            <a:pPr eaLnBrk="1" hangingPunct="1">
              <a:lnSpc>
                <a:spcPct val="90000"/>
              </a:lnSpc>
            </a:pPr>
            <a:r>
              <a:rPr lang="en-US" sz="2800" b="1" smtClean="0">
                <a:latin typeface="Tempus Sans ITC" pitchFamily="82" charset="0"/>
              </a:rPr>
              <a:t>Love </a:t>
            </a:r>
          </a:p>
          <a:p>
            <a:pPr eaLnBrk="1" hangingPunct="1">
              <a:lnSpc>
                <a:spcPct val="90000"/>
              </a:lnSpc>
            </a:pPr>
            <a:r>
              <a:rPr lang="en-US" sz="2800" b="1" smtClean="0">
                <a:latin typeface="Tempus Sans ITC" pitchFamily="82" charset="0"/>
              </a:rPr>
              <a:t>Faithfulness </a:t>
            </a:r>
          </a:p>
          <a:p>
            <a:pPr eaLnBrk="1" hangingPunct="1">
              <a:lnSpc>
                <a:spcPct val="90000"/>
              </a:lnSpc>
            </a:pPr>
            <a:r>
              <a:rPr lang="en-US" sz="2800" b="1" smtClean="0">
                <a:latin typeface="Tempus Sans ITC" pitchFamily="82" charset="0"/>
              </a:rPr>
              <a:t>Generosity </a:t>
            </a:r>
          </a:p>
          <a:p>
            <a:pPr eaLnBrk="1" hangingPunct="1">
              <a:lnSpc>
                <a:spcPct val="90000"/>
              </a:lnSpc>
            </a:pPr>
            <a:r>
              <a:rPr lang="en-US" sz="2800" b="1" smtClean="0">
                <a:latin typeface="Tempus Sans ITC" pitchFamily="82" charset="0"/>
              </a:rPr>
              <a:t>Self-control</a:t>
            </a:r>
          </a:p>
        </p:txBody>
      </p:sp>
      <p:pic>
        <p:nvPicPr>
          <p:cNvPr id="15364" name="Picture 4" descr="TiffanyHolySpirit_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2400" y="1905000"/>
            <a:ext cx="4533900" cy="453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b="1" smtClean="0">
                <a:latin typeface="Tempus Sans ITC" pitchFamily="82" charset="0"/>
              </a:rPr>
              <a:t>The Holy Spirit in Your Life</a:t>
            </a:r>
          </a:p>
        </p:txBody>
      </p:sp>
      <p:sp>
        <p:nvSpPr>
          <p:cNvPr id="16387" name="Rectangle 3"/>
          <p:cNvSpPr>
            <a:spLocks noGrp="1" noChangeArrowheads="1"/>
          </p:cNvSpPr>
          <p:nvPr>
            <p:ph type="body" idx="1"/>
          </p:nvPr>
        </p:nvSpPr>
        <p:spPr/>
        <p:txBody>
          <a:bodyPr/>
          <a:lstStyle/>
          <a:p>
            <a:pPr eaLnBrk="1" hangingPunct="1"/>
            <a:r>
              <a:rPr lang="en-US" sz="2800" smtClean="0">
                <a:latin typeface="Tempus Sans ITC" pitchFamily="82" charset="0"/>
              </a:rPr>
              <a:t>In what ways is the Holy Spirit present in you and with you? </a:t>
            </a:r>
          </a:p>
          <a:p>
            <a:pPr eaLnBrk="1" hangingPunct="1"/>
            <a:r>
              <a:rPr lang="en-US" sz="2800" smtClean="0">
                <a:latin typeface="Tempus Sans ITC" pitchFamily="82" charset="0"/>
              </a:rPr>
              <a:t>What aspects of nature help you glimpse the Spirit?</a:t>
            </a:r>
          </a:p>
          <a:p>
            <a:pPr eaLnBrk="1" hangingPunct="1"/>
            <a:r>
              <a:rPr lang="en-US" sz="2800" smtClean="0">
                <a:latin typeface="Tempus Sans ITC" pitchFamily="82" charset="0"/>
              </a:rPr>
              <a:t>How have you experienced the presence of the Spirit during hard times and suffering?</a:t>
            </a:r>
          </a:p>
          <a:p>
            <a:pPr eaLnBrk="1" hangingPunct="1"/>
            <a:r>
              <a:rPr lang="en-US" sz="2800" smtClean="0">
                <a:latin typeface="Tempus Sans ITC" pitchFamily="82" charset="0"/>
              </a:rPr>
              <a:t>How do you experience the work of the Spirit in your faith community or your school?</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228600"/>
            <a:ext cx="7772400" cy="1143000"/>
          </a:xfrm>
        </p:spPr>
        <p:txBody>
          <a:bodyPr/>
          <a:lstStyle/>
          <a:p>
            <a:pPr eaLnBrk="1" hangingPunct="1"/>
            <a:r>
              <a:rPr lang="en-US" b="1" smtClean="0">
                <a:latin typeface="Tempus Sans ITC" pitchFamily="82" charset="0"/>
              </a:rPr>
              <a:t>Prayer Reflection</a:t>
            </a:r>
          </a:p>
        </p:txBody>
      </p:sp>
      <p:sp>
        <p:nvSpPr>
          <p:cNvPr id="17411" name="Rectangle 3"/>
          <p:cNvSpPr>
            <a:spLocks noGrp="1" noChangeArrowheads="1"/>
          </p:cNvSpPr>
          <p:nvPr>
            <p:ph type="body" idx="1"/>
          </p:nvPr>
        </p:nvSpPr>
        <p:spPr>
          <a:xfrm>
            <a:off x="685800" y="1371600"/>
            <a:ext cx="7772400" cy="4724400"/>
          </a:xfrm>
        </p:spPr>
        <p:txBody>
          <a:bodyPr/>
          <a:lstStyle/>
          <a:p>
            <a:pPr eaLnBrk="1" hangingPunct="1">
              <a:lnSpc>
                <a:spcPct val="90000"/>
              </a:lnSpc>
              <a:buFontTx/>
              <a:buNone/>
            </a:pPr>
            <a:r>
              <a:rPr lang="en-US" sz="2800" smtClean="0">
                <a:latin typeface="Tempus Sans ITC" pitchFamily="82" charset="0"/>
              </a:rPr>
              <a:t>Holy Spirit of God,</a:t>
            </a:r>
          </a:p>
          <a:p>
            <a:pPr eaLnBrk="1" hangingPunct="1">
              <a:lnSpc>
                <a:spcPct val="90000"/>
              </a:lnSpc>
            </a:pPr>
            <a:r>
              <a:rPr lang="en-US" sz="2800" smtClean="0">
                <a:latin typeface="Tempus Sans ITC" pitchFamily="82" charset="0"/>
              </a:rPr>
              <a:t>Grant us the wisdom to see what is truth.</a:t>
            </a:r>
          </a:p>
          <a:p>
            <a:pPr eaLnBrk="1" hangingPunct="1">
              <a:lnSpc>
                <a:spcPct val="90000"/>
              </a:lnSpc>
            </a:pPr>
            <a:r>
              <a:rPr lang="en-US" sz="2800" smtClean="0">
                <a:latin typeface="Tempus Sans ITC" pitchFamily="82" charset="0"/>
              </a:rPr>
              <a:t>Help us grow in understanding you, our Creator.</a:t>
            </a:r>
          </a:p>
          <a:p>
            <a:pPr eaLnBrk="1" hangingPunct="1">
              <a:lnSpc>
                <a:spcPct val="90000"/>
              </a:lnSpc>
            </a:pPr>
            <a:r>
              <a:rPr lang="en-US" sz="2800" smtClean="0">
                <a:latin typeface="Tempus Sans ITC" pitchFamily="82" charset="0"/>
              </a:rPr>
              <a:t>Help us grow in knowledge of all your creation.</a:t>
            </a:r>
          </a:p>
          <a:p>
            <a:pPr eaLnBrk="1" hangingPunct="1">
              <a:lnSpc>
                <a:spcPct val="90000"/>
              </a:lnSpc>
            </a:pPr>
            <a:r>
              <a:rPr lang="en-US" sz="2800" smtClean="0">
                <a:latin typeface="Tempus Sans ITC" pitchFamily="82" charset="0"/>
              </a:rPr>
              <a:t>Give us right judgement to know what is fair.</a:t>
            </a:r>
          </a:p>
          <a:p>
            <a:pPr eaLnBrk="1" hangingPunct="1">
              <a:lnSpc>
                <a:spcPct val="90000"/>
              </a:lnSpc>
            </a:pPr>
            <a:r>
              <a:rPr lang="en-US" sz="2800" smtClean="0">
                <a:latin typeface="Tempus Sans ITC" pitchFamily="82" charset="0"/>
              </a:rPr>
              <a:t>Grant us reverence to adore you.</a:t>
            </a:r>
          </a:p>
          <a:p>
            <a:pPr eaLnBrk="1" hangingPunct="1">
              <a:lnSpc>
                <a:spcPct val="90000"/>
              </a:lnSpc>
            </a:pPr>
            <a:r>
              <a:rPr lang="en-US" sz="2800" smtClean="0">
                <a:latin typeface="Tempus Sans ITC" pitchFamily="82" charset="0"/>
              </a:rPr>
              <a:t>Grant us wonder &amp; awe of the Lord to respect ourselves.</a:t>
            </a:r>
          </a:p>
          <a:p>
            <a:pPr eaLnBrk="1" hangingPunct="1">
              <a:lnSpc>
                <a:spcPct val="90000"/>
              </a:lnSpc>
            </a:pPr>
            <a:r>
              <a:rPr lang="en-US" sz="2800" smtClean="0">
                <a:latin typeface="Tempus Sans ITC" pitchFamily="82" charset="0"/>
              </a:rPr>
              <a:t>Give us the courage to act as Jesus would.</a:t>
            </a:r>
          </a:p>
          <a:p>
            <a:pPr eaLnBrk="1" hangingPunct="1">
              <a:lnSpc>
                <a:spcPct val="90000"/>
              </a:lnSpc>
              <a:buFontTx/>
              <a:buNone/>
            </a:pPr>
            <a:r>
              <a:rPr lang="en-US" sz="2800" smtClean="0">
                <a:latin typeface="Tempus Sans ITC" pitchFamily="82" charset="0"/>
              </a:rPr>
              <a:t>                                                             Amen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body" idx="1"/>
          </p:nvPr>
        </p:nvSpPr>
        <p:spPr>
          <a:xfrm>
            <a:off x="685800" y="609600"/>
            <a:ext cx="7772400" cy="5486400"/>
          </a:xfrm>
        </p:spPr>
        <p:txBody>
          <a:bodyPr/>
          <a:lstStyle/>
          <a:p>
            <a:pPr algn="ctr" eaLnBrk="1" hangingPunct="1">
              <a:buFontTx/>
              <a:buNone/>
            </a:pPr>
            <a:r>
              <a:rPr lang="en-US" b="1" smtClean="0">
                <a:latin typeface="Tempus Sans ITC" pitchFamily="82" charset="0"/>
              </a:rPr>
              <a:t>Who is the Holy Spirit?</a:t>
            </a:r>
          </a:p>
          <a:p>
            <a:pPr algn="ctr" eaLnBrk="1" hangingPunct="1">
              <a:buFontTx/>
              <a:buNone/>
            </a:pPr>
            <a:endParaRPr lang="en-US" b="1" smtClean="0">
              <a:latin typeface="Tempus Sans ITC" pitchFamily="82" charset="0"/>
            </a:endParaRPr>
          </a:p>
          <a:p>
            <a:pPr eaLnBrk="1" hangingPunct="1"/>
            <a:r>
              <a:rPr lang="en-US" smtClean="0">
                <a:latin typeface="Tempus Sans ITC" pitchFamily="82" charset="0"/>
              </a:rPr>
              <a:t>The Holy Spirit did not just appear at Pentecost! </a:t>
            </a:r>
          </a:p>
          <a:p>
            <a:pPr eaLnBrk="1" hangingPunct="1"/>
            <a:r>
              <a:rPr lang="en-US" smtClean="0">
                <a:latin typeface="Tempus Sans ITC" pitchFamily="82" charset="0"/>
              </a:rPr>
              <a:t>As God, He always existed!</a:t>
            </a:r>
          </a:p>
          <a:p>
            <a:pPr eaLnBrk="1" hangingPunct="1"/>
            <a:r>
              <a:rPr lang="en-US" smtClean="0">
                <a:latin typeface="Tempus Sans ITC" pitchFamily="82" charset="0"/>
              </a:rPr>
              <a:t>The Holy Spirit is truly a person, not just a magical force.</a:t>
            </a:r>
          </a:p>
          <a:p>
            <a:pPr eaLnBrk="1" hangingPunct="1"/>
            <a:r>
              <a:rPr lang="en-US" smtClean="0">
                <a:latin typeface="Tempus Sans ITC" pitchFamily="82" charset="0"/>
              </a:rPr>
              <a:t>He is the life-giving breath of God. He is God’s greatest gift to us: the gift of Himself dwelling within us!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mtClean="0">
                <a:latin typeface="Tempus Sans ITC" pitchFamily="82" charset="0"/>
              </a:rPr>
              <a:t>What does the Holy Spirit do?</a:t>
            </a:r>
          </a:p>
        </p:txBody>
      </p:sp>
      <p:sp>
        <p:nvSpPr>
          <p:cNvPr id="4099" name="Rectangle 3"/>
          <p:cNvSpPr>
            <a:spLocks noGrp="1" noChangeArrowheads="1"/>
          </p:cNvSpPr>
          <p:nvPr>
            <p:ph type="body" idx="1"/>
          </p:nvPr>
        </p:nvSpPr>
        <p:spPr/>
        <p:txBody>
          <a:bodyPr/>
          <a:lstStyle/>
          <a:p>
            <a:pPr eaLnBrk="1" hangingPunct="1">
              <a:lnSpc>
                <a:spcPct val="90000"/>
              </a:lnSpc>
            </a:pPr>
            <a:r>
              <a:rPr lang="en-US" sz="2800" smtClean="0">
                <a:latin typeface="Tempus Sans ITC" pitchFamily="82" charset="0"/>
              </a:rPr>
              <a:t>Safeguards the church from error in matters of faith and morals</a:t>
            </a:r>
          </a:p>
          <a:p>
            <a:pPr eaLnBrk="1" hangingPunct="1">
              <a:lnSpc>
                <a:spcPct val="90000"/>
              </a:lnSpc>
            </a:pPr>
            <a:r>
              <a:rPr lang="en-US" sz="2800" smtClean="0">
                <a:latin typeface="Tempus Sans ITC" pitchFamily="82" charset="0"/>
              </a:rPr>
              <a:t>Strengthens and matures the gifts we received at Baptism </a:t>
            </a:r>
          </a:p>
          <a:p>
            <a:pPr eaLnBrk="1" hangingPunct="1">
              <a:lnSpc>
                <a:spcPct val="90000"/>
              </a:lnSpc>
            </a:pPr>
            <a:r>
              <a:rPr lang="en-US" sz="2800" smtClean="0">
                <a:latin typeface="Tempus Sans ITC" pitchFamily="82" charset="0"/>
              </a:rPr>
              <a:t>Acts as our Advocate and our Defender guiding and protecting us</a:t>
            </a:r>
          </a:p>
          <a:p>
            <a:pPr eaLnBrk="1" hangingPunct="1">
              <a:lnSpc>
                <a:spcPct val="90000"/>
              </a:lnSpc>
            </a:pPr>
            <a:r>
              <a:rPr lang="en-US" sz="2800" smtClean="0">
                <a:latin typeface="Tempus Sans ITC" pitchFamily="82" charset="0"/>
              </a:rPr>
              <a:t>Gives us the light to discover the Truth</a:t>
            </a:r>
          </a:p>
          <a:p>
            <a:pPr eaLnBrk="1" hangingPunct="1">
              <a:lnSpc>
                <a:spcPct val="90000"/>
              </a:lnSpc>
            </a:pPr>
            <a:r>
              <a:rPr lang="en-US" sz="2800" smtClean="0">
                <a:latin typeface="Tempus Sans ITC" pitchFamily="82" charset="0"/>
              </a:rPr>
              <a:t>Helps us in prayer</a:t>
            </a:r>
          </a:p>
          <a:p>
            <a:pPr eaLnBrk="1" hangingPunct="1">
              <a:lnSpc>
                <a:spcPct val="90000"/>
              </a:lnSpc>
            </a:pPr>
            <a:r>
              <a:rPr lang="en-US" sz="2800" smtClean="0">
                <a:latin typeface="Tempus Sans ITC" pitchFamily="82" charset="0"/>
              </a:rPr>
              <a:t>Helps us speak God’s word with boldness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304800" y="228600"/>
            <a:ext cx="8458200" cy="1143000"/>
          </a:xfrm>
        </p:spPr>
        <p:txBody>
          <a:bodyPr/>
          <a:lstStyle/>
          <a:p>
            <a:pPr eaLnBrk="1" hangingPunct="1"/>
            <a:r>
              <a:rPr lang="en-US" smtClean="0">
                <a:latin typeface="Tempus Sans ITC" pitchFamily="82" charset="0"/>
              </a:rPr>
              <a:t>What else does the Holy Spirit do?</a:t>
            </a:r>
          </a:p>
        </p:txBody>
      </p:sp>
      <p:sp>
        <p:nvSpPr>
          <p:cNvPr id="5123" name="Rectangle 3"/>
          <p:cNvSpPr>
            <a:spLocks noGrp="1" noChangeArrowheads="1"/>
          </p:cNvSpPr>
          <p:nvPr>
            <p:ph type="body" idx="1"/>
          </p:nvPr>
        </p:nvSpPr>
        <p:spPr>
          <a:xfrm>
            <a:off x="685800" y="1371600"/>
            <a:ext cx="7772400" cy="4724400"/>
          </a:xfrm>
        </p:spPr>
        <p:txBody>
          <a:bodyPr/>
          <a:lstStyle/>
          <a:p>
            <a:pPr eaLnBrk="1" hangingPunct="1">
              <a:lnSpc>
                <a:spcPct val="90000"/>
              </a:lnSpc>
            </a:pPr>
            <a:r>
              <a:rPr lang="en-US" smtClean="0">
                <a:latin typeface="Tempus Sans ITC" pitchFamily="82" charset="0"/>
              </a:rPr>
              <a:t>Comforts and consoles us</a:t>
            </a:r>
          </a:p>
          <a:p>
            <a:pPr eaLnBrk="1" hangingPunct="1">
              <a:lnSpc>
                <a:spcPct val="90000"/>
              </a:lnSpc>
            </a:pPr>
            <a:r>
              <a:rPr lang="en-US" smtClean="0">
                <a:latin typeface="Tempus Sans ITC" pitchFamily="82" charset="0"/>
              </a:rPr>
              <a:t>Empowers us to overcome sin</a:t>
            </a:r>
          </a:p>
          <a:p>
            <a:pPr eaLnBrk="1" hangingPunct="1">
              <a:lnSpc>
                <a:spcPct val="90000"/>
              </a:lnSpc>
            </a:pPr>
            <a:r>
              <a:rPr lang="en-US" smtClean="0">
                <a:latin typeface="Tempus Sans ITC" pitchFamily="82" charset="0"/>
              </a:rPr>
              <a:t>Energizes people (Mary at the Annunciation, Jesus at his Baptism, the disciples at Pentecost)</a:t>
            </a:r>
          </a:p>
          <a:p>
            <a:pPr eaLnBrk="1" hangingPunct="1">
              <a:lnSpc>
                <a:spcPct val="90000"/>
              </a:lnSpc>
            </a:pPr>
            <a:r>
              <a:rPr lang="en-US" smtClean="0">
                <a:latin typeface="Tempus Sans ITC" pitchFamily="82" charset="0"/>
              </a:rPr>
              <a:t>Builds up the Body of Christ, the Church, and makes it holy</a:t>
            </a:r>
          </a:p>
          <a:p>
            <a:pPr eaLnBrk="1" hangingPunct="1">
              <a:lnSpc>
                <a:spcPct val="90000"/>
              </a:lnSpc>
            </a:pPr>
            <a:r>
              <a:rPr lang="en-US" smtClean="0">
                <a:latin typeface="Tempus Sans ITC" pitchFamily="82" charset="0"/>
              </a:rPr>
              <a:t>THE SPIRIT IS THE POWER OF GOD (GOD HIMSELF) AT WORK IN US!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b="1" smtClean="0">
                <a:latin typeface="Tempus Sans ITC" pitchFamily="82" charset="0"/>
              </a:rPr>
              <a:t>Titles of the Holy Spirit</a:t>
            </a:r>
          </a:p>
        </p:txBody>
      </p:sp>
      <p:sp>
        <p:nvSpPr>
          <p:cNvPr id="6147" name="Rectangle 3"/>
          <p:cNvSpPr>
            <a:spLocks noGrp="1" noChangeArrowheads="1"/>
          </p:cNvSpPr>
          <p:nvPr>
            <p:ph type="body" idx="1"/>
          </p:nvPr>
        </p:nvSpPr>
        <p:spPr>
          <a:xfrm>
            <a:off x="685800" y="2819400"/>
            <a:ext cx="7772400" cy="3276600"/>
          </a:xfrm>
        </p:spPr>
        <p:txBody>
          <a:bodyPr/>
          <a:lstStyle/>
          <a:p>
            <a:pPr eaLnBrk="1" hangingPunct="1"/>
            <a:r>
              <a:rPr lang="en-US" smtClean="0">
                <a:latin typeface="Tempus Sans ITC" pitchFamily="82" charset="0"/>
              </a:rPr>
              <a:t>When he proclaims and promises the coming of the Holy Spirit, Jesus calls him the "Paraclete," literally, "he who is called to one's side,"  "Paraclete" is commonly translated as "consoler," and Jesus is the first consoler. </a:t>
            </a:r>
          </a:p>
        </p:txBody>
      </p:sp>
      <p:sp>
        <p:nvSpPr>
          <p:cNvPr id="6148" name="Text Box 4"/>
          <p:cNvSpPr txBox="1">
            <a:spLocks noChangeArrowheads="1"/>
          </p:cNvSpPr>
          <p:nvPr/>
        </p:nvSpPr>
        <p:spPr bwMode="auto">
          <a:xfrm>
            <a:off x="533400" y="1828800"/>
            <a:ext cx="8229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eaLnBrk="1" hangingPunct="1">
              <a:spcBef>
                <a:spcPct val="50000"/>
              </a:spcBef>
            </a:pPr>
            <a:r>
              <a:rPr lang="en-US" sz="3200" b="1">
                <a:latin typeface="Tempus Sans ITC" pitchFamily="82" charset="0"/>
              </a:rPr>
              <a:t>Paraclete                                              Consoler</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304800"/>
            <a:ext cx="7772400" cy="1143000"/>
          </a:xfrm>
        </p:spPr>
        <p:txBody>
          <a:bodyPr/>
          <a:lstStyle/>
          <a:p>
            <a:pPr eaLnBrk="1" hangingPunct="1"/>
            <a:r>
              <a:rPr lang="en-US" smtClean="0">
                <a:latin typeface="Tempus Sans ITC" pitchFamily="82" charset="0"/>
              </a:rPr>
              <a:t>Symbols of the Holy Spirit</a:t>
            </a:r>
          </a:p>
        </p:txBody>
      </p:sp>
      <p:sp>
        <p:nvSpPr>
          <p:cNvPr id="7171" name="Rectangle 3"/>
          <p:cNvSpPr>
            <a:spLocks noGrp="1" noChangeArrowheads="1"/>
          </p:cNvSpPr>
          <p:nvPr>
            <p:ph type="body" idx="1"/>
          </p:nvPr>
        </p:nvSpPr>
        <p:spPr>
          <a:xfrm>
            <a:off x="685800" y="1981200"/>
            <a:ext cx="3352800" cy="4114800"/>
          </a:xfrm>
        </p:spPr>
        <p:txBody>
          <a:bodyPr/>
          <a:lstStyle/>
          <a:p>
            <a:pPr eaLnBrk="1" hangingPunct="1">
              <a:lnSpc>
                <a:spcPct val="90000"/>
              </a:lnSpc>
              <a:buFontTx/>
              <a:buNone/>
            </a:pPr>
            <a:r>
              <a:rPr lang="en-US" sz="4000" b="1" smtClean="0">
                <a:latin typeface="Tempus Sans ITC" pitchFamily="82" charset="0"/>
              </a:rPr>
              <a:t>Fire</a:t>
            </a:r>
          </a:p>
          <a:p>
            <a:pPr eaLnBrk="1" hangingPunct="1">
              <a:lnSpc>
                <a:spcPct val="90000"/>
              </a:lnSpc>
            </a:pPr>
            <a:r>
              <a:rPr lang="en-US" sz="2800" smtClean="0">
                <a:latin typeface="Tempus Sans ITC" pitchFamily="82" charset="0"/>
              </a:rPr>
              <a:t>The prayer of the prophet Elijah, who "arose like fire" and whose "word burned like a torch," brought down fire from heaven on the sacrifice on Mount Carmel.</a:t>
            </a:r>
            <a:r>
              <a:rPr lang="en-US" sz="2800" smtClean="0"/>
              <a:t> </a:t>
            </a:r>
          </a:p>
        </p:txBody>
      </p:sp>
      <p:pic>
        <p:nvPicPr>
          <p:cNvPr id="7172" name="Picture 4" descr="Pentecost_58-22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3000" y="1524000"/>
            <a:ext cx="3944938"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533400"/>
            <a:ext cx="7772400" cy="1143000"/>
          </a:xfrm>
        </p:spPr>
        <p:txBody>
          <a:bodyPr/>
          <a:lstStyle/>
          <a:p>
            <a:pPr eaLnBrk="1" hangingPunct="1"/>
            <a:r>
              <a:rPr lang="en-US" b="1" smtClean="0">
                <a:latin typeface="Tempus Sans ITC" pitchFamily="82" charset="0"/>
              </a:rPr>
              <a:t>Dove</a:t>
            </a:r>
          </a:p>
        </p:txBody>
      </p:sp>
      <p:sp>
        <p:nvSpPr>
          <p:cNvPr id="8195" name="Rectangle 3"/>
          <p:cNvSpPr>
            <a:spLocks noGrp="1" noChangeArrowheads="1"/>
          </p:cNvSpPr>
          <p:nvPr>
            <p:ph type="body" idx="1"/>
          </p:nvPr>
        </p:nvSpPr>
        <p:spPr>
          <a:xfrm>
            <a:off x="685800" y="1981200"/>
            <a:ext cx="5257800" cy="4114800"/>
          </a:xfrm>
        </p:spPr>
        <p:txBody>
          <a:bodyPr/>
          <a:lstStyle/>
          <a:p>
            <a:pPr eaLnBrk="1" hangingPunct="1"/>
            <a:r>
              <a:rPr lang="en-US" smtClean="0">
                <a:latin typeface="Tempus Sans ITC" pitchFamily="82" charset="0"/>
              </a:rPr>
              <a:t>Christian iconography traditionally uses a dove to suggest the Spirit </a:t>
            </a:r>
          </a:p>
          <a:p>
            <a:pPr eaLnBrk="1" hangingPunct="1"/>
            <a:endParaRPr lang="en-US" smtClean="0">
              <a:latin typeface="Tempus Sans ITC" pitchFamily="82" charset="0"/>
            </a:endParaRPr>
          </a:p>
          <a:p>
            <a:pPr eaLnBrk="1" hangingPunct="1"/>
            <a:r>
              <a:rPr lang="en-US" smtClean="0">
                <a:latin typeface="Tempus Sans ITC" pitchFamily="82" charset="0"/>
              </a:rPr>
              <a:t>Noah</a:t>
            </a:r>
          </a:p>
          <a:p>
            <a:pPr eaLnBrk="1" hangingPunct="1"/>
            <a:r>
              <a:rPr lang="en-US" smtClean="0">
                <a:latin typeface="Tempus Sans ITC" pitchFamily="82" charset="0"/>
              </a:rPr>
              <a:t>Christ’s Baptism</a:t>
            </a:r>
          </a:p>
        </p:txBody>
      </p:sp>
      <p:pic>
        <p:nvPicPr>
          <p:cNvPr id="8196" name="Picture 4" descr="baptism-of-christ-dino-muradia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1066800"/>
            <a:ext cx="310515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533400" y="228600"/>
            <a:ext cx="7772400" cy="1143000"/>
          </a:xfrm>
        </p:spPr>
        <p:txBody>
          <a:bodyPr/>
          <a:lstStyle/>
          <a:p>
            <a:pPr eaLnBrk="1" hangingPunct="1"/>
            <a:r>
              <a:rPr lang="en-US" b="1" smtClean="0">
                <a:latin typeface="Tempus Sans ITC" pitchFamily="82" charset="0"/>
              </a:rPr>
              <a:t>Anointing</a:t>
            </a:r>
          </a:p>
        </p:txBody>
      </p:sp>
      <p:sp>
        <p:nvSpPr>
          <p:cNvPr id="9219" name="Rectangle 3"/>
          <p:cNvSpPr>
            <a:spLocks noGrp="1" noChangeArrowheads="1"/>
          </p:cNvSpPr>
          <p:nvPr>
            <p:ph type="body" idx="1"/>
          </p:nvPr>
        </p:nvSpPr>
        <p:spPr>
          <a:xfrm>
            <a:off x="685800" y="1981200"/>
            <a:ext cx="4114800" cy="4114800"/>
          </a:xfrm>
        </p:spPr>
        <p:txBody>
          <a:bodyPr/>
          <a:lstStyle/>
          <a:p>
            <a:pPr eaLnBrk="1" hangingPunct="1">
              <a:lnSpc>
                <a:spcPct val="90000"/>
              </a:lnSpc>
            </a:pPr>
            <a:r>
              <a:rPr lang="en-US" sz="2800" smtClean="0">
                <a:latin typeface="Tempus Sans ITC" pitchFamily="82" charset="0"/>
              </a:rPr>
              <a:t>The symbolism of anointing with oil also signifies the Holy Spirit, to the point of becoming a synonym for the Holy Spirit. </a:t>
            </a:r>
          </a:p>
          <a:p>
            <a:pPr eaLnBrk="1" hangingPunct="1">
              <a:lnSpc>
                <a:spcPct val="90000"/>
              </a:lnSpc>
            </a:pPr>
            <a:r>
              <a:rPr lang="en-US" sz="2800" smtClean="0">
                <a:latin typeface="Tempus Sans ITC" pitchFamily="82" charset="0"/>
              </a:rPr>
              <a:t>In Christian initiation, anointing is the sacramental sign of Confirmation</a:t>
            </a:r>
            <a:r>
              <a:rPr lang="en-US" sz="2800" smtClean="0"/>
              <a:t> </a:t>
            </a:r>
          </a:p>
        </p:txBody>
      </p:sp>
      <p:pic>
        <p:nvPicPr>
          <p:cNvPr id="9220" name="Picture 4" descr="confirm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64175" y="1524000"/>
            <a:ext cx="3679825" cy="494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b="1" smtClean="0">
                <a:latin typeface="Tempus Sans ITC" pitchFamily="82" charset="0"/>
              </a:rPr>
              <a:t>Water</a:t>
            </a:r>
          </a:p>
        </p:txBody>
      </p:sp>
      <p:sp>
        <p:nvSpPr>
          <p:cNvPr id="10243" name="Rectangle 3"/>
          <p:cNvSpPr>
            <a:spLocks noGrp="1" noChangeArrowheads="1"/>
          </p:cNvSpPr>
          <p:nvPr>
            <p:ph type="body" idx="1"/>
          </p:nvPr>
        </p:nvSpPr>
        <p:spPr/>
        <p:txBody>
          <a:bodyPr/>
          <a:lstStyle/>
          <a:p>
            <a:pPr eaLnBrk="1" hangingPunct="1"/>
            <a:r>
              <a:rPr lang="en-US" smtClean="0">
                <a:latin typeface="Tempus Sans ITC" pitchFamily="82" charset="0"/>
              </a:rPr>
              <a:t>The symbolism of water signifies the Holy Spirit's action in Baptism, since after the invocation of the Holy Spirit it becomes the sacramental sign of new birth.</a:t>
            </a:r>
          </a:p>
        </p:txBody>
      </p:sp>
      <p:pic>
        <p:nvPicPr>
          <p:cNvPr id="10244" name="Picture 4" descr="wat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4114800"/>
            <a:ext cx="2708275" cy="242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Times New Roman"/>
      </a:majorFont>
      <a:minorFont>
        <a:latin typeface="Times New Roman"/>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93</TotalTime>
  <Words>693</Words>
  <Application>Microsoft Office PowerPoint</Application>
  <PresentationFormat>On-screen Show (4:3)</PresentationFormat>
  <Paragraphs>72</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Times New Roman</vt:lpstr>
      <vt:lpstr>Arial</vt:lpstr>
      <vt:lpstr>Calibri</vt:lpstr>
      <vt:lpstr>Tempus Sans ITC</vt:lpstr>
      <vt:lpstr>Default Design</vt:lpstr>
      <vt:lpstr>PowerPoint Presentation</vt:lpstr>
      <vt:lpstr>PowerPoint Presentation</vt:lpstr>
      <vt:lpstr>What does the Holy Spirit do?</vt:lpstr>
      <vt:lpstr>What else does the Holy Spirit do?</vt:lpstr>
      <vt:lpstr>Titles of the Holy Spirit</vt:lpstr>
      <vt:lpstr>Symbols of the Holy Spirit</vt:lpstr>
      <vt:lpstr>Dove</vt:lpstr>
      <vt:lpstr>Anointing</vt:lpstr>
      <vt:lpstr>Water</vt:lpstr>
      <vt:lpstr>What the Holy Spirit gives us</vt:lpstr>
      <vt:lpstr>The GIFTS of the Holy Spirit</vt:lpstr>
      <vt:lpstr>PowerPoint Presentation</vt:lpstr>
      <vt:lpstr>PowerPoint Presentation</vt:lpstr>
      <vt:lpstr>FRUITS OF THE SPIRIT</vt:lpstr>
      <vt:lpstr>The Holy Spirit in Your Life</vt:lpstr>
      <vt:lpstr>Prayer Reflection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Blessed Sacrament</dc:creator>
  <cp:lastModifiedBy>Teacher E-Solutions</cp:lastModifiedBy>
  <cp:revision>3</cp:revision>
  <dcterms:created xsi:type="dcterms:W3CDTF">2012-03-25T04:07:00Z</dcterms:created>
  <dcterms:modified xsi:type="dcterms:W3CDTF">2019-01-15T09:36:39Z</dcterms:modified>
</cp:coreProperties>
</file>