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4"/>
  </p:notesMasterIdLst>
  <p:handoutMasterIdLst>
    <p:handoutMasterId r:id="rId25"/>
  </p:handoutMasterIdLst>
  <p:sldIdLst>
    <p:sldId id="269" r:id="rId2"/>
    <p:sldId id="270" r:id="rId3"/>
    <p:sldId id="271" r:id="rId4"/>
    <p:sldId id="272" r:id="rId5"/>
    <p:sldId id="274" r:id="rId6"/>
    <p:sldId id="275" r:id="rId7"/>
    <p:sldId id="281" r:id="rId8"/>
    <p:sldId id="277" r:id="rId9"/>
    <p:sldId id="278" r:id="rId10"/>
    <p:sldId id="279" r:id="rId11"/>
    <p:sldId id="280" r:id="rId12"/>
    <p:sldId id="273" r:id="rId13"/>
    <p:sldId id="264" r:id="rId14"/>
    <p:sldId id="265" r:id="rId15"/>
    <p:sldId id="267" r:id="rId16"/>
    <p:sldId id="261" r:id="rId17"/>
    <p:sldId id="266" r:id="rId18"/>
    <p:sldId id="262" r:id="rId19"/>
    <p:sldId id="268" r:id="rId20"/>
    <p:sldId id="263" r:id="rId21"/>
    <p:sldId id="282" r:id="rId22"/>
    <p:sldId id="283" r:id="rId23"/>
  </p:sldIdLst>
  <p:sldSz cx="9144000" cy="6858000" type="screen4x3"/>
  <p:notesSz cx="6834188" cy="9979025"/>
  <p:defaultTextStyle>
    <a:defPPr>
      <a:defRPr lang="en-GB"/>
    </a:defPPr>
    <a:lvl1pPr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Arial Unicode MS" pitchFamily="34" charset="-128"/>
        <a:cs typeface="Arial Unicode MS" pitchFamily="34" charset="-128"/>
      </a:defRPr>
    </a:lvl1pPr>
    <a:lvl2pPr marL="742950" indent="-285750"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Arial Unicode MS" pitchFamily="34" charset="-128"/>
        <a:cs typeface="Arial Unicode MS" pitchFamily="34" charset="-128"/>
      </a:defRPr>
    </a:lvl2pPr>
    <a:lvl3pPr marL="1143000" indent="-228600"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Arial Unicode MS" pitchFamily="34" charset="-128"/>
        <a:cs typeface="Arial Unicode MS" pitchFamily="34" charset="-128"/>
      </a:defRPr>
    </a:lvl3pPr>
    <a:lvl4pPr marL="1600200" indent="-228600"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Arial Unicode MS" pitchFamily="34" charset="-128"/>
        <a:cs typeface="Arial Unicode MS" pitchFamily="34" charset="-128"/>
      </a:defRPr>
    </a:lvl4pPr>
    <a:lvl5pPr marL="2057400" indent="-228600"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Arial Unicode MS" pitchFamily="34" charset="-128"/>
        <a:cs typeface="Arial Unicode MS" pitchFamily="34" charset="-128"/>
      </a:defRPr>
    </a:lvl5pPr>
    <a:lvl6pPr marL="2286000" algn="l" defTabSz="914400" rtl="0" eaLnBrk="1" latinLnBrk="0" hangingPunct="1">
      <a:defRPr kern="1200">
        <a:solidFill>
          <a:schemeClr val="tx1"/>
        </a:solidFill>
        <a:latin typeface="Arial" charset="0"/>
        <a:ea typeface="Arial Unicode MS" pitchFamily="34" charset="-128"/>
        <a:cs typeface="Arial Unicode MS" pitchFamily="34" charset="-128"/>
      </a:defRPr>
    </a:lvl6pPr>
    <a:lvl7pPr marL="2743200" algn="l" defTabSz="914400" rtl="0" eaLnBrk="1" latinLnBrk="0" hangingPunct="1">
      <a:defRPr kern="1200">
        <a:solidFill>
          <a:schemeClr val="tx1"/>
        </a:solidFill>
        <a:latin typeface="Arial" charset="0"/>
        <a:ea typeface="Arial Unicode MS" pitchFamily="34" charset="-128"/>
        <a:cs typeface="Arial Unicode MS" pitchFamily="34" charset="-128"/>
      </a:defRPr>
    </a:lvl7pPr>
    <a:lvl8pPr marL="3200400" algn="l" defTabSz="914400" rtl="0" eaLnBrk="1" latinLnBrk="0" hangingPunct="1">
      <a:defRPr kern="1200">
        <a:solidFill>
          <a:schemeClr val="tx1"/>
        </a:solidFill>
        <a:latin typeface="Arial" charset="0"/>
        <a:ea typeface="Arial Unicode MS" pitchFamily="34" charset="-128"/>
        <a:cs typeface="Arial Unicode MS" pitchFamily="34" charset="-128"/>
      </a:defRPr>
    </a:lvl8pPr>
    <a:lvl9pPr marL="3657600" algn="l" defTabSz="914400" rtl="0" eaLnBrk="1" latinLnBrk="0" hangingPunct="1">
      <a:defRPr kern="1200">
        <a:solidFill>
          <a:schemeClr val="tx1"/>
        </a:solidFill>
        <a:latin typeface="Arial" charset="0"/>
        <a:ea typeface="Arial Unicode MS" pitchFamily="34" charset="-128"/>
        <a:cs typeface="Arial Unicode MS" pitchFamily="34"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66FF"/>
    <a:srgbClr val="FFFF99"/>
    <a:srgbClr val="FFCCCC"/>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613" y="-24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3143"/>
        <p:guide pos="215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622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a:defRPr sz="1200" smtClean="0"/>
            </a:lvl1pPr>
          </a:lstStyle>
          <a:p>
            <a:pPr>
              <a:defRPr/>
            </a:pPr>
            <a:endParaRPr lang="en-GB"/>
          </a:p>
        </p:txBody>
      </p:sp>
      <p:sp>
        <p:nvSpPr>
          <p:cNvPr id="25603" name="Rectangle 3"/>
          <p:cNvSpPr>
            <a:spLocks noGrp="1" noChangeArrowheads="1"/>
          </p:cNvSpPr>
          <p:nvPr>
            <p:ph type="dt" sz="quarter" idx="1"/>
          </p:nvPr>
        </p:nvSpPr>
        <p:spPr bwMode="auto">
          <a:xfrm>
            <a:off x="3871913" y="0"/>
            <a:ext cx="2960687"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a:defRPr sz="1200" smtClean="0"/>
            </a:lvl1pPr>
          </a:lstStyle>
          <a:p>
            <a:pPr>
              <a:defRPr/>
            </a:pPr>
            <a:fld id="{267633B2-B020-4B54-A831-435FEADB125F}" type="datetimeFigureOut">
              <a:rPr lang="en-GB"/>
              <a:pPr>
                <a:defRPr/>
              </a:pPr>
              <a:t>15/01/2019</a:t>
            </a:fld>
            <a:endParaRPr lang="en-GB"/>
          </a:p>
        </p:txBody>
      </p:sp>
      <p:sp>
        <p:nvSpPr>
          <p:cNvPr id="25604" name="Rectangle 4"/>
          <p:cNvSpPr>
            <a:spLocks noGrp="1" noChangeArrowheads="1"/>
          </p:cNvSpPr>
          <p:nvPr>
            <p:ph type="ftr" sz="quarter" idx="2"/>
          </p:nvPr>
        </p:nvSpPr>
        <p:spPr bwMode="auto">
          <a:xfrm>
            <a:off x="0" y="9478963"/>
            <a:ext cx="29622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a:defRPr sz="1200" smtClean="0"/>
            </a:lvl1pPr>
          </a:lstStyle>
          <a:p>
            <a:pPr>
              <a:defRPr/>
            </a:pPr>
            <a:endParaRPr lang="en-GB"/>
          </a:p>
        </p:txBody>
      </p:sp>
      <p:sp>
        <p:nvSpPr>
          <p:cNvPr id="25605" name="Rectangle 5"/>
          <p:cNvSpPr>
            <a:spLocks noGrp="1" noChangeArrowheads="1"/>
          </p:cNvSpPr>
          <p:nvPr>
            <p:ph type="sldNum" sz="quarter" idx="3"/>
          </p:nvPr>
        </p:nvSpPr>
        <p:spPr bwMode="auto">
          <a:xfrm>
            <a:off x="3871913" y="9478963"/>
            <a:ext cx="2960687"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a:defRPr sz="1200" smtClean="0"/>
            </a:lvl1pPr>
          </a:lstStyle>
          <a:p>
            <a:pPr>
              <a:defRPr/>
            </a:pPr>
            <a:fld id="{ED2CD6D3-7FE1-4538-BC46-9A045AEAAB96}" type="slidenum">
              <a:rPr lang="en-GB"/>
              <a:pPr>
                <a:defRPr/>
              </a:pPr>
              <a:t>‹#›</a:t>
            </a:fld>
            <a:endParaRPr lang="en-GB"/>
          </a:p>
        </p:txBody>
      </p:sp>
    </p:spTree>
    <p:extLst>
      <p:ext uri="{BB962C8B-B14F-4D97-AF65-F5344CB8AC3E}">
        <p14:creationId xmlns:p14="http://schemas.microsoft.com/office/powerpoint/2010/main" val="18654587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1"/>
          <p:cNvSpPr>
            <a:spLocks noGrp="1" noChangeArrowheads="1"/>
          </p:cNvSpPr>
          <p:nvPr>
            <p:ph type="sldImg"/>
          </p:nvPr>
        </p:nvSpPr>
        <p:spPr bwMode="auto">
          <a:xfrm>
            <a:off x="850900" y="887413"/>
            <a:ext cx="5829300" cy="437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2050" name="Rectangle 2"/>
          <p:cNvSpPr>
            <a:spLocks noGrp="1" noChangeArrowheads="1"/>
          </p:cNvSpPr>
          <p:nvPr>
            <p:ph type="body"/>
          </p:nvPr>
        </p:nvSpPr>
        <p:spPr bwMode="auto">
          <a:xfrm>
            <a:off x="752475" y="5541963"/>
            <a:ext cx="6026150" cy="5249862"/>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smtClean="0"/>
          </a:p>
        </p:txBody>
      </p:sp>
      <p:sp>
        <p:nvSpPr>
          <p:cNvPr id="2051" name="Rectangle 3"/>
          <p:cNvSpPr>
            <a:spLocks noGrp="1" noChangeArrowheads="1"/>
          </p:cNvSpPr>
          <p:nvPr>
            <p:ph type="hdr"/>
          </p:nvPr>
        </p:nvSpPr>
        <p:spPr bwMode="auto">
          <a:xfrm>
            <a:off x="0" y="0"/>
            <a:ext cx="3268663" cy="5826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nSpc>
                <a:spcPct val="95000"/>
              </a:lnSpc>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mn-ea"/>
                <a:cs typeface="Arial Unicode MS" charset="0"/>
              </a:defRPr>
            </a:lvl1pPr>
          </a:lstStyle>
          <a:p>
            <a:pPr>
              <a:defRPr/>
            </a:pPr>
            <a:endParaRPr lang="en-GB"/>
          </a:p>
        </p:txBody>
      </p:sp>
      <p:sp>
        <p:nvSpPr>
          <p:cNvPr id="2052" name="Rectangle 4"/>
          <p:cNvSpPr>
            <a:spLocks noGrp="1" noChangeArrowheads="1"/>
          </p:cNvSpPr>
          <p:nvPr>
            <p:ph type="dt"/>
          </p:nvPr>
        </p:nvSpPr>
        <p:spPr bwMode="auto">
          <a:xfrm>
            <a:off x="4264025" y="0"/>
            <a:ext cx="3267075" cy="5826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lnSpc>
                <a:spcPct val="95000"/>
              </a:lnSpc>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mn-ea"/>
                <a:cs typeface="Arial Unicode MS" charset="0"/>
              </a:defRPr>
            </a:lvl1pPr>
          </a:lstStyle>
          <a:p>
            <a:pPr>
              <a:defRPr/>
            </a:pPr>
            <a:endParaRPr lang="en-GB"/>
          </a:p>
        </p:txBody>
      </p:sp>
      <p:sp>
        <p:nvSpPr>
          <p:cNvPr id="2053" name="Rectangle 5"/>
          <p:cNvSpPr>
            <a:spLocks noGrp="1" noChangeArrowheads="1"/>
          </p:cNvSpPr>
          <p:nvPr>
            <p:ph type="ftr"/>
          </p:nvPr>
        </p:nvSpPr>
        <p:spPr bwMode="auto">
          <a:xfrm>
            <a:off x="0" y="11083925"/>
            <a:ext cx="3268663" cy="58261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nSpc>
                <a:spcPct val="95000"/>
              </a:lnSpc>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mn-ea"/>
                <a:cs typeface="Arial Unicode MS" charset="0"/>
              </a:defRPr>
            </a:lvl1pPr>
          </a:lstStyle>
          <a:p>
            <a:pPr>
              <a:defRPr/>
            </a:pPr>
            <a:endParaRPr lang="en-GB"/>
          </a:p>
        </p:txBody>
      </p:sp>
      <p:sp>
        <p:nvSpPr>
          <p:cNvPr id="2054" name="Rectangle 6"/>
          <p:cNvSpPr>
            <a:spLocks noGrp="1" noChangeArrowheads="1"/>
          </p:cNvSpPr>
          <p:nvPr>
            <p:ph type="sldNum"/>
          </p:nvPr>
        </p:nvSpPr>
        <p:spPr bwMode="auto">
          <a:xfrm>
            <a:off x="4264025" y="11083925"/>
            <a:ext cx="3267075" cy="58261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lnSpc>
                <a:spcPct val="95000"/>
              </a:lnSpc>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mn-ea"/>
                <a:cs typeface="Arial Unicode MS" charset="0"/>
              </a:defRPr>
            </a:lvl1pPr>
          </a:lstStyle>
          <a:p>
            <a:pPr>
              <a:defRPr/>
            </a:pPr>
            <a:fld id="{1207F41D-8402-4060-BE3F-7B1E4FF199FC}" type="slidenum">
              <a:rPr lang="en-GB"/>
              <a:pPr>
                <a:defRPr/>
              </a:pPr>
              <a:t>‹#›</a:t>
            </a:fld>
            <a:endParaRPr lang="en-GB"/>
          </a:p>
        </p:txBody>
      </p:sp>
    </p:spTree>
    <p:extLst>
      <p:ext uri="{BB962C8B-B14F-4D97-AF65-F5344CB8AC3E}">
        <p14:creationId xmlns:p14="http://schemas.microsoft.com/office/powerpoint/2010/main" val="3486125799"/>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6"/>
          <p:cNvSpPr txBox="1">
            <a:spLocks noGrp="1" noChangeArrowheads="1"/>
          </p:cNvSpPr>
          <p:nvPr/>
        </p:nvSpPr>
        <p:spPr bwMode="auto">
          <a:xfrm>
            <a:off x="4264025" y="11083925"/>
            <a:ext cx="3267075" cy="58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b"/>
          <a:lstStyle>
            <a:lvl1pPr eaLnBrk="0">
              <a:tabLst>
                <a:tab pos="723900" algn="l"/>
                <a:tab pos="1447800" algn="l"/>
                <a:tab pos="2171700" algn="l"/>
                <a:tab pos="2895600" algn="l"/>
              </a:tabLst>
              <a:defRPr>
                <a:solidFill>
                  <a:schemeClr val="tx1"/>
                </a:solidFill>
                <a:latin typeface="Arial" charset="0"/>
                <a:ea typeface="Arial Unicode MS" pitchFamily="34" charset="-128"/>
                <a:cs typeface="Arial Unicode MS" pitchFamily="34" charset="-128"/>
              </a:defRPr>
            </a:lvl1pPr>
            <a:lvl2pPr eaLnBrk="0">
              <a:tabLst>
                <a:tab pos="723900" algn="l"/>
                <a:tab pos="1447800" algn="l"/>
                <a:tab pos="2171700" algn="l"/>
                <a:tab pos="2895600" algn="l"/>
              </a:tabLst>
              <a:defRPr>
                <a:solidFill>
                  <a:schemeClr val="tx1"/>
                </a:solidFill>
                <a:latin typeface="Arial" charset="0"/>
                <a:ea typeface="Arial Unicode MS" pitchFamily="34" charset="-128"/>
                <a:cs typeface="Arial Unicode MS" pitchFamily="34" charset="-128"/>
              </a:defRPr>
            </a:lvl2pPr>
            <a:lvl3pPr eaLnBrk="0">
              <a:tabLst>
                <a:tab pos="723900" algn="l"/>
                <a:tab pos="1447800" algn="l"/>
                <a:tab pos="2171700" algn="l"/>
                <a:tab pos="2895600" algn="l"/>
              </a:tabLst>
              <a:defRPr>
                <a:solidFill>
                  <a:schemeClr val="tx1"/>
                </a:solidFill>
                <a:latin typeface="Arial" charset="0"/>
                <a:ea typeface="Arial Unicode MS" pitchFamily="34" charset="-128"/>
                <a:cs typeface="Arial Unicode MS" pitchFamily="34" charset="-128"/>
              </a:defRPr>
            </a:lvl3pPr>
            <a:lvl4pPr eaLnBrk="0">
              <a:tabLst>
                <a:tab pos="723900" algn="l"/>
                <a:tab pos="1447800" algn="l"/>
                <a:tab pos="2171700" algn="l"/>
                <a:tab pos="2895600" algn="l"/>
              </a:tabLst>
              <a:defRPr>
                <a:solidFill>
                  <a:schemeClr val="tx1"/>
                </a:solidFill>
                <a:latin typeface="Arial" charset="0"/>
                <a:ea typeface="Arial Unicode MS" pitchFamily="34" charset="-128"/>
                <a:cs typeface="Arial Unicode MS" pitchFamily="34" charset="-128"/>
              </a:defRPr>
            </a:lvl4pPr>
            <a:lvl5pPr eaLnBrk="0">
              <a:tabLst>
                <a:tab pos="723900" algn="l"/>
                <a:tab pos="1447800" algn="l"/>
                <a:tab pos="2171700" algn="l"/>
                <a:tab pos="2895600" algn="l"/>
              </a:tabLst>
              <a:defRPr>
                <a:solidFill>
                  <a:schemeClr val="tx1"/>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Arial Unicode MS" pitchFamily="34" charset="-128"/>
                <a:cs typeface="Arial Unicode MS" pitchFamily="34" charset="-128"/>
              </a:defRPr>
            </a:lvl9pPr>
          </a:lstStyle>
          <a:p>
            <a:pPr algn="r" eaLnBrk="1">
              <a:lnSpc>
                <a:spcPct val="95000"/>
              </a:lnSpc>
            </a:pPr>
            <a:fld id="{F47DA763-55BC-4389-BDDB-42501F9EFD79}" type="slidenum">
              <a:rPr lang="en-GB" sz="1400">
                <a:solidFill>
                  <a:srgbClr val="000000"/>
                </a:solidFill>
                <a:latin typeface="Times New Roman" pitchFamily="18" charset="0"/>
              </a:rPr>
              <a:pPr algn="r" eaLnBrk="1">
                <a:lnSpc>
                  <a:spcPct val="95000"/>
                </a:lnSpc>
              </a:pPr>
              <a:t>14</a:t>
            </a:fld>
            <a:endParaRPr lang="en-GB" sz="1400">
              <a:solidFill>
                <a:srgbClr val="000000"/>
              </a:solidFill>
              <a:latin typeface="Times New Roman" pitchFamily="18" charset="0"/>
            </a:endParaRPr>
          </a:p>
        </p:txBody>
      </p:sp>
      <p:sp>
        <p:nvSpPr>
          <p:cNvPr id="25603" name="Rectangle 1"/>
          <p:cNvSpPr>
            <a:spLocks noChangeArrowheads="1" noTextEdit="1"/>
          </p:cNvSpPr>
          <p:nvPr>
            <p:ph type="sldImg"/>
          </p:nvPr>
        </p:nvSpPr>
        <p:spPr>
          <a:xfrm>
            <a:off x="0" y="0"/>
            <a:ext cx="1588" cy="1588"/>
          </a:xfrm>
          <a:solidFill>
            <a:srgbClr val="FFFFFF"/>
          </a:solidFill>
          <a:ln>
            <a:solidFill>
              <a:srgbClr val="000000"/>
            </a:solidFill>
            <a:miter lim="800000"/>
            <a:headEnd/>
            <a:tailEnd/>
          </a:ln>
        </p:spPr>
      </p:sp>
      <p:sp>
        <p:nvSpPr>
          <p:cNvPr id="25604" name="Text Box 2"/>
          <p:cNvSpPr>
            <a:spLocks noGrp="1" noChangeArrowheads="1"/>
          </p:cNvSpPr>
          <p:nvPr>
            <p:ph type="body" idx="1"/>
          </p:nvPr>
        </p:nvSpPr>
        <p:spPr>
          <a:xfrm>
            <a:off x="0" y="0"/>
            <a:ext cx="1588" cy="1588"/>
          </a:xfrm>
          <a:noFill/>
          <a:ln>
            <a:solidFill>
              <a:srgbClr val="000000"/>
            </a:solidFill>
          </a:ln>
          <a:extLst>
            <a:ext uri="{909E8E84-426E-40DD-AFC4-6F175D3DCCD1}">
              <a14:hiddenFill xmlns:a14="http://schemas.microsoft.com/office/drawing/2010/main">
                <a:solidFill>
                  <a:srgbClr val="FFFFFF"/>
                </a:solidFill>
              </a14:hiddenFill>
            </a:ext>
          </a:extLst>
        </p:spPr>
        <p:txBody>
          <a:bodyPr lIns="90000" tIns="45000" rIns="90000" bIns="45000"/>
          <a:lstStyle/>
          <a:p>
            <a:pPr>
              <a:lnSpc>
                <a:spcPct val="112000"/>
              </a:lnSpc>
              <a:spcBef>
                <a:spcPct val="0"/>
              </a:spcBef>
            </a:pPr>
            <a:r>
              <a:rPr lang="en-GB" sz="1800" smtClean="0">
                <a:latin typeface="Calibri" pitchFamily="34" charset="0"/>
              </a:rPr>
              <a:t>Give a copy of </a:t>
            </a:r>
            <a:r>
              <a:rPr lang="en-GB" sz="1800" b="1" smtClean="0">
                <a:latin typeface="Calibri" pitchFamily="34" charset="0"/>
              </a:rPr>
              <a:t>the next slide</a:t>
            </a:r>
            <a:r>
              <a:rPr lang="en-GB" sz="1800" smtClean="0">
                <a:latin typeface="Calibri" pitchFamily="34" charset="0"/>
              </a:rPr>
              <a:t>. </a:t>
            </a:r>
          </a:p>
        </p:txBody>
      </p:sp>
      <p:sp>
        <p:nvSpPr>
          <p:cNvPr id="12291" name="Text Box 3"/>
          <p:cNvSpPr txBox="1">
            <a:spLocks noChangeArrowheads="1"/>
          </p:cNvSpPr>
          <p:nvPr/>
        </p:nvSpPr>
        <p:spPr bwMode="auto">
          <a:xfrm>
            <a:off x="0" y="0"/>
            <a:ext cx="1588" cy="1588"/>
          </a:xfrm>
          <a:prstGeom prst="rect">
            <a:avLst/>
          </a:prstGeom>
          <a:noFill/>
          <a:ln w="9525">
            <a:solidFill>
              <a:srgbClr val="000000"/>
            </a:solidFill>
            <a:round/>
            <a:headEnd/>
            <a:tailEnd/>
          </a:ln>
          <a:effectLst/>
        </p:spPr>
        <p:txBody>
          <a:bodyPr lIns="90000" tIns="45000" rIns="90000" bIns="45000" anchor="b"/>
          <a:lstStyle/>
          <a:p>
            <a:pPr hangingPunct="1">
              <a:lnSpc>
                <a:spcPct val="112000"/>
              </a:lnSpc>
              <a:buFont typeface="Times New Roman" pitchFamily="16" charset="0"/>
              <a:buNone/>
              <a:defRPr/>
            </a:pPr>
            <a:fld id="{29DA6EB4-C995-4126-B604-28C1598934C1}" type="slidenum">
              <a:rPr lang="en-GB">
                <a:solidFill>
                  <a:srgbClr val="000000"/>
                </a:solidFill>
                <a:latin typeface="+mn-lt" charset="0"/>
                <a:ea typeface="+mn-ea"/>
                <a:cs typeface="Arial Unicode MS" charset="0"/>
              </a:rPr>
              <a:pPr hangingPunct="1">
                <a:lnSpc>
                  <a:spcPct val="112000"/>
                </a:lnSpc>
                <a:buFont typeface="Times New Roman" pitchFamily="16" charset="0"/>
                <a:buNone/>
                <a:defRPr/>
              </a:pPr>
              <a:t>14</a:t>
            </a:fld>
            <a:fld id="{8ED1C581-8215-43D9-B05A-AEA05D4222E6}" type="slidenum">
              <a:rPr lang="en-GB">
                <a:solidFill>
                  <a:srgbClr val="000000"/>
                </a:solidFill>
                <a:latin typeface="+mn-lt" charset="0"/>
                <a:ea typeface="+mn-ea"/>
                <a:cs typeface="Arial Unicode MS" charset="0"/>
              </a:rPr>
              <a:pPr hangingPunct="1">
                <a:lnSpc>
                  <a:spcPct val="112000"/>
                </a:lnSpc>
                <a:buFont typeface="Times New Roman" pitchFamily="16" charset="0"/>
                <a:buNone/>
                <a:defRPr/>
              </a:pPr>
              <a:t>14</a:t>
            </a:fld>
            <a:endParaRPr lang="en-GB">
              <a:solidFill>
                <a:srgbClr val="000000"/>
              </a:solidFill>
              <a:latin typeface="+mn-lt" charset="0"/>
              <a:ea typeface="+mn-ea"/>
              <a:cs typeface="Arial Unicode MS"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6"/>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723900" algn="l"/>
                <a:tab pos="1447800" algn="l"/>
                <a:tab pos="2171700" algn="l"/>
                <a:tab pos="2895600" algn="l"/>
              </a:tabLst>
              <a:defRPr>
                <a:solidFill>
                  <a:schemeClr val="tx1"/>
                </a:solidFill>
                <a:latin typeface="Arial" charset="0"/>
                <a:ea typeface="Arial Unicode MS" pitchFamily="34" charset="-128"/>
                <a:cs typeface="Arial Unicode MS" pitchFamily="34" charset="-128"/>
              </a:defRPr>
            </a:lvl1pPr>
            <a:lvl2pPr eaLnBrk="0">
              <a:tabLst>
                <a:tab pos="723900" algn="l"/>
                <a:tab pos="1447800" algn="l"/>
                <a:tab pos="2171700" algn="l"/>
                <a:tab pos="2895600" algn="l"/>
              </a:tabLst>
              <a:defRPr>
                <a:solidFill>
                  <a:schemeClr val="tx1"/>
                </a:solidFill>
                <a:latin typeface="Arial" charset="0"/>
                <a:ea typeface="Arial Unicode MS" pitchFamily="34" charset="-128"/>
                <a:cs typeface="Arial Unicode MS" pitchFamily="34" charset="-128"/>
              </a:defRPr>
            </a:lvl2pPr>
            <a:lvl3pPr eaLnBrk="0">
              <a:tabLst>
                <a:tab pos="723900" algn="l"/>
                <a:tab pos="1447800" algn="l"/>
                <a:tab pos="2171700" algn="l"/>
                <a:tab pos="2895600" algn="l"/>
              </a:tabLst>
              <a:defRPr>
                <a:solidFill>
                  <a:schemeClr val="tx1"/>
                </a:solidFill>
                <a:latin typeface="Arial" charset="0"/>
                <a:ea typeface="Arial Unicode MS" pitchFamily="34" charset="-128"/>
                <a:cs typeface="Arial Unicode MS" pitchFamily="34" charset="-128"/>
              </a:defRPr>
            </a:lvl3pPr>
            <a:lvl4pPr eaLnBrk="0">
              <a:tabLst>
                <a:tab pos="723900" algn="l"/>
                <a:tab pos="1447800" algn="l"/>
                <a:tab pos="2171700" algn="l"/>
                <a:tab pos="2895600" algn="l"/>
              </a:tabLst>
              <a:defRPr>
                <a:solidFill>
                  <a:schemeClr val="tx1"/>
                </a:solidFill>
                <a:latin typeface="Arial" charset="0"/>
                <a:ea typeface="Arial Unicode MS" pitchFamily="34" charset="-128"/>
                <a:cs typeface="Arial Unicode MS" pitchFamily="34" charset="-128"/>
              </a:defRPr>
            </a:lvl4pPr>
            <a:lvl5pPr eaLnBrk="0">
              <a:tabLst>
                <a:tab pos="723900" algn="l"/>
                <a:tab pos="1447800" algn="l"/>
                <a:tab pos="2171700" algn="l"/>
                <a:tab pos="2895600" algn="l"/>
              </a:tabLst>
              <a:defRPr>
                <a:solidFill>
                  <a:schemeClr val="tx1"/>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Arial Unicode MS" pitchFamily="34" charset="-128"/>
                <a:cs typeface="Arial Unicode MS" pitchFamily="34" charset="-128"/>
              </a:defRPr>
            </a:lvl9pPr>
          </a:lstStyle>
          <a:p>
            <a:pPr eaLnBrk="1">
              <a:buFont typeface="Times New Roman" pitchFamily="18" charset="0"/>
              <a:buNone/>
            </a:pPr>
            <a:fld id="{F74CF300-ABC6-41D6-ACFB-6DC56843FF1A}" type="slidenum">
              <a:rPr lang="en-GB" smtClean="0">
                <a:solidFill>
                  <a:srgbClr val="000000"/>
                </a:solidFill>
                <a:latin typeface="Times New Roman" pitchFamily="18" charset="0"/>
              </a:rPr>
              <a:pPr eaLnBrk="1">
                <a:buFont typeface="Times New Roman" pitchFamily="18" charset="0"/>
                <a:buNone/>
              </a:pPr>
              <a:t>16</a:t>
            </a:fld>
            <a:endParaRPr lang="en-GB" smtClean="0">
              <a:solidFill>
                <a:srgbClr val="000000"/>
              </a:solidFill>
              <a:latin typeface="Times New Roman" pitchFamily="18" charset="0"/>
            </a:endParaRPr>
          </a:p>
        </p:txBody>
      </p:sp>
      <p:sp>
        <p:nvSpPr>
          <p:cNvPr id="26627" name="Rectangle 1"/>
          <p:cNvSpPr>
            <a:spLocks noChangeArrowheads="1" noTextEdit="1"/>
          </p:cNvSpPr>
          <p:nvPr>
            <p:ph type="sldImg"/>
          </p:nvPr>
        </p:nvSpPr>
        <p:spPr>
          <a:xfrm>
            <a:off x="0" y="0"/>
            <a:ext cx="1588" cy="1588"/>
          </a:xfrm>
          <a:solidFill>
            <a:srgbClr val="FFFFFF"/>
          </a:solidFill>
          <a:ln>
            <a:solidFill>
              <a:srgbClr val="000000"/>
            </a:solidFill>
            <a:miter lim="800000"/>
            <a:headEnd/>
            <a:tailEnd/>
          </a:ln>
        </p:spPr>
      </p:sp>
      <p:sp>
        <p:nvSpPr>
          <p:cNvPr id="14338" name="Text Box 2"/>
          <p:cNvSpPr txBox="1">
            <a:spLocks noGrp="1" noChangeArrowheads="1"/>
          </p:cNvSpPr>
          <p:nvPr>
            <p:ph type="body" idx="1"/>
          </p:nvPr>
        </p:nvSpPr>
        <p:spPr>
          <a:xfrm>
            <a:off x="0" y="0"/>
            <a:ext cx="1588" cy="1588"/>
          </a:xfrm>
          <a:ln>
            <a:solidFill>
              <a:srgbClr val="000000"/>
            </a:solidFill>
          </a:ln>
        </p:spPr>
        <p:txBody>
          <a:bodyPr lIns="90000" tIns="45000" rIns="90000" bIns="45000"/>
          <a:lstStyle/>
          <a:p>
            <a:pPr eaLnBrk="1" hangingPunct="1">
              <a:lnSpc>
                <a:spcPct val="112000"/>
              </a:lnSpc>
              <a:spcBef>
                <a:spcPct val="0"/>
              </a:spcBef>
              <a:buFont typeface="Times New Roman" pitchFamily="16" charset="0"/>
              <a:buNone/>
              <a:defRPr/>
            </a:pPr>
            <a:r>
              <a:rPr lang="en-GB" sz="1800" smtClean="0">
                <a:latin typeface="+mn-lt" charset="0"/>
                <a:ea typeface="+mn-ea" charset="0"/>
                <a:cs typeface="+mn-ea" charset="0"/>
              </a:rPr>
              <a:t>Plenary: students read their responses and debate</a:t>
            </a:r>
          </a:p>
        </p:txBody>
      </p:sp>
      <p:sp>
        <p:nvSpPr>
          <p:cNvPr id="14339" name="Text Box 3"/>
          <p:cNvSpPr txBox="1">
            <a:spLocks noChangeArrowheads="1"/>
          </p:cNvSpPr>
          <p:nvPr/>
        </p:nvSpPr>
        <p:spPr bwMode="auto">
          <a:xfrm>
            <a:off x="0" y="0"/>
            <a:ext cx="1588" cy="1588"/>
          </a:xfrm>
          <a:prstGeom prst="rect">
            <a:avLst/>
          </a:prstGeom>
          <a:noFill/>
          <a:ln w="9525">
            <a:solidFill>
              <a:srgbClr val="000000"/>
            </a:solidFill>
            <a:round/>
            <a:headEnd/>
            <a:tailEnd/>
          </a:ln>
          <a:effectLst/>
        </p:spPr>
        <p:txBody>
          <a:bodyPr lIns="90000" tIns="45000" rIns="90000" bIns="45000" anchor="b"/>
          <a:lstStyle/>
          <a:p>
            <a:pPr hangingPunct="1">
              <a:lnSpc>
                <a:spcPct val="112000"/>
              </a:lnSpc>
              <a:buFont typeface="Times New Roman" pitchFamily="16" charset="0"/>
              <a:buNone/>
              <a:defRPr/>
            </a:pPr>
            <a:fld id="{56D0DBB0-FA12-4133-ACC3-1F02C598DB9E}" type="slidenum">
              <a:rPr lang="en-GB">
                <a:solidFill>
                  <a:srgbClr val="000000"/>
                </a:solidFill>
                <a:latin typeface="+mn-lt" charset="0"/>
                <a:ea typeface="+mn-ea"/>
                <a:cs typeface="Arial Unicode MS" charset="0"/>
              </a:rPr>
              <a:pPr hangingPunct="1">
                <a:lnSpc>
                  <a:spcPct val="112000"/>
                </a:lnSpc>
                <a:buFont typeface="Times New Roman" pitchFamily="16" charset="0"/>
                <a:buNone/>
                <a:defRPr/>
              </a:pPr>
              <a:t>16</a:t>
            </a:fld>
            <a:fld id="{10FAFA54-C21B-4A18-BE46-96C99F122F9B}" type="slidenum">
              <a:rPr lang="en-GB">
                <a:solidFill>
                  <a:srgbClr val="000000"/>
                </a:solidFill>
                <a:latin typeface="+mn-lt" charset="0"/>
                <a:ea typeface="+mn-ea"/>
                <a:cs typeface="Arial Unicode MS" charset="0"/>
              </a:rPr>
              <a:pPr hangingPunct="1">
                <a:lnSpc>
                  <a:spcPct val="112000"/>
                </a:lnSpc>
                <a:buFont typeface="Times New Roman" pitchFamily="16" charset="0"/>
                <a:buNone/>
                <a:defRPr/>
              </a:pPr>
              <a:t>16</a:t>
            </a:fld>
            <a:endParaRPr lang="en-GB">
              <a:solidFill>
                <a:srgbClr val="000000"/>
              </a:solidFill>
              <a:latin typeface="+mn-lt" charset="0"/>
              <a:ea typeface="+mn-ea"/>
              <a:cs typeface="Arial Unicode MS"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1"/>
          <p:cNvSpPr>
            <a:spLocks noGrp="1" noChangeArrowheads="1"/>
          </p:cNvSpPr>
          <p:nvPr>
            <p:ph type="dt" idx="10"/>
          </p:nvPr>
        </p:nvSpPr>
        <p:spPr>
          <a:ln/>
        </p:spPr>
        <p:txBody>
          <a:bodyPr/>
          <a:lstStyle>
            <a:lvl1pPr>
              <a:defRPr/>
            </a:lvl1pPr>
          </a:lstStyle>
          <a:p>
            <a:pPr>
              <a:defRPr/>
            </a:pPr>
            <a:r>
              <a:rPr lang="en-GB"/>
              <a:t>10/06/09</a:t>
            </a:r>
          </a:p>
        </p:txBody>
      </p:sp>
      <p:sp>
        <p:nvSpPr>
          <p:cNvPr id="5" name="Rectangle 2"/>
          <p:cNvSpPr>
            <a:spLocks noGrp="1" noChangeArrowheads="1"/>
          </p:cNvSpPr>
          <p:nvPr>
            <p:ph type="ftr" idx="11"/>
          </p:nvPr>
        </p:nvSpPr>
        <p:spPr>
          <a:ln/>
        </p:spPr>
        <p:txBody>
          <a:bodyPr/>
          <a:lstStyle>
            <a:lvl1pPr>
              <a:defRPr/>
            </a:lvl1pPr>
          </a:lstStyle>
          <a:p>
            <a:pPr>
              <a:defRPr/>
            </a:pPr>
            <a:endParaRPr lang="en-GB"/>
          </a:p>
        </p:txBody>
      </p:sp>
      <p:sp>
        <p:nvSpPr>
          <p:cNvPr id="6" name="Rectangle 3"/>
          <p:cNvSpPr>
            <a:spLocks noGrp="1" noChangeArrowheads="1"/>
          </p:cNvSpPr>
          <p:nvPr>
            <p:ph type="sldNum" idx="12"/>
          </p:nvPr>
        </p:nvSpPr>
        <p:spPr>
          <a:ln/>
        </p:spPr>
        <p:txBody>
          <a:bodyPr/>
          <a:lstStyle>
            <a:lvl1pPr>
              <a:defRPr/>
            </a:lvl1pPr>
          </a:lstStyle>
          <a:p>
            <a:pPr>
              <a:defRPr/>
            </a:pPr>
            <a:fld id="{40E50855-61A7-4A70-AA05-58847151E279}" type="slidenum">
              <a:rPr lang="en-GB"/>
              <a:pPr>
                <a:defRPr/>
              </a:pPr>
              <a:t>‹#›</a:t>
            </a:fld>
            <a:fld id="{F212F71E-F62D-4820-8A69-B4113B71FF8F}" type="slidenum">
              <a:rPr lang="en-GB"/>
              <a:pPr>
                <a:defRPr/>
              </a:pPr>
              <a:t>‹#›</a:t>
            </a:fld>
            <a:endParaRPr lang="en-GB"/>
          </a:p>
        </p:txBody>
      </p:sp>
    </p:spTree>
    <p:extLst>
      <p:ext uri="{BB962C8B-B14F-4D97-AF65-F5344CB8AC3E}">
        <p14:creationId xmlns:p14="http://schemas.microsoft.com/office/powerpoint/2010/main" val="4096166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
          <p:cNvSpPr>
            <a:spLocks noGrp="1" noChangeArrowheads="1"/>
          </p:cNvSpPr>
          <p:nvPr>
            <p:ph type="dt" idx="10"/>
          </p:nvPr>
        </p:nvSpPr>
        <p:spPr>
          <a:ln/>
        </p:spPr>
        <p:txBody>
          <a:bodyPr/>
          <a:lstStyle>
            <a:lvl1pPr>
              <a:defRPr/>
            </a:lvl1pPr>
          </a:lstStyle>
          <a:p>
            <a:pPr>
              <a:defRPr/>
            </a:pPr>
            <a:r>
              <a:rPr lang="en-GB"/>
              <a:t>10/06/09</a:t>
            </a:r>
          </a:p>
        </p:txBody>
      </p:sp>
      <p:sp>
        <p:nvSpPr>
          <p:cNvPr id="5" name="Rectangle 2"/>
          <p:cNvSpPr>
            <a:spLocks noGrp="1" noChangeArrowheads="1"/>
          </p:cNvSpPr>
          <p:nvPr>
            <p:ph type="ftr" idx="11"/>
          </p:nvPr>
        </p:nvSpPr>
        <p:spPr>
          <a:ln/>
        </p:spPr>
        <p:txBody>
          <a:bodyPr/>
          <a:lstStyle>
            <a:lvl1pPr>
              <a:defRPr/>
            </a:lvl1pPr>
          </a:lstStyle>
          <a:p>
            <a:pPr>
              <a:defRPr/>
            </a:pPr>
            <a:endParaRPr lang="en-GB"/>
          </a:p>
        </p:txBody>
      </p:sp>
      <p:sp>
        <p:nvSpPr>
          <p:cNvPr id="6" name="Rectangle 3"/>
          <p:cNvSpPr>
            <a:spLocks noGrp="1" noChangeArrowheads="1"/>
          </p:cNvSpPr>
          <p:nvPr>
            <p:ph type="sldNum" idx="12"/>
          </p:nvPr>
        </p:nvSpPr>
        <p:spPr>
          <a:ln/>
        </p:spPr>
        <p:txBody>
          <a:bodyPr/>
          <a:lstStyle>
            <a:lvl1pPr>
              <a:defRPr/>
            </a:lvl1pPr>
          </a:lstStyle>
          <a:p>
            <a:pPr>
              <a:defRPr/>
            </a:pPr>
            <a:fld id="{D59C5F86-5234-4E85-BDB8-0670893E175A}" type="slidenum">
              <a:rPr lang="en-GB"/>
              <a:pPr>
                <a:defRPr/>
              </a:pPr>
              <a:t>‹#›</a:t>
            </a:fld>
            <a:fld id="{DC845963-03D3-4526-B75F-34D8AFD01FCB}" type="slidenum">
              <a:rPr lang="en-GB"/>
              <a:pPr>
                <a:defRPr/>
              </a:pPr>
              <a:t>‹#›</a:t>
            </a:fld>
            <a:endParaRPr lang="en-GB"/>
          </a:p>
        </p:txBody>
      </p:sp>
    </p:spTree>
    <p:extLst>
      <p:ext uri="{BB962C8B-B14F-4D97-AF65-F5344CB8AC3E}">
        <p14:creationId xmlns:p14="http://schemas.microsoft.com/office/powerpoint/2010/main" val="171286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3050"/>
            <a:ext cx="2055813" cy="585628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3050"/>
            <a:ext cx="6019800" cy="58562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
          <p:cNvSpPr>
            <a:spLocks noGrp="1" noChangeArrowheads="1"/>
          </p:cNvSpPr>
          <p:nvPr>
            <p:ph type="dt" idx="10"/>
          </p:nvPr>
        </p:nvSpPr>
        <p:spPr>
          <a:ln/>
        </p:spPr>
        <p:txBody>
          <a:bodyPr/>
          <a:lstStyle>
            <a:lvl1pPr>
              <a:defRPr/>
            </a:lvl1pPr>
          </a:lstStyle>
          <a:p>
            <a:pPr>
              <a:defRPr/>
            </a:pPr>
            <a:r>
              <a:rPr lang="en-GB"/>
              <a:t>10/06/09</a:t>
            </a:r>
          </a:p>
        </p:txBody>
      </p:sp>
      <p:sp>
        <p:nvSpPr>
          <p:cNvPr id="5" name="Rectangle 2"/>
          <p:cNvSpPr>
            <a:spLocks noGrp="1" noChangeArrowheads="1"/>
          </p:cNvSpPr>
          <p:nvPr>
            <p:ph type="ftr" idx="11"/>
          </p:nvPr>
        </p:nvSpPr>
        <p:spPr>
          <a:ln/>
        </p:spPr>
        <p:txBody>
          <a:bodyPr/>
          <a:lstStyle>
            <a:lvl1pPr>
              <a:defRPr/>
            </a:lvl1pPr>
          </a:lstStyle>
          <a:p>
            <a:pPr>
              <a:defRPr/>
            </a:pPr>
            <a:endParaRPr lang="en-GB"/>
          </a:p>
        </p:txBody>
      </p:sp>
      <p:sp>
        <p:nvSpPr>
          <p:cNvPr id="6" name="Rectangle 3"/>
          <p:cNvSpPr>
            <a:spLocks noGrp="1" noChangeArrowheads="1"/>
          </p:cNvSpPr>
          <p:nvPr>
            <p:ph type="sldNum" idx="12"/>
          </p:nvPr>
        </p:nvSpPr>
        <p:spPr>
          <a:ln/>
        </p:spPr>
        <p:txBody>
          <a:bodyPr/>
          <a:lstStyle>
            <a:lvl1pPr>
              <a:defRPr/>
            </a:lvl1pPr>
          </a:lstStyle>
          <a:p>
            <a:pPr>
              <a:defRPr/>
            </a:pPr>
            <a:fld id="{E72FE683-C64B-4DC5-A5D2-0F1A25928537}" type="slidenum">
              <a:rPr lang="en-GB"/>
              <a:pPr>
                <a:defRPr/>
              </a:pPr>
              <a:t>‹#›</a:t>
            </a:fld>
            <a:fld id="{F8BA027C-8C58-4C4C-9447-FEF5ED6973C0}" type="slidenum">
              <a:rPr lang="en-GB"/>
              <a:pPr>
                <a:defRPr/>
              </a:pPr>
              <a:t>‹#›</a:t>
            </a:fld>
            <a:endParaRPr lang="en-GB"/>
          </a:p>
        </p:txBody>
      </p:sp>
    </p:spTree>
    <p:extLst>
      <p:ext uri="{BB962C8B-B14F-4D97-AF65-F5344CB8AC3E}">
        <p14:creationId xmlns:p14="http://schemas.microsoft.com/office/powerpoint/2010/main" val="3129861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
          <p:cNvSpPr>
            <a:spLocks noGrp="1" noChangeArrowheads="1"/>
          </p:cNvSpPr>
          <p:nvPr>
            <p:ph type="dt" idx="10"/>
          </p:nvPr>
        </p:nvSpPr>
        <p:spPr>
          <a:ln/>
        </p:spPr>
        <p:txBody>
          <a:bodyPr/>
          <a:lstStyle>
            <a:lvl1pPr>
              <a:defRPr/>
            </a:lvl1pPr>
          </a:lstStyle>
          <a:p>
            <a:pPr>
              <a:defRPr/>
            </a:pPr>
            <a:r>
              <a:rPr lang="en-GB"/>
              <a:t>10/06/09</a:t>
            </a:r>
          </a:p>
        </p:txBody>
      </p:sp>
      <p:sp>
        <p:nvSpPr>
          <p:cNvPr id="5" name="Rectangle 2"/>
          <p:cNvSpPr>
            <a:spLocks noGrp="1" noChangeArrowheads="1"/>
          </p:cNvSpPr>
          <p:nvPr>
            <p:ph type="ftr" idx="11"/>
          </p:nvPr>
        </p:nvSpPr>
        <p:spPr>
          <a:ln/>
        </p:spPr>
        <p:txBody>
          <a:bodyPr/>
          <a:lstStyle>
            <a:lvl1pPr>
              <a:defRPr/>
            </a:lvl1pPr>
          </a:lstStyle>
          <a:p>
            <a:pPr>
              <a:defRPr/>
            </a:pPr>
            <a:endParaRPr lang="en-GB"/>
          </a:p>
        </p:txBody>
      </p:sp>
      <p:sp>
        <p:nvSpPr>
          <p:cNvPr id="6" name="Rectangle 3"/>
          <p:cNvSpPr>
            <a:spLocks noGrp="1" noChangeArrowheads="1"/>
          </p:cNvSpPr>
          <p:nvPr>
            <p:ph type="sldNum" idx="12"/>
          </p:nvPr>
        </p:nvSpPr>
        <p:spPr>
          <a:ln/>
        </p:spPr>
        <p:txBody>
          <a:bodyPr/>
          <a:lstStyle>
            <a:lvl1pPr>
              <a:defRPr/>
            </a:lvl1pPr>
          </a:lstStyle>
          <a:p>
            <a:pPr>
              <a:defRPr/>
            </a:pPr>
            <a:fld id="{26A25EF1-6E5D-462B-8369-97D2BAA55295}" type="slidenum">
              <a:rPr lang="en-GB"/>
              <a:pPr>
                <a:defRPr/>
              </a:pPr>
              <a:t>‹#›</a:t>
            </a:fld>
            <a:fld id="{DD7E0720-536B-47D3-A08F-837D952EA879}" type="slidenum">
              <a:rPr lang="en-GB"/>
              <a:pPr>
                <a:defRPr/>
              </a:pPr>
              <a:t>‹#›</a:t>
            </a:fld>
            <a:endParaRPr lang="en-GB"/>
          </a:p>
        </p:txBody>
      </p:sp>
    </p:spTree>
    <p:extLst>
      <p:ext uri="{BB962C8B-B14F-4D97-AF65-F5344CB8AC3E}">
        <p14:creationId xmlns:p14="http://schemas.microsoft.com/office/powerpoint/2010/main" val="2891734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
          <p:cNvSpPr>
            <a:spLocks noGrp="1" noChangeArrowheads="1"/>
          </p:cNvSpPr>
          <p:nvPr>
            <p:ph type="dt" idx="10"/>
          </p:nvPr>
        </p:nvSpPr>
        <p:spPr>
          <a:ln/>
        </p:spPr>
        <p:txBody>
          <a:bodyPr/>
          <a:lstStyle>
            <a:lvl1pPr>
              <a:defRPr/>
            </a:lvl1pPr>
          </a:lstStyle>
          <a:p>
            <a:pPr>
              <a:defRPr/>
            </a:pPr>
            <a:r>
              <a:rPr lang="en-GB"/>
              <a:t>10/06/09</a:t>
            </a:r>
          </a:p>
        </p:txBody>
      </p:sp>
      <p:sp>
        <p:nvSpPr>
          <p:cNvPr id="5" name="Rectangle 2"/>
          <p:cNvSpPr>
            <a:spLocks noGrp="1" noChangeArrowheads="1"/>
          </p:cNvSpPr>
          <p:nvPr>
            <p:ph type="ftr" idx="11"/>
          </p:nvPr>
        </p:nvSpPr>
        <p:spPr>
          <a:ln/>
        </p:spPr>
        <p:txBody>
          <a:bodyPr/>
          <a:lstStyle>
            <a:lvl1pPr>
              <a:defRPr/>
            </a:lvl1pPr>
          </a:lstStyle>
          <a:p>
            <a:pPr>
              <a:defRPr/>
            </a:pPr>
            <a:endParaRPr lang="en-GB"/>
          </a:p>
        </p:txBody>
      </p:sp>
      <p:sp>
        <p:nvSpPr>
          <p:cNvPr id="6" name="Rectangle 3"/>
          <p:cNvSpPr>
            <a:spLocks noGrp="1" noChangeArrowheads="1"/>
          </p:cNvSpPr>
          <p:nvPr>
            <p:ph type="sldNum" idx="12"/>
          </p:nvPr>
        </p:nvSpPr>
        <p:spPr>
          <a:ln/>
        </p:spPr>
        <p:txBody>
          <a:bodyPr/>
          <a:lstStyle>
            <a:lvl1pPr>
              <a:defRPr/>
            </a:lvl1pPr>
          </a:lstStyle>
          <a:p>
            <a:pPr>
              <a:defRPr/>
            </a:pPr>
            <a:fld id="{51D3FAF1-FF0B-4826-ADB7-72FA42C6590F}" type="slidenum">
              <a:rPr lang="en-GB"/>
              <a:pPr>
                <a:defRPr/>
              </a:pPr>
              <a:t>‹#›</a:t>
            </a:fld>
            <a:fld id="{D8DC36B6-B909-4881-BE1B-569AA400260C}" type="slidenum">
              <a:rPr lang="en-GB"/>
              <a:pPr>
                <a:defRPr/>
              </a:pPr>
              <a:t>‹#›</a:t>
            </a:fld>
            <a:endParaRPr lang="en-GB"/>
          </a:p>
        </p:txBody>
      </p:sp>
    </p:spTree>
    <p:extLst>
      <p:ext uri="{BB962C8B-B14F-4D97-AF65-F5344CB8AC3E}">
        <p14:creationId xmlns:p14="http://schemas.microsoft.com/office/powerpoint/2010/main" val="3683170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4963"/>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1604963"/>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
          <p:cNvSpPr>
            <a:spLocks noGrp="1" noChangeArrowheads="1"/>
          </p:cNvSpPr>
          <p:nvPr>
            <p:ph type="dt" idx="10"/>
          </p:nvPr>
        </p:nvSpPr>
        <p:spPr>
          <a:ln/>
        </p:spPr>
        <p:txBody>
          <a:bodyPr/>
          <a:lstStyle>
            <a:lvl1pPr>
              <a:defRPr/>
            </a:lvl1pPr>
          </a:lstStyle>
          <a:p>
            <a:pPr>
              <a:defRPr/>
            </a:pPr>
            <a:r>
              <a:rPr lang="en-GB"/>
              <a:t>10/06/09</a:t>
            </a:r>
          </a:p>
        </p:txBody>
      </p:sp>
      <p:sp>
        <p:nvSpPr>
          <p:cNvPr id="6" name="Rectangle 2"/>
          <p:cNvSpPr>
            <a:spLocks noGrp="1" noChangeArrowheads="1"/>
          </p:cNvSpPr>
          <p:nvPr>
            <p:ph type="ftr" idx="11"/>
          </p:nvPr>
        </p:nvSpPr>
        <p:spPr>
          <a:ln/>
        </p:spPr>
        <p:txBody>
          <a:bodyPr/>
          <a:lstStyle>
            <a:lvl1pPr>
              <a:defRPr/>
            </a:lvl1pPr>
          </a:lstStyle>
          <a:p>
            <a:pPr>
              <a:defRPr/>
            </a:pPr>
            <a:endParaRPr lang="en-GB"/>
          </a:p>
        </p:txBody>
      </p:sp>
      <p:sp>
        <p:nvSpPr>
          <p:cNvPr id="7" name="Rectangle 3"/>
          <p:cNvSpPr>
            <a:spLocks noGrp="1" noChangeArrowheads="1"/>
          </p:cNvSpPr>
          <p:nvPr>
            <p:ph type="sldNum" idx="12"/>
          </p:nvPr>
        </p:nvSpPr>
        <p:spPr>
          <a:ln/>
        </p:spPr>
        <p:txBody>
          <a:bodyPr/>
          <a:lstStyle>
            <a:lvl1pPr>
              <a:defRPr/>
            </a:lvl1pPr>
          </a:lstStyle>
          <a:p>
            <a:pPr>
              <a:defRPr/>
            </a:pPr>
            <a:fld id="{F7BB764A-C9EA-4FF9-B8E6-C174DA1FCD0B}" type="slidenum">
              <a:rPr lang="en-GB"/>
              <a:pPr>
                <a:defRPr/>
              </a:pPr>
              <a:t>‹#›</a:t>
            </a:fld>
            <a:fld id="{DE712096-8A9D-413C-A88A-38C64B685383}" type="slidenum">
              <a:rPr lang="en-GB"/>
              <a:pPr>
                <a:defRPr/>
              </a:pPr>
              <a:t>‹#›</a:t>
            </a:fld>
            <a:endParaRPr lang="en-GB"/>
          </a:p>
        </p:txBody>
      </p:sp>
    </p:spTree>
    <p:extLst>
      <p:ext uri="{BB962C8B-B14F-4D97-AF65-F5344CB8AC3E}">
        <p14:creationId xmlns:p14="http://schemas.microsoft.com/office/powerpoint/2010/main" val="228726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1"/>
          <p:cNvSpPr>
            <a:spLocks noGrp="1" noChangeArrowheads="1"/>
          </p:cNvSpPr>
          <p:nvPr>
            <p:ph type="dt" idx="10"/>
          </p:nvPr>
        </p:nvSpPr>
        <p:spPr>
          <a:ln/>
        </p:spPr>
        <p:txBody>
          <a:bodyPr/>
          <a:lstStyle>
            <a:lvl1pPr>
              <a:defRPr/>
            </a:lvl1pPr>
          </a:lstStyle>
          <a:p>
            <a:pPr>
              <a:defRPr/>
            </a:pPr>
            <a:r>
              <a:rPr lang="en-GB"/>
              <a:t>10/06/09</a:t>
            </a:r>
          </a:p>
        </p:txBody>
      </p:sp>
      <p:sp>
        <p:nvSpPr>
          <p:cNvPr id="8" name="Rectangle 2"/>
          <p:cNvSpPr>
            <a:spLocks noGrp="1" noChangeArrowheads="1"/>
          </p:cNvSpPr>
          <p:nvPr>
            <p:ph type="ftr" idx="11"/>
          </p:nvPr>
        </p:nvSpPr>
        <p:spPr>
          <a:ln/>
        </p:spPr>
        <p:txBody>
          <a:bodyPr/>
          <a:lstStyle>
            <a:lvl1pPr>
              <a:defRPr/>
            </a:lvl1pPr>
          </a:lstStyle>
          <a:p>
            <a:pPr>
              <a:defRPr/>
            </a:pPr>
            <a:endParaRPr lang="en-GB"/>
          </a:p>
        </p:txBody>
      </p:sp>
      <p:sp>
        <p:nvSpPr>
          <p:cNvPr id="9" name="Rectangle 3"/>
          <p:cNvSpPr>
            <a:spLocks noGrp="1" noChangeArrowheads="1"/>
          </p:cNvSpPr>
          <p:nvPr>
            <p:ph type="sldNum" idx="12"/>
          </p:nvPr>
        </p:nvSpPr>
        <p:spPr>
          <a:ln/>
        </p:spPr>
        <p:txBody>
          <a:bodyPr/>
          <a:lstStyle>
            <a:lvl1pPr>
              <a:defRPr/>
            </a:lvl1pPr>
          </a:lstStyle>
          <a:p>
            <a:pPr>
              <a:defRPr/>
            </a:pPr>
            <a:fld id="{D9A2920A-C787-44FA-AE43-24FB87E56A12}" type="slidenum">
              <a:rPr lang="en-GB"/>
              <a:pPr>
                <a:defRPr/>
              </a:pPr>
              <a:t>‹#›</a:t>
            </a:fld>
            <a:fld id="{49EBB89D-4165-4E09-A348-3F7C7E12DF6E}" type="slidenum">
              <a:rPr lang="en-GB"/>
              <a:pPr>
                <a:defRPr/>
              </a:pPr>
              <a:t>‹#›</a:t>
            </a:fld>
            <a:endParaRPr lang="en-GB"/>
          </a:p>
        </p:txBody>
      </p:sp>
    </p:spTree>
    <p:extLst>
      <p:ext uri="{BB962C8B-B14F-4D97-AF65-F5344CB8AC3E}">
        <p14:creationId xmlns:p14="http://schemas.microsoft.com/office/powerpoint/2010/main" val="1537893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1"/>
          <p:cNvSpPr>
            <a:spLocks noGrp="1" noChangeArrowheads="1"/>
          </p:cNvSpPr>
          <p:nvPr>
            <p:ph type="dt" idx="10"/>
          </p:nvPr>
        </p:nvSpPr>
        <p:spPr>
          <a:ln/>
        </p:spPr>
        <p:txBody>
          <a:bodyPr/>
          <a:lstStyle>
            <a:lvl1pPr>
              <a:defRPr/>
            </a:lvl1pPr>
          </a:lstStyle>
          <a:p>
            <a:pPr>
              <a:defRPr/>
            </a:pPr>
            <a:r>
              <a:rPr lang="en-GB"/>
              <a:t>10/06/09</a:t>
            </a:r>
          </a:p>
        </p:txBody>
      </p:sp>
      <p:sp>
        <p:nvSpPr>
          <p:cNvPr id="4" name="Rectangle 2"/>
          <p:cNvSpPr>
            <a:spLocks noGrp="1" noChangeArrowheads="1"/>
          </p:cNvSpPr>
          <p:nvPr>
            <p:ph type="ftr" idx="11"/>
          </p:nvPr>
        </p:nvSpPr>
        <p:spPr>
          <a:ln/>
        </p:spPr>
        <p:txBody>
          <a:bodyPr/>
          <a:lstStyle>
            <a:lvl1pPr>
              <a:defRPr/>
            </a:lvl1pPr>
          </a:lstStyle>
          <a:p>
            <a:pPr>
              <a:defRPr/>
            </a:pPr>
            <a:endParaRPr lang="en-GB"/>
          </a:p>
        </p:txBody>
      </p:sp>
      <p:sp>
        <p:nvSpPr>
          <p:cNvPr id="5" name="Rectangle 3"/>
          <p:cNvSpPr>
            <a:spLocks noGrp="1" noChangeArrowheads="1"/>
          </p:cNvSpPr>
          <p:nvPr>
            <p:ph type="sldNum" idx="12"/>
          </p:nvPr>
        </p:nvSpPr>
        <p:spPr>
          <a:ln/>
        </p:spPr>
        <p:txBody>
          <a:bodyPr/>
          <a:lstStyle>
            <a:lvl1pPr>
              <a:defRPr/>
            </a:lvl1pPr>
          </a:lstStyle>
          <a:p>
            <a:pPr>
              <a:defRPr/>
            </a:pPr>
            <a:fld id="{3ADDF3E6-F83E-4582-82E5-ACB913F4D197}" type="slidenum">
              <a:rPr lang="en-GB"/>
              <a:pPr>
                <a:defRPr/>
              </a:pPr>
              <a:t>‹#›</a:t>
            </a:fld>
            <a:fld id="{FD8D9681-3F56-4981-B04A-0C65981192B1}" type="slidenum">
              <a:rPr lang="en-GB"/>
              <a:pPr>
                <a:defRPr/>
              </a:pPr>
              <a:t>‹#›</a:t>
            </a:fld>
            <a:endParaRPr lang="en-GB"/>
          </a:p>
        </p:txBody>
      </p:sp>
    </p:spTree>
    <p:extLst>
      <p:ext uri="{BB962C8B-B14F-4D97-AF65-F5344CB8AC3E}">
        <p14:creationId xmlns:p14="http://schemas.microsoft.com/office/powerpoint/2010/main" val="3534342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a:spLocks noGrp="1" noChangeArrowheads="1"/>
          </p:cNvSpPr>
          <p:nvPr>
            <p:ph type="dt" idx="10"/>
          </p:nvPr>
        </p:nvSpPr>
        <p:spPr>
          <a:ln/>
        </p:spPr>
        <p:txBody>
          <a:bodyPr/>
          <a:lstStyle>
            <a:lvl1pPr>
              <a:defRPr/>
            </a:lvl1pPr>
          </a:lstStyle>
          <a:p>
            <a:pPr>
              <a:defRPr/>
            </a:pPr>
            <a:r>
              <a:rPr lang="en-GB"/>
              <a:t>10/06/09</a:t>
            </a:r>
          </a:p>
        </p:txBody>
      </p:sp>
      <p:sp>
        <p:nvSpPr>
          <p:cNvPr id="3" name="Rectangle 2"/>
          <p:cNvSpPr>
            <a:spLocks noGrp="1" noChangeArrowheads="1"/>
          </p:cNvSpPr>
          <p:nvPr>
            <p:ph type="ftr" idx="11"/>
          </p:nvPr>
        </p:nvSpPr>
        <p:spPr>
          <a:ln/>
        </p:spPr>
        <p:txBody>
          <a:bodyPr/>
          <a:lstStyle>
            <a:lvl1pPr>
              <a:defRPr/>
            </a:lvl1pPr>
          </a:lstStyle>
          <a:p>
            <a:pPr>
              <a:defRPr/>
            </a:pPr>
            <a:endParaRPr lang="en-GB"/>
          </a:p>
        </p:txBody>
      </p:sp>
      <p:sp>
        <p:nvSpPr>
          <p:cNvPr id="4" name="Rectangle 3"/>
          <p:cNvSpPr>
            <a:spLocks noGrp="1" noChangeArrowheads="1"/>
          </p:cNvSpPr>
          <p:nvPr>
            <p:ph type="sldNum" idx="12"/>
          </p:nvPr>
        </p:nvSpPr>
        <p:spPr>
          <a:ln/>
        </p:spPr>
        <p:txBody>
          <a:bodyPr/>
          <a:lstStyle>
            <a:lvl1pPr>
              <a:defRPr/>
            </a:lvl1pPr>
          </a:lstStyle>
          <a:p>
            <a:pPr>
              <a:defRPr/>
            </a:pPr>
            <a:fld id="{E9631963-548A-4D63-A6D0-DC2DC2CA0F63}" type="slidenum">
              <a:rPr lang="en-GB"/>
              <a:pPr>
                <a:defRPr/>
              </a:pPr>
              <a:t>‹#›</a:t>
            </a:fld>
            <a:fld id="{F8C97270-EB0F-423A-B02D-0A88FC230F82}" type="slidenum">
              <a:rPr lang="en-GB"/>
              <a:pPr>
                <a:defRPr/>
              </a:pPr>
              <a:t>‹#›</a:t>
            </a:fld>
            <a:endParaRPr lang="en-GB"/>
          </a:p>
        </p:txBody>
      </p:sp>
    </p:spTree>
    <p:extLst>
      <p:ext uri="{BB962C8B-B14F-4D97-AF65-F5344CB8AC3E}">
        <p14:creationId xmlns:p14="http://schemas.microsoft.com/office/powerpoint/2010/main" val="2821979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
          <p:cNvSpPr>
            <a:spLocks noGrp="1" noChangeArrowheads="1"/>
          </p:cNvSpPr>
          <p:nvPr>
            <p:ph type="dt" idx="10"/>
          </p:nvPr>
        </p:nvSpPr>
        <p:spPr>
          <a:ln/>
        </p:spPr>
        <p:txBody>
          <a:bodyPr/>
          <a:lstStyle>
            <a:lvl1pPr>
              <a:defRPr/>
            </a:lvl1pPr>
          </a:lstStyle>
          <a:p>
            <a:pPr>
              <a:defRPr/>
            </a:pPr>
            <a:r>
              <a:rPr lang="en-GB"/>
              <a:t>10/06/09</a:t>
            </a:r>
          </a:p>
        </p:txBody>
      </p:sp>
      <p:sp>
        <p:nvSpPr>
          <p:cNvPr id="6" name="Rectangle 2"/>
          <p:cNvSpPr>
            <a:spLocks noGrp="1" noChangeArrowheads="1"/>
          </p:cNvSpPr>
          <p:nvPr>
            <p:ph type="ftr" idx="11"/>
          </p:nvPr>
        </p:nvSpPr>
        <p:spPr>
          <a:ln/>
        </p:spPr>
        <p:txBody>
          <a:bodyPr/>
          <a:lstStyle>
            <a:lvl1pPr>
              <a:defRPr/>
            </a:lvl1pPr>
          </a:lstStyle>
          <a:p>
            <a:pPr>
              <a:defRPr/>
            </a:pPr>
            <a:endParaRPr lang="en-GB"/>
          </a:p>
        </p:txBody>
      </p:sp>
      <p:sp>
        <p:nvSpPr>
          <p:cNvPr id="7" name="Rectangle 3"/>
          <p:cNvSpPr>
            <a:spLocks noGrp="1" noChangeArrowheads="1"/>
          </p:cNvSpPr>
          <p:nvPr>
            <p:ph type="sldNum" idx="12"/>
          </p:nvPr>
        </p:nvSpPr>
        <p:spPr>
          <a:ln/>
        </p:spPr>
        <p:txBody>
          <a:bodyPr/>
          <a:lstStyle>
            <a:lvl1pPr>
              <a:defRPr/>
            </a:lvl1pPr>
          </a:lstStyle>
          <a:p>
            <a:pPr>
              <a:defRPr/>
            </a:pPr>
            <a:fld id="{6D488FA9-C51F-476A-8B44-4AD884C81819}" type="slidenum">
              <a:rPr lang="en-GB"/>
              <a:pPr>
                <a:defRPr/>
              </a:pPr>
              <a:t>‹#›</a:t>
            </a:fld>
            <a:fld id="{DCB3264F-6B31-4A8A-A99C-28E4D07A0E7D}" type="slidenum">
              <a:rPr lang="en-GB"/>
              <a:pPr>
                <a:defRPr/>
              </a:pPr>
              <a:t>‹#›</a:t>
            </a:fld>
            <a:endParaRPr lang="en-GB"/>
          </a:p>
        </p:txBody>
      </p:sp>
    </p:spTree>
    <p:extLst>
      <p:ext uri="{BB962C8B-B14F-4D97-AF65-F5344CB8AC3E}">
        <p14:creationId xmlns:p14="http://schemas.microsoft.com/office/powerpoint/2010/main" val="2822156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
          <p:cNvSpPr>
            <a:spLocks noGrp="1" noChangeArrowheads="1"/>
          </p:cNvSpPr>
          <p:nvPr>
            <p:ph type="dt" idx="10"/>
          </p:nvPr>
        </p:nvSpPr>
        <p:spPr>
          <a:ln/>
        </p:spPr>
        <p:txBody>
          <a:bodyPr/>
          <a:lstStyle>
            <a:lvl1pPr>
              <a:defRPr/>
            </a:lvl1pPr>
          </a:lstStyle>
          <a:p>
            <a:pPr>
              <a:defRPr/>
            </a:pPr>
            <a:r>
              <a:rPr lang="en-GB"/>
              <a:t>10/06/09</a:t>
            </a:r>
          </a:p>
        </p:txBody>
      </p:sp>
      <p:sp>
        <p:nvSpPr>
          <p:cNvPr id="6" name="Rectangle 2"/>
          <p:cNvSpPr>
            <a:spLocks noGrp="1" noChangeArrowheads="1"/>
          </p:cNvSpPr>
          <p:nvPr>
            <p:ph type="ftr" idx="11"/>
          </p:nvPr>
        </p:nvSpPr>
        <p:spPr>
          <a:ln/>
        </p:spPr>
        <p:txBody>
          <a:bodyPr/>
          <a:lstStyle>
            <a:lvl1pPr>
              <a:defRPr/>
            </a:lvl1pPr>
          </a:lstStyle>
          <a:p>
            <a:pPr>
              <a:defRPr/>
            </a:pPr>
            <a:endParaRPr lang="en-GB"/>
          </a:p>
        </p:txBody>
      </p:sp>
      <p:sp>
        <p:nvSpPr>
          <p:cNvPr id="7" name="Rectangle 3"/>
          <p:cNvSpPr>
            <a:spLocks noGrp="1" noChangeArrowheads="1"/>
          </p:cNvSpPr>
          <p:nvPr>
            <p:ph type="sldNum" idx="12"/>
          </p:nvPr>
        </p:nvSpPr>
        <p:spPr>
          <a:ln/>
        </p:spPr>
        <p:txBody>
          <a:bodyPr/>
          <a:lstStyle>
            <a:lvl1pPr>
              <a:defRPr/>
            </a:lvl1pPr>
          </a:lstStyle>
          <a:p>
            <a:pPr>
              <a:defRPr/>
            </a:pPr>
            <a:fld id="{11DD2067-E0BF-4A26-B7F7-F8FD46C93908}" type="slidenum">
              <a:rPr lang="en-GB"/>
              <a:pPr>
                <a:defRPr/>
              </a:pPr>
              <a:t>‹#›</a:t>
            </a:fld>
            <a:fld id="{1509BB12-296D-479A-88CB-6BEB2563D529}" type="slidenum">
              <a:rPr lang="en-GB"/>
              <a:pPr>
                <a:defRPr/>
              </a:pPr>
              <a:t>‹#›</a:t>
            </a:fld>
            <a:endParaRPr lang="en-GB"/>
          </a:p>
        </p:txBody>
      </p:sp>
    </p:spTree>
    <p:extLst>
      <p:ext uri="{BB962C8B-B14F-4D97-AF65-F5344CB8AC3E}">
        <p14:creationId xmlns:p14="http://schemas.microsoft.com/office/powerpoint/2010/main" val="2077377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dt"/>
          </p:nvPr>
        </p:nvSpPr>
        <p:spPr bwMode="auto">
          <a:xfrm>
            <a:off x="457200" y="6356350"/>
            <a:ext cx="2132013" cy="363538"/>
          </a:xfrm>
          <a:prstGeom prst="rect">
            <a:avLst/>
          </a:prstGeom>
          <a:noFill/>
          <a:ln w="9525">
            <a:solidFill>
              <a:srgbClr val="000000"/>
            </a:solidFill>
            <a:round/>
            <a:headEnd/>
            <a:tailEnd/>
          </a:ln>
          <a:effectLst/>
        </p:spPr>
        <p:txBody>
          <a:bodyPr vert="horz" wrap="square" lIns="90000" tIns="45000" rIns="90000" bIns="45000" numCol="1" anchor="t" anchorCtr="0" compatLnSpc="1">
            <a:prstTxWarp prst="textNoShape">
              <a:avLst/>
            </a:prstTxWarp>
          </a:bodyPr>
          <a:lstStyle>
            <a:lvl1pPr hangingPunct="1">
              <a:lnSpc>
                <a:spcPct val="112000"/>
              </a:lnSpc>
              <a:buFont typeface="Times New Roman" pitchFamily="16" charset="0"/>
              <a:buNone/>
              <a:tabLst>
                <a:tab pos="723900" algn="l"/>
                <a:tab pos="1447800" algn="l"/>
              </a:tabLst>
              <a:defRPr>
                <a:solidFill>
                  <a:srgbClr val="000000"/>
                </a:solidFill>
                <a:latin typeface="+mn-lt"/>
                <a:ea typeface="+mn-ea"/>
                <a:cs typeface="Arial Unicode MS" charset="0"/>
              </a:defRPr>
            </a:lvl1pPr>
          </a:lstStyle>
          <a:p>
            <a:pPr>
              <a:defRPr/>
            </a:pPr>
            <a:r>
              <a:rPr lang="en-GB"/>
              <a:t>10/06/09</a:t>
            </a:r>
          </a:p>
        </p:txBody>
      </p:sp>
      <p:sp>
        <p:nvSpPr>
          <p:cNvPr id="1026" name="Rectangle 2"/>
          <p:cNvSpPr>
            <a:spLocks noGrp="1" noChangeArrowheads="1"/>
          </p:cNvSpPr>
          <p:nvPr>
            <p:ph type="ftr"/>
          </p:nvPr>
        </p:nvSpPr>
        <p:spPr bwMode="auto">
          <a:xfrm>
            <a:off x="3124200" y="6356350"/>
            <a:ext cx="2894013" cy="363538"/>
          </a:xfrm>
          <a:prstGeom prst="rect">
            <a:avLst/>
          </a:prstGeom>
          <a:noFill/>
          <a:ln w="9525">
            <a:solidFill>
              <a:srgbClr val="000000"/>
            </a:solidFill>
            <a:round/>
            <a:headEnd/>
            <a:tailEnd/>
          </a:ln>
          <a:effectLst/>
        </p:spPr>
        <p:txBody>
          <a:bodyPr vert="horz" wrap="square" lIns="90000" tIns="45000" rIns="90000" bIns="45000" numCol="1" anchor="t" anchorCtr="0" compatLnSpc="1">
            <a:prstTxWarp prst="textNoShape">
              <a:avLst/>
            </a:prstTxWarp>
          </a:bodyPr>
          <a:lstStyle>
            <a:lvl1pPr hangingPunct="1">
              <a:lnSpc>
                <a:spcPct val="95000"/>
              </a:lnSpc>
              <a:buFont typeface="Times New Roman" pitchFamily="16" charset="0"/>
              <a:buNone/>
              <a:tabLst>
                <a:tab pos="723900" algn="l"/>
                <a:tab pos="1447800" algn="l"/>
                <a:tab pos="2171700" algn="l"/>
                <a:tab pos="2895600" algn="l"/>
              </a:tabLst>
              <a:defRPr>
                <a:solidFill>
                  <a:srgbClr val="000000"/>
                </a:solidFill>
                <a:latin typeface="Times New Roman" pitchFamily="16" charset="0"/>
                <a:ea typeface="+mn-ea"/>
                <a:cs typeface="Arial Unicode MS" charset="0"/>
              </a:defRPr>
            </a:lvl1pPr>
          </a:lstStyle>
          <a:p>
            <a:pPr>
              <a:defRPr/>
            </a:pPr>
            <a:endParaRPr lang="en-GB"/>
          </a:p>
        </p:txBody>
      </p:sp>
      <p:sp>
        <p:nvSpPr>
          <p:cNvPr id="1027" name="Rectangle 3"/>
          <p:cNvSpPr>
            <a:spLocks noGrp="1" noChangeArrowheads="1"/>
          </p:cNvSpPr>
          <p:nvPr>
            <p:ph type="sldNum"/>
          </p:nvPr>
        </p:nvSpPr>
        <p:spPr bwMode="auto">
          <a:xfrm>
            <a:off x="6553200" y="6356350"/>
            <a:ext cx="2132013" cy="363538"/>
          </a:xfrm>
          <a:prstGeom prst="rect">
            <a:avLst/>
          </a:prstGeom>
          <a:noFill/>
          <a:ln w="9525">
            <a:solidFill>
              <a:srgbClr val="000000"/>
            </a:solidFill>
            <a:round/>
            <a:headEnd/>
            <a:tailEnd/>
          </a:ln>
          <a:effectLst/>
        </p:spPr>
        <p:txBody>
          <a:bodyPr vert="horz" wrap="square" lIns="90000" tIns="45000" rIns="90000" bIns="45000" numCol="1" anchor="t" anchorCtr="0" compatLnSpc="1">
            <a:prstTxWarp prst="textNoShape">
              <a:avLst/>
            </a:prstTxWarp>
          </a:bodyPr>
          <a:lstStyle>
            <a:lvl1pPr hangingPunct="1">
              <a:lnSpc>
                <a:spcPct val="112000"/>
              </a:lnSpc>
              <a:buFont typeface="Times New Roman" pitchFamily="16" charset="0"/>
              <a:buNone/>
              <a:tabLst>
                <a:tab pos="723900" algn="l"/>
                <a:tab pos="1447800" algn="l"/>
              </a:tabLst>
              <a:defRPr>
                <a:solidFill>
                  <a:srgbClr val="000000"/>
                </a:solidFill>
                <a:latin typeface="+mn-lt"/>
                <a:ea typeface="+mn-ea"/>
                <a:cs typeface="Arial Unicode MS" charset="0"/>
              </a:defRPr>
            </a:lvl1pPr>
          </a:lstStyle>
          <a:p>
            <a:pPr>
              <a:defRPr/>
            </a:pPr>
            <a:fld id="{E63885FD-DCB7-43EA-A9C4-A104FEE63369}" type="slidenum">
              <a:rPr lang="en-GB"/>
              <a:pPr>
                <a:defRPr/>
              </a:pPr>
              <a:t>‹#›</a:t>
            </a:fld>
            <a:fld id="{2C4E8487-E696-4403-BA89-4C16B1E29164}" type="slidenum">
              <a:rPr lang="en-GB"/>
              <a:pPr>
                <a:defRPr/>
              </a:pPr>
              <a:t>‹#›</a:t>
            </a:fld>
            <a:endParaRPr lang="en-GB"/>
          </a:p>
        </p:txBody>
      </p:sp>
      <p:sp>
        <p:nvSpPr>
          <p:cNvPr id="1029" name="Rectangle 4"/>
          <p:cNvSpPr>
            <a:spLocks noGrp="1" noChangeArrowheads="1"/>
          </p:cNvSpPr>
          <p:nvPr>
            <p:ph type="title"/>
          </p:nvPr>
        </p:nvSpPr>
        <p:spPr bwMode="auto">
          <a:xfrm>
            <a:off x="457200" y="273050"/>
            <a:ext cx="822801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lvl="0"/>
            <a:r>
              <a:rPr lang="en-GB" smtClean="0"/>
              <a:t>Click to edit the title text format</a:t>
            </a:r>
          </a:p>
        </p:txBody>
      </p:sp>
      <p:sp>
        <p:nvSpPr>
          <p:cNvPr id="1030" name="Rectangle 5"/>
          <p:cNvSpPr>
            <a:spLocks noGrp="1" noChangeArrowheads="1"/>
          </p:cNvSpPr>
          <p:nvPr>
            <p:ph type="body" idx="1"/>
          </p:nvPr>
        </p:nvSpPr>
        <p:spPr bwMode="auto">
          <a:xfrm>
            <a:off x="457200" y="1604963"/>
            <a:ext cx="8228013"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449263" rtl="0" eaLnBrk="0" fontAlgn="base" hangingPunct="0">
        <a:lnSpc>
          <a:spcPct val="112000"/>
        </a:lnSpc>
        <a:spcBef>
          <a:spcPct val="0"/>
        </a:spcBef>
        <a:spcAft>
          <a:spcPct val="0"/>
        </a:spcAft>
        <a:buClr>
          <a:srgbClr val="000000"/>
        </a:buClr>
        <a:buSzPct val="100000"/>
        <a:buFont typeface="Times New Roman" pitchFamily="18" charset="0"/>
        <a:defRPr>
          <a:solidFill>
            <a:srgbClr val="000000"/>
          </a:solidFill>
          <a:latin typeface="+mj-lt"/>
          <a:ea typeface="Arial Unicode MS" pitchFamily="34" charset="-128"/>
          <a:cs typeface="+mj-cs"/>
        </a:defRPr>
      </a:lvl1pPr>
      <a:lvl2pPr algn="l" defTabSz="449263" rtl="0" eaLnBrk="0" fontAlgn="base" hangingPunct="0">
        <a:lnSpc>
          <a:spcPct val="112000"/>
        </a:lnSpc>
        <a:spcBef>
          <a:spcPct val="0"/>
        </a:spcBef>
        <a:spcAft>
          <a:spcPct val="0"/>
        </a:spcAft>
        <a:buClr>
          <a:srgbClr val="000000"/>
        </a:buClr>
        <a:buSzPct val="100000"/>
        <a:buFont typeface="Times New Roman" pitchFamily="18" charset="0"/>
        <a:defRPr>
          <a:solidFill>
            <a:srgbClr val="000000"/>
          </a:solidFill>
          <a:latin typeface="Calibri" charset="0"/>
          <a:ea typeface="Arial Unicode MS" pitchFamily="34" charset="-128"/>
          <a:cs typeface="Arial Unicode MS" charset="0"/>
        </a:defRPr>
      </a:lvl2pPr>
      <a:lvl3pPr algn="l" defTabSz="449263" rtl="0" eaLnBrk="0" fontAlgn="base" hangingPunct="0">
        <a:lnSpc>
          <a:spcPct val="112000"/>
        </a:lnSpc>
        <a:spcBef>
          <a:spcPct val="0"/>
        </a:spcBef>
        <a:spcAft>
          <a:spcPct val="0"/>
        </a:spcAft>
        <a:buClr>
          <a:srgbClr val="000000"/>
        </a:buClr>
        <a:buSzPct val="100000"/>
        <a:buFont typeface="Times New Roman" pitchFamily="18" charset="0"/>
        <a:defRPr>
          <a:solidFill>
            <a:srgbClr val="000000"/>
          </a:solidFill>
          <a:latin typeface="Calibri" charset="0"/>
          <a:ea typeface="Arial Unicode MS" pitchFamily="34" charset="-128"/>
          <a:cs typeface="Arial Unicode MS" charset="0"/>
        </a:defRPr>
      </a:lvl3pPr>
      <a:lvl4pPr algn="l" defTabSz="449263" rtl="0" eaLnBrk="0" fontAlgn="base" hangingPunct="0">
        <a:lnSpc>
          <a:spcPct val="112000"/>
        </a:lnSpc>
        <a:spcBef>
          <a:spcPct val="0"/>
        </a:spcBef>
        <a:spcAft>
          <a:spcPct val="0"/>
        </a:spcAft>
        <a:buClr>
          <a:srgbClr val="000000"/>
        </a:buClr>
        <a:buSzPct val="100000"/>
        <a:buFont typeface="Times New Roman" pitchFamily="18" charset="0"/>
        <a:defRPr>
          <a:solidFill>
            <a:srgbClr val="000000"/>
          </a:solidFill>
          <a:latin typeface="Calibri" charset="0"/>
          <a:ea typeface="Arial Unicode MS" pitchFamily="34" charset="-128"/>
          <a:cs typeface="Arial Unicode MS" charset="0"/>
        </a:defRPr>
      </a:lvl4pPr>
      <a:lvl5pPr algn="l" defTabSz="449263" rtl="0" eaLnBrk="0" fontAlgn="base" hangingPunct="0">
        <a:lnSpc>
          <a:spcPct val="112000"/>
        </a:lnSpc>
        <a:spcBef>
          <a:spcPct val="0"/>
        </a:spcBef>
        <a:spcAft>
          <a:spcPct val="0"/>
        </a:spcAft>
        <a:buClr>
          <a:srgbClr val="000000"/>
        </a:buClr>
        <a:buSzPct val="100000"/>
        <a:buFont typeface="Times New Roman" pitchFamily="18" charset="0"/>
        <a:defRPr>
          <a:solidFill>
            <a:srgbClr val="000000"/>
          </a:solidFill>
          <a:latin typeface="Calibri" charset="0"/>
          <a:ea typeface="Arial Unicode MS" pitchFamily="34" charset="-128"/>
          <a:cs typeface="Arial Unicode MS" charset="0"/>
        </a:defRPr>
      </a:lvl5pPr>
      <a:lvl6pPr marL="2514600" indent="-228600" algn="l" defTabSz="449263" rtl="0" fontAlgn="base">
        <a:lnSpc>
          <a:spcPct val="112000"/>
        </a:lnSpc>
        <a:spcBef>
          <a:spcPct val="0"/>
        </a:spcBef>
        <a:spcAft>
          <a:spcPct val="0"/>
        </a:spcAft>
        <a:buClr>
          <a:srgbClr val="000000"/>
        </a:buClr>
        <a:buSzPct val="100000"/>
        <a:buFont typeface="Times New Roman" pitchFamily="16" charset="0"/>
        <a:defRPr>
          <a:solidFill>
            <a:srgbClr val="000000"/>
          </a:solidFill>
          <a:latin typeface="Calibri" charset="0"/>
          <a:cs typeface="Arial Unicode MS" charset="0"/>
        </a:defRPr>
      </a:lvl6pPr>
      <a:lvl7pPr marL="2971800" indent="-228600" algn="l" defTabSz="449263" rtl="0" fontAlgn="base">
        <a:lnSpc>
          <a:spcPct val="112000"/>
        </a:lnSpc>
        <a:spcBef>
          <a:spcPct val="0"/>
        </a:spcBef>
        <a:spcAft>
          <a:spcPct val="0"/>
        </a:spcAft>
        <a:buClr>
          <a:srgbClr val="000000"/>
        </a:buClr>
        <a:buSzPct val="100000"/>
        <a:buFont typeface="Times New Roman" pitchFamily="16" charset="0"/>
        <a:defRPr>
          <a:solidFill>
            <a:srgbClr val="000000"/>
          </a:solidFill>
          <a:latin typeface="Calibri" charset="0"/>
          <a:cs typeface="Arial Unicode MS" charset="0"/>
        </a:defRPr>
      </a:lvl7pPr>
      <a:lvl8pPr marL="3429000" indent="-228600" algn="l" defTabSz="449263" rtl="0" fontAlgn="base">
        <a:lnSpc>
          <a:spcPct val="112000"/>
        </a:lnSpc>
        <a:spcBef>
          <a:spcPct val="0"/>
        </a:spcBef>
        <a:spcAft>
          <a:spcPct val="0"/>
        </a:spcAft>
        <a:buClr>
          <a:srgbClr val="000000"/>
        </a:buClr>
        <a:buSzPct val="100000"/>
        <a:buFont typeface="Times New Roman" pitchFamily="16" charset="0"/>
        <a:defRPr>
          <a:solidFill>
            <a:srgbClr val="000000"/>
          </a:solidFill>
          <a:latin typeface="Calibri" charset="0"/>
          <a:cs typeface="Arial Unicode MS" charset="0"/>
        </a:defRPr>
      </a:lvl8pPr>
      <a:lvl9pPr marL="3886200" indent="-228600" algn="l" defTabSz="449263" rtl="0" fontAlgn="base">
        <a:lnSpc>
          <a:spcPct val="112000"/>
        </a:lnSpc>
        <a:spcBef>
          <a:spcPct val="0"/>
        </a:spcBef>
        <a:spcAft>
          <a:spcPct val="0"/>
        </a:spcAft>
        <a:buClr>
          <a:srgbClr val="000000"/>
        </a:buClr>
        <a:buSzPct val="100000"/>
        <a:buFont typeface="Times New Roman" pitchFamily="16" charset="0"/>
        <a:defRPr>
          <a:solidFill>
            <a:srgbClr val="000000"/>
          </a:solidFill>
          <a:latin typeface="Calibri" charset="0"/>
          <a:cs typeface="Arial Unicode MS" charset="0"/>
        </a:defRPr>
      </a:lvl9pPr>
    </p:titleStyle>
    <p:bodyStyle>
      <a:lvl1pPr marL="342900" indent="-342900" algn="l" defTabSz="449263" rtl="0" eaLnBrk="0" fontAlgn="base" hangingPunct="0">
        <a:lnSpc>
          <a:spcPct val="112000"/>
        </a:lnSpc>
        <a:spcBef>
          <a:spcPct val="0"/>
        </a:spcBef>
        <a:spcAft>
          <a:spcPts val="1425"/>
        </a:spcAft>
        <a:buClr>
          <a:srgbClr val="000000"/>
        </a:buClr>
        <a:buSzPct val="100000"/>
        <a:buFont typeface="Times New Roman" pitchFamily="18" charset="0"/>
        <a:defRPr sz="3200">
          <a:solidFill>
            <a:srgbClr val="000000"/>
          </a:solidFill>
          <a:latin typeface="+mn-lt"/>
          <a:ea typeface="Arial Unicode MS" pitchFamily="34" charset="-128"/>
          <a:cs typeface="+mn-cs"/>
        </a:defRPr>
      </a:lvl1pPr>
      <a:lvl2pPr marL="742950" indent="-285750" algn="l" defTabSz="449263" rtl="0" eaLnBrk="0" fontAlgn="base" hangingPunct="0">
        <a:lnSpc>
          <a:spcPct val="112000"/>
        </a:lnSpc>
        <a:spcBef>
          <a:spcPct val="0"/>
        </a:spcBef>
        <a:spcAft>
          <a:spcPts val="1138"/>
        </a:spcAft>
        <a:buClr>
          <a:srgbClr val="000000"/>
        </a:buClr>
        <a:buSzPct val="100000"/>
        <a:buFont typeface="Times New Roman" pitchFamily="18" charset="0"/>
        <a:defRPr sz="2400">
          <a:solidFill>
            <a:srgbClr val="000000"/>
          </a:solidFill>
          <a:latin typeface="+mn-lt"/>
          <a:ea typeface="Arial Unicode MS" pitchFamily="34" charset="-128"/>
          <a:cs typeface="+mn-cs"/>
        </a:defRPr>
      </a:lvl2pPr>
      <a:lvl3pPr marL="1143000" indent="-228600" algn="l" defTabSz="449263" rtl="0" eaLnBrk="0" fontAlgn="base" hangingPunct="0">
        <a:lnSpc>
          <a:spcPct val="112000"/>
        </a:lnSpc>
        <a:spcBef>
          <a:spcPct val="0"/>
        </a:spcBef>
        <a:spcAft>
          <a:spcPts val="850"/>
        </a:spcAft>
        <a:buClr>
          <a:srgbClr val="000000"/>
        </a:buClr>
        <a:buSzPct val="100000"/>
        <a:buFont typeface="Times New Roman" pitchFamily="18" charset="0"/>
        <a:defRPr sz="2000">
          <a:solidFill>
            <a:srgbClr val="000000"/>
          </a:solidFill>
          <a:latin typeface="+mn-lt"/>
          <a:ea typeface="Arial Unicode MS" pitchFamily="34" charset="-128"/>
          <a:cs typeface="+mn-cs"/>
        </a:defRPr>
      </a:lvl3pPr>
      <a:lvl4pPr marL="1600200" indent="-228600" algn="l" defTabSz="449263" rtl="0" eaLnBrk="0" fontAlgn="base" hangingPunct="0">
        <a:lnSpc>
          <a:spcPct val="112000"/>
        </a:lnSpc>
        <a:spcBef>
          <a:spcPct val="0"/>
        </a:spcBef>
        <a:spcAft>
          <a:spcPts val="575"/>
        </a:spcAft>
        <a:buClr>
          <a:srgbClr val="000000"/>
        </a:buClr>
        <a:buSzPct val="100000"/>
        <a:buFont typeface="Times New Roman" pitchFamily="18" charset="0"/>
        <a:defRPr sz="2000">
          <a:solidFill>
            <a:srgbClr val="000000"/>
          </a:solidFill>
          <a:latin typeface="+mn-lt"/>
          <a:ea typeface="Arial Unicode MS" pitchFamily="34" charset="-128"/>
          <a:cs typeface="+mn-cs"/>
        </a:defRPr>
      </a:lvl4pPr>
      <a:lvl5pPr marL="2057400" indent="-228600" algn="l" defTabSz="449263" rtl="0" eaLnBrk="0" fontAlgn="base" hangingPunct="0">
        <a:lnSpc>
          <a:spcPct val="112000"/>
        </a:lnSpc>
        <a:spcBef>
          <a:spcPct val="0"/>
        </a:spcBef>
        <a:spcAft>
          <a:spcPts val="288"/>
        </a:spcAft>
        <a:buClr>
          <a:srgbClr val="000000"/>
        </a:buClr>
        <a:buSzPct val="100000"/>
        <a:buFont typeface="Times New Roman" pitchFamily="18" charset="0"/>
        <a:defRPr sz="2000">
          <a:solidFill>
            <a:srgbClr val="000000"/>
          </a:solidFill>
          <a:latin typeface="+mn-lt"/>
          <a:ea typeface="Arial Unicode MS" pitchFamily="34" charset="-128"/>
          <a:cs typeface="+mn-cs"/>
        </a:defRPr>
      </a:lvl5pPr>
      <a:lvl6pPr marL="2514600" indent="-228600" algn="l" defTabSz="449263" rtl="0" fontAlgn="base">
        <a:lnSpc>
          <a:spcPct val="112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6pPr>
      <a:lvl7pPr marL="2971800" indent="-228600" algn="l" defTabSz="449263" rtl="0" fontAlgn="base">
        <a:lnSpc>
          <a:spcPct val="112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7pPr>
      <a:lvl8pPr marL="3429000" indent="-228600" algn="l" defTabSz="449263" rtl="0" fontAlgn="base">
        <a:lnSpc>
          <a:spcPct val="112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8pPr>
      <a:lvl9pPr marL="3886200" indent="-228600" algn="l" defTabSz="449263" rtl="0" fontAlgn="base">
        <a:lnSpc>
          <a:spcPct val="112000"/>
        </a:lnSpc>
        <a:spcBef>
          <a:spcPct val="0"/>
        </a:spcBef>
        <a:spcAft>
          <a:spcPts val="288"/>
        </a:spcAft>
        <a:buClr>
          <a:srgbClr val="000000"/>
        </a:buClr>
        <a:buSzPct val="100000"/>
        <a:buFont typeface="Times New Roman" pitchFamily="16"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faithlutheranpg.com/windows/Dscn0430.jpg"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187450" y="273050"/>
            <a:ext cx="7497763" cy="1143000"/>
          </a:xfrm>
          <a:solidFill>
            <a:srgbClr val="EAEAEA"/>
          </a:solidFill>
        </p:spPr>
        <p:txBody>
          <a:bodyPr rIns="132080"/>
          <a:lstStyle/>
          <a:p>
            <a:pPr algn="ctr"/>
            <a:r>
              <a:rPr lang="en-US" sz="2600" smtClean="0">
                <a:latin typeface="Comic Sans MS" pitchFamily="66" charset="0"/>
                <a:sym typeface="Comic Sans MS" pitchFamily="66" charset="0"/>
              </a:rPr>
              <a:t>How do you think an addict may find money for drugs?</a:t>
            </a:r>
          </a:p>
        </p:txBody>
      </p:sp>
      <p:sp>
        <p:nvSpPr>
          <p:cNvPr id="38915" name="Rectangle 3"/>
          <p:cNvSpPr>
            <a:spLocks noGrp="1" noChangeArrowheads="1"/>
          </p:cNvSpPr>
          <p:nvPr>
            <p:ph type="body" idx="1"/>
          </p:nvPr>
        </p:nvSpPr>
        <p:spPr>
          <a:xfrm>
            <a:off x="457200" y="1658938"/>
            <a:ext cx="8228013" cy="4183062"/>
          </a:xfrm>
          <a:solidFill>
            <a:srgbClr val="EAEAEA"/>
          </a:solidFill>
        </p:spPr>
        <p:txBody>
          <a:bodyPr rIns="132080"/>
          <a:lstStyle/>
          <a:p>
            <a:pPr>
              <a:buFont typeface="Comic Sans MS" pitchFamily="66" charset="0"/>
              <a:buNone/>
            </a:pPr>
            <a:r>
              <a:rPr lang="en-US" smtClean="0">
                <a:latin typeface="Comic Sans MS" pitchFamily="66" charset="0"/>
                <a:sym typeface="Comic Sans MS" pitchFamily="66" charset="0"/>
              </a:rPr>
              <a:t>Drugs has an effect on the crime in society. If an addict needs drugs and has no money to buy them the obvious solution is to steal money or items that can be sold for money.</a:t>
            </a:r>
          </a:p>
          <a:p>
            <a:pPr>
              <a:buFont typeface="Comic Sans MS" pitchFamily="66" charset="0"/>
              <a:buNone/>
            </a:pPr>
            <a:endParaRPr lang="en-US" smtClean="0">
              <a:latin typeface="Comic Sans MS" pitchFamily="66" charset="0"/>
              <a:sym typeface="Comic Sans MS" pitchFamily="66" charset="0"/>
            </a:endParaRPr>
          </a:p>
          <a:p>
            <a:pPr>
              <a:buFont typeface="Comic Sans MS" pitchFamily="66" charset="0"/>
              <a:buNone/>
            </a:pPr>
            <a:r>
              <a:rPr lang="en-US" smtClean="0">
                <a:latin typeface="Comic Sans MS" pitchFamily="66" charset="0"/>
                <a:sym typeface="Comic Sans MS" pitchFamily="66" charset="0"/>
              </a:rPr>
              <a:t>Often, addicts steal from those closest to them &amp; hurt their families.</a:t>
            </a:r>
          </a:p>
        </p:txBody>
      </p:sp>
      <p:sp>
        <p:nvSpPr>
          <p:cNvPr id="2052" name="Text Box 4"/>
          <p:cNvSpPr txBox="1">
            <a:spLocks noChangeArrowheads="1"/>
          </p:cNvSpPr>
          <p:nvPr/>
        </p:nvSpPr>
        <p:spPr bwMode="auto">
          <a:xfrm>
            <a:off x="7461250" y="5602288"/>
            <a:ext cx="312738" cy="261937"/>
          </a:xfrm>
          <a:prstGeom prst="rect">
            <a:avLst/>
          </a:prstGeom>
          <a:solidFill>
            <a:srgbClr val="EAEAEA"/>
          </a:solidFill>
          <a:ln>
            <a:noFill/>
          </a:ln>
          <a:extLst>
            <a:ext uri="{91240B29-F687-4F45-9708-019B960494DF}">
              <a14:hiddenLine xmlns:a14="http://schemas.microsoft.com/office/drawing/2010/main" w="12700">
                <a:solidFill>
                  <a:schemeClr val="tx1"/>
                </a:solidFill>
                <a:miter lim="800000"/>
                <a:headEnd/>
                <a:tailEnd/>
              </a14:hiddenLine>
            </a:ext>
          </a:extLst>
        </p:spPr>
        <p:txBody>
          <a:bodyPr wrap="none"/>
          <a:lstStyle/>
          <a:p>
            <a:pPr algn="ctr" hangingPunct="1">
              <a:lnSpc>
                <a:spcPct val="100000"/>
              </a:lnSpc>
              <a:buClrTx/>
              <a:buSzTx/>
              <a:buFontTx/>
              <a:buNone/>
            </a:pPr>
            <a:fld id="{6DA05BBF-D4CA-46E3-85DA-F6208FA86BC5}" type="slidenum">
              <a:rPr lang="en-US" sz="1400">
                <a:cs typeface="Arial" charset="0"/>
                <a:sym typeface="Arial" charset="0"/>
              </a:rPr>
              <a:pPr algn="ctr" hangingPunct="1">
                <a:lnSpc>
                  <a:spcPct val="100000"/>
                </a:lnSpc>
                <a:buClrTx/>
                <a:buSzTx/>
                <a:buFontTx/>
                <a:buNone/>
              </a:pPr>
              <a:t>1</a:t>
            </a:fld>
            <a:endParaRPr lang="en-US" sz="1400">
              <a:cs typeface="Arial" charset="0"/>
              <a:sym typeface="Arial" charset="0"/>
            </a:endParaRPr>
          </a:p>
        </p:txBody>
      </p:sp>
      <p:pic>
        <p:nvPicPr>
          <p:cNvPr id="2053" name="Picture 5" descr="ide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4615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 calcmode="lin" valueType="num">
                                      <p:cBhvr additive="base">
                                        <p:cTn id="7" dur="500" fill="hold"/>
                                        <p:tgtEl>
                                          <p:spTgt spid="389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891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8915">
                                            <p:txEl>
                                              <p:pRg st="2" end="2"/>
                                            </p:txEl>
                                          </p:spTgt>
                                        </p:tgtEl>
                                        <p:attrNameLst>
                                          <p:attrName>style.visibility</p:attrName>
                                        </p:attrNameLst>
                                      </p:cBhvr>
                                      <p:to>
                                        <p:strVal val="visible"/>
                                      </p:to>
                                    </p:set>
                                    <p:anim calcmode="lin" valueType="num">
                                      <p:cBhvr additive="base">
                                        <p:cTn id="11" dur="500" fill="hold"/>
                                        <p:tgtEl>
                                          <p:spTgt spid="38915">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891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68313" y="0"/>
            <a:ext cx="8228012" cy="620713"/>
          </a:xfrm>
        </p:spPr>
        <p:txBody>
          <a:bodyPr/>
          <a:lstStyle/>
          <a:p>
            <a:pPr algn="ctr"/>
            <a:r>
              <a:rPr lang="en-GB" sz="3000" smtClean="0">
                <a:latin typeface="Comic Sans MS" pitchFamily="66" charset="0"/>
              </a:rPr>
              <a:t>Tax on tobacco and alcohol</a:t>
            </a:r>
          </a:p>
        </p:txBody>
      </p:sp>
      <p:sp>
        <p:nvSpPr>
          <p:cNvPr id="11267" name="Rectangle 3"/>
          <p:cNvSpPr>
            <a:spLocks noGrp="1" noChangeArrowheads="1"/>
          </p:cNvSpPr>
          <p:nvPr>
            <p:ph type="body" idx="1"/>
          </p:nvPr>
        </p:nvSpPr>
        <p:spPr>
          <a:xfrm>
            <a:off x="179388" y="692150"/>
            <a:ext cx="8785225" cy="5832475"/>
          </a:xfrm>
          <a:solidFill>
            <a:srgbClr val="FFFF99"/>
          </a:solidFill>
        </p:spPr>
        <p:txBody>
          <a:bodyPr/>
          <a:lstStyle/>
          <a:p>
            <a:pPr>
              <a:lnSpc>
                <a:spcPct val="92000"/>
              </a:lnSpc>
            </a:pPr>
            <a:r>
              <a:rPr lang="en-GB" sz="2200" smtClean="0">
                <a:latin typeface="Comic Sans MS" pitchFamily="66" charset="0"/>
              </a:rPr>
              <a:t>Some of the money collected in tax and duty goes towards funding the National Health Service, which has to cope with the extra demands put on it by smokers and drinkers. </a:t>
            </a:r>
          </a:p>
          <a:p>
            <a:pPr>
              <a:lnSpc>
                <a:spcPct val="92000"/>
              </a:lnSpc>
            </a:pPr>
            <a:r>
              <a:rPr lang="en-GB" sz="2200" smtClean="0">
                <a:latin typeface="Comic Sans MS" pitchFamily="66" charset="0"/>
              </a:rPr>
              <a:t>In 2007, health problems caused by alcohol cost the NHS around £2.7 billion; smoking-related illness cost less. </a:t>
            </a:r>
          </a:p>
          <a:p>
            <a:pPr>
              <a:lnSpc>
                <a:spcPct val="92000"/>
              </a:lnSpc>
            </a:pPr>
            <a:r>
              <a:rPr lang="en-GB" sz="2200" smtClean="0">
                <a:latin typeface="Comic Sans MS" pitchFamily="66" charset="0"/>
              </a:rPr>
              <a:t>In the same year, the cost to the NHS of drugs to help people quit taking drugs, drinking alcohol and smoking tobacco was around £111 million. </a:t>
            </a:r>
          </a:p>
          <a:p>
            <a:pPr>
              <a:lnSpc>
                <a:spcPct val="92000"/>
              </a:lnSpc>
            </a:pPr>
            <a:r>
              <a:rPr lang="en-GB" sz="2200" smtClean="0">
                <a:latin typeface="Comic Sans MS" pitchFamily="66" charset="0"/>
              </a:rPr>
              <a:t>However, the tax and duty raised from the sale of alcohol was around £8 billion, with a similar amount collected from tobacco sales. </a:t>
            </a:r>
          </a:p>
          <a:p>
            <a:pPr>
              <a:lnSpc>
                <a:spcPct val="92000"/>
              </a:lnSpc>
            </a:pPr>
            <a:r>
              <a:rPr lang="en-GB" sz="2200" smtClean="0">
                <a:latin typeface="Comic Sans MS" pitchFamily="66" charset="0"/>
              </a:rPr>
              <a:t>So the total cost to the NHS was around 30% of the total revenue. </a:t>
            </a:r>
          </a:p>
          <a:p>
            <a:pPr>
              <a:lnSpc>
                <a:spcPct val="92000"/>
              </a:lnSpc>
            </a:pPr>
            <a:r>
              <a:rPr lang="en-GB" sz="2200" smtClean="0">
                <a:latin typeface="Comic Sans MS" pitchFamily="66" charset="0"/>
              </a:rPr>
              <a:t>It could be said that smokers and drinkers subsidise other areas of public spending (including education).</a:t>
            </a:r>
          </a:p>
          <a:p>
            <a:pPr>
              <a:lnSpc>
                <a:spcPct val="92000"/>
              </a:lnSpc>
            </a:pPr>
            <a:endParaRPr lang="en-GB" sz="2200" smtClean="0">
              <a:latin typeface="Comic Sans MS" pitchFamily="66"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idx="1"/>
          </p:nvPr>
        </p:nvSpPr>
        <p:spPr>
          <a:xfrm>
            <a:off x="457200" y="1604963"/>
            <a:ext cx="8228013" cy="744537"/>
          </a:xfrm>
          <a:solidFill>
            <a:srgbClr val="CC66FF"/>
          </a:solidFill>
        </p:spPr>
        <p:txBody>
          <a:bodyPr/>
          <a:lstStyle/>
          <a:p>
            <a:pPr algn="ctr"/>
            <a:r>
              <a:rPr lang="en-GB" smtClean="0">
                <a:latin typeface="Comic Sans MS" pitchFamily="66" charset="0"/>
              </a:rPr>
              <a:t>See info sheets on why people use drugs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WordArt 4"/>
          <p:cNvSpPr>
            <a:spLocks noChangeArrowheads="1" noChangeShapeType="1" noTextEdit="1"/>
          </p:cNvSpPr>
          <p:nvPr/>
        </p:nvSpPr>
        <p:spPr bwMode="auto">
          <a:xfrm>
            <a:off x="755650" y="1412875"/>
            <a:ext cx="7345363" cy="3240088"/>
          </a:xfrm>
          <a:prstGeom prst="rect">
            <a:avLst/>
          </a:prstGeom>
        </p:spPr>
        <p:txBody>
          <a:bodyPr wrap="none" fromWordArt="1">
            <a:prstTxWarp prst="textPlain">
              <a:avLst>
                <a:gd name="adj" fmla="val 50000"/>
              </a:avLst>
            </a:prstTxWarp>
          </a:bodyPr>
          <a:lstStyle/>
          <a:p>
            <a:pPr algn="ctr"/>
            <a:r>
              <a:rPr lang="en-US"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a:rPr>
              <a:t>Religious Views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ctr"/>
            <a:r>
              <a:rPr lang="en-GB" sz="3000" smtClean="0">
                <a:latin typeface="Comic Sans MS" pitchFamily="66" charset="0"/>
              </a:rPr>
              <a:t>Christian Views</a:t>
            </a:r>
          </a:p>
        </p:txBody>
      </p:sp>
      <p:sp>
        <p:nvSpPr>
          <p:cNvPr id="14339" name="Rectangle 3"/>
          <p:cNvSpPr>
            <a:spLocks noGrp="1" noChangeArrowheads="1"/>
          </p:cNvSpPr>
          <p:nvPr>
            <p:ph type="body" idx="1"/>
          </p:nvPr>
        </p:nvSpPr>
        <p:spPr>
          <a:xfrm>
            <a:off x="468313" y="1341438"/>
            <a:ext cx="8228012" cy="4751387"/>
          </a:xfrm>
          <a:solidFill>
            <a:srgbClr val="FFFF99"/>
          </a:solidFill>
        </p:spPr>
        <p:txBody>
          <a:bodyPr/>
          <a:lstStyle/>
          <a:p>
            <a:r>
              <a:rPr lang="en-GB" smtClean="0">
                <a:latin typeface="Comic Sans MS" pitchFamily="66" charset="0"/>
              </a:rPr>
              <a:t>As Christians believe that God created humans they feel that they should look after their bodies.</a:t>
            </a:r>
          </a:p>
          <a:p>
            <a:endParaRPr lang="en-GB" smtClean="0">
              <a:latin typeface="Comic Sans MS" pitchFamily="66" charset="0"/>
            </a:endParaRPr>
          </a:p>
          <a:p>
            <a:r>
              <a:rPr lang="en-GB" smtClean="0"/>
              <a:t>“</a:t>
            </a:r>
            <a:r>
              <a:rPr lang="en-GB" u="sng" smtClean="0">
                <a:latin typeface="Comic Sans MS" pitchFamily="66" charset="0"/>
              </a:rPr>
              <a:t>Your body is a temple of the Holy Spirit</a:t>
            </a:r>
            <a:r>
              <a:rPr lang="en-GB" smtClean="0"/>
              <a:t>”</a:t>
            </a:r>
            <a:r>
              <a:rPr lang="en-GB" smtClean="0">
                <a:latin typeface="Comic Sans MS" pitchFamily="66" charset="0"/>
              </a:rPr>
              <a:t> means that they should respect their bodies and not do anything that will harm it.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p:cNvSpPr>
            <a:spLocks noChangeArrowheads="1"/>
          </p:cNvSpPr>
          <p:nvPr/>
        </p:nvSpPr>
        <p:spPr bwMode="auto">
          <a:xfrm rot="-660000">
            <a:off x="3549650" y="344488"/>
            <a:ext cx="2647950" cy="1223962"/>
          </a:xfrm>
          <a:prstGeom prst="rect">
            <a:avLst/>
          </a:prstGeom>
          <a:solidFill>
            <a:srgbClr val="CCFFCC"/>
          </a:solidFill>
          <a:ln w="9525">
            <a:solidFill>
              <a:srgbClr val="000000"/>
            </a:solidFill>
            <a:round/>
            <a:headEnd/>
            <a:tailEnd/>
          </a:ln>
        </p:spPr>
        <p:txBody>
          <a:bodyPr lIns="90000" tIns="45000" rIns="90000" bIns="45000"/>
          <a:lstStyle/>
          <a:p>
            <a:pPr hangingPunct="1">
              <a:lnSpc>
                <a:spcPct val="112000"/>
              </a:lnSpc>
              <a:tabLst>
                <a:tab pos="723900" algn="l"/>
                <a:tab pos="1447800" algn="l"/>
                <a:tab pos="2171700" algn="l"/>
                <a:tab pos="2895600" algn="l"/>
                <a:tab pos="3619500" algn="l"/>
                <a:tab pos="4343400" algn="l"/>
              </a:tabLst>
            </a:pPr>
            <a:r>
              <a:rPr lang="en-GB">
                <a:solidFill>
                  <a:srgbClr val="000000"/>
                </a:solidFill>
                <a:latin typeface="Comic Sans MS" pitchFamily="66" charset="0"/>
              </a:rPr>
              <a:t>“Did you not know that your body is God’s temple?” ( The Bible)</a:t>
            </a:r>
          </a:p>
        </p:txBody>
      </p:sp>
      <p:sp>
        <p:nvSpPr>
          <p:cNvPr id="15363" name="Rectangle 2"/>
          <p:cNvSpPr>
            <a:spLocks noChangeArrowheads="1"/>
          </p:cNvSpPr>
          <p:nvPr/>
        </p:nvSpPr>
        <p:spPr bwMode="auto">
          <a:xfrm rot="420000">
            <a:off x="6727825" y="487363"/>
            <a:ext cx="2027238" cy="1943100"/>
          </a:xfrm>
          <a:prstGeom prst="rect">
            <a:avLst/>
          </a:prstGeom>
          <a:solidFill>
            <a:srgbClr val="FFCCCC"/>
          </a:solidFill>
          <a:ln w="9525">
            <a:solidFill>
              <a:srgbClr val="000000"/>
            </a:solidFill>
            <a:round/>
            <a:headEnd/>
            <a:tailEnd/>
          </a:ln>
        </p:spPr>
        <p:txBody>
          <a:bodyPr lIns="90000" tIns="45000" rIns="90000" bIns="45000"/>
          <a:lstStyle/>
          <a:p>
            <a:pPr hangingPunct="1">
              <a:lnSpc>
                <a:spcPct val="112000"/>
              </a:lnSpc>
              <a:tabLst>
                <a:tab pos="723900" algn="l"/>
                <a:tab pos="1447800" algn="l"/>
                <a:tab pos="2171700" algn="l"/>
                <a:tab pos="2895600" algn="l"/>
                <a:tab pos="3619500" algn="l"/>
              </a:tabLst>
            </a:pPr>
            <a:r>
              <a:rPr lang="en-GB">
                <a:solidFill>
                  <a:srgbClr val="000000"/>
                </a:solidFill>
                <a:latin typeface="Comic Sans MS" pitchFamily="66" charset="0"/>
              </a:rPr>
              <a:t>“This changing water into wine was the first of Jesus’ miracles.” (The Bible)</a:t>
            </a:r>
          </a:p>
        </p:txBody>
      </p:sp>
      <p:sp>
        <p:nvSpPr>
          <p:cNvPr id="15364" name="Rectangle 3"/>
          <p:cNvSpPr>
            <a:spLocks noChangeArrowheads="1"/>
          </p:cNvSpPr>
          <p:nvPr/>
        </p:nvSpPr>
        <p:spPr bwMode="auto">
          <a:xfrm>
            <a:off x="4643438" y="1700213"/>
            <a:ext cx="1512887" cy="2736850"/>
          </a:xfrm>
          <a:prstGeom prst="rect">
            <a:avLst/>
          </a:prstGeom>
          <a:solidFill>
            <a:srgbClr val="FFCCCC"/>
          </a:solidFill>
          <a:ln w="9525">
            <a:solidFill>
              <a:srgbClr val="000000"/>
            </a:solidFill>
            <a:round/>
            <a:headEnd/>
            <a:tailEnd/>
          </a:ln>
        </p:spPr>
        <p:txBody>
          <a:bodyPr lIns="90000" tIns="45000" rIns="90000" bIns="45000"/>
          <a:lstStyle/>
          <a:p>
            <a:pPr hangingPunct="1">
              <a:lnSpc>
                <a:spcPct val="112000"/>
              </a:lnSpc>
              <a:tabLst>
                <a:tab pos="723900" algn="l"/>
                <a:tab pos="1447800" algn="l"/>
                <a:tab pos="2171700" algn="l"/>
                <a:tab pos="2895600" algn="l"/>
                <a:tab pos="3619500" algn="l"/>
                <a:tab pos="4343400" algn="l"/>
                <a:tab pos="5067300" algn="l"/>
              </a:tabLst>
            </a:pPr>
            <a:r>
              <a:rPr lang="en-GB">
                <a:solidFill>
                  <a:srgbClr val="000000"/>
                </a:solidFill>
                <a:latin typeface="Comic Sans MS" pitchFamily="66" charset="0"/>
              </a:rPr>
              <a:t>“Don’t drink only water; a little wine will help your illnesses.” (From the Bible)</a:t>
            </a:r>
          </a:p>
        </p:txBody>
      </p:sp>
      <p:sp>
        <p:nvSpPr>
          <p:cNvPr id="15365" name="Rectangle 4"/>
          <p:cNvSpPr>
            <a:spLocks noChangeArrowheads="1"/>
          </p:cNvSpPr>
          <p:nvPr/>
        </p:nvSpPr>
        <p:spPr bwMode="auto">
          <a:xfrm>
            <a:off x="250825" y="620713"/>
            <a:ext cx="3095625" cy="2374900"/>
          </a:xfrm>
          <a:prstGeom prst="rect">
            <a:avLst/>
          </a:prstGeom>
          <a:solidFill>
            <a:srgbClr val="CCFFCC"/>
          </a:solidFill>
          <a:ln w="9525">
            <a:solidFill>
              <a:srgbClr val="000000"/>
            </a:solidFill>
            <a:round/>
            <a:headEnd/>
            <a:tailEnd/>
          </a:ln>
        </p:spPr>
        <p:txBody>
          <a:bodyPr lIns="90000" tIns="45000" rIns="90000" bIns="45000"/>
          <a:lstStyle/>
          <a:p>
            <a:pPr hangingPunct="1">
              <a:lnSpc>
                <a:spcPct val="112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solidFill>
                  <a:srgbClr val="000000"/>
                </a:solidFill>
                <a:latin typeface="Comic Sans MS" pitchFamily="66" charset="0"/>
              </a:rPr>
              <a:t>“The use of drugs inflicts serious damage on the body. Other than as medicine their use is a serious offence.” (Official teaching of the Catholic Church)</a:t>
            </a:r>
          </a:p>
        </p:txBody>
      </p:sp>
      <p:sp>
        <p:nvSpPr>
          <p:cNvPr id="15366" name="Rectangle 5"/>
          <p:cNvSpPr>
            <a:spLocks noChangeArrowheads="1"/>
          </p:cNvSpPr>
          <p:nvPr/>
        </p:nvSpPr>
        <p:spPr bwMode="auto">
          <a:xfrm>
            <a:off x="179388" y="3213100"/>
            <a:ext cx="2232025" cy="2736850"/>
          </a:xfrm>
          <a:prstGeom prst="rect">
            <a:avLst/>
          </a:prstGeom>
          <a:solidFill>
            <a:srgbClr val="CCFFCC"/>
          </a:solidFill>
          <a:ln w="9525">
            <a:solidFill>
              <a:srgbClr val="000000"/>
            </a:solidFill>
            <a:round/>
            <a:headEnd/>
            <a:tailEnd/>
          </a:ln>
        </p:spPr>
        <p:txBody>
          <a:bodyPr lIns="90000" tIns="45000" rIns="90000" bIns="45000"/>
          <a:lstStyle/>
          <a:p>
            <a:pPr hangingPunct="1">
              <a:lnSpc>
                <a:spcPct val="112000"/>
              </a:lnSpc>
              <a:tabLst>
                <a:tab pos="723900" algn="l"/>
                <a:tab pos="1447800" algn="l"/>
                <a:tab pos="2171700" algn="l"/>
                <a:tab pos="2895600" algn="l"/>
                <a:tab pos="3619500" algn="l"/>
                <a:tab pos="4343400" algn="l"/>
                <a:tab pos="5067300" algn="l"/>
                <a:tab pos="5791200" algn="l"/>
                <a:tab pos="6515100" algn="l"/>
                <a:tab pos="7239000" algn="l"/>
              </a:tabLst>
            </a:pPr>
            <a:r>
              <a:rPr lang="en-GB">
                <a:solidFill>
                  <a:srgbClr val="000000"/>
                </a:solidFill>
                <a:latin typeface="Comic Sans MS" pitchFamily="66" charset="0"/>
              </a:rPr>
              <a:t>“The State has a duty to protect his citizens from the dangers  of alcoholism” (Official teaching of the Catholic Church)</a:t>
            </a:r>
          </a:p>
        </p:txBody>
      </p:sp>
      <p:sp>
        <p:nvSpPr>
          <p:cNvPr id="15367" name="Rectangle 7"/>
          <p:cNvSpPr>
            <a:spLocks noChangeArrowheads="1"/>
          </p:cNvSpPr>
          <p:nvPr/>
        </p:nvSpPr>
        <p:spPr bwMode="auto">
          <a:xfrm>
            <a:off x="6227763" y="2852738"/>
            <a:ext cx="1368425" cy="2305050"/>
          </a:xfrm>
          <a:prstGeom prst="rect">
            <a:avLst/>
          </a:prstGeom>
          <a:solidFill>
            <a:srgbClr val="CCFFCC"/>
          </a:solidFill>
          <a:ln w="9525">
            <a:solidFill>
              <a:schemeClr val="tx1"/>
            </a:solidFill>
            <a:round/>
            <a:headEnd/>
            <a:tailEnd/>
          </a:ln>
        </p:spPr>
        <p:txBody>
          <a:bodyPr lIns="90000" tIns="45000" rIns="90000" bIns="45000"/>
          <a:lstStyle/>
          <a:p>
            <a:pPr hangingPunct="1">
              <a:lnSpc>
                <a:spcPct val="112000"/>
              </a:lnSpc>
              <a:tabLst>
                <a:tab pos="723900" algn="l"/>
                <a:tab pos="1447800" algn="l"/>
                <a:tab pos="2171700" algn="l"/>
                <a:tab pos="2895600" algn="l"/>
                <a:tab pos="3619500" algn="l"/>
                <a:tab pos="4343400" algn="l"/>
              </a:tabLst>
            </a:pPr>
            <a:r>
              <a:rPr lang="en-GB">
                <a:solidFill>
                  <a:srgbClr val="000000"/>
                </a:solidFill>
                <a:latin typeface="Comic Sans MS" pitchFamily="66" charset="0"/>
              </a:rPr>
              <a:t>“Do not get drunk with wine....that is a sin.” (From the Bible)</a:t>
            </a:r>
          </a:p>
        </p:txBody>
      </p:sp>
      <p:sp>
        <p:nvSpPr>
          <p:cNvPr id="15368" name="Rectangle 8"/>
          <p:cNvSpPr>
            <a:spLocks noChangeArrowheads="1"/>
          </p:cNvSpPr>
          <p:nvPr/>
        </p:nvSpPr>
        <p:spPr bwMode="auto">
          <a:xfrm>
            <a:off x="7740650" y="2852738"/>
            <a:ext cx="1198563" cy="3024187"/>
          </a:xfrm>
          <a:prstGeom prst="rect">
            <a:avLst/>
          </a:prstGeom>
          <a:solidFill>
            <a:srgbClr val="FFCCCC"/>
          </a:solidFill>
          <a:ln w="9525">
            <a:solidFill>
              <a:srgbClr val="000000"/>
            </a:solidFill>
            <a:round/>
            <a:headEnd/>
            <a:tailEnd/>
          </a:ln>
        </p:spPr>
        <p:txBody>
          <a:bodyPr lIns="90000" tIns="45000" rIns="90000" bIns="45000"/>
          <a:lstStyle/>
          <a:p>
            <a:pPr hangingPunct="1">
              <a:lnSpc>
                <a:spcPct val="112000"/>
              </a:lnSpc>
              <a:tabLst>
                <a:tab pos="723900" algn="l"/>
                <a:tab pos="1447800" algn="l"/>
                <a:tab pos="2171700" algn="l"/>
                <a:tab pos="2895600" algn="l"/>
                <a:tab pos="3619500" algn="l"/>
              </a:tabLst>
            </a:pPr>
            <a:r>
              <a:rPr lang="en-GB">
                <a:solidFill>
                  <a:srgbClr val="000000"/>
                </a:solidFill>
                <a:latin typeface="Comic Sans MS" pitchFamily="66" charset="0"/>
              </a:rPr>
              <a:t>“Wine has been created to make people happy.” (From the Bible)</a:t>
            </a:r>
          </a:p>
        </p:txBody>
      </p:sp>
      <p:sp>
        <p:nvSpPr>
          <p:cNvPr id="15369" name="Rectangle 9"/>
          <p:cNvSpPr>
            <a:spLocks noChangeArrowheads="1"/>
          </p:cNvSpPr>
          <p:nvPr/>
        </p:nvSpPr>
        <p:spPr bwMode="auto">
          <a:xfrm>
            <a:off x="2555875" y="3716338"/>
            <a:ext cx="2016125" cy="2520950"/>
          </a:xfrm>
          <a:prstGeom prst="rect">
            <a:avLst/>
          </a:prstGeom>
          <a:solidFill>
            <a:srgbClr val="CCFFCC"/>
          </a:solidFill>
          <a:ln w="9525">
            <a:solidFill>
              <a:srgbClr val="000000"/>
            </a:solidFill>
            <a:round/>
            <a:headEnd/>
            <a:tailEnd/>
          </a:ln>
        </p:spPr>
        <p:txBody>
          <a:bodyPr lIns="90000" tIns="45000" rIns="90000" bIns="45000"/>
          <a:lstStyle/>
          <a:p>
            <a:pPr hangingPunct="1">
              <a:lnSpc>
                <a:spcPct val="112000"/>
              </a:lnSpc>
              <a:tabLst>
                <a:tab pos="723900" algn="l"/>
                <a:tab pos="1447800" algn="l"/>
                <a:tab pos="2171700" algn="l"/>
                <a:tab pos="2895600" algn="l"/>
                <a:tab pos="3619500" algn="l"/>
              </a:tabLst>
            </a:pPr>
            <a:r>
              <a:rPr lang="en-GB">
                <a:solidFill>
                  <a:srgbClr val="000000"/>
                </a:solidFill>
                <a:latin typeface="Comic Sans MS" pitchFamily="66" charset="0"/>
              </a:rPr>
              <a:t>“Methodists should seriously consider total abstinence from alcohol.” (Policy document of the Methodist Church</a:t>
            </a:r>
          </a:p>
        </p:txBody>
      </p:sp>
      <p:sp>
        <p:nvSpPr>
          <p:cNvPr id="15370" name="Rectangle 10"/>
          <p:cNvSpPr>
            <a:spLocks noChangeArrowheads="1"/>
          </p:cNvSpPr>
          <p:nvPr/>
        </p:nvSpPr>
        <p:spPr bwMode="auto">
          <a:xfrm>
            <a:off x="4716463" y="5300663"/>
            <a:ext cx="2932112" cy="1296987"/>
          </a:xfrm>
          <a:prstGeom prst="rect">
            <a:avLst/>
          </a:prstGeom>
          <a:solidFill>
            <a:srgbClr val="CCFFCC"/>
          </a:solidFill>
          <a:ln w="9525">
            <a:solidFill>
              <a:srgbClr val="000000"/>
            </a:solidFill>
            <a:round/>
            <a:headEnd/>
            <a:tailEnd/>
          </a:ln>
        </p:spPr>
        <p:txBody>
          <a:bodyPr lIns="90000" tIns="45000" rIns="90000" bIns="45000"/>
          <a:lstStyle/>
          <a:p>
            <a:pPr hangingPunct="1">
              <a:lnSpc>
                <a:spcPct val="112000"/>
              </a:lnSpc>
              <a:tabLst>
                <a:tab pos="723900" algn="l"/>
                <a:tab pos="1447800" algn="l"/>
                <a:tab pos="2171700" algn="l"/>
                <a:tab pos="2895600" algn="l"/>
              </a:tabLst>
            </a:pPr>
            <a:r>
              <a:rPr lang="en-GB">
                <a:solidFill>
                  <a:srgbClr val="000000"/>
                </a:solidFill>
                <a:latin typeface="Comic Sans MS" pitchFamily="66" charset="0"/>
              </a:rPr>
              <a:t>“Members must refrain from alcohol and tobacco use.” (Document of the Salvation Army)</a:t>
            </a:r>
          </a:p>
        </p:txBody>
      </p:sp>
      <p:pic>
        <p:nvPicPr>
          <p:cNvPr id="15371" name="Picture 11" descr="Dscn0430s">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1989138"/>
            <a:ext cx="1135063" cy="158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body" idx="1"/>
          </p:nvPr>
        </p:nvSpPr>
        <p:spPr>
          <a:xfrm>
            <a:off x="395288" y="476250"/>
            <a:ext cx="8228012" cy="5689600"/>
          </a:xfrm>
          <a:solidFill>
            <a:srgbClr val="FFFF99"/>
          </a:solidFill>
        </p:spPr>
        <p:txBody>
          <a:bodyPr/>
          <a:lstStyle/>
          <a:p>
            <a:pPr marL="609600" indent="-609600" defTabSz="914400">
              <a:lnSpc>
                <a:spcPct val="90000"/>
              </a:lnSpc>
              <a:buFontTx/>
              <a:buNone/>
            </a:pPr>
            <a:r>
              <a:rPr lang="en-GB" sz="2400" smtClean="0">
                <a:latin typeface="Comic Sans MS" pitchFamily="66" charset="0"/>
              </a:rPr>
              <a:t>1.	Explain the Christian views on drinking alcohol.</a:t>
            </a:r>
          </a:p>
          <a:p>
            <a:pPr marL="609600" indent="-609600" defTabSz="914400">
              <a:lnSpc>
                <a:spcPct val="90000"/>
              </a:lnSpc>
              <a:buFontTx/>
              <a:buNone/>
            </a:pPr>
            <a:r>
              <a:rPr lang="en-GB" sz="2400" smtClean="0">
                <a:latin typeface="Comic Sans MS" pitchFamily="66" charset="0"/>
              </a:rPr>
              <a:t>(think about why its ok to drink but not get drunk)</a:t>
            </a:r>
          </a:p>
          <a:p>
            <a:pPr marL="609600" indent="-609600" defTabSz="914400">
              <a:lnSpc>
                <a:spcPct val="90000"/>
              </a:lnSpc>
              <a:buFontTx/>
              <a:buNone/>
            </a:pPr>
            <a:endParaRPr lang="en-GB" sz="2400" smtClean="0">
              <a:latin typeface="Comic Sans MS" pitchFamily="66" charset="0"/>
            </a:endParaRPr>
          </a:p>
          <a:p>
            <a:pPr marL="609600" indent="-609600" defTabSz="914400">
              <a:lnSpc>
                <a:spcPct val="90000"/>
              </a:lnSpc>
              <a:buFontTx/>
              <a:buNone/>
            </a:pPr>
            <a:r>
              <a:rPr lang="en-GB" sz="2400" smtClean="0">
                <a:latin typeface="Comic Sans MS" pitchFamily="66" charset="0"/>
              </a:rPr>
              <a:t>2.	How could the following quotes be used to express Christian views against the use of illegal drugs?</a:t>
            </a:r>
          </a:p>
          <a:p>
            <a:pPr marL="609600" indent="-609600" defTabSz="914400">
              <a:lnSpc>
                <a:spcPct val="90000"/>
              </a:lnSpc>
              <a:buFontTx/>
              <a:buNone/>
            </a:pPr>
            <a:r>
              <a:rPr lang="en-GB" sz="2400" smtClean="0"/>
              <a:t>‘</a:t>
            </a:r>
            <a:r>
              <a:rPr lang="en-GB" sz="2400" smtClean="0">
                <a:latin typeface="Comic Sans MS" pitchFamily="66" charset="0"/>
              </a:rPr>
              <a:t>Your body is a temple of the Holy Spirit</a:t>
            </a:r>
            <a:r>
              <a:rPr lang="en-GB" sz="2400" smtClean="0"/>
              <a:t>’</a:t>
            </a:r>
            <a:endParaRPr lang="en-GB" sz="2400" smtClean="0">
              <a:latin typeface="Comic Sans MS" pitchFamily="66" charset="0"/>
            </a:endParaRPr>
          </a:p>
          <a:p>
            <a:pPr marL="609600" indent="-609600" defTabSz="914400">
              <a:lnSpc>
                <a:spcPct val="90000"/>
              </a:lnSpc>
              <a:buFontTx/>
              <a:buNone/>
            </a:pPr>
            <a:r>
              <a:rPr lang="en-GB" sz="2400" smtClean="0"/>
              <a:t>‘</a:t>
            </a:r>
            <a:r>
              <a:rPr lang="en-GB" sz="2400" smtClean="0">
                <a:latin typeface="Comic Sans MS" pitchFamily="66" charset="0"/>
              </a:rPr>
              <a:t>God made you in His image</a:t>
            </a:r>
            <a:r>
              <a:rPr lang="en-GB" sz="2400" smtClean="0"/>
              <a:t>’</a:t>
            </a:r>
            <a:endParaRPr lang="en-GB" sz="2400" smtClean="0">
              <a:latin typeface="Comic Sans MS" pitchFamily="66" charset="0"/>
            </a:endParaRPr>
          </a:p>
          <a:p>
            <a:pPr marL="609600" indent="-609600" defTabSz="914400">
              <a:lnSpc>
                <a:spcPct val="90000"/>
              </a:lnSpc>
              <a:buFontTx/>
              <a:buNone/>
            </a:pPr>
            <a:r>
              <a:rPr lang="en-GB" sz="2400" smtClean="0"/>
              <a:t>‘</a:t>
            </a:r>
            <a:r>
              <a:rPr lang="en-GB" sz="2400" smtClean="0">
                <a:latin typeface="Comic Sans MS" pitchFamily="66" charset="0"/>
              </a:rPr>
              <a:t>Love your neighbour</a:t>
            </a:r>
            <a:r>
              <a:rPr lang="en-GB" sz="2400" smtClean="0"/>
              <a:t>’</a:t>
            </a:r>
            <a:endParaRPr lang="en-GB" sz="2400" smtClean="0">
              <a:latin typeface="Comic Sans MS" pitchFamily="66" charset="0"/>
            </a:endParaRPr>
          </a:p>
          <a:p>
            <a:pPr marL="609600" indent="-609600" defTabSz="914400">
              <a:lnSpc>
                <a:spcPct val="90000"/>
              </a:lnSpc>
              <a:buFontTx/>
              <a:buNone/>
            </a:pPr>
            <a:endParaRPr lang="en-GB" sz="2400" smtClean="0">
              <a:latin typeface="Comic Sans MS" pitchFamily="66" charset="0"/>
            </a:endParaRPr>
          </a:p>
          <a:p>
            <a:pPr marL="609600" indent="-609600" defTabSz="914400">
              <a:lnSpc>
                <a:spcPct val="90000"/>
              </a:lnSpc>
              <a:buFontTx/>
              <a:buNone/>
            </a:pPr>
            <a:r>
              <a:rPr lang="en-GB" sz="2400" smtClean="0">
                <a:latin typeface="Comic Sans MS" pitchFamily="66" charset="0"/>
              </a:rPr>
              <a:t>	For both questions make sure that you give more than one Christian opinion.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1"/>
          <p:cNvSpPr>
            <a:spLocks noGrp="1"/>
          </p:cNvSpPr>
          <p:nvPr>
            <p:ph type="dt" sz="quarter" idx="10"/>
          </p:nvPr>
        </p:nvSpPr>
        <p:spPr>
          <a:xfrm>
            <a:off x="3276600" y="6165850"/>
            <a:ext cx="1162050" cy="363538"/>
          </a:xfrm>
          <a:noFill/>
          <a:extLst>
            <a:ext uri="{909E8E84-426E-40DD-AFC4-6F175D3DCCD1}">
              <a14:hiddenFill xmlns:a14="http://schemas.microsoft.com/office/drawing/2010/main">
                <a:solidFill>
                  <a:srgbClr val="FFFFFF"/>
                </a:solidFill>
              </a14:hiddenFill>
            </a:ext>
          </a:extLst>
        </p:spPr>
        <p:txBody>
          <a:bodyPr/>
          <a:lstStyle>
            <a:lvl1pPr eaLnBrk="0">
              <a:tabLst>
                <a:tab pos="723900" algn="l"/>
                <a:tab pos="1447800" algn="l"/>
              </a:tabLst>
              <a:defRPr>
                <a:solidFill>
                  <a:schemeClr val="tx1"/>
                </a:solidFill>
                <a:latin typeface="Arial" charset="0"/>
                <a:ea typeface="Arial Unicode MS" pitchFamily="34" charset="-128"/>
                <a:cs typeface="Arial Unicode MS" pitchFamily="34" charset="-128"/>
              </a:defRPr>
            </a:lvl1pPr>
            <a:lvl2pPr eaLnBrk="0">
              <a:tabLst>
                <a:tab pos="723900" algn="l"/>
                <a:tab pos="1447800" algn="l"/>
              </a:tabLst>
              <a:defRPr>
                <a:solidFill>
                  <a:schemeClr val="tx1"/>
                </a:solidFill>
                <a:latin typeface="Arial" charset="0"/>
                <a:ea typeface="Arial Unicode MS" pitchFamily="34" charset="-128"/>
                <a:cs typeface="Arial Unicode MS" pitchFamily="34" charset="-128"/>
              </a:defRPr>
            </a:lvl2pPr>
            <a:lvl3pPr eaLnBrk="0">
              <a:tabLst>
                <a:tab pos="723900" algn="l"/>
                <a:tab pos="1447800" algn="l"/>
              </a:tabLst>
              <a:defRPr>
                <a:solidFill>
                  <a:schemeClr val="tx1"/>
                </a:solidFill>
                <a:latin typeface="Arial" charset="0"/>
                <a:ea typeface="Arial Unicode MS" pitchFamily="34" charset="-128"/>
                <a:cs typeface="Arial Unicode MS" pitchFamily="34" charset="-128"/>
              </a:defRPr>
            </a:lvl3pPr>
            <a:lvl4pPr eaLnBrk="0">
              <a:tabLst>
                <a:tab pos="723900" algn="l"/>
                <a:tab pos="1447800" algn="l"/>
              </a:tabLst>
              <a:defRPr>
                <a:solidFill>
                  <a:schemeClr val="tx1"/>
                </a:solidFill>
                <a:latin typeface="Arial" charset="0"/>
                <a:ea typeface="Arial Unicode MS" pitchFamily="34" charset="-128"/>
                <a:cs typeface="Arial Unicode MS" pitchFamily="34" charset="-128"/>
              </a:defRPr>
            </a:lvl4pPr>
            <a:lvl5pPr eaLnBrk="0">
              <a:tabLst>
                <a:tab pos="723900" algn="l"/>
                <a:tab pos="1447800" algn="l"/>
              </a:tabLst>
              <a:defRPr>
                <a:solidFill>
                  <a:schemeClr val="tx1"/>
                </a:solidFill>
                <a:latin typeface="Arial" charset="0"/>
                <a:ea typeface="Arial Unicode MS" pitchFamily="34" charset="-128"/>
                <a:cs typeface="Arial Unicode MS"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Lst>
              <a:defRPr>
                <a:solidFill>
                  <a:schemeClr val="tx1"/>
                </a:solidFill>
                <a:latin typeface="Arial" charset="0"/>
                <a:ea typeface="Arial Unicode MS" pitchFamily="34" charset="-128"/>
                <a:cs typeface="Arial Unicode MS"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Lst>
              <a:defRPr>
                <a:solidFill>
                  <a:schemeClr val="tx1"/>
                </a:solidFill>
                <a:latin typeface="Arial" charset="0"/>
                <a:ea typeface="Arial Unicode MS" pitchFamily="34" charset="-128"/>
                <a:cs typeface="Arial Unicode MS"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Lst>
              <a:defRPr>
                <a:solidFill>
                  <a:schemeClr val="tx1"/>
                </a:solidFill>
                <a:latin typeface="Arial" charset="0"/>
                <a:ea typeface="Arial Unicode MS" pitchFamily="34" charset="-128"/>
                <a:cs typeface="Arial Unicode MS"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Lst>
              <a:defRPr>
                <a:solidFill>
                  <a:schemeClr val="tx1"/>
                </a:solidFill>
                <a:latin typeface="Arial" charset="0"/>
                <a:ea typeface="Arial Unicode MS" pitchFamily="34" charset="-128"/>
                <a:cs typeface="Arial Unicode MS" pitchFamily="34" charset="-128"/>
              </a:defRPr>
            </a:lvl9pPr>
          </a:lstStyle>
          <a:p>
            <a:pPr eaLnBrk="1">
              <a:buFont typeface="Times New Roman" pitchFamily="18" charset="0"/>
              <a:buNone/>
            </a:pPr>
            <a:r>
              <a:rPr lang="en-GB" smtClean="0">
                <a:solidFill>
                  <a:srgbClr val="000000"/>
                </a:solidFill>
                <a:latin typeface="Calibri" pitchFamily="34" charset="0"/>
              </a:rPr>
              <a:t>22/06/09</a:t>
            </a:r>
          </a:p>
        </p:txBody>
      </p:sp>
      <p:sp>
        <p:nvSpPr>
          <p:cNvPr id="17411" name="Rectangle 1"/>
          <p:cNvSpPr>
            <a:spLocks noChangeArrowheads="1"/>
          </p:cNvSpPr>
          <p:nvPr/>
        </p:nvSpPr>
        <p:spPr bwMode="auto">
          <a:xfrm>
            <a:off x="827088" y="620713"/>
            <a:ext cx="6305550" cy="3683000"/>
          </a:xfrm>
          <a:prstGeom prst="rect">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90000" tIns="45000" rIns="90000" bIns="45000"/>
          <a:lstStyle/>
          <a:p>
            <a:pPr algn="ctr" hangingPunct="1">
              <a:lnSpc>
                <a:spcPct val="150000"/>
              </a:lnSpc>
              <a:tabLst>
                <a:tab pos="723900" algn="l"/>
                <a:tab pos="1447800" algn="l"/>
                <a:tab pos="2171700" algn="l"/>
                <a:tab pos="2895600" algn="l"/>
                <a:tab pos="3619500" algn="l"/>
                <a:tab pos="4343400" algn="l"/>
                <a:tab pos="5067300" algn="l"/>
              </a:tabLst>
            </a:pPr>
            <a:r>
              <a:rPr lang="en-GB">
                <a:solidFill>
                  <a:srgbClr val="000000"/>
                </a:solidFill>
                <a:latin typeface="Calibri" pitchFamily="34" charset="0"/>
              </a:rPr>
              <a:t>Christian attitudes to drugs</a:t>
            </a:r>
          </a:p>
          <a:p>
            <a:pPr hangingPunct="1">
              <a:lnSpc>
                <a:spcPct val="150000"/>
              </a:lnSpc>
              <a:tabLst>
                <a:tab pos="723900" algn="l"/>
                <a:tab pos="1447800" algn="l"/>
                <a:tab pos="2171700" algn="l"/>
                <a:tab pos="2895600" algn="l"/>
                <a:tab pos="3619500" algn="l"/>
                <a:tab pos="4343400" algn="l"/>
                <a:tab pos="5067300" algn="l"/>
              </a:tabLst>
            </a:pPr>
            <a:r>
              <a:rPr lang="en-GB">
                <a:solidFill>
                  <a:srgbClr val="000000"/>
                </a:solidFill>
                <a:latin typeface="Calibri" pitchFamily="34" charset="0"/>
              </a:rPr>
              <a:t>There is a wide variety of Christian teachings about alcohol and even drug use. Many Christian groups such as….. would say that moderate use of alcohol is acceptable; they would say.....</a:t>
            </a:r>
          </a:p>
          <a:p>
            <a:pPr hangingPunct="1">
              <a:lnSpc>
                <a:spcPct val="112000"/>
              </a:lnSpc>
              <a:tabLst>
                <a:tab pos="723900" algn="l"/>
                <a:tab pos="1447800" algn="l"/>
                <a:tab pos="2171700" algn="l"/>
                <a:tab pos="2895600" algn="l"/>
                <a:tab pos="3619500" algn="l"/>
                <a:tab pos="4343400" algn="l"/>
                <a:tab pos="5067300" algn="l"/>
              </a:tabLst>
            </a:pPr>
            <a:endParaRPr lang="en-GB">
              <a:solidFill>
                <a:srgbClr val="000000"/>
              </a:solidFill>
              <a:latin typeface="Calibri" pitchFamily="34" charset="0"/>
            </a:endParaRPr>
          </a:p>
          <a:p>
            <a:pPr hangingPunct="1">
              <a:lnSpc>
                <a:spcPct val="112000"/>
              </a:lnSpc>
              <a:tabLst>
                <a:tab pos="723900" algn="l"/>
                <a:tab pos="1447800" algn="l"/>
                <a:tab pos="2171700" algn="l"/>
                <a:tab pos="2895600" algn="l"/>
                <a:tab pos="3619500" algn="l"/>
                <a:tab pos="4343400" algn="l"/>
                <a:tab pos="5067300" algn="l"/>
              </a:tabLst>
            </a:pPr>
            <a:endParaRPr lang="en-GB">
              <a:solidFill>
                <a:srgbClr val="000000"/>
              </a:solidFill>
              <a:latin typeface="Calibri" pitchFamily="34" charset="0"/>
            </a:endParaRPr>
          </a:p>
          <a:p>
            <a:pPr hangingPunct="1">
              <a:lnSpc>
                <a:spcPct val="112000"/>
              </a:lnSpc>
              <a:tabLst>
                <a:tab pos="723900" algn="l"/>
                <a:tab pos="1447800" algn="l"/>
                <a:tab pos="2171700" algn="l"/>
                <a:tab pos="2895600" algn="l"/>
                <a:tab pos="3619500" algn="l"/>
                <a:tab pos="4343400" algn="l"/>
                <a:tab pos="5067300" algn="l"/>
              </a:tabLst>
            </a:pPr>
            <a:r>
              <a:rPr lang="en-GB">
                <a:solidFill>
                  <a:srgbClr val="000000"/>
                </a:solidFill>
                <a:latin typeface="Calibri" pitchFamily="34" charset="0"/>
              </a:rPr>
              <a:t>However, others such as ….   would say that.....</a:t>
            </a:r>
          </a:p>
          <a:p>
            <a:pPr hangingPunct="1">
              <a:lnSpc>
                <a:spcPct val="112000"/>
              </a:lnSpc>
              <a:tabLst>
                <a:tab pos="723900" algn="l"/>
                <a:tab pos="1447800" algn="l"/>
                <a:tab pos="2171700" algn="l"/>
                <a:tab pos="2895600" algn="l"/>
                <a:tab pos="3619500" algn="l"/>
                <a:tab pos="4343400" algn="l"/>
                <a:tab pos="5067300" algn="l"/>
              </a:tabLst>
            </a:pPr>
            <a:endParaRPr lang="en-GB">
              <a:solidFill>
                <a:srgbClr val="000000"/>
              </a:solidFill>
              <a:latin typeface="Calibri" pitchFamily="34" charset="0"/>
            </a:endParaRPr>
          </a:p>
          <a:p>
            <a:pPr hangingPunct="1">
              <a:lnSpc>
                <a:spcPct val="112000"/>
              </a:lnSpc>
              <a:tabLst>
                <a:tab pos="723900" algn="l"/>
                <a:tab pos="1447800" algn="l"/>
                <a:tab pos="2171700" algn="l"/>
                <a:tab pos="2895600" algn="l"/>
                <a:tab pos="3619500" algn="l"/>
                <a:tab pos="4343400" algn="l"/>
                <a:tab pos="5067300" algn="l"/>
              </a:tabLst>
            </a:pPr>
            <a:r>
              <a:rPr lang="en-GB">
                <a:solidFill>
                  <a:srgbClr val="000000"/>
                </a:solidFill>
                <a:latin typeface="Calibri" pitchFamily="34" charset="0"/>
              </a:rPr>
              <a:t>My personal opinion is that.....</a:t>
            </a:r>
          </a:p>
        </p:txBody>
      </p:sp>
      <p:cxnSp>
        <p:nvCxnSpPr>
          <p:cNvPr id="17412" name="AutoShape 2"/>
          <p:cNvCxnSpPr>
            <a:cxnSpLocks noChangeShapeType="1"/>
            <a:endCxn id="17413" idx="1"/>
          </p:cNvCxnSpPr>
          <p:nvPr/>
        </p:nvCxnSpPr>
        <p:spPr bwMode="auto">
          <a:xfrm flipV="1">
            <a:off x="6659563" y="1593850"/>
            <a:ext cx="792162" cy="244475"/>
          </a:xfrm>
          <a:prstGeom prst="straightConnector1">
            <a:avLst/>
          </a:prstGeom>
          <a:noFill/>
          <a:ln w="9398">
            <a:solidFill>
              <a:schemeClr val="accent2"/>
            </a:solidFill>
            <a:round/>
            <a:headEnd/>
            <a:tailEnd type="triangle" w="med" len="med"/>
          </a:ln>
          <a:extLst>
            <a:ext uri="{909E8E84-426E-40DD-AFC4-6F175D3DCCD1}">
              <a14:hiddenFill xmlns:a14="http://schemas.microsoft.com/office/drawing/2010/main">
                <a:noFill/>
              </a14:hiddenFill>
            </a:ext>
          </a:extLst>
        </p:spPr>
      </p:cxnSp>
      <p:sp>
        <p:nvSpPr>
          <p:cNvPr id="17413" name="Rectangle 4"/>
          <p:cNvSpPr>
            <a:spLocks noChangeArrowheads="1"/>
          </p:cNvSpPr>
          <p:nvPr/>
        </p:nvSpPr>
        <p:spPr bwMode="auto">
          <a:xfrm>
            <a:off x="7451725" y="836613"/>
            <a:ext cx="1152525" cy="1512887"/>
          </a:xfrm>
          <a:prstGeom prst="rect">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90000" tIns="45000" rIns="90000" bIns="45000"/>
          <a:lstStyle/>
          <a:p>
            <a:pPr hangingPunct="1">
              <a:lnSpc>
                <a:spcPct val="112000"/>
              </a:lnSpc>
              <a:tabLst>
                <a:tab pos="723900" algn="l"/>
                <a:tab pos="1447800" algn="l"/>
              </a:tabLst>
            </a:pPr>
            <a:r>
              <a:rPr lang="en-GB">
                <a:solidFill>
                  <a:srgbClr val="000000"/>
                </a:solidFill>
                <a:latin typeface="Calibri" pitchFamily="34" charset="0"/>
              </a:rPr>
              <a:t>Name the Christian groups.</a:t>
            </a:r>
          </a:p>
        </p:txBody>
      </p:sp>
      <p:sp>
        <p:nvSpPr>
          <p:cNvPr id="17414" name="AutoShape 5"/>
          <p:cNvSpPr>
            <a:spLocks noChangeArrowheads="1"/>
          </p:cNvSpPr>
          <p:nvPr/>
        </p:nvSpPr>
        <p:spPr bwMode="auto">
          <a:xfrm>
            <a:off x="4968875" y="2924175"/>
            <a:ext cx="4175125" cy="3600450"/>
          </a:xfrm>
          <a:prstGeom prst="irregularSeal2">
            <a:avLst/>
          </a:prstGeom>
          <a:solidFill>
            <a:srgbClr val="4F81BD"/>
          </a:solidFill>
          <a:ln w="25560">
            <a:solidFill>
              <a:srgbClr val="3A5F8B"/>
            </a:solidFill>
            <a:round/>
            <a:headEnd/>
            <a:tailEnd/>
          </a:ln>
        </p:spPr>
        <p:txBody>
          <a:bodyPr lIns="90000" tIns="45000" rIns="90000" bIns="45000"/>
          <a:lstStyle/>
          <a:p>
            <a:pPr algn="ctr" hangingPunct="1">
              <a:lnSpc>
                <a:spcPct val="112000"/>
              </a:lnSpc>
              <a:tabLst>
                <a:tab pos="723900" algn="l"/>
                <a:tab pos="1447800" algn="l"/>
                <a:tab pos="2171700" algn="l"/>
                <a:tab pos="2895600" algn="l"/>
                <a:tab pos="3619500" algn="l"/>
                <a:tab pos="4343400" algn="l"/>
                <a:tab pos="5067300" algn="l"/>
              </a:tabLst>
            </a:pPr>
            <a:r>
              <a:rPr lang="en-GB" sz="1600">
                <a:solidFill>
                  <a:srgbClr val="85FFE0"/>
                </a:solidFill>
                <a:latin typeface="Calibri" pitchFamily="34" charset="0"/>
              </a:rPr>
              <a:t>You need to know a variety of different Christian teachings to get the highest marks in the exam</a:t>
            </a:r>
            <a:r>
              <a:rPr lang="en-GB" sz="1600">
                <a:solidFill>
                  <a:srgbClr val="000000"/>
                </a:solidFill>
                <a:latin typeface="Calibri" pitchFamily="34" charset="0"/>
              </a:rPr>
              <a:t>.</a:t>
            </a:r>
          </a:p>
        </p:txBody>
      </p:sp>
      <p:sp>
        <p:nvSpPr>
          <p:cNvPr id="17415" name="Line 10"/>
          <p:cNvSpPr>
            <a:spLocks noChangeShapeType="1"/>
          </p:cNvSpPr>
          <p:nvPr/>
        </p:nvSpPr>
        <p:spPr bwMode="auto">
          <a:xfrm flipV="1">
            <a:off x="3563938" y="2205038"/>
            <a:ext cx="4032250" cy="1081087"/>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6" name="Text Box 11"/>
          <p:cNvSpPr txBox="1">
            <a:spLocks noChangeArrowheads="1"/>
          </p:cNvSpPr>
          <p:nvPr/>
        </p:nvSpPr>
        <p:spPr bwMode="auto">
          <a:xfrm>
            <a:off x="179388" y="4292600"/>
            <a:ext cx="3455987" cy="2316163"/>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b="1">
                <a:solidFill>
                  <a:schemeClr val="accent2"/>
                </a:solidFill>
              </a:rPr>
              <a:t>Catholics  </a:t>
            </a:r>
          </a:p>
          <a:p>
            <a:pPr>
              <a:spcBef>
                <a:spcPct val="50000"/>
              </a:spcBef>
            </a:pPr>
            <a:r>
              <a:rPr lang="en-GB" b="1">
                <a:solidFill>
                  <a:schemeClr val="accent2"/>
                </a:solidFill>
              </a:rPr>
              <a:t>Protestants</a:t>
            </a:r>
          </a:p>
          <a:p>
            <a:pPr>
              <a:spcBef>
                <a:spcPct val="50000"/>
              </a:spcBef>
            </a:pPr>
            <a:r>
              <a:rPr lang="en-GB" b="1">
                <a:solidFill>
                  <a:schemeClr val="accent2"/>
                </a:solidFill>
              </a:rPr>
              <a:t>Methodists  </a:t>
            </a:r>
          </a:p>
          <a:p>
            <a:pPr>
              <a:spcBef>
                <a:spcPct val="50000"/>
              </a:spcBef>
            </a:pPr>
            <a:r>
              <a:rPr lang="en-GB" b="1">
                <a:solidFill>
                  <a:schemeClr val="accent2"/>
                </a:solidFill>
              </a:rPr>
              <a:t>Salvation Army </a:t>
            </a:r>
          </a:p>
          <a:p>
            <a:pPr>
              <a:spcBef>
                <a:spcPct val="50000"/>
              </a:spcBef>
            </a:pPr>
            <a:r>
              <a:rPr lang="en-GB" b="1">
                <a:solidFill>
                  <a:schemeClr val="accent2"/>
                </a:solidFill>
              </a:rPr>
              <a:t>Rastafarian   </a:t>
            </a:r>
          </a:p>
          <a:p>
            <a:pPr>
              <a:spcBef>
                <a:spcPct val="50000"/>
              </a:spcBef>
            </a:pPr>
            <a:r>
              <a:rPr lang="en-GB" b="1">
                <a:solidFill>
                  <a:schemeClr val="accent2"/>
                </a:solidFill>
              </a:rPr>
              <a:t>Jehovah’s Witnesses</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250825" y="549275"/>
            <a:ext cx="8642350" cy="6048375"/>
          </a:xfrm>
          <a:solidFill>
            <a:srgbClr val="FFFF99"/>
          </a:solidFill>
        </p:spPr>
        <p:txBody>
          <a:bodyPr/>
          <a:lstStyle/>
          <a:p>
            <a:pPr>
              <a:lnSpc>
                <a:spcPct val="93000"/>
              </a:lnSpc>
              <a:spcBef>
                <a:spcPct val="50000"/>
              </a:spcBef>
            </a:pPr>
            <a:r>
              <a:rPr lang="en-GB" sz="2000" smtClean="0">
                <a:latin typeface="Comic Sans MS" pitchFamily="66" charset="0"/>
              </a:rPr>
              <a:t>Rastafarians are a group of Christians who worship God, who they call </a:t>
            </a:r>
            <a:r>
              <a:rPr lang="en-GB" sz="2000" u="sng" smtClean="0">
                <a:latin typeface="Comic Sans MS" pitchFamily="66" charset="0"/>
              </a:rPr>
              <a:t>Jah</a:t>
            </a:r>
            <a:r>
              <a:rPr lang="en-GB" sz="2000" smtClean="0">
                <a:latin typeface="Comic Sans MS" pitchFamily="66" charset="0"/>
              </a:rPr>
              <a:t>.</a:t>
            </a:r>
          </a:p>
          <a:p>
            <a:pPr>
              <a:lnSpc>
                <a:spcPct val="93000"/>
              </a:lnSpc>
              <a:spcBef>
                <a:spcPct val="50000"/>
              </a:spcBef>
            </a:pPr>
            <a:r>
              <a:rPr lang="en-GB" sz="2000" smtClean="0">
                <a:latin typeface="Comic Sans MS" pitchFamily="66" charset="0"/>
              </a:rPr>
              <a:t>The </a:t>
            </a:r>
            <a:r>
              <a:rPr lang="en-GB" sz="2000" u="sng" smtClean="0">
                <a:latin typeface="Comic Sans MS" pitchFamily="66" charset="0"/>
              </a:rPr>
              <a:t>majority</a:t>
            </a:r>
            <a:r>
              <a:rPr lang="en-GB" sz="2000" smtClean="0">
                <a:latin typeface="Comic Sans MS" pitchFamily="66" charset="0"/>
              </a:rPr>
              <a:t> of Rastas smoke canabis, known as </a:t>
            </a:r>
            <a:r>
              <a:rPr lang="en-GB" sz="2000" u="sng" smtClean="0">
                <a:latin typeface="Comic Sans MS" pitchFamily="66" charset="0"/>
              </a:rPr>
              <a:t>ganja</a:t>
            </a:r>
            <a:r>
              <a:rPr lang="en-GB" sz="2000" smtClean="0">
                <a:latin typeface="Comic Sans MS" pitchFamily="66" charset="0"/>
              </a:rPr>
              <a:t>. </a:t>
            </a:r>
          </a:p>
          <a:p>
            <a:pPr>
              <a:lnSpc>
                <a:spcPct val="93000"/>
              </a:lnSpc>
              <a:spcBef>
                <a:spcPct val="50000"/>
              </a:spcBef>
            </a:pPr>
            <a:r>
              <a:rPr lang="en-GB" sz="2000" smtClean="0">
                <a:latin typeface="Comic Sans MS" pitchFamily="66" charset="0"/>
              </a:rPr>
              <a:t>In Rastafarianism Ganja is seen </a:t>
            </a:r>
            <a:r>
              <a:rPr lang="en-GB" sz="2000" u="sng" smtClean="0">
                <a:latin typeface="Comic Sans MS" pitchFamily="66" charset="0"/>
              </a:rPr>
              <a:t>not as a 'drug</a:t>
            </a:r>
            <a:r>
              <a:rPr lang="en-GB" sz="2000" smtClean="0">
                <a:latin typeface="Comic Sans MS" pitchFamily="66" charset="0"/>
              </a:rPr>
              <a:t>' or something to get 'high', but as a </a:t>
            </a:r>
            <a:r>
              <a:rPr lang="en-GB" sz="2000" u="sng" smtClean="0">
                <a:latin typeface="Comic Sans MS" pitchFamily="66" charset="0"/>
              </a:rPr>
              <a:t>spiritual aid</a:t>
            </a:r>
            <a:r>
              <a:rPr lang="en-GB" sz="2000" smtClean="0">
                <a:latin typeface="Comic Sans MS" pitchFamily="66" charset="0"/>
              </a:rPr>
              <a:t>. They believe it </a:t>
            </a:r>
            <a:r>
              <a:rPr lang="en-GB" sz="2000" u="sng" smtClean="0">
                <a:latin typeface="Comic Sans MS" pitchFamily="66" charset="0"/>
              </a:rPr>
              <a:t>helps meditation</a:t>
            </a:r>
            <a:r>
              <a:rPr lang="en-GB" sz="2000" smtClean="0">
                <a:latin typeface="Comic Sans MS" pitchFamily="66" charset="0"/>
              </a:rPr>
              <a:t>, </a:t>
            </a:r>
            <a:r>
              <a:rPr lang="en-GB" sz="2000" u="sng" smtClean="0">
                <a:latin typeface="Comic Sans MS" pitchFamily="66" charset="0"/>
              </a:rPr>
              <a:t>cleans the body and mind</a:t>
            </a:r>
            <a:r>
              <a:rPr lang="en-GB" sz="2000" smtClean="0">
                <a:latin typeface="Comic Sans MS" pitchFamily="66" charset="0"/>
              </a:rPr>
              <a:t>, </a:t>
            </a:r>
            <a:r>
              <a:rPr lang="en-GB" sz="2000" u="sng" smtClean="0">
                <a:latin typeface="Comic Sans MS" pitchFamily="66" charset="0"/>
              </a:rPr>
              <a:t>heals the soul</a:t>
            </a:r>
            <a:r>
              <a:rPr lang="en-GB" sz="2000" smtClean="0">
                <a:latin typeface="Comic Sans MS" pitchFamily="66" charset="0"/>
              </a:rPr>
              <a:t>, and </a:t>
            </a:r>
            <a:r>
              <a:rPr lang="en-GB" sz="2000" u="sng" smtClean="0">
                <a:latin typeface="Comic Sans MS" pitchFamily="66" charset="0"/>
              </a:rPr>
              <a:t>brings them closer to Jah</a:t>
            </a:r>
            <a:r>
              <a:rPr lang="en-GB" sz="2000" smtClean="0">
                <a:latin typeface="Comic Sans MS" pitchFamily="66" charset="0"/>
              </a:rPr>
              <a:t>.</a:t>
            </a:r>
          </a:p>
          <a:p>
            <a:pPr>
              <a:lnSpc>
                <a:spcPct val="93000"/>
              </a:lnSpc>
              <a:spcBef>
                <a:spcPct val="50000"/>
              </a:spcBef>
            </a:pPr>
            <a:r>
              <a:rPr lang="en-GB" sz="2000" smtClean="0">
                <a:latin typeface="Comic Sans MS" pitchFamily="66" charset="0"/>
              </a:rPr>
              <a:t>Cannabis is often referred to as the "</a:t>
            </a:r>
            <a:r>
              <a:rPr lang="en-GB" sz="2000" u="sng" smtClean="0">
                <a:latin typeface="Comic Sans MS" pitchFamily="66" charset="0"/>
              </a:rPr>
              <a:t>Holy Herb</a:t>
            </a:r>
            <a:r>
              <a:rPr lang="en-GB" sz="2000" smtClean="0">
                <a:latin typeface="Comic Sans MS" pitchFamily="66" charset="0"/>
              </a:rPr>
              <a:t>" </a:t>
            </a:r>
          </a:p>
          <a:p>
            <a:pPr>
              <a:lnSpc>
                <a:spcPct val="93000"/>
              </a:lnSpc>
              <a:spcBef>
                <a:spcPct val="50000"/>
              </a:spcBef>
            </a:pPr>
            <a:r>
              <a:rPr lang="en-GB" sz="2000" smtClean="0">
                <a:latin typeface="Comic Sans MS" pitchFamily="66" charset="0"/>
              </a:rPr>
              <a:t>Rastas </a:t>
            </a:r>
            <a:r>
              <a:rPr lang="en-GB" sz="2000" u="sng" smtClean="0">
                <a:latin typeface="Comic Sans MS" pitchFamily="66" charset="0"/>
              </a:rPr>
              <a:t>do not accept the use of other drugs</a:t>
            </a:r>
            <a:r>
              <a:rPr lang="en-GB" sz="2000" smtClean="0">
                <a:latin typeface="Comic Sans MS" pitchFamily="66" charset="0"/>
              </a:rPr>
              <a:t> such as, heroin, LSD, cocaine, and even alcohol. This is because those drugs are </a:t>
            </a:r>
            <a:r>
              <a:rPr lang="en-GB" sz="2000" u="sng" smtClean="0">
                <a:latin typeface="Comic Sans MS" pitchFamily="66" charset="0"/>
              </a:rPr>
              <a:t>man-made or adapted with chemicals</a:t>
            </a:r>
            <a:r>
              <a:rPr lang="en-GB" sz="2000" smtClean="0">
                <a:latin typeface="Comic Sans MS" pitchFamily="66" charset="0"/>
              </a:rPr>
              <a:t>. </a:t>
            </a:r>
          </a:p>
          <a:p>
            <a:pPr>
              <a:lnSpc>
                <a:spcPct val="93000"/>
              </a:lnSpc>
              <a:spcBef>
                <a:spcPct val="50000"/>
              </a:spcBef>
            </a:pPr>
            <a:r>
              <a:rPr lang="en-GB" sz="2000" smtClean="0">
                <a:latin typeface="Comic Sans MS" pitchFamily="66" charset="0"/>
              </a:rPr>
              <a:t>They believe cannabis is a </a:t>
            </a:r>
            <a:r>
              <a:rPr lang="en-GB" sz="2000" u="sng" smtClean="0">
                <a:latin typeface="Comic Sans MS" pitchFamily="66" charset="0"/>
              </a:rPr>
              <a:t>natural substance that Jah has created</a:t>
            </a:r>
            <a:r>
              <a:rPr lang="en-GB" sz="2000" smtClean="0">
                <a:latin typeface="Comic Sans MS" pitchFamily="66" charset="0"/>
              </a:rPr>
              <a:t> for use, as described in the Bible --</a:t>
            </a:r>
          </a:p>
          <a:p>
            <a:pPr>
              <a:lnSpc>
                <a:spcPct val="80000"/>
              </a:lnSpc>
            </a:pPr>
            <a:r>
              <a:rPr lang="en-GB" sz="2000" u="sng" smtClean="0">
                <a:latin typeface="Comic Sans MS" pitchFamily="66" charset="0"/>
              </a:rPr>
              <a:t>And God said, Behold, I have given you every herb bearing seed, which is upon the face of all the earth</a:t>
            </a:r>
            <a:r>
              <a:rPr lang="en-GB" sz="2000" u="sng" smtClean="0"/>
              <a:t>…</a:t>
            </a:r>
            <a:r>
              <a:rPr lang="en-GB" sz="2000" u="sng" smtClean="0">
                <a:latin typeface="Comic Sans MS" pitchFamily="66" charset="0"/>
              </a:rPr>
              <a:t>to you it shall be for meat." (Genesis 1:29)</a:t>
            </a:r>
            <a:endParaRPr lang="en-GB" sz="2000" u="sng" smtClean="0"/>
          </a:p>
        </p:txBody>
      </p:sp>
      <p:sp>
        <p:nvSpPr>
          <p:cNvPr id="18435" name="Rectangle 4"/>
          <p:cNvSpPr>
            <a:spLocks noChangeArrowheads="1"/>
          </p:cNvSpPr>
          <p:nvPr>
            <p:ph type="title"/>
          </p:nvPr>
        </p:nvSpPr>
        <p:spPr>
          <a:xfrm>
            <a:off x="468313" y="0"/>
            <a:ext cx="8229600" cy="56197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40" tIns="45720" rIns="91440" bIns="45720"/>
          <a:lstStyle/>
          <a:p>
            <a:pPr algn="ctr"/>
            <a:r>
              <a:rPr lang="en-GB" sz="3000" u="sng" smtClean="0">
                <a:solidFill>
                  <a:schemeClr val="tx1"/>
                </a:solidFill>
                <a:latin typeface="Comic Sans MS" pitchFamily="66" charset="0"/>
              </a:rPr>
              <a:t>Rastafarianism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subTitle" idx="1"/>
          </p:nvPr>
        </p:nvSpPr>
        <p:spPr>
          <a:xfrm>
            <a:off x="395288" y="765175"/>
            <a:ext cx="8382000" cy="5759450"/>
          </a:xfrm>
          <a:solidFill>
            <a:srgbClr val="CCFF99"/>
          </a:solidFill>
        </p:spPr>
        <p:txBody>
          <a:bodyPr/>
          <a:lstStyle/>
          <a:p>
            <a:pPr marL="609600" indent="-609600" algn="l" defTabSz="914400">
              <a:lnSpc>
                <a:spcPct val="80000"/>
              </a:lnSpc>
              <a:buFontTx/>
              <a:buAutoNum type="arabicPeriod"/>
            </a:pPr>
            <a:r>
              <a:rPr lang="en-GB" sz="1800" smtClean="0">
                <a:latin typeface="Comic Sans MS" pitchFamily="66" charset="0"/>
              </a:rPr>
              <a:t>I will avoid taking a life </a:t>
            </a:r>
          </a:p>
          <a:p>
            <a:pPr marL="609600" indent="-609600" algn="l" defTabSz="914400">
              <a:lnSpc>
                <a:spcPct val="80000"/>
              </a:lnSpc>
              <a:buFontTx/>
              <a:buNone/>
            </a:pPr>
            <a:r>
              <a:rPr lang="en-GB" sz="1800" smtClean="0">
                <a:latin typeface="Comic Sans MS" pitchFamily="66" charset="0"/>
              </a:rPr>
              <a:t>(I will try to show loving kindness towards all creatures)</a:t>
            </a:r>
          </a:p>
          <a:p>
            <a:pPr marL="609600" indent="-609600" algn="l" defTabSz="914400">
              <a:lnSpc>
                <a:spcPct val="80000"/>
              </a:lnSpc>
              <a:buFontTx/>
              <a:buNone/>
            </a:pPr>
            <a:endParaRPr lang="en-GB" sz="1800" smtClean="0">
              <a:latin typeface="Comic Sans MS" pitchFamily="66" charset="0"/>
            </a:endParaRPr>
          </a:p>
          <a:p>
            <a:pPr marL="609600" indent="-609600" algn="l" defTabSz="914400">
              <a:lnSpc>
                <a:spcPct val="80000"/>
              </a:lnSpc>
              <a:buFontTx/>
              <a:buNone/>
            </a:pPr>
            <a:r>
              <a:rPr lang="en-GB" sz="1800" smtClean="0">
                <a:latin typeface="Comic Sans MS" pitchFamily="66" charset="0"/>
              </a:rPr>
              <a:t>2.	I will avoid taking what is not given</a:t>
            </a:r>
          </a:p>
          <a:p>
            <a:pPr marL="609600" indent="-609600" algn="l" defTabSz="914400">
              <a:lnSpc>
                <a:spcPct val="80000"/>
              </a:lnSpc>
              <a:buFontTx/>
              <a:buNone/>
            </a:pPr>
            <a:r>
              <a:rPr lang="en-GB" sz="1800" smtClean="0">
                <a:latin typeface="Comic Sans MS" pitchFamily="66" charset="0"/>
              </a:rPr>
              <a:t>(I will try to be generous and willing to share)</a:t>
            </a:r>
          </a:p>
          <a:p>
            <a:pPr marL="609600" indent="-609600" algn="l" defTabSz="914400">
              <a:lnSpc>
                <a:spcPct val="80000"/>
              </a:lnSpc>
              <a:buFontTx/>
              <a:buNone/>
            </a:pPr>
            <a:endParaRPr lang="en-GB" sz="1800" smtClean="0">
              <a:latin typeface="Comic Sans MS" pitchFamily="66" charset="0"/>
            </a:endParaRPr>
          </a:p>
          <a:p>
            <a:pPr marL="609600" indent="-609600" algn="l" defTabSz="914400">
              <a:lnSpc>
                <a:spcPct val="80000"/>
              </a:lnSpc>
              <a:buFontTx/>
              <a:buNone/>
            </a:pPr>
            <a:r>
              <a:rPr lang="en-GB" sz="1800" smtClean="0">
                <a:latin typeface="Comic Sans MS" pitchFamily="66" charset="0"/>
              </a:rPr>
              <a:t>3.	I will avoid harmful sexual activity</a:t>
            </a:r>
          </a:p>
          <a:p>
            <a:pPr marL="609600" indent="-609600" algn="l" defTabSz="914400">
              <a:lnSpc>
                <a:spcPct val="80000"/>
              </a:lnSpc>
              <a:buFontTx/>
              <a:buNone/>
            </a:pPr>
            <a:r>
              <a:rPr lang="en-GB" sz="1800" smtClean="0">
                <a:latin typeface="Comic Sans MS" pitchFamily="66" charset="0"/>
              </a:rPr>
              <a:t>(I will try to be content and happy with my sexuality)</a:t>
            </a:r>
          </a:p>
          <a:p>
            <a:pPr marL="609600" indent="-609600" algn="l" defTabSz="914400">
              <a:lnSpc>
                <a:spcPct val="80000"/>
              </a:lnSpc>
              <a:buFontTx/>
              <a:buNone/>
            </a:pPr>
            <a:endParaRPr lang="en-GB" sz="1800" smtClean="0">
              <a:latin typeface="Comic Sans MS" pitchFamily="66" charset="0"/>
            </a:endParaRPr>
          </a:p>
          <a:p>
            <a:pPr marL="609600" indent="-609600" algn="l" defTabSz="914400">
              <a:lnSpc>
                <a:spcPct val="80000"/>
              </a:lnSpc>
              <a:buFontTx/>
              <a:buNone/>
            </a:pPr>
            <a:r>
              <a:rPr lang="en-GB" sz="1800" smtClean="0">
                <a:latin typeface="Comic Sans MS" pitchFamily="66" charset="0"/>
              </a:rPr>
              <a:t>4.	I will avoid saying what is not true</a:t>
            </a:r>
          </a:p>
          <a:p>
            <a:pPr marL="609600" indent="-609600" algn="l" defTabSz="914400">
              <a:lnSpc>
                <a:spcPct val="80000"/>
              </a:lnSpc>
              <a:buFontTx/>
              <a:buNone/>
            </a:pPr>
            <a:r>
              <a:rPr lang="en-GB" sz="1800" smtClean="0">
                <a:latin typeface="Comic Sans MS" pitchFamily="66" charset="0"/>
              </a:rPr>
              <a:t>(I will try to be completely truthful </a:t>
            </a:r>
            <a:r>
              <a:rPr lang="en-GB" sz="1800" smtClean="0"/>
              <a:t>–</a:t>
            </a:r>
            <a:r>
              <a:rPr lang="en-GB" sz="1800" smtClean="0">
                <a:latin typeface="Comic Sans MS" pitchFamily="66" charset="0"/>
              </a:rPr>
              <a:t> honest and open in everything I say)</a:t>
            </a:r>
          </a:p>
          <a:p>
            <a:pPr marL="609600" indent="-609600" algn="l" defTabSz="914400">
              <a:lnSpc>
                <a:spcPct val="80000"/>
              </a:lnSpc>
              <a:buFontTx/>
              <a:buNone/>
            </a:pPr>
            <a:endParaRPr lang="en-GB" sz="1800" smtClean="0">
              <a:latin typeface="Comic Sans MS" pitchFamily="66" charset="0"/>
            </a:endParaRPr>
          </a:p>
          <a:p>
            <a:pPr marL="609600" indent="-609600" algn="l" defTabSz="914400">
              <a:lnSpc>
                <a:spcPct val="80000"/>
              </a:lnSpc>
              <a:buFontTx/>
              <a:buNone/>
            </a:pPr>
            <a:r>
              <a:rPr lang="en-GB" sz="1800" smtClean="0">
                <a:latin typeface="Comic Sans MS" pitchFamily="66" charset="0"/>
              </a:rPr>
              <a:t>5.	I will avoid clouding my mind with alcohol or drugs</a:t>
            </a:r>
          </a:p>
          <a:p>
            <a:pPr marL="609600" indent="-609600" algn="l" defTabSz="914400">
              <a:lnSpc>
                <a:spcPct val="80000"/>
              </a:lnSpc>
              <a:buFontTx/>
              <a:buNone/>
            </a:pPr>
            <a:r>
              <a:rPr lang="en-GB" sz="1800" smtClean="0">
                <a:latin typeface="Comic Sans MS" pitchFamily="66" charset="0"/>
              </a:rPr>
              <a:t>(I will try to keep my mind clear, so that I can be alert and aware of everything around me)</a:t>
            </a:r>
          </a:p>
        </p:txBody>
      </p:sp>
      <p:sp>
        <p:nvSpPr>
          <p:cNvPr id="19459" name="Text Box 3"/>
          <p:cNvSpPr txBox="1">
            <a:spLocks noChangeArrowheads="1"/>
          </p:cNvSpPr>
          <p:nvPr/>
        </p:nvSpPr>
        <p:spPr bwMode="auto">
          <a:xfrm>
            <a:off x="179388" y="260350"/>
            <a:ext cx="87137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hangingPunct="1">
              <a:lnSpc>
                <a:spcPct val="80000"/>
              </a:lnSpc>
              <a:spcBef>
                <a:spcPct val="20000"/>
              </a:spcBef>
              <a:buClrTx/>
              <a:buSzTx/>
              <a:buFontTx/>
              <a:buNone/>
            </a:pPr>
            <a:r>
              <a:rPr lang="en-GB" sz="3000" b="1">
                <a:latin typeface="Comic Sans MS" pitchFamily="66" charset="0"/>
              </a:rPr>
              <a:t>Buddhist Views - The Five Precepts</a:t>
            </a:r>
            <a:endParaRPr lang="en-GB" sz="3000">
              <a:latin typeface="Comic Sans MS" pitchFamily="66"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subTitle" idx="1"/>
          </p:nvPr>
        </p:nvSpPr>
        <p:spPr>
          <a:xfrm>
            <a:off x="323850" y="549275"/>
            <a:ext cx="8382000" cy="3024188"/>
          </a:xfrm>
          <a:solidFill>
            <a:srgbClr val="CCFF99"/>
          </a:solidFill>
        </p:spPr>
        <p:txBody>
          <a:bodyPr/>
          <a:lstStyle/>
          <a:p>
            <a:pPr marL="609600" indent="-609600" algn="l" defTabSz="914400">
              <a:lnSpc>
                <a:spcPct val="80000"/>
              </a:lnSpc>
              <a:buFontTx/>
              <a:buAutoNum type="arabicPeriod"/>
            </a:pPr>
            <a:r>
              <a:rPr lang="en-GB" sz="1800" smtClean="0">
                <a:latin typeface="Comic Sans MS" pitchFamily="66" charset="0"/>
              </a:rPr>
              <a:t>I will avoid taking a life (I will try to show loving kindness towards all creatures)</a:t>
            </a:r>
          </a:p>
          <a:p>
            <a:pPr marL="609600" indent="-609600" algn="l" defTabSz="914400">
              <a:lnSpc>
                <a:spcPct val="80000"/>
              </a:lnSpc>
              <a:buFontTx/>
              <a:buNone/>
            </a:pPr>
            <a:r>
              <a:rPr lang="en-GB" sz="1800" smtClean="0">
                <a:latin typeface="Comic Sans MS" pitchFamily="66" charset="0"/>
              </a:rPr>
              <a:t>2.	I will avoid taking what is not given (I will try to be generous and willing to share)</a:t>
            </a:r>
          </a:p>
          <a:p>
            <a:pPr marL="609600" indent="-609600" algn="l" defTabSz="914400">
              <a:lnSpc>
                <a:spcPct val="80000"/>
              </a:lnSpc>
              <a:buFontTx/>
              <a:buNone/>
            </a:pPr>
            <a:r>
              <a:rPr lang="en-GB" sz="1800" smtClean="0">
                <a:latin typeface="Comic Sans MS" pitchFamily="66" charset="0"/>
              </a:rPr>
              <a:t>3.	I will avoid harmful sexual activity (I will try to be content and happy with my sexuality)</a:t>
            </a:r>
          </a:p>
          <a:p>
            <a:pPr marL="609600" indent="-609600" algn="l" defTabSz="914400">
              <a:lnSpc>
                <a:spcPct val="80000"/>
              </a:lnSpc>
              <a:buFontTx/>
              <a:buNone/>
            </a:pPr>
            <a:r>
              <a:rPr lang="en-GB" sz="1800" smtClean="0">
                <a:latin typeface="Comic Sans MS" pitchFamily="66" charset="0"/>
              </a:rPr>
              <a:t>4.	I will avoid saying what is not true (I will try to be completely truthful </a:t>
            </a:r>
            <a:r>
              <a:rPr lang="en-GB" sz="1800" smtClean="0"/>
              <a:t>–</a:t>
            </a:r>
            <a:r>
              <a:rPr lang="en-GB" sz="1800" smtClean="0">
                <a:latin typeface="Comic Sans MS" pitchFamily="66" charset="0"/>
              </a:rPr>
              <a:t> honest and open in everything I say)</a:t>
            </a:r>
          </a:p>
          <a:p>
            <a:pPr marL="609600" indent="-609600" algn="l" defTabSz="914400">
              <a:lnSpc>
                <a:spcPct val="80000"/>
              </a:lnSpc>
              <a:buFontTx/>
              <a:buNone/>
            </a:pPr>
            <a:r>
              <a:rPr lang="en-GB" sz="1800" smtClean="0">
                <a:latin typeface="Comic Sans MS" pitchFamily="66" charset="0"/>
              </a:rPr>
              <a:t>5.	I will avoid clouding my mind with alcohol or drugs (I will try to keep my mind clear, so that I can be alert and aware of everything around me)</a:t>
            </a:r>
          </a:p>
        </p:txBody>
      </p:sp>
      <p:sp>
        <p:nvSpPr>
          <p:cNvPr id="20483" name="Text Box 3"/>
          <p:cNvSpPr txBox="1">
            <a:spLocks noChangeArrowheads="1"/>
          </p:cNvSpPr>
          <p:nvPr/>
        </p:nvSpPr>
        <p:spPr bwMode="auto">
          <a:xfrm>
            <a:off x="179388" y="0"/>
            <a:ext cx="87137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hangingPunct="1">
              <a:lnSpc>
                <a:spcPct val="80000"/>
              </a:lnSpc>
              <a:spcBef>
                <a:spcPct val="20000"/>
              </a:spcBef>
              <a:buClrTx/>
              <a:buSzTx/>
              <a:buFontTx/>
              <a:buNone/>
            </a:pPr>
            <a:r>
              <a:rPr lang="en-GB" sz="3000" b="1">
                <a:latin typeface="Comic Sans MS" pitchFamily="66" charset="0"/>
              </a:rPr>
              <a:t>Buddhist Views - The Five Precepts</a:t>
            </a:r>
            <a:endParaRPr lang="en-GB" sz="3000">
              <a:latin typeface="Comic Sans MS" pitchFamily="66" charset="0"/>
            </a:endParaRPr>
          </a:p>
        </p:txBody>
      </p:sp>
      <p:sp>
        <p:nvSpPr>
          <p:cNvPr id="20484" name="Rectangle 7"/>
          <p:cNvSpPr>
            <a:spLocks noChangeArrowheads="1"/>
          </p:cNvSpPr>
          <p:nvPr/>
        </p:nvSpPr>
        <p:spPr bwMode="auto">
          <a:xfrm>
            <a:off x="250825" y="3789363"/>
            <a:ext cx="8642350" cy="3068637"/>
          </a:xfrm>
          <a:prstGeom prst="rect">
            <a:avLst/>
          </a:prstGeom>
          <a:solidFill>
            <a:srgbClr val="FFFF99"/>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marL="609600" indent="-609600" defTabSz="914400" eaLnBrk="0">
              <a:lnSpc>
                <a:spcPct val="80000"/>
              </a:lnSpc>
              <a:spcAft>
                <a:spcPts val="1425"/>
              </a:spcAft>
              <a:buFontTx/>
              <a:buNone/>
            </a:pPr>
            <a:r>
              <a:rPr lang="en-GB">
                <a:solidFill>
                  <a:srgbClr val="000000"/>
                </a:solidFill>
                <a:latin typeface="Comic Sans MS" pitchFamily="66" charset="0"/>
              </a:rPr>
              <a:t>Think about how clouding your mind with drugs or alcohol can affect your behaviour </a:t>
            </a:r>
            <a:r>
              <a:rPr lang="en-GB">
                <a:solidFill>
                  <a:srgbClr val="000000"/>
                </a:solidFill>
                <a:latin typeface="Calibri" pitchFamily="34" charset="0"/>
              </a:rPr>
              <a:t>–</a:t>
            </a:r>
            <a:endParaRPr lang="en-GB">
              <a:solidFill>
                <a:srgbClr val="000000"/>
              </a:solidFill>
              <a:latin typeface="Comic Sans MS" pitchFamily="66" charset="0"/>
            </a:endParaRPr>
          </a:p>
          <a:p>
            <a:pPr marL="609600" indent="-609600" defTabSz="914400" eaLnBrk="0">
              <a:lnSpc>
                <a:spcPct val="80000"/>
              </a:lnSpc>
              <a:spcAft>
                <a:spcPts val="1425"/>
              </a:spcAft>
              <a:buFontTx/>
              <a:buNone/>
            </a:pPr>
            <a:r>
              <a:rPr lang="en-GB">
                <a:solidFill>
                  <a:srgbClr val="000000"/>
                </a:solidFill>
                <a:latin typeface="Comic Sans MS" pitchFamily="66" charset="0"/>
              </a:rPr>
              <a:t>It could lead to you: </a:t>
            </a:r>
          </a:p>
          <a:p>
            <a:pPr marL="609600" indent="-609600" defTabSz="914400" eaLnBrk="0">
              <a:lnSpc>
                <a:spcPct val="80000"/>
              </a:lnSpc>
              <a:spcAft>
                <a:spcPts val="1425"/>
              </a:spcAft>
              <a:buFontTx/>
              <a:buChar char="•"/>
            </a:pPr>
            <a:r>
              <a:rPr lang="en-GB">
                <a:solidFill>
                  <a:srgbClr val="000000"/>
                </a:solidFill>
                <a:latin typeface="Comic Sans MS" pitchFamily="66" charset="0"/>
              </a:rPr>
              <a:t>Telling lies (4) and lying to family and friends etc. </a:t>
            </a:r>
          </a:p>
          <a:p>
            <a:pPr marL="609600" indent="-609600" defTabSz="914400" eaLnBrk="0">
              <a:lnSpc>
                <a:spcPct val="80000"/>
              </a:lnSpc>
              <a:spcAft>
                <a:spcPts val="1425"/>
              </a:spcAft>
              <a:buFontTx/>
              <a:buChar char="•"/>
            </a:pPr>
            <a:r>
              <a:rPr lang="en-GB">
                <a:solidFill>
                  <a:srgbClr val="000000"/>
                </a:solidFill>
                <a:latin typeface="Comic Sans MS" pitchFamily="66" charset="0"/>
              </a:rPr>
              <a:t>Stealing (2) from family and friends to feed/pay for your habit</a:t>
            </a:r>
          </a:p>
          <a:p>
            <a:pPr marL="609600" indent="-609600" defTabSz="914400" eaLnBrk="0">
              <a:lnSpc>
                <a:spcPct val="80000"/>
              </a:lnSpc>
              <a:spcAft>
                <a:spcPts val="1425"/>
              </a:spcAft>
              <a:buFontTx/>
              <a:buChar char="•"/>
            </a:pPr>
            <a:r>
              <a:rPr lang="en-GB">
                <a:solidFill>
                  <a:srgbClr val="000000"/>
                </a:solidFill>
                <a:latin typeface="Comic Sans MS" pitchFamily="66" charset="0"/>
              </a:rPr>
              <a:t>Behave differently sexually (3) and so have sex with people your not in a relationship with or selling your body (prostitution) to pay for your habit</a:t>
            </a:r>
          </a:p>
          <a:p>
            <a:pPr marL="609600" indent="-609600" defTabSz="914400" eaLnBrk="0">
              <a:lnSpc>
                <a:spcPct val="80000"/>
              </a:lnSpc>
              <a:spcAft>
                <a:spcPts val="1425"/>
              </a:spcAft>
              <a:buFontTx/>
              <a:buChar char="•"/>
            </a:pPr>
            <a:r>
              <a:rPr lang="en-GB">
                <a:solidFill>
                  <a:srgbClr val="000000"/>
                </a:solidFill>
                <a:latin typeface="Comic Sans MS" pitchFamily="66" charset="0"/>
              </a:rPr>
              <a:t>Through all of this behaviour, you could be harming others (1) around you, whether through violent, aggressive behaviour, swearing etc</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71550" y="273050"/>
            <a:ext cx="7713663" cy="1143000"/>
          </a:xfrm>
          <a:solidFill>
            <a:srgbClr val="EAEAEA"/>
          </a:solidFill>
        </p:spPr>
        <p:txBody>
          <a:bodyPr rIns="132080"/>
          <a:lstStyle/>
          <a:p>
            <a:pPr algn="ctr"/>
            <a:r>
              <a:rPr lang="en-US" sz="2600" smtClean="0">
                <a:latin typeface="Comic Sans MS" pitchFamily="66" charset="0"/>
              </a:rPr>
              <a:t>What would happen to addicts if there was less drugs available?</a:t>
            </a:r>
          </a:p>
        </p:txBody>
      </p:sp>
      <p:sp>
        <p:nvSpPr>
          <p:cNvPr id="39939" name="Rectangle 3"/>
          <p:cNvSpPr>
            <a:spLocks noGrp="1" noChangeArrowheads="1"/>
          </p:cNvSpPr>
          <p:nvPr>
            <p:ph type="body" idx="1"/>
          </p:nvPr>
        </p:nvSpPr>
        <p:spPr>
          <a:solidFill>
            <a:srgbClr val="EAEAEA"/>
          </a:solidFill>
        </p:spPr>
        <p:txBody>
          <a:bodyPr rIns="132080"/>
          <a:lstStyle/>
          <a:p>
            <a:pPr>
              <a:lnSpc>
                <a:spcPct val="90000"/>
              </a:lnSpc>
            </a:pPr>
            <a:r>
              <a:rPr lang="en-US" sz="2800" smtClean="0">
                <a:latin typeface="Comic Sans MS" pitchFamily="66" charset="0"/>
              </a:rPr>
              <a:t>In an ideal world, if police managed to get less drugs on the street then addicts would get help and clean up their act.</a:t>
            </a:r>
          </a:p>
          <a:p>
            <a:pPr>
              <a:lnSpc>
                <a:spcPct val="90000"/>
              </a:lnSpc>
            </a:pPr>
            <a:endParaRPr lang="en-US" sz="2800" smtClean="0">
              <a:latin typeface="Comic Sans MS" pitchFamily="66" charset="0"/>
            </a:endParaRPr>
          </a:p>
          <a:p>
            <a:pPr>
              <a:lnSpc>
                <a:spcPct val="90000"/>
              </a:lnSpc>
            </a:pPr>
            <a:r>
              <a:rPr lang="en-US" smtClean="0">
                <a:latin typeface="Comic Sans MS" pitchFamily="66" charset="0"/>
              </a:rPr>
              <a:t>		</a:t>
            </a:r>
            <a:r>
              <a:rPr lang="en-US" b="1" smtClean="0">
                <a:latin typeface="Comic Sans MS" pitchFamily="66" charset="0"/>
              </a:rPr>
              <a:t>We don’t live in an ideal world!</a:t>
            </a:r>
          </a:p>
          <a:p>
            <a:pPr>
              <a:lnSpc>
                <a:spcPct val="90000"/>
              </a:lnSpc>
            </a:pPr>
            <a:endParaRPr lang="en-US" b="1" smtClean="0">
              <a:latin typeface="Comic Sans MS" pitchFamily="66" charset="0"/>
            </a:endParaRPr>
          </a:p>
          <a:p>
            <a:pPr>
              <a:lnSpc>
                <a:spcPct val="90000"/>
              </a:lnSpc>
            </a:pPr>
            <a:r>
              <a:rPr lang="en-US" sz="2800" smtClean="0">
                <a:latin typeface="Comic Sans MS" pitchFamily="66" charset="0"/>
              </a:rPr>
              <a:t>In reality, drug prices would go up. This means that the addict would need to get their hands on more money and would therefore commit more crime.</a:t>
            </a:r>
          </a:p>
        </p:txBody>
      </p:sp>
      <p:pic>
        <p:nvPicPr>
          <p:cNvPr id="3076" name="Picture 4" descr="ide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4615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animEffect transition="in" filter="diamond(in)">
                                      <p:cBhvr>
                                        <p:cTn id="7" dur="2000"/>
                                        <p:tgtEl>
                                          <p:spTgt spid="39939">
                                            <p:txEl>
                                              <p:pRg st="0" end="0"/>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39939">
                                            <p:txEl>
                                              <p:pRg st="2" end="2"/>
                                            </p:txEl>
                                          </p:spTgt>
                                        </p:tgtEl>
                                        <p:attrNameLst>
                                          <p:attrName>style.visibility</p:attrName>
                                        </p:attrNameLst>
                                      </p:cBhvr>
                                      <p:to>
                                        <p:strVal val="visible"/>
                                      </p:to>
                                    </p:set>
                                    <p:animEffect transition="in" filter="diamond(in)">
                                      <p:cBhvr>
                                        <p:cTn id="10" dur="2000"/>
                                        <p:tgtEl>
                                          <p:spTgt spid="39939">
                                            <p:txEl>
                                              <p:pRg st="2" end="2"/>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39939">
                                            <p:txEl>
                                              <p:pRg st="4" end="4"/>
                                            </p:txEl>
                                          </p:spTgt>
                                        </p:tgtEl>
                                        <p:attrNameLst>
                                          <p:attrName>style.visibility</p:attrName>
                                        </p:attrNameLst>
                                      </p:cBhvr>
                                      <p:to>
                                        <p:strVal val="visible"/>
                                      </p:to>
                                    </p:set>
                                    <p:animEffect transition="in" filter="diamond(in)">
                                      <p:cBhvr>
                                        <p:cTn id="13" dur="2000"/>
                                        <p:tgtEl>
                                          <p:spTgt spid="399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914400"/>
            <a:ext cx="5105400"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507" name="Text Box 3"/>
          <p:cNvSpPr txBox="1">
            <a:spLocks noChangeArrowheads="1"/>
          </p:cNvSpPr>
          <p:nvPr/>
        </p:nvSpPr>
        <p:spPr bwMode="auto">
          <a:xfrm>
            <a:off x="3059113" y="549275"/>
            <a:ext cx="1981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hangingPunct="1">
              <a:lnSpc>
                <a:spcPct val="100000"/>
              </a:lnSpc>
              <a:spcBef>
                <a:spcPct val="50000"/>
              </a:spcBef>
              <a:buClrTx/>
              <a:buSzTx/>
              <a:buFontTx/>
              <a:buNone/>
            </a:pPr>
            <a:r>
              <a:rPr lang="en-GB">
                <a:latin typeface="Comic Sans MS" pitchFamily="66" charset="0"/>
              </a:rPr>
              <a:t>To see things as they really are</a:t>
            </a:r>
          </a:p>
        </p:txBody>
      </p:sp>
      <p:sp>
        <p:nvSpPr>
          <p:cNvPr id="21508" name="Text Box 4"/>
          <p:cNvSpPr txBox="1">
            <a:spLocks noChangeArrowheads="1"/>
          </p:cNvSpPr>
          <p:nvPr/>
        </p:nvSpPr>
        <p:spPr bwMode="auto">
          <a:xfrm>
            <a:off x="5651500" y="1268413"/>
            <a:ext cx="34925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hangingPunct="1">
              <a:lnSpc>
                <a:spcPct val="100000"/>
              </a:lnSpc>
              <a:spcBef>
                <a:spcPct val="50000"/>
              </a:spcBef>
              <a:buClrTx/>
              <a:buSzTx/>
              <a:buFontTx/>
              <a:buNone/>
            </a:pPr>
            <a:r>
              <a:rPr lang="en-GB">
                <a:latin typeface="Comic Sans MS" pitchFamily="66" charset="0"/>
              </a:rPr>
              <a:t>Decide to follow the Eightfold Path by being kind to others</a:t>
            </a:r>
          </a:p>
        </p:txBody>
      </p:sp>
      <p:sp>
        <p:nvSpPr>
          <p:cNvPr id="21509" name="Text Box 5"/>
          <p:cNvSpPr txBox="1">
            <a:spLocks noChangeArrowheads="1"/>
          </p:cNvSpPr>
          <p:nvPr/>
        </p:nvSpPr>
        <p:spPr bwMode="auto">
          <a:xfrm>
            <a:off x="6732588" y="2852738"/>
            <a:ext cx="2411412"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hangingPunct="1">
              <a:lnSpc>
                <a:spcPct val="100000"/>
              </a:lnSpc>
              <a:spcBef>
                <a:spcPct val="50000"/>
              </a:spcBef>
              <a:buClrTx/>
              <a:buSzTx/>
              <a:buFontTx/>
              <a:buNone/>
            </a:pPr>
            <a:r>
              <a:rPr lang="en-GB">
                <a:latin typeface="Comic Sans MS" pitchFamily="66" charset="0"/>
              </a:rPr>
              <a:t>Avoid telling lies, spreading gossip, saying hurtful things</a:t>
            </a:r>
          </a:p>
        </p:txBody>
      </p:sp>
      <p:sp>
        <p:nvSpPr>
          <p:cNvPr id="21510" name="Text Box 6"/>
          <p:cNvSpPr txBox="1">
            <a:spLocks noChangeArrowheads="1"/>
          </p:cNvSpPr>
          <p:nvPr/>
        </p:nvSpPr>
        <p:spPr bwMode="auto">
          <a:xfrm>
            <a:off x="6705600" y="4941888"/>
            <a:ext cx="24384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hangingPunct="1">
              <a:lnSpc>
                <a:spcPct val="100000"/>
              </a:lnSpc>
              <a:spcBef>
                <a:spcPct val="50000"/>
              </a:spcBef>
              <a:buClrTx/>
              <a:buSzTx/>
              <a:buFontTx/>
              <a:buNone/>
            </a:pPr>
            <a:r>
              <a:rPr lang="en-GB">
                <a:latin typeface="Comic Sans MS" pitchFamily="66" charset="0"/>
              </a:rPr>
              <a:t>Be kind to others -not to harm, steal or be rude.</a:t>
            </a:r>
          </a:p>
        </p:txBody>
      </p:sp>
      <p:sp>
        <p:nvSpPr>
          <p:cNvPr id="21511" name="Text Box 7"/>
          <p:cNvSpPr txBox="1">
            <a:spLocks noChangeArrowheads="1"/>
          </p:cNvSpPr>
          <p:nvPr/>
        </p:nvSpPr>
        <p:spPr bwMode="auto">
          <a:xfrm>
            <a:off x="2916238" y="5445125"/>
            <a:ext cx="31686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hangingPunct="1">
              <a:lnSpc>
                <a:spcPct val="100000"/>
              </a:lnSpc>
              <a:spcBef>
                <a:spcPct val="50000"/>
              </a:spcBef>
              <a:buClrTx/>
              <a:buSzTx/>
              <a:buFontTx/>
              <a:buNone/>
            </a:pPr>
            <a:r>
              <a:rPr lang="en-GB">
                <a:latin typeface="Comic Sans MS" pitchFamily="66" charset="0"/>
              </a:rPr>
              <a:t>Have a job that helps others rather than harming</a:t>
            </a:r>
          </a:p>
        </p:txBody>
      </p:sp>
      <p:sp>
        <p:nvSpPr>
          <p:cNvPr id="21512" name="Text Box 8"/>
          <p:cNvSpPr txBox="1">
            <a:spLocks noChangeArrowheads="1"/>
          </p:cNvSpPr>
          <p:nvPr/>
        </p:nvSpPr>
        <p:spPr bwMode="auto">
          <a:xfrm>
            <a:off x="0" y="4581525"/>
            <a:ext cx="2590800" cy="915988"/>
          </a:xfrm>
          <a:prstGeom prst="rect">
            <a:avLst/>
          </a:prstGeom>
          <a:noFill/>
          <a:ln>
            <a:noFill/>
          </a:ln>
          <a:effectLst/>
          <a:extLst>
            <a:ext uri="{909E8E84-426E-40DD-AFC4-6F175D3DCCD1}">
              <a14:hiddenFill xmlns:a14="http://schemas.microsoft.com/office/drawing/2010/main">
                <a:solidFill>
                  <a:srgbClr val="99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hangingPunct="1">
              <a:lnSpc>
                <a:spcPct val="100000"/>
              </a:lnSpc>
              <a:spcBef>
                <a:spcPct val="50000"/>
              </a:spcBef>
              <a:buClrTx/>
              <a:buSzTx/>
              <a:buFontTx/>
              <a:buNone/>
            </a:pPr>
            <a:r>
              <a:rPr lang="en-GB">
                <a:latin typeface="Comic Sans MS" pitchFamily="66" charset="0"/>
              </a:rPr>
              <a:t>Show kindness and feel positive thoughts towards others</a:t>
            </a:r>
          </a:p>
        </p:txBody>
      </p:sp>
      <p:sp>
        <p:nvSpPr>
          <p:cNvPr id="21513" name="Text Box 9"/>
          <p:cNvSpPr txBox="1">
            <a:spLocks noChangeArrowheads="1"/>
          </p:cNvSpPr>
          <p:nvPr/>
        </p:nvSpPr>
        <p:spPr bwMode="auto">
          <a:xfrm>
            <a:off x="0" y="2708275"/>
            <a:ext cx="2051050" cy="915988"/>
          </a:xfrm>
          <a:prstGeom prst="rect">
            <a:avLst/>
          </a:prstGeom>
          <a:noFill/>
          <a:ln>
            <a:noFill/>
          </a:ln>
          <a:effectLst/>
          <a:extLst>
            <a:ext uri="{909E8E84-426E-40DD-AFC4-6F175D3DCCD1}">
              <a14:hiddenFill xmlns:a14="http://schemas.microsoft.com/office/drawing/2010/main">
                <a:solidFill>
                  <a:srgbClr val="99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hangingPunct="1">
              <a:lnSpc>
                <a:spcPct val="100000"/>
              </a:lnSpc>
              <a:spcBef>
                <a:spcPct val="50000"/>
              </a:spcBef>
              <a:buClrTx/>
              <a:buSzTx/>
              <a:buFontTx/>
              <a:buNone/>
            </a:pPr>
            <a:r>
              <a:rPr lang="en-GB">
                <a:latin typeface="Comic Sans MS" pitchFamily="66" charset="0"/>
              </a:rPr>
              <a:t>Be aware of what you do and how it affects others</a:t>
            </a:r>
          </a:p>
        </p:txBody>
      </p:sp>
      <p:sp>
        <p:nvSpPr>
          <p:cNvPr id="21514" name="Text Box 10"/>
          <p:cNvSpPr txBox="1">
            <a:spLocks noChangeArrowheads="1"/>
          </p:cNvSpPr>
          <p:nvPr/>
        </p:nvSpPr>
        <p:spPr bwMode="auto">
          <a:xfrm>
            <a:off x="0" y="404813"/>
            <a:ext cx="3348038" cy="1190625"/>
          </a:xfrm>
          <a:prstGeom prst="rect">
            <a:avLst/>
          </a:prstGeom>
          <a:noFill/>
          <a:ln>
            <a:noFill/>
          </a:ln>
          <a:effectLst/>
          <a:extLst>
            <a:ext uri="{909E8E84-426E-40DD-AFC4-6F175D3DCCD1}">
              <a14:hiddenFill xmlns:a14="http://schemas.microsoft.com/office/drawing/2010/main">
                <a:solidFill>
                  <a:srgbClr val="9966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hangingPunct="1">
              <a:lnSpc>
                <a:spcPct val="100000"/>
              </a:lnSpc>
              <a:spcBef>
                <a:spcPct val="50000"/>
              </a:spcBef>
              <a:buClrTx/>
              <a:buSzTx/>
              <a:buFontTx/>
              <a:buNone/>
            </a:pPr>
            <a:r>
              <a:rPr lang="en-GB">
                <a:latin typeface="Comic Sans MS" pitchFamily="66" charset="0"/>
              </a:rPr>
              <a:t>Meditate to avoid greed, hatred and ignorance and experience joy, love and kindness</a:t>
            </a:r>
          </a:p>
        </p:txBody>
      </p:sp>
      <p:sp>
        <p:nvSpPr>
          <p:cNvPr id="21515" name="WordArt 11"/>
          <p:cNvSpPr>
            <a:spLocks noChangeArrowheads="1" noChangeShapeType="1" noTextEdit="1"/>
          </p:cNvSpPr>
          <p:nvPr/>
        </p:nvSpPr>
        <p:spPr bwMode="auto">
          <a:xfrm>
            <a:off x="0" y="0"/>
            <a:ext cx="3195638" cy="381000"/>
          </a:xfrm>
          <a:prstGeom prst="rect">
            <a:avLst/>
          </a:prstGeom>
        </p:spPr>
        <p:txBody>
          <a:bodyPr wrap="none" fromWordArt="1">
            <a:prstTxWarp prst="textPlain">
              <a:avLst>
                <a:gd name="adj" fmla="val 50000"/>
              </a:avLst>
            </a:prstTxWarp>
          </a:bodyPr>
          <a:lstStyle/>
          <a:p>
            <a:pPr algn="ctr"/>
            <a:r>
              <a:rPr lang="en-US" sz="3600" kern="10">
                <a:ln w="28575">
                  <a:solidFill>
                    <a:srgbClr val="000000"/>
                  </a:solidFill>
                  <a:round/>
                  <a:headEnd/>
                  <a:tailEnd/>
                </a:ln>
                <a:solidFill>
                  <a:srgbClr val="CC00CC"/>
                </a:solidFill>
                <a:latin typeface="Arial Black"/>
              </a:rPr>
              <a:t>Eightfold Path</a:t>
            </a:r>
          </a:p>
        </p:txBody>
      </p:sp>
      <p:sp>
        <p:nvSpPr>
          <p:cNvPr id="21516" name="Text Box 12"/>
          <p:cNvSpPr txBox="1">
            <a:spLocks noChangeArrowheads="1"/>
          </p:cNvSpPr>
          <p:nvPr/>
        </p:nvSpPr>
        <p:spPr bwMode="auto">
          <a:xfrm>
            <a:off x="0" y="1628775"/>
            <a:ext cx="2411413" cy="1009650"/>
          </a:xfrm>
          <a:prstGeom prst="rect">
            <a:avLst/>
          </a:prstGeom>
          <a:solidFill>
            <a:srgbClr val="FFFF99"/>
          </a:solidFill>
          <a:ln w="9525">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600">
                <a:latin typeface="Comic Sans MS" pitchFamily="66" charset="0"/>
              </a:rPr>
              <a:t>Can you meditate with a clear mind if intoxicated or hung-over?</a:t>
            </a:r>
          </a:p>
        </p:txBody>
      </p:sp>
      <p:sp>
        <p:nvSpPr>
          <p:cNvPr id="21517" name="Text Box 13"/>
          <p:cNvSpPr txBox="1">
            <a:spLocks noChangeArrowheads="1"/>
          </p:cNvSpPr>
          <p:nvPr/>
        </p:nvSpPr>
        <p:spPr bwMode="auto">
          <a:xfrm>
            <a:off x="0" y="3716338"/>
            <a:ext cx="1908175" cy="782637"/>
          </a:xfrm>
          <a:prstGeom prst="rect">
            <a:avLst/>
          </a:prstGeom>
          <a:solidFill>
            <a:srgbClr val="FFFF99"/>
          </a:solidFill>
          <a:ln w="9525">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600">
                <a:latin typeface="Comic Sans MS" pitchFamily="66" charset="0"/>
              </a:rPr>
              <a:t>Are you aware of how your actions affect others ?</a:t>
            </a:r>
          </a:p>
        </p:txBody>
      </p:sp>
      <p:sp>
        <p:nvSpPr>
          <p:cNvPr id="21518" name="Text Box 14"/>
          <p:cNvSpPr txBox="1">
            <a:spLocks noChangeArrowheads="1"/>
          </p:cNvSpPr>
          <p:nvPr/>
        </p:nvSpPr>
        <p:spPr bwMode="auto">
          <a:xfrm>
            <a:off x="3276600" y="0"/>
            <a:ext cx="5867400" cy="347663"/>
          </a:xfrm>
          <a:prstGeom prst="rect">
            <a:avLst/>
          </a:prstGeom>
          <a:solidFill>
            <a:srgbClr val="CC66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b="1"/>
              <a:t>If you are on drugs, drunk or hung-over ….</a:t>
            </a:r>
          </a:p>
        </p:txBody>
      </p:sp>
      <p:sp>
        <p:nvSpPr>
          <p:cNvPr id="21519" name="Line 15"/>
          <p:cNvSpPr>
            <a:spLocks noChangeShapeType="1"/>
          </p:cNvSpPr>
          <p:nvPr/>
        </p:nvSpPr>
        <p:spPr bwMode="auto">
          <a:xfrm>
            <a:off x="2268538" y="1268413"/>
            <a:ext cx="574675"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0" name="Line 16"/>
          <p:cNvSpPr>
            <a:spLocks noChangeShapeType="1"/>
          </p:cNvSpPr>
          <p:nvPr/>
        </p:nvSpPr>
        <p:spPr bwMode="auto">
          <a:xfrm>
            <a:off x="2339975" y="1773238"/>
            <a:ext cx="5032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1" name="Text Box 17"/>
          <p:cNvSpPr txBox="1">
            <a:spLocks noChangeArrowheads="1"/>
          </p:cNvSpPr>
          <p:nvPr/>
        </p:nvSpPr>
        <p:spPr bwMode="auto">
          <a:xfrm>
            <a:off x="0" y="5589588"/>
            <a:ext cx="2700338" cy="328612"/>
          </a:xfrm>
          <a:prstGeom prst="rect">
            <a:avLst/>
          </a:prstGeom>
          <a:solidFill>
            <a:srgbClr val="FFFF99"/>
          </a:solidFill>
          <a:ln w="9525">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600">
                <a:latin typeface="Comic Sans MS" pitchFamily="66" charset="0"/>
              </a:rPr>
              <a:t>Are you kind? Positive?</a:t>
            </a:r>
          </a:p>
        </p:txBody>
      </p:sp>
      <p:sp>
        <p:nvSpPr>
          <p:cNvPr id="21522" name="Line 18"/>
          <p:cNvSpPr>
            <a:spLocks noChangeShapeType="1"/>
          </p:cNvSpPr>
          <p:nvPr/>
        </p:nvSpPr>
        <p:spPr bwMode="auto">
          <a:xfrm>
            <a:off x="1979613" y="2852738"/>
            <a:ext cx="3603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3" name="Line 19"/>
          <p:cNvSpPr>
            <a:spLocks noChangeShapeType="1"/>
          </p:cNvSpPr>
          <p:nvPr/>
        </p:nvSpPr>
        <p:spPr bwMode="auto">
          <a:xfrm flipV="1">
            <a:off x="1908175" y="3644900"/>
            <a:ext cx="287338"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4" name="Line 20"/>
          <p:cNvSpPr>
            <a:spLocks noChangeShapeType="1"/>
          </p:cNvSpPr>
          <p:nvPr/>
        </p:nvSpPr>
        <p:spPr bwMode="auto">
          <a:xfrm flipV="1">
            <a:off x="2339975" y="4724400"/>
            <a:ext cx="360363"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5" name="Line 21"/>
          <p:cNvSpPr>
            <a:spLocks noChangeShapeType="1"/>
          </p:cNvSpPr>
          <p:nvPr/>
        </p:nvSpPr>
        <p:spPr bwMode="auto">
          <a:xfrm flipH="1">
            <a:off x="2555875" y="4797425"/>
            <a:ext cx="144463" cy="863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6" name="Text Box 22"/>
          <p:cNvSpPr txBox="1">
            <a:spLocks noChangeArrowheads="1"/>
          </p:cNvSpPr>
          <p:nvPr/>
        </p:nvSpPr>
        <p:spPr bwMode="auto">
          <a:xfrm>
            <a:off x="900113" y="6165850"/>
            <a:ext cx="5616575" cy="555625"/>
          </a:xfrm>
          <a:prstGeom prst="rect">
            <a:avLst/>
          </a:prstGeom>
          <a:solidFill>
            <a:srgbClr val="FFFF99"/>
          </a:solidFill>
          <a:ln w="9525">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600">
                <a:latin typeface="Comic Sans MS" pitchFamily="66" charset="0"/>
              </a:rPr>
              <a:t>Would you work in a bar or for alcoholics anonymous? A tobacco factory or a drug rehab clinic?</a:t>
            </a:r>
          </a:p>
        </p:txBody>
      </p:sp>
      <p:sp>
        <p:nvSpPr>
          <p:cNvPr id="21527" name="Line 23"/>
          <p:cNvSpPr>
            <a:spLocks noChangeShapeType="1"/>
          </p:cNvSpPr>
          <p:nvPr/>
        </p:nvSpPr>
        <p:spPr bwMode="auto">
          <a:xfrm flipV="1">
            <a:off x="2411413" y="5084763"/>
            <a:ext cx="1439862" cy="10810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8" name="Line 24"/>
          <p:cNvSpPr>
            <a:spLocks noChangeShapeType="1"/>
          </p:cNvSpPr>
          <p:nvPr/>
        </p:nvSpPr>
        <p:spPr bwMode="auto">
          <a:xfrm flipV="1">
            <a:off x="3851275" y="5300663"/>
            <a:ext cx="360363"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9" name="Text Box 25"/>
          <p:cNvSpPr txBox="1">
            <a:spLocks noChangeArrowheads="1"/>
          </p:cNvSpPr>
          <p:nvPr/>
        </p:nvSpPr>
        <p:spPr bwMode="auto">
          <a:xfrm>
            <a:off x="7019925" y="5876925"/>
            <a:ext cx="2124075" cy="782638"/>
          </a:xfrm>
          <a:prstGeom prst="rect">
            <a:avLst/>
          </a:prstGeom>
          <a:solidFill>
            <a:srgbClr val="FFFF99"/>
          </a:solidFill>
          <a:ln w="9525">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600">
                <a:latin typeface="Comic Sans MS" pitchFamily="66" charset="0"/>
              </a:rPr>
              <a:t>How will you pay for your habit? Will you be polite? Kind?</a:t>
            </a:r>
          </a:p>
        </p:txBody>
      </p:sp>
      <p:sp>
        <p:nvSpPr>
          <p:cNvPr id="21530" name="Line 26"/>
          <p:cNvSpPr>
            <a:spLocks noChangeShapeType="1"/>
          </p:cNvSpPr>
          <p:nvPr/>
        </p:nvSpPr>
        <p:spPr bwMode="auto">
          <a:xfrm flipH="1" flipV="1">
            <a:off x="6084888" y="4941888"/>
            <a:ext cx="863600" cy="1079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1" name="Line 27"/>
          <p:cNvSpPr>
            <a:spLocks noChangeShapeType="1"/>
          </p:cNvSpPr>
          <p:nvPr/>
        </p:nvSpPr>
        <p:spPr bwMode="auto">
          <a:xfrm flipH="1" flipV="1">
            <a:off x="6156325" y="4868863"/>
            <a:ext cx="647700"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2" name="Text Box 28"/>
          <p:cNvSpPr txBox="1">
            <a:spLocks noChangeArrowheads="1"/>
          </p:cNvSpPr>
          <p:nvPr/>
        </p:nvSpPr>
        <p:spPr bwMode="auto">
          <a:xfrm>
            <a:off x="7343775" y="3860800"/>
            <a:ext cx="1800225" cy="1009650"/>
          </a:xfrm>
          <a:prstGeom prst="rect">
            <a:avLst/>
          </a:prstGeom>
          <a:solidFill>
            <a:srgbClr val="FFFF99"/>
          </a:solidFill>
          <a:ln w="9525">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600">
                <a:latin typeface="Comic Sans MS" pitchFamily="66" charset="0"/>
              </a:rPr>
              <a:t>Will you make up lies about your intoxicated behaviour?</a:t>
            </a:r>
          </a:p>
        </p:txBody>
      </p:sp>
      <p:sp>
        <p:nvSpPr>
          <p:cNvPr id="21533" name="Line 29"/>
          <p:cNvSpPr>
            <a:spLocks noChangeShapeType="1"/>
          </p:cNvSpPr>
          <p:nvPr/>
        </p:nvSpPr>
        <p:spPr bwMode="auto">
          <a:xfrm flipV="1">
            <a:off x="6804025" y="3141663"/>
            <a:ext cx="288925"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4" name="Line 30"/>
          <p:cNvSpPr>
            <a:spLocks noChangeShapeType="1"/>
          </p:cNvSpPr>
          <p:nvPr/>
        </p:nvSpPr>
        <p:spPr bwMode="auto">
          <a:xfrm>
            <a:off x="6516688" y="3716338"/>
            <a:ext cx="863600"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5" name="Text Box 31"/>
          <p:cNvSpPr txBox="1">
            <a:spLocks noChangeArrowheads="1"/>
          </p:cNvSpPr>
          <p:nvPr/>
        </p:nvSpPr>
        <p:spPr bwMode="auto">
          <a:xfrm>
            <a:off x="6588125" y="1989138"/>
            <a:ext cx="2555875" cy="782637"/>
          </a:xfrm>
          <a:prstGeom prst="rect">
            <a:avLst/>
          </a:prstGeom>
          <a:solidFill>
            <a:srgbClr val="FFFF99"/>
          </a:solidFill>
          <a:ln w="9525">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600">
                <a:latin typeface="Comic Sans MS" pitchFamily="66" charset="0"/>
              </a:rPr>
              <a:t>Are you kind? Can you make clear decisions? Will you stick to them?</a:t>
            </a:r>
          </a:p>
        </p:txBody>
      </p:sp>
      <p:sp>
        <p:nvSpPr>
          <p:cNvPr id="21536" name="Text Box 32"/>
          <p:cNvSpPr txBox="1">
            <a:spLocks noChangeArrowheads="1"/>
          </p:cNvSpPr>
          <p:nvPr/>
        </p:nvSpPr>
        <p:spPr bwMode="auto">
          <a:xfrm>
            <a:off x="5076825" y="549275"/>
            <a:ext cx="2555875" cy="555625"/>
          </a:xfrm>
          <a:prstGeom prst="rect">
            <a:avLst/>
          </a:prstGeom>
          <a:solidFill>
            <a:srgbClr val="FFFF99"/>
          </a:solidFill>
          <a:ln w="9525">
            <a:solidFill>
              <a:schemeClr val="tx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600">
                <a:latin typeface="Comic Sans MS" pitchFamily="66" charset="0"/>
              </a:rPr>
              <a:t>Is your view on life ‘normal’ or distorted?</a:t>
            </a:r>
          </a:p>
        </p:txBody>
      </p:sp>
      <p:sp>
        <p:nvSpPr>
          <p:cNvPr id="21537" name="Line 33"/>
          <p:cNvSpPr>
            <a:spLocks noChangeShapeType="1"/>
          </p:cNvSpPr>
          <p:nvPr/>
        </p:nvSpPr>
        <p:spPr bwMode="auto">
          <a:xfrm flipH="1">
            <a:off x="6156325" y="1916113"/>
            <a:ext cx="215900"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8" name="Line 34"/>
          <p:cNvSpPr>
            <a:spLocks noChangeShapeType="1"/>
          </p:cNvSpPr>
          <p:nvPr/>
        </p:nvSpPr>
        <p:spPr bwMode="auto">
          <a:xfrm>
            <a:off x="6084888" y="2205038"/>
            <a:ext cx="574675"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9" name="Line 35"/>
          <p:cNvSpPr>
            <a:spLocks noChangeShapeType="1"/>
          </p:cNvSpPr>
          <p:nvPr/>
        </p:nvSpPr>
        <p:spPr bwMode="auto">
          <a:xfrm>
            <a:off x="4284663" y="1196975"/>
            <a:ext cx="142875"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40" name="Line 36"/>
          <p:cNvSpPr>
            <a:spLocks noChangeShapeType="1"/>
          </p:cNvSpPr>
          <p:nvPr/>
        </p:nvSpPr>
        <p:spPr bwMode="auto">
          <a:xfrm flipV="1">
            <a:off x="4716463" y="981075"/>
            <a:ext cx="503237"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73050"/>
            <a:ext cx="8228013" cy="635000"/>
          </a:xfrm>
        </p:spPr>
        <p:txBody>
          <a:bodyPr/>
          <a:lstStyle/>
          <a:p>
            <a:pPr algn="ctr"/>
            <a:r>
              <a:rPr lang="en-GB" sz="2600" smtClean="0">
                <a:latin typeface="Comic Sans MS" pitchFamily="66" charset="0"/>
              </a:rPr>
              <a:t>Religious Views on Addicts</a:t>
            </a:r>
          </a:p>
        </p:txBody>
      </p:sp>
      <p:sp>
        <p:nvSpPr>
          <p:cNvPr id="22531" name="Rectangle 3"/>
          <p:cNvSpPr>
            <a:spLocks noGrp="1" noChangeArrowheads="1"/>
          </p:cNvSpPr>
          <p:nvPr>
            <p:ph type="body" idx="1"/>
          </p:nvPr>
        </p:nvSpPr>
        <p:spPr>
          <a:xfrm>
            <a:off x="468313" y="1052513"/>
            <a:ext cx="8228012" cy="5184775"/>
          </a:xfrm>
          <a:solidFill>
            <a:srgbClr val="FFFF99"/>
          </a:solidFill>
        </p:spPr>
        <p:txBody>
          <a:bodyPr/>
          <a:lstStyle/>
          <a:p>
            <a:pPr>
              <a:lnSpc>
                <a:spcPct val="92000"/>
              </a:lnSpc>
            </a:pPr>
            <a:r>
              <a:rPr lang="en-GB" sz="2200" smtClean="0">
                <a:latin typeface="Comic Sans MS" pitchFamily="66" charset="0"/>
              </a:rPr>
              <a:t>Whilst all religions condemn illegal drug taking, once a person has succumbed to the temptation of taking drugs and become addicted, believers are keen to help them conquer their addiction.</a:t>
            </a:r>
          </a:p>
          <a:p>
            <a:pPr>
              <a:lnSpc>
                <a:spcPct val="92000"/>
              </a:lnSpc>
            </a:pPr>
            <a:r>
              <a:rPr lang="en-GB" sz="2200" smtClean="0">
                <a:latin typeface="Comic Sans MS" pitchFamily="66" charset="0"/>
              </a:rPr>
              <a:t>For Buddhists, it is part of ‘Right Actions’ form the Eightfold Path, and shows metta (loving kindness) and karuna (compassion). They also believe in karma. Good actions in life such as helping those in need, will lead to good karma and a good rebirth. This could lead to the eventual achievement of enlightenment. </a:t>
            </a:r>
          </a:p>
          <a:p>
            <a:pPr>
              <a:lnSpc>
                <a:spcPct val="92000"/>
              </a:lnSpc>
            </a:pPr>
            <a:r>
              <a:rPr lang="en-GB" sz="2200" smtClean="0">
                <a:latin typeface="Comic Sans MS" pitchFamily="66" charset="0"/>
              </a:rPr>
              <a:t>Many Christians follow teachings such as ‘It is not the healthy who need a doctor, but the sick’ (Mark 2:17) and ‘Whatever you did not do for one of the least of these, you did not do for me’ (Matthew 25:45). These encourage them to help wherever they can.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273050"/>
            <a:ext cx="8228013" cy="635000"/>
          </a:xfrm>
        </p:spPr>
        <p:txBody>
          <a:bodyPr/>
          <a:lstStyle/>
          <a:p>
            <a:pPr algn="ctr"/>
            <a:r>
              <a:rPr lang="en-GB" sz="2600" smtClean="0">
                <a:latin typeface="Comic Sans MS" pitchFamily="66" charset="0"/>
              </a:rPr>
              <a:t>Practise Exam Qns</a:t>
            </a:r>
          </a:p>
        </p:txBody>
      </p:sp>
      <p:sp>
        <p:nvSpPr>
          <p:cNvPr id="23555" name="Rectangle 3"/>
          <p:cNvSpPr>
            <a:spLocks noGrp="1" noChangeArrowheads="1"/>
          </p:cNvSpPr>
          <p:nvPr>
            <p:ph type="body" idx="1"/>
          </p:nvPr>
        </p:nvSpPr>
        <p:spPr>
          <a:xfrm>
            <a:off x="468313" y="1052513"/>
            <a:ext cx="8228012" cy="5184775"/>
          </a:xfrm>
          <a:solidFill>
            <a:srgbClr val="CCFFCC"/>
          </a:solidFill>
        </p:spPr>
        <p:txBody>
          <a:bodyPr/>
          <a:lstStyle/>
          <a:p>
            <a:pPr marL="609600" indent="-609600">
              <a:buFont typeface="Times New Roman" pitchFamily="18" charset="0"/>
              <a:buAutoNum type="arabicPeriod"/>
            </a:pPr>
            <a:r>
              <a:rPr lang="en-GB" sz="2200" smtClean="0">
                <a:latin typeface="Comic Sans MS" pitchFamily="66" charset="0"/>
              </a:rPr>
              <a:t>Explain briefly the meaning of the word ‘drug’. 1 marks</a:t>
            </a:r>
          </a:p>
          <a:p>
            <a:pPr marL="609600" indent="-609600">
              <a:buFont typeface="Times New Roman" pitchFamily="18" charset="0"/>
              <a:buAutoNum type="arabicPeriod"/>
            </a:pPr>
            <a:r>
              <a:rPr lang="en-GB" sz="2200" smtClean="0">
                <a:latin typeface="Comic Sans MS" pitchFamily="66" charset="0"/>
              </a:rPr>
              <a:t>Explain why some religious people might be against drinking alcohol. (3 marks)</a:t>
            </a:r>
          </a:p>
          <a:p>
            <a:pPr marL="609600" indent="-609600">
              <a:buFont typeface="Times New Roman" pitchFamily="18" charset="0"/>
              <a:buAutoNum type="arabicPeriod"/>
            </a:pPr>
            <a:r>
              <a:rPr lang="en-GB" sz="2200" smtClean="0">
                <a:latin typeface="Comic Sans MS" pitchFamily="66" charset="0"/>
              </a:rPr>
              <a:t>‘Religious believers should not smoke.’ What do you think? Explain your opinion. (3 marks)</a:t>
            </a:r>
          </a:p>
          <a:p>
            <a:pPr marL="609600" indent="-609600">
              <a:buFont typeface="Times New Roman" pitchFamily="18" charset="0"/>
              <a:buAutoNum type="arabicPeriod"/>
            </a:pPr>
            <a:r>
              <a:rPr lang="en-GB" sz="2200" smtClean="0">
                <a:latin typeface="Comic Sans MS" pitchFamily="66" charset="0"/>
              </a:rPr>
              <a:t>Give two reasons why religious people oppose illegal drugs. (4 marks)</a:t>
            </a:r>
          </a:p>
          <a:p>
            <a:pPr marL="609600" indent="-609600">
              <a:buFont typeface="Times New Roman" pitchFamily="18" charset="0"/>
              <a:buAutoNum type="arabicPeriod"/>
            </a:pPr>
            <a:r>
              <a:rPr lang="en-GB" sz="2200" smtClean="0">
                <a:latin typeface="Comic Sans MS" pitchFamily="66" charset="0"/>
              </a:rPr>
              <a:t>‘Taking drugs should be a matter of individual choice and nothing to do with anybody else.’ Do you agree? Give reasons, show more than one point of view. Refer to religious arguments. (6 marks)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258888" y="273050"/>
            <a:ext cx="7426325" cy="1143000"/>
          </a:xfrm>
          <a:solidFill>
            <a:srgbClr val="EAEAEA"/>
          </a:solidFill>
        </p:spPr>
        <p:txBody>
          <a:bodyPr rIns="132080"/>
          <a:lstStyle/>
          <a:p>
            <a:pPr algn="ctr"/>
            <a:r>
              <a:rPr lang="en-US" sz="2600" smtClean="0">
                <a:latin typeface="Comic Sans MS" pitchFamily="66" charset="0"/>
              </a:rPr>
              <a:t>What are problems with punishing the street drug dealers?</a:t>
            </a:r>
          </a:p>
        </p:txBody>
      </p:sp>
      <p:sp>
        <p:nvSpPr>
          <p:cNvPr id="40963" name="Rectangle 3"/>
          <p:cNvSpPr>
            <a:spLocks noGrp="1" noChangeArrowheads="1"/>
          </p:cNvSpPr>
          <p:nvPr>
            <p:ph type="body" idx="1"/>
          </p:nvPr>
        </p:nvSpPr>
        <p:spPr>
          <a:solidFill>
            <a:srgbClr val="EAEAEA"/>
          </a:solidFill>
        </p:spPr>
        <p:txBody>
          <a:bodyPr rIns="132080"/>
          <a:lstStyle/>
          <a:p>
            <a:r>
              <a:rPr lang="en-US" sz="2800" smtClean="0">
                <a:latin typeface="Comic Sans MS" pitchFamily="66" charset="0"/>
              </a:rPr>
              <a:t>The dealers on the street are working for suppliers. If street dealers are arrested and imprisoned the suppliers find someone else to deal.</a:t>
            </a:r>
          </a:p>
          <a:p>
            <a:r>
              <a:rPr lang="en-US" sz="2800" smtClean="0">
                <a:latin typeface="Comic Sans MS" pitchFamily="66" charset="0"/>
              </a:rPr>
              <a:t>Ideally, police want to get to the suppliers (traffickers) rather than just the dealers. </a:t>
            </a:r>
          </a:p>
          <a:p>
            <a:r>
              <a:rPr lang="en-US" sz="2800" smtClean="0">
                <a:latin typeface="Comic Sans MS" pitchFamily="66" charset="0"/>
              </a:rPr>
              <a:t>It is estimated that around 60-80% of illegal drugs around need to be taken off the street to put a drug traffickers out of business. This would be very difficult to do.</a:t>
            </a:r>
          </a:p>
        </p:txBody>
      </p:sp>
      <p:sp>
        <p:nvSpPr>
          <p:cNvPr id="4100" name="Text Box 4"/>
          <p:cNvSpPr txBox="1">
            <a:spLocks noChangeArrowheads="1"/>
          </p:cNvSpPr>
          <p:nvPr/>
        </p:nvSpPr>
        <p:spPr bwMode="auto">
          <a:xfrm>
            <a:off x="7461250" y="5602288"/>
            <a:ext cx="312738" cy="261937"/>
          </a:xfrm>
          <a:prstGeom prst="rect">
            <a:avLst/>
          </a:prstGeom>
          <a:solidFill>
            <a:srgbClr val="EAEAEA"/>
          </a:solidFill>
          <a:ln>
            <a:noFill/>
          </a:ln>
          <a:extLst>
            <a:ext uri="{91240B29-F687-4F45-9708-019B960494DF}">
              <a14:hiddenLine xmlns:a14="http://schemas.microsoft.com/office/drawing/2010/main" w="12700">
                <a:solidFill>
                  <a:schemeClr val="tx1"/>
                </a:solidFill>
                <a:miter lim="800000"/>
                <a:headEnd/>
                <a:tailEnd/>
              </a14:hiddenLine>
            </a:ext>
          </a:extLst>
        </p:spPr>
        <p:txBody>
          <a:bodyPr wrap="none"/>
          <a:lstStyle/>
          <a:p>
            <a:pPr algn="ctr" hangingPunct="1">
              <a:lnSpc>
                <a:spcPct val="100000"/>
              </a:lnSpc>
              <a:buClrTx/>
              <a:buSzTx/>
              <a:buFontTx/>
              <a:buNone/>
            </a:pPr>
            <a:fld id="{24F8D7C3-A575-43EE-9A24-CD588AADA300}" type="slidenum">
              <a:rPr lang="en-US" sz="1400">
                <a:cs typeface="Arial" charset="0"/>
                <a:sym typeface="Arial" charset="0"/>
              </a:rPr>
              <a:pPr algn="ctr" hangingPunct="1">
                <a:lnSpc>
                  <a:spcPct val="100000"/>
                </a:lnSpc>
                <a:buClrTx/>
                <a:buSzTx/>
                <a:buFontTx/>
                <a:buNone/>
              </a:pPr>
              <a:t>3</a:t>
            </a:fld>
            <a:endParaRPr lang="en-US" sz="1400">
              <a:cs typeface="Arial" charset="0"/>
              <a:sym typeface="Arial" charset="0"/>
            </a:endParaRPr>
          </a:p>
        </p:txBody>
      </p:sp>
      <p:pic>
        <p:nvPicPr>
          <p:cNvPr id="4101" name="Picture 5" descr="ide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49275"/>
            <a:ext cx="94615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Effect transition="in" filter="blinds(horizontal)">
                                      <p:cBhvr>
                                        <p:cTn id="7" dur="500"/>
                                        <p:tgtEl>
                                          <p:spTgt spid="4096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40963">
                                            <p:txEl>
                                              <p:pRg st="1" end="1"/>
                                            </p:txEl>
                                          </p:spTgt>
                                        </p:tgtEl>
                                        <p:attrNameLst>
                                          <p:attrName>style.visibility</p:attrName>
                                        </p:attrNameLst>
                                      </p:cBhvr>
                                      <p:to>
                                        <p:strVal val="visible"/>
                                      </p:to>
                                    </p:set>
                                    <p:animEffect transition="in" filter="blinds(horizontal)">
                                      <p:cBhvr>
                                        <p:cTn id="10" dur="500"/>
                                        <p:tgtEl>
                                          <p:spTgt spid="4096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40963">
                                            <p:txEl>
                                              <p:pRg st="2" end="2"/>
                                            </p:txEl>
                                          </p:spTgt>
                                        </p:tgtEl>
                                        <p:attrNameLst>
                                          <p:attrName>style.visibility</p:attrName>
                                        </p:attrNameLst>
                                      </p:cBhvr>
                                      <p:to>
                                        <p:strVal val="visible"/>
                                      </p:to>
                                    </p:set>
                                    <p:animEffect transition="in" filter="blinds(horizontal)">
                                      <p:cBhvr>
                                        <p:cTn id="13" dur="500"/>
                                        <p:tgtEl>
                                          <p:spTgt spid="409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79388" y="90488"/>
            <a:ext cx="7921625" cy="1177925"/>
          </a:xfrm>
          <a:solidFill>
            <a:srgbClr val="EAEAEA"/>
          </a:solidFill>
        </p:spPr>
        <p:txBody>
          <a:bodyPr rIns="132080"/>
          <a:lstStyle/>
          <a:p>
            <a:r>
              <a:rPr lang="en-US" sz="2600" smtClean="0">
                <a:latin typeface="Comic Sans MS" pitchFamily="66" charset="0"/>
              </a:rPr>
              <a:t>Put these steps into the flow chart...</a:t>
            </a:r>
          </a:p>
        </p:txBody>
      </p:sp>
      <p:sp>
        <p:nvSpPr>
          <p:cNvPr id="5123" name="AutoShape 3"/>
          <p:cNvSpPr>
            <a:spLocks/>
          </p:cNvSpPr>
          <p:nvPr/>
        </p:nvSpPr>
        <p:spPr bwMode="auto">
          <a:xfrm>
            <a:off x="250825" y="1989138"/>
            <a:ext cx="1270000" cy="1270000"/>
          </a:xfrm>
          <a:prstGeom prst="roundRect">
            <a:avLst>
              <a:gd name="adj" fmla="val 15000"/>
            </a:avLst>
          </a:prstGeom>
          <a:solidFill>
            <a:srgbClr val="CC66FF"/>
          </a:solidFill>
          <a:ln w="9525">
            <a:solidFill>
              <a:schemeClr val="tx1"/>
            </a:solidFill>
            <a:round/>
            <a:headEnd/>
            <a:tailEnd/>
          </a:ln>
        </p:spPr>
        <p:txBody>
          <a:bodyPr lIns="0" tIns="0" rIns="40639" bIns="0" anchor="ctr"/>
          <a:lstStyle/>
          <a:p>
            <a:pPr marL="39688" algn="ctr" defTabSz="914400" hangingPunct="1">
              <a:lnSpc>
                <a:spcPct val="100000"/>
              </a:lnSpc>
              <a:buClrTx/>
              <a:buSzTx/>
              <a:buFontTx/>
              <a:buNone/>
            </a:pPr>
            <a:r>
              <a:rPr lang="en-US">
                <a:latin typeface="Comic Sans MS" pitchFamily="66" charset="0"/>
                <a:cs typeface="Arial" charset="0"/>
                <a:sym typeface="Arial" charset="0"/>
              </a:rPr>
              <a:t>Supplier</a:t>
            </a:r>
          </a:p>
        </p:txBody>
      </p:sp>
      <p:sp>
        <p:nvSpPr>
          <p:cNvPr id="5124" name="AutoShape 4"/>
          <p:cNvSpPr>
            <a:spLocks/>
          </p:cNvSpPr>
          <p:nvPr/>
        </p:nvSpPr>
        <p:spPr bwMode="auto">
          <a:xfrm>
            <a:off x="7380288" y="2852738"/>
            <a:ext cx="1557337" cy="1584325"/>
          </a:xfrm>
          <a:prstGeom prst="roundRect">
            <a:avLst>
              <a:gd name="adj" fmla="val 15000"/>
            </a:avLst>
          </a:prstGeom>
          <a:solidFill>
            <a:srgbClr val="CC66FF"/>
          </a:solidFill>
          <a:ln w="9525">
            <a:solidFill>
              <a:schemeClr val="tx1"/>
            </a:solidFill>
            <a:round/>
            <a:headEnd/>
            <a:tailEnd/>
          </a:ln>
        </p:spPr>
        <p:txBody>
          <a:bodyPr lIns="0" tIns="0" rIns="40639" bIns="0" anchor="ctr"/>
          <a:lstStyle/>
          <a:p>
            <a:pPr marL="39688" algn="ctr" defTabSz="914400" hangingPunct="1">
              <a:lnSpc>
                <a:spcPct val="100000"/>
              </a:lnSpc>
              <a:buClrTx/>
              <a:buSzTx/>
              <a:buFontTx/>
              <a:buNone/>
            </a:pPr>
            <a:r>
              <a:rPr lang="en-US">
                <a:latin typeface="Comic Sans MS" pitchFamily="66" charset="0"/>
                <a:cs typeface="Arial" charset="0"/>
                <a:sym typeface="Arial" charset="0"/>
              </a:rPr>
              <a:t>Supplier has lost money, puts the price up</a:t>
            </a:r>
          </a:p>
        </p:txBody>
      </p:sp>
      <p:sp>
        <p:nvSpPr>
          <p:cNvPr id="5125" name="AutoShape 5"/>
          <p:cNvSpPr>
            <a:spLocks/>
          </p:cNvSpPr>
          <p:nvPr/>
        </p:nvSpPr>
        <p:spPr bwMode="auto">
          <a:xfrm>
            <a:off x="2124075" y="2133600"/>
            <a:ext cx="2017713" cy="1270000"/>
          </a:xfrm>
          <a:prstGeom prst="roundRect">
            <a:avLst>
              <a:gd name="adj" fmla="val 15000"/>
            </a:avLst>
          </a:prstGeom>
          <a:solidFill>
            <a:srgbClr val="CC66FF"/>
          </a:solidFill>
          <a:ln w="9525">
            <a:solidFill>
              <a:schemeClr val="tx1"/>
            </a:solidFill>
            <a:round/>
            <a:headEnd/>
            <a:tailEnd/>
          </a:ln>
        </p:spPr>
        <p:txBody>
          <a:bodyPr lIns="0" tIns="0" rIns="40639" bIns="0" anchor="ctr"/>
          <a:lstStyle/>
          <a:p>
            <a:pPr marL="39688" algn="ctr" defTabSz="914400" hangingPunct="1">
              <a:lnSpc>
                <a:spcPct val="100000"/>
              </a:lnSpc>
              <a:buClrTx/>
              <a:buSzTx/>
              <a:buFontTx/>
              <a:buNone/>
            </a:pPr>
            <a:r>
              <a:rPr lang="en-US">
                <a:latin typeface="Comic Sans MS" pitchFamily="66" charset="0"/>
                <a:cs typeface="Arial" charset="0"/>
                <a:sym typeface="Arial" charset="0"/>
              </a:rPr>
              <a:t>Police make a breakthrough &amp; raid a dealer</a:t>
            </a:r>
          </a:p>
        </p:txBody>
      </p:sp>
      <p:sp>
        <p:nvSpPr>
          <p:cNvPr id="5126" name="AutoShape 6"/>
          <p:cNvSpPr>
            <a:spLocks/>
          </p:cNvSpPr>
          <p:nvPr/>
        </p:nvSpPr>
        <p:spPr bwMode="auto">
          <a:xfrm>
            <a:off x="5435600" y="4868863"/>
            <a:ext cx="1582738" cy="1368425"/>
          </a:xfrm>
          <a:prstGeom prst="roundRect">
            <a:avLst>
              <a:gd name="adj" fmla="val 16667"/>
            </a:avLst>
          </a:prstGeom>
          <a:solidFill>
            <a:srgbClr val="CC66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hangingPunct="1">
              <a:lnSpc>
                <a:spcPct val="100000"/>
              </a:lnSpc>
              <a:buClrTx/>
              <a:buSzTx/>
              <a:buFontTx/>
              <a:buNone/>
            </a:pPr>
            <a:r>
              <a:rPr lang="en-GB">
                <a:solidFill>
                  <a:srgbClr val="000000"/>
                </a:solidFill>
                <a:latin typeface="Comic Sans MS" pitchFamily="66" charset="0"/>
                <a:sym typeface="Arial" charset="0"/>
              </a:rPr>
              <a:t>Gets caught</a:t>
            </a:r>
          </a:p>
          <a:p>
            <a:pPr algn="ctr" hangingPunct="1">
              <a:lnSpc>
                <a:spcPct val="100000"/>
              </a:lnSpc>
              <a:buClrTx/>
              <a:buSzTx/>
              <a:buFontTx/>
              <a:buNone/>
            </a:pPr>
            <a:r>
              <a:rPr lang="en-GB">
                <a:solidFill>
                  <a:srgbClr val="000000"/>
                </a:solidFill>
                <a:latin typeface="Comic Sans MS" pitchFamily="66" charset="0"/>
                <a:sym typeface="Arial" charset="0"/>
              </a:rPr>
              <a:t> &amp;  arrested</a:t>
            </a:r>
          </a:p>
        </p:txBody>
      </p:sp>
      <p:sp>
        <p:nvSpPr>
          <p:cNvPr id="5127" name="AutoShape 7"/>
          <p:cNvSpPr>
            <a:spLocks/>
          </p:cNvSpPr>
          <p:nvPr/>
        </p:nvSpPr>
        <p:spPr bwMode="auto">
          <a:xfrm>
            <a:off x="7308850" y="4724400"/>
            <a:ext cx="1582738" cy="1368425"/>
          </a:xfrm>
          <a:prstGeom prst="roundRect">
            <a:avLst>
              <a:gd name="adj" fmla="val 16667"/>
            </a:avLst>
          </a:prstGeom>
          <a:solidFill>
            <a:srgbClr val="CC66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hangingPunct="1">
              <a:lnSpc>
                <a:spcPct val="100000"/>
              </a:lnSpc>
              <a:buClrTx/>
              <a:buSzTx/>
              <a:buFontTx/>
              <a:buNone/>
            </a:pPr>
            <a:r>
              <a:rPr lang="en-GB">
                <a:solidFill>
                  <a:srgbClr val="000000"/>
                </a:solidFill>
                <a:latin typeface="Comic Sans MS" pitchFamily="66" charset="0"/>
                <a:sym typeface="Arial" charset="0"/>
              </a:rPr>
              <a:t>Buys more</a:t>
            </a:r>
          </a:p>
          <a:p>
            <a:pPr algn="ctr" hangingPunct="1">
              <a:lnSpc>
                <a:spcPct val="100000"/>
              </a:lnSpc>
              <a:buClrTx/>
              <a:buSzTx/>
              <a:buFontTx/>
              <a:buNone/>
            </a:pPr>
            <a:r>
              <a:rPr lang="en-GB">
                <a:solidFill>
                  <a:srgbClr val="000000"/>
                </a:solidFill>
                <a:latin typeface="Comic Sans MS" pitchFamily="66" charset="0"/>
                <a:sym typeface="Arial" charset="0"/>
              </a:rPr>
              <a:t> drugs</a:t>
            </a:r>
          </a:p>
        </p:txBody>
      </p:sp>
      <p:sp>
        <p:nvSpPr>
          <p:cNvPr id="5128" name="AutoShape 8"/>
          <p:cNvSpPr>
            <a:spLocks/>
          </p:cNvSpPr>
          <p:nvPr/>
        </p:nvSpPr>
        <p:spPr bwMode="auto">
          <a:xfrm>
            <a:off x="5580063" y="1773238"/>
            <a:ext cx="1582737" cy="1368425"/>
          </a:xfrm>
          <a:prstGeom prst="roundRect">
            <a:avLst>
              <a:gd name="adj" fmla="val 16667"/>
            </a:avLst>
          </a:prstGeom>
          <a:solidFill>
            <a:srgbClr val="CC66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hangingPunct="1">
              <a:lnSpc>
                <a:spcPct val="100000"/>
              </a:lnSpc>
              <a:buClrTx/>
              <a:buSzTx/>
              <a:buFontTx/>
              <a:buNone/>
            </a:pPr>
            <a:r>
              <a:rPr lang="en-GB">
                <a:solidFill>
                  <a:srgbClr val="000000"/>
                </a:solidFill>
                <a:latin typeface="Comic Sans MS" pitchFamily="66" charset="0"/>
                <a:sym typeface="Arial" charset="0"/>
              </a:rPr>
              <a:t>Sells to addict</a:t>
            </a:r>
          </a:p>
        </p:txBody>
      </p:sp>
      <p:sp>
        <p:nvSpPr>
          <p:cNvPr id="5129" name="AutoShape 9"/>
          <p:cNvSpPr>
            <a:spLocks/>
          </p:cNvSpPr>
          <p:nvPr/>
        </p:nvSpPr>
        <p:spPr bwMode="auto">
          <a:xfrm>
            <a:off x="4211638" y="3357563"/>
            <a:ext cx="1582737" cy="1368425"/>
          </a:xfrm>
          <a:prstGeom prst="roundRect">
            <a:avLst>
              <a:gd name="adj" fmla="val 16667"/>
            </a:avLst>
          </a:prstGeom>
          <a:solidFill>
            <a:srgbClr val="CC66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hangingPunct="1">
              <a:lnSpc>
                <a:spcPct val="100000"/>
              </a:lnSpc>
              <a:buClrTx/>
              <a:buSzTx/>
              <a:buFontTx/>
              <a:buNone/>
            </a:pPr>
            <a:r>
              <a:rPr lang="en-GB">
                <a:solidFill>
                  <a:srgbClr val="000000"/>
                </a:solidFill>
                <a:latin typeface="Comic Sans MS" pitchFamily="66" charset="0"/>
                <a:sym typeface="Arial" charset="0"/>
              </a:rPr>
              <a:t>Sells to dealer</a:t>
            </a:r>
          </a:p>
        </p:txBody>
      </p:sp>
      <p:sp>
        <p:nvSpPr>
          <p:cNvPr id="5130" name="AutoShape 10"/>
          <p:cNvSpPr>
            <a:spLocks/>
          </p:cNvSpPr>
          <p:nvPr/>
        </p:nvSpPr>
        <p:spPr bwMode="auto">
          <a:xfrm>
            <a:off x="395288" y="4292600"/>
            <a:ext cx="1582737" cy="1368425"/>
          </a:xfrm>
          <a:prstGeom prst="roundRect">
            <a:avLst>
              <a:gd name="adj" fmla="val 16667"/>
            </a:avLst>
          </a:prstGeom>
          <a:solidFill>
            <a:srgbClr val="CC66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hangingPunct="1">
              <a:lnSpc>
                <a:spcPct val="100000"/>
              </a:lnSpc>
              <a:buClrTx/>
              <a:buSzTx/>
              <a:buFontTx/>
              <a:buNone/>
            </a:pPr>
            <a:r>
              <a:rPr lang="en-GB">
                <a:solidFill>
                  <a:srgbClr val="000000"/>
                </a:solidFill>
                <a:latin typeface="Comic Sans MS" pitchFamily="66" charset="0"/>
                <a:sym typeface="Arial" charset="0"/>
              </a:rPr>
              <a:t>Addict</a:t>
            </a:r>
          </a:p>
          <a:p>
            <a:pPr algn="ctr" hangingPunct="1">
              <a:lnSpc>
                <a:spcPct val="100000"/>
              </a:lnSpc>
              <a:buClrTx/>
              <a:buSzTx/>
              <a:buFontTx/>
              <a:buNone/>
            </a:pPr>
            <a:r>
              <a:rPr lang="en-GB">
                <a:solidFill>
                  <a:srgbClr val="000000"/>
                </a:solidFill>
                <a:latin typeface="Comic Sans MS" pitchFamily="66" charset="0"/>
                <a:sym typeface="Arial" charset="0"/>
              </a:rPr>
              <a:t>gets money</a:t>
            </a:r>
          </a:p>
          <a:p>
            <a:pPr algn="ctr" hangingPunct="1">
              <a:lnSpc>
                <a:spcPct val="100000"/>
              </a:lnSpc>
              <a:buClrTx/>
              <a:buSzTx/>
              <a:buFontTx/>
              <a:buNone/>
            </a:pPr>
            <a:r>
              <a:rPr lang="en-GB">
                <a:solidFill>
                  <a:srgbClr val="000000"/>
                </a:solidFill>
                <a:latin typeface="Comic Sans MS" pitchFamily="66" charset="0"/>
                <a:sym typeface="Arial" charset="0"/>
              </a:rPr>
              <a:t>From stealing</a:t>
            </a:r>
          </a:p>
        </p:txBody>
      </p:sp>
      <p:sp>
        <p:nvSpPr>
          <p:cNvPr id="5131" name="AutoShape 11"/>
          <p:cNvSpPr>
            <a:spLocks/>
          </p:cNvSpPr>
          <p:nvPr/>
        </p:nvSpPr>
        <p:spPr bwMode="auto">
          <a:xfrm>
            <a:off x="2555875" y="4797425"/>
            <a:ext cx="1582738" cy="1368425"/>
          </a:xfrm>
          <a:prstGeom prst="roundRect">
            <a:avLst>
              <a:gd name="adj" fmla="val 16667"/>
            </a:avLst>
          </a:prstGeom>
          <a:solidFill>
            <a:srgbClr val="CC66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hangingPunct="1">
              <a:lnSpc>
                <a:spcPct val="100000"/>
              </a:lnSpc>
              <a:buClrTx/>
              <a:buSzTx/>
              <a:buFontTx/>
              <a:buNone/>
            </a:pPr>
            <a:r>
              <a:rPr lang="en-GB">
                <a:solidFill>
                  <a:srgbClr val="000000"/>
                </a:solidFill>
                <a:latin typeface="Comic Sans MS" pitchFamily="66" charset="0"/>
                <a:sym typeface="Arial" charset="0"/>
              </a:rPr>
              <a:t>Addict cannot</a:t>
            </a:r>
          </a:p>
          <a:p>
            <a:pPr algn="ctr" hangingPunct="1">
              <a:lnSpc>
                <a:spcPct val="100000"/>
              </a:lnSpc>
              <a:buClrTx/>
              <a:buSzTx/>
              <a:buFontTx/>
              <a:buNone/>
            </a:pPr>
            <a:r>
              <a:rPr lang="en-GB">
                <a:solidFill>
                  <a:srgbClr val="000000"/>
                </a:solidFill>
                <a:latin typeface="Comic Sans MS" pitchFamily="66" charset="0"/>
                <a:sym typeface="Arial" charset="0"/>
              </a:rPr>
              <a:t> afford drugs</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539750" y="0"/>
            <a:ext cx="8064500" cy="6858000"/>
          </a:xfrm>
          <a:solidFill>
            <a:srgbClr val="FFFF99"/>
          </a:solidFill>
        </p:spPr>
        <p:txBody>
          <a:bodyPr/>
          <a:lstStyle/>
          <a:p>
            <a:pPr>
              <a:lnSpc>
                <a:spcPct val="92000"/>
              </a:lnSpc>
            </a:pPr>
            <a:r>
              <a:rPr lang="en-GB" sz="1800" b="1" smtClean="0">
                <a:latin typeface="Comic Sans MS" pitchFamily="66" charset="0"/>
              </a:rPr>
              <a:t>Social drugs - </a:t>
            </a:r>
            <a:r>
              <a:rPr lang="en-GB" sz="1800" smtClean="0">
                <a:latin typeface="Comic Sans MS" pitchFamily="66" charset="0"/>
              </a:rPr>
              <a:t>Social drugs are usually taken to help people relax, or on occasion to give a feeling of having more energy. Some are banned in many sports and are also illegal. The main social drugs are:</a:t>
            </a:r>
            <a:endParaRPr lang="en-GB" sz="1800" b="1" smtClean="0">
              <a:latin typeface="Comic Sans MS" pitchFamily="66" charset="0"/>
            </a:endParaRPr>
          </a:p>
          <a:p>
            <a:pPr>
              <a:lnSpc>
                <a:spcPct val="92000"/>
              </a:lnSpc>
            </a:pPr>
            <a:r>
              <a:rPr lang="en-GB" sz="1800" b="1" u="sng" smtClean="0">
                <a:latin typeface="Comic Sans MS" pitchFamily="66" charset="0"/>
              </a:rPr>
              <a:t>Drug Sources and effects </a:t>
            </a:r>
          </a:p>
          <a:p>
            <a:pPr>
              <a:lnSpc>
                <a:spcPct val="92000"/>
              </a:lnSpc>
            </a:pPr>
            <a:r>
              <a:rPr lang="en-GB" sz="1800" b="1" smtClean="0">
                <a:latin typeface="Comic Sans MS" pitchFamily="66" charset="0"/>
              </a:rPr>
              <a:t>Nicotine- addictive and found in cigarettes, cigars and tobacco</a:t>
            </a:r>
          </a:p>
          <a:p>
            <a:pPr>
              <a:lnSpc>
                <a:spcPct val="92000"/>
              </a:lnSpc>
            </a:pPr>
            <a:r>
              <a:rPr lang="en-GB" sz="1800" b="1" smtClean="0">
                <a:latin typeface="Comic Sans MS" pitchFamily="66" charset="0"/>
              </a:rPr>
              <a:t>			- reduces lung capacity – bad for stamina events</a:t>
            </a:r>
          </a:p>
          <a:p>
            <a:pPr>
              <a:lnSpc>
                <a:spcPct val="92000"/>
              </a:lnSpc>
            </a:pPr>
            <a:r>
              <a:rPr lang="en-GB" sz="1800" b="1" smtClean="0">
                <a:latin typeface="Comic Sans MS" pitchFamily="66" charset="0"/>
              </a:rPr>
              <a:t>			- risk of heart disease and lung cancer</a:t>
            </a:r>
          </a:p>
          <a:p>
            <a:pPr>
              <a:lnSpc>
                <a:spcPct val="92000"/>
              </a:lnSpc>
            </a:pPr>
            <a:r>
              <a:rPr lang="en-GB" sz="1800" b="1" smtClean="0">
                <a:latin typeface="Comic Sans MS" pitchFamily="66" charset="0"/>
              </a:rPr>
              <a:t>Alcohol - reduces concentration and coordination</a:t>
            </a:r>
          </a:p>
          <a:p>
            <a:pPr>
              <a:lnSpc>
                <a:spcPct val="92000"/>
              </a:lnSpc>
            </a:pPr>
            <a:r>
              <a:rPr lang="en-GB" sz="1800" b="1" smtClean="0">
                <a:latin typeface="Comic Sans MS" pitchFamily="66" charset="0"/>
              </a:rPr>
              <a:t>			- risk of liver damage (cirrhosis)</a:t>
            </a:r>
          </a:p>
          <a:p>
            <a:pPr>
              <a:lnSpc>
                <a:spcPct val="92000"/>
              </a:lnSpc>
            </a:pPr>
            <a:r>
              <a:rPr lang="en-GB" sz="1800" b="1" smtClean="0">
                <a:latin typeface="Comic Sans MS" pitchFamily="66" charset="0"/>
              </a:rPr>
              <a:t>Cannabis - reduces concentration and coordination</a:t>
            </a:r>
          </a:p>
          <a:p>
            <a:pPr>
              <a:lnSpc>
                <a:spcPct val="92000"/>
              </a:lnSpc>
            </a:pPr>
            <a:r>
              <a:rPr lang="en-GB" sz="1800" b="1" smtClean="0">
                <a:latin typeface="Comic Sans MS" pitchFamily="66" charset="0"/>
              </a:rPr>
              <a:t>			- reduces lung capacity – bad for stamina events</a:t>
            </a:r>
          </a:p>
          <a:p>
            <a:pPr>
              <a:lnSpc>
                <a:spcPct val="92000"/>
              </a:lnSpc>
            </a:pPr>
            <a:r>
              <a:rPr lang="en-GB" sz="1800" b="1" smtClean="0">
                <a:latin typeface="Comic Sans MS" pitchFamily="66" charset="0"/>
              </a:rPr>
              <a:t>			- risk of heart disease and lung cancer</a:t>
            </a:r>
          </a:p>
          <a:p>
            <a:pPr>
              <a:lnSpc>
                <a:spcPct val="92000"/>
              </a:lnSpc>
            </a:pPr>
            <a:r>
              <a:rPr lang="en-GB" sz="1800" b="1" smtClean="0">
                <a:latin typeface="Comic Sans MS" pitchFamily="66" charset="0"/>
              </a:rPr>
              <a:t>			- illegal</a:t>
            </a:r>
          </a:p>
          <a:p>
            <a:pPr>
              <a:lnSpc>
                <a:spcPct val="92000"/>
              </a:lnSpc>
            </a:pPr>
            <a:r>
              <a:rPr lang="en-GB" sz="1800" b="1" smtClean="0">
                <a:latin typeface="Comic Sans MS" pitchFamily="66" charset="0"/>
              </a:rPr>
              <a:t>Caffeine - found in coffee, chocolate and 'energy' drinks</a:t>
            </a:r>
          </a:p>
          <a:p>
            <a:pPr>
              <a:lnSpc>
                <a:spcPct val="92000"/>
              </a:lnSpc>
            </a:pPr>
            <a:r>
              <a:rPr lang="en-GB" sz="1800" b="1" smtClean="0">
                <a:latin typeface="Comic Sans MS" pitchFamily="66" charset="0"/>
              </a:rPr>
              <a:t>			- a mild stimulant causing tiredness unless taken repeatedly</a:t>
            </a:r>
          </a:p>
          <a:p>
            <a:pPr>
              <a:lnSpc>
                <a:spcPct val="92000"/>
              </a:lnSpc>
            </a:pPr>
            <a:r>
              <a:rPr lang="en-GB" sz="1800" b="1" smtClean="0">
                <a:latin typeface="Comic Sans MS" pitchFamily="66" charset="0"/>
              </a:rPr>
              <a:t>Stimulants - eg amphetamines </a:t>
            </a:r>
          </a:p>
          <a:p>
            <a:pPr>
              <a:lnSpc>
                <a:spcPct val="92000"/>
              </a:lnSpc>
            </a:pPr>
            <a:r>
              <a:rPr lang="en-GB" sz="1800" b="1" smtClean="0">
                <a:latin typeface="Comic Sans MS" pitchFamily="66" charset="0"/>
              </a:rPr>
              <a:t>			- a banned doping class and illegal</a:t>
            </a:r>
            <a:endParaRPr lang="en-GB" sz="1800" smtClean="0">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GB" sz="3000" smtClean="0">
                <a:latin typeface="Comic Sans MS" pitchFamily="66" charset="0"/>
              </a:rPr>
              <a:t>Drug classification</a:t>
            </a:r>
          </a:p>
        </p:txBody>
      </p:sp>
      <p:sp>
        <p:nvSpPr>
          <p:cNvPr id="7171" name="Rectangle 3"/>
          <p:cNvSpPr>
            <a:spLocks noGrp="1" noChangeArrowheads="1"/>
          </p:cNvSpPr>
          <p:nvPr>
            <p:ph type="body" idx="1"/>
          </p:nvPr>
        </p:nvSpPr>
        <p:spPr>
          <a:xfrm>
            <a:off x="468313" y="1412875"/>
            <a:ext cx="8228012" cy="4524375"/>
          </a:xfrm>
          <a:solidFill>
            <a:srgbClr val="FFFF99"/>
          </a:solidFill>
        </p:spPr>
        <p:txBody>
          <a:bodyPr/>
          <a:lstStyle/>
          <a:p>
            <a:pPr>
              <a:lnSpc>
                <a:spcPct val="92000"/>
              </a:lnSpc>
            </a:pPr>
            <a:r>
              <a:rPr lang="en-GB" sz="2000" smtClean="0">
                <a:latin typeface="Comic Sans MS" pitchFamily="66" charset="0"/>
              </a:rPr>
              <a:t>Since the misuse of drugs act 1971 became law, illegal drugs have been graded as class A, B or C. Drug classification is based on how harmful and addictive each particular drug is.</a:t>
            </a:r>
          </a:p>
          <a:p>
            <a:pPr>
              <a:lnSpc>
                <a:spcPct val="92000"/>
              </a:lnSpc>
            </a:pPr>
            <a:r>
              <a:rPr lang="en-GB" sz="2000" smtClean="0">
                <a:latin typeface="Comic Sans MS" pitchFamily="66" charset="0"/>
              </a:rPr>
              <a:t>Most – A Least C</a:t>
            </a:r>
          </a:p>
          <a:p>
            <a:pPr>
              <a:lnSpc>
                <a:spcPct val="92000"/>
              </a:lnSpc>
            </a:pPr>
            <a:r>
              <a:rPr lang="en-GB" sz="2000" smtClean="0">
                <a:latin typeface="Comic Sans MS" pitchFamily="66" charset="0"/>
              </a:rPr>
              <a:t>A – Heroin, ecstasy, LSD, Cocaine, crack cocaine – max 7 years prison for possesion, max life for supply.</a:t>
            </a:r>
          </a:p>
          <a:p>
            <a:pPr>
              <a:lnSpc>
                <a:spcPct val="92000"/>
              </a:lnSpc>
            </a:pPr>
            <a:r>
              <a:rPr lang="en-GB" sz="2000" smtClean="0">
                <a:latin typeface="Comic Sans MS" pitchFamily="66" charset="0"/>
              </a:rPr>
              <a:t>B – Amphetamines (speed), Cannabis (pot, weed, skunk) – Max 5 years possession, max 14 years supply. </a:t>
            </a:r>
          </a:p>
          <a:p>
            <a:pPr>
              <a:lnSpc>
                <a:spcPct val="92000"/>
              </a:lnSpc>
            </a:pPr>
            <a:r>
              <a:rPr lang="en-GB" sz="2000" smtClean="0">
                <a:latin typeface="Comic Sans MS" pitchFamily="66" charset="0"/>
              </a:rPr>
              <a:t>C – Anabolic steroids (medical steroids prescribed by doctor, but can often used by bodybuilders), Tranquilizers (short term treatment for anxiety) – possession legal, max 14 years for illegal supply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body" idx="1"/>
          </p:nvPr>
        </p:nvSpPr>
        <p:spPr>
          <a:xfrm>
            <a:off x="457200" y="1604963"/>
            <a:ext cx="8228013" cy="887412"/>
          </a:xfrm>
          <a:solidFill>
            <a:srgbClr val="CC66FF"/>
          </a:solidFill>
        </p:spPr>
        <p:txBody>
          <a:bodyPr/>
          <a:lstStyle/>
          <a:p>
            <a:pPr algn="ctr">
              <a:lnSpc>
                <a:spcPct val="102000"/>
              </a:lnSpc>
            </a:pPr>
            <a:r>
              <a:rPr lang="en-GB" sz="2800" smtClean="0">
                <a:latin typeface="Comic Sans MS" pitchFamily="66" charset="0"/>
              </a:rPr>
              <a:t>See info sheets on arguments For and Against Legalising Cannabis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68313" y="0"/>
            <a:ext cx="8228012" cy="620713"/>
          </a:xfrm>
        </p:spPr>
        <p:txBody>
          <a:bodyPr/>
          <a:lstStyle/>
          <a:p>
            <a:pPr algn="ctr"/>
            <a:r>
              <a:rPr lang="en-GB" sz="3000" smtClean="0">
                <a:latin typeface="Comic Sans MS" pitchFamily="66" charset="0"/>
              </a:rPr>
              <a:t>Social drugs</a:t>
            </a:r>
          </a:p>
        </p:txBody>
      </p:sp>
      <p:sp>
        <p:nvSpPr>
          <p:cNvPr id="9219" name="Rectangle 3"/>
          <p:cNvSpPr>
            <a:spLocks noGrp="1" noChangeArrowheads="1"/>
          </p:cNvSpPr>
          <p:nvPr>
            <p:ph type="body" idx="1"/>
          </p:nvPr>
        </p:nvSpPr>
        <p:spPr>
          <a:xfrm>
            <a:off x="179388" y="620713"/>
            <a:ext cx="8785225" cy="5903912"/>
          </a:xfrm>
          <a:solidFill>
            <a:srgbClr val="FFFF99"/>
          </a:solidFill>
        </p:spPr>
        <p:txBody>
          <a:bodyPr/>
          <a:lstStyle/>
          <a:p>
            <a:pPr>
              <a:lnSpc>
                <a:spcPct val="92000"/>
              </a:lnSpc>
            </a:pPr>
            <a:r>
              <a:rPr lang="en-GB" sz="1600" smtClean="0">
                <a:latin typeface="Comic Sans MS" pitchFamily="66" charset="0"/>
              </a:rPr>
              <a:t>Many supporters of cannabis becoming legalised point to other drugs which cause more harm and addiction than cannabis.</a:t>
            </a:r>
          </a:p>
          <a:p>
            <a:pPr>
              <a:lnSpc>
                <a:spcPct val="92000"/>
              </a:lnSpc>
            </a:pPr>
            <a:r>
              <a:rPr lang="en-GB" sz="1600" smtClean="0">
                <a:latin typeface="Comic Sans MS" pitchFamily="66" charset="0"/>
              </a:rPr>
              <a:t>Nicotine (found in cigarettes) and alcohol are classed as social drugs. You still need a license to sell them and have to be 18 to buy them. However:</a:t>
            </a:r>
          </a:p>
          <a:p>
            <a:pPr>
              <a:lnSpc>
                <a:spcPct val="92000"/>
              </a:lnSpc>
              <a:buFont typeface="Times New Roman" pitchFamily="18" charset="0"/>
              <a:buChar char="•"/>
            </a:pPr>
            <a:r>
              <a:rPr lang="en-GB" sz="1600" smtClean="0">
                <a:latin typeface="Comic Sans MS" pitchFamily="66" charset="0"/>
              </a:rPr>
              <a:t>It doesn’t stop young people getting hold of alcohol and tobacco</a:t>
            </a:r>
          </a:p>
          <a:p>
            <a:pPr>
              <a:lnSpc>
                <a:spcPct val="92000"/>
              </a:lnSpc>
              <a:buFont typeface="Times New Roman" pitchFamily="18" charset="0"/>
              <a:buChar char="•"/>
            </a:pPr>
            <a:r>
              <a:rPr lang="en-GB" sz="1600" smtClean="0">
                <a:latin typeface="Comic Sans MS" pitchFamily="66" charset="0"/>
              </a:rPr>
              <a:t>Tobacco causes lung cancer, bronchitis and heart disease etc</a:t>
            </a:r>
          </a:p>
          <a:p>
            <a:pPr>
              <a:lnSpc>
                <a:spcPct val="92000"/>
              </a:lnSpc>
              <a:buFont typeface="Times New Roman" pitchFamily="18" charset="0"/>
              <a:buChar char="•"/>
            </a:pPr>
            <a:r>
              <a:rPr lang="en-GB" sz="1600" smtClean="0">
                <a:latin typeface="Comic Sans MS" pitchFamily="66" charset="0"/>
              </a:rPr>
              <a:t>Over 120,000 people die in Britain each year as a result of smoking-related diseases.</a:t>
            </a:r>
          </a:p>
          <a:p>
            <a:pPr>
              <a:lnSpc>
                <a:spcPct val="92000"/>
              </a:lnSpc>
              <a:buFont typeface="Times New Roman" pitchFamily="18" charset="0"/>
              <a:buChar char="•"/>
            </a:pPr>
            <a:r>
              <a:rPr lang="en-GB" sz="1600" smtClean="0">
                <a:latin typeface="Comic Sans MS" pitchFamily="66" charset="0"/>
              </a:rPr>
              <a:t>From 1 July 2007, it has been illegal to smoke in an enclosed public space or workplace</a:t>
            </a:r>
          </a:p>
          <a:p>
            <a:pPr>
              <a:lnSpc>
                <a:spcPct val="92000"/>
              </a:lnSpc>
              <a:buFont typeface="Times New Roman" pitchFamily="18" charset="0"/>
              <a:buChar char="•"/>
            </a:pPr>
            <a:r>
              <a:rPr lang="en-GB" sz="1600" smtClean="0">
                <a:latin typeface="Comic Sans MS" pitchFamily="66" charset="0"/>
              </a:rPr>
              <a:t>Both nicotine and alcohol can harm an unborn child</a:t>
            </a:r>
          </a:p>
          <a:p>
            <a:pPr>
              <a:lnSpc>
                <a:spcPct val="92000"/>
              </a:lnSpc>
              <a:buFont typeface="Times New Roman" pitchFamily="18" charset="0"/>
              <a:buChar char="•"/>
            </a:pPr>
            <a:r>
              <a:rPr lang="en-GB" sz="1600" smtClean="0">
                <a:latin typeface="Comic Sans MS" pitchFamily="66" charset="0"/>
              </a:rPr>
              <a:t>Alcohol is a depressant</a:t>
            </a:r>
          </a:p>
          <a:p>
            <a:pPr>
              <a:lnSpc>
                <a:spcPct val="92000"/>
              </a:lnSpc>
              <a:buFont typeface="Times New Roman" pitchFamily="18" charset="0"/>
              <a:buChar char="•"/>
            </a:pPr>
            <a:r>
              <a:rPr lang="en-GB" sz="1600" smtClean="0">
                <a:latin typeface="Comic Sans MS" pitchFamily="66" charset="0"/>
              </a:rPr>
              <a:t>Alcohol is involved in over 30,000 deaths in Britain each year, some caused by driving under the influence of alcohol</a:t>
            </a:r>
          </a:p>
          <a:p>
            <a:pPr>
              <a:lnSpc>
                <a:spcPct val="92000"/>
              </a:lnSpc>
              <a:buFont typeface="Times New Roman" pitchFamily="18" charset="0"/>
              <a:buChar char="•"/>
            </a:pPr>
            <a:r>
              <a:rPr lang="en-GB" sz="1600" smtClean="0">
                <a:latin typeface="Comic Sans MS" pitchFamily="66" charset="0"/>
              </a:rPr>
              <a:t>Alcohol causes liver damage, obesity and damage to the heart.</a:t>
            </a:r>
          </a:p>
          <a:p>
            <a:pPr>
              <a:lnSpc>
                <a:spcPct val="92000"/>
              </a:lnSpc>
              <a:buFont typeface="Times New Roman" pitchFamily="18" charset="0"/>
              <a:buChar char="•"/>
            </a:pPr>
            <a:r>
              <a:rPr lang="en-GB" sz="1600" smtClean="0">
                <a:latin typeface="Comic Sans MS" pitchFamily="66" charset="0"/>
              </a:rPr>
              <a:t>Both nicotine and alcohol are addictive (nicotine more so)</a:t>
            </a:r>
          </a:p>
          <a:p>
            <a:pPr>
              <a:lnSpc>
                <a:spcPct val="92000"/>
              </a:lnSpc>
              <a:buFont typeface="Times New Roman" pitchFamily="18" charset="0"/>
              <a:buChar char="•"/>
            </a:pPr>
            <a:r>
              <a:rPr lang="en-GB" sz="1600" smtClean="0">
                <a:latin typeface="Comic Sans MS" pitchFamily="66" charset="0"/>
              </a:rPr>
              <a:t>Excessive alcohol can lead to antisocial behaviour including violence, vandalism and rape.</a:t>
            </a:r>
          </a:p>
          <a:p>
            <a:pPr>
              <a:lnSpc>
                <a:spcPct val="92000"/>
              </a:lnSpc>
            </a:pPr>
            <a:endParaRPr lang="en-GB" sz="1600" smtClean="0">
              <a:latin typeface="Comic Sans MS" pitchFamily="66"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0"/>
            <a:ext cx="8228012" cy="620713"/>
          </a:xfrm>
        </p:spPr>
        <p:txBody>
          <a:bodyPr/>
          <a:lstStyle/>
          <a:p>
            <a:pPr algn="ctr"/>
            <a:r>
              <a:rPr lang="en-GB" sz="3000" smtClean="0">
                <a:latin typeface="Comic Sans MS" pitchFamily="66" charset="0"/>
              </a:rPr>
              <a:t>Tax on tobacco and alcohol</a:t>
            </a:r>
          </a:p>
        </p:txBody>
      </p:sp>
      <p:sp>
        <p:nvSpPr>
          <p:cNvPr id="10243" name="Rectangle 3"/>
          <p:cNvSpPr>
            <a:spLocks noGrp="1" noChangeArrowheads="1"/>
          </p:cNvSpPr>
          <p:nvPr>
            <p:ph type="body" idx="1"/>
          </p:nvPr>
        </p:nvSpPr>
        <p:spPr>
          <a:xfrm>
            <a:off x="179388" y="692150"/>
            <a:ext cx="8785225" cy="5832475"/>
          </a:xfrm>
          <a:solidFill>
            <a:srgbClr val="FFFF99"/>
          </a:solidFill>
        </p:spPr>
        <p:txBody>
          <a:bodyPr/>
          <a:lstStyle/>
          <a:p>
            <a:pPr>
              <a:lnSpc>
                <a:spcPct val="92000"/>
              </a:lnSpc>
            </a:pPr>
            <a:r>
              <a:rPr lang="en-GB" sz="2400" smtClean="0">
                <a:latin typeface="Comic Sans MS" pitchFamily="66" charset="0"/>
              </a:rPr>
              <a:t>Both smoking tobacco and drinking alcohol are expensive habits. </a:t>
            </a:r>
          </a:p>
          <a:p>
            <a:pPr>
              <a:lnSpc>
                <a:spcPct val="92000"/>
              </a:lnSpc>
            </a:pPr>
            <a:r>
              <a:rPr lang="en-GB" sz="2400" smtClean="0">
                <a:latin typeface="Comic Sans MS" pitchFamily="66" charset="0"/>
              </a:rPr>
              <a:t>Cigarettes are very heavily taxed in order to encourage people not to smoke (tax and duty amount for around 80% of the cost of a packet of cigarettes). </a:t>
            </a:r>
          </a:p>
          <a:p>
            <a:pPr>
              <a:lnSpc>
                <a:spcPct val="92000"/>
              </a:lnSpc>
            </a:pPr>
            <a:r>
              <a:rPr lang="en-GB" sz="2400" smtClean="0">
                <a:latin typeface="Comic Sans MS" pitchFamily="66" charset="0"/>
              </a:rPr>
              <a:t>Alcohol is not taxed quite so heavily, but tax still makes up a significant amount of the cost in the hope that people will drink les. </a:t>
            </a:r>
          </a:p>
          <a:p>
            <a:pPr>
              <a:lnSpc>
                <a:spcPct val="92000"/>
              </a:lnSpc>
            </a:pPr>
            <a:r>
              <a:rPr lang="en-GB" sz="2400" smtClean="0">
                <a:latin typeface="Comic Sans MS" pitchFamily="66" charset="0"/>
              </a:rPr>
              <a:t>Heavy smokers and drinkers have to find thousands of pounds a year to buy their tobacco and alcohol. </a:t>
            </a:r>
          </a:p>
          <a:p>
            <a:pPr>
              <a:lnSpc>
                <a:spcPct val="92000"/>
              </a:lnSpc>
            </a:pPr>
            <a:r>
              <a:rPr lang="en-GB" sz="2400" smtClean="0">
                <a:latin typeface="Comic Sans MS" pitchFamily="66" charset="0"/>
              </a:rPr>
              <a:t>If the price rises, they have to either cut down (if they can) or find the money from elsewhere. </a:t>
            </a:r>
          </a:p>
          <a:p>
            <a:pPr>
              <a:lnSpc>
                <a:spcPct val="92000"/>
              </a:lnSpc>
            </a:pPr>
            <a:r>
              <a:rPr lang="en-GB" sz="2400" smtClean="0">
                <a:latin typeface="Comic Sans MS" pitchFamily="66" charset="0"/>
              </a:rPr>
              <a:t>This could of course leave a family with even less to buy the necessities of life.</a:t>
            </a:r>
          </a:p>
          <a:p>
            <a:pPr>
              <a:lnSpc>
                <a:spcPct val="92000"/>
              </a:lnSpc>
            </a:pPr>
            <a:endParaRPr lang="en-GB" sz="2400" smtClean="0">
              <a:latin typeface="Comic Sans MS" pitchFamily="66" charset="0"/>
            </a:endParaRPr>
          </a:p>
        </p:txBody>
      </p:sp>
    </p:spTree>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Calibri"/>
        <a:ea typeface=""/>
        <a:cs typeface="Arial Unicode MS"/>
      </a:majorFont>
      <a:minorFont>
        <a:latin typeface="Calibri"/>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cs typeface="Arial Unicode MS"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959</TotalTime>
  <Words>2034</Words>
  <Application>Microsoft Office PowerPoint</Application>
  <PresentationFormat>On-screen Show (4:3)</PresentationFormat>
  <Paragraphs>189</Paragraphs>
  <Slides>22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Arial Unicode MS</vt:lpstr>
      <vt:lpstr>Times New Roman</vt:lpstr>
      <vt:lpstr>Calibri</vt:lpstr>
      <vt:lpstr>Comic Sans MS</vt:lpstr>
      <vt:lpstr>Office Theme</vt:lpstr>
      <vt:lpstr>How do you think an addict may find money for drugs?</vt:lpstr>
      <vt:lpstr>What would happen to addicts if there was less drugs available?</vt:lpstr>
      <vt:lpstr>What are problems with punishing the street drug dealers?</vt:lpstr>
      <vt:lpstr>Put these steps into the flow chart...</vt:lpstr>
      <vt:lpstr>PowerPoint Presentation</vt:lpstr>
      <vt:lpstr>Drug classification</vt:lpstr>
      <vt:lpstr>PowerPoint Presentation</vt:lpstr>
      <vt:lpstr>Social drugs</vt:lpstr>
      <vt:lpstr>Tax on tobacco and alcohol</vt:lpstr>
      <vt:lpstr>Tax on tobacco and alcohol</vt:lpstr>
      <vt:lpstr>PowerPoint Presentation</vt:lpstr>
      <vt:lpstr>PowerPoint Presentation</vt:lpstr>
      <vt:lpstr>Christian Views</vt:lpstr>
      <vt:lpstr>PowerPoint Presentation</vt:lpstr>
      <vt:lpstr>PowerPoint Presentation</vt:lpstr>
      <vt:lpstr>PowerPoint Presentation</vt:lpstr>
      <vt:lpstr>Rastafarianism</vt:lpstr>
      <vt:lpstr>PowerPoint Presentation</vt:lpstr>
      <vt:lpstr>PowerPoint Presentation</vt:lpstr>
      <vt:lpstr>PowerPoint Presentation</vt:lpstr>
      <vt:lpstr>Religious Views on Addicts</vt:lpstr>
      <vt:lpstr>Practise Exam Qns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AKOBIA</dc:creator>
  <cp:lastModifiedBy>Teacher E-Solutions</cp:lastModifiedBy>
  <cp:revision>26</cp:revision>
  <cp:lastPrinted>1601-01-01T00:00:00Z</cp:lastPrinted>
  <dcterms:created xsi:type="dcterms:W3CDTF">1601-01-01T00:00:00Z</dcterms:created>
  <dcterms:modified xsi:type="dcterms:W3CDTF">2019-01-15T09:43:01Z</dcterms:modified>
</cp:coreProperties>
</file>