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99" r:id="rId1"/>
  </p:sldMasterIdLst>
  <p:sldIdLst>
    <p:sldId id="256" r:id="rId2"/>
    <p:sldId id="257" r:id="rId3"/>
    <p:sldId id="258" r:id="rId4"/>
    <p:sldId id="259" r:id="rId5"/>
    <p:sldId id="260" r:id="rId6"/>
    <p:sldId id="261" r:id="rId7"/>
    <p:sldId id="262" r:id="rId8"/>
    <p:sldId id="263" r:id="rId9"/>
    <p:sldId id="281" r:id="rId10"/>
    <p:sldId id="264" r:id="rId11"/>
    <p:sldId id="290" r:id="rId12"/>
    <p:sldId id="266" r:id="rId13"/>
    <p:sldId id="267" r:id="rId14"/>
    <p:sldId id="268" r:id="rId15"/>
    <p:sldId id="269" r:id="rId16"/>
    <p:sldId id="282" r:id="rId17"/>
    <p:sldId id="271" r:id="rId18"/>
    <p:sldId id="272" r:id="rId19"/>
    <p:sldId id="284" r:id="rId20"/>
    <p:sldId id="273" r:id="rId21"/>
    <p:sldId id="274" r:id="rId22"/>
    <p:sldId id="275" r:id="rId23"/>
    <p:sldId id="277" r:id="rId24"/>
    <p:sldId id="276" r:id="rId25"/>
    <p:sldId id="289" r:id="rId26"/>
    <p:sldId id="278" r:id="rId27"/>
    <p:sldId id="283" r:id="rId28"/>
    <p:sldId id="285" r:id="rId29"/>
    <p:sldId id="286" r:id="rId30"/>
    <p:sldId id="287" r:id="rId31"/>
    <p:sldId id="288" r:id="rId3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CCCC"/>
    <a:srgbClr val="000000"/>
    <a:srgbClr val="FFAF18"/>
    <a:srgbClr val="1CF4FF"/>
    <a:srgbClr val="2A34EE"/>
    <a:srgbClr val="FA05D1"/>
    <a:srgbClr val="F10E93"/>
    <a:srgbClr val="FF1C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7628" autoAdjust="0"/>
    <p:restoredTop sz="90929"/>
  </p:normalViewPr>
  <p:slideViewPr>
    <p:cSldViewPr>
      <p:cViewPr varScale="1">
        <p:scale>
          <a:sx n="88" d="100"/>
          <a:sy n="88" d="100"/>
        </p:scale>
        <p:origin x="-1834"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1066800" y="2995613"/>
            <a:ext cx="8077200" cy="3862387"/>
          </a:xfrm>
          <a:prstGeom prst="rect">
            <a:avLst/>
          </a:prstGeom>
          <a:gradFill rotWithShape="0">
            <a:gsLst>
              <a:gs pos="0">
                <a:schemeClr val="accent1">
                  <a:gamma/>
                  <a:shade val="24706"/>
                  <a:invGamma/>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5" name="Rectangle 3"/>
          <p:cNvSpPr>
            <a:spLocks noChangeArrowheads="1"/>
          </p:cNvSpPr>
          <p:nvPr/>
        </p:nvSpPr>
        <p:spPr bwMode="auto">
          <a:xfrm>
            <a:off x="0" y="2995613"/>
            <a:ext cx="1066800" cy="3862387"/>
          </a:xfrm>
          <a:prstGeom prst="rect">
            <a:avLst/>
          </a:prstGeom>
          <a:gradFill rotWithShape="0">
            <a:gsLst>
              <a:gs pos="0">
                <a:schemeClr val="accent1">
                  <a:gamma/>
                  <a:shade val="13333"/>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grpSp>
        <p:nvGrpSpPr>
          <p:cNvPr id="6" name="Group 7"/>
          <p:cNvGrpSpPr>
            <a:grpSpLocks/>
          </p:cNvGrpSpPr>
          <p:nvPr/>
        </p:nvGrpSpPr>
        <p:grpSpPr bwMode="auto">
          <a:xfrm>
            <a:off x="0" y="1905000"/>
            <a:ext cx="3352800" cy="2438400"/>
            <a:chOff x="0" y="1200"/>
            <a:chExt cx="2112" cy="1536"/>
          </a:xfrm>
        </p:grpSpPr>
        <p:sp>
          <p:nvSpPr>
            <p:cNvPr id="7" name="Oval 8"/>
            <p:cNvSpPr>
              <a:spLocks noChangeArrowheads="1"/>
            </p:cNvSpPr>
            <p:nvPr/>
          </p:nvSpPr>
          <p:spPr bwMode="auto">
            <a:xfrm>
              <a:off x="497" y="1697"/>
              <a:ext cx="361" cy="359"/>
            </a:xfrm>
            <a:prstGeom prst="ellipse">
              <a:avLst/>
            </a:prstGeom>
            <a:gradFill rotWithShape="0">
              <a:gsLst>
                <a:gs pos="0">
                  <a:schemeClr val="accent1"/>
                </a:gs>
                <a:gs pos="100000">
                  <a:schemeClr val="accent1">
                    <a:gamma/>
                    <a:shade val="31373"/>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8" name="Oval 9"/>
            <p:cNvSpPr>
              <a:spLocks noChangeArrowheads="1"/>
            </p:cNvSpPr>
            <p:nvPr/>
          </p:nvSpPr>
          <p:spPr bwMode="auto">
            <a:xfrm>
              <a:off x="594" y="1802"/>
              <a:ext cx="164" cy="156"/>
            </a:xfrm>
            <a:prstGeom prst="ellipse">
              <a:avLst/>
            </a:prstGeom>
            <a:gradFill rotWithShape="0">
              <a:gsLst>
                <a:gs pos="0">
                  <a:schemeClr val="accent1">
                    <a:gamma/>
                    <a:tint val="0"/>
                    <a:invGamma/>
                  </a:schemeClr>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9" name="Rectangle 10"/>
            <p:cNvSpPr>
              <a:spLocks noChangeArrowheads="1"/>
            </p:cNvSpPr>
            <p:nvPr/>
          </p:nvSpPr>
          <p:spPr bwMode="auto">
            <a:xfrm>
              <a:off x="0" y="1884"/>
              <a:ext cx="1440" cy="6"/>
            </a:xfrm>
            <a:prstGeom prst="rect">
              <a:avLst/>
            </a:prstGeom>
            <a:gradFill rotWithShape="0">
              <a:gsLst>
                <a:gs pos="0">
                  <a:schemeClr val="bg1"/>
                </a:gs>
                <a:gs pos="50000">
                  <a:schemeClr val="bg1">
                    <a:gamma/>
                    <a:tint val="0"/>
                    <a:invGamma/>
                  </a:schemeClr>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0" name="Rectangle 11"/>
            <p:cNvSpPr>
              <a:spLocks noChangeArrowheads="1"/>
            </p:cNvSpPr>
            <p:nvPr/>
          </p:nvSpPr>
          <p:spPr bwMode="auto">
            <a:xfrm>
              <a:off x="678" y="1200"/>
              <a:ext cx="6" cy="1536"/>
            </a:xfrm>
            <a:prstGeom prst="rect">
              <a:avLst/>
            </a:prstGeom>
            <a:gradFill rotWithShape="0">
              <a:gsLst>
                <a:gs pos="0">
                  <a:schemeClr val="bg1"/>
                </a:gs>
                <a:gs pos="50000">
                  <a:schemeClr val="bg1">
                    <a:gamma/>
                    <a:tint val="0"/>
                    <a:invGamma/>
                  </a:schemeClr>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1" name="Rectangle 12"/>
            <p:cNvSpPr>
              <a:spLocks noChangeArrowheads="1"/>
            </p:cNvSpPr>
            <p:nvPr/>
          </p:nvSpPr>
          <p:spPr bwMode="auto">
            <a:xfrm>
              <a:off x="672" y="1884"/>
              <a:ext cx="1440" cy="6"/>
            </a:xfrm>
            <a:prstGeom prst="rect">
              <a:avLst/>
            </a:prstGeom>
            <a:gradFill rotWithShape="0">
              <a:gsLst>
                <a:gs pos="0">
                  <a:schemeClr val="bg1">
                    <a:gamma/>
                    <a:tint val="0"/>
                    <a:invGamma/>
                  </a:schemeClr>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t/>
              </a:r>
            </a:p>
          </p:txBody>
        </p:sp>
      </p:grpSp>
      <p:sp>
        <p:nvSpPr>
          <p:cNvPr id="182285" name="Rectangle 13"/>
          <p:cNvSpPr>
            <a:spLocks noGrp="1" noChangeArrowheads="1"/>
          </p:cNvSpPr>
          <p:nvPr>
            <p:ph type="subTitle" idx="1"/>
          </p:nvPr>
        </p:nvSpPr>
        <p:spPr>
          <a:xfrm>
            <a:off x="1371600" y="3886200"/>
            <a:ext cx="6400800" cy="1752600"/>
          </a:xfrm>
        </p:spPr>
        <p:txBody>
          <a:bodyPr/>
          <a:lstStyle>
            <a:lvl1pPr marL="0" indent="0" algn="ctr">
              <a:buFont typeface="Times" charset="0"/>
              <a:buNone/>
              <a:defRPr/>
            </a:lvl1pPr>
          </a:lstStyle>
          <a:p>
            <a:pPr lvl="0"/>
            <a:r>
              <a:rPr lang="en-US" noProof="0" smtClean="0"/>
              <a:t>Click to edit Master subtitle style</a:t>
            </a:r>
          </a:p>
        </p:txBody>
      </p:sp>
      <p:sp>
        <p:nvSpPr>
          <p:cNvPr id="182286" name="Rectangle 14"/>
          <p:cNvSpPr>
            <a:spLocks noGrp="1" noChangeArrowheads="1"/>
          </p:cNvSpPr>
          <p:nvPr>
            <p:ph type="ctrTitle"/>
          </p:nvPr>
        </p:nvSpPr>
        <p:spPr>
          <a:xfrm>
            <a:off x="609600" y="990600"/>
            <a:ext cx="8229600" cy="1143000"/>
          </a:xfrm>
        </p:spPr>
        <p:txBody>
          <a:bodyPr/>
          <a:lstStyle>
            <a:lvl1pPr>
              <a:defRPr/>
            </a:lvl1pPr>
          </a:lstStyle>
          <a:p>
            <a:pPr lvl="0"/>
            <a:r>
              <a:rPr lang="en-US" noProof="0" smtClean="0"/>
              <a:t>Click to edit Master title style</a:t>
            </a:r>
          </a:p>
        </p:txBody>
      </p:sp>
      <p:sp>
        <p:nvSpPr>
          <p:cNvPr id="12" name="Rectangle 4"/>
          <p:cNvSpPr>
            <a:spLocks noGrp="1" noChangeArrowheads="1"/>
          </p:cNvSpPr>
          <p:nvPr>
            <p:ph type="dt" sz="half" idx="10"/>
          </p:nvPr>
        </p:nvSpPr>
        <p:spPr>
          <a:xfrm>
            <a:off x="685800" y="6248400"/>
            <a:ext cx="1905000" cy="457200"/>
          </a:xfrm>
        </p:spPr>
        <p:txBody>
          <a:bodyPr/>
          <a:lstStyle>
            <a:lvl1pPr>
              <a:defRPr smtClean="0"/>
            </a:lvl1pPr>
          </a:lstStyle>
          <a:p>
            <a:pPr>
              <a:defRPr/>
            </a:pPr>
            <a:endParaRPr lang="en-US"/>
          </a:p>
        </p:txBody>
      </p:sp>
      <p:sp>
        <p:nvSpPr>
          <p:cNvPr id="13" name="Rectangle 5"/>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en-US"/>
          </a:p>
        </p:txBody>
      </p:sp>
      <p:sp>
        <p:nvSpPr>
          <p:cNvPr id="14" name="Rectangle 6"/>
          <p:cNvSpPr>
            <a:spLocks noGrp="1" noChangeArrowheads="1"/>
          </p:cNvSpPr>
          <p:nvPr>
            <p:ph type="sldNum" sz="quarter" idx="12"/>
          </p:nvPr>
        </p:nvSpPr>
        <p:spPr>
          <a:xfrm>
            <a:off x="6553200" y="6248400"/>
            <a:ext cx="1905000" cy="457200"/>
          </a:xfrm>
        </p:spPr>
        <p:txBody>
          <a:bodyPr/>
          <a:lstStyle>
            <a:lvl1pPr>
              <a:defRPr smtClean="0"/>
            </a:lvl1pPr>
          </a:lstStyle>
          <a:p>
            <a:pPr>
              <a:defRPr/>
            </a:pPr>
            <a:fld id="{3DA09FB0-E418-4B58-95BF-390F6099F03F}" type="slidenum">
              <a:rPr lang="en-US"/>
              <a:pPr>
                <a:defRPr/>
              </a:pPr>
              <a:t>‹#›</a:t>
            </a:fld>
            <a:endParaRPr lang="en-US"/>
          </a:p>
        </p:txBody>
      </p:sp>
    </p:spTree>
    <p:extLst>
      <p:ext uri="{BB962C8B-B14F-4D97-AF65-F5344CB8AC3E}">
        <p14:creationId xmlns:p14="http://schemas.microsoft.com/office/powerpoint/2010/main" val="1487484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645DC6-0372-4983-B8B8-A9A961B9DFA9}" type="slidenum">
              <a:rPr lang="en-US"/>
              <a:pPr>
                <a:defRPr/>
              </a:pPr>
              <a:t>‹#›</a:t>
            </a:fld>
            <a:endParaRPr lang="en-US"/>
          </a:p>
        </p:txBody>
      </p:sp>
    </p:spTree>
    <p:extLst>
      <p:ext uri="{BB962C8B-B14F-4D97-AF65-F5344CB8AC3E}">
        <p14:creationId xmlns:p14="http://schemas.microsoft.com/office/powerpoint/2010/main" val="43686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8950" y="152400"/>
            <a:ext cx="2228850"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152400"/>
            <a:ext cx="6534150"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98F81A3-4BC9-47AF-97F5-20EAE188EE08}" type="slidenum">
              <a:rPr lang="en-US"/>
              <a:pPr>
                <a:defRPr/>
              </a:pPr>
              <a:t>‹#›</a:t>
            </a:fld>
            <a:endParaRPr lang="en-US"/>
          </a:p>
        </p:txBody>
      </p:sp>
    </p:spTree>
    <p:extLst>
      <p:ext uri="{BB962C8B-B14F-4D97-AF65-F5344CB8AC3E}">
        <p14:creationId xmlns:p14="http://schemas.microsoft.com/office/powerpoint/2010/main" val="413472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AFCBB43-A09C-4A7B-98C5-054BE8BC1B1E}" type="slidenum">
              <a:rPr lang="en-US"/>
              <a:pPr>
                <a:defRPr/>
              </a:pPr>
              <a:t>‹#›</a:t>
            </a:fld>
            <a:endParaRPr lang="en-US"/>
          </a:p>
        </p:txBody>
      </p:sp>
    </p:spTree>
    <p:extLst>
      <p:ext uri="{BB962C8B-B14F-4D97-AF65-F5344CB8AC3E}">
        <p14:creationId xmlns:p14="http://schemas.microsoft.com/office/powerpoint/2010/main" val="291673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B290592-89CA-4163-9A96-0F843E1F3DFB}" type="slidenum">
              <a:rPr lang="en-US"/>
              <a:pPr>
                <a:defRPr/>
              </a:pPr>
              <a:t>‹#›</a:t>
            </a:fld>
            <a:endParaRPr lang="en-US"/>
          </a:p>
        </p:txBody>
      </p:sp>
    </p:spTree>
    <p:extLst>
      <p:ext uri="{BB962C8B-B14F-4D97-AF65-F5344CB8AC3E}">
        <p14:creationId xmlns:p14="http://schemas.microsoft.com/office/powerpoint/2010/main" val="11340904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219200" y="16764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81600" y="1676400"/>
            <a:ext cx="38100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528FAFF-7AB4-4AAE-A440-08E909B68B51}" type="slidenum">
              <a:rPr lang="en-US"/>
              <a:pPr>
                <a:defRPr/>
              </a:pPr>
              <a:t>‹#›</a:t>
            </a:fld>
            <a:endParaRPr lang="en-US"/>
          </a:p>
        </p:txBody>
      </p:sp>
    </p:spTree>
    <p:extLst>
      <p:ext uri="{BB962C8B-B14F-4D97-AF65-F5344CB8AC3E}">
        <p14:creationId xmlns:p14="http://schemas.microsoft.com/office/powerpoint/2010/main" val="2613929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EE8BC065-F087-4C11-8313-6A4B596A4E4A}" type="slidenum">
              <a:rPr lang="en-US"/>
              <a:pPr>
                <a:defRPr/>
              </a:pPr>
              <a:t>‹#›</a:t>
            </a:fld>
            <a:endParaRPr lang="en-US"/>
          </a:p>
        </p:txBody>
      </p:sp>
    </p:spTree>
    <p:extLst>
      <p:ext uri="{BB962C8B-B14F-4D97-AF65-F5344CB8AC3E}">
        <p14:creationId xmlns:p14="http://schemas.microsoft.com/office/powerpoint/2010/main" val="3131122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9C943A8-EE6B-4C13-A38A-0EFB97BC4A67}" type="slidenum">
              <a:rPr lang="en-US"/>
              <a:pPr>
                <a:defRPr/>
              </a:pPr>
              <a:t>‹#›</a:t>
            </a:fld>
            <a:endParaRPr lang="en-US"/>
          </a:p>
        </p:txBody>
      </p:sp>
    </p:spTree>
    <p:extLst>
      <p:ext uri="{BB962C8B-B14F-4D97-AF65-F5344CB8AC3E}">
        <p14:creationId xmlns:p14="http://schemas.microsoft.com/office/powerpoint/2010/main" val="2929986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DBB2E85-E4C3-4B25-AB17-11FC8936C478}" type="slidenum">
              <a:rPr lang="en-US"/>
              <a:pPr>
                <a:defRPr/>
              </a:pPr>
              <a:t>‹#›</a:t>
            </a:fld>
            <a:endParaRPr lang="en-US"/>
          </a:p>
        </p:txBody>
      </p:sp>
    </p:spTree>
    <p:extLst>
      <p:ext uri="{BB962C8B-B14F-4D97-AF65-F5344CB8AC3E}">
        <p14:creationId xmlns:p14="http://schemas.microsoft.com/office/powerpoint/2010/main" val="2218965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4A19837-EB62-4276-9BC0-121DD5521749}" type="slidenum">
              <a:rPr lang="en-US"/>
              <a:pPr>
                <a:defRPr/>
              </a:pPr>
              <a:t>‹#›</a:t>
            </a:fld>
            <a:endParaRPr lang="en-US"/>
          </a:p>
        </p:txBody>
      </p:sp>
    </p:spTree>
    <p:extLst>
      <p:ext uri="{BB962C8B-B14F-4D97-AF65-F5344CB8AC3E}">
        <p14:creationId xmlns:p14="http://schemas.microsoft.com/office/powerpoint/2010/main" val="3983033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A620CE8-DDD8-4BFD-AA52-46EF79031813}" type="slidenum">
              <a:rPr lang="en-US"/>
              <a:pPr>
                <a:defRPr/>
              </a:pPr>
              <a:t>‹#›</a:t>
            </a:fld>
            <a:endParaRPr lang="en-US"/>
          </a:p>
        </p:txBody>
      </p:sp>
    </p:spTree>
    <p:extLst>
      <p:ext uri="{BB962C8B-B14F-4D97-AF65-F5344CB8AC3E}">
        <p14:creationId xmlns:p14="http://schemas.microsoft.com/office/powerpoint/2010/main" val="2568071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ChangeArrowheads="1"/>
          </p:cNvSpPr>
          <p:nvPr/>
        </p:nvSpPr>
        <p:spPr bwMode="auto">
          <a:xfrm>
            <a:off x="1066800" y="1458913"/>
            <a:ext cx="8077200" cy="5399087"/>
          </a:xfrm>
          <a:prstGeom prst="rect">
            <a:avLst/>
          </a:prstGeom>
          <a:gradFill rotWithShape="0">
            <a:gsLst>
              <a:gs pos="0">
                <a:schemeClr val="accent1">
                  <a:gamma/>
                  <a:shade val="24706"/>
                  <a:invGamma/>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81251" name="Rectangle 3"/>
          <p:cNvSpPr>
            <a:spLocks noChangeArrowheads="1"/>
          </p:cNvSpPr>
          <p:nvPr/>
        </p:nvSpPr>
        <p:spPr bwMode="auto">
          <a:xfrm>
            <a:off x="0" y="1447800"/>
            <a:ext cx="1066800" cy="5410200"/>
          </a:xfrm>
          <a:prstGeom prst="rect">
            <a:avLst/>
          </a:prstGeom>
          <a:gradFill rotWithShape="0">
            <a:gsLst>
              <a:gs pos="0">
                <a:schemeClr val="accent1">
                  <a:gamma/>
                  <a:shade val="13333"/>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81252" name="Rectangle 4"/>
          <p:cNvSpPr>
            <a:spLocks noGrp="1" noChangeArrowheads="1"/>
          </p:cNvSpPr>
          <p:nvPr>
            <p:ph type="dt" sz="half" idx="2"/>
          </p:nvPr>
        </p:nvSpPr>
        <p:spPr bwMode="auto">
          <a:xfrm>
            <a:off x="1295400" y="6324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81253" name="Rectangle 5"/>
          <p:cNvSpPr>
            <a:spLocks noGrp="1" noChangeArrowheads="1"/>
          </p:cNvSpPr>
          <p:nvPr>
            <p:ph type="ftr" sz="quarter" idx="3"/>
          </p:nvPr>
        </p:nvSpPr>
        <p:spPr bwMode="auto">
          <a:xfrm>
            <a:off x="3810000" y="63246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81254" name="Rectangle 6"/>
          <p:cNvSpPr>
            <a:spLocks noGrp="1" noChangeArrowheads="1"/>
          </p:cNvSpPr>
          <p:nvPr>
            <p:ph type="sldNum" sz="quarter" idx="4"/>
          </p:nvPr>
        </p:nvSpPr>
        <p:spPr bwMode="auto">
          <a:xfrm>
            <a:off x="7086600" y="6324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8A346260-964D-4DD3-BEDD-A9220BEFEDA6}" type="slidenum">
              <a:rPr lang="en-US"/>
              <a:pPr>
                <a:defRPr/>
              </a:pPr>
              <a:t>‹#›</a:t>
            </a:fld>
            <a:endParaRPr lang="en-US"/>
          </a:p>
        </p:txBody>
      </p:sp>
      <p:grpSp>
        <p:nvGrpSpPr>
          <p:cNvPr id="1031" name="Group 7"/>
          <p:cNvGrpSpPr>
            <a:grpSpLocks/>
          </p:cNvGrpSpPr>
          <p:nvPr/>
        </p:nvGrpSpPr>
        <p:grpSpPr bwMode="auto">
          <a:xfrm>
            <a:off x="0" y="381000"/>
            <a:ext cx="6248400" cy="2438400"/>
            <a:chOff x="0" y="240"/>
            <a:chExt cx="3936" cy="1536"/>
          </a:xfrm>
        </p:grpSpPr>
        <p:sp>
          <p:nvSpPr>
            <p:cNvPr id="181256" name="Oval 8"/>
            <p:cNvSpPr>
              <a:spLocks noChangeArrowheads="1"/>
            </p:cNvSpPr>
            <p:nvPr/>
          </p:nvSpPr>
          <p:spPr bwMode="auto">
            <a:xfrm>
              <a:off x="497" y="737"/>
              <a:ext cx="361" cy="359"/>
            </a:xfrm>
            <a:prstGeom prst="ellipse">
              <a:avLst/>
            </a:prstGeom>
            <a:gradFill rotWithShape="0">
              <a:gsLst>
                <a:gs pos="0">
                  <a:schemeClr val="accent1"/>
                </a:gs>
                <a:gs pos="100000">
                  <a:schemeClr val="accent1">
                    <a:gamma/>
                    <a:shade val="31373"/>
                    <a:invGamma/>
                  </a:schemeClr>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81257" name="Oval 9"/>
            <p:cNvSpPr>
              <a:spLocks noChangeArrowheads="1"/>
            </p:cNvSpPr>
            <p:nvPr/>
          </p:nvSpPr>
          <p:spPr bwMode="auto">
            <a:xfrm>
              <a:off x="594" y="842"/>
              <a:ext cx="164" cy="156"/>
            </a:xfrm>
            <a:prstGeom prst="ellipse">
              <a:avLst/>
            </a:prstGeom>
            <a:gradFill rotWithShape="0">
              <a:gsLst>
                <a:gs pos="0">
                  <a:schemeClr val="accent1">
                    <a:gamma/>
                    <a:tint val="0"/>
                    <a:invGamma/>
                  </a:schemeClr>
                </a:gs>
                <a:gs pos="100000">
                  <a:schemeClr val="accent1"/>
                </a:gs>
              </a:gsLst>
              <a:path path="shape">
                <a:fillToRect l="50000" t="50000" r="50000" b="50000"/>
              </a:path>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81258" name="Rectangle 10"/>
            <p:cNvSpPr>
              <a:spLocks noChangeArrowheads="1"/>
            </p:cNvSpPr>
            <p:nvPr/>
          </p:nvSpPr>
          <p:spPr bwMode="auto">
            <a:xfrm>
              <a:off x="0" y="912"/>
              <a:ext cx="1440" cy="6"/>
            </a:xfrm>
            <a:prstGeom prst="rect">
              <a:avLst/>
            </a:prstGeom>
            <a:gradFill rotWithShape="0">
              <a:gsLst>
                <a:gs pos="0">
                  <a:schemeClr val="bg1"/>
                </a:gs>
                <a:gs pos="50000">
                  <a:schemeClr val="bg1">
                    <a:gamma/>
                    <a:tint val="0"/>
                    <a:invGamma/>
                  </a:schemeClr>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81259" name="Rectangle 11"/>
            <p:cNvSpPr>
              <a:spLocks noChangeArrowheads="1"/>
            </p:cNvSpPr>
            <p:nvPr/>
          </p:nvSpPr>
          <p:spPr bwMode="auto">
            <a:xfrm>
              <a:off x="678" y="240"/>
              <a:ext cx="6" cy="1536"/>
            </a:xfrm>
            <a:prstGeom prst="rect">
              <a:avLst/>
            </a:prstGeom>
            <a:gradFill rotWithShape="0">
              <a:gsLst>
                <a:gs pos="0">
                  <a:schemeClr val="bg1"/>
                </a:gs>
                <a:gs pos="50000">
                  <a:schemeClr val="bg1">
                    <a:gamma/>
                    <a:tint val="0"/>
                    <a:invGamma/>
                  </a:schemeClr>
                </a:gs>
                <a:gs pos="100000">
                  <a:schemeClr val="bg1"/>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en-US"/>
            </a:p>
          </p:txBody>
        </p:sp>
        <p:sp>
          <p:nvSpPr>
            <p:cNvPr id="181260" name="Rectangle 12"/>
            <p:cNvSpPr>
              <a:spLocks noChangeArrowheads="1"/>
            </p:cNvSpPr>
            <p:nvPr/>
          </p:nvSpPr>
          <p:spPr bwMode="auto">
            <a:xfrm flipV="1">
              <a:off x="864" y="913"/>
              <a:ext cx="3072" cy="6"/>
            </a:xfrm>
            <a:prstGeom prst="rect">
              <a:avLst/>
            </a:prstGeom>
            <a:gradFill rotWithShape="0">
              <a:gsLst>
                <a:gs pos="0">
                  <a:schemeClr val="bg1">
                    <a:gamma/>
                    <a:tint val="0"/>
                    <a:invGamma/>
                  </a:schemeClr>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t/>
              </a:r>
            </a:p>
          </p:txBody>
        </p:sp>
      </p:grpSp>
      <p:sp>
        <p:nvSpPr>
          <p:cNvPr id="1032" name="Rectangle 13"/>
          <p:cNvSpPr>
            <a:spLocks noGrp="1" noChangeArrowheads="1"/>
          </p:cNvSpPr>
          <p:nvPr>
            <p:ph type="body" idx="1"/>
          </p:nvPr>
        </p:nvSpPr>
        <p:spPr bwMode="auto">
          <a:xfrm>
            <a:off x="1219200" y="16764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3" name="Rectangle 14"/>
          <p:cNvSpPr>
            <a:spLocks noGrp="1" noChangeArrowheads="1"/>
          </p:cNvSpPr>
          <p:nvPr>
            <p:ph type="title"/>
          </p:nvPr>
        </p:nvSpPr>
        <p:spPr bwMode="auto">
          <a:xfrm>
            <a:off x="152400" y="152400"/>
            <a:ext cx="8915400" cy="1143000"/>
          </a:xfrm>
          <a:prstGeom prst="rect">
            <a:avLst/>
          </a:prstGeom>
          <a:noFill/>
          <a:ln>
            <a:noFill/>
          </a:ln>
          <a:effectLst>
            <a:outerShdw dist="12700" dir="16200000" algn="ctr" rotWithShape="0">
              <a:schemeClr val="tx1"/>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dk2" tx1="lt1" bg2="dk1" tx2="lt2" accent1="accent1" accent2="accent2" accent3="accent3" accent4="accent4" accent5="accent5" accent6="accent6" hlink="hlink" folHlink="folHlink"/>
  <p:sldLayoutIdLst>
    <p:sldLayoutId id="2147483822"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ctr" rtl="0" eaLnBrk="0" fontAlgn="base" hangingPunct="0">
        <a:spcBef>
          <a:spcPct val="0"/>
        </a:spcBef>
        <a:spcAft>
          <a:spcPct val="0"/>
        </a:spcAft>
        <a:defRPr sz="4400" b="1">
          <a:solidFill>
            <a:schemeClr val="tx2"/>
          </a:solidFill>
          <a:latin typeface="+mj-lt"/>
          <a:ea typeface="+mj-ea"/>
          <a:cs typeface="+mj-cs"/>
        </a:defRPr>
      </a:lvl1pPr>
      <a:lvl2pPr algn="ctr" rtl="0" eaLnBrk="0" fontAlgn="base" hangingPunct="0">
        <a:spcBef>
          <a:spcPct val="0"/>
        </a:spcBef>
        <a:spcAft>
          <a:spcPct val="0"/>
        </a:spcAft>
        <a:defRPr sz="4400" b="1">
          <a:solidFill>
            <a:schemeClr val="tx2"/>
          </a:solidFill>
          <a:latin typeface="Arial" charset="0"/>
        </a:defRPr>
      </a:lvl2pPr>
      <a:lvl3pPr algn="ctr" rtl="0" eaLnBrk="0" fontAlgn="base" hangingPunct="0">
        <a:spcBef>
          <a:spcPct val="0"/>
        </a:spcBef>
        <a:spcAft>
          <a:spcPct val="0"/>
        </a:spcAft>
        <a:defRPr sz="4400" b="1">
          <a:solidFill>
            <a:schemeClr val="tx2"/>
          </a:solidFill>
          <a:latin typeface="Arial" charset="0"/>
        </a:defRPr>
      </a:lvl3pPr>
      <a:lvl4pPr algn="ctr" rtl="0" eaLnBrk="0" fontAlgn="base" hangingPunct="0">
        <a:spcBef>
          <a:spcPct val="0"/>
        </a:spcBef>
        <a:spcAft>
          <a:spcPct val="0"/>
        </a:spcAft>
        <a:defRPr sz="4400" b="1">
          <a:solidFill>
            <a:schemeClr val="tx2"/>
          </a:solidFill>
          <a:latin typeface="Arial" charset="0"/>
        </a:defRPr>
      </a:lvl4pPr>
      <a:lvl5pPr algn="ctr" rtl="0" eaLnBrk="0" fontAlgn="base" hangingPunct="0">
        <a:spcBef>
          <a:spcPct val="0"/>
        </a:spcBef>
        <a:spcAft>
          <a:spcPct val="0"/>
        </a:spcAft>
        <a:defRPr sz="4400" b="1">
          <a:solidFill>
            <a:schemeClr val="tx2"/>
          </a:solidFill>
          <a:latin typeface="Arial" charset="0"/>
        </a:defRPr>
      </a:lvl5pPr>
      <a:lvl6pPr marL="457200" algn="ctr" rtl="0" fontAlgn="base">
        <a:spcBef>
          <a:spcPct val="0"/>
        </a:spcBef>
        <a:spcAft>
          <a:spcPct val="0"/>
        </a:spcAft>
        <a:defRPr sz="4400" b="1">
          <a:solidFill>
            <a:schemeClr val="tx2"/>
          </a:solidFill>
          <a:latin typeface="Arial" charset="0"/>
        </a:defRPr>
      </a:lvl6pPr>
      <a:lvl7pPr marL="914400" algn="ctr" rtl="0" fontAlgn="base">
        <a:spcBef>
          <a:spcPct val="0"/>
        </a:spcBef>
        <a:spcAft>
          <a:spcPct val="0"/>
        </a:spcAft>
        <a:defRPr sz="4400" b="1">
          <a:solidFill>
            <a:schemeClr val="tx2"/>
          </a:solidFill>
          <a:latin typeface="Arial" charset="0"/>
        </a:defRPr>
      </a:lvl7pPr>
      <a:lvl8pPr marL="1371600" algn="ctr" rtl="0" fontAlgn="base">
        <a:spcBef>
          <a:spcPct val="0"/>
        </a:spcBef>
        <a:spcAft>
          <a:spcPct val="0"/>
        </a:spcAft>
        <a:defRPr sz="4400" b="1">
          <a:solidFill>
            <a:schemeClr val="tx2"/>
          </a:solidFill>
          <a:latin typeface="Arial" charset="0"/>
        </a:defRPr>
      </a:lvl8pPr>
      <a:lvl9pPr marL="1828800" algn="ctr" rtl="0" fontAlgn="base">
        <a:spcBef>
          <a:spcPct val="0"/>
        </a:spcBef>
        <a:spcAft>
          <a:spcPct val="0"/>
        </a:spcAft>
        <a:defRPr sz="44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Font typeface="Times"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Times" charset="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Font typeface="Times" charset="0"/>
        <a:buChar char="•"/>
        <a:defRPr sz="2400">
          <a:solidFill>
            <a:schemeClr val="tx1"/>
          </a:solidFill>
          <a:latin typeface="+mn-lt"/>
        </a:defRPr>
      </a:lvl3pPr>
      <a:lvl4pPr marL="1600200" indent="-228600" algn="l" rtl="0" eaLnBrk="0" fontAlgn="base" hangingPunct="0">
        <a:spcBef>
          <a:spcPct val="20000"/>
        </a:spcBef>
        <a:spcAft>
          <a:spcPct val="0"/>
        </a:spcAft>
        <a:buClr>
          <a:schemeClr val="tx2"/>
        </a:buClr>
        <a:buFont typeface="Wingdings" charset="2"/>
        <a:buChar char="Ø"/>
        <a:defRPr sz="2000">
          <a:solidFill>
            <a:schemeClr val="tx1"/>
          </a:solidFill>
          <a:latin typeface="+mn-lt"/>
        </a:defRPr>
      </a:lvl4pPr>
      <a:lvl5pPr marL="2057400" indent="-228600" algn="l" rtl="0" eaLnBrk="0" fontAlgn="base" hangingPunct="0">
        <a:spcBef>
          <a:spcPct val="20000"/>
        </a:spcBef>
        <a:spcAft>
          <a:spcPct val="0"/>
        </a:spcAft>
        <a:buFont typeface="Wingdings" charset="2"/>
        <a:buChar char="§"/>
        <a:defRPr sz="2000">
          <a:solidFill>
            <a:schemeClr val="tx1"/>
          </a:solidFill>
          <a:latin typeface="+mn-lt"/>
        </a:defRPr>
      </a:lvl5pPr>
      <a:lvl6pPr marL="2514600" indent="-228600" algn="l" rtl="0" fontAlgn="base">
        <a:spcBef>
          <a:spcPct val="20000"/>
        </a:spcBef>
        <a:spcAft>
          <a:spcPct val="0"/>
        </a:spcAft>
        <a:buFont typeface="Wingdings" charset="2"/>
        <a:buChar char="§"/>
        <a:defRPr sz="2000">
          <a:solidFill>
            <a:schemeClr val="tx1"/>
          </a:solidFill>
          <a:latin typeface="+mn-lt"/>
        </a:defRPr>
      </a:lvl6pPr>
      <a:lvl7pPr marL="2971800" indent="-228600" algn="l" rtl="0" fontAlgn="base">
        <a:spcBef>
          <a:spcPct val="20000"/>
        </a:spcBef>
        <a:spcAft>
          <a:spcPct val="0"/>
        </a:spcAft>
        <a:buFont typeface="Wingdings" charset="2"/>
        <a:buChar char="§"/>
        <a:defRPr sz="2000">
          <a:solidFill>
            <a:schemeClr val="tx1"/>
          </a:solidFill>
          <a:latin typeface="+mn-lt"/>
        </a:defRPr>
      </a:lvl7pPr>
      <a:lvl8pPr marL="3429000" indent="-228600" algn="l" rtl="0" fontAlgn="base">
        <a:spcBef>
          <a:spcPct val="20000"/>
        </a:spcBef>
        <a:spcAft>
          <a:spcPct val="0"/>
        </a:spcAft>
        <a:buFont typeface="Wingdings" charset="2"/>
        <a:buChar char="§"/>
        <a:defRPr sz="2000">
          <a:solidFill>
            <a:schemeClr val="tx1"/>
          </a:solidFill>
          <a:latin typeface="+mn-lt"/>
        </a:defRPr>
      </a:lvl8pPr>
      <a:lvl9pPr marL="3886200" indent="-228600" algn="l" rtl="0" fontAlgn="base">
        <a:spcBef>
          <a:spcPct val="20000"/>
        </a:spcBef>
        <a:spcAft>
          <a:spcPct val="0"/>
        </a:spcAft>
        <a:buFont typeface="Wingdings"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838200" y="3124200"/>
            <a:ext cx="7620000" cy="2133600"/>
          </a:xfrm>
        </p:spPr>
        <p:txBody>
          <a:bodyPr/>
          <a:lstStyle/>
          <a:p>
            <a:pPr eaLnBrk="1" hangingPunct="1">
              <a:defRPr/>
            </a:pPr>
            <a:r>
              <a:rPr lang="en-US" sz="14000" smtClean="0">
                <a:solidFill>
                  <a:schemeClr val="tx1"/>
                </a:solidFill>
                <a:effectLst>
                  <a:outerShdw blurRad="38100" dist="38100" dir="2700000" algn="tl">
                    <a:srgbClr val="000000"/>
                  </a:outerShdw>
                </a:effectLst>
                <a:latin typeface="Blackletter686 BT Regular" charset="0"/>
              </a:rPr>
              <a:t>Ethics</a:t>
            </a:r>
            <a:endParaRPr lang="en-US" smtClean="0">
              <a:solidFill>
                <a:schemeClr val="bg1"/>
              </a:solidFill>
              <a:effectDag name="">
                <a:cont type="tree" name="">
                  <a:effect ref="fillLine"/>
                  <a:outerShdw dist="38100" dir="13500000" algn="br">
                    <a:srgbClr val="30572A"/>
                  </a:outerShdw>
                </a:cont>
                <a:cont type="tree" name="">
                  <a:effect ref="fillLine"/>
                  <a:outerShdw dist="38100" dir="2700000" algn="tl">
                    <a:srgbClr val="0B2207"/>
                  </a:outerShdw>
                </a:cont>
                <a:effect ref="fillLine"/>
              </a:effectDag>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p:cTn id="7" dur="5000" fill="hold"/>
                                        <p:tgtEl>
                                          <p:spTgt spid="2050"/>
                                        </p:tgtEl>
                                        <p:attrNameLst>
                                          <p:attrName>ppt_w</p:attrName>
                                        </p:attrNameLst>
                                      </p:cBhvr>
                                      <p:tavLst>
                                        <p:tav tm="0" fmla="#ppt_w*sin(2.5*pi*$)">
                                          <p:val>
                                            <p:fltVal val="0"/>
                                          </p:val>
                                        </p:tav>
                                        <p:tav tm="100000">
                                          <p:val>
                                            <p:fltVal val="1"/>
                                          </p:val>
                                        </p:tav>
                                      </p:tavLst>
                                    </p:anim>
                                    <p:anim calcmode="lin" valueType="num">
                                      <p:cBhvr>
                                        <p:cTn id="8" dur="5000" fill="hold"/>
                                        <p:tgtEl>
                                          <p:spTgt spid="20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z="6000" b="0" smtClean="0">
                <a:solidFill>
                  <a:schemeClr val="tx1"/>
                </a:solidFill>
                <a:latin typeface="Blackletter686 BT Regular" charset="0"/>
              </a:rPr>
              <a:t>Conclusions from Word Origins</a:t>
            </a:r>
            <a:endParaRPr lang="en-US" smtClean="0">
              <a:solidFill>
                <a:schemeClr val="tx1"/>
              </a:solidFill>
              <a:latin typeface="Arial Narrow" charset="0"/>
            </a:endParaRPr>
          </a:p>
        </p:txBody>
      </p:sp>
      <p:sp>
        <p:nvSpPr>
          <p:cNvPr id="92163" name="Rectangle 3"/>
          <p:cNvSpPr>
            <a:spLocks noGrp="1" noChangeArrowheads="1"/>
          </p:cNvSpPr>
          <p:nvPr>
            <p:ph type="body" idx="1"/>
          </p:nvPr>
        </p:nvSpPr>
        <p:spPr/>
        <p:txBody>
          <a:bodyPr/>
          <a:lstStyle/>
          <a:p>
            <a:pPr eaLnBrk="1" hangingPunct="1">
              <a:buFont typeface="Wingdings 2" charset="2"/>
              <a:buChar char="a"/>
            </a:pPr>
            <a:r>
              <a:rPr lang="en-US" sz="2400" smtClean="0">
                <a:latin typeface="Century Schoolbook" charset="0"/>
              </a:rPr>
              <a:t>Both ethics and morality refer to</a:t>
            </a:r>
          </a:p>
          <a:p>
            <a:pPr eaLnBrk="1" hangingPunct="1">
              <a:buFont typeface="Wingdings 2" charset="2"/>
              <a:buNone/>
            </a:pPr>
            <a:r>
              <a:rPr lang="en-US" sz="2400" smtClean="0">
                <a:latin typeface="Century Schoolbook" charset="0"/>
              </a:rPr>
              <a:t> </a:t>
            </a:r>
          </a:p>
          <a:p>
            <a:pPr lvl="2" eaLnBrk="1" hangingPunct="1">
              <a:buFont typeface="Wingdings" charset="2"/>
              <a:buChar char="ü"/>
            </a:pPr>
            <a:r>
              <a:rPr lang="en-US" sz="2200" b="1" smtClean="0">
                <a:solidFill>
                  <a:srgbClr val="1CF4FF"/>
                </a:solidFill>
                <a:latin typeface="Century Schoolbook" charset="0"/>
              </a:rPr>
              <a:t>social </a:t>
            </a:r>
            <a:r>
              <a:rPr lang="en-US" sz="2200" smtClean="0">
                <a:latin typeface="Century Schoolbook" charset="0"/>
              </a:rPr>
              <a:t>phenomena</a:t>
            </a:r>
          </a:p>
          <a:p>
            <a:pPr lvl="2" eaLnBrk="1" hangingPunct="1">
              <a:buFont typeface="Wingdings" charset="2"/>
              <a:buChar char="ü"/>
            </a:pPr>
            <a:endParaRPr lang="en-US" sz="2200" smtClean="0">
              <a:latin typeface="Century Schoolbook" charset="0"/>
            </a:endParaRPr>
          </a:p>
          <a:p>
            <a:pPr lvl="2" eaLnBrk="1" hangingPunct="1">
              <a:buFont typeface="Wingdings" charset="2"/>
              <a:buChar char="ü"/>
            </a:pPr>
            <a:r>
              <a:rPr lang="en-US" sz="2200" b="1" smtClean="0">
                <a:solidFill>
                  <a:srgbClr val="1CF4FF"/>
                </a:solidFill>
                <a:latin typeface="Century Schoolbook" charset="0"/>
              </a:rPr>
              <a:t>patterns</a:t>
            </a:r>
            <a:r>
              <a:rPr lang="en-US" sz="2200" smtClean="0">
                <a:latin typeface="Century Schoolbook" charset="0"/>
              </a:rPr>
              <a:t> of conduct</a:t>
            </a:r>
          </a:p>
          <a:p>
            <a:pPr lvl="2" eaLnBrk="1" hangingPunct="1">
              <a:buFontTx/>
              <a:buChar char="ü"/>
            </a:pPr>
            <a:endParaRPr lang="en-US" sz="2200" smtClean="0">
              <a:latin typeface="Century Schoolbook" charset="0"/>
            </a:endParaRPr>
          </a:p>
          <a:p>
            <a:pPr lvl="2" eaLnBrk="1" hangingPunct="1">
              <a:buFont typeface="Wingdings" charset="2"/>
              <a:buChar char="ü"/>
            </a:pPr>
            <a:r>
              <a:rPr lang="en-US" sz="2200" smtClean="0">
                <a:latin typeface="Century Schoolbook" charset="0"/>
              </a:rPr>
              <a:t>use/exercise</a:t>
            </a:r>
            <a:r>
              <a:rPr lang="en-US" sz="2200" b="1" smtClean="0">
                <a:latin typeface="Century Schoolbook" charset="0"/>
              </a:rPr>
              <a:t> </a:t>
            </a:r>
            <a:r>
              <a:rPr lang="en-US" sz="2200" smtClean="0">
                <a:latin typeface="Century Schoolbook" charset="0"/>
              </a:rPr>
              <a:t>of human </a:t>
            </a:r>
            <a:r>
              <a:rPr lang="en-US" sz="2200" b="1" smtClean="0">
                <a:solidFill>
                  <a:srgbClr val="1CF4FF"/>
                </a:solidFill>
                <a:latin typeface="Century Schoolbook" charset="0"/>
              </a:rPr>
              <a:t>freedom</a:t>
            </a:r>
            <a:r>
              <a:rPr lang="en-US" sz="2200" b="1" smtClean="0">
                <a:latin typeface="Century Schoolbook" charset="0"/>
              </a:rPr>
              <a:t> </a:t>
            </a:r>
            <a:r>
              <a:rPr lang="en-US" sz="2200" smtClean="0">
                <a:latin typeface="Century Schoolbook" charset="0"/>
              </a:rPr>
              <a:t>(contingent matters)</a:t>
            </a:r>
          </a:p>
          <a:p>
            <a:pPr lvl="2" eaLnBrk="1" hangingPunct="1">
              <a:buFont typeface="Wingdings" charset="2"/>
              <a:buChar char="ü"/>
            </a:pPr>
            <a:endParaRPr lang="en-US" sz="2200" smtClean="0">
              <a:latin typeface="Century Schoolbook" charset="0"/>
            </a:endParaRPr>
          </a:p>
          <a:p>
            <a:pPr lvl="2" eaLnBrk="1" hangingPunct="1">
              <a:buFont typeface="Wingdings" charset="2"/>
              <a:buChar char="ü"/>
            </a:pPr>
            <a:r>
              <a:rPr lang="en-US" sz="2200" smtClean="0">
                <a:latin typeface="Century Schoolbook" charset="0"/>
              </a:rPr>
              <a:t>realization of human </a:t>
            </a:r>
            <a:r>
              <a:rPr lang="en-US" sz="2200" b="1" smtClean="0">
                <a:solidFill>
                  <a:srgbClr val="1CF4FF"/>
                </a:solidFill>
                <a:latin typeface="Century Schoolbook" charset="0"/>
              </a:rPr>
              <a:t>potential</a:t>
            </a:r>
            <a:r>
              <a:rPr lang="en-US" sz="2200" smtClean="0">
                <a:latin typeface="Century Schoolbook" charset="0"/>
              </a:rPr>
              <a:t>/capacities</a:t>
            </a:r>
            <a:r>
              <a:rPr lang="en-US" smtClean="0">
                <a:latin typeface="Arial Narrow" charset="0"/>
              </a:rPr>
              <a:t> </a:t>
            </a:r>
          </a:p>
        </p:txBody>
      </p:sp>
      <p:sp>
        <p:nvSpPr>
          <p:cNvPr id="12292"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wipe(left)">
                                      <p:cBhvr>
                                        <p:cTn id="7" dur="500"/>
                                        <p:tgtEl>
                                          <p:spTgt spid="921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wipe(left)">
                                      <p:cBhvr>
                                        <p:cTn id="12" dur="500"/>
                                        <p:tgtEl>
                                          <p:spTgt spid="921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wipe(left)">
                                      <p:cBhvr>
                                        <p:cTn id="17" dur="500"/>
                                        <p:tgtEl>
                                          <p:spTgt spid="921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92163">
                                            <p:txEl>
                                              <p:pRg st="4" end="4"/>
                                            </p:txEl>
                                          </p:spTgt>
                                        </p:tgtEl>
                                        <p:attrNameLst>
                                          <p:attrName>style.visibility</p:attrName>
                                        </p:attrNameLst>
                                      </p:cBhvr>
                                      <p:to>
                                        <p:strVal val="visible"/>
                                      </p:to>
                                    </p:set>
                                    <p:animEffect transition="in" filter="wipe(left)">
                                      <p:cBhvr>
                                        <p:cTn id="22" dur="500"/>
                                        <p:tgtEl>
                                          <p:spTgt spid="9216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92163">
                                            <p:txEl>
                                              <p:pRg st="6" end="6"/>
                                            </p:txEl>
                                          </p:spTgt>
                                        </p:tgtEl>
                                        <p:attrNameLst>
                                          <p:attrName>style.visibility</p:attrName>
                                        </p:attrNameLst>
                                      </p:cBhvr>
                                      <p:to>
                                        <p:strVal val="visible"/>
                                      </p:to>
                                    </p:set>
                                    <p:animEffect transition="in" filter="wipe(left)">
                                      <p:cBhvr>
                                        <p:cTn id="27" dur="500"/>
                                        <p:tgtEl>
                                          <p:spTgt spid="92163">
                                            <p:txEl>
                                              <p:pRg st="6" end="6"/>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92163">
                                            <p:txEl>
                                              <p:pRg st="8" end="8"/>
                                            </p:txEl>
                                          </p:spTgt>
                                        </p:tgtEl>
                                        <p:attrNameLst>
                                          <p:attrName>style.visibility</p:attrName>
                                        </p:attrNameLst>
                                      </p:cBhvr>
                                      <p:to>
                                        <p:strVal val="visible"/>
                                      </p:to>
                                    </p:set>
                                    <p:animEffect transition="in" filter="wipe(left)">
                                      <p:cBhvr>
                                        <p:cTn id="32" dur="500"/>
                                        <p:tgtEl>
                                          <p:spTgt spid="9216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bldLvl="3"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z="6000" b="0" smtClean="0">
                <a:solidFill>
                  <a:schemeClr val="tx1"/>
                </a:solidFill>
                <a:latin typeface="Blackletter686 BT Regular" charset="0"/>
              </a:rPr>
              <a:t>Ethics &amp; Morality are Tradition Dependent</a:t>
            </a:r>
            <a:endParaRPr lang="en-US" smtClean="0">
              <a:solidFill>
                <a:schemeClr val="tx1"/>
              </a:solidFill>
              <a:latin typeface="Arial Narrow" charset="0"/>
            </a:endParaRPr>
          </a:p>
        </p:txBody>
      </p:sp>
      <p:sp>
        <p:nvSpPr>
          <p:cNvPr id="202755" name="Rectangle 3"/>
          <p:cNvSpPr>
            <a:spLocks noGrp="1" noChangeArrowheads="1"/>
          </p:cNvSpPr>
          <p:nvPr>
            <p:ph type="body" idx="1"/>
          </p:nvPr>
        </p:nvSpPr>
        <p:spPr>
          <a:ln>
            <a:solidFill>
              <a:srgbClr val="FF1C73"/>
            </a:solidFill>
            <a:miter lim="800000"/>
            <a:headEnd/>
            <a:tailEnd/>
          </a:ln>
        </p:spPr>
        <p:txBody>
          <a:bodyPr/>
          <a:lstStyle/>
          <a:p>
            <a:pPr eaLnBrk="1" hangingPunct="1">
              <a:lnSpc>
                <a:spcPct val="90000"/>
              </a:lnSpc>
              <a:buFont typeface="Wingdings 2" charset="2"/>
              <a:buNone/>
            </a:pPr>
            <a:endParaRPr lang="en-US" smtClean="0">
              <a:latin typeface="Arial Narrow" charset="0"/>
            </a:endParaRPr>
          </a:p>
          <a:p>
            <a:pPr eaLnBrk="1" hangingPunct="1">
              <a:lnSpc>
                <a:spcPct val="90000"/>
              </a:lnSpc>
            </a:pPr>
            <a:r>
              <a:rPr lang="en-US" smtClean="0">
                <a:solidFill>
                  <a:srgbClr val="1CF4FF"/>
                </a:solidFill>
              </a:rPr>
              <a:t>Social</a:t>
            </a:r>
            <a:r>
              <a:rPr lang="en-US" smtClean="0"/>
              <a:t> </a:t>
            </a:r>
            <a:r>
              <a:rPr lang="en-US" smtClean="0">
                <a:solidFill>
                  <a:srgbClr val="1CF4FF"/>
                </a:solidFill>
              </a:rPr>
              <a:t>patterns</a:t>
            </a:r>
            <a:r>
              <a:rPr lang="en-US" smtClean="0"/>
              <a:t> of exercising </a:t>
            </a:r>
            <a:r>
              <a:rPr lang="en-US" smtClean="0">
                <a:solidFill>
                  <a:srgbClr val="1CF4FF"/>
                </a:solidFill>
              </a:rPr>
              <a:t>freedom</a:t>
            </a:r>
            <a:r>
              <a:rPr lang="en-US" smtClean="0"/>
              <a:t> in ways that realize or block human </a:t>
            </a:r>
            <a:r>
              <a:rPr lang="en-US" smtClean="0">
                <a:solidFill>
                  <a:srgbClr val="1CF4FF"/>
                </a:solidFill>
              </a:rPr>
              <a:t>potential</a:t>
            </a:r>
            <a:r>
              <a:rPr lang="en-US" smtClean="0"/>
              <a:t> are the elements of a living </a:t>
            </a:r>
            <a:r>
              <a:rPr lang="en-US" smtClean="0">
                <a:solidFill>
                  <a:srgbClr val="F10E93"/>
                </a:solidFill>
              </a:rPr>
              <a:t>tradition</a:t>
            </a:r>
          </a:p>
          <a:p>
            <a:pPr eaLnBrk="1" hangingPunct="1">
              <a:lnSpc>
                <a:spcPct val="90000"/>
              </a:lnSpc>
            </a:pPr>
            <a:endParaRPr lang="en-US" smtClean="0"/>
          </a:p>
          <a:p>
            <a:pPr lvl="1" eaLnBrk="1" hangingPunct="1">
              <a:lnSpc>
                <a:spcPct val="90000"/>
              </a:lnSpc>
            </a:pPr>
            <a:r>
              <a:rPr lang="en-US" smtClean="0">
                <a:solidFill>
                  <a:srgbClr val="F10E93"/>
                </a:solidFill>
              </a:rPr>
              <a:t>Tradition</a:t>
            </a:r>
            <a:r>
              <a:rPr lang="en-US" smtClean="0"/>
              <a:t> = a way of living “handed over” (“</a:t>
            </a:r>
            <a:r>
              <a:rPr lang="en-US" i="1" smtClean="0">
                <a:solidFill>
                  <a:srgbClr val="F10E93"/>
                </a:solidFill>
              </a:rPr>
              <a:t>traditio</a:t>
            </a:r>
            <a:r>
              <a:rPr lang="en-US" smtClean="0"/>
              <a:t>”) from one generation to the next.</a:t>
            </a:r>
          </a:p>
        </p:txBody>
      </p:sp>
      <p:sp>
        <p:nvSpPr>
          <p:cNvPr id="13316"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5</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2755">
                                            <p:txEl>
                                              <p:pRg st="1" end="1"/>
                                            </p:txEl>
                                          </p:spTgt>
                                        </p:tgtEl>
                                        <p:attrNameLst>
                                          <p:attrName>style.visibility</p:attrName>
                                        </p:attrNameLst>
                                      </p:cBhvr>
                                      <p:to>
                                        <p:strVal val="visible"/>
                                      </p:to>
                                    </p:set>
                                    <p:animEffect transition="in" filter="wipe(left)">
                                      <p:cBhvr>
                                        <p:cTn id="7" dur="500"/>
                                        <p:tgtEl>
                                          <p:spTgt spid="20275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2755">
                                            <p:txEl>
                                              <p:pRg st="3" end="3"/>
                                            </p:txEl>
                                          </p:spTgt>
                                        </p:tgtEl>
                                        <p:attrNameLst>
                                          <p:attrName>style.visibility</p:attrName>
                                        </p:attrNameLst>
                                      </p:cBhvr>
                                      <p:to>
                                        <p:strVal val="visible"/>
                                      </p:to>
                                    </p:set>
                                    <p:animEffect transition="in" filter="wipe(left)">
                                      <p:cBhvr>
                                        <p:cTn id="12" dur="500"/>
                                        <p:tgtEl>
                                          <p:spTgt spid="2027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build="p" bldLvl="3"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xfrm>
            <a:off x="228600" y="152400"/>
            <a:ext cx="8915400" cy="1143000"/>
          </a:xfrm>
        </p:spPr>
        <p:txBody>
          <a:bodyPr/>
          <a:lstStyle/>
          <a:p>
            <a:pPr eaLnBrk="1" hangingPunct="1"/>
            <a:r>
              <a:rPr lang="en-US" sz="6000" b="0" smtClean="0">
                <a:latin typeface="Blackletter686 BT Regular" charset="0"/>
              </a:rPr>
              <a:t>Ethics and The Disciplines of Knowledge</a:t>
            </a:r>
            <a:endParaRPr lang="en-US" sz="6000" smtClean="0">
              <a:latin typeface="Blackletter686 BT Regular" charset="0"/>
            </a:endParaRPr>
          </a:p>
        </p:txBody>
      </p:sp>
      <p:sp>
        <p:nvSpPr>
          <p:cNvPr id="94211" name="Rectangle 3"/>
          <p:cNvSpPr>
            <a:spLocks noGrp="1" noChangeArrowheads="1"/>
          </p:cNvSpPr>
          <p:nvPr>
            <p:ph type="body" idx="4294967295"/>
          </p:nvPr>
        </p:nvSpPr>
        <p:spPr>
          <a:xfrm>
            <a:off x="0" y="1676400"/>
            <a:ext cx="8991600" cy="2667000"/>
          </a:xfrm>
        </p:spPr>
        <p:txBody>
          <a:bodyPr/>
          <a:lstStyle/>
          <a:p>
            <a:pPr algn="ctr" eaLnBrk="1" hangingPunct="1">
              <a:buFontTx/>
              <a:buNone/>
            </a:pPr>
            <a:r>
              <a:rPr lang="en-US" sz="4400" smtClean="0">
                <a:latin typeface="Century Schoolbook" charset="0"/>
              </a:rPr>
              <a:t>Where does ethics fit into the various disciplines of knowledge?</a:t>
            </a:r>
            <a:endParaRPr lang="en-US" smtClean="0"/>
          </a:p>
        </p:txBody>
      </p:sp>
      <p:sp>
        <p:nvSpPr>
          <p:cNvPr id="94212" name="Text Box 4"/>
          <p:cNvSpPr txBox="1">
            <a:spLocks noChangeArrowheads="1"/>
          </p:cNvSpPr>
          <p:nvPr/>
        </p:nvSpPr>
        <p:spPr bwMode="auto">
          <a:xfrm>
            <a:off x="2971800" y="4343400"/>
            <a:ext cx="3219450" cy="178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lgn="ctr" eaLnBrk="1" hangingPunct="1">
              <a:lnSpc>
                <a:spcPct val="90000"/>
              </a:lnSpc>
              <a:spcBef>
                <a:spcPct val="20000"/>
              </a:spcBef>
              <a:buClr>
                <a:schemeClr val="tx2"/>
              </a:buClr>
            </a:pPr>
            <a:r>
              <a:rPr lang="en-US" sz="2000" b="1" i="1">
                <a:solidFill>
                  <a:schemeClr val="folHlink"/>
                </a:solidFill>
                <a:latin typeface="Apple Chancery" charset="0"/>
              </a:rPr>
              <a:t>According to Aristotle, </a:t>
            </a:r>
          </a:p>
          <a:p>
            <a:pPr algn="ctr" eaLnBrk="1" hangingPunct="1">
              <a:lnSpc>
                <a:spcPct val="90000"/>
              </a:lnSpc>
              <a:spcBef>
                <a:spcPct val="20000"/>
              </a:spcBef>
              <a:buClr>
                <a:schemeClr val="tx2"/>
              </a:buClr>
            </a:pPr>
            <a:r>
              <a:rPr lang="en-US" sz="2000" b="1" i="1">
                <a:solidFill>
                  <a:schemeClr val="folHlink"/>
                </a:solidFill>
                <a:latin typeface="Apple Chancery" charset="0"/>
              </a:rPr>
              <a:t>what discipline of knowledge </a:t>
            </a:r>
          </a:p>
          <a:p>
            <a:pPr algn="ctr" eaLnBrk="1" hangingPunct="1">
              <a:lnSpc>
                <a:spcPct val="90000"/>
              </a:lnSpc>
              <a:spcBef>
                <a:spcPct val="20000"/>
              </a:spcBef>
              <a:buClr>
                <a:schemeClr val="tx2"/>
              </a:buClr>
            </a:pPr>
            <a:r>
              <a:rPr lang="en-US" sz="2000" b="1" i="1">
                <a:solidFill>
                  <a:schemeClr val="folHlink"/>
                </a:solidFill>
                <a:latin typeface="Apple Chancery" charset="0"/>
              </a:rPr>
              <a:t>is the master discipline </a:t>
            </a:r>
          </a:p>
          <a:p>
            <a:pPr algn="ctr" eaLnBrk="1" hangingPunct="1">
              <a:lnSpc>
                <a:spcPct val="90000"/>
              </a:lnSpc>
              <a:spcBef>
                <a:spcPct val="20000"/>
              </a:spcBef>
              <a:buClr>
                <a:schemeClr val="tx2"/>
              </a:buClr>
            </a:pPr>
            <a:r>
              <a:rPr lang="en-US" sz="2000" b="1" i="1">
                <a:solidFill>
                  <a:schemeClr val="folHlink"/>
                </a:solidFill>
                <a:latin typeface="Apple Chancery" charset="0"/>
              </a:rPr>
              <a:t>that determines all others?</a:t>
            </a:r>
          </a:p>
        </p:txBody>
      </p:sp>
      <p:sp>
        <p:nvSpPr>
          <p:cNvPr id="14341" name="Text Box 5"/>
          <p:cNvSpPr txBox="1">
            <a:spLocks noChangeArrowheads="1"/>
          </p:cNvSpPr>
          <p:nvPr/>
        </p:nvSpPr>
        <p:spPr bwMode="auto">
          <a:xfrm>
            <a:off x="8896350" y="6613525"/>
            <a:ext cx="2476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1000"/>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94211"/>
                                        </p:tgtEl>
                                        <p:attrNameLst>
                                          <p:attrName>style.visibility</p:attrName>
                                        </p:attrNameLst>
                                      </p:cBhvr>
                                      <p:to>
                                        <p:strVal val="visible"/>
                                      </p:to>
                                    </p:set>
                                    <p:animEffect transition="in" filter="box(in)">
                                      <p:cBhvr>
                                        <p:cTn id="7" dur="500"/>
                                        <p:tgtEl>
                                          <p:spTgt spid="942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94212"/>
                                        </p:tgtEl>
                                        <p:attrNameLst>
                                          <p:attrName>style.visibility</p:attrName>
                                        </p:attrNameLst>
                                      </p:cBhvr>
                                      <p:to>
                                        <p:strVal val="visible"/>
                                      </p:to>
                                    </p:set>
                                    <p:animEffect transition="in" filter="box(in)">
                                      <p:cBhvr>
                                        <p:cTn id="12" dur="500"/>
                                        <p:tgtEl>
                                          <p:spTgt spid="94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1" grpId="0" autoUpdateAnimBg="0"/>
      <p:bldP spid="94212"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idx="4294967295"/>
          </p:nvPr>
        </p:nvSpPr>
        <p:spPr>
          <a:xfrm>
            <a:off x="228600" y="152400"/>
            <a:ext cx="8915400" cy="1143000"/>
          </a:xfrm>
        </p:spPr>
        <p:txBody>
          <a:bodyPr/>
          <a:lstStyle/>
          <a:p>
            <a:pPr eaLnBrk="1" hangingPunct="1"/>
            <a:r>
              <a:rPr lang="en-US" sz="6000" b="0" smtClean="0">
                <a:solidFill>
                  <a:schemeClr val="tx1"/>
                </a:solidFill>
                <a:latin typeface="Blackletter686 BT Regular" charset="0"/>
              </a:rPr>
              <a:t>Aristotle’s Master Discipline</a:t>
            </a:r>
            <a:r>
              <a:rPr lang="en-US" smtClean="0">
                <a:solidFill>
                  <a:schemeClr val="tx1"/>
                </a:solidFill>
                <a:latin typeface="Arial Narrow" charset="0"/>
              </a:rPr>
              <a:t> </a:t>
            </a:r>
          </a:p>
        </p:txBody>
      </p:sp>
      <p:sp>
        <p:nvSpPr>
          <p:cNvPr id="95235" name="Rectangle 3"/>
          <p:cNvSpPr>
            <a:spLocks noGrp="1" noChangeArrowheads="1"/>
          </p:cNvSpPr>
          <p:nvPr>
            <p:ph type="body" idx="4294967295"/>
          </p:nvPr>
        </p:nvSpPr>
        <p:spPr>
          <a:xfrm>
            <a:off x="1371600" y="4038600"/>
            <a:ext cx="7772400" cy="2819400"/>
          </a:xfrm>
        </p:spPr>
        <p:txBody>
          <a:bodyPr/>
          <a:lstStyle/>
          <a:p>
            <a:pPr algn="ctr" eaLnBrk="1" hangingPunct="1">
              <a:buClr>
                <a:schemeClr val="bg1"/>
              </a:buClr>
              <a:buFontTx/>
              <a:buChar char="•"/>
            </a:pPr>
            <a:r>
              <a:rPr lang="en-US" sz="2800" smtClean="0">
                <a:latin typeface="Apple Chancery" charset="0"/>
              </a:rPr>
              <a:t>Why? Because it determines which disciplines </a:t>
            </a:r>
          </a:p>
          <a:p>
            <a:pPr algn="ctr" eaLnBrk="1" hangingPunct="1">
              <a:buClr>
                <a:schemeClr val="bg1"/>
              </a:buClr>
              <a:buFontTx/>
              <a:buChar char="•"/>
            </a:pPr>
            <a:r>
              <a:rPr lang="en-US" sz="2800" smtClean="0">
                <a:latin typeface="Apple Chancery" charset="0"/>
              </a:rPr>
              <a:t>will be studied and it pursues the highest good, </a:t>
            </a:r>
          </a:p>
          <a:p>
            <a:pPr algn="ctr" eaLnBrk="1" hangingPunct="1">
              <a:buClr>
                <a:schemeClr val="bg1"/>
              </a:buClr>
              <a:buFontTx/>
              <a:buChar char="•"/>
            </a:pPr>
            <a:r>
              <a:rPr lang="en-US" sz="2800" smtClean="0">
                <a:latin typeface="Apple Chancery" charset="0"/>
              </a:rPr>
              <a:t>i.e., the (common) good of the polis (or community)</a:t>
            </a:r>
            <a:endParaRPr lang="en-US" sz="3600" smtClean="0"/>
          </a:p>
        </p:txBody>
      </p:sp>
      <p:sp>
        <p:nvSpPr>
          <p:cNvPr id="95236" name="Text Box 4"/>
          <p:cNvSpPr txBox="1">
            <a:spLocks noChangeArrowheads="1"/>
          </p:cNvSpPr>
          <p:nvPr/>
        </p:nvSpPr>
        <p:spPr bwMode="auto">
          <a:xfrm>
            <a:off x="2895600" y="2057400"/>
            <a:ext cx="32893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lgn="ctr" eaLnBrk="1" hangingPunct="1">
              <a:spcBef>
                <a:spcPct val="20000"/>
              </a:spcBef>
              <a:buClr>
                <a:schemeClr val="tx2"/>
              </a:buClr>
            </a:pPr>
            <a:r>
              <a:rPr lang="en-US" sz="7200">
                <a:solidFill>
                  <a:schemeClr val="folHlink"/>
                </a:solidFill>
                <a:latin typeface="Apple Chancery" charset="0"/>
              </a:rPr>
              <a:t>Politics </a:t>
            </a:r>
            <a:endParaRPr lang="en-US" sz="2000">
              <a:latin typeface="Apple Chancery" charset="0"/>
            </a:endParaRPr>
          </a:p>
          <a:p>
            <a:endParaRPr lang="en-US"/>
          </a:p>
        </p:txBody>
      </p:sp>
      <p:sp>
        <p:nvSpPr>
          <p:cNvPr id="15365" name="Text Box 5"/>
          <p:cNvSpPr txBox="1">
            <a:spLocks noChangeArrowheads="1"/>
          </p:cNvSpPr>
          <p:nvPr/>
        </p:nvSpPr>
        <p:spPr bwMode="auto">
          <a:xfrm>
            <a:off x="8896350" y="6613525"/>
            <a:ext cx="2476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1000"/>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95236"/>
                                        </p:tgtEl>
                                        <p:attrNameLst>
                                          <p:attrName>style.visibility</p:attrName>
                                        </p:attrNameLst>
                                      </p:cBhvr>
                                      <p:to>
                                        <p:strVal val="visible"/>
                                      </p:to>
                                    </p:set>
                                    <p:anim calcmode="lin" valueType="num">
                                      <p:cBhvr>
                                        <p:cTn id="7" dur="5000" fill="hold"/>
                                        <p:tgtEl>
                                          <p:spTgt spid="95236"/>
                                        </p:tgtEl>
                                        <p:attrNameLst>
                                          <p:attrName>ppt_w</p:attrName>
                                        </p:attrNameLst>
                                      </p:cBhvr>
                                      <p:tavLst>
                                        <p:tav tm="0" fmla="#ppt_w*sin(2.5*pi*$)">
                                          <p:val>
                                            <p:fltVal val="0"/>
                                          </p:val>
                                        </p:tav>
                                        <p:tav tm="100000">
                                          <p:val>
                                            <p:fltVal val="1"/>
                                          </p:val>
                                        </p:tav>
                                      </p:tavLst>
                                    </p:anim>
                                    <p:anim calcmode="lin" valueType="num">
                                      <p:cBhvr>
                                        <p:cTn id="8" dur="5000" fill="hold"/>
                                        <p:tgtEl>
                                          <p:spTgt spid="95236"/>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952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35" grpId="0" autoUpdateAnimBg="0"/>
      <p:bldP spid="95236"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pPr eaLnBrk="1" hangingPunct="1"/>
            <a:r>
              <a:rPr lang="en-US" sz="6000" b="0" smtClean="0">
                <a:solidFill>
                  <a:schemeClr val="folHlink"/>
                </a:solidFill>
                <a:latin typeface="Blackletter686 BT Regular" charset="0"/>
              </a:rPr>
              <a:t>The Scope of Morality</a:t>
            </a:r>
            <a:endParaRPr lang="en-US" smtClean="0"/>
          </a:p>
        </p:txBody>
      </p:sp>
      <p:sp>
        <p:nvSpPr>
          <p:cNvPr id="16387" name="Rectangle 3"/>
          <p:cNvSpPr>
            <a:spLocks noGrp="1" noChangeArrowheads="1"/>
          </p:cNvSpPr>
          <p:nvPr>
            <p:ph type="body" idx="1"/>
          </p:nvPr>
        </p:nvSpPr>
        <p:spPr/>
        <p:txBody>
          <a:bodyPr/>
          <a:lstStyle/>
          <a:p>
            <a:pPr eaLnBrk="1" hangingPunct="1">
              <a:buFont typeface="Times" charset="0"/>
              <a:buNone/>
            </a:pPr>
            <a:endParaRPr lang="en-US" smtClean="0">
              <a:latin typeface="Arial Narrow" charset="0"/>
            </a:endParaRPr>
          </a:p>
          <a:p>
            <a:pPr eaLnBrk="1" hangingPunct="1"/>
            <a:endParaRPr lang="en-US" smtClean="0">
              <a:latin typeface="Arial Narrow" charset="0"/>
            </a:endParaRPr>
          </a:p>
          <a:p>
            <a:pPr eaLnBrk="1" hangingPunct="1"/>
            <a:endParaRPr lang="en-US" smtClean="0"/>
          </a:p>
        </p:txBody>
      </p:sp>
      <p:sp>
        <p:nvSpPr>
          <p:cNvPr id="16388" name="Text Box 43"/>
          <p:cNvSpPr txBox="1">
            <a:spLocks noChangeArrowheads="1"/>
          </p:cNvSpPr>
          <p:nvPr/>
        </p:nvSpPr>
        <p:spPr bwMode="auto">
          <a:xfrm>
            <a:off x="6477000" y="762000"/>
            <a:ext cx="23018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b="1">
                <a:solidFill>
                  <a:schemeClr val="bg1"/>
                </a:solidFill>
              </a:rPr>
              <a:t>Morality</a:t>
            </a:r>
            <a:endParaRPr lang="en-US">
              <a:solidFill>
                <a:schemeClr val="bg1"/>
              </a:solidFill>
            </a:endParaRPr>
          </a:p>
        </p:txBody>
      </p:sp>
      <p:pic>
        <p:nvPicPr>
          <p:cNvPr id="16389" name="Picture 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2362200"/>
            <a:ext cx="6096000" cy="3509963"/>
          </a:xfrm>
          <a:prstGeom prst="rect">
            <a:avLst/>
          </a:prstGeom>
          <a:noFill/>
          <a:ln w="57150" cmpd="thinThick">
            <a:solidFill>
              <a:srgbClr val="00FF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6390" name="Text Box 49"/>
          <p:cNvSpPr txBox="1">
            <a:spLocks noChangeArrowheads="1"/>
          </p:cNvSpPr>
          <p:nvPr/>
        </p:nvSpPr>
        <p:spPr bwMode="auto">
          <a:xfrm>
            <a:off x="250825" y="1135063"/>
            <a:ext cx="2187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pPr>
              <a:spcBef>
                <a:spcPct val="50000"/>
              </a:spcBef>
            </a:pPr>
            <a:endParaRPr lang="en-US"/>
          </a:p>
        </p:txBody>
      </p:sp>
      <p:sp>
        <p:nvSpPr>
          <p:cNvPr id="16391" name="Text Box 64"/>
          <p:cNvSpPr txBox="1">
            <a:spLocks noChangeArrowheads="1"/>
          </p:cNvSpPr>
          <p:nvPr/>
        </p:nvSpPr>
        <p:spPr bwMode="auto">
          <a:xfrm>
            <a:off x="2727325" y="1584325"/>
            <a:ext cx="55784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endParaRPr lang="en-US"/>
          </a:p>
        </p:txBody>
      </p:sp>
      <p:sp>
        <p:nvSpPr>
          <p:cNvPr id="16392" name="Text Box 65"/>
          <p:cNvSpPr txBox="1">
            <a:spLocks noChangeArrowheads="1"/>
          </p:cNvSpPr>
          <p:nvPr/>
        </p:nvSpPr>
        <p:spPr bwMode="auto">
          <a:xfrm>
            <a:off x="2514600" y="1600200"/>
            <a:ext cx="4648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2800">
                <a:solidFill>
                  <a:srgbClr val="A0FF3A"/>
                </a:solidFill>
                <a:latin typeface="Rockwell Extra Bold" charset="0"/>
              </a:rPr>
              <a:t>Outside  Morality</a:t>
            </a:r>
            <a:endParaRPr lang="en-US">
              <a:solidFill>
                <a:srgbClr val="A0FF3A"/>
              </a:solidFill>
            </a:endParaRPr>
          </a:p>
        </p:txBody>
      </p:sp>
      <p:sp>
        <p:nvSpPr>
          <p:cNvPr id="16393" name="Rectangle 66"/>
          <p:cNvSpPr>
            <a:spLocks noChangeArrowheads="1"/>
          </p:cNvSpPr>
          <p:nvPr/>
        </p:nvSpPr>
        <p:spPr bwMode="auto">
          <a:xfrm>
            <a:off x="2819400" y="6172200"/>
            <a:ext cx="3814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a:solidFill>
                  <a:srgbClr val="A0FF3A"/>
                </a:solidFill>
                <a:latin typeface="Rockwell Extra Bold" charset="0"/>
              </a:rPr>
              <a:t>Outside  Morality</a:t>
            </a:r>
          </a:p>
        </p:txBody>
      </p:sp>
      <p:sp>
        <p:nvSpPr>
          <p:cNvPr id="16394" name="Rectangle 67"/>
          <p:cNvSpPr>
            <a:spLocks noChangeArrowheads="1"/>
          </p:cNvSpPr>
          <p:nvPr/>
        </p:nvSpPr>
        <p:spPr bwMode="auto">
          <a:xfrm rot="5400000">
            <a:off x="6505575" y="3933825"/>
            <a:ext cx="3814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a:solidFill>
                  <a:srgbClr val="A0FF3A"/>
                </a:solidFill>
                <a:latin typeface="Rockwell Extra Bold" charset="0"/>
              </a:rPr>
              <a:t>Outside  Morality</a:t>
            </a:r>
          </a:p>
        </p:txBody>
      </p:sp>
      <p:sp>
        <p:nvSpPr>
          <p:cNvPr id="16395" name="Rectangle 68"/>
          <p:cNvSpPr>
            <a:spLocks noChangeArrowheads="1"/>
          </p:cNvSpPr>
          <p:nvPr/>
        </p:nvSpPr>
        <p:spPr bwMode="auto">
          <a:xfrm rot="-5400000">
            <a:off x="-960437" y="3881438"/>
            <a:ext cx="3814762"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a:solidFill>
                  <a:srgbClr val="A0FF3A"/>
                </a:solidFill>
                <a:latin typeface="Rockwell Extra Bold" charset="0"/>
              </a:rPr>
              <a:t>Outside  Morality</a:t>
            </a:r>
          </a:p>
        </p:txBody>
      </p:sp>
      <p:sp>
        <p:nvSpPr>
          <p:cNvPr id="96325" name="Text Box 69"/>
          <p:cNvSpPr txBox="1">
            <a:spLocks noChangeArrowheads="1"/>
          </p:cNvSpPr>
          <p:nvPr/>
        </p:nvSpPr>
        <p:spPr bwMode="auto">
          <a:xfrm>
            <a:off x="2819400" y="3124200"/>
            <a:ext cx="2895600" cy="738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defRPr/>
            </a:pPr>
            <a:r>
              <a:rPr lang="en-US" sz="4000" b="1">
                <a:solidFill>
                  <a:srgbClr val="1CF4FF"/>
                </a:solidFill>
                <a:effectLst>
                  <a:outerShdw blurRad="38100" dist="38100" dir="2700000" algn="tl">
                    <a:srgbClr val="000000"/>
                  </a:outerShdw>
                </a:effectLst>
                <a:latin typeface="Lucida Blackletter" charset="0"/>
              </a:rPr>
              <a:t>Morality</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36" fill="hold" grpId="0" nodeType="clickEffect">
                                  <p:stCondLst>
                                    <p:cond delay="0"/>
                                  </p:stCondLst>
                                  <p:childTnLst>
                                    <p:set>
                                      <p:cBhvr>
                                        <p:cTn id="6" dur="1" fill="hold">
                                          <p:stCondLst>
                                            <p:cond delay="0"/>
                                          </p:stCondLst>
                                        </p:cTn>
                                        <p:tgtEl>
                                          <p:spTgt spid="96258"/>
                                        </p:tgtEl>
                                        <p:attrNameLst>
                                          <p:attrName>style.visibility</p:attrName>
                                        </p:attrNameLst>
                                      </p:cBhvr>
                                      <p:to>
                                        <p:strVal val="visible"/>
                                      </p:to>
                                    </p:set>
                                    <p:anim calcmode="lin" valueType="num">
                                      <p:cBhvr>
                                        <p:cTn id="7" dur="500" fill="hold"/>
                                        <p:tgtEl>
                                          <p:spTgt spid="96258"/>
                                        </p:tgtEl>
                                        <p:attrNameLst>
                                          <p:attrName>ppt_w</p:attrName>
                                        </p:attrNameLst>
                                      </p:cBhvr>
                                      <p:tavLst>
                                        <p:tav tm="0">
                                          <p:val>
                                            <p:strVal val="(6*min(max(#ppt_w*#ppt_h,.3),1)-7.4)/-.7*#ppt_w"/>
                                          </p:val>
                                        </p:tav>
                                        <p:tav tm="100000">
                                          <p:val>
                                            <p:strVal val="#ppt_w"/>
                                          </p:val>
                                        </p:tav>
                                      </p:tavLst>
                                    </p:anim>
                                    <p:anim calcmode="lin" valueType="num">
                                      <p:cBhvr>
                                        <p:cTn id="8" dur="500" fill="hold"/>
                                        <p:tgtEl>
                                          <p:spTgt spid="96258"/>
                                        </p:tgtEl>
                                        <p:attrNameLst>
                                          <p:attrName>ppt_h</p:attrName>
                                        </p:attrNameLst>
                                      </p:cBhvr>
                                      <p:tavLst>
                                        <p:tav tm="0">
                                          <p:val>
                                            <p:strVal val="(6*min(max(#ppt_w*#ppt_h,.3),1)-7.4)/-.7*#ppt_h"/>
                                          </p:val>
                                        </p:tav>
                                        <p:tav tm="100000">
                                          <p:val>
                                            <p:strVal val="#ppt_h"/>
                                          </p:val>
                                        </p:tav>
                                      </p:tavLst>
                                    </p:anim>
                                    <p:anim calcmode="lin" valueType="num">
                                      <p:cBhvr>
                                        <p:cTn id="9" dur="500" fill="hold"/>
                                        <p:tgtEl>
                                          <p:spTgt spid="96258"/>
                                        </p:tgtEl>
                                        <p:attrNameLst>
                                          <p:attrName>ppt_x</p:attrName>
                                        </p:attrNameLst>
                                      </p:cBhvr>
                                      <p:tavLst>
                                        <p:tav tm="0">
                                          <p:val>
                                            <p:fltVal val="0.5"/>
                                          </p:val>
                                        </p:tav>
                                        <p:tav tm="100000">
                                          <p:val>
                                            <p:strVal val="#ppt_x"/>
                                          </p:val>
                                        </p:tav>
                                      </p:tavLst>
                                    </p:anim>
                                    <p:anim calcmode="lin" valueType="num">
                                      <p:cBhvr>
                                        <p:cTn id="10" dur="500" fill="hold"/>
                                        <p:tgtEl>
                                          <p:spTgt spid="96258"/>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58"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z="6000" b="0" smtClean="0">
                <a:solidFill>
                  <a:srgbClr val="A0FF3A"/>
                </a:solidFill>
                <a:latin typeface="Blackletter686 BT Regular" charset="0"/>
              </a:rPr>
              <a:t>Ethics within the scope of freedom</a:t>
            </a:r>
            <a:endParaRPr lang="en-US" smtClean="0">
              <a:solidFill>
                <a:schemeClr val="tx1"/>
              </a:solidFill>
              <a:latin typeface="Arial Narrow" charset="0"/>
            </a:endParaRPr>
          </a:p>
        </p:txBody>
      </p:sp>
      <p:sp>
        <p:nvSpPr>
          <p:cNvPr id="97283" name="Rectangle 3"/>
          <p:cNvSpPr>
            <a:spLocks noGrp="1" noChangeArrowheads="1"/>
          </p:cNvSpPr>
          <p:nvPr>
            <p:ph type="body" idx="1"/>
          </p:nvPr>
        </p:nvSpPr>
        <p:spPr/>
        <p:txBody>
          <a:bodyPr/>
          <a:lstStyle/>
          <a:p>
            <a:pPr eaLnBrk="1" hangingPunct="1">
              <a:buClr>
                <a:schemeClr val="accent2"/>
              </a:buClr>
              <a:buFont typeface="Wingdings 2" charset="2"/>
              <a:buChar char="a"/>
            </a:pPr>
            <a:r>
              <a:rPr lang="en-US" sz="2400" smtClean="0">
                <a:latin typeface="Century Schoolbook" charset="0"/>
              </a:rPr>
              <a:t>Freedom: morality begins with the notion that there are good and bad, right and wrong, better and worse ways of uses human capacities/potential (freedom)</a:t>
            </a:r>
          </a:p>
          <a:p>
            <a:pPr eaLnBrk="1" hangingPunct="1">
              <a:buFont typeface="Wingdings 2" charset="2"/>
              <a:buChar char="a"/>
            </a:pPr>
            <a:endParaRPr lang="en-US" sz="2400" smtClean="0">
              <a:latin typeface="Century Schoolbook" charset="0"/>
            </a:endParaRPr>
          </a:p>
          <a:p>
            <a:pPr eaLnBrk="1" hangingPunct="1">
              <a:buFont typeface="Wingdings 2" charset="2"/>
              <a:buChar char="a"/>
            </a:pPr>
            <a:r>
              <a:rPr lang="en-US" sz="2400" smtClean="0">
                <a:latin typeface="Century Schoolbook" charset="0"/>
              </a:rPr>
              <a:t>The scope of morality and ethics is limited only by the scope of (meaningful) human freedom.  </a:t>
            </a:r>
          </a:p>
          <a:p>
            <a:pPr eaLnBrk="1" hangingPunct="1">
              <a:buFont typeface="Wingdings 2" charset="2"/>
              <a:buChar char="a"/>
            </a:pPr>
            <a:endParaRPr lang="en-US" sz="2400" smtClean="0">
              <a:latin typeface="Century Schoolbook" charset="0"/>
            </a:endParaRPr>
          </a:p>
          <a:p>
            <a:pPr lvl="2" eaLnBrk="1" hangingPunct="1">
              <a:buClr>
                <a:schemeClr val="bg2"/>
              </a:buClr>
              <a:buFont typeface="Wingdings" charset="2"/>
              <a:buChar char="ü"/>
            </a:pPr>
            <a:r>
              <a:rPr lang="en-US" sz="1600" smtClean="0">
                <a:solidFill>
                  <a:srgbClr val="000000"/>
                </a:solidFill>
                <a:latin typeface="Century Schoolbook" charset="0"/>
              </a:rPr>
              <a:t>Examples: closing your eyes when you sneeze v. choosing to sneeze on someone</a:t>
            </a:r>
            <a:endParaRPr lang="en-US" sz="1800" smtClean="0">
              <a:latin typeface="Century Schoolbook" charset="0"/>
            </a:endParaRPr>
          </a:p>
          <a:p>
            <a:pPr eaLnBrk="1" hangingPunct="1">
              <a:buFont typeface="Wingdings 2" charset="2"/>
              <a:buChar char="a"/>
            </a:pPr>
            <a:endParaRPr lang="en-US" sz="2400" smtClean="0">
              <a:latin typeface="Century Schoolbook" charset="0"/>
            </a:endParaRPr>
          </a:p>
        </p:txBody>
      </p:sp>
      <p:sp>
        <p:nvSpPr>
          <p:cNvPr id="17412"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7283">
                                            <p:txEl>
                                              <p:pRg st="0" end="0"/>
                                            </p:txEl>
                                          </p:spTgt>
                                        </p:tgtEl>
                                        <p:attrNameLst>
                                          <p:attrName>style.visibility</p:attrName>
                                        </p:attrNameLst>
                                      </p:cBhvr>
                                      <p:to>
                                        <p:strVal val="visible"/>
                                      </p:to>
                                    </p:set>
                                    <p:animEffect transition="in" filter="wipe(left)">
                                      <p:cBhvr>
                                        <p:cTn id="7" dur="500"/>
                                        <p:tgtEl>
                                          <p:spTgt spid="972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7283">
                                            <p:txEl>
                                              <p:pRg st="2" end="2"/>
                                            </p:txEl>
                                          </p:spTgt>
                                        </p:tgtEl>
                                        <p:attrNameLst>
                                          <p:attrName>style.visibility</p:attrName>
                                        </p:attrNameLst>
                                      </p:cBhvr>
                                      <p:to>
                                        <p:strVal val="visible"/>
                                      </p:to>
                                    </p:set>
                                    <p:animEffect transition="in" filter="wipe(left)">
                                      <p:cBhvr>
                                        <p:cTn id="12" dur="500"/>
                                        <p:tgtEl>
                                          <p:spTgt spid="97283">
                                            <p:txEl>
                                              <p:pRg st="2" end="2"/>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7283">
                                            <p:txEl>
                                              <p:pRg st="4" end="4"/>
                                            </p:txEl>
                                          </p:spTgt>
                                        </p:tgtEl>
                                        <p:attrNameLst>
                                          <p:attrName>style.visibility</p:attrName>
                                        </p:attrNameLst>
                                      </p:cBhvr>
                                      <p:to>
                                        <p:strVal val="visible"/>
                                      </p:to>
                                    </p:set>
                                    <p:animEffect transition="in" filter="wipe(left)">
                                      <p:cBhvr>
                                        <p:cTn id="15" dur="500"/>
                                        <p:tgtEl>
                                          <p:spTgt spid="9728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28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lstStyle/>
          <a:p>
            <a:pPr eaLnBrk="1" hangingPunct="1"/>
            <a:r>
              <a:rPr lang="en-US" sz="10000" b="0" smtClean="0">
                <a:solidFill>
                  <a:schemeClr val="tx1"/>
                </a:solidFill>
                <a:latin typeface="Blackletter686 BT Regular" charset="0"/>
              </a:rPr>
              <a:t>freedom</a:t>
            </a:r>
            <a:endParaRPr lang="en-US" smtClean="0"/>
          </a:p>
        </p:txBody>
      </p:sp>
      <p:pic>
        <p:nvPicPr>
          <p:cNvPr id="1843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209800"/>
            <a:ext cx="6400800" cy="3657600"/>
          </a:xfrm>
          <a:prstGeom prst="rect">
            <a:avLst/>
          </a:prstGeom>
          <a:noFill/>
          <a:ln w="57150" cmpd="thickThin">
            <a:solidFill>
              <a:srgbClr val="FFAF18"/>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436" name="Text Box 8"/>
          <p:cNvSpPr txBox="1">
            <a:spLocks noChangeArrowheads="1"/>
          </p:cNvSpPr>
          <p:nvPr/>
        </p:nvSpPr>
        <p:spPr bwMode="auto">
          <a:xfrm>
            <a:off x="1752600" y="1676400"/>
            <a:ext cx="60198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1400">
                <a:solidFill>
                  <a:srgbClr val="1CF4FF"/>
                </a:solidFill>
                <a:latin typeface="Engravers MT" charset="0"/>
              </a:rPr>
              <a:t>Involuntarily Determined Actions/Events</a:t>
            </a:r>
            <a:endParaRPr lang="en-US"/>
          </a:p>
        </p:txBody>
      </p:sp>
      <p:sp>
        <p:nvSpPr>
          <p:cNvPr id="18437" name="Rectangle 11"/>
          <p:cNvSpPr>
            <a:spLocks noChangeArrowheads="1"/>
          </p:cNvSpPr>
          <p:nvPr/>
        </p:nvSpPr>
        <p:spPr bwMode="auto">
          <a:xfrm>
            <a:off x="1752600" y="5943600"/>
            <a:ext cx="594677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a:solidFill>
                  <a:srgbClr val="1CF4FF"/>
                </a:solidFill>
                <a:latin typeface="Engravers MT" charset="0"/>
              </a:rPr>
              <a:t>Involuntarily Determined Actions/Events</a:t>
            </a:r>
            <a:endParaRPr lang="en-US" sz="1600">
              <a:latin typeface="Engravers MT" charset="0"/>
            </a:endParaRPr>
          </a:p>
        </p:txBody>
      </p:sp>
      <p:sp>
        <p:nvSpPr>
          <p:cNvPr id="18438" name="Rectangle 12"/>
          <p:cNvSpPr>
            <a:spLocks noChangeArrowheads="1"/>
          </p:cNvSpPr>
          <p:nvPr/>
        </p:nvSpPr>
        <p:spPr bwMode="auto">
          <a:xfrm rot="-5400000">
            <a:off x="-808037" y="3883025"/>
            <a:ext cx="4298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a:solidFill>
                  <a:srgbClr val="1CF4FF"/>
                </a:solidFill>
                <a:latin typeface="Engravers MT" charset="0"/>
              </a:rPr>
              <a:t>Involuntarily Determined Actions/Events</a:t>
            </a:r>
            <a:endParaRPr lang="en-US" sz="1400">
              <a:latin typeface="Engravers MT" charset="0"/>
            </a:endParaRPr>
          </a:p>
        </p:txBody>
      </p:sp>
      <p:sp>
        <p:nvSpPr>
          <p:cNvPr id="18439" name="Rectangle 13"/>
          <p:cNvSpPr>
            <a:spLocks noChangeArrowheads="1"/>
          </p:cNvSpPr>
          <p:nvPr/>
        </p:nvSpPr>
        <p:spPr bwMode="auto">
          <a:xfrm rot="5400000">
            <a:off x="6278563" y="3932237"/>
            <a:ext cx="42989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a:solidFill>
                  <a:srgbClr val="1CF4FF"/>
                </a:solidFill>
                <a:latin typeface="Engravers MT" charset="0"/>
              </a:rPr>
              <a:t>Involuntarily Determined Actions/Events</a:t>
            </a:r>
            <a:endParaRPr lang="en-US" sz="1000">
              <a:latin typeface="Engravers MT" charset="0"/>
            </a:endParaRPr>
          </a:p>
        </p:txBody>
      </p:sp>
      <p:sp>
        <p:nvSpPr>
          <p:cNvPr id="18440" name="Text Box 14"/>
          <p:cNvSpPr txBox="1">
            <a:spLocks noChangeArrowheads="1"/>
          </p:cNvSpPr>
          <p:nvPr/>
        </p:nvSpPr>
        <p:spPr bwMode="auto">
          <a:xfrm>
            <a:off x="3505200" y="3200400"/>
            <a:ext cx="3352800" cy="808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4400" b="1">
                <a:solidFill>
                  <a:srgbClr val="1CF4FF"/>
                </a:solidFill>
                <a:latin typeface="Arrus BT Roman" charset="0"/>
              </a:rPr>
              <a:t>Freedom</a:t>
            </a:r>
            <a:endParaRPr lang="en-US" sz="6000">
              <a:solidFill>
                <a:srgbClr val="1CF4FF"/>
              </a:solidFill>
              <a:latin typeface="Blackletter686 BT Regular"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184322"/>
                                        </p:tgtEl>
                                        <p:attrNameLst>
                                          <p:attrName>style.visibility</p:attrName>
                                        </p:attrNameLst>
                                      </p:cBhvr>
                                      <p:to>
                                        <p:strVal val="visible"/>
                                      </p:to>
                                    </p:set>
                                    <p:anim calcmode="lin" valueType="num">
                                      <p:cBhvr>
                                        <p:cTn id="7" dur="5000" fill="hold"/>
                                        <p:tgtEl>
                                          <p:spTgt spid="184322"/>
                                        </p:tgtEl>
                                        <p:attrNameLst>
                                          <p:attrName>ppt_w</p:attrName>
                                        </p:attrNameLst>
                                      </p:cBhvr>
                                      <p:tavLst>
                                        <p:tav tm="0" fmla="#ppt_w*sin(2.5*pi*$)">
                                          <p:val>
                                            <p:fltVal val="0"/>
                                          </p:val>
                                        </p:tav>
                                        <p:tav tm="100000">
                                          <p:val>
                                            <p:fltVal val="1"/>
                                          </p:val>
                                        </p:tav>
                                      </p:tavLst>
                                    </p:anim>
                                    <p:anim calcmode="lin" valueType="num">
                                      <p:cBhvr>
                                        <p:cTn id="8" dur="5000" fill="hold"/>
                                        <p:tgtEl>
                                          <p:spTgt spid="18432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2"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31" name="Rectangle 3"/>
          <p:cNvSpPr>
            <a:spLocks noGrp="1" noChangeArrowheads="1"/>
          </p:cNvSpPr>
          <p:nvPr>
            <p:ph type="body" idx="1"/>
          </p:nvPr>
        </p:nvSpPr>
        <p:spPr>
          <a:xfrm>
            <a:off x="0" y="1371600"/>
            <a:ext cx="9144000" cy="5486400"/>
          </a:xfrm>
        </p:spPr>
        <p:txBody>
          <a:bodyPr/>
          <a:lstStyle/>
          <a:p>
            <a:pPr algn="ctr" eaLnBrk="1" hangingPunct="1">
              <a:lnSpc>
                <a:spcPct val="90000"/>
              </a:lnSpc>
              <a:buFontTx/>
              <a:buNone/>
            </a:pPr>
            <a:r>
              <a:rPr lang="en-US" sz="11100" smtClean="0">
                <a:solidFill>
                  <a:srgbClr val="FFAF18"/>
                </a:solidFill>
                <a:latin typeface="Blackletter686 BT Regular" charset="0"/>
              </a:rPr>
              <a:t>Morality</a:t>
            </a:r>
            <a:r>
              <a:rPr lang="en-US" sz="11100" smtClean="0">
                <a:latin typeface="Blackletter686 BT Regular" charset="0"/>
              </a:rPr>
              <a:t> </a:t>
            </a:r>
          </a:p>
          <a:p>
            <a:pPr algn="ctr" eaLnBrk="1" hangingPunct="1">
              <a:lnSpc>
                <a:spcPct val="90000"/>
              </a:lnSpc>
              <a:buFontTx/>
              <a:buNone/>
            </a:pPr>
            <a:r>
              <a:rPr lang="en-US" sz="8200" smtClean="0">
                <a:latin typeface="Blackletter686 BT Regular" charset="0"/>
              </a:rPr>
              <a:t>versus</a:t>
            </a:r>
            <a:r>
              <a:rPr lang="en-US" sz="11100" smtClean="0">
                <a:latin typeface="Blackletter686 BT Regular" charset="0"/>
              </a:rPr>
              <a:t> </a:t>
            </a:r>
          </a:p>
          <a:p>
            <a:pPr algn="ctr" eaLnBrk="1" hangingPunct="1">
              <a:lnSpc>
                <a:spcPct val="90000"/>
              </a:lnSpc>
              <a:buFontTx/>
              <a:buNone/>
            </a:pPr>
            <a:r>
              <a:rPr lang="en-US" sz="11100" smtClean="0">
                <a:solidFill>
                  <a:srgbClr val="FC150D"/>
                </a:solidFill>
                <a:latin typeface="Blackletter686 BT Regular" charset="0"/>
              </a:rPr>
              <a:t>Ethics</a:t>
            </a:r>
            <a:r>
              <a:rPr lang="en-US" sz="11100" smtClean="0">
                <a:latin typeface="Blackletter686 BT Regular" charset="0"/>
              </a:rPr>
              <a:t/>
            </a:r>
            <a:br>
              <a:rPr lang="en-US" sz="11100" smtClean="0">
                <a:latin typeface="Blackletter686 BT Regular" charset="0"/>
              </a:rPr>
            </a:br>
            <a:endParaRPr lang="en-US" sz="2400" smtClean="0">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 calcmode="lin" valueType="num">
                                      <p:cBhvr>
                                        <p:cTn id="7" dur="1000" fill="hold"/>
                                        <p:tgtEl>
                                          <p:spTgt spid="9933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9933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9933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9933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99331">
                                            <p:txEl>
                                              <p:pRg st="1" end="1"/>
                                            </p:txEl>
                                          </p:spTgt>
                                        </p:tgtEl>
                                        <p:attrNameLst>
                                          <p:attrName>style.visibility</p:attrName>
                                        </p:attrNameLst>
                                      </p:cBhvr>
                                      <p:to>
                                        <p:strVal val="visible"/>
                                      </p:to>
                                    </p:set>
                                    <p:anim calcmode="lin" valueType="num">
                                      <p:cBhvr>
                                        <p:cTn id="15" dur="1000" fill="hold"/>
                                        <p:tgtEl>
                                          <p:spTgt spid="99331">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99331">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9933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9933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99331">
                                            <p:txEl>
                                              <p:pRg st="2" end="2"/>
                                            </p:txEl>
                                          </p:spTgt>
                                        </p:tgtEl>
                                        <p:attrNameLst>
                                          <p:attrName>style.visibility</p:attrName>
                                        </p:attrNameLst>
                                      </p:cBhvr>
                                      <p:to>
                                        <p:strVal val="visible"/>
                                      </p:to>
                                    </p:set>
                                    <p:anim calcmode="lin" valueType="num">
                                      <p:cBhvr>
                                        <p:cTn id="23" dur="1000" fill="hold"/>
                                        <p:tgtEl>
                                          <p:spTgt spid="99331">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99331">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99331">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99331">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228600"/>
            <a:ext cx="9144000" cy="1143000"/>
          </a:xfrm>
        </p:spPr>
        <p:txBody>
          <a:bodyPr/>
          <a:lstStyle/>
          <a:p>
            <a:pPr eaLnBrk="1" hangingPunct="1"/>
            <a:r>
              <a:rPr lang="en-US" sz="6000" b="0" smtClean="0">
                <a:solidFill>
                  <a:srgbClr val="FFAF18"/>
                </a:solidFill>
                <a:latin typeface="Blackletter686 BT Regular" charset="0"/>
              </a:rPr>
              <a:t>Morality</a:t>
            </a:r>
            <a:r>
              <a:rPr lang="en-US" sz="6000" b="0" smtClean="0">
                <a:solidFill>
                  <a:schemeClr val="tx1"/>
                </a:solidFill>
                <a:latin typeface="Blackletter686 BT Regular" charset="0"/>
              </a:rPr>
              <a:t>  </a:t>
            </a:r>
            <a:r>
              <a:rPr lang="en-US" b="0" smtClean="0">
                <a:solidFill>
                  <a:schemeClr val="tx1"/>
                </a:solidFill>
                <a:latin typeface="Blackletter686 BT Regular" charset="0"/>
              </a:rPr>
              <a:t>vs.</a:t>
            </a:r>
            <a:r>
              <a:rPr lang="en-US" sz="6000" b="0" smtClean="0">
                <a:solidFill>
                  <a:schemeClr val="tx1"/>
                </a:solidFill>
                <a:latin typeface="Blackletter686 BT Regular" charset="0"/>
              </a:rPr>
              <a:t> </a:t>
            </a:r>
            <a:r>
              <a:rPr lang="en-US" sz="6000" b="0" smtClean="0">
                <a:solidFill>
                  <a:srgbClr val="FC150D"/>
                </a:solidFill>
                <a:latin typeface="Blackletter686 BT Regular" charset="0"/>
              </a:rPr>
              <a:t>Ethics</a:t>
            </a:r>
            <a:r>
              <a:rPr lang="en-US" smtClean="0">
                <a:solidFill>
                  <a:srgbClr val="FC150D"/>
                </a:solidFill>
                <a:latin typeface="Arial Narrow" charset="0"/>
              </a:rPr>
              <a:t/>
            </a:r>
            <a:br>
              <a:rPr lang="en-US" smtClean="0">
                <a:solidFill>
                  <a:srgbClr val="FC150D"/>
                </a:solidFill>
                <a:latin typeface="Arial Narrow" charset="0"/>
              </a:rPr>
            </a:br>
            <a:endParaRPr lang="en-US" smtClean="0">
              <a:solidFill>
                <a:schemeClr val="tx1"/>
              </a:solidFill>
              <a:latin typeface="Arial Narrow" charset="0"/>
            </a:endParaRPr>
          </a:p>
        </p:txBody>
      </p:sp>
      <p:sp>
        <p:nvSpPr>
          <p:cNvPr id="100355" name="Rectangle 3"/>
          <p:cNvSpPr>
            <a:spLocks noGrp="1" noChangeArrowheads="1"/>
          </p:cNvSpPr>
          <p:nvPr>
            <p:ph type="body" idx="1"/>
          </p:nvPr>
        </p:nvSpPr>
        <p:spPr>
          <a:xfrm>
            <a:off x="1371600" y="1752600"/>
            <a:ext cx="7772400" cy="4800600"/>
          </a:xfrm>
        </p:spPr>
        <p:txBody>
          <a:bodyPr/>
          <a:lstStyle/>
          <a:p>
            <a:pPr eaLnBrk="1" hangingPunct="1">
              <a:lnSpc>
                <a:spcPct val="90000"/>
              </a:lnSpc>
              <a:buClr>
                <a:schemeClr val="bg1"/>
              </a:buClr>
              <a:buFontTx/>
              <a:buChar char="a"/>
            </a:pPr>
            <a:r>
              <a:rPr lang="en-US" b="1" smtClean="0">
                <a:solidFill>
                  <a:srgbClr val="FFAF18"/>
                </a:solidFill>
                <a:latin typeface="Century Schoolbook" charset="0"/>
              </a:rPr>
              <a:t>Morality = our lived experience of 			human freedom</a:t>
            </a:r>
            <a:endParaRPr lang="en-US" sz="2000" b="1" smtClean="0">
              <a:solidFill>
                <a:srgbClr val="FFAF18"/>
              </a:solidFill>
              <a:latin typeface="Century Schoolbook" charset="0"/>
            </a:endParaRPr>
          </a:p>
          <a:p>
            <a:pPr eaLnBrk="1" hangingPunct="1">
              <a:lnSpc>
                <a:spcPct val="90000"/>
              </a:lnSpc>
              <a:buClr>
                <a:schemeClr val="bg1"/>
              </a:buClr>
              <a:buFontTx/>
              <a:buChar char="a"/>
            </a:pPr>
            <a:endParaRPr lang="en-US" sz="1800" b="1" smtClean="0">
              <a:solidFill>
                <a:srgbClr val="FFAF18"/>
              </a:solidFill>
              <a:latin typeface="Century Schoolbook" charset="0"/>
            </a:endParaRPr>
          </a:p>
          <a:p>
            <a:pPr eaLnBrk="1" hangingPunct="1">
              <a:lnSpc>
                <a:spcPct val="90000"/>
              </a:lnSpc>
              <a:buClr>
                <a:schemeClr val="bg1"/>
              </a:buClr>
              <a:buFontTx/>
              <a:buChar char="a"/>
            </a:pPr>
            <a:r>
              <a:rPr lang="en-US" sz="1800" b="1" smtClean="0">
                <a:solidFill>
                  <a:srgbClr val="FFAF18"/>
                </a:solidFill>
                <a:latin typeface="Century Schoolbook" charset="0"/>
              </a:rPr>
              <a:t>-- trying to use our freedom to live well or of discovering what is worth living for and trying to live accordingly)</a:t>
            </a:r>
          </a:p>
          <a:p>
            <a:pPr lvl="2" eaLnBrk="1" hangingPunct="1">
              <a:lnSpc>
                <a:spcPct val="90000"/>
              </a:lnSpc>
              <a:buClr>
                <a:schemeClr val="bg1"/>
              </a:buClr>
              <a:buFontTx/>
              <a:buChar char="ü"/>
            </a:pPr>
            <a:r>
              <a:rPr lang="en-US" sz="1800" smtClean="0">
                <a:solidFill>
                  <a:srgbClr val="FFAF18"/>
                </a:solidFill>
                <a:latin typeface="Century Schoolbook" charset="0"/>
              </a:rPr>
              <a:t>Note: moral practice may differ from moral aspirations</a:t>
            </a:r>
          </a:p>
          <a:p>
            <a:pPr eaLnBrk="1" hangingPunct="1">
              <a:lnSpc>
                <a:spcPct val="90000"/>
              </a:lnSpc>
              <a:buClr>
                <a:schemeClr val="bg1"/>
              </a:buClr>
              <a:buFontTx/>
              <a:buChar char="a"/>
            </a:pPr>
            <a:endParaRPr lang="en-US" sz="1800" smtClean="0">
              <a:latin typeface="Century Schoolbook" charset="0"/>
            </a:endParaRPr>
          </a:p>
          <a:p>
            <a:pPr eaLnBrk="1" hangingPunct="1">
              <a:lnSpc>
                <a:spcPct val="90000"/>
              </a:lnSpc>
              <a:buClr>
                <a:schemeClr val="bg1"/>
              </a:buClr>
              <a:buFontTx/>
              <a:buChar char="a"/>
            </a:pPr>
            <a:r>
              <a:rPr lang="en-US" sz="3600" b="1" smtClean="0">
                <a:solidFill>
                  <a:srgbClr val="FC150D"/>
                </a:solidFill>
                <a:latin typeface="Century Schoolbook" charset="0"/>
              </a:rPr>
              <a:t>Ethics = critical reflection on 		     morality</a:t>
            </a:r>
            <a:r>
              <a:rPr lang="en-US" sz="2000" b="1" smtClean="0">
                <a:solidFill>
                  <a:srgbClr val="FC150D"/>
                </a:solidFill>
                <a:latin typeface="Century Schoolbook" charset="0"/>
              </a:rPr>
              <a:t> </a:t>
            </a:r>
          </a:p>
          <a:p>
            <a:pPr eaLnBrk="1" hangingPunct="1">
              <a:lnSpc>
                <a:spcPct val="90000"/>
              </a:lnSpc>
              <a:buClr>
                <a:schemeClr val="bg1"/>
              </a:buClr>
              <a:buFontTx/>
              <a:buChar char="a"/>
            </a:pPr>
            <a:endParaRPr lang="en-US" sz="2000" b="1" smtClean="0">
              <a:solidFill>
                <a:srgbClr val="FC150D"/>
              </a:solidFill>
              <a:latin typeface="Century Schoolbook" charset="0"/>
            </a:endParaRPr>
          </a:p>
          <a:p>
            <a:pPr eaLnBrk="1" hangingPunct="1">
              <a:lnSpc>
                <a:spcPct val="90000"/>
              </a:lnSpc>
              <a:buClr>
                <a:schemeClr val="bg1"/>
              </a:buClr>
              <a:buFontTx/>
              <a:buChar char="a"/>
            </a:pPr>
            <a:r>
              <a:rPr lang="en-US" sz="2000" b="1" smtClean="0">
                <a:solidFill>
                  <a:srgbClr val="FC150D"/>
                </a:solidFill>
                <a:latin typeface="Century Schoolbook" charset="0"/>
              </a:rPr>
              <a:t>--stepping back to examine, analyze, and organize it in order </a:t>
            </a:r>
            <a:r>
              <a:rPr lang="en-US" sz="2000" b="1" i="1" smtClean="0">
                <a:solidFill>
                  <a:srgbClr val="FC150D"/>
                </a:solidFill>
                <a:latin typeface="Century Schoolbook" charset="0"/>
              </a:rPr>
              <a:t>to enhance morality</a:t>
            </a:r>
            <a:r>
              <a:rPr lang="en-US" sz="2000" b="1" smtClean="0">
                <a:solidFill>
                  <a:srgbClr val="FC150D"/>
                </a:solidFill>
                <a:latin typeface="Century Schoolbook" charset="0"/>
              </a:rPr>
              <a:t> (more abstract);</a:t>
            </a:r>
            <a:r>
              <a:rPr lang="en-US" sz="1800" smtClean="0">
                <a:solidFill>
                  <a:srgbClr val="FC150D"/>
                </a:solidFill>
                <a:latin typeface="Century Schoolbook" charset="0"/>
              </a:rPr>
              <a:t> </a:t>
            </a:r>
          </a:p>
          <a:p>
            <a:pPr lvl="2" eaLnBrk="1" hangingPunct="1">
              <a:lnSpc>
                <a:spcPct val="90000"/>
              </a:lnSpc>
              <a:buClr>
                <a:schemeClr val="bg1"/>
              </a:buClr>
              <a:buFontTx/>
              <a:buChar char="ü"/>
            </a:pPr>
            <a:r>
              <a:rPr lang="en-US" sz="1800" smtClean="0">
                <a:solidFill>
                  <a:srgbClr val="FC150D"/>
                </a:solidFill>
                <a:latin typeface="Century Schoolbook" charset="0"/>
              </a:rPr>
              <a:t>It looks for consistency, logic, order, coherence, conflicts, etc.</a:t>
            </a:r>
          </a:p>
          <a:p>
            <a:pPr lvl="2" eaLnBrk="1" hangingPunct="1">
              <a:lnSpc>
                <a:spcPct val="90000"/>
              </a:lnSpc>
              <a:buClr>
                <a:schemeClr val="bg1"/>
              </a:buClr>
              <a:buFontTx/>
              <a:buChar char="ü"/>
            </a:pPr>
            <a:endParaRPr lang="en-US" sz="2000" smtClean="0">
              <a:solidFill>
                <a:srgbClr val="FC150D"/>
              </a:solidFill>
            </a:endParaRPr>
          </a:p>
        </p:txBody>
      </p:sp>
      <p:sp>
        <p:nvSpPr>
          <p:cNvPr id="20484"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strips(downRight)">
                                      <p:cBhvr>
                                        <p:cTn id="7" dur="500"/>
                                        <p:tgtEl>
                                          <p:spTgt spid="1003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grpId="0" nodeType="clickEffect">
                                  <p:stCondLst>
                                    <p:cond delay="0"/>
                                  </p:stCondLst>
                                  <p:childTnLst>
                                    <p:set>
                                      <p:cBhvr>
                                        <p:cTn id="11" dur="1" fill="hold">
                                          <p:stCondLst>
                                            <p:cond delay="0"/>
                                          </p:stCondLst>
                                        </p:cTn>
                                        <p:tgtEl>
                                          <p:spTgt spid="100355">
                                            <p:txEl>
                                              <p:pRg st="2" end="2"/>
                                            </p:txEl>
                                          </p:spTgt>
                                        </p:tgtEl>
                                        <p:attrNameLst>
                                          <p:attrName>style.visibility</p:attrName>
                                        </p:attrNameLst>
                                      </p:cBhvr>
                                      <p:to>
                                        <p:strVal val="visible"/>
                                      </p:to>
                                    </p:set>
                                    <p:animEffect transition="in" filter="strips(downRight)">
                                      <p:cBhvr>
                                        <p:cTn id="12" dur="500"/>
                                        <p:tgtEl>
                                          <p:spTgt spid="10035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grpId="0" nodeType="clickEffect">
                                  <p:stCondLst>
                                    <p:cond delay="0"/>
                                  </p:stCondLst>
                                  <p:childTnLst>
                                    <p:set>
                                      <p:cBhvr>
                                        <p:cTn id="16" dur="1" fill="hold">
                                          <p:stCondLst>
                                            <p:cond delay="0"/>
                                          </p:stCondLst>
                                        </p:cTn>
                                        <p:tgtEl>
                                          <p:spTgt spid="100355">
                                            <p:txEl>
                                              <p:pRg st="3" end="3"/>
                                            </p:txEl>
                                          </p:spTgt>
                                        </p:tgtEl>
                                        <p:attrNameLst>
                                          <p:attrName>style.visibility</p:attrName>
                                        </p:attrNameLst>
                                      </p:cBhvr>
                                      <p:to>
                                        <p:strVal val="visible"/>
                                      </p:to>
                                    </p:set>
                                    <p:animEffect transition="in" filter="strips(downRight)">
                                      <p:cBhvr>
                                        <p:cTn id="17" dur="500"/>
                                        <p:tgtEl>
                                          <p:spTgt spid="100355">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00355">
                                            <p:txEl>
                                              <p:pRg st="5" end="5"/>
                                            </p:txEl>
                                          </p:spTgt>
                                        </p:tgtEl>
                                        <p:attrNameLst>
                                          <p:attrName>style.visibility</p:attrName>
                                        </p:attrNameLst>
                                      </p:cBhvr>
                                      <p:to>
                                        <p:strVal val="visible"/>
                                      </p:to>
                                    </p:set>
                                    <p:animEffect transition="in" filter="strips(downRight)">
                                      <p:cBhvr>
                                        <p:cTn id="22" dur="500"/>
                                        <p:tgtEl>
                                          <p:spTgt spid="100355">
                                            <p:txEl>
                                              <p:pRg st="5" end="5"/>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grpId="0" nodeType="clickEffect">
                                  <p:stCondLst>
                                    <p:cond delay="0"/>
                                  </p:stCondLst>
                                  <p:childTnLst>
                                    <p:set>
                                      <p:cBhvr>
                                        <p:cTn id="26" dur="1" fill="hold">
                                          <p:stCondLst>
                                            <p:cond delay="0"/>
                                          </p:stCondLst>
                                        </p:cTn>
                                        <p:tgtEl>
                                          <p:spTgt spid="100355">
                                            <p:txEl>
                                              <p:pRg st="7" end="7"/>
                                            </p:txEl>
                                          </p:spTgt>
                                        </p:tgtEl>
                                        <p:attrNameLst>
                                          <p:attrName>style.visibility</p:attrName>
                                        </p:attrNameLst>
                                      </p:cBhvr>
                                      <p:to>
                                        <p:strVal val="visible"/>
                                      </p:to>
                                    </p:set>
                                    <p:animEffect transition="in" filter="strips(downRight)">
                                      <p:cBhvr>
                                        <p:cTn id="27" dur="500"/>
                                        <p:tgtEl>
                                          <p:spTgt spid="100355">
                                            <p:txEl>
                                              <p:pRg st="7" end="7"/>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grpId="0" nodeType="clickEffect">
                                  <p:stCondLst>
                                    <p:cond delay="0"/>
                                  </p:stCondLst>
                                  <p:childTnLst>
                                    <p:set>
                                      <p:cBhvr>
                                        <p:cTn id="31" dur="1" fill="hold">
                                          <p:stCondLst>
                                            <p:cond delay="0"/>
                                          </p:stCondLst>
                                        </p:cTn>
                                        <p:tgtEl>
                                          <p:spTgt spid="100355">
                                            <p:txEl>
                                              <p:pRg st="8" end="8"/>
                                            </p:txEl>
                                          </p:spTgt>
                                        </p:tgtEl>
                                        <p:attrNameLst>
                                          <p:attrName>style.visibility</p:attrName>
                                        </p:attrNameLst>
                                      </p:cBhvr>
                                      <p:to>
                                        <p:strVal val="visible"/>
                                      </p:to>
                                    </p:set>
                                    <p:animEffect transition="in" filter="strips(downRight)">
                                      <p:cBhvr>
                                        <p:cTn id="32" dur="500"/>
                                        <p:tgtEl>
                                          <p:spTgt spid="10035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build="p" bldLvl="3"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6370" name="Rectangle 1026"/>
          <p:cNvSpPr>
            <a:spLocks noGrp="1" noChangeArrowheads="1"/>
          </p:cNvSpPr>
          <p:nvPr>
            <p:ph type="title"/>
          </p:nvPr>
        </p:nvSpPr>
        <p:spPr/>
        <p:txBody>
          <a:bodyPr/>
          <a:lstStyle/>
          <a:p>
            <a:pPr eaLnBrk="1" hangingPunct="1"/>
            <a:r>
              <a:rPr lang="en-US" sz="6000" b="0" smtClean="0">
                <a:solidFill>
                  <a:srgbClr val="1CF4FF"/>
                </a:solidFill>
                <a:latin typeface="Blackletter686 BT Regular" charset="0"/>
              </a:rPr>
              <a:t>Morality </a:t>
            </a:r>
            <a:r>
              <a:rPr lang="en-US" b="0" smtClean="0">
                <a:solidFill>
                  <a:srgbClr val="1CF4FF"/>
                </a:solidFill>
                <a:latin typeface="Blackletter686 BT Regular" charset="0"/>
              </a:rPr>
              <a:t>&amp;</a:t>
            </a:r>
            <a:r>
              <a:rPr lang="en-US" sz="6000" b="0" smtClean="0">
                <a:solidFill>
                  <a:srgbClr val="1CF4FF"/>
                </a:solidFill>
                <a:latin typeface="Blackletter686 BT Regular" charset="0"/>
              </a:rPr>
              <a:t> Ethics</a:t>
            </a:r>
          </a:p>
        </p:txBody>
      </p:sp>
      <p:pic>
        <p:nvPicPr>
          <p:cNvPr id="21507" name="Picture 1028"/>
          <p:cNvPicPr>
            <a:picLocks noChangeAspect="1" noChangeArrowheads="1"/>
          </p:cNvPicPr>
          <p:nvPr>
            <p:ph type="body" idx="1"/>
          </p:nvPr>
        </p:nvPicPr>
        <p:blipFill>
          <a:blip r:embed="rId2">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a:xfrm>
            <a:off x="457200" y="2057400"/>
            <a:ext cx="7010400" cy="4572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508" name="Rectangle 1031"/>
          <p:cNvSpPr>
            <a:spLocks noChangeArrowheads="1"/>
          </p:cNvSpPr>
          <p:nvPr/>
        </p:nvSpPr>
        <p:spPr bwMode="auto">
          <a:xfrm>
            <a:off x="2286000" y="2057400"/>
            <a:ext cx="5181600" cy="4572000"/>
          </a:xfrm>
          <a:prstGeom prst="rect">
            <a:avLst/>
          </a:prstGeom>
          <a:noFill/>
          <a:ln w="57150" cmpd="thinThick">
            <a:solidFill>
              <a:srgbClr val="1CF4FF"/>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solidFill>
                <a:srgbClr val="2A34EE"/>
              </a:solidFill>
            </a:endParaRPr>
          </a:p>
        </p:txBody>
      </p:sp>
      <p:sp>
        <p:nvSpPr>
          <p:cNvPr id="186377" name="AutoShape 1033"/>
          <p:cNvSpPr>
            <a:spLocks noChangeArrowheads="1"/>
          </p:cNvSpPr>
          <p:nvPr/>
        </p:nvSpPr>
        <p:spPr bwMode="auto">
          <a:xfrm>
            <a:off x="6934200" y="1676400"/>
            <a:ext cx="2209800" cy="1752600"/>
          </a:xfrm>
          <a:prstGeom prst="wedgeEllipseCallout">
            <a:avLst>
              <a:gd name="adj1" fmla="val -62426"/>
              <a:gd name="adj2" fmla="val 75000"/>
            </a:avLst>
          </a:prstGeom>
          <a:solidFill>
            <a:schemeClr val="bg2"/>
          </a:solidFill>
          <a:ln w="57150">
            <a:solidFill>
              <a:srgbClr val="2A34EE"/>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700" b="1">
                <a:solidFill>
                  <a:srgbClr val="000000"/>
                </a:solidFill>
                <a:latin typeface="Arial Narrow" charset="0"/>
              </a:rPr>
              <a:t>What should I do?</a:t>
            </a:r>
          </a:p>
          <a:p>
            <a:pPr algn="ctr"/>
            <a:r>
              <a:rPr lang="en-US" sz="1700" b="1">
                <a:solidFill>
                  <a:srgbClr val="000000"/>
                </a:solidFill>
                <a:latin typeface="Arial Narrow" charset="0"/>
              </a:rPr>
              <a:t>  Who should I become?</a:t>
            </a:r>
            <a:endParaRPr lang="en-US" sz="1800" b="1">
              <a:solidFill>
                <a:srgbClr val="2A34EE"/>
              </a:solidFill>
              <a:latin typeface="Arial Narrow" charset="0"/>
            </a:endParaRPr>
          </a:p>
        </p:txBody>
      </p:sp>
      <p:sp>
        <p:nvSpPr>
          <p:cNvPr id="186379" name="AutoShape 1035"/>
          <p:cNvSpPr>
            <a:spLocks noChangeArrowheads="1"/>
          </p:cNvSpPr>
          <p:nvPr/>
        </p:nvSpPr>
        <p:spPr bwMode="auto">
          <a:xfrm>
            <a:off x="1676400" y="1752600"/>
            <a:ext cx="2362200" cy="1524000"/>
          </a:xfrm>
          <a:prstGeom prst="cloudCallout">
            <a:avLst>
              <a:gd name="adj1" fmla="val 55713"/>
              <a:gd name="adj2" fmla="val 87708"/>
            </a:avLst>
          </a:prstGeom>
          <a:solidFill>
            <a:schemeClr val="bg2"/>
          </a:solidFill>
          <a:ln w="57150">
            <a:solidFill>
              <a:srgbClr val="FC150D"/>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700" b="1">
                <a:solidFill>
                  <a:srgbClr val="FFAF18"/>
                </a:solidFill>
                <a:latin typeface="Arial Narrow" charset="0"/>
              </a:rPr>
              <a:t>   </a:t>
            </a:r>
            <a:r>
              <a:rPr lang="en-US" sz="1700" b="1">
                <a:solidFill>
                  <a:srgbClr val="000000"/>
                </a:solidFill>
                <a:latin typeface="Arial Narrow" charset="0"/>
              </a:rPr>
              <a:t>Is it Right?</a:t>
            </a:r>
          </a:p>
          <a:p>
            <a:pPr algn="ctr"/>
            <a:r>
              <a:rPr lang="en-US" sz="1700" b="1">
                <a:solidFill>
                  <a:srgbClr val="000000"/>
                </a:solidFill>
                <a:latin typeface="Arial Narrow" charset="0"/>
              </a:rPr>
              <a:t> Good? Just?</a:t>
            </a:r>
          </a:p>
          <a:p>
            <a:pPr algn="ctr"/>
            <a:r>
              <a:rPr lang="en-US" sz="1700" b="1">
                <a:solidFill>
                  <a:srgbClr val="000000"/>
                </a:solidFill>
                <a:latin typeface="Arial Narrow" charset="0"/>
              </a:rPr>
              <a:t>Why?</a:t>
            </a:r>
            <a:endParaRPr lang="en-US">
              <a:solidFill>
                <a:srgbClr val="FFAF18"/>
              </a:solidFill>
              <a:latin typeface="Bell MT"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grpId="0" nodeType="clickEffect">
                                  <p:stCondLst>
                                    <p:cond delay="0"/>
                                  </p:stCondLst>
                                  <p:childTnLst>
                                    <p:set>
                                      <p:cBhvr>
                                        <p:cTn id="6" dur="1" fill="hold">
                                          <p:stCondLst>
                                            <p:cond delay="0"/>
                                          </p:stCondLst>
                                        </p:cTn>
                                        <p:tgtEl>
                                          <p:spTgt spid="186370"/>
                                        </p:tgtEl>
                                        <p:attrNameLst>
                                          <p:attrName>style.visibility</p:attrName>
                                        </p:attrNameLst>
                                      </p:cBhvr>
                                      <p:to>
                                        <p:strVal val="visible"/>
                                      </p:to>
                                    </p:set>
                                    <p:animEffect transition="in" filter="barn(outVertical)">
                                      <p:cBhvr>
                                        <p:cTn id="7" dur="500"/>
                                        <p:tgtEl>
                                          <p:spTgt spid="1863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1" fill="hold" grpId="0" nodeType="clickEffect">
                                  <p:stCondLst>
                                    <p:cond delay="0"/>
                                  </p:stCondLst>
                                  <p:childTnLst>
                                    <p:set>
                                      <p:cBhvr>
                                        <p:cTn id="11" dur="1" fill="hold">
                                          <p:stCondLst>
                                            <p:cond delay="0"/>
                                          </p:stCondLst>
                                        </p:cTn>
                                        <p:tgtEl>
                                          <p:spTgt spid="186377"/>
                                        </p:tgtEl>
                                        <p:attrNameLst>
                                          <p:attrName>style.visibility</p:attrName>
                                        </p:attrNameLst>
                                      </p:cBhvr>
                                      <p:to>
                                        <p:strVal val="visible"/>
                                      </p:to>
                                    </p:set>
                                    <p:anim calcmode="lin" valueType="num">
                                      <p:cBhvr additive="base">
                                        <p:cTn id="12" dur="5000" fill="hold"/>
                                        <p:tgtEl>
                                          <p:spTgt spid="186377"/>
                                        </p:tgtEl>
                                        <p:attrNameLst>
                                          <p:attrName>ppt_x</p:attrName>
                                        </p:attrNameLst>
                                      </p:cBhvr>
                                      <p:tavLst>
                                        <p:tav tm="0">
                                          <p:val>
                                            <p:strVal val="#ppt_x"/>
                                          </p:val>
                                        </p:tav>
                                        <p:tav tm="100000">
                                          <p:val>
                                            <p:strVal val="#ppt_x"/>
                                          </p:val>
                                        </p:tav>
                                      </p:tavLst>
                                    </p:anim>
                                    <p:anim calcmode="lin" valueType="num">
                                      <p:cBhvr additive="base">
                                        <p:cTn id="13" dur="5000" fill="hold"/>
                                        <p:tgtEl>
                                          <p:spTgt spid="186377"/>
                                        </p:tgtEl>
                                        <p:attrNameLst>
                                          <p:attrName>ppt_y</p:attrName>
                                        </p:attrNameLst>
                                      </p:cBhvr>
                                      <p:tavLst>
                                        <p:tav tm="0">
                                          <p:val>
                                            <p:strVal val="0-#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186379"/>
                                        </p:tgtEl>
                                        <p:attrNameLst>
                                          <p:attrName>style.visibility</p:attrName>
                                        </p:attrNameLst>
                                      </p:cBhvr>
                                      <p:to>
                                        <p:strVal val="visible"/>
                                      </p:to>
                                    </p:set>
                                    <p:anim calcmode="lin" valueType="num">
                                      <p:cBhvr additive="base">
                                        <p:cTn id="18" dur="5000" fill="hold"/>
                                        <p:tgtEl>
                                          <p:spTgt spid="186379"/>
                                        </p:tgtEl>
                                        <p:attrNameLst>
                                          <p:attrName>ppt_x</p:attrName>
                                        </p:attrNameLst>
                                      </p:cBhvr>
                                      <p:tavLst>
                                        <p:tav tm="0">
                                          <p:val>
                                            <p:strVal val="#ppt_x"/>
                                          </p:val>
                                        </p:tav>
                                        <p:tav tm="100000">
                                          <p:val>
                                            <p:strVal val="#ppt_x"/>
                                          </p:val>
                                        </p:tav>
                                      </p:tavLst>
                                    </p:anim>
                                    <p:anim calcmode="lin" valueType="num">
                                      <p:cBhvr additive="base">
                                        <p:cTn id="19" dur="5000" fill="hold"/>
                                        <p:tgtEl>
                                          <p:spTgt spid="18637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70" grpId="0" autoUpdateAnimBg="0"/>
      <p:bldP spid="186377" grpId="0" animBg="1" autoUpdateAnimBg="0"/>
      <p:bldP spid="186379"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457200"/>
            <a:ext cx="7772400" cy="1143000"/>
          </a:xfrm>
        </p:spPr>
        <p:txBody>
          <a:bodyPr/>
          <a:lstStyle/>
          <a:p>
            <a:pPr eaLnBrk="1" hangingPunct="1"/>
            <a:r>
              <a:rPr lang="en-US" sz="6000" b="0" smtClean="0">
                <a:solidFill>
                  <a:srgbClr val="4FCC10"/>
                </a:solidFill>
                <a:latin typeface="Blackletter686 BT Regular" charset="0"/>
              </a:rPr>
              <a:t>An Overview of the Journey</a:t>
            </a:r>
            <a:endParaRPr lang="en-US" smtClean="0"/>
          </a:p>
        </p:txBody>
      </p:sp>
      <p:sp>
        <p:nvSpPr>
          <p:cNvPr id="1027" name="Rectangle 3"/>
          <p:cNvSpPr>
            <a:spLocks noGrp="1" noChangeArrowheads="1"/>
          </p:cNvSpPr>
          <p:nvPr>
            <p:ph type="body" idx="1"/>
          </p:nvPr>
        </p:nvSpPr>
        <p:spPr>
          <a:xfrm>
            <a:off x="1219200" y="1981200"/>
            <a:ext cx="9144000" cy="4267200"/>
          </a:xfrm>
        </p:spPr>
        <p:txBody>
          <a:bodyPr/>
          <a:lstStyle/>
          <a:p>
            <a:pPr eaLnBrk="1" hangingPunct="1">
              <a:lnSpc>
                <a:spcPct val="90000"/>
              </a:lnSpc>
              <a:buClr>
                <a:srgbClr val="1CF4FF"/>
              </a:buClr>
              <a:buSzPct val="145000"/>
              <a:buFont typeface="Wingdings 2" charset="2"/>
              <a:buChar char="ò"/>
            </a:pPr>
            <a:r>
              <a:rPr lang="en-US" sz="2000" b="1" smtClean="0">
                <a:solidFill>
                  <a:srgbClr val="1CF4FF"/>
                </a:solidFill>
                <a:latin typeface="Century Schoolbook" charset="0"/>
              </a:rPr>
              <a:t>What is ethics?</a:t>
            </a:r>
          </a:p>
          <a:p>
            <a:pPr eaLnBrk="1" hangingPunct="1">
              <a:lnSpc>
                <a:spcPct val="90000"/>
              </a:lnSpc>
              <a:buClr>
                <a:srgbClr val="1CF4FF"/>
              </a:buClr>
              <a:buSzPct val="120000"/>
              <a:buFontTx/>
              <a:buNone/>
            </a:pPr>
            <a:r>
              <a:rPr lang="en-US" sz="2000" b="1" smtClean="0">
                <a:latin typeface="Century Schoolbook" charset="0"/>
              </a:rPr>
              <a:t>	Subtopics: word origins</a:t>
            </a:r>
          </a:p>
          <a:p>
            <a:pPr eaLnBrk="1" hangingPunct="1">
              <a:lnSpc>
                <a:spcPct val="90000"/>
              </a:lnSpc>
              <a:buClr>
                <a:srgbClr val="1CF4FF"/>
              </a:buClr>
              <a:buSzPct val="120000"/>
              <a:buFontTx/>
              <a:buNone/>
            </a:pPr>
            <a:r>
              <a:rPr lang="en-US" sz="2000" b="1" smtClean="0">
                <a:latin typeface="Century Schoolbook" charset="0"/>
              </a:rPr>
              <a:t>			ethics vs. morality</a:t>
            </a:r>
          </a:p>
          <a:p>
            <a:pPr eaLnBrk="1" hangingPunct="1">
              <a:lnSpc>
                <a:spcPct val="90000"/>
              </a:lnSpc>
              <a:buClr>
                <a:srgbClr val="1CF4FF"/>
              </a:buClr>
              <a:buSzPct val="120000"/>
              <a:buFontTx/>
              <a:buNone/>
            </a:pPr>
            <a:r>
              <a:rPr lang="en-US" sz="2000" b="1" smtClean="0">
                <a:latin typeface="Century Schoolbook" charset="0"/>
              </a:rPr>
              <a:t>			scope of morality</a:t>
            </a:r>
          </a:p>
          <a:p>
            <a:pPr eaLnBrk="1" hangingPunct="1">
              <a:lnSpc>
                <a:spcPct val="90000"/>
              </a:lnSpc>
              <a:buClr>
                <a:srgbClr val="1CF4FF"/>
              </a:buClr>
              <a:buSzPct val="120000"/>
              <a:buFontTx/>
              <a:buNone/>
            </a:pPr>
            <a:r>
              <a:rPr lang="en-US" sz="2000" b="1" smtClean="0">
                <a:latin typeface="Century Schoolbook" charset="0"/>
              </a:rPr>
              <a:t>			ethics and other fields of knowledge</a:t>
            </a:r>
          </a:p>
          <a:p>
            <a:pPr eaLnBrk="1" hangingPunct="1">
              <a:lnSpc>
                <a:spcPct val="90000"/>
              </a:lnSpc>
              <a:buClr>
                <a:srgbClr val="1CF4FF"/>
              </a:buClr>
              <a:buSzPct val="120000"/>
              <a:buFontTx/>
              <a:buNone/>
            </a:pPr>
            <a:endParaRPr lang="en-US" sz="2000" b="1" smtClean="0">
              <a:latin typeface="Century Schoolbook" charset="0"/>
            </a:endParaRPr>
          </a:p>
          <a:p>
            <a:pPr eaLnBrk="1" hangingPunct="1">
              <a:lnSpc>
                <a:spcPct val="90000"/>
              </a:lnSpc>
              <a:buClr>
                <a:srgbClr val="1CF4FF"/>
              </a:buClr>
              <a:buSzPct val="145000"/>
              <a:buFont typeface="Wingdings 2" charset="2"/>
              <a:buChar char="ò"/>
            </a:pPr>
            <a:r>
              <a:rPr lang="en-US" sz="2000" b="1" smtClean="0">
                <a:solidFill>
                  <a:srgbClr val="1CF4FF"/>
                </a:solidFill>
                <a:latin typeface="Century Schoolbook" charset="0"/>
              </a:rPr>
              <a:t>What is Christian ethics?</a:t>
            </a:r>
            <a:endParaRPr lang="en-US" sz="2000" b="1" smtClean="0">
              <a:latin typeface="Century Schoolbook" charset="0"/>
            </a:endParaRPr>
          </a:p>
          <a:p>
            <a:pPr eaLnBrk="1" hangingPunct="1">
              <a:lnSpc>
                <a:spcPct val="90000"/>
              </a:lnSpc>
              <a:buClr>
                <a:srgbClr val="1CF4FF"/>
              </a:buClr>
              <a:buSzPct val="120000"/>
              <a:buFontTx/>
              <a:buNone/>
            </a:pPr>
            <a:r>
              <a:rPr lang="en-US" sz="2000" b="1" smtClean="0">
                <a:latin typeface="Century Schoolbook" charset="0"/>
              </a:rPr>
              <a:t>	Subtopics:  Christian ethics vs. ethics</a:t>
            </a:r>
          </a:p>
          <a:p>
            <a:pPr eaLnBrk="1" hangingPunct="1">
              <a:lnSpc>
                <a:spcPct val="90000"/>
              </a:lnSpc>
              <a:buClr>
                <a:srgbClr val="1CF4FF"/>
              </a:buClr>
              <a:buSzPct val="120000"/>
              <a:buFontTx/>
              <a:buNone/>
            </a:pPr>
            <a:r>
              <a:rPr lang="en-US" sz="2000" b="1" smtClean="0">
                <a:latin typeface="Century Schoolbook" charset="0"/>
              </a:rPr>
              <a:t>			Christian defined</a:t>
            </a:r>
          </a:p>
          <a:p>
            <a:pPr eaLnBrk="1" hangingPunct="1">
              <a:lnSpc>
                <a:spcPct val="90000"/>
              </a:lnSpc>
              <a:buClr>
                <a:srgbClr val="1CF4FF"/>
              </a:buClr>
              <a:buSzPct val="120000"/>
              <a:buFontTx/>
              <a:buNone/>
            </a:pPr>
            <a:r>
              <a:rPr lang="en-US" sz="2000" b="1" smtClean="0">
                <a:latin typeface="Century Schoolbook" charset="0"/>
              </a:rPr>
              <a:t>			Faith and Reason</a:t>
            </a:r>
          </a:p>
          <a:p>
            <a:pPr eaLnBrk="1" hangingPunct="1">
              <a:lnSpc>
                <a:spcPct val="90000"/>
              </a:lnSpc>
              <a:buClr>
                <a:srgbClr val="1CF4FF"/>
              </a:buClr>
              <a:buSzPct val="120000"/>
              <a:buFontTx/>
              <a:buNone/>
            </a:pPr>
            <a:endParaRPr lang="en-US" sz="2000" b="1" smtClean="0">
              <a:latin typeface="Century Schoolbook" charset="0"/>
            </a:endParaRPr>
          </a:p>
          <a:p>
            <a:pPr eaLnBrk="1" hangingPunct="1">
              <a:lnSpc>
                <a:spcPct val="90000"/>
              </a:lnSpc>
              <a:buClr>
                <a:srgbClr val="1CF4FF"/>
              </a:buClr>
              <a:buSzPct val="120000"/>
              <a:buFontTx/>
              <a:buNone/>
            </a:pPr>
            <a:endParaRPr lang="en-US" sz="2000" b="1" smtClean="0">
              <a:latin typeface="Century Schoolbook" charset="0"/>
            </a:endParaRPr>
          </a:p>
        </p:txBody>
      </p:sp>
      <p:sp>
        <p:nvSpPr>
          <p:cNvPr id="4100" name="Text Box 4"/>
          <p:cNvSpPr txBox="1">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1200">
                <a:solidFill>
                  <a:srgbClr val="000000"/>
                </a:solidFill>
              </a:rPr>
              <a:t>3</a:t>
            </a:r>
          </a:p>
        </p:txBody>
      </p:sp>
      <p:sp>
        <p:nvSpPr>
          <p:cNvPr id="4101" name="Rectangle 5"/>
          <p:cNvSpPr>
            <a:spLocks noChangeArrowheads="1"/>
          </p:cNvSpPr>
          <p:nvPr/>
        </p:nvSpPr>
        <p:spPr bwMode="auto">
          <a:xfrm>
            <a:off x="4079875" y="6391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wipe(left)">
                                      <p:cBhvr>
                                        <p:cTn id="7" dur="500"/>
                                        <p:tgtEl>
                                          <p:spTgt spid="10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wipe(left)">
                                      <p:cBhvr>
                                        <p:cTn id="12" dur="500"/>
                                        <p:tgtEl>
                                          <p:spTgt spid="10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7">
                                            <p:txEl>
                                              <p:pRg st="2" end="2"/>
                                            </p:txEl>
                                          </p:spTgt>
                                        </p:tgtEl>
                                        <p:attrNameLst>
                                          <p:attrName>style.visibility</p:attrName>
                                        </p:attrNameLst>
                                      </p:cBhvr>
                                      <p:to>
                                        <p:strVal val="visible"/>
                                      </p:to>
                                    </p:set>
                                    <p:animEffect transition="in" filter="wipe(left)">
                                      <p:cBhvr>
                                        <p:cTn id="17" dur="500"/>
                                        <p:tgtEl>
                                          <p:spTgt spid="10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7">
                                            <p:txEl>
                                              <p:pRg st="3" end="3"/>
                                            </p:txEl>
                                          </p:spTgt>
                                        </p:tgtEl>
                                        <p:attrNameLst>
                                          <p:attrName>style.visibility</p:attrName>
                                        </p:attrNameLst>
                                      </p:cBhvr>
                                      <p:to>
                                        <p:strVal val="visible"/>
                                      </p:to>
                                    </p:set>
                                    <p:animEffect transition="in" filter="wipe(left)">
                                      <p:cBhvr>
                                        <p:cTn id="22" dur="500"/>
                                        <p:tgtEl>
                                          <p:spTgt spid="10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7">
                                            <p:txEl>
                                              <p:pRg st="4" end="4"/>
                                            </p:txEl>
                                          </p:spTgt>
                                        </p:tgtEl>
                                        <p:attrNameLst>
                                          <p:attrName>style.visibility</p:attrName>
                                        </p:attrNameLst>
                                      </p:cBhvr>
                                      <p:to>
                                        <p:strVal val="visible"/>
                                      </p:to>
                                    </p:set>
                                    <p:animEffect transition="in" filter="wipe(left)">
                                      <p:cBhvr>
                                        <p:cTn id="27" dur="500"/>
                                        <p:tgtEl>
                                          <p:spTgt spid="10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27">
                                            <p:txEl>
                                              <p:pRg st="6" end="6"/>
                                            </p:txEl>
                                          </p:spTgt>
                                        </p:tgtEl>
                                        <p:attrNameLst>
                                          <p:attrName>style.visibility</p:attrName>
                                        </p:attrNameLst>
                                      </p:cBhvr>
                                      <p:to>
                                        <p:strVal val="visible"/>
                                      </p:to>
                                    </p:set>
                                    <p:animEffect transition="in" filter="wipe(left)">
                                      <p:cBhvr>
                                        <p:cTn id="32" dur="500"/>
                                        <p:tgtEl>
                                          <p:spTgt spid="1027">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27">
                                            <p:txEl>
                                              <p:pRg st="7" end="7"/>
                                            </p:txEl>
                                          </p:spTgt>
                                        </p:tgtEl>
                                        <p:attrNameLst>
                                          <p:attrName>style.visibility</p:attrName>
                                        </p:attrNameLst>
                                      </p:cBhvr>
                                      <p:to>
                                        <p:strVal val="visible"/>
                                      </p:to>
                                    </p:set>
                                    <p:animEffect transition="in" filter="wipe(left)">
                                      <p:cBhvr>
                                        <p:cTn id="37" dur="500"/>
                                        <p:tgtEl>
                                          <p:spTgt spid="1027">
                                            <p:txEl>
                                              <p:pRg st="7" end="7"/>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027">
                                            <p:txEl>
                                              <p:pRg st="8" end="8"/>
                                            </p:txEl>
                                          </p:spTgt>
                                        </p:tgtEl>
                                        <p:attrNameLst>
                                          <p:attrName>style.visibility</p:attrName>
                                        </p:attrNameLst>
                                      </p:cBhvr>
                                      <p:to>
                                        <p:strVal val="visible"/>
                                      </p:to>
                                    </p:set>
                                    <p:animEffect transition="in" filter="wipe(left)">
                                      <p:cBhvr>
                                        <p:cTn id="42" dur="500"/>
                                        <p:tgtEl>
                                          <p:spTgt spid="1027">
                                            <p:txEl>
                                              <p:pRg st="8" end="8"/>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027">
                                            <p:txEl>
                                              <p:pRg st="9" end="9"/>
                                            </p:txEl>
                                          </p:spTgt>
                                        </p:tgtEl>
                                        <p:attrNameLst>
                                          <p:attrName>style.visibility</p:attrName>
                                        </p:attrNameLst>
                                      </p:cBhvr>
                                      <p:to>
                                        <p:strVal val="visible"/>
                                      </p:to>
                                    </p:set>
                                    <p:animEffect transition="in" filter="wipe(left)">
                                      <p:cBhvr>
                                        <p:cTn id="47" dur="500"/>
                                        <p:tgtEl>
                                          <p:spTgt spid="102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sz="6000" b="0" smtClean="0">
                <a:solidFill>
                  <a:srgbClr val="1CF4FF"/>
                </a:solidFill>
                <a:latin typeface="Blackletter686 BT Regular" charset="0"/>
              </a:rPr>
              <a:t>Morality </a:t>
            </a:r>
            <a:r>
              <a:rPr lang="en-US" b="0" smtClean="0">
                <a:solidFill>
                  <a:srgbClr val="1CF4FF"/>
                </a:solidFill>
                <a:latin typeface="Blackletter686 BT Regular" charset="0"/>
              </a:rPr>
              <a:t>&amp;</a:t>
            </a:r>
            <a:r>
              <a:rPr lang="en-US" sz="6000" b="0" smtClean="0">
                <a:solidFill>
                  <a:srgbClr val="1CF4FF"/>
                </a:solidFill>
                <a:latin typeface="Blackletter686 BT Regular" charset="0"/>
              </a:rPr>
              <a:t> Ethics</a:t>
            </a:r>
            <a:endParaRPr lang="en-US" smtClean="0"/>
          </a:p>
        </p:txBody>
      </p:sp>
      <p:sp>
        <p:nvSpPr>
          <p:cNvPr id="101379" name="Rectangle 3"/>
          <p:cNvSpPr>
            <a:spLocks noGrp="1" noChangeArrowheads="1"/>
          </p:cNvSpPr>
          <p:nvPr>
            <p:ph type="body" idx="1"/>
          </p:nvPr>
        </p:nvSpPr>
        <p:spPr>
          <a:xfrm>
            <a:off x="1143000" y="1219200"/>
            <a:ext cx="7620000" cy="1143000"/>
          </a:xfrm>
        </p:spPr>
        <p:txBody>
          <a:bodyPr/>
          <a:lstStyle/>
          <a:p>
            <a:pPr algn="ctr" eaLnBrk="1" hangingPunct="1">
              <a:lnSpc>
                <a:spcPct val="90000"/>
              </a:lnSpc>
            </a:pPr>
            <a:endParaRPr lang="en-US" sz="2800" smtClean="0">
              <a:latin typeface="Arial Narrow" charset="0"/>
            </a:endParaRPr>
          </a:p>
          <a:p>
            <a:pPr algn="ctr" eaLnBrk="1" hangingPunct="1">
              <a:lnSpc>
                <a:spcPct val="90000"/>
              </a:lnSpc>
              <a:buFontTx/>
              <a:buNone/>
            </a:pPr>
            <a:r>
              <a:rPr lang="en-US" sz="1400" smtClean="0">
                <a:solidFill>
                  <a:srgbClr val="1CF4FF"/>
                </a:solidFill>
                <a:latin typeface="Arial Narrow" charset="0"/>
              </a:rPr>
              <a:t>MORALITY AS LIVED EXPERIENCE OF FREEDOM &amp; </a:t>
            </a:r>
          </a:p>
          <a:p>
            <a:pPr algn="ctr" eaLnBrk="1" hangingPunct="1">
              <a:lnSpc>
                <a:spcPct val="90000"/>
              </a:lnSpc>
              <a:buFontTx/>
              <a:buNone/>
            </a:pPr>
            <a:r>
              <a:rPr lang="en-US" sz="1400" smtClean="0">
                <a:solidFill>
                  <a:srgbClr val="1CF4FF"/>
                </a:solidFill>
                <a:latin typeface="Arial Narrow" charset="0"/>
              </a:rPr>
              <a:t>ETHICS IS OUR SYSTEMATIC REFLECTION ON THOSE EXPERIENCES OF FREEDOM</a:t>
            </a:r>
            <a:endParaRPr lang="en-US" sz="2800" smtClean="0">
              <a:latin typeface="Arial Narrow" charset="0"/>
            </a:endParaRPr>
          </a:p>
          <a:p>
            <a:pPr algn="ctr" eaLnBrk="1" hangingPunct="1">
              <a:lnSpc>
                <a:spcPct val="90000"/>
              </a:lnSpc>
            </a:pPr>
            <a:endParaRPr lang="en-US" sz="2800" smtClean="0">
              <a:latin typeface="Arial Narrow" charset="0"/>
            </a:endParaRPr>
          </a:p>
          <a:p>
            <a:pPr algn="ctr" eaLnBrk="1" hangingPunct="1">
              <a:lnSpc>
                <a:spcPct val="90000"/>
              </a:lnSpc>
              <a:buFont typeface="Times" charset="0"/>
              <a:buNone/>
            </a:pPr>
            <a:endParaRPr lang="en-US" sz="2800" smtClean="0"/>
          </a:p>
        </p:txBody>
      </p:sp>
      <p:pic>
        <p:nvPicPr>
          <p:cNvPr id="22532" name="Picture 17"/>
          <p:cNvPicPr>
            <a:picLocks noChangeAspect="1" noChangeArrowheads="1"/>
          </p:cNvPicPr>
          <p:nvPr/>
        </p:nvPicPr>
        <p:blipFill>
          <a:blip r:embed="rId2">
            <a:clrChange>
              <a:clrFrom>
                <a:srgbClr val="FFFFFE"/>
              </a:clrFrom>
              <a:clrTo>
                <a:srgbClr val="FFFFFE">
                  <a:alpha val="0"/>
                </a:srgbClr>
              </a:clrTo>
            </a:clrChange>
            <a:extLst>
              <a:ext uri="{28A0092B-C50C-407E-A947-70E740481C1C}">
                <a14:useLocalDpi xmlns:a14="http://schemas.microsoft.com/office/drawing/2010/main" val="0"/>
              </a:ext>
            </a:extLst>
          </a:blip>
          <a:srcRect/>
          <a:stretch>
            <a:fillRect/>
          </a:stretch>
        </p:blipFill>
        <p:spPr bwMode="auto">
          <a:xfrm>
            <a:off x="1524000" y="2236788"/>
            <a:ext cx="7086600" cy="462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1394" name="Text Box 18"/>
          <p:cNvSpPr txBox="1">
            <a:spLocks noChangeArrowheads="1"/>
          </p:cNvSpPr>
          <p:nvPr/>
        </p:nvSpPr>
        <p:spPr bwMode="auto">
          <a:xfrm>
            <a:off x="6629400" y="6203950"/>
            <a:ext cx="1997075" cy="65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2800" b="1">
                <a:solidFill>
                  <a:srgbClr val="2A34EE"/>
                </a:solidFill>
                <a:latin typeface="Apple Chancery" charset="0"/>
              </a:rPr>
              <a:t>Morality</a:t>
            </a:r>
            <a:endParaRPr lang="en-US">
              <a:solidFill>
                <a:srgbClr val="2A34EE"/>
              </a:solidFill>
            </a:endParaRPr>
          </a:p>
        </p:txBody>
      </p:sp>
      <p:sp>
        <p:nvSpPr>
          <p:cNvPr id="101395" name="Rectangle 19"/>
          <p:cNvSpPr>
            <a:spLocks noChangeArrowheads="1"/>
          </p:cNvSpPr>
          <p:nvPr/>
        </p:nvSpPr>
        <p:spPr bwMode="auto">
          <a:xfrm>
            <a:off x="4572000" y="5791200"/>
            <a:ext cx="1136650" cy="654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solidFill>
                  <a:srgbClr val="FC150D"/>
                </a:solidFill>
                <a:latin typeface="Apple Chancery" charset="0"/>
              </a:rPr>
              <a:t>Ethics</a:t>
            </a:r>
            <a:endParaRPr lang="en-US" sz="3200" b="1">
              <a:solidFill>
                <a:srgbClr val="FC150D"/>
              </a:solidFill>
              <a:latin typeface="Apple Chancery" charset="0"/>
            </a:endParaRPr>
          </a:p>
        </p:txBody>
      </p:sp>
      <p:sp>
        <p:nvSpPr>
          <p:cNvPr id="22535" name="Rectangle 25"/>
          <p:cNvSpPr>
            <a:spLocks noChangeArrowheads="1"/>
          </p:cNvSpPr>
          <p:nvPr/>
        </p:nvSpPr>
        <p:spPr bwMode="auto">
          <a:xfrm>
            <a:off x="1524000" y="2286000"/>
            <a:ext cx="7010400" cy="4572000"/>
          </a:xfrm>
          <a:prstGeom prst="rect">
            <a:avLst/>
          </a:prstGeom>
          <a:noFill/>
          <a:ln w="76200">
            <a:solidFill>
              <a:schemeClr val="tx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solidFill>
                <a:srgbClr val="1CF4FF"/>
              </a:solidFill>
            </a:endParaRPr>
          </a:p>
        </p:txBody>
      </p:sp>
      <p:sp>
        <p:nvSpPr>
          <p:cNvPr id="101402" name="Text Box 26"/>
          <p:cNvSpPr txBox="1">
            <a:spLocks noChangeArrowheads="1"/>
          </p:cNvSpPr>
          <p:nvPr/>
        </p:nvSpPr>
        <p:spPr bwMode="auto">
          <a:xfrm>
            <a:off x="5029200" y="2514600"/>
            <a:ext cx="1443038" cy="574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a:solidFill>
                  <a:srgbClr val="FC150D"/>
                </a:solidFill>
                <a:latin typeface="Apple Chancery" charset="0"/>
              </a:rPr>
              <a:t>Reflection</a:t>
            </a:r>
          </a:p>
        </p:txBody>
      </p:sp>
      <p:sp>
        <p:nvSpPr>
          <p:cNvPr id="101403" name="Text Box 27"/>
          <p:cNvSpPr txBox="1">
            <a:spLocks noChangeArrowheads="1"/>
          </p:cNvSpPr>
          <p:nvPr/>
        </p:nvSpPr>
        <p:spPr bwMode="auto">
          <a:xfrm>
            <a:off x="7010400" y="2971800"/>
            <a:ext cx="15525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a:solidFill>
                  <a:srgbClr val="2A34EE"/>
                </a:solidFill>
              </a:rPr>
              <a:t>Experience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3" presetClass="entr" presetSubtype="528" fill="hold" grpId="0" nodeType="clickEffect">
                                  <p:stCondLst>
                                    <p:cond delay="0"/>
                                  </p:stCondLst>
                                  <p:childTnLst>
                                    <p:set>
                                      <p:cBhvr>
                                        <p:cTn id="6" dur="1" fill="hold">
                                          <p:stCondLst>
                                            <p:cond delay="0"/>
                                          </p:stCondLst>
                                        </p:cTn>
                                        <p:tgtEl>
                                          <p:spTgt spid="101394"/>
                                        </p:tgtEl>
                                        <p:attrNameLst>
                                          <p:attrName>style.visibility</p:attrName>
                                        </p:attrNameLst>
                                      </p:cBhvr>
                                      <p:to>
                                        <p:strVal val="visible"/>
                                      </p:to>
                                    </p:set>
                                    <p:anim calcmode="lin" valueType="num">
                                      <p:cBhvr>
                                        <p:cTn id="7" dur="500" fill="hold"/>
                                        <p:tgtEl>
                                          <p:spTgt spid="101394"/>
                                        </p:tgtEl>
                                        <p:attrNameLst>
                                          <p:attrName>ppt_w</p:attrName>
                                        </p:attrNameLst>
                                      </p:cBhvr>
                                      <p:tavLst>
                                        <p:tav tm="0">
                                          <p:val>
                                            <p:fltVal val="0"/>
                                          </p:val>
                                        </p:tav>
                                        <p:tav tm="100000">
                                          <p:val>
                                            <p:strVal val="#ppt_w"/>
                                          </p:val>
                                        </p:tav>
                                      </p:tavLst>
                                    </p:anim>
                                    <p:anim calcmode="lin" valueType="num">
                                      <p:cBhvr>
                                        <p:cTn id="8" dur="500" fill="hold"/>
                                        <p:tgtEl>
                                          <p:spTgt spid="101394"/>
                                        </p:tgtEl>
                                        <p:attrNameLst>
                                          <p:attrName>ppt_h</p:attrName>
                                        </p:attrNameLst>
                                      </p:cBhvr>
                                      <p:tavLst>
                                        <p:tav tm="0">
                                          <p:val>
                                            <p:fltVal val="0"/>
                                          </p:val>
                                        </p:tav>
                                        <p:tav tm="100000">
                                          <p:val>
                                            <p:strVal val="#ppt_h"/>
                                          </p:val>
                                        </p:tav>
                                      </p:tavLst>
                                    </p:anim>
                                    <p:anim calcmode="lin" valueType="num">
                                      <p:cBhvr>
                                        <p:cTn id="9" dur="500" fill="hold"/>
                                        <p:tgtEl>
                                          <p:spTgt spid="101394"/>
                                        </p:tgtEl>
                                        <p:attrNameLst>
                                          <p:attrName>ppt_x</p:attrName>
                                        </p:attrNameLst>
                                      </p:cBhvr>
                                      <p:tavLst>
                                        <p:tav tm="0">
                                          <p:val>
                                            <p:fltVal val="0.5"/>
                                          </p:val>
                                        </p:tav>
                                        <p:tav tm="100000">
                                          <p:val>
                                            <p:strVal val="#ppt_x"/>
                                          </p:val>
                                        </p:tav>
                                      </p:tavLst>
                                    </p:anim>
                                    <p:anim calcmode="lin" valueType="num">
                                      <p:cBhvr>
                                        <p:cTn id="10" dur="500" fill="hold"/>
                                        <p:tgtEl>
                                          <p:spTgt spid="101394"/>
                                        </p:tgtEl>
                                        <p:attrNameLst>
                                          <p:attrName>ppt_y</p:attrName>
                                        </p:attrNameLst>
                                      </p:cBhvr>
                                      <p:tavLst>
                                        <p:tav tm="0">
                                          <p:val>
                                            <p:fltVal val="0.5"/>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3" presetClass="entr" presetSubtype="36" fill="hold" grpId="0" nodeType="clickEffect">
                                  <p:stCondLst>
                                    <p:cond delay="0"/>
                                  </p:stCondLst>
                                  <p:childTnLst>
                                    <p:set>
                                      <p:cBhvr>
                                        <p:cTn id="14" dur="1" fill="hold">
                                          <p:stCondLst>
                                            <p:cond delay="0"/>
                                          </p:stCondLst>
                                        </p:cTn>
                                        <p:tgtEl>
                                          <p:spTgt spid="101403"/>
                                        </p:tgtEl>
                                        <p:attrNameLst>
                                          <p:attrName>style.visibility</p:attrName>
                                        </p:attrNameLst>
                                      </p:cBhvr>
                                      <p:to>
                                        <p:strVal val="visible"/>
                                      </p:to>
                                    </p:set>
                                    <p:anim calcmode="lin" valueType="num">
                                      <p:cBhvr>
                                        <p:cTn id="15" dur="500" fill="hold"/>
                                        <p:tgtEl>
                                          <p:spTgt spid="101403"/>
                                        </p:tgtEl>
                                        <p:attrNameLst>
                                          <p:attrName>ppt_w</p:attrName>
                                        </p:attrNameLst>
                                      </p:cBhvr>
                                      <p:tavLst>
                                        <p:tav tm="0">
                                          <p:val>
                                            <p:strVal val="(6*min(max(#ppt_w*#ppt_h,.3),1)-7.4)/-.7*#ppt_w"/>
                                          </p:val>
                                        </p:tav>
                                        <p:tav tm="100000">
                                          <p:val>
                                            <p:strVal val="#ppt_w"/>
                                          </p:val>
                                        </p:tav>
                                      </p:tavLst>
                                    </p:anim>
                                    <p:anim calcmode="lin" valueType="num">
                                      <p:cBhvr>
                                        <p:cTn id="16" dur="500" fill="hold"/>
                                        <p:tgtEl>
                                          <p:spTgt spid="101403"/>
                                        </p:tgtEl>
                                        <p:attrNameLst>
                                          <p:attrName>ppt_h</p:attrName>
                                        </p:attrNameLst>
                                      </p:cBhvr>
                                      <p:tavLst>
                                        <p:tav tm="0">
                                          <p:val>
                                            <p:strVal val="(6*min(max(#ppt_w*#ppt_h,.3),1)-7.4)/-.7*#ppt_h"/>
                                          </p:val>
                                        </p:tav>
                                        <p:tav tm="100000">
                                          <p:val>
                                            <p:strVal val="#ppt_h"/>
                                          </p:val>
                                        </p:tav>
                                      </p:tavLst>
                                    </p:anim>
                                    <p:anim calcmode="lin" valueType="num">
                                      <p:cBhvr>
                                        <p:cTn id="17" dur="500" fill="hold"/>
                                        <p:tgtEl>
                                          <p:spTgt spid="101403"/>
                                        </p:tgtEl>
                                        <p:attrNameLst>
                                          <p:attrName>ppt_x</p:attrName>
                                        </p:attrNameLst>
                                      </p:cBhvr>
                                      <p:tavLst>
                                        <p:tav tm="0">
                                          <p:val>
                                            <p:fltVal val="0.5"/>
                                          </p:val>
                                        </p:tav>
                                        <p:tav tm="100000">
                                          <p:val>
                                            <p:strVal val="#ppt_x"/>
                                          </p:val>
                                        </p:tav>
                                      </p:tavLst>
                                    </p:anim>
                                    <p:anim calcmode="lin" valueType="num">
                                      <p:cBhvr>
                                        <p:cTn id="18" dur="500" fill="hold"/>
                                        <p:tgtEl>
                                          <p:spTgt spid="101403"/>
                                        </p:tgtEl>
                                        <p:attrNameLst>
                                          <p:attrName>ppt_y</p:attrName>
                                        </p:attrNameLst>
                                      </p:cBhvr>
                                      <p:tavLst>
                                        <p:tav tm="0">
                                          <p:val>
                                            <p:strVal val="1+(6*min(max(#ppt_w*#ppt_h,.3),1)-7.4)/-.7*#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3" presetClass="entr" presetSubtype="528" fill="hold" grpId="0" nodeType="clickEffect">
                                  <p:stCondLst>
                                    <p:cond delay="0"/>
                                  </p:stCondLst>
                                  <p:childTnLst>
                                    <p:set>
                                      <p:cBhvr>
                                        <p:cTn id="22" dur="1" fill="hold">
                                          <p:stCondLst>
                                            <p:cond delay="0"/>
                                          </p:stCondLst>
                                        </p:cTn>
                                        <p:tgtEl>
                                          <p:spTgt spid="101395"/>
                                        </p:tgtEl>
                                        <p:attrNameLst>
                                          <p:attrName>style.visibility</p:attrName>
                                        </p:attrNameLst>
                                      </p:cBhvr>
                                      <p:to>
                                        <p:strVal val="visible"/>
                                      </p:to>
                                    </p:set>
                                    <p:anim calcmode="lin" valueType="num">
                                      <p:cBhvr>
                                        <p:cTn id="23" dur="500" fill="hold"/>
                                        <p:tgtEl>
                                          <p:spTgt spid="101395"/>
                                        </p:tgtEl>
                                        <p:attrNameLst>
                                          <p:attrName>ppt_w</p:attrName>
                                        </p:attrNameLst>
                                      </p:cBhvr>
                                      <p:tavLst>
                                        <p:tav tm="0">
                                          <p:val>
                                            <p:fltVal val="0"/>
                                          </p:val>
                                        </p:tav>
                                        <p:tav tm="100000">
                                          <p:val>
                                            <p:strVal val="#ppt_w"/>
                                          </p:val>
                                        </p:tav>
                                      </p:tavLst>
                                    </p:anim>
                                    <p:anim calcmode="lin" valueType="num">
                                      <p:cBhvr>
                                        <p:cTn id="24" dur="500" fill="hold"/>
                                        <p:tgtEl>
                                          <p:spTgt spid="101395"/>
                                        </p:tgtEl>
                                        <p:attrNameLst>
                                          <p:attrName>ppt_h</p:attrName>
                                        </p:attrNameLst>
                                      </p:cBhvr>
                                      <p:tavLst>
                                        <p:tav tm="0">
                                          <p:val>
                                            <p:fltVal val="0"/>
                                          </p:val>
                                        </p:tav>
                                        <p:tav tm="100000">
                                          <p:val>
                                            <p:strVal val="#ppt_h"/>
                                          </p:val>
                                        </p:tav>
                                      </p:tavLst>
                                    </p:anim>
                                    <p:anim calcmode="lin" valueType="num">
                                      <p:cBhvr>
                                        <p:cTn id="25" dur="500" fill="hold"/>
                                        <p:tgtEl>
                                          <p:spTgt spid="101395"/>
                                        </p:tgtEl>
                                        <p:attrNameLst>
                                          <p:attrName>ppt_x</p:attrName>
                                        </p:attrNameLst>
                                      </p:cBhvr>
                                      <p:tavLst>
                                        <p:tav tm="0">
                                          <p:val>
                                            <p:fltVal val="0.5"/>
                                          </p:val>
                                        </p:tav>
                                        <p:tav tm="100000">
                                          <p:val>
                                            <p:strVal val="#ppt_x"/>
                                          </p:val>
                                        </p:tav>
                                      </p:tavLst>
                                    </p:anim>
                                    <p:anim calcmode="lin" valueType="num">
                                      <p:cBhvr>
                                        <p:cTn id="26" dur="500" fill="hold"/>
                                        <p:tgtEl>
                                          <p:spTgt spid="101395"/>
                                        </p:tgtEl>
                                        <p:attrNameLst>
                                          <p:attrName>ppt_y</p:attrName>
                                        </p:attrNameLst>
                                      </p:cBhvr>
                                      <p:tavLst>
                                        <p:tav tm="0">
                                          <p:val>
                                            <p:fltVal val="0.5"/>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36" fill="hold" grpId="0" nodeType="clickEffect">
                                  <p:stCondLst>
                                    <p:cond delay="0"/>
                                  </p:stCondLst>
                                  <p:childTnLst>
                                    <p:set>
                                      <p:cBhvr>
                                        <p:cTn id="30" dur="1" fill="hold">
                                          <p:stCondLst>
                                            <p:cond delay="0"/>
                                          </p:stCondLst>
                                        </p:cTn>
                                        <p:tgtEl>
                                          <p:spTgt spid="101402"/>
                                        </p:tgtEl>
                                        <p:attrNameLst>
                                          <p:attrName>style.visibility</p:attrName>
                                        </p:attrNameLst>
                                      </p:cBhvr>
                                      <p:to>
                                        <p:strVal val="visible"/>
                                      </p:to>
                                    </p:set>
                                    <p:anim calcmode="lin" valueType="num">
                                      <p:cBhvr>
                                        <p:cTn id="31" dur="500" fill="hold"/>
                                        <p:tgtEl>
                                          <p:spTgt spid="101402"/>
                                        </p:tgtEl>
                                        <p:attrNameLst>
                                          <p:attrName>ppt_w</p:attrName>
                                        </p:attrNameLst>
                                      </p:cBhvr>
                                      <p:tavLst>
                                        <p:tav tm="0">
                                          <p:val>
                                            <p:strVal val="(6*min(max(#ppt_w*#ppt_h,.3),1)-7.4)/-.7*#ppt_w"/>
                                          </p:val>
                                        </p:tav>
                                        <p:tav tm="100000">
                                          <p:val>
                                            <p:strVal val="#ppt_w"/>
                                          </p:val>
                                        </p:tav>
                                      </p:tavLst>
                                    </p:anim>
                                    <p:anim calcmode="lin" valueType="num">
                                      <p:cBhvr>
                                        <p:cTn id="32" dur="500" fill="hold"/>
                                        <p:tgtEl>
                                          <p:spTgt spid="101402"/>
                                        </p:tgtEl>
                                        <p:attrNameLst>
                                          <p:attrName>ppt_h</p:attrName>
                                        </p:attrNameLst>
                                      </p:cBhvr>
                                      <p:tavLst>
                                        <p:tav tm="0">
                                          <p:val>
                                            <p:strVal val="(6*min(max(#ppt_w*#ppt_h,.3),1)-7.4)/-.7*#ppt_h"/>
                                          </p:val>
                                        </p:tav>
                                        <p:tav tm="100000">
                                          <p:val>
                                            <p:strVal val="#ppt_h"/>
                                          </p:val>
                                        </p:tav>
                                      </p:tavLst>
                                    </p:anim>
                                    <p:anim calcmode="lin" valueType="num">
                                      <p:cBhvr>
                                        <p:cTn id="33" dur="500" fill="hold"/>
                                        <p:tgtEl>
                                          <p:spTgt spid="101402"/>
                                        </p:tgtEl>
                                        <p:attrNameLst>
                                          <p:attrName>ppt_x</p:attrName>
                                        </p:attrNameLst>
                                      </p:cBhvr>
                                      <p:tavLst>
                                        <p:tav tm="0">
                                          <p:val>
                                            <p:fltVal val="0.5"/>
                                          </p:val>
                                        </p:tav>
                                        <p:tav tm="100000">
                                          <p:val>
                                            <p:strVal val="#ppt_x"/>
                                          </p:val>
                                        </p:tav>
                                      </p:tavLst>
                                    </p:anim>
                                    <p:anim calcmode="lin" valueType="num">
                                      <p:cBhvr>
                                        <p:cTn id="34" dur="500" fill="hold"/>
                                        <p:tgtEl>
                                          <p:spTgt spid="101402"/>
                                        </p:tgtEl>
                                        <p:attrNameLst>
                                          <p:attrName>ppt_y</p:attrName>
                                        </p:attrNameLst>
                                      </p:cBhvr>
                                      <p:tavLst>
                                        <p:tav tm="0">
                                          <p:val>
                                            <p:strVal val="1+(6*min(max(#ppt_w*#ppt_h,.3),1)-7.4)/-.7*#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101379"/>
                                        </p:tgtEl>
                                        <p:attrNameLst>
                                          <p:attrName>style.visibility</p:attrName>
                                        </p:attrNameLst>
                                      </p:cBhvr>
                                      <p:to>
                                        <p:strVal val="visible"/>
                                      </p:to>
                                    </p:set>
                                    <p:animEffect transition="in" filter="blinds(horizontal)">
                                      <p:cBhvr>
                                        <p:cTn id="39" dur="500"/>
                                        <p:tgtEl>
                                          <p:spTgt spid="1013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autoUpdateAnimBg="0"/>
      <p:bldP spid="101394" grpId="0" autoUpdateAnimBg="0"/>
      <p:bldP spid="101395" grpId="0" autoUpdateAnimBg="0"/>
      <p:bldP spid="101402" grpId="0" autoUpdateAnimBg="0"/>
      <p:bldP spid="101403"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228600" y="152400"/>
            <a:ext cx="8915400" cy="1143000"/>
          </a:xfrm>
        </p:spPr>
        <p:txBody>
          <a:bodyPr/>
          <a:lstStyle/>
          <a:p>
            <a:pPr eaLnBrk="1" hangingPunct="1"/>
            <a:r>
              <a:rPr lang="en-US" sz="6000" b="0" smtClean="0">
                <a:solidFill>
                  <a:schemeClr val="tx1"/>
                </a:solidFill>
                <a:latin typeface="Blackletter686 BT Regular" charset="0"/>
              </a:rPr>
              <a:t>What are the perennial questions of ethics?</a:t>
            </a:r>
            <a:endParaRPr lang="en-US" smtClean="0">
              <a:solidFill>
                <a:schemeClr val="tx1"/>
              </a:solidFill>
              <a:latin typeface="Arial Narrow" charset="0"/>
            </a:endParaRPr>
          </a:p>
        </p:txBody>
      </p:sp>
      <p:sp>
        <p:nvSpPr>
          <p:cNvPr id="102403" name="Rectangle 3"/>
          <p:cNvSpPr>
            <a:spLocks noGrp="1" noChangeArrowheads="1"/>
          </p:cNvSpPr>
          <p:nvPr>
            <p:ph type="body" idx="4294967295"/>
          </p:nvPr>
        </p:nvSpPr>
        <p:spPr>
          <a:xfrm>
            <a:off x="1371600" y="2057400"/>
            <a:ext cx="7772400" cy="3657600"/>
          </a:xfrm>
        </p:spPr>
        <p:txBody>
          <a:bodyPr/>
          <a:lstStyle/>
          <a:p>
            <a:pPr algn="ctr" eaLnBrk="1" hangingPunct="1">
              <a:buFontTx/>
              <a:buNone/>
            </a:pPr>
            <a:endParaRPr lang="en-US" sz="2400" smtClean="0">
              <a:latin typeface="Century Schoolbook" charset="0"/>
            </a:endParaRPr>
          </a:p>
          <a:p>
            <a:pPr eaLnBrk="1" hangingPunct="1">
              <a:buFontTx/>
              <a:buNone/>
            </a:pPr>
            <a:endParaRPr lang="en-US" sz="2400" smtClean="0">
              <a:latin typeface="Century Schoolbook" charset="0"/>
            </a:endParaRPr>
          </a:p>
          <a:p>
            <a:pPr eaLnBrk="1" hangingPunct="1">
              <a:buFontTx/>
              <a:buNone/>
            </a:pPr>
            <a:endParaRPr lang="en-US" sz="2400" smtClean="0">
              <a:latin typeface="Century Schoolbook" charset="0"/>
            </a:endParaRPr>
          </a:p>
          <a:p>
            <a:pPr algn="ctr" eaLnBrk="1" hangingPunct="1">
              <a:buFontTx/>
              <a:buNone/>
            </a:pPr>
            <a:r>
              <a:rPr lang="en-US" sz="6000" smtClean="0">
                <a:solidFill>
                  <a:srgbClr val="1CF4FF"/>
                </a:solidFill>
                <a:latin typeface="Lucida Blackletter" charset="0"/>
              </a:rPr>
              <a:t>What should we do with our freedom?</a:t>
            </a:r>
            <a:r>
              <a:rPr lang="en-US" sz="6000" smtClean="0">
                <a:latin typeface="Lucida Blackletter" charset="0"/>
              </a:rPr>
              <a:t> </a:t>
            </a:r>
          </a:p>
        </p:txBody>
      </p:sp>
      <p:sp>
        <p:nvSpPr>
          <p:cNvPr id="102404" name="Text Box 4"/>
          <p:cNvSpPr txBox="1">
            <a:spLocks noChangeArrowheads="1"/>
          </p:cNvSpPr>
          <p:nvPr/>
        </p:nvSpPr>
        <p:spPr bwMode="auto">
          <a:xfrm>
            <a:off x="1524000" y="2286000"/>
            <a:ext cx="68103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1600">
                <a:solidFill>
                  <a:srgbClr val="000000"/>
                </a:solidFill>
                <a:latin typeface="Engravers MT" charset="0"/>
              </a:rPr>
              <a:t>The most fundamental question of ethics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04"/>
                                        </p:tgtEl>
                                        <p:attrNameLst>
                                          <p:attrName>style.visibility</p:attrName>
                                        </p:attrNameLst>
                                      </p:cBhvr>
                                      <p:to>
                                        <p:strVal val="visible"/>
                                      </p:to>
                                    </p:set>
                                    <p:animEffect transition="in" filter="wipe(left)">
                                      <p:cBhvr>
                                        <p:cTn id="7" dur="500"/>
                                        <p:tgtEl>
                                          <p:spTgt spid="10240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3" presetClass="entr" presetSubtype="16" fill="hold" grpId="0" nodeType="clickEffect">
                                  <p:stCondLst>
                                    <p:cond delay="0"/>
                                  </p:stCondLst>
                                  <p:childTnLst>
                                    <p:set>
                                      <p:cBhvr>
                                        <p:cTn id="11" dur="1" fill="hold">
                                          <p:stCondLst>
                                            <p:cond delay="0"/>
                                          </p:stCondLst>
                                        </p:cTn>
                                        <p:tgtEl>
                                          <p:spTgt spid="102403">
                                            <p:txEl>
                                              <p:pRg st="3" end="3"/>
                                            </p:txEl>
                                          </p:spTgt>
                                        </p:tgtEl>
                                        <p:attrNameLst>
                                          <p:attrName>style.visibility</p:attrName>
                                        </p:attrNameLst>
                                      </p:cBhvr>
                                      <p:to>
                                        <p:strVal val="visible"/>
                                      </p:to>
                                    </p:set>
                                    <p:anim calcmode="lin" valueType="num">
                                      <p:cBhvr>
                                        <p:cTn id="12" dur="500" fill="hold"/>
                                        <p:tgtEl>
                                          <p:spTgt spid="102403">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102403">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autoUpdateAnimBg="0"/>
      <p:bldP spid="102404"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6000" b="0" smtClean="0">
                <a:solidFill>
                  <a:schemeClr val="accent1"/>
                </a:solidFill>
                <a:latin typeface="Blackletter686 BT Regular" charset="0"/>
              </a:rPr>
              <a:t>Related Questions</a:t>
            </a:r>
            <a:endParaRPr lang="en-US" smtClean="0">
              <a:solidFill>
                <a:schemeClr val="tx1"/>
              </a:solidFill>
              <a:latin typeface="Arial Narrow" charset="0"/>
            </a:endParaRPr>
          </a:p>
        </p:txBody>
      </p:sp>
      <p:sp>
        <p:nvSpPr>
          <p:cNvPr id="103427" name="Rectangle 3"/>
          <p:cNvSpPr>
            <a:spLocks noGrp="1" noChangeArrowheads="1"/>
          </p:cNvSpPr>
          <p:nvPr>
            <p:ph type="body" idx="1"/>
          </p:nvPr>
        </p:nvSpPr>
        <p:spPr>
          <a:ln>
            <a:solidFill>
              <a:srgbClr val="FF1C73"/>
            </a:solidFill>
            <a:miter lim="800000"/>
            <a:headEnd/>
            <a:tailEnd/>
          </a:ln>
        </p:spPr>
        <p:txBody>
          <a:bodyPr/>
          <a:lstStyle/>
          <a:p>
            <a:pPr eaLnBrk="1" hangingPunct="1">
              <a:lnSpc>
                <a:spcPct val="90000"/>
              </a:lnSpc>
              <a:buClr>
                <a:schemeClr val="hlink"/>
              </a:buClr>
              <a:buSzPct val="125000"/>
              <a:buFont typeface="Wingdings 2" charset="2"/>
              <a:buNone/>
            </a:pPr>
            <a:r>
              <a:rPr lang="en-US" sz="2400" smtClean="0">
                <a:latin typeface="Century Schoolbook" charset="0"/>
              </a:rPr>
              <a:t>What is </a:t>
            </a:r>
          </a:p>
          <a:p>
            <a:pPr eaLnBrk="1" hangingPunct="1">
              <a:lnSpc>
                <a:spcPct val="90000"/>
              </a:lnSpc>
              <a:buClr>
                <a:schemeClr val="hlink"/>
              </a:buClr>
              <a:buSzPct val="125000"/>
              <a:buFont typeface="Wingdings 2" charset="2"/>
              <a:buChar char="a"/>
            </a:pPr>
            <a:r>
              <a:rPr lang="en-US" sz="2400" smtClean="0">
                <a:latin typeface="Century Schoolbook" charset="0"/>
              </a:rPr>
              <a:t>a good life?  </a:t>
            </a:r>
          </a:p>
          <a:p>
            <a:pPr eaLnBrk="1" hangingPunct="1">
              <a:lnSpc>
                <a:spcPct val="90000"/>
              </a:lnSpc>
              <a:buClr>
                <a:schemeClr val="hlink"/>
              </a:buClr>
              <a:buSzPct val="125000"/>
              <a:buFont typeface="Wingdings 2" charset="2"/>
              <a:buChar char="a"/>
            </a:pPr>
            <a:r>
              <a:rPr lang="en-US" sz="2400" smtClean="0">
                <a:latin typeface="Century Schoolbook" charset="0"/>
              </a:rPr>
              <a:t>worth living for? </a:t>
            </a:r>
          </a:p>
          <a:p>
            <a:pPr eaLnBrk="1" hangingPunct="1">
              <a:lnSpc>
                <a:spcPct val="90000"/>
              </a:lnSpc>
              <a:buClr>
                <a:schemeClr val="hlink"/>
              </a:buClr>
              <a:buSzPct val="125000"/>
              <a:buFont typeface="Wingdings 2" charset="2"/>
              <a:buChar char="a"/>
            </a:pPr>
            <a:r>
              <a:rPr lang="en-US" sz="2400" smtClean="0">
                <a:latin typeface="Century Schoolbook" charset="0"/>
              </a:rPr>
              <a:t>human flourishing?</a:t>
            </a:r>
          </a:p>
          <a:p>
            <a:pPr eaLnBrk="1" hangingPunct="1">
              <a:lnSpc>
                <a:spcPct val="90000"/>
              </a:lnSpc>
              <a:buClr>
                <a:schemeClr val="hlink"/>
              </a:buClr>
              <a:buSzPct val="125000"/>
              <a:buFont typeface="Wingdings 2" charset="2"/>
              <a:buChar char="a"/>
            </a:pPr>
            <a:r>
              <a:rPr lang="en-US" sz="2400" smtClean="0">
                <a:latin typeface="Century Schoolbook" charset="0"/>
              </a:rPr>
              <a:t>the best way to achieve these goals? </a:t>
            </a:r>
          </a:p>
          <a:p>
            <a:pPr eaLnBrk="1" hangingPunct="1">
              <a:lnSpc>
                <a:spcPct val="90000"/>
              </a:lnSpc>
              <a:buClr>
                <a:schemeClr val="hlink"/>
              </a:buClr>
              <a:buSzPct val="125000"/>
              <a:buFont typeface="Wingdings 2" charset="2"/>
              <a:buNone/>
            </a:pPr>
            <a:endParaRPr lang="en-US" sz="2400" smtClean="0">
              <a:latin typeface="Century Schoolbook" charset="0"/>
            </a:endParaRPr>
          </a:p>
          <a:p>
            <a:pPr eaLnBrk="1" hangingPunct="1">
              <a:lnSpc>
                <a:spcPct val="90000"/>
              </a:lnSpc>
              <a:buClr>
                <a:schemeClr val="hlink"/>
              </a:buClr>
              <a:buSzPct val="125000"/>
              <a:buFont typeface="Wingdings 2" charset="2"/>
              <a:buNone/>
            </a:pPr>
            <a:r>
              <a:rPr lang="en-US" sz="2400" smtClean="0">
                <a:latin typeface="Century Schoolbook" charset="0"/>
              </a:rPr>
              <a:t>At the root of such questions lie three moral conceptions:</a:t>
            </a:r>
          </a:p>
          <a:p>
            <a:pPr lvl="2" eaLnBrk="1" hangingPunct="1">
              <a:lnSpc>
                <a:spcPct val="90000"/>
              </a:lnSpc>
              <a:buClr>
                <a:schemeClr val="hlink"/>
              </a:buClr>
              <a:buFont typeface="Wingdings" charset="2"/>
              <a:buChar char="ü"/>
            </a:pPr>
            <a:r>
              <a:rPr lang="en-US" sz="1800" smtClean="0">
                <a:solidFill>
                  <a:schemeClr val="hlink"/>
                </a:solidFill>
                <a:latin typeface="Century Schoolbook" charset="0"/>
              </a:rPr>
              <a:t>Good</a:t>
            </a:r>
            <a:r>
              <a:rPr lang="en-US" sz="1800" smtClean="0">
                <a:latin typeface="Century Schoolbook" charset="0"/>
              </a:rPr>
              <a:t>--character and lives</a:t>
            </a:r>
          </a:p>
          <a:p>
            <a:pPr lvl="3" eaLnBrk="1" hangingPunct="1">
              <a:lnSpc>
                <a:spcPct val="90000"/>
              </a:lnSpc>
              <a:buClr>
                <a:schemeClr val="hlink"/>
              </a:buClr>
              <a:buFont typeface="Wingdings" charset="2"/>
              <a:buChar char="§"/>
            </a:pPr>
            <a:r>
              <a:rPr lang="en-US" sz="1600" smtClean="0">
                <a:latin typeface="Century Schoolbook" charset="0"/>
              </a:rPr>
              <a:t>Good = valuable, precious, desirable, meaningful, fulfilling, promoting flourishing</a:t>
            </a:r>
          </a:p>
          <a:p>
            <a:pPr lvl="2" eaLnBrk="1" hangingPunct="1">
              <a:lnSpc>
                <a:spcPct val="90000"/>
              </a:lnSpc>
              <a:buClr>
                <a:schemeClr val="hlink"/>
              </a:buClr>
              <a:buFont typeface="Wingdings" charset="2"/>
              <a:buChar char="ü"/>
            </a:pPr>
            <a:r>
              <a:rPr lang="en-US" sz="1800" smtClean="0">
                <a:solidFill>
                  <a:schemeClr val="hlink"/>
                </a:solidFill>
                <a:latin typeface="Century Schoolbook" charset="0"/>
              </a:rPr>
              <a:t>Right</a:t>
            </a:r>
            <a:r>
              <a:rPr lang="en-US" sz="1800" smtClean="0">
                <a:latin typeface="Century Schoolbook" charset="0"/>
              </a:rPr>
              <a:t>--actions</a:t>
            </a:r>
          </a:p>
          <a:p>
            <a:pPr lvl="2" eaLnBrk="1" hangingPunct="1">
              <a:lnSpc>
                <a:spcPct val="90000"/>
              </a:lnSpc>
              <a:buClr>
                <a:schemeClr val="hlink"/>
              </a:buClr>
              <a:buFont typeface="Wingdings" charset="2"/>
              <a:buChar char="ü"/>
            </a:pPr>
            <a:r>
              <a:rPr lang="en-US" sz="1800" smtClean="0">
                <a:solidFill>
                  <a:schemeClr val="hlink"/>
                </a:solidFill>
                <a:latin typeface="Century Schoolbook" charset="0"/>
              </a:rPr>
              <a:t>Just</a:t>
            </a:r>
            <a:r>
              <a:rPr lang="en-US" sz="1800" smtClean="0">
                <a:latin typeface="Century Schoolbook" charset="0"/>
              </a:rPr>
              <a:t>--communities</a:t>
            </a:r>
          </a:p>
          <a:p>
            <a:pPr eaLnBrk="1" hangingPunct="1">
              <a:lnSpc>
                <a:spcPct val="90000"/>
              </a:lnSpc>
              <a:buFont typeface="Times" charset="0"/>
              <a:buNone/>
            </a:pPr>
            <a:endParaRPr lang="en-US" sz="2800" smtClean="0">
              <a:latin typeface="Arial Narrow" charset="0"/>
            </a:endParaRPr>
          </a:p>
          <a:p>
            <a:pPr eaLnBrk="1" hangingPunct="1">
              <a:lnSpc>
                <a:spcPct val="90000"/>
              </a:lnSpc>
            </a:pPr>
            <a:endParaRPr lang="en-US" sz="2800" smtClean="0"/>
          </a:p>
        </p:txBody>
      </p:sp>
      <p:sp>
        <p:nvSpPr>
          <p:cNvPr id="24580"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8</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3427">
                                            <p:txEl>
                                              <p:pRg st="0" end="0"/>
                                            </p:txEl>
                                          </p:spTgt>
                                        </p:tgtEl>
                                        <p:attrNameLst>
                                          <p:attrName>style.visibility</p:attrName>
                                        </p:attrNameLst>
                                      </p:cBhvr>
                                      <p:to>
                                        <p:strVal val="visible"/>
                                      </p:to>
                                    </p:set>
                                    <p:animEffect transition="in" filter="wipe(left)">
                                      <p:cBhvr>
                                        <p:cTn id="7" dur="500"/>
                                        <p:tgtEl>
                                          <p:spTgt spid="1034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3427">
                                            <p:txEl>
                                              <p:pRg st="1" end="1"/>
                                            </p:txEl>
                                          </p:spTgt>
                                        </p:tgtEl>
                                        <p:attrNameLst>
                                          <p:attrName>style.visibility</p:attrName>
                                        </p:attrNameLst>
                                      </p:cBhvr>
                                      <p:to>
                                        <p:strVal val="visible"/>
                                      </p:to>
                                    </p:set>
                                    <p:animEffect transition="in" filter="wipe(left)">
                                      <p:cBhvr>
                                        <p:cTn id="12" dur="500"/>
                                        <p:tgtEl>
                                          <p:spTgt spid="10342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3427">
                                            <p:txEl>
                                              <p:pRg st="2" end="2"/>
                                            </p:txEl>
                                          </p:spTgt>
                                        </p:tgtEl>
                                        <p:attrNameLst>
                                          <p:attrName>style.visibility</p:attrName>
                                        </p:attrNameLst>
                                      </p:cBhvr>
                                      <p:to>
                                        <p:strVal val="visible"/>
                                      </p:to>
                                    </p:set>
                                    <p:animEffect transition="in" filter="wipe(left)">
                                      <p:cBhvr>
                                        <p:cTn id="17" dur="500"/>
                                        <p:tgtEl>
                                          <p:spTgt spid="10342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3427">
                                            <p:txEl>
                                              <p:pRg st="3" end="3"/>
                                            </p:txEl>
                                          </p:spTgt>
                                        </p:tgtEl>
                                        <p:attrNameLst>
                                          <p:attrName>style.visibility</p:attrName>
                                        </p:attrNameLst>
                                      </p:cBhvr>
                                      <p:to>
                                        <p:strVal val="visible"/>
                                      </p:to>
                                    </p:set>
                                    <p:animEffect transition="in" filter="wipe(left)">
                                      <p:cBhvr>
                                        <p:cTn id="22" dur="500"/>
                                        <p:tgtEl>
                                          <p:spTgt spid="10342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3427">
                                            <p:txEl>
                                              <p:pRg st="4" end="4"/>
                                            </p:txEl>
                                          </p:spTgt>
                                        </p:tgtEl>
                                        <p:attrNameLst>
                                          <p:attrName>style.visibility</p:attrName>
                                        </p:attrNameLst>
                                      </p:cBhvr>
                                      <p:to>
                                        <p:strVal val="visible"/>
                                      </p:to>
                                    </p:set>
                                    <p:animEffect transition="in" filter="wipe(left)">
                                      <p:cBhvr>
                                        <p:cTn id="27" dur="500"/>
                                        <p:tgtEl>
                                          <p:spTgt spid="103427">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03427">
                                            <p:txEl>
                                              <p:pRg st="6" end="6"/>
                                            </p:txEl>
                                          </p:spTgt>
                                        </p:tgtEl>
                                        <p:attrNameLst>
                                          <p:attrName>style.visibility</p:attrName>
                                        </p:attrNameLst>
                                      </p:cBhvr>
                                      <p:to>
                                        <p:strVal val="visible"/>
                                      </p:to>
                                    </p:set>
                                    <p:animEffect transition="in" filter="wipe(left)">
                                      <p:cBhvr>
                                        <p:cTn id="32" dur="500"/>
                                        <p:tgtEl>
                                          <p:spTgt spid="103427">
                                            <p:txEl>
                                              <p:pRg st="6" end="6"/>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03427">
                                            <p:txEl>
                                              <p:pRg st="7" end="7"/>
                                            </p:txEl>
                                          </p:spTgt>
                                        </p:tgtEl>
                                        <p:attrNameLst>
                                          <p:attrName>style.visibility</p:attrName>
                                        </p:attrNameLst>
                                      </p:cBhvr>
                                      <p:to>
                                        <p:strVal val="visible"/>
                                      </p:to>
                                    </p:set>
                                    <p:animEffect transition="in" filter="wipe(left)">
                                      <p:cBhvr>
                                        <p:cTn id="37" dur="500"/>
                                        <p:tgtEl>
                                          <p:spTgt spid="103427">
                                            <p:txEl>
                                              <p:pRg st="7" end="7"/>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103427">
                                            <p:txEl>
                                              <p:pRg st="8" end="8"/>
                                            </p:txEl>
                                          </p:spTgt>
                                        </p:tgtEl>
                                        <p:attrNameLst>
                                          <p:attrName>style.visibility</p:attrName>
                                        </p:attrNameLst>
                                      </p:cBhvr>
                                      <p:to>
                                        <p:strVal val="visible"/>
                                      </p:to>
                                    </p:set>
                                    <p:animEffect transition="in" filter="wipe(left)">
                                      <p:cBhvr>
                                        <p:cTn id="40" dur="500"/>
                                        <p:tgtEl>
                                          <p:spTgt spid="103427">
                                            <p:txEl>
                                              <p:pRg st="8" end="8"/>
                                            </p:txEl>
                                          </p:spTgt>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8" fill="hold" grpId="0" nodeType="clickEffect">
                                  <p:stCondLst>
                                    <p:cond delay="0"/>
                                  </p:stCondLst>
                                  <p:childTnLst>
                                    <p:set>
                                      <p:cBhvr>
                                        <p:cTn id="44" dur="1" fill="hold">
                                          <p:stCondLst>
                                            <p:cond delay="0"/>
                                          </p:stCondLst>
                                        </p:cTn>
                                        <p:tgtEl>
                                          <p:spTgt spid="103427">
                                            <p:txEl>
                                              <p:pRg st="9" end="9"/>
                                            </p:txEl>
                                          </p:spTgt>
                                        </p:tgtEl>
                                        <p:attrNameLst>
                                          <p:attrName>style.visibility</p:attrName>
                                        </p:attrNameLst>
                                      </p:cBhvr>
                                      <p:to>
                                        <p:strVal val="visible"/>
                                      </p:to>
                                    </p:set>
                                    <p:animEffect transition="in" filter="wipe(left)">
                                      <p:cBhvr>
                                        <p:cTn id="45" dur="500"/>
                                        <p:tgtEl>
                                          <p:spTgt spid="103427">
                                            <p:txEl>
                                              <p:pRg st="9" end="9"/>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2" presetClass="entr" presetSubtype="8" fill="hold" grpId="0" nodeType="clickEffect">
                                  <p:stCondLst>
                                    <p:cond delay="0"/>
                                  </p:stCondLst>
                                  <p:childTnLst>
                                    <p:set>
                                      <p:cBhvr>
                                        <p:cTn id="49" dur="1" fill="hold">
                                          <p:stCondLst>
                                            <p:cond delay="0"/>
                                          </p:stCondLst>
                                        </p:cTn>
                                        <p:tgtEl>
                                          <p:spTgt spid="103427">
                                            <p:txEl>
                                              <p:pRg st="10" end="10"/>
                                            </p:txEl>
                                          </p:spTgt>
                                        </p:tgtEl>
                                        <p:attrNameLst>
                                          <p:attrName>style.visibility</p:attrName>
                                        </p:attrNameLst>
                                      </p:cBhvr>
                                      <p:to>
                                        <p:strVal val="visible"/>
                                      </p:to>
                                    </p:set>
                                    <p:animEffect transition="in" filter="wipe(left)">
                                      <p:cBhvr>
                                        <p:cTn id="50" dur="500"/>
                                        <p:tgtEl>
                                          <p:spTgt spid="10342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27" grpId="0" build="p" bldLvl="3"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z="6600" b="0" smtClean="0">
                <a:solidFill>
                  <a:schemeClr val="tx1"/>
                </a:solidFill>
                <a:latin typeface="Blackletter686 BT Regular" charset="0"/>
              </a:rPr>
              <a:t>Ethical Analysis: An Example</a:t>
            </a:r>
            <a:endParaRPr lang="en-US" smtClean="0">
              <a:solidFill>
                <a:schemeClr val="tx1"/>
              </a:solidFill>
              <a:latin typeface="Arial Narrow" charset="0"/>
            </a:endParaRPr>
          </a:p>
        </p:txBody>
      </p:sp>
      <p:sp>
        <p:nvSpPr>
          <p:cNvPr id="25603" name="Rectangle 3"/>
          <p:cNvSpPr>
            <a:spLocks noGrp="1" noChangeArrowheads="1"/>
          </p:cNvSpPr>
          <p:nvPr>
            <p:ph type="body" idx="1"/>
          </p:nvPr>
        </p:nvSpPr>
        <p:spPr>
          <a:xfrm>
            <a:off x="1219200" y="1905000"/>
            <a:ext cx="7772400" cy="1447800"/>
          </a:xfrm>
        </p:spPr>
        <p:txBody>
          <a:bodyPr/>
          <a:lstStyle/>
          <a:p>
            <a:pPr eaLnBrk="1" hangingPunct="1">
              <a:lnSpc>
                <a:spcPct val="90000"/>
              </a:lnSpc>
              <a:buFontTx/>
              <a:buChar char="•"/>
            </a:pPr>
            <a:r>
              <a:rPr lang="en-US" sz="2400" smtClean="0">
                <a:latin typeface="Century Schoolbook" charset="0"/>
              </a:rPr>
              <a:t>Instrumental reasoning</a:t>
            </a:r>
          </a:p>
          <a:p>
            <a:pPr eaLnBrk="1" hangingPunct="1">
              <a:lnSpc>
                <a:spcPct val="90000"/>
              </a:lnSpc>
              <a:buFontTx/>
              <a:buChar char="•"/>
            </a:pPr>
            <a:r>
              <a:rPr lang="en-US" sz="2400" smtClean="0">
                <a:latin typeface="Century Schoolbook" charset="0"/>
              </a:rPr>
              <a:t>--assumes wants/ends as given</a:t>
            </a:r>
          </a:p>
          <a:p>
            <a:pPr lvl="1" eaLnBrk="1" hangingPunct="1">
              <a:lnSpc>
                <a:spcPct val="90000"/>
              </a:lnSpc>
              <a:buFontTx/>
              <a:buNone/>
            </a:pPr>
            <a:r>
              <a:rPr lang="en-US" sz="2000" smtClean="0">
                <a:latin typeface="Century Schoolbook" charset="0"/>
              </a:rPr>
              <a:t>--asks only how to achieve them most effectively, e.g., self-interest</a:t>
            </a:r>
          </a:p>
          <a:p>
            <a:pPr eaLnBrk="1" hangingPunct="1">
              <a:lnSpc>
                <a:spcPct val="90000"/>
              </a:lnSpc>
              <a:buFontTx/>
              <a:buChar char="•"/>
            </a:pPr>
            <a:r>
              <a:rPr lang="en-US" smtClean="0">
                <a:latin typeface="Arial Narrow" charset="0"/>
              </a:rPr>
              <a:t>	</a:t>
            </a:r>
            <a:r>
              <a:rPr lang="en-US" sz="1800" smtClean="0">
                <a:latin typeface="Arial Narrow" charset="0"/>
              </a:rPr>
              <a:t>For example: some versions of free market capitalism take maximization of profit as a given end of corporations and individuals.  Then the most important question is how to achieve this end most effectively.</a:t>
            </a:r>
          </a:p>
          <a:p>
            <a:pPr eaLnBrk="1" hangingPunct="1">
              <a:lnSpc>
                <a:spcPct val="90000"/>
              </a:lnSpc>
              <a:buFontTx/>
              <a:buChar char="•"/>
            </a:pPr>
            <a:endParaRPr lang="en-US" sz="2400" smtClean="0">
              <a:latin typeface="Arial Narrow" charset="0"/>
            </a:endParaRPr>
          </a:p>
          <a:p>
            <a:pPr eaLnBrk="1" hangingPunct="1">
              <a:lnSpc>
                <a:spcPct val="90000"/>
              </a:lnSpc>
              <a:buFontTx/>
              <a:buChar char="•"/>
            </a:pPr>
            <a:r>
              <a:rPr lang="en-US" sz="2000" smtClean="0">
                <a:latin typeface="Britannic Bold" charset="0"/>
              </a:rPr>
              <a:t>Analysis: </a:t>
            </a:r>
          </a:p>
          <a:p>
            <a:pPr eaLnBrk="1" hangingPunct="1">
              <a:lnSpc>
                <a:spcPct val="90000"/>
              </a:lnSpc>
              <a:buFontTx/>
              <a:buChar char="•"/>
            </a:pPr>
            <a:r>
              <a:rPr lang="en-US" sz="2000" smtClean="0">
                <a:latin typeface="Britannic Bold" charset="0"/>
              </a:rPr>
              <a:t>Should effective maximization of profit be questioned?</a:t>
            </a:r>
          </a:p>
          <a:p>
            <a:pPr eaLnBrk="1" hangingPunct="1">
              <a:lnSpc>
                <a:spcPct val="90000"/>
              </a:lnSpc>
              <a:buFontTx/>
              <a:buChar char="•"/>
            </a:pPr>
            <a:r>
              <a:rPr lang="en-US" sz="2000" smtClean="0">
                <a:latin typeface="Britannic Bold" charset="0"/>
              </a:rPr>
              <a:t>  Should other goals take priority?  </a:t>
            </a:r>
          </a:p>
          <a:p>
            <a:pPr eaLnBrk="1" hangingPunct="1">
              <a:lnSpc>
                <a:spcPct val="90000"/>
              </a:lnSpc>
              <a:buFontTx/>
              <a:buChar char="•"/>
            </a:pPr>
            <a:r>
              <a:rPr lang="en-US" sz="2000" smtClean="0">
                <a:latin typeface="Britannic Bold" charset="0"/>
              </a:rPr>
              <a:t>Which goals will lead to a better, more meaningful life for all?</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ctrTitle" idx="4294967295"/>
          </p:nvPr>
        </p:nvSpPr>
        <p:spPr>
          <a:xfrm>
            <a:off x="762000" y="228600"/>
            <a:ext cx="7772400" cy="1143000"/>
          </a:xfrm>
        </p:spPr>
        <p:txBody>
          <a:bodyPr/>
          <a:lstStyle/>
          <a:p>
            <a:pPr eaLnBrk="1" hangingPunct="1"/>
            <a:r>
              <a:rPr lang="en-US" sz="6000" b="0" smtClean="0">
                <a:solidFill>
                  <a:schemeClr val="tx1"/>
                </a:solidFill>
                <a:latin typeface="Blackletter686 BT Regular" charset="0"/>
              </a:rPr>
              <a:t>Class Exercise</a:t>
            </a:r>
            <a:endParaRPr lang="en-US" smtClean="0">
              <a:solidFill>
                <a:schemeClr val="tx1"/>
              </a:solidFill>
              <a:latin typeface="Arial Narrow" charset="0"/>
            </a:endParaRPr>
          </a:p>
        </p:txBody>
      </p:sp>
      <p:sp>
        <p:nvSpPr>
          <p:cNvPr id="104451" name="Rectangle 3"/>
          <p:cNvSpPr>
            <a:spLocks noGrp="1" noChangeArrowheads="1"/>
          </p:cNvSpPr>
          <p:nvPr>
            <p:ph type="subTitle" idx="4294967295"/>
          </p:nvPr>
        </p:nvSpPr>
        <p:spPr>
          <a:xfrm>
            <a:off x="1447800" y="1600200"/>
            <a:ext cx="7315200" cy="5029200"/>
          </a:xfrm>
        </p:spPr>
        <p:txBody>
          <a:bodyPr/>
          <a:lstStyle/>
          <a:p>
            <a:pPr marL="0" indent="0" algn="ctr" eaLnBrk="1" hangingPunct="1">
              <a:lnSpc>
                <a:spcPct val="130000"/>
              </a:lnSpc>
              <a:buFontTx/>
              <a:buNone/>
            </a:pPr>
            <a:r>
              <a:rPr lang="en-US" sz="4400" i="1" smtClean="0">
                <a:solidFill>
                  <a:srgbClr val="1CF4FF"/>
                </a:solidFill>
                <a:latin typeface="Century Schoolbook" charset="0"/>
              </a:rPr>
              <a:t>What would you consider </a:t>
            </a:r>
          </a:p>
          <a:p>
            <a:pPr marL="0" indent="0" algn="ctr" eaLnBrk="1" hangingPunct="1">
              <a:lnSpc>
                <a:spcPct val="130000"/>
              </a:lnSpc>
              <a:buFontTx/>
              <a:buNone/>
            </a:pPr>
            <a:r>
              <a:rPr lang="en-US" sz="4400" i="1" smtClean="0">
                <a:solidFill>
                  <a:srgbClr val="1CF4FF"/>
                </a:solidFill>
                <a:latin typeface="Century Schoolbook" charset="0"/>
              </a:rPr>
              <a:t>to be the most important </a:t>
            </a:r>
          </a:p>
          <a:p>
            <a:pPr marL="0" indent="0" algn="ctr" eaLnBrk="1" hangingPunct="1">
              <a:lnSpc>
                <a:spcPct val="130000"/>
              </a:lnSpc>
              <a:buFontTx/>
              <a:buNone/>
            </a:pPr>
            <a:r>
              <a:rPr lang="en-US" sz="4400" i="1" smtClean="0">
                <a:solidFill>
                  <a:srgbClr val="1CF4FF"/>
                </a:solidFill>
                <a:latin typeface="Century Schoolbook" charset="0"/>
              </a:rPr>
              <a:t>ingredients of a good life?</a:t>
            </a:r>
            <a:endParaRPr lang="en-US" sz="2800" smtClean="0">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04451"/>
                                        </p:tgtEl>
                                        <p:attrNameLst>
                                          <p:attrName>style.visibility</p:attrName>
                                        </p:attrNameLst>
                                      </p:cBhvr>
                                      <p:to>
                                        <p:strVal val="visible"/>
                                      </p:to>
                                    </p:set>
                                    <p:animEffect transition="in" filter="strips(downRight)">
                                      <p:cBhvr>
                                        <p:cTn id="7" dur="500"/>
                                        <p:tgtEl>
                                          <p:spTgt spid="1044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1"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z="6000" b="0" smtClean="0">
                <a:solidFill>
                  <a:srgbClr val="FFAF18"/>
                </a:solidFill>
                <a:latin typeface="Blackletter686 BT Regular" charset="0"/>
              </a:rPr>
              <a:t>What is Christian ethics?</a:t>
            </a:r>
            <a:br>
              <a:rPr lang="en-US" sz="6000" b="0" smtClean="0">
                <a:solidFill>
                  <a:srgbClr val="FFAF18"/>
                </a:solidFill>
                <a:latin typeface="Blackletter686 BT Regular" charset="0"/>
              </a:rPr>
            </a:br>
            <a:r>
              <a:rPr lang="en-US" sz="3200" b="0" smtClean="0">
                <a:solidFill>
                  <a:schemeClr val="tx1"/>
                </a:solidFill>
                <a:latin typeface="Britannic Bold" charset="0"/>
              </a:rPr>
              <a:t>Road Map</a:t>
            </a:r>
          </a:p>
        </p:txBody>
      </p:sp>
      <p:sp>
        <p:nvSpPr>
          <p:cNvPr id="201731" name="Rectangle 3"/>
          <p:cNvSpPr>
            <a:spLocks noGrp="1" noChangeArrowheads="1"/>
          </p:cNvSpPr>
          <p:nvPr>
            <p:ph type="body" idx="1"/>
          </p:nvPr>
        </p:nvSpPr>
        <p:spPr/>
        <p:txBody>
          <a:bodyPr/>
          <a:lstStyle/>
          <a:p>
            <a:pPr marL="533400" indent="-533400" eaLnBrk="1" hangingPunct="1">
              <a:buClr>
                <a:schemeClr val="hlink"/>
              </a:buClr>
              <a:buSzPct val="115000"/>
              <a:buFont typeface="Wingdings" charset="2"/>
              <a:buChar char="Ø"/>
            </a:pPr>
            <a:endParaRPr lang="en-US" sz="2400" b="1" smtClean="0">
              <a:latin typeface="Century Schoolbook" charset="0"/>
            </a:endParaRPr>
          </a:p>
          <a:p>
            <a:pPr marL="533400" indent="-533400" eaLnBrk="1" hangingPunct="1">
              <a:buClr>
                <a:schemeClr val="hlink"/>
              </a:buClr>
              <a:buSzPct val="115000"/>
              <a:buFont typeface="Wingdings" charset="2"/>
              <a:buChar char="Ø"/>
            </a:pPr>
            <a:endParaRPr lang="en-US" sz="2400" b="1" smtClean="0">
              <a:latin typeface="Century Schoolbook" charset="0"/>
            </a:endParaRPr>
          </a:p>
          <a:p>
            <a:pPr marL="533400" indent="-533400" eaLnBrk="1" hangingPunct="1">
              <a:buClr>
                <a:schemeClr val="hlink"/>
              </a:buClr>
              <a:buSzPct val="115000"/>
              <a:buFont typeface="Wingdings" charset="2"/>
              <a:buChar char="Ø"/>
            </a:pPr>
            <a:r>
              <a:rPr lang="en-US" sz="2400" b="1" smtClean="0">
                <a:latin typeface="Century Schoolbook" charset="0"/>
              </a:rPr>
              <a:t>Christian ethics vs. ethics</a:t>
            </a:r>
          </a:p>
          <a:p>
            <a:pPr marL="533400" indent="-533400" eaLnBrk="1" hangingPunct="1">
              <a:buClr>
                <a:schemeClr val="hlink"/>
              </a:buClr>
              <a:buSzPct val="115000"/>
              <a:buFont typeface="Wingdings" charset="2"/>
              <a:buChar char="Ø"/>
            </a:pPr>
            <a:endParaRPr lang="en-US" sz="2400" b="1" smtClean="0">
              <a:latin typeface="Century Schoolbook" charset="0"/>
            </a:endParaRPr>
          </a:p>
          <a:p>
            <a:pPr marL="533400" indent="-533400" eaLnBrk="1" hangingPunct="1">
              <a:buClr>
                <a:schemeClr val="hlink"/>
              </a:buClr>
              <a:buSzPct val="115000"/>
              <a:buFont typeface="Wingdings" charset="2"/>
              <a:buChar char="Ø"/>
            </a:pPr>
            <a:r>
              <a:rPr lang="en-US" sz="2400" b="1" smtClean="0">
                <a:latin typeface="Century Schoolbook" charset="0"/>
              </a:rPr>
              <a:t>Christian defined</a:t>
            </a:r>
          </a:p>
          <a:p>
            <a:pPr marL="533400" indent="-533400" eaLnBrk="1" hangingPunct="1">
              <a:buClr>
                <a:schemeClr val="hlink"/>
              </a:buClr>
              <a:buSzPct val="115000"/>
              <a:buFont typeface="Wingdings" charset="2"/>
              <a:buChar char="Ø"/>
            </a:pPr>
            <a:endParaRPr lang="en-US" sz="2400" b="1" smtClean="0">
              <a:latin typeface="Century Schoolbook" charset="0"/>
            </a:endParaRPr>
          </a:p>
          <a:p>
            <a:pPr marL="533400" indent="-533400" eaLnBrk="1" hangingPunct="1">
              <a:buClr>
                <a:schemeClr val="hlink"/>
              </a:buClr>
              <a:buSzPct val="115000"/>
              <a:buFont typeface="Wingdings" charset="2"/>
              <a:buChar char="Ø"/>
            </a:pPr>
            <a:r>
              <a:rPr lang="en-US" sz="2400" b="1" smtClean="0">
                <a:latin typeface="Century Schoolbook" charset="0"/>
              </a:rPr>
              <a:t>Faith and reason</a:t>
            </a:r>
          </a:p>
          <a:p>
            <a:pPr marL="533400" indent="-533400" eaLnBrk="1" hangingPunct="1">
              <a:buClr>
                <a:schemeClr val="hlink"/>
              </a:buClr>
              <a:buSzPct val="115000"/>
              <a:buFont typeface="Wingdings" charset="2"/>
              <a:buChar char="Ø"/>
            </a:pPr>
            <a:endParaRPr lang="en-US" sz="2400" b="1" smtClean="0">
              <a:latin typeface="Century Schoolbook" charset="0"/>
            </a:endParaRPr>
          </a:p>
          <a:p>
            <a:pPr marL="533400" indent="-533400" eaLnBrk="1" hangingPunct="1">
              <a:buClr>
                <a:schemeClr val="hlink"/>
              </a:buClr>
              <a:buSzPct val="115000"/>
              <a:buFontTx/>
              <a:buNone/>
            </a:pPr>
            <a:r>
              <a:rPr lang="en-US" sz="2400" b="1" smtClean="0">
                <a:latin typeface="Century Schoolbook" charset="0"/>
              </a:rPr>
              <a:t>			</a:t>
            </a:r>
          </a:p>
        </p:txBody>
      </p:sp>
      <p:sp>
        <p:nvSpPr>
          <p:cNvPr id="27652"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1731">
                                            <p:txEl>
                                              <p:pRg st="2" end="2"/>
                                            </p:txEl>
                                          </p:spTgt>
                                        </p:tgtEl>
                                        <p:attrNameLst>
                                          <p:attrName>style.visibility</p:attrName>
                                        </p:attrNameLst>
                                      </p:cBhvr>
                                      <p:to>
                                        <p:strVal val="visible"/>
                                      </p:to>
                                    </p:set>
                                    <p:animEffect transition="in" filter="wipe(left)">
                                      <p:cBhvr>
                                        <p:cTn id="7" dur="500"/>
                                        <p:tgtEl>
                                          <p:spTgt spid="201731">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1731">
                                            <p:txEl>
                                              <p:pRg st="4" end="4"/>
                                            </p:txEl>
                                          </p:spTgt>
                                        </p:tgtEl>
                                        <p:attrNameLst>
                                          <p:attrName>style.visibility</p:attrName>
                                        </p:attrNameLst>
                                      </p:cBhvr>
                                      <p:to>
                                        <p:strVal val="visible"/>
                                      </p:to>
                                    </p:set>
                                    <p:animEffect transition="in" filter="wipe(left)">
                                      <p:cBhvr>
                                        <p:cTn id="12" dur="500"/>
                                        <p:tgtEl>
                                          <p:spTgt spid="201731">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1731">
                                            <p:txEl>
                                              <p:pRg st="6" end="6"/>
                                            </p:txEl>
                                          </p:spTgt>
                                        </p:tgtEl>
                                        <p:attrNameLst>
                                          <p:attrName>style.visibility</p:attrName>
                                        </p:attrNameLst>
                                      </p:cBhvr>
                                      <p:to>
                                        <p:strVal val="visible"/>
                                      </p:to>
                                    </p:set>
                                    <p:animEffect transition="in" filter="wipe(left)">
                                      <p:cBhvr>
                                        <p:cTn id="17" dur="500"/>
                                        <p:tgtEl>
                                          <p:spTgt spid="201731">
                                            <p:txEl>
                                              <p:pRg st="6" end="6"/>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1731">
                                            <p:txEl>
                                              <p:pRg st="8" end="8"/>
                                            </p:txEl>
                                          </p:spTgt>
                                        </p:tgtEl>
                                        <p:attrNameLst>
                                          <p:attrName>style.visibility</p:attrName>
                                        </p:attrNameLst>
                                      </p:cBhvr>
                                      <p:to>
                                        <p:strVal val="visible"/>
                                      </p:to>
                                    </p:set>
                                    <p:animEffect transition="in" filter="wipe(left)">
                                      <p:cBhvr>
                                        <p:cTn id="22" dur="500"/>
                                        <p:tgtEl>
                                          <p:spTgt spid="201731">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1" grpId="0" build="p"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sz="6000" b="0" smtClean="0">
                <a:solidFill>
                  <a:srgbClr val="FFAF18"/>
                </a:solidFill>
                <a:latin typeface="Blackletter686 BT Regular" charset="0"/>
              </a:rPr>
              <a:t>How does Christian qualify ethics?</a:t>
            </a:r>
            <a:endParaRPr lang="en-US" b="0" i="1" smtClean="0">
              <a:solidFill>
                <a:schemeClr val="tx1"/>
              </a:solidFill>
              <a:latin typeface="Arial Narrow" charset="0"/>
            </a:endParaRPr>
          </a:p>
        </p:txBody>
      </p:sp>
      <p:sp>
        <p:nvSpPr>
          <p:cNvPr id="106499" name="Rectangle 3"/>
          <p:cNvSpPr>
            <a:spLocks noGrp="1" noChangeArrowheads="1"/>
          </p:cNvSpPr>
          <p:nvPr>
            <p:ph type="body" idx="1"/>
          </p:nvPr>
        </p:nvSpPr>
        <p:spPr>
          <a:xfrm>
            <a:off x="533400" y="1905000"/>
            <a:ext cx="8229600" cy="4495800"/>
          </a:xfrm>
          <a:ln>
            <a:solidFill>
              <a:srgbClr val="FF1C73"/>
            </a:solidFill>
            <a:miter lim="800000"/>
            <a:headEnd/>
            <a:tailEnd/>
          </a:ln>
        </p:spPr>
        <p:txBody>
          <a:bodyPr/>
          <a:lstStyle/>
          <a:p>
            <a:pPr marL="533400" indent="-533400" eaLnBrk="1" hangingPunct="1">
              <a:lnSpc>
                <a:spcPct val="90000"/>
              </a:lnSpc>
              <a:buClr>
                <a:srgbClr val="D41766"/>
              </a:buClr>
              <a:buFont typeface="Wingdings" charset="2"/>
              <a:buChar char="v"/>
            </a:pPr>
            <a:r>
              <a:rPr lang="en-US" sz="2400" smtClean="0">
                <a:latin typeface="Century Schoolbook" charset="0"/>
              </a:rPr>
              <a:t>TRADITION: Christianity is a tradition, or a group of traditions, with its own story, communities, ethos, beliefs, values, practices, loyalties, and </a:t>
            </a:r>
            <a:r>
              <a:rPr lang="en-US" sz="2400" b="1" smtClean="0">
                <a:solidFill>
                  <a:srgbClr val="FF1C73"/>
                </a:solidFill>
                <a:latin typeface="Century Schoolbook" charset="0"/>
              </a:rPr>
              <a:t>identity</a:t>
            </a:r>
            <a:endParaRPr lang="en-US" sz="2400" smtClean="0">
              <a:latin typeface="Century Schoolbook" charset="0"/>
            </a:endParaRPr>
          </a:p>
          <a:p>
            <a:pPr marL="533400" indent="-533400" eaLnBrk="1" hangingPunct="1">
              <a:lnSpc>
                <a:spcPct val="90000"/>
              </a:lnSpc>
              <a:buFont typeface="Wingdings" charset="2"/>
              <a:buChar char="ü"/>
            </a:pPr>
            <a:endParaRPr lang="en-US" sz="2400" smtClean="0">
              <a:latin typeface="Century Schoolbook" charset="0"/>
            </a:endParaRPr>
          </a:p>
          <a:p>
            <a:pPr marL="533400" indent="-533400" eaLnBrk="1" hangingPunct="1">
              <a:lnSpc>
                <a:spcPct val="90000"/>
              </a:lnSpc>
              <a:buClr>
                <a:srgbClr val="D42677"/>
              </a:buClr>
              <a:buFont typeface="Wingdings" charset="2"/>
              <a:buChar char="v"/>
            </a:pPr>
            <a:r>
              <a:rPr lang="en-US" sz="2400" smtClean="0">
                <a:latin typeface="Century Schoolbook" charset="0"/>
              </a:rPr>
              <a:t>PERSON OF JESUS CHRIST: </a:t>
            </a:r>
          </a:p>
          <a:p>
            <a:pPr marL="533400" indent="-533400" eaLnBrk="1" hangingPunct="1">
              <a:lnSpc>
                <a:spcPct val="90000"/>
              </a:lnSpc>
              <a:buFont typeface="Wingdings" charset="2"/>
              <a:buChar char="ü"/>
            </a:pPr>
            <a:r>
              <a:rPr lang="en-US" sz="2400" smtClean="0">
                <a:latin typeface="Century Schoolbook" charset="0"/>
              </a:rPr>
              <a:t>		Christ refers to the anointed one of God, the messiah whom Christians identify as Jesus of Nazareth</a:t>
            </a:r>
          </a:p>
          <a:p>
            <a:pPr marL="533400" indent="-533400" eaLnBrk="1" hangingPunct="1">
              <a:lnSpc>
                <a:spcPct val="90000"/>
              </a:lnSpc>
              <a:buFont typeface="Wingdings" charset="2"/>
              <a:buChar char="ü"/>
            </a:pPr>
            <a:r>
              <a:rPr lang="en-US" sz="2400" smtClean="0">
                <a:latin typeface="Century Schoolbook" charset="0"/>
              </a:rPr>
              <a:t>		Jesus Christ = </a:t>
            </a:r>
            <a:r>
              <a:rPr lang="en-US" sz="2400" smtClean="0">
                <a:solidFill>
                  <a:srgbClr val="FF1C73"/>
                </a:solidFill>
                <a:latin typeface="Century Schoolbook" charset="0"/>
              </a:rPr>
              <a:t>God become human</a:t>
            </a:r>
            <a:r>
              <a:rPr lang="en-US" sz="2400" smtClean="0">
                <a:latin typeface="Century Schoolbook" charset="0"/>
              </a:rPr>
              <a:t>, the definitive and fullest revelation of God</a:t>
            </a:r>
          </a:p>
          <a:p>
            <a:pPr marL="1295400" lvl="2" indent="-381000" eaLnBrk="1" hangingPunct="1">
              <a:lnSpc>
                <a:spcPct val="90000"/>
              </a:lnSpc>
              <a:buFont typeface="Wingdings" charset="2"/>
              <a:buChar char="ü"/>
            </a:pPr>
            <a:r>
              <a:rPr lang="en-US" sz="1800" smtClean="0">
                <a:latin typeface="Century Schoolbook" charset="0"/>
              </a:rPr>
              <a:t>(though not the exclusive revelation of God)</a:t>
            </a:r>
            <a:endParaRPr lang="en-US" sz="1800" i="1" smtClean="0">
              <a:latin typeface="Arial Narrow" charset="0"/>
            </a:endParaRPr>
          </a:p>
          <a:p>
            <a:pPr marL="533400" indent="-533400" eaLnBrk="1" hangingPunct="1">
              <a:lnSpc>
                <a:spcPct val="90000"/>
              </a:lnSpc>
              <a:buFont typeface="Wingdings" charset="2"/>
              <a:buChar char="ü"/>
            </a:pPr>
            <a:endParaRPr lang="en-US" sz="2800" smtClean="0"/>
          </a:p>
        </p:txBody>
      </p:sp>
      <p:sp>
        <p:nvSpPr>
          <p:cNvPr id="28676"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6499">
                                            <p:txEl>
                                              <p:pRg st="0" end="0"/>
                                            </p:txEl>
                                          </p:spTgt>
                                        </p:tgtEl>
                                        <p:attrNameLst>
                                          <p:attrName>style.visibility</p:attrName>
                                        </p:attrNameLst>
                                      </p:cBhvr>
                                      <p:to>
                                        <p:strVal val="visible"/>
                                      </p:to>
                                    </p:set>
                                    <p:animEffect transition="in" filter="wipe(left)">
                                      <p:cBhvr>
                                        <p:cTn id="7" dur="500"/>
                                        <p:tgtEl>
                                          <p:spTgt spid="1064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6499">
                                            <p:txEl>
                                              <p:pRg st="2" end="2"/>
                                            </p:txEl>
                                          </p:spTgt>
                                        </p:tgtEl>
                                        <p:attrNameLst>
                                          <p:attrName>style.visibility</p:attrName>
                                        </p:attrNameLst>
                                      </p:cBhvr>
                                      <p:to>
                                        <p:strVal val="visible"/>
                                      </p:to>
                                    </p:set>
                                    <p:animEffect transition="in" filter="wipe(left)">
                                      <p:cBhvr>
                                        <p:cTn id="12" dur="500"/>
                                        <p:tgtEl>
                                          <p:spTgt spid="1064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6499">
                                            <p:txEl>
                                              <p:pRg st="3" end="3"/>
                                            </p:txEl>
                                          </p:spTgt>
                                        </p:tgtEl>
                                        <p:attrNameLst>
                                          <p:attrName>style.visibility</p:attrName>
                                        </p:attrNameLst>
                                      </p:cBhvr>
                                      <p:to>
                                        <p:strVal val="visible"/>
                                      </p:to>
                                    </p:set>
                                    <p:animEffect transition="in" filter="wipe(left)">
                                      <p:cBhvr>
                                        <p:cTn id="17" dur="500"/>
                                        <p:tgtEl>
                                          <p:spTgt spid="10649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6499">
                                            <p:txEl>
                                              <p:pRg st="4" end="4"/>
                                            </p:txEl>
                                          </p:spTgt>
                                        </p:tgtEl>
                                        <p:attrNameLst>
                                          <p:attrName>style.visibility</p:attrName>
                                        </p:attrNameLst>
                                      </p:cBhvr>
                                      <p:to>
                                        <p:strVal val="visible"/>
                                      </p:to>
                                    </p:set>
                                    <p:animEffect transition="in" filter="wipe(left)">
                                      <p:cBhvr>
                                        <p:cTn id="22" dur="500"/>
                                        <p:tgtEl>
                                          <p:spTgt spid="106499">
                                            <p:txEl>
                                              <p:pRg st="4" end="4"/>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06499">
                                            <p:txEl>
                                              <p:pRg st="5" end="5"/>
                                            </p:txEl>
                                          </p:spTgt>
                                        </p:tgtEl>
                                        <p:attrNameLst>
                                          <p:attrName>style.visibility</p:attrName>
                                        </p:attrNameLst>
                                      </p:cBhvr>
                                      <p:to>
                                        <p:strVal val="visible"/>
                                      </p:to>
                                    </p:set>
                                    <p:animEffect transition="in" filter="wipe(left)">
                                      <p:cBhvr>
                                        <p:cTn id="25" dur="500"/>
                                        <p:tgtEl>
                                          <p:spTgt spid="1064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sz="6000" b="0" smtClean="0">
                <a:solidFill>
                  <a:srgbClr val="FFAF18"/>
                </a:solidFill>
                <a:latin typeface="Blackletter686 BT Regular" charset="0"/>
              </a:rPr>
              <a:t>Christian Defined</a:t>
            </a:r>
            <a:endParaRPr lang="en-US" sz="6000" b="0" smtClean="0">
              <a:solidFill>
                <a:schemeClr val="tx1"/>
              </a:solidFill>
              <a:latin typeface="Blackletter686 BT Regular" charset="0"/>
            </a:endParaRPr>
          </a:p>
        </p:txBody>
      </p:sp>
      <p:sp>
        <p:nvSpPr>
          <p:cNvPr id="185347" name="Rectangle 3"/>
          <p:cNvSpPr>
            <a:spLocks noGrp="1" noChangeArrowheads="1"/>
          </p:cNvSpPr>
          <p:nvPr>
            <p:ph type="body" idx="1"/>
          </p:nvPr>
        </p:nvSpPr>
        <p:spPr>
          <a:xfrm>
            <a:off x="1219200" y="1676400"/>
            <a:ext cx="7924800" cy="4876800"/>
          </a:xfrm>
        </p:spPr>
        <p:txBody>
          <a:bodyPr/>
          <a:lstStyle/>
          <a:p>
            <a:pPr eaLnBrk="1" hangingPunct="1">
              <a:buClr>
                <a:schemeClr val="hlink"/>
              </a:buClr>
              <a:buFontTx/>
              <a:buNone/>
            </a:pPr>
            <a:r>
              <a:rPr lang="en-US" sz="2800" smtClean="0">
                <a:latin typeface="Century Schoolbook" charset="0"/>
              </a:rPr>
              <a:t>A Christian is</a:t>
            </a:r>
          </a:p>
          <a:p>
            <a:pPr eaLnBrk="1" hangingPunct="1">
              <a:buClr>
                <a:srgbClr val="3DC4F5"/>
              </a:buClr>
              <a:buFont typeface="Wingdings 3" charset="2"/>
              <a:buChar char="_"/>
            </a:pPr>
            <a:r>
              <a:rPr lang="en-US" sz="2800" smtClean="0">
                <a:latin typeface="Century Schoolbook" charset="0"/>
              </a:rPr>
              <a:t>	a) a person who has identified with the cause of 	Jesus Christ, i.e., the reign of God that began with the life and teaching of Jesus, and</a:t>
            </a:r>
          </a:p>
          <a:p>
            <a:pPr eaLnBrk="1" hangingPunct="1">
              <a:buClr>
                <a:srgbClr val="3DC4F5"/>
              </a:buClr>
              <a:buFontTx/>
              <a:buNone/>
            </a:pPr>
            <a:endParaRPr lang="en-US" sz="2800" smtClean="0">
              <a:latin typeface="Century Schoolbook" charset="0"/>
            </a:endParaRPr>
          </a:p>
          <a:p>
            <a:pPr eaLnBrk="1" hangingPunct="1">
              <a:buClr>
                <a:srgbClr val="3DC4F5"/>
              </a:buClr>
              <a:buFont typeface="Wingdings 3" charset="2"/>
              <a:buChar char="_"/>
            </a:pPr>
            <a:r>
              <a:rPr lang="en-US" sz="2800" smtClean="0">
                <a:latin typeface="Century Schoolbook" charset="0"/>
              </a:rPr>
              <a:t>	b) a member of a community of those who seek to follow Christ as his disciples by embodying God’s reign on earth</a:t>
            </a:r>
            <a:endParaRPr lang="en-US" sz="2800" b="1" smtClean="0">
              <a:latin typeface="Century Schoolbook" charset="0"/>
            </a:endParaRPr>
          </a:p>
        </p:txBody>
      </p:sp>
      <p:sp>
        <p:nvSpPr>
          <p:cNvPr id="29700" name="Rectangle 4"/>
          <p:cNvSpPr>
            <a:spLocks noChangeArrowheads="1"/>
          </p:cNvSpPr>
          <p:nvPr/>
        </p:nvSpPr>
        <p:spPr bwMode="auto">
          <a:xfrm>
            <a:off x="891540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4</a:t>
            </a:r>
          </a:p>
        </p:txBody>
      </p:sp>
      <p:sp>
        <p:nvSpPr>
          <p:cNvPr id="29701" name="Text Box 5"/>
          <p:cNvSpPr txBox="1">
            <a:spLocks noChangeArrowheads="1"/>
          </p:cNvSpPr>
          <p:nvPr/>
        </p:nvSpPr>
        <p:spPr bwMode="auto">
          <a:xfrm>
            <a:off x="0" y="6629400"/>
            <a:ext cx="4191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900">
                <a:solidFill>
                  <a:schemeClr val="bg1"/>
                </a:solidFill>
              </a:rPr>
              <a:t>END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5347">
                                            <p:txEl>
                                              <p:pRg st="0" end="0"/>
                                            </p:txEl>
                                          </p:spTgt>
                                        </p:tgtEl>
                                        <p:attrNameLst>
                                          <p:attrName>style.visibility</p:attrName>
                                        </p:attrNameLst>
                                      </p:cBhvr>
                                      <p:to>
                                        <p:strVal val="visible"/>
                                      </p:to>
                                    </p:set>
                                    <p:animEffect transition="in" filter="wipe(left)">
                                      <p:cBhvr>
                                        <p:cTn id="7" dur="500"/>
                                        <p:tgtEl>
                                          <p:spTgt spid="1853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5347">
                                            <p:txEl>
                                              <p:pRg st="1" end="1"/>
                                            </p:txEl>
                                          </p:spTgt>
                                        </p:tgtEl>
                                        <p:attrNameLst>
                                          <p:attrName>style.visibility</p:attrName>
                                        </p:attrNameLst>
                                      </p:cBhvr>
                                      <p:to>
                                        <p:strVal val="visible"/>
                                      </p:to>
                                    </p:set>
                                    <p:animEffect transition="in" filter="wipe(left)">
                                      <p:cBhvr>
                                        <p:cTn id="12" dur="500"/>
                                        <p:tgtEl>
                                          <p:spTgt spid="1853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5347">
                                            <p:txEl>
                                              <p:pRg st="3" end="3"/>
                                            </p:txEl>
                                          </p:spTgt>
                                        </p:tgtEl>
                                        <p:attrNameLst>
                                          <p:attrName>style.visibility</p:attrName>
                                        </p:attrNameLst>
                                      </p:cBhvr>
                                      <p:to>
                                        <p:strVal val="visible"/>
                                      </p:to>
                                    </p:set>
                                    <p:animEffect transition="in" filter="wipe(left)">
                                      <p:cBhvr>
                                        <p:cTn id="17" dur="500"/>
                                        <p:tgtEl>
                                          <p:spTgt spid="1853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347" grpId="0" build="p" bldLvl="2"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52400" y="533400"/>
            <a:ext cx="8991600" cy="1676400"/>
          </a:xfrm>
        </p:spPr>
        <p:txBody>
          <a:bodyPr/>
          <a:lstStyle/>
          <a:p>
            <a:pPr eaLnBrk="1" hangingPunct="1"/>
            <a:r>
              <a:rPr lang="en-US" sz="6000" b="0" smtClean="0">
                <a:solidFill>
                  <a:srgbClr val="FFAF18"/>
                </a:solidFill>
                <a:latin typeface="Blackletter686 BT Regular" charset="0"/>
              </a:rPr>
              <a:t>What is the Relationship between </a:t>
            </a:r>
            <a:br>
              <a:rPr lang="en-US" sz="6000" b="0" smtClean="0">
                <a:solidFill>
                  <a:srgbClr val="FFAF18"/>
                </a:solidFill>
                <a:latin typeface="Blackletter686 BT Regular" charset="0"/>
              </a:rPr>
            </a:br>
            <a:r>
              <a:rPr lang="en-US" sz="6000" b="0" smtClean="0">
                <a:solidFill>
                  <a:srgbClr val="FFAF18"/>
                </a:solidFill>
                <a:latin typeface="Blackletter686 BT Regular" charset="0"/>
              </a:rPr>
              <a:t>Faith and Reason?</a:t>
            </a:r>
            <a:endParaRPr lang="en-US" sz="6000" b="0" smtClean="0">
              <a:solidFill>
                <a:schemeClr val="tx1"/>
              </a:solidFill>
              <a:latin typeface="Blackletter686 BT Regular" charset="0"/>
            </a:endParaRPr>
          </a:p>
        </p:txBody>
      </p:sp>
      <p:sp>
        <p:nvSpPr>
          <p:cNvPr id="197635" name="Rectangle 3"/>
          <p:cNvSpPr>
            <a:spLocks noGrp="1" noChangeArrowheads="1"/>
          </p:cNvSpPr>
          <p:nvPr>
            <p:ph type="body" idx="1"/>
          </p:nvPr>
        </p:nvSpPr>
        <p:spPr>
          <a:xfrm>
            <a:off x="990600" y="2286000"/>
            <a:ext cx="7772400" cy="4572000"/>
          </a:xfrm>
        </p:spPr>
        <p:txBody>
          <a:bodyPr/>
          <a:lstStyle/>
          <a:p>
            <a:pPr eaLnBrk="1" hangingPunct="1">
              <a:lnSpc>
                <a:spcPct val="90000"/>
              </a:lnSpc>
              <a:buClr>
                <a:schemeClr val="hlink"/>
              </a:buClr>
              <a:buFont typeface="Wingdings" charset="2"/>
              <a:buChar char="U"/>
            </a:pPr>
            <a:endParaRPr lang="en-US" sz="2400" smtClean="0">
              <a:latin typeface="Century Schoolbook" charset="0"/>
            </a:endParaRPr>
          </a:p>
          <a:p>
            <a:pPr eaLnBrk="1" hangingPunct="1">
              <a:lnSpc>
                <a:spcPct val="90000"/>
              </a:lnSpc>
              <a:buClr>
                <a:schemeClr val="hlink"/>
              </a:buClr>
              <a:buFont typeface="Wingdings" charset="2"/>
              <a:buChar char="U"/>
            </a:pPr>
            <a:endParaRPr lang="en-US" sz="2400" smtClean="0">
              <a:latin typeface="Century Schoolbook" charset="0"/>
            </a:endParaRPr>
          </a:p>
          <a:p>
            <a:pPr eaLnBrk="1" hangingPunct="1">
              <a:lnSpc>
                <a:spcPct val="90000"/>
              </a:lnSpc>
              <a:buClr>
                <a:srgbClr val="1CF4FF"/>
              </a:buClr>
              <a:buSzPct val="120000"/>
              <a:buFont typeface="Wingdings 3" charset="2"/>
              <a:buChar char="["/>
            </a:pPr>
            <a:r>
              <a:rPr lang="en-US" sz="2400" smtClean="0">
                <a:latin typeface="Century Schoolbook" charset="0"/>
              </a:rPr>
              <a:t>A LIVING FAITH = </a:t>
            </a:r>
            <a:r>
              <a:rPr lang="en-US" sz="2400" smtClean="0">
                <a:solidFill>
                  <a:srgbClr val="1CF4FF"/>
                </a:solidFill>
                <a:latin typeface="Century Schoolbook" charset="0"/>
              </a:rPr>
              <a:t>AN EXAMINED FAITH</a:t>
            </a:r>
            <a:endParaRPr lang="en-US" sz="2400" smtClean="0">
              <a:latin typeface="Century Schoolbook" charset="0"/>
            </a:endParaRPr>
          </a:p>
          <a:p>
            <a:pPr eaLnBrk="1" hangingPunct="1">
              <a:lnSpc>
                <a:spcPct val="90000"/>
              </a:lnSpc>
              <a:buClr>
                <a:schemeClr val="hlink"/>
              </a:buClr>
              <a:buFont typeface="Wingdings" charset="2"/>
              <a:buNone/>
            </a:pPr>
            <a:r>
              <a:rPr lang="en-US" sz="2400" smtClean="0">
                <a:latin typeface="Century Schoolbook" charset="0"/>
              </a:rPr>
              <a:t>		A faith that is not lived and examined is a meaningless or irrelevant faith--like a lottery ticket one never looks at.  </a:t>
            </a:r>
          </a:p>
          <a:p>
            <a:pPr eaLnBrk="1" hangingPunct="1">
              <a:lnSpc>
                <a:spcPct val="90000"/>
              </a:lnSpc>
              <a:buClr>
                <a:schemeClr val="hlink"/>
              </a:buClr>
              <a:buFont typeface="Wingdings" charset="2"/>
              <a:buNone/>
            </a:pPr>
            <a:r>
              <a:rPr lang="en-US" sz="2400" smtClean="0">
                <a:latin typeface="Century Schoolbook" charset="0"/>
              </a:rPr>
              <a:t>		</a:t>
            </a:r>
          </a:p>
          <a:p>
            <a:pPr eaLnBrk="1" hangingPunct="1">
              <a:lnSpc>
                <a:spcPct val="90000"/>
              </a:lnSpc>
              <a:buClr>
                <a:schemeClr val="hlink"/>
              </a:buClr>
              <a:buFont typeface="Wingdings" charset="2"/>
              <a:buNone/>
            </a:pPr>
            <a:r>
              <a:rPr lang="en-US" sz="2400" smtClean="0">
                <a:latin typeface="Century Schoolbook" charset="0"/>
              </a:rPr>
              <a:t>		Christians use reason and experience to make sense of their tradition and its faith.</a:t>
            </a:r>
          </a:p>
          <a:p>
            <a:pPr eaLnBrk="1" hangingPunct="1">
              <a:lnSpc>
                <a:spcPct val="90000"/>
              </a:lnSpc>
              <a:buClr>
                <a:schemeClr val="hlink"/>
              </a:buClr>
              <a:buFont typeface="Wingdings" charset="2"/>
              <a:buChar char="U"/>
            </a:pPr>
            <a:endParaRPr lang="en-US" sz="2400" smtClean="0">
              <a:latin typeface="Century Schoolbook" charset="0"/>
            </a:endParaRPr>
          </a:p>
        </p:txBody>
      </p:sp>
      <p:sp>
        <p:nvSpPr>
          <p:cNvPr id="30724" name="Rectangle 4"/>
          <p:cNvSpPr>
            <a:spLocks noChangeArrowheads="1"/>
          </p:cNvSpPr>
          <p:nvPr/>
        </p:nvSpPr>
        <p:spPr bwMode="auto">
          <a:xfrm>
            <a:off x="891540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4</a:t>
            </a:r>
          </a:p>
        </p:txBody>
      </p:sp>
      <p:sp>
        <p:nvSpPr>
          <p:cNvPr id="30725" name="Text Box 5"/>
          <p:cNvSpPr txBox="1">
            <a:spLocks noChangeArrowheads="1"/>
          </p:cNvSpPr>
          <p:nvPr/>
        </p:nvSpPr>
        <p:spPr bwMode="auto">
          <a:xfrm>
            <a:off x="0" y="6629400"/>
            <a:ext cx="4191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900">
                <a:solidFill>
                  <a:schemeClr val="bg1"/>
                </a:solidFill>
              </a:rPr>
              <a:t>END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7635">
                                            <p:txEl>
                                              <p:pRg st="2" end="2"/>
                                            </p:txEl>
                                          </p:spTgt>
                                        </p:tgtEl>
                                        <p:attrNameLst>
                                          <p:attrName>style.visibility</p:attrName>
                                        </p:attrNameLst>
                                      </p:cBhvr>
                                      <p:to>
                                        <p:strVal val="visible"/>
                                      </p:to>
                                    </p:set>
                                    <p:animEffect transition="in" filter="wipe(left)">
                                      <p:cBhvr>
                                        <p:cTn id="7" dur="500"/>
                                        <p:tgtEl>
                                          <p:spTgt spid="197635">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7635">
                                            <p:txEl>
                                              <p:pRg st="3" end="3"/>
                                            </p:txEl>
                                          </p:spTgt>
                                        </p:tgtEl>
                                        <p:attrNameLst>
                                          <p:attrName>style.visibility</p:attrName>
                                        </p:attrNameLst>
                                      </p:cBhvr>
                                      <p:to>
                                        <p:strVal val="visible"/>
                                      </p:to>
                                    </p:set>
                                    <p:animEffect transition="in" filter="wipe(left)">
                                      <p:cBhvr>
                                        <p:cTn id="12" dur="500"/>
                                        <p:tgtEl>
                                          <p:spTgt spid="197635">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7635">
                                            <p:txEl>
                                              <p:pRg st="4" end="4"/>
                                            </p:txEl>
                                          </p:spTgt>
                                        </p:tgtEl>
                                        <p:attrNameLst>
                                          <p:attrName>style.visibility</p:attrName>
                                        </p:attrNameLst>
                                      </p:cBhvr>
                                      <p:to>
                                        <p:strVal val="visible"/>
                                      </p:to>
                                    </p:set>
                                    <p:animEffect transition="in" filter="wipe(left)">
                                      <p:cBhvr>
                                        <p:cTn id="17" dur="500"/>
                                        <p:tgtEl>
                                          <p:spTgt spid="197635">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7635">
                                            <p:txEl>
                                              <p:pRg st="5" end="5"/>
                                            </p:txEl>
                                          </p:spTgt>
                                        </p:tgtEl>
                                        <p:attrNameLst>
                                          <p:attrName>style.visibility</p:attrName>
                                        </p:attrNameLst>
                                      </p:cBhvr>
                                      <p:to>
                                        <p:strVal val="visible"/>
                                      </p:to>
                                    </p:set>
                                    <p:animEffect transition="in" filter="wipe(left)">
                                      <p:cBhvr>
                                        <p:cTn id="22" dur="500"/>
                                        <p:tgtEl>
                                          <p:spTgt spid="1976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5" grpId="0" build="p" bldLvl="2"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sz="6000" b="0" smtClean="0">
                <a:solidFill>
                  <a:srgbClr val="FFAF18"/>
                </a:solidFill>
                <a:latin typeface="Blackletter686 BT Regular" charset="0"/>
              </a:rPr>
              <a:t>The Dialogue of Faith and Reason</a:t>
            </a:r>
            <a:endParaRPr lang="en-US" sz="6000" b="0" smtClean="0">
              <a:solidFill>
                <a:schemeClr val="tx1"/>
              </a:solidFill>
              <a:latin typeface="Blackletter686 BT Regular" charset="0"/>
            </a:endParaRPr>
          </a:p>
        </p:txBody>
      </p:sp>
      <p:sp>
        <p:nvSpPr>
          <p:cNvPr id="198659" name="Rectangle 3"/>
          <p:cNvSpPr>
            <a:spLocks noGrp="1" noChangeArrowheads="1"/>
          </p:cNvSpPr>
          <p:nvPr>
            <p:ph type="body" idx="1"/>
          </p:nvPr>
        </p:nvSpPr>
        <p:spPr>
          <a:xfrm>
            <a:off x="1219200" y="1676400"/>
            <a:ext cx="7924800" cy="4876800"/>
          </a:xfrm>
        </p:spPr>
        <p:txBody>
          <a:bodyPr/>
          <a:lstStyle/>
          <a:p>
            <a:pPr eaLnBrk="1" hangingPunct="1">
              <a:lnSpc>
                <a:spcPct val="90000"/>
              </a:lnSpc>
              <a:buClr>
                <a:srgbClr val="1CF4FF"/>
              </a:buClr>
              <a:buSzPct val="120000"/>
              <a:buFont typeface="Wingdings 2" charset="2"/>
              <a:buChar char="ò"/>
            </a:pPr>
            <a:r>
              <a:rPr lang="en-US" sz="2400" smtClean="0">
                <a:latin typeface="Century Schoolbook" charset="0"/>
              </a:rPr>
              <a:t>STARTING POINT</a:t>
            </a:r>
          </a:p>
          <a:p>
            <a:pPr eaLnBrk="1" hangingPunct="1">
              <a:lnSpc>
                <a:spcPct val="90000"/>
              </a:lnSpc>
              <a:buClr>
                <a:schemeClr val="hlink"/>
              </a:buClr>
              <a:buFont typeface="Wingdings" charset="2"/>
              <a:buChar char="U"/>
            </a:pPr>
            <a:r>
              <a:rPr lang="en-US" sz="2400" smtClean="0">
                <a:latin typeface="Century Schoolbook" charset="0"/>
              </a:rPr>
              <a:t>		Christian faith is a starting point for CE but it faith does not replace ethical reflection</a:t>
            </a:r>
          </a:p>
          <a:p>
            <a:pPr eaLnBrk="1" hangingPunct="1">
              <a:lnSpc>
                <a:spcPct val="90000"/>
              </a:lnSpc>
              <a:buClr>
                <a:schemeClr val="hlink"/>
              </a:buClr>
              <a:buFont typeface="Wingdings" charset="2"/>
              <a:buChar char="U"/>
            </a:pPr>
            <a:endParaRPr lang="en-US" sz="2400" smtClean="0">
              <a:latin typeface="Century Schoolbook" charset="0"/>
            </a:endParaRPr>
          </a:p>
          <a:p>
            <a:pPr eaLnBrk="1" hangingPunct="1">
              <a:lnSpc>
                <a:spcPct val="90000"/>
              </a:lnSpc>
              <a:buClr>
                <a:srgbClr val="1CF4FF"/>
              </a:buClr>
              <a:buSzPct val="120000"/>
              <a:buFont typeface="Wingdings 2" charset="2"/>
              <a:buChar char="ò"/>
            </a:pPr>
            <a:r>
              <a:rPr lang="en-US" sz="2400" smtClean="0">
                <a:latin typeface="Century Schoolbook" charset="0"/>
              </a:rPr>
              <a:t>REASON INFORMED BY FAITH</a:t>
            </a:r>
          </a:p>
          <a:p>
            <a:pPr eaLnBrk="1" hangingPunct="1">
              <a:lnSpc>
                <a:spcPct val="90000"/>
              </a:lnSpc>
              <a:buClr>
                <a:schemeClr val="hlink"/>
              </a:buClr>
              <a:buFont typeface="Wingdings" charset="2"/>
              <a:buChar char="U"/>
            </a:pPr>
            <a:r>
              <a:rPr lang="en-US" sz="2400" smtClean="0">
                <a:latin typeface="Century Schoolbook" charset="0"/>
              </a:rPr>
              <a:t>		C&amp;M p.vi  define Christian ethics as a process of critically engaging our moral experience in light of Christian faith.  </a:t>
            </a:r>
          </a:p>
          <a:p>
            <a:pPr eaLnBrk="1" hangingPunct="1">
              <a:lnSpc>
                <a:spcPct val="90000"/>
              </a:lnSpc>
              <a:buClr>
                <a:schemeClr val="hlink"/>
              </a:buClr>
              <a:buFont typeface="Wingdings" charset="2"/>
              <a:buChar char="U"/>
            </a:pPr>
            <a:r>
              <a:rPr lang="en-US" sz="2400" smtClean="0">
                <a:latin typeface="Century Schoolbook" charset="0"/>
              </a:rPr>
              <a:t>		Faith informs the ethical reasoning of Christians and reason gives shape to faith by making it operative and providing feedback.</a:t>
            </a:r>
          </a:p>
          <a:p>
            <a:pPr eaLnBrk="1" hangingPunct="1">
              <a:lnSpc>
                <a:spcPct val="90000"/>
              </a:lnSpc>
              <a:buClr>
                <a:schemeClr val="hlink"/>
              </a:buClr>
              <a:buFont typeface="Wingdings" charset="2"/>
              <a:buChar char="U"/>
            </a:pPr>
            <a:r>
              <a:rPr lang="en-US" sz="2400" b="1" smtClean="0">
                <a:latin typeface="Century Schoolbook" charset="0"/>
              </a:rPr>
              <a:t>		GOAL = Cooperation and Harmony                       			of Faith &amp; Reason</a:t>
            </a:r>
          </a:p>
        </p:txBody>
      </p:sp>
      <p:sp>
        <p:nvSpPr>
          <p:cNvPr id="31748" name="Rectangle 4"/>
          <p:cNvSpPr>
            <a:spLocks noChangeArrowheads="1"/>
          </p:cNvSpPr>
          <p:nvPr/>
        </p:nvSpPr>
        <p:spPr bwMode="auto">
          <a:xfrm>
            <a:off x="891540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4</a:t>
            </a:r>
          </a:p>
        </p:txBody>
      </p:sp>
      <p:sp>
        <p:nvSpPr>
          <p:cNvPr id="31749" name="Text Box 5"/>
          <p:cNvSpPr txBox="1">
            <a:spLocks noChangeArrowheads="1"/>
          </p:cNvSpPr>
          <p:nvPr/>
        </p:nvSpPr>
        <p:spPr bwMode="auto">
          <a:xfrm>
            <a:off x="0" y="6629400"/>
            <a:ext cx="4191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900">
                <a:solidFill>
                  <a:schemeClr val="bg1"/>
                </a:solidFill>
              </a:rPr>
              <a:t>END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8659">
                                            <p:txEl>
                                              <p:pRg st="0" end="0"/>
                                            </p:txEl>
                                          </p:spTgt>
                                        </p:tgtEl>
                                        <p:attrNameLst>
                                          <p:attrName>style.visibility</p:attrName>
                                        </p:attrNameLst>
                                      </p:cBhvr>
                                      <p:to>
                                        <p:strVal val="visible"/>
                                      </p:to>
                                    </p:set>
                                    <p:animEffect transition="in" filter="wipe(left)">
                                      <p:cBhvr>
                                        <p:cTn id="7" dur="500"/>
                                        <p:tgtEl>
                                          <p:spTgt spid="19865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8659">
                                            <p:txEl>
                                              <p:pRg st="1" end="1"/>
                                            </p:txEl>
                                          </p:spTgt>
                                        </p:tgtEl>
                                        <p:attrNameLst>
                                          <p:attrName>style.visibility</p:attrName>
                                        </p:attrNameLst>
                                      </p:cBhvr>
                                      <p:to>
                                        <p:strVal val="visible"/>
                                      </p:to>
                                    </p:set>
                                    <p:animEffect transition="in" filter="wipe(left)">
                                      <p:cBhvr>
                                        <p:cTn id="12" dur="500"/>
                                        <p:tgtEl>
                                          <p:spTgt spid="19865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8659">
                                            <p:txEl>
                                              <p:pRg st="3" end="3"/>
                                            </p:txEl>
                                          </p:spTgt>
                                        </p:tgtEl>
                                        <p:attrNameLst>
                                          <p:attrName>style.visibility</p:attrName>
                                        </p:attrNameLst>
                                      </p:cBhvr>
                                      <p:to>
                                        <p:strVal val="visible"/>
                                      </p:to>
                                    </p:set>
                                    <p:animEffect transition="in" filter="wipe(left)">
                                      <p:cBhvr>
                                        <p:cTn id="17" dur="500"/>
                                        <p:tgtEl>
                                          <p:spTgt spid="19865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8659">
                                            <p:txEl>
                                              <p:pRg st="4" end="4"/>
                                            </p:txEl>
                                          </p:spTgt>
                                        </p:tgtEl>
                                        <p:attrNameLst>
                                          <p:attrName>style.visibility</p:attrName>
                                        </p:attrNameLst>
                                      </p:cBhvr>
                                      <p:to>
                                        <p:strVal val="visible"/>
                                      </p:to>
                                    </p:set>
                                    <p:animEffect transition="in" filter="wipe(left)">
                                      <p:cBhvr>
                                        <p:cTn id="22" dur="500"/>
                                        <p:tgtEl>
                                          <p:spTgt spid="19865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98659">
                                            <p:txEl>
                                              <p:pRg st="5" end="5"/>
                                            </p:txEl>
                                          </p:spTgt>
                                        </p:tgtEl>
                                        <p:attrNameLst>
                                          <p:attrName>style.visibility</p:attrName>
                                        </p:attrNameLst>
                                      </p:cBhvr>
                                      <p:to>
                                        <p:strVal val="visible"/>
                                      </p:to>
                                    </p:set>
                                    <p:animEffect transition="in" filter="wipe(left)">
                                      <p:cBhvr>
                                        <p:cTn id="27" dur="500"/>
                                        <p:tgtEl>
                                          <p:spTgt spid="198659">
                                            <p:txEl>
                                              <p:pRg st="5" end="5"/>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98659">
                                            <p:txEl>
                                              <p:pRg st="6" end="6"/>
                                            </p:txEl>
                                          </p:spTgt>
                                        </p:tgtEl>
                                        <p:attrNameLst>
                                          <p:attrName>style.visibility</p:attrName>
                                        </p:attrNameLst>
                                      </p:cBhvr>
                                      <p:to>
                                        <p:strVal val="visible"/>
                                      </p:to>
                                    </p:set>
                                    <p:animEffect transition="in" filter="wipe(left)">
                                      <p:cBhvr>
                                        <p:cTn id="32" dur="500"/>
                                        <p:tgtEl>
                                          <p:spTgt spid="1986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9"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990600" y="-152400"/>
            <a:ext cx="8153400" cy="6553200"/>
          </a:xfrm>
        </p:spPr>
        <p:txBody>
          <a:bodyPr/>
          <a:lstStyle/>
          <a:p>
            <a:pPr eaLnBrk="1" hangingPunct="1"/>
            <a:r>
              <a:rPr lang="en-US" sz="2600" i="1" smtClean="0">
                <a:solidFill>
                  <a:srgbClr val="1CF4FF"/>
                </a:solidFill>
                <a:latin typeface="Apple Chancery" charset="0"/>
              </a:rPr>
              <a:t>“Nothing is more practical than finding God, that is, falling in love in a quite absolute, final way.  What you are in love with, what seizes your imagination, will affect everything.</a:t>
            </a:r>
            <a:br>
              <a:rPr lang="en-US" sz="2600" i="1" smtClean="0">
                <a:solidFill>
                  <a:srgbClr val="1CF4FF"/>
                </a:solidFill>
                <a:latin typeface="Apple Chancery" charset="0"/>
              </a:rPr>
            </a:br>
            <a:r>
              <a:rPr lang="en-US" sz="2600" i="1" smtClean="0">
                <a:solidFill>
                  <a:srgbClr val="1CF4FF"/>
                </a:solidFill>
                <a:latin typeface="Apple Chancery" charset="0"/>
              </a:rPr>
              <a:t/>
            </a:r>
            <a:br>
              <a:rPr lang="en-US" sz="2600" i="1" smtClean="0">
                <a:solidFill>
                  <a:srgbClr val="1CF4FF"/>
                </a:solidFill>
                <a:latin typeface="Apple Chancery" charset="0"/>
              </a:rPr>
            </a:br>
            <a:r>
              <a:rPr lang="en-US" sz="2600" i="1" smtClean="0">
                <a:solidFill>
                  <a:srgbClr val="1CF4FF"/>
                </a:solidFill>
                <a:latin typeface="Apple Chancery" charset="0"/>
              </a:rPr>
              <a:t>It will decide what gets you out of bed in the morning, what you will do with your evenings, how you will spend your weekends, what you read, who you know, what breaks your heart, and what amazes you with joy and gratitude.</a:t>
            </a:r>
            <a:br>
              <a:rPr lang="en-US" sz="2600" i="1" smtClean="0">
                <a:solidFill>
                  <a:srgbClr val="1CF4FF"/>
                </a:solidFill>
                <a:latin typeface="Apple Chancery" charset="0"/>
              </a:rPr>
            </a:br>
            <a:r>
              <a:rPr lang="en-US" sz="2600" i="1" smtClean="0">
                <a:solidFill>
                  <a:srgbClr val="1CF4FF"/>
                </a:solidFill>
                <a:latin typeface="Apple Chancery" charset="0"/>
              </a:rPr>
              <a:t/>
            </a:r>
            <a:br>
              <a:rPr lang="en-US" sz="2600" i="1" smtClean="0">
                <a:solidFill>
                  <a:srgbClr val="1CF4FF"/>
                </a:solidFill>
                <a:latin typeface="Apple Chancery" charset="0"/>
              </a:rPr>
            </a:br>
            <a:r>
              <a:rPr lang="en-US" sz="2600" i="1" smtClean="0">
                <a:solidFill>
                  <a:srgbClr val="1CF4FF"/>
                </a:solidFill>
                <a:latin typeface="Apple Chancery" charset="0"/>
              </a:rPr>
              <a:t>Fall in love, stay in love, and it will decide everything.”</a:t>
            </a:r>
            <a:endParaRPr lang="en-US" i="1" smtClean="0">
              <a:solidFill>
                <a:schemeClr val="tx1"/>
              </a:solidFill>
              <a:latin typeface="Times" charset="0"/>
            </a:endParaRPr>
          </a:p>
        </p:txBody>
      </p:sp>
      <p:sp>
        <p:nvSpPr>
          <p:cNvPr id="5123" name="Rectangle 3"/>
          <p:cNvSpPr>
            <a:spLocks noChangeArrowheads="1"/>
          </p:cNvSpPr>
          <p:nvPr/>
        </p:nvSpPr>
        <p:spPr bwMode="auto">
          <a:xfrm>
            <a:off x="762000" y="-9906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5124" name="Rectangle 4"/>
          <p:cNvSpPr>
            <a:spLocks noChangeArrowheads="1"/>
          </p:cNvSpPr>
          <p:nvPr/>
        </p:nvSpPr>
        <p:spPr bwMode="auto">
          <a:xfrm>
            <a:off x="838200" y="-11430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5125" name="Rectangle 5"/>
          <p:cNvSpPr>
            <a:spLocks noChangeArrowheads="1"/>
          </p:cNvSpPr>
          <p:nvPr/>
        </p:nvSpPr>
        <p:spPr bwMode="auto">
          <a:xfrm>
            <a:off x="685800" y="-6858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5126" name="Rectangle 6"/>
          <p:cNvSpPr>
            <a:spLocks noChangeArrowheads="1"/>
          </p:cNvSpPr>
          <p:nvPr/>
        </p:nvSpPr>
        <p:spPr bwMode="auto">
          <a:xfrm>
            <a:off x="7772400" y="-9144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p>
        </p:txBody>
      </p:sp>
      <p:sp>
        <p:nvSpPr>
          <p:cNvPr id="40967" name="Text Box 7"/>
          <p:cNvSpPr txBox="1">
            <a:spLocks noChangeArrowheads="1"/>
          </p:cNvSpPr>
          <p:nvPr/>
        </p:nvSpPr>
        <p:spPr bwMode="auto">
          <a:xfrm>
            <a:off x="7223125" y="6403975"/>
            <a:ext cx="1920875"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1800" b="1" i="1">
                <a:latin typeface="Apple Chancery" charset="0"/>
              </a:rPr>
              <a:t>Pedro Arupe, S.J.</a:t>
            </a:r>
            <a:endParaRPr lang="en-US" i="1">
              <a:latin typeface="Apple Chancery"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40962"/>
                                        </p:tgtEl>
                                        <p:attrNameLst>
                                          <p:attrName>style.visibility</p:attrName>
                                        </p:attrNameLst>
                                      </p:cBhvr>
                                      <p:to>
                                        <p:strVal val="visible"/>
                                      </p:to>
                                    </p:set>
                                    <p:anim calcmode="lin" valueType="num">
                                      <p:cBhvr>
                                        <p:cTn id="7" dur="500" fill="hold"/>
                                        <p:tgtEl>
                                          <p:spTgt spid="40962"/>
                                        </p:tgtEl>
                                        <p:attrNameLst>
                                          <p:attrName>ppt_w</p:attrName>
                                        </p:attrNameLst>
                                      </p:cBhvr>
                                      <p:tavLst>
                                        <p:tav tm="0">
                                          <p:val>
                                            <p:fltVal val="0"/>
                                          </p:val>
                                        </p:tav>
                                        <p:tav tm="100000">
                                          <p:val>
                                            <p:strVal val="#ppt_w"/>
                                          </p:val>
                                        </p:tav>
                                      </p:tavLst>
                                    </p:anim>
                                    <p:anim calcmode="lin" valueType="num">
                                      <p:cBhvr>
                                        <p:cTn id="8" dur="500" fill="hold"/>
                                        <p:tgtEl>
                                          <p:spTgt spid="4096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499"/>
                                          </p:stCondLst>
                                        </p:cTn>
                                        <p:tgtEl>
                                          <p:spTgt spid="409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P spid="40967"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sz="6000" b="0" smtClean="0">
                <a:solidFill>
                  <a:srgbClr val="FFAF18"/>
                </a:solidFill>
                <a:latin typeface="Blackletter686 BT Regular" charset="0"/>
              </a:rPr>
              <a:t>A Balance of Faith and Reason</a:t>
            </a:r>
            <a:endParaRPr lang="en-US" sz="6000" b="0" smtClean="0">
              <a:solidFill>
                <a:schemeClr val="tx1"/>
              </a:solidFill>
              <a:latin typeface="Blackletter686 BT Regular" charset="0"/>
            </a:endParaRPr>
          </a:p>
        </p:txBody>
      </p:sp>
      <p:sp>
        <p:nvSpPr>
          <p:cNvPr id="199683" name="Rectangle 3"/>
          <p:cNvSpPr>
            <a:spLocks noGrp="1" noChangeArrowheads="1"/>
          </p:cNvSpPr>
          <p:nvPr>
            <p:ph type="body" idx="1"/>
          </p:nvPr>
        </p:nvSpPr>
        <p:spPr>
          <a:xfrm>
            <a:off x="1219200" y="1676400"/>
            <a:ext cx="7924800" cy="4876800"/>
          </a:xfrm>
        </p:spPr>
        <p:txBody>
          <a:bodyPr/>
          <a:lstStyle/>
          <a:p>
            <a:pPr eaLnBrk="1" hangingPunct="1">
              <a:lnSpc>
                <a:spcPct val="90000"/>
              </a:lnSpc>
              <a:buClr>
                <a:srgbClr val="1CF4FF"/>
              </a:buClr>
              <a:buSzPct val="120000"/>
              <a:buFont typeface="Wingdings 2" charset="2"/>
              <a:buChar char="ò"/>
            </a:pPr>
            <a:r>
              <a:rPr lang="en-US" sz="2400" b="1" smtClean="0">
                <a:latin typeface="Century Schoolbook" charset="0"/>
              </a:rPr>
              <a:t>The power and richness of Christian tradition has been its ability to integrate knowledge from faith sources, such as </a:t>
            </a:r>
            <a:r>
              <a:rPr lang="en-US" sz="2400" b="1" smtClean="0">
                <a:solidFill>
                  <a:srgbClr val="1CF4FF"/>
                </a:solidFill>
                <a:latin typeface="Century Schoolbook" charset="0"/>
              </a:rPr>
              <a:t>Scripture</a:t>
            </a:r>
            <a:r>
              <a:rPr lang="en-US" sz="2400" b="1" smtClean="0">
                <a:latin typeface="Century Schoolbook" charset="0"/>
              </a:rPr>
              <a:t>, with knowledge gained with secular reason, such as Greek </a:t>
            </a:r>
            <a:r>
              <a:rPr lang="en-US" sz="2400" b="1" smtClean="0">
                <a:solidFill>
                  <a:srgbClr val="1CF4FF"/>
                </a:solidFill>
                <a:latin typeface="Century Schoolbook" charset="0"/>
              </a:rPr>
              <a:t>philosophy</a:t>
            </a:r>
            <a:r>
              <a:rPr lang="en-US" sz="2400" b="1" smtClean="0">
                <a:latin typeface="Century Schoolbook" charset="0"/>
              </a:rPr>
              <a:t>.  </a:t>
            </a:r>
          </a:p>
          <a:p>
            <a:pPr eaLnBrk="1" hangingPunct="1">
              <a:lnSpc>
                <a:spcPct val="90000"/>
              </a:lnSpc>
              <a:buClr>
                <a:schemeClr val="hlink"/>
              </a:buClr>
              <a:buFont typeface="Wingdings" charset="2"/>
              <a:buChar char="U"/>
            </a:pPr>
            <a:endParaRPr lang="en-US" sz="2400" b="1" smtClean="0">
              <a:latin typeface="Century Schoolbook" charset="0"/>
            </a:endParaRPr>
          </a:p>
          <a:p>
            <a:pPr eaLnBrk="1" hangingPunct="1">
              <a:lnSpc>
                <a:spcPct val="90000"/>
              </a:lnSpc>
              <a:buClr>
                <a:srgbClr val="1CF4FF"/>
              </a:buClr>
              <a:buSzPct val="120000"/>
              <a:buFont typeface="Wingdings 2" charset="2"/>
              <a:buChar char="ò"/>
            </a:pPr>
            <a:r>
              <a:rPr lang="en-US" sz="2400" b="1" smtClean="0">
                <a:latin typeface="Century Schoolbook" charset="0"/>
              </a:rPr>
              <a:t>Christian tradition holds the two sources in </a:t>
            </a:r>
            <a:r>
              <a:rPr lang="en-US" sz="2400" b="1" smtClean="0">
                <a:solidFill>
                  <a:srgbClr val="1CF4FF"/>
                </a:solidFill>
                <a:latin typeface="Century Schoolbook" charset="0"/>
              </a:rPr>
              <a:t>tension</a:t>
            </a:r>
            <a:r>
              <a:rPr lang="en-US" sz="2400" b="1" smtClean="0">
                <a:latin typeface="Century Schoolbook" charset="0"/>
              </a:rPr>
              <a:t> by refusing to allow one to eclipse or destroy the other.</a:t>
            </a:r>
          </a:p>
          <a:p>
            <a:pPr eaLnBrk="1" hangingPunct="1">
              <a:lnSpc>
                <a:spcPct val="90000"/>
              </a:lnSpc>
              <a:buClr>
                <a:schemeClr val="hlink"/>
              </a:buClr>
              <a:buFont typeface="Wingdings" charset="2"/>
              <a:buChar char="U"/>
            </a:pPr>
            <a:r>
              <a:rPr lang="en-US" sz="6000" b="1" smtClean="0">
                <a:latin typeface="Century Schoolbook" charset="0"/>
              </a:rPr>
              <a:t>			THE END</a:t>
            </a:r>
          </a:p>
          <a:p>
            <a:pPr eaLnBrk="1" hangingPunct="1">
              <a:lnSpc>
                <a:spcPct val="90000"/>
              </a:lnSpc>
              <a:buClr>
                <a:schemeClr val="hlink"/>
              </a:buClr>
              <a:buFont typeface="Wingdings" charset="2"/>
              <a:buChar char="U"/>
            </a:pPr>
            <a:endParaRPr lang="en-US" sz="1600" b="1" smtClean="0">
              <a:latin typeface="Century Schoolbook" charset="0"/>
            </a:endParaRPr>
          </a:p>
          <a:p>
            <a:pPr eaLnBrk="1" hangingPunct="1">
              <a:lnSpc>
                <a:spcPct val="90000"/>
              </a:lnSpc>
              <a:buClr>
                <a:schemeClr val="hlink"/>
              </a:buClr>
              <a:buFont typeface="Wingdings" charset="2"/>
              <a:buChar char="U"/>
            </a:pPr>
            <a:r>
              <a:rPr lang="en-US" sz="1600" b="1" smtClean="0">
                <a:latin typeface="Century Schoolbook" charset="0"/>
              </a:rPr>
              <a:t>				of the beginning</a:t>
            </a:r>
            <a:endParaRPr lang="en-US" sz="2400" b="1" smtClean="0">
              <a:latin typeface="Century Schoolbook" charset="0"/>
            </a:endParaRPr>
          </a:p>
        </p:txBody>
      </p:sp>
      <p:sp>
        <p:nvSpPr>
          <p:cNvPr id="32772" name="Rectangle 4"/>
          <p:cNvSpPr>
            <a:spLocks noChangeArrowheads="1"/>
          </p:cNvSpPr>
          <p:nvPr/>
        </p:nvSpPr>
        <p:spPr bwMode="auto">
          <a:xfrm>
            <a:off x="891540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4</a:t>
            </a:r>
          </a:p>
        </p:txBody>
      </p:sp>
      <p:sp>
        <p:nvSpPr>
          <p:cNvPr id="32773" name="Text Box 5"/>
          <p:cNvSpPr txBox="1">
            <a:spLocks noChangeArrowheads="1"/>
          </p:cNvSpPr>
          <p:nvPr/>
        </p:nvSpPr>
        <p:spPr bwMode="auto">
          <a:xfrm>
            <a:off x="0" y="6629400"/>
            <a:ext cx="4191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Times" charset="0"/>
              </a:defRPr>
            </a:lvl1pPr>
            <a:lvl2pPr marL="742950" indent="-285750">
              <a:defRPr sz="2400">
                <a:solidFill>
                  <a:schemeClr val="tx1"/>
                </a:solidFill>
                <a:latin typeface="Times" charset="0"/>
              </a:defRPr>
            </a:lvl2pPr>
            <a:lvl3pPr marL="1143000" indent="-228600">
              <a:defRPr sz="2400">
                <a:solidFill>
                  <a:schemeClr val="tx1"/>
                </a:solidFill>
                <a:latin typeface="Times" charset="0"/>
              </a:defRPr>
            </a:lvl3pPr>
            <a:lvl4pPr marL="1600200" indent="-228600">
              <a:defRPr sz="2400">
                <a:solidFill>
                  <a:schemeClr val="tx1"/>
                </a:solidFill>
                <a:latin typeface="Times" charset="0"/>
              </a:defRPr>
            </a:lvl4pPr>
            <a:lvl5pPr marL="2057400" indent="-228600">
              <a:defRPr sz="2400">
                <a:solidFill>
                  <a:schemeClr val="tx1"/>
                </a:solidFill>
                <a:latin typeface="Times" charset="0"/>
              </a:defRPr>
            </a:lvl5pPr>
            <a:lvl6pPr marL="2514600" indent="-228600" eaLnBrk="0" fontAlgn="base" hangingPunct="0">
              <a:spcBef>
                <a:spcPct val="0"/>
              </a:spcBef>
              <a:spcAft>
                <a:spcPct val="0"/>
              </a:spcAft>
              <a:defRPr sz="2400">
                <a:solidFill>
                  <a:schemeClr val="tx1"/>
                </a:solidFill>
                <a:latin typeface="Times" charset="0"/>
              </a:defRPr>
            </a:lvl6pPr>
            <a:lvl7pPr marL="2971800" indent="-228600" eaLnBrk="0" fontAlgn="base" hangingPunct="0">
              <a:spcBef>
                <a:spcPct val="0"/>
              </a:spcBef>
              <a:spcAft>
                <a:spcPct val="0"/>
              </a:spcAft>
              <a:defRPr sz="2400">
                <a:solidFill>
                  <a:schemeClr val="tx1"/>
                </a:solidFill>
                <a:latin typeface="Times" charset="0"/>
              </a:defRPr>
            </a:lvl7pPr>
            <a:lvl8pPr marL="3429000" indent="-228600" eaLnBrk="0" fontAlgn="base" hangingPunct="0">
              <a:spcBef>
                <a:spcPct val="0"/>
              </a:spcBef>
              <a:spcAft>
                <a:spcPct val="0"/>
              </a:spcAft>
              <a:defRPr sz="2400">
                <a:solidFill>
                  <a:schemeClr val="tx1"/>
                </a:solidFill>
                <a:latin typeface="Times" charset="0"/>
              </a:defRPr>
            </a:lvl8pPr>
            <a:lvl9pPr marL="3886200" indent="-228600" eaLnBrk="0" fontAlgn="base" hangingPunct="0">
              <a:spcBef>
                <a:spcPct val="0"/>
              </a:spcBef>
              <a:spcAft>
                <a:spcPct val="0"/>
              </a:spcAft>
              <a:defRPr sz="2400">
                <a:solidFill>
                  <a:schemeClr val="tx1"/>
                </a:solidFill>
                <a:latin typeface="Times" charset="0"/>
              </a:defRPr>
            </a:lvl9pPr>
          </a:lstStyle>
          <a:p>
            <a:r>
              <a:rPr lang="en-US" sz="900">
                <a:solidFill>
                  <a:schemeClr val="bg1"/>
                </a:solidFill>
              </a:rPr>
              <a:t>END</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99683">
                                            <p:txEl>
                                              <p:pRg st="0" end="0"/>
                                            </p:txEl>
                                          </p:spTgt>
                                        </p:tgtEl>
                                        <p:attrNameLst>
                                          <p:attrName>style.visibility</p:attrName>
                                        </p:attrNameLst>
                                      </p:cBhvr>
                                      <p:to>
                                        <p:strVal val="visible"/>
                                      </p:to>
                                    </p:set>
                                    <p:animEffect transition="in" filter="wipe(left)">
                                      <p:cBhvr>
                                        <p:cTn id="7" dur="500"/>
                                        <p:tgtEl>
                                          <p:spTgt spid="19968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99683">
                                            <p:txEl>
                                              <p:pRg st="2" end="2"/>
                                            </p:txEl>
                                          </p:spTgt>
                                        </p:tgtEl>
                                        <p:attrNameLst>
                                          <p:attrName>style.visibility</p:attrName>
                                        </p:attrNameLst>
                                      </p:cBhvr>
                                      <p:to>
                                        <p:strVal val="visible"/>
                                      </p:to>
                                    </p:set>
                                    <p:animEffect transition="in" filter="wipe(left)">
                                      <p:cBhvr>
                                        <p:cTn id="12" dur="500"/>
                                        <p:tgtEl>
                                          <p:spTgt spid="19968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9683">
                                            <p:txEl>
                                              <p:pRg st="3" end="3"/>
                                            </p:txEl>
                                          </p:spTgt>
                                        </p:tgtEl>
                                        <p:attrNameLst>
                                          <p:attrName>style.visibility</p:attrName>
                                        </p:attrNameLst>
                                      </p:cBhvr>
                                      <p:to>
                                        <p:strVal val="visible"/>
                                      </p:to>
                                    </p:set>
                                    <p:animEffect transition="in" filter="wipe(left)">
                                      <p:cBhvr>
                                        <p:cTn id="17" dur="500"/>
                                        <p:tgtEl>
                                          <p:spTgt spid="19968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99683">
                                            <p:txEl>
                                              <p:pRg st="5" end="5"/>
                                            </p:txEl>
                                          </p:spTgt>
                                        </p:tgtEl>
                                        <p:attrNameLst>
                                          <p:attrName>style.visibility</p:attrName>
                                        </p:attrNameLst>
                                      </p:cBhvr>
                                      <p:to>
                                        <p:strVal val="visible"/>
                                      </p:to>
                                    </p:set>
                                    <p:animEffect transition="in" filter="wipe(left)">
                                      <p:cBhvr>
                                        <p:cTn id="22" dur="500"/>
                                        <p:tgtEl>
                                          <p:spTgt spid="1996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3" grpId="0"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endParaRPr lang="en-US" smtClean="0">
              <a:solidFill>
                <a:schemeClr val="tx1"/>
              </a:solidFill>
              <a:latin typeface="Arial Narrow" charset="0"/>
            </a:endParaRPr>
          </a:p>
        </p:txBody>
      </p:sp>
      <p:sp>
        <p:nvSpPr>
          <p:cNvPr id="33795" name="Rectangle 3"/>
          <p:cNvSpPr>
            <a:spLocks noGrp="1" noChangeArrowheads="1"/>
          </p:cNvSpPr>
          <p:nvPr>
            <p:ph type="body" idx="1"/>
          </p:nvPr>
        </p:nvSpPr>
        <p:spPr>
          <a:xfrm>
            <a:off x="1219200" y="1905000"/>
            <a:ext cx="7772400" cy="1447800"/>
          </a:xfrm>
        </p:spPr>
        <p:txBody>
          <a:bodyPr/>
          <a:lstStyle/>
          <a:p>
            <a:pPr eaLnBrk="1" hangingPunct="1">
              <a:lnSpc>
                <a:spcPct val="90000"/>
              </a:lnSpc>
              <a:buFontTx/>
              <a:buChar char="•"/>
            </a:pPr>
            <a:r>
              <a:rPr lang="en-US" sz="8800" smtClean="0">
                <a:latin typeface="Century Schoolbook" charset="0"/>
              </a:rPr>
              <a:t>		</a:t>
            </a:r>
          </a:p>
          <a:p>
            <a:pPr eaLnBrk="1" hangingPunct="1">
              <a:lnSpc>
                <a:spcPct val="90000"/>
              </a:lnSpc>
              <a:buFontTx/>
              <a:buChar char="•"/>
            </a:pPr>
            <a:r>
              <a:rPr lang="en-US" sz="8800" smtClean="0">
                <a:latin typeface="Century Schoolbook" charset="0"/>
              </a:rPr>
              <a:t>		THE END</a:t>
            </a:r>
          </a:p>
          <a:p>
            <a:pPr lvl="4" eaLnBrk="1" hangingPunct="1">
              <a:lnSpc>
                <a:spcPct val="90000"/>
              </a:lnSpc>
              <a:buFontTx/>
              <a:buChar char="•"/>
            </a:pPr>
            <a:endParaRPr lang="en-US" sz="1200" smtClean="0">
              <a:latin typeface="Britannic Bold"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6000" b="0" smtClean="0">
                <a:solidFill>
                  <a:schemeClr val="hlink"/>
                </a:solidFill>
                <a:latin typeface="Blackletter686 BT Regular" charset="0"/>
              </a:rPr>
              <a:t>Pedro Arupe, S.</a:t>
            </a:r>
            <a:endParaRPr lang="en-US" i="1" smtClean="0">
              <a:solidFill>
                <a:schemeClr val="tx1"/>
              </a:solidFill>
              <a:latin typeface="Arial Narrow" charset="0"/>
            </a:endParaRPr>
          </a:p>
        </p:txBody>
      </p:sp>
      <p:sp>
        <p:nvSpPr>
          <p:cNvPr id="87043" name="Rectangle 3"/>
          <p:cNvSpPr>
            <a:spLocks noGrp="1" noChangeArrowheads="1"/>
          </p:cNvSpPr>
          <p:nvPr>
            <p:ph type="body" idx="1"/>
          </p:nvPr>
        </p:nvSpPr>
        <p:spPr>
          <a:xfrm>
            <a:off x="304800" y="1752600"/>
            <a:ext cx="8839200" cy="4953000"/>
          </a:xfrm>
        </p:spPr>
        <p:txBody>
          <a:bodyPr/>
          <a:lstStyle/>
          <a:p>
            <a:pPr eaLnBrk="1" hangingPunct="1">
              <a:buClr>
                <a:schemeClr val="hlink"/>
              </a:buClr>
              <a:buSzPct val="135000"/>
              <a:buFont typeface="Wingdings 2" charset="2"/>
              <a:buChar char="a"/>
            </a:pPr>
            <a:r>
              <a:rPr lang="en-US" sz="2400" b="1" smtClean="0">
                <a:solidFill>
                  <a:schemeClr val="tx2"/>
                </a:solidFill>
                <a:latin typeface="Century Schoolbook" charset="0"/>
              </a:rPr>
              <a:t> Superior General of the Society of Jesus 1966-1991</a:t>
            </a:r>
          </a:p>
          <a:p>
            <a:pPr eaLnBrk="1" hangingPunct="1">
              <a:buClr>
                <a:schemeClr val="hlink"/>
              </a:buClr>
              <a:buSzPct val="135000"/>
              <a:buFont typeface="Wingdings 2" charset="2"/>
              <a:buChar char="a"/>
            </a:pPr>
            <a:endParaRPr lang="en-US" sz="2400" b="1" smtClean="0">
              <a:solidFill>
                <a:schemeClr val="tx2"/>
              </a:solidFill>
              <a:latin typeface="Century Schoolbook" charset="0"/>
            </a:endParaRPr>
          </a:p>
          <a:p>
            <a:pPr eaLnBrk="1" hangingPunct="1">
              <a:buClr>
                <a:schemeClr val="hlink"/>
              </a:buClr>
              <a:buSzPct val="135000"/>
              <a:buFont typeface="Wingdings 2" charset="2"/>
              <a:buChar char="a"/>
            </a:pPr>
            <a:r>
              <a:rPr lang="en-US" sz="2400" b="1" smtClean="0">
                <a:solidFill>
                  <a:schemeClr val="tx2"/>
                </a:solidFill>
                <a:latin typeface="Century Schoolbook" charset="0"/>
              </a:rPr>
              <a:t> M.D., psychiatrist</a:t>
            </a:r>
          </a:p>
          <a:p>
            <a:pPr eaLnBrk="1" hangingPunct="1">
              <a:buClr>
                <a:schemeClr val="hlink"/>
              </a:buClr>
              <a:buSzPct val="135000"/>
              <a:buFont typeface="Wingdings 2" charset="2"/>
              <a:buChar char="a"/>
            </a:pPr>
            <a:endParaRPr lang="en-US" sz="2400" b="1" smtClean="0">
              <a:solidFill>
                <a:schemeClr val="tx2"/>
              </a:solidFill>
              <a:latin typeface="Century Schoolbook" charset="0"/>
            </a:endParaRPr>
          </a:p>
          <a:p>
            <a:pPr eaLnBrk="1" hangingPunct="1">
              <a:buClr>
                <a:schemeClr val="hlink"/>
              </a:buClr>
              <a:buSzPct val="135000"/>
              <a:buFont typeface="Wingdings 2" charset="2"/>
              <a:buChar char="a"/>
            </a:pPr>
            <a:r>
              <a:rPr lang="en-US" sz="2400" b="1" smtClean="0">
                <a:solidFill>
                  <a:schemeClr val="tx2"/>
                </a:solidFill>
                <a:latin typeface="Century Schoolbook" charset="0"/>
              </a:rPr>
              <a:t> Novice master for Jesuit province of Japan stationed in Hiroshima during WWII</a:t>
            </a:r>
          </a:p>
          <a:p>
            <a:pPr eaLnBrk="1" hangingPunct="1">
              <a:buClr>
                <a:schemeClr val="hlink"/>
              </a:buClr>
              <a:buSzPct val="135000"/>
              <a:buFont typeface="Wingdings 2" charset="2"/>
              <a:buChar char="a"/>
            </a:pPr>
            <a:endParaRPr lang="en-US" sz="2400" b="1" smtClean="0">
              <a:solidFill>
                <a:schemeClr val="tx2"/>
              </a:solidFill>
              <a:latin typeface="Century Schoolbook" charset="0"/>
            </a:endParaRPr>
          </a:p>
          <a:p>
            <a:pPr eaLnBrk="1" hangingPunct="1">
              <a:buClr>
                <a:schemeClr val="hlink"/>
              </a:buClr>
              <a:buSzPct val="135000"/>
              <a:buFont typeface="Wingdings 2" charset="2"/>
              <a:buChar char="a"/>
            </a:pPr>
            <a:r>
              <a:rPr lang="en-US" sz="2400" b="1" smtClean="0">
                <a:solidFill>
                  <a:schemeClr val="tx2"/>
                </a:solidFill>
                <a:latin typeface="Century Schoolbook" charset="0"/>
              </a:rPr>
              <a:t> Was out of town when the atomic bomb was dropped on Hiroshima but returned immediately after the bomb was dropped and put his life at risk ministering to the wounded</a:t>
            </a:r>
            <a:endParaRPr lang="en-US" smtClean="0">
              <a:solidFill>
                <a:schemeClr val="tx2"/>
              </a:solidFill>
              <a:latin typeface="Century Schoolbook" charset="0"/>
            </a:endParaRPr>
          </a:p>
        </p:txBody>
      </p:sp>
      <p:sp>
        <p:nvSpPr>
          <p:cNvPr id="6148"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wipe(left)">
                                      <p:cBhvr>
                                        <p:cTn id="7" dur="500"/>
                                        <p:tgtEl>
                                          <p:spTgt spid="870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043">
                                            <p:txEl>
                                              <p:pRg st="2" end="2"/>
                                            </p:txEl>
                                          </p:spTgt>
                                        </p:tgtEl>
                                        <p:attrNameLst>
                                          <p:attrName>style.visibility</p:attrName>
                                        </p:attrNameLst>
                                      </p:cBhvr>
                                      <p:to>
                                        <p:strVal val="visible"/>
                                      </p:to>
                                    </p:set>
                                    <p:animEffect transition="in" filter="wipe(left)">
                                      <p:cBhvr>
                                        <p:cTn id="12" dur="500"/>
                                        <p:tgtEl>
                                          <p:spTgt spid="8704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043">
                                            <p:txEl>
                                              <p:pRg st="4" end="4"/>
                                            </p:txEl>
                                          </p:spTgt>
                                        </p:tgtEl>
                                        <p:attrNameLst>
                                          <p:attrName>style.visibility</p:attrName>
                                        </p:attrNameLst>
                                      </p:cBhvr>
                                      <p:to>
                                        <p:strVal val="visible"/>
                                      </p:to>
                                    </p:set>
                                    <p:animEffect transition="in" filter="wipe(left)">
                                      <p:cBhvr>
                                        <p:cTn id="17" dur="500"/>
                                        <p:tgtEl>
                                          <p:spTgt spid="87043">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7043">
                                            <p:txEl>
                                              <p:pRg st="6" end="6"/>
                                            </p:txEl>
                                          </p:spTgt>
                                        </p:tgtEl>
                                        <p:attrNameLst>
                                          <p:attrName>style.visibility</p:attrName>
                                        </p:attrNameLst>
                                      </p:cBhvr>
                                      <p:to>
                                        <p:strVal val="visible"/>
                                      </p:to>
                                    </p:set>
                                    <p:animEffect transition="in" filter="wipe(left)">
                                      <p:cBhvr>
                                        <p:cTn id="22" dur="500"/>
                                        <p:tgtEl>
                                          <p:spTgt spid="870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6000" b="0" smtClean="0">
                <a:latin typeface="Blackletter686 BT Regular" charset="0"/>
              </a:rPr>
              <a:t>The Heart of Christian Ethics</a:t>
            </a:r>
            <a:endParaRPr lang="en-US" smtClean="0"/>
          </a:p>
        </p:txBody>
      </p:sp>
      <p:sp>
        <p:nvSpPr>
          <p:cNvPr id="88067" name="Rectangle 3"/>
          <p:cNvSpPr>
            <a:spLocks noGrp="1" noChangeArrowheads="1"/>
          </p:cNvSpPr>
          <p:nvPr>
            <p:ph type="body" idx="1"/>
          </p:nvPr>
        </p:nvSpPr>
        <p:spPr/>
        <p:txBody>
          <a:bodyPr/>
          <a:lstStyle/>
          <a:p>
            <a:pPr lvl="1" eaLnBrk="1" hangingPunct="1">
              <a:buSzPct val="120000"/>
              <a:buFont typeface="Wingdings 2" charset="2"/>
              <a:buNone/>
            </a:pPr>
            <a:r>
              <a:rPr lang="en-US" sz="2400" b="1" smtClean="0">
                <a:latin typeface="Century Schoolbook" charset="0"/>
              </a:rPr>
              <a:t>Christian Ethics reframes the basic moral question: </a:t>
            </a:r>
          </a:p>
          <a:p>
            <a:pPr lvl="1" eaLnBrk="1" hangingPunct="1">
              <a:buSzPct val="120000"/>
              <a:buFont typeface="Wingdings 2" charset="2"/>
              <a:buNone/>
            </a:pPr>
            <a:endParaRPr lang="en-US" sz="2400" b="1" smtClean="0">
              <a:latin typeface="Century Schoolbook" charset="0"/>
            </a:endParaRPr>
          </a:p>
          <a:p>
            <a:pPr lvl="1" eaLnBrk="1" hangingPunct="1">
              <a:buSzPct val="120000"/>
              <a:buFontTx/>
              <a:buNone/>
            </a:pPr>
            <a:r>
              <a:rPr lang="en-US" sz="2400" b="1" smtClean="0">
                <a:latin typeface="Century Schoolbook" charset="0"/>
              </a:rPr>
              <a:t>	</a:t>
            </a:r>
            <a:r>
              <a:rPr lang="en-US" sz="2400" b="1" smtClean="0">
                <a:solidFill>
                  <a:srgbClr val="1CF4FF"/>
                </a:solidFill>
                <a:latin typeface="Century Schoolbook" charset="0"/>
              </a:rPr>
              <a:t>“What should we live for and how ?”</a:t>
            </a:r>
            <a:endParaRPr lang="en-US" sz="2400" b="1" smtClean="0">
              <a:latin typeface="Century Schoolbook" charset="0"/>
            </a:endParaRPr>
          </a:p>
          <a:p>
            <a:pPr eaLnBrk="1" hangingPunct="1">
              <a:buFont typeface="Wingdings" charset="2"/>
              <a:buChar char="U"/>
            </a:pPr>
            <a:endParaRPr lang="en-US" sz="2800" b="1" smtClean="0">
              <a:latin typeface="Century Schoolbook" charset="0"/>
            </a:endParaRPr>
          </a:p>
          <a:p>
            <a:pPr lvl="1" eaLnBrk="1" hangingPunct="1">
              <a:buSzPct val="120000"/>
              <a:buFont typeface="Wingdings 2" charset="2"/>
              <a:buNone/>
            </a:pPr>
            <a:r>
              <a:rPr lang="en-US" sz="2400" b="1" smtClean="0">
                <a:latin typeface="Century Schoolbook" charset="0"/>
              </a:rPr>
              <a:t>as a question of imagination, reason, and ultimate love:</a:t>
            </a:r>
          </a:p>
          <a:p>
            <a:pPr eaLnBrk="1" hangingPunct="1">
              <a:buFont typeface="Wingdings" charset="2"/>
              <a:buNone/>
            </a:pPr>
            <a:endParaRPr lang="en-US" sz="2800" b="1" smtClean="0">
              <a:latin typeface="Century Schoolbook" charset="0"/>
            </a:endParaRPr>
          </a:p>
          <a:p>
            <a:pPr lvl="1" eaLnBrk="1" hangingPunct="1">
              <a:buSzPct val="120000"/>
              <a:buFont typeface="Wingdings 2" charset="2"/>
              <a:buNone/>
            </a:pPr>
            <a:r>
              <a:rPr lang="en-US" sz="2400" b="1" smtClean="0">
                <a:solidFill>
                  <a:srgbClr val="1CF4FF"/>
                </a:solidFill>
                <a:latin typeface="Century Schoolbook" charset="0"/>
              </a:rPr>
              <a:t>“What or Who moves you in the most ultimate way?  Who is your God?</a:t>
            </a:r>
            <a:endParaRPr lang="en-US" sz="2400" b="1" smtClean="0">
              <a:solidFill>
                <a:srgbClr val="1CF4FF"/>
              </a:solidFill>
              <a:latin typeface="Arial Narrow" charset="0"/>
            </a:endParaRPr>
          </a:p>
        </p:txBody>
      </p:sp>
      <p:sp>
        <p:nvSpPr>
          <p:cNvPr id="7172"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wipe(left)">
                                      <p:cBhvr>
                                        <p:cTn id="7" dur="500"/>
                                        <p:tgtEl>
                                          <p:spTgt spid="88067">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88067">
                                            <p:txEl>
                                              <p:pRg st="2" end="2"/>
                                            </p:txEl>
                                          </p:spTgt>
                                        </p:tgtEl>
                                        <p:attrNameLst>
                                          <p:attrName>style.visibility</p:attrName>
                                        </p:attrNameLst>
                                      </p:cBhvr>
                                      <p:to>
                                        <p:strVal val="visible"/>
                                      </p:to>
                                    </p:set>
                                    <p:animEffect transition="in" filter="wipe(left)">
                                      <p:cBhvr>
                                        <p:cTn id="10" dur="500"/>
                                        <p:tgtEl>
                                          <p:spTgt spid="88067">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88067">
                                            <p:txEl>
                                              <p:pRg st="4" end="4"/>
                                            </p:txEl>
                                          </p:spTgt>
                                        </p:tgtEl>
                                        <p:attrNameLst>
                                          <p:attrName>style.visibility</p:attrName>
                                        </p:attrNameLst>
                                      </p:cBhvr>
                                      <p:to>
                                        <p:strVal val="visible"/>
                                      </p:to>
                                    </p:set>
                                    <p:animEffect transition="in" filter="wipe(left)">
                                      <p:cBhvr>
                                        <p:cTn id="13" dur="500"/>
                                        <p:tgtEl>
                                          <p:spTgt spid="88067">
                                            <p:txEl>
                                              <p:pRg st="4" end="4"/>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88067">
                                            <p:txEl>
                                              <p:pRg st="6" end="6"/>
                                            </p:txEl>
                                          </p:spTgt>
                                        </p:tgtEl>
                                        <p:attrNameLst>
                                          <p:attrName>style.visibility</p:attrName>
                                        </p:attrNameLst>
                                      </p:cBhvr>
                                      <p:to>
                                        <p:strVal val="visible"/>
                                      </p:to>
                                    </p:set>
                                    <p:animEffect transition="in" filter="wipe(left)">
                                      <p:cBhvr>
                                        <p:cTn id="16" dur="500"/>
                                        <p:tgtEl>
                                          <p:spTgt spid="880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z="6000" b="0" smtClean="0">
                <a:solidFill>
                  <a:schemeClr val="tx1"/>
                </a:solidFill>
                <a:latin typeface="Blackletter686 BT Regular" charset="0"/>
              </a:rPr>
              <a:t>What Is Ethics? </a:t>
            </a:r>
            <a:br>
              <a:rPr lang="en-US" sz="6000" b="0" smtClean="0">
                <a:solidFill>
                  <a:schemeClr val="tx1"/>
                </a:solidFill>
                <a:latin typeface="Blackletter686 BT Regular" charset="0"/>
              </a:rPr>
            </a:br>
            <a:r>
              <a:rPr lang="en-US" sz="3200" b="0" smtClean="0">
                <a:solidFill>
                  <a:schemeClr val="tx1"/>
                </a:solidFill>
                <a:latin typeface="Britannic Bold" charset="0"/>
              </a:rPr>
              <a:t>Road Map</a:t>
            </a:r>
            <a:endParaRPr lang="en-US" smtClean="0">
              <a:solidFill>
                <a:schemeClr val="tx1"/>
              </a:solidFill>
              <a:latin typeface="Arial Narrow" charset="0"/>
            </a:endParaRPr>
          </a:p>
        </p:txBody>
      </p:sp>
      <p:sp>
        <p:nvSpPr>
          <p:cNvPr id="89091" name="Rectangle 3"/>
          <p:cNvSpPr>
            <a:spLocks noGrp="1" noChangeArrowheads="1"/>
          </p:cNvSpPr>
          <p:nvPr>
            <p:ph type="body" idx="1"/>
          </p:nvPr>
        </p:nvSpPr>
        <p:spPr>
          <a:xfrm>
            <a:off x="1371600" y="2286000"/>
            <a:ext cx="7772400" cy="4572000"/>
          </a:xfrm>
        </p:spPr>
        <p:txBody>
          <a:bodyPr/>
          <a:lstStyle/>
          <a:p>
            <a:pPr eaLnBrk="1" hangingPunct="1">
              <a:buFont typeface="Wingdings 2" charset="2"/>
              <a:buChar char="a"/>
            </a:pPr>
            <a:r>
              <a:rPr lang="en-US" sz="2400" smtClean="0">
                <a:latin typeface="Century Schoolbook" charset="0"/>
              </a:rPr>
              <a:t>   </a:t>
            </a:r>
            <a:r>
              <a:rPr lang="en-US" sz="2400" b="1" smtClean="0">
                <a:latin typeface="Century Schoolbook" charset="0"/>
              </a:rPr>
              <a:t>Etymologies of ethics and morality</a:t>
            </a:r>
          </a:p>
          <a:p>
            <a:pPr eaLnBrk="1" hangingPunct="1">
              <a:buFont typeface="Wingdings 2" charset="2"/>
              <a:buNone/>
            </a:pPr>
            <a:endParaRPr lang="en-US" sz="2400" b="1" smtClean="0">
              <a:latin typeface="Century Schoolbook" charset="0"/>
            </a:endParaRPr>
          </a:p>
          <a:p>
            <a:pPr eaLnBrk="1" hangingPunct="1">
              <a:buFont typeface="Wingdings 2" charset="2"/>
              <a:buChar char="a"/>
            </a:pPr>
            <a:r>
              <a:rPr lang="en-US" sz="2400" b="1" smtClean="0">
                <a:latin typeface="Century Schoolbook" charset="0"/>
              </a:rPr>
              <a:t>   Distinction between ethics and morality</a:t>
            </a:r>
          </a:p>
          <a:p>
            <a:pPr eaLnBrk="1" hangingPunct="1">
              <a:buFont typeface="Wingdings 2" charset="2"/>
              <a:buNone/>
            </a:pPr>
            <a:endParaRPr lang="en-US" sz="2400" b="1" smtClean="0">
              <a:latin typeface="Century Schoolbook" charset="0"/>
            </a:endParaRPr>
          </a:p>
          <a:p>
            <a:pPr eaLnBrk="1" hangingPunct="1">
              <a:buFont typeface="Wingdings 2" charset="2"/>
              <a:buChar char="a"/>
            </a:pPr>
            <a:r>
              <a:rPr lang="en-US" sz="2400" b="1" smtClean="0">
                <a:latin typeface="Century Schoolbook" charset="0"/>
              </a:rPr>
              <a:t>   Scope or boundaries of morality</a:t>
            </a:r>
          </a:p>
          <a:p>
            <a:pPr eaLnBrk="1" hangingPunct="1">
              <a:buFont typeface="Wingdings 2" charset="2"/>
              <a:buNone/>
            </a:pPr>
            <a:endParaRPr lang="en-US" sz="2400" b="1" smtClean="0">
              <a:latin typeface="Century Schoolbook" charset="0"/>
            </a:endParaRPr>
          </a:p>
          <a:p>
            <a:pPr eaLnBrk="1" hangingPunct="1">
              <a:buFont typeface="Wingdings 2" charset="2"/>
              <a:buChar char="a"/>
            </a:pPr>
            <a:r>
              <a:rPr lang="en-US" sz="2400" b="1" smtClean="0">
                <a:latin typeface="Century Schoolbook" charset="0"/>
              </a:rPr>
              <a:t>   Aristotle on the master science</a:t>
            </a:r>
            <a:endParaRPr lang="en-US" smtClean="0">
              <a:latin typeface="Arial Narrow" charset="0"/>
            </a:endParaRPr>
          </a:p>
        </p:txBody>
      </p:sp>
      <p:sp>
        <p:nvSpPr>
          <p:cNvPr id="8196"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Effect transition="in" filter="wipe(left)">
                                      <p:cBhvr>
                                        <p:cTn id="7" dur="500"/>
                                        <p:tgtEl>
                                          <p:spTgt spid="890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9091">
                                            <p:txEl>
                                              <p:pRg st="2" end="2"/>
                                            </p:txEl>
                                          </p:spTgt>
                                        </p:tgtEl>
                                        <p:attrNameLst>
                                          <p:attrName>style.visibility</p:attrName>
                                        </p:attrNameLst>
                                      </p:cBhvr>
                                      <p:to>
                                        <p:strVal val="visible"/>
                                      </p:to>
                                    </p:set>
                                    <p:animEffect transition="in" filter="wipe(left)">
                                      <p:cBhvr>
                                        <p:cTn id="12" dur="500"/>
                                        <p:tgtEl>
                                          <p:spTgt spid="8909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9091">
                                            <p:txEl>
                                              <p:pRg st="4" end="4"/>
                                            </p:txEl>
                                          </p:spTgt>
                                        </p:tgtEl>
                                        <p:attrNameLst>
                                          <p:attrName>style.visibility</p:attrName>
                                        </p:attrNameLst>
                                      </p:cBhvr>
                                      <p:to>
                                        <p:strVal val="visible"/>
                                      </p:to>
                                    </p:set>
                                    <p:animEffect transition="in" filter="wipe(left)">
                                      <p:cBhvr>
                                        <p:cTn id="17" dur="500"/>
                                        <p:tgtEl>
                                          <p:spTgt spid="8909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9091">
                                            <p:txEl>
                                              <p:pRg st="6" end="6"/>
                                            </p:txEl>
                                          </p:spTgt>
                                        </p:tgtEl>
                                        <p:attrNameLst>
                                          <p:attrName>style.visibility</p:attrName>
                                        </p:attrNameLst>
                                      </p:cBhvr>
                                      <p:to>
                                        <p:strVal val="visible"/>
                                      </p:to>
                                    </p:set>
                                    <p:animEffect transition="in" filter="wipe(left)">
                                      <p:cBhvr>
                                        <p:cTn id="22" dur="500"/>
                                        <p:tgtEl>
                                          <p:spTgt spid="8909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z="6000" b="0" smtClean="0">
                <a:solidFill>
                  <a:schemeClr val="tx1"/>
                </a:solidFill>
                <a:latin typeface="Blackletter686 BT Regular" charset="0"/>
              </a:rPr>
              <a:t>What does “ethics” mean?</a:t>
            </a:r>
            <a:r>
              <a:rPr lang="en-US" smtClean="0">
                <a:solidFill>
                  <a:schemeClr val="tx1"/>
                </a:solidFill>
                <a:latin typeface="Arial Narrow" charset="0"/>
              </a:rPr>
              <a:t> </a:t>
            </a:r>
          </a:p>
        </p:txBody>
      </p:sp>
      <p:sp>
        <p:nvSpPr>
          <p:cNvPr id="90115" name="Rectangle 3"/>
          <p:cNvSpPr>
            <a:spLocks noGrp="1" noChangeArrowheads="1"/>
          </p:cNvSpPr>
          <p:nvPr>
            <p:ph type="body" idx="1"/>
          </p:nvPr>
        </p:nvSpPr>
        <p:spPr>
          <a:xfrm>
            <a:off x="533400" y="1676400"/>
            <a:ext cx="8001000" cy="4572000"/>
          </a:xfrm>
        </p:spPr>
        <p:txBody>
          <a:bodyPr/>
          <a:lstStyle/>
          <a:p>
            <a:pPr marL="990600" lvl="1" indent="-533400" eaLnBrk="1" hangingPunct="1">
              <a:buFont typeface="Wingdings 2" charset="2"/>
              <a:buChar char="ò"/>
            </a:pPr>
            <a:r>
              <a:rPr lang="en-US" sz="2400" b="1" smtClean="0">
                <a:latin typeface="Century Schoolbook" charset="0"/>
              </a:rPr>
              <a:t> Two common meanings of “ethics”</a:t>
            </a:r>
          </a:p>
          <a:p>
            <a:pPr marL="990600" lvl="1" indent="-533400" eaLnBrk="1" hangingPunct="1">
              <a:buFont typeface="Wingdings 2" charset="2"/>
              <a:buNone/>
            </a:pPr>
            <a:endParaRPr lang="en-US" sz="2400" b="1" smtClean="0">
              <a:latin typeface="Century Schoolbook" charset="0"/>
            </a:endParaRPr>
          </a:p>
          <a:p>
            <a:pPr marL="1752600" lvl="3" indent="-381000" eaLnBrk="1" hangingPunct="1">
              <a:buFontTx/>
              <a:buNone/>
            </a:pPr>
            <a:r>
              <a:rPr lang="en-US" sz="1800" b="1" smtClean="0">
                <a:latin typeface="Century Schoolbook" charset="0"/>
              </a:rPr>
              <a:t>1)	How people actually live (descriptive ethics)</a:t>
            </a:r>
          </a:p>
          <a:p>
            <a:pPr marL="1752600" lvl="3" indent="-381000" eaLnBrk="1" hangingPunct="1">
              <a:buFont typeface="Times" charset="0"/>
              <a:buNone/>
            </a:pPr>
            <a:endParaRPr lang="en-US" sz="1800" b="1" smtClean="0">
              <a:latin typeface="Century Schoolbook" charset="0"/>
            </a:endParaRPr>
          </a:p>
          <a:p>
            <a:pPr marL="1752600" lvl="3" indent="-381000" eaLnBrk="1" hangingPunct="1">
              <a:buFont typeface="Times" charset="0"/>
              <a:buNone/>
            </a:pPr>
            <a:endParaRPr lang="en-US" sz="1800" b="1" smtClean="0">
              <a:latin typeface="Century Schoolbook" charset="0"/>
            </a:endParaRPr>
          </a:p>
          <a:p>
            <a:pPr marL="1752600" lvl="3" indent="-381000" eaLnBrk="1" hangingPunct="1">
              <a:buFont typeface="Times" charset="0"/>
              <a:buNone/>
            </a:pPr>
            <a:r>
              <a:rPr lang="en-US" sz="1800" b="1" smtClean="0">
                <a:latin typeface="Century Schoolbook" charset="0"/>
              </a:rPr>
              <a:t>2) Reflection, discourse, and study concerning how people ought to live (normative ethics)</a:t>
            </a:r>
          </a:p>
          <a:p>
            <a:pPr marL="609600" indent="-609600" eaLnBrk="1" hangingPunct="1">
              <a:buFont typeface="Times" charset="0"/>
              <a:buNone/>
            </a:pPr>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Effect transition="in" filter="wipe(left)">
                                      <p:cBhvr>
                                        <p:cTn id="7" dur="500"/>
                                        <p:tgtEl>
                                          <p:spTgt spid="9011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0115">
                                            <p:txEl>
                                              <p:pRg st="2" end="2"/>
                                            </p:txEl>
                                          </p:spTgt>
                                        </p:tgtEl>
                                        <p:attrNameLst>
                                          <p:attrName>style.visibility</p:attrName>
                                        </p:attrNameLst>
                                      </p:cBhvr>
                                      <p:to>
                                        <p:strVal val="visible"/>
                                      </p:to>
                                    </p:set>
                                    <p:animEffect transition="in" filter="wipe(left)">
                                      <p:cBhvr>
                                        <p:cTn id="10" dur="500"/>
                                        <p:tgtEl>
                                          <p:spTgt spid="90115">
                                            <p:txEl>
                                              <p:pRg st="2" end="2"/>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90115">
                                            <p:txEl>
                                              <p:pRg st="5" end="5"/>
                                            </p:txEl>
                                          </p:spTgt>
                                        </p:tgtEl>
                                        <p:attrNameLst>
                                          <p:attrName>style.visibility</p:attrName>
                                        </p:attrNameLst>
                                      </p:cBhvr>
                                      <p:to>
                                        <p:strVal val="visible"/>
                                      </p:to>
                                    </p:set>
                                    <p:animEffect transition="in" filter="wipe(left)">
                                      <p:cBhvr>
                                        <p:cTn id="13" dur="500"/>
                                        <p:tgtEl>
                                          <p:spTgt spid="901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52400" y="152400"/>
            <a:ext cx="9296400" cy="1143000"/>
          </a:xfrm>
        </p:spPr>
        <p:txBody>
          <a:bodyPr/>
          <a:lstStyle/>
          <a:p>
            <a:pPr eaLnBrk="1" hangingPunct="1"/>
            <a:r>
              <a:rPr lang="en-US" sz="6000" b="0" smtClean="0">
                <a:solidFill>
                  <a:schemeClr val="tx1"/>
                </a:solidFill>
                <a:latin typeface="Blackletter686 BT Regular" charset="0"/>
              </a:rPr>
              <a:t>Origins of the word “ethics”</a:t>
            </a:r>
            <a:endParaRPr lang="en-US" smtClean="0">
              <a:solidFill>
                <a:schemeClr val="tx1"/>
              </a:solidFill>
              <a:latin typeface="Arial Narrow" charset="0"/>
            </a:endParaRPr>
          </a:p>
        </p:txBody>
      </p:sp>
      <p:sp>
        <p:nvSpPr>
          <p:cNvPr id="91139" name="Rectangle 3"/>
          <p:cNvSpPr>
            <a:spLocks noGrp="1" noChangeArrowheads="1"/>
          </p:cNvSpPr>
          <p:nvPr>
            <p:ph type="body" idx="1"/>
          </p:nvPr>
        </p:nvSpPr>
        <p:spPr>
          <a:xfrm>
            <a:off x="228600" y="1600200"/>
            <a:ext cx="8915400" cy="5410200"/>
          </a:xfrm>
        </p:spPr>
        <p:txBody>
          <a:bodyPr/>
          <a:lstStyle/>
          <a:p>
            <a:pPr eaLnBrk="1" hangingPunct="1">
              <a:lnSpc>
                <a:spcPct val="90000"/>
              </a:lnSpc>
              <a:buFont typeface="Wingdings 2" charset="2"/>
              <a:buChar char="a"/>
            </a:pPr>
            <a:r>
              <a:rPr lang="en-US" sz="1800" smtClean="0">
                <a:latin typeface="Century Schoolbook" charset="0"/>
              </a:rPr>
              <a:t>(New Shorter OED 3</a:t>
            </a:r>
            <a:r>
              <a:rPr lang="en-US" sz="1800" baseline="30000" smtClean="0">
                <a:latin typeface="Century Schoolbook" charset="0"/>
              </a:rPr>
              <a:t>rd</a:t>
            </a:r>
            <a:r>
              <a:rPr lang="en-US" sz="1800" smtClean="0">
                <a:latin typeface="Century Schoolbook" charset="0"/>
              </a:rPr>
              <a:t> ed.) The word ethics derives from two branches:</a:t>
            </a:r>
          </a:p>
          <a:p>
            <a:pPr lvl="2" eaLnBrk="1" hangingPunct="1">
              <a:lnSpc>
                <a:spcPct val="90000"/>
              </a:lnSpc>
              <a:buClr>
                <a:schemeClr val="hlink"/>
              </a:buClr>
              <a:buFont typeface="Wingdings" charset="2"/>
              <a:buChar char="ü"/>
            </a:pPr>
            <a:r>
              <a:rPr lang="en-US" sz="1800" b="1" i="1" smtClean="0">
                <a:solidFill>
                  <a:schemeClr val="bg2"/>
                </a:solidFill>
                <a:latin typeface="Century Schoolbook" charset="0"/>
              </a:rPr>
              <a:t>Tekne- </a:t>
            </a:r>
            <a:r>
              <a:rPr lang="en-US" sz="1800" smtClean="0">
                <a:latin typeface="Century Schoolbook" charset="0"/>
              </a:rPr>
              <a:t>art, applied science (in the sense of discipline); the skill which enables a person to produce a certain product.  [The Greek term </a:t>
            </a:r>
            <a:r>
              <a:rPr lang="en-US" sz="1800" i="1" smtClean="0">
                <a:latin typeface="Century Schoolbook" charset="0"/>
              </a:rPr>
              <a:t>ethike</a:t>
            </a:r>
            <a:r>
              <a:rPr lang="en-US" sz="1800" smtClean="0">
                <a:latin typeface="Century Schoolbook" charset="0"/>
              </a:rPr>
              <a:t> was derived from this concept.]  </a:t>
            </a:r>
          </a:p>
          <a:p>
            <a:pPr lvl="2" eaLnBrk="1" hangingPunct="1">
              <a:lnSpc>
                <a:spcPct val="90000"/>
              </a:lnSpc>
              <a:buClr>
                <a:schemeClr val="hlink"/>
              </a:buClr>
              <a:buFont typeface="Wingdings" charset="2"/>
              <a:buChar char="ü"/>
            </a:pPr>
            <a:endParaRPr lang="en-US" sz="1800" smtClean="0">
              <a:latin typeface="Century Schoolbook" charset="0"/>
            </a:endParaRPr>
          </a:p>
          <a:p>
            <a:pPr lvl="2" eaLnBrk="1" hangingPunct="1">
              <a:lnSpc>
                <a:spcPct val="90000"/>
              </a:lnSpc>
              <a:buClr>
                <a:schemeClr val="hlink"/>
              </a:buClr>
              <a:buFontTx/>
              <a:buChar char="ü"/>
            </a:pPr>
            <a:r>
              <a:rPr lang="en-US" sz="1800" smtClean="0">
                <a:latin typeface="Century Schoolbook" charset="0"/>
              </a:rPr>
              <a:t>For example, </a:t>
            </a:r>
          </a:p>
          <a:p>
            <a:pPr lvl="2" eaLnBrk="1" hangingPunct="1">
              <a:lnSpc>
                <a:spcPct val="90000"/>
              </a:lnSpc>
              <a:buClr>
                <a:schemeClr val="hlink"/>
              </a:buClr>
              <a:buFontTx/>
              <a:buChar char="ü"/>
            </a:pPr>
            <a:r>
              <a:rPr lang="en-US" sz="1800" smtClean="0">
                <a:latin typeface="Century Schoolbook" charset="0"/>
              </a:rPr>
              <a:t>the kind of knowledge, skills, and abilities a shoemaker uses to produce shoes, </a:t>
            </a:r>
          </a:p>
          <a:p>
            <a:pPr lvl="2" eaLnBrk="1" hangingPunct="1">
              <a:lnSpc>
                <a:spcPct val="90000"/>
              </a:lnSpc>
              <a:buClr>
                <a:schemeClr val="hlink"/>
              </a:buClr>
              <a:buFontTx/>
              <a:buChar char="ü"/>
            </a:pPr>
            <a:r>
              <a:rPr lang="en-US" sz="1800" smtClean="0">
                <a:latin typeface="Century Schoolbook" charset="0"/>
              </a:rPr>
              <a:t>a musician employs to produce music, or </a:t>
            </a:r>
          </a:p>
          <a:p>
            <a:pPr lvl="2" eaLnBrk="1" hangingPunct="1">
              <a:lnSpc>
                <a:spcPct val="90000"/>
              </a:lnSpc>
              <a:buClr>
                <a:schemeClr val="hlink"/>
              </a:buClr>
              <a:buFontTx/>
              <a:buChar char="ü"/>
            </a:pPr>
            <a:r>
              <a:rPr lang="en-US" sz="1800" smtClean="0">
                <a:latin typeface="Century Schoolbook" charset="0"/>
              </a:rPr>
              <a:t>a doctor utilizes to produce health.</a:t>
            </a:r>
          </a:p>
          <a:p>
            <a:pPr lvl="2" eaLnBrk="1" hangingPunct="1">
              <a:lnSpc>
                <a:spcPct val="90000"/>
              </a:lnSpc>
              <a:buClr>
                <a:schemeClr val="hlink"/>
              </a:buClr>
              <a:buFontTx/>
              <a:buChar char="ü"/>
            </a:pPr>
            <a:r>
              <a:rPr lang="en-US" sz="1800" smtClean="0">
                <a:latin typeface="Century Schoolbook" charset="0"/>
              </a:rPr>
              <a:t>  </a:t>
            </a:r>
          </a:p>
          <a:p>
            <a:pPr lvl="2" eaLnBrk="1" hangingPunct="1">
              <a:lnSpc>
                <a:spcPct val="90000"/>
              </a:lnSpc>
              <a:buClr>
                <a:schemeClr val="hlink"/>
              </a:buClr>
              <a:buFont typeface="Wingdings" charset="2"/>
              <a:buChar char="ü"/>
            </a:pPr>
            <a:r>
              <a:rPr lang="en-US" sz="1800" b="1" smtClean="0">
                <a:latin typeface="Century Schoolbook" charset="0"/>
              </a:rPr>
              <a:t>The ethike or tekne of a human is the skill by which humans use their freedom and capacities to produce good characters and communities and thereby realize their fullest potential.</a:t>
            </a:r>
            <a:endParaRPr lang="en-US" sz="1800" smtClean="0">
              <a:latin typeface="Century Schoolbook" charset="0"/>
            </a:endParaRPr>
          </a:p>
          <a:p>
            <a:pPr lvl="2" eaLnBrk="1" hangingPunct="1">
              <a:lnSpc>
                <a:spcPct val="90000"/>
              </a:lnSpc>
              <a:buClr>
                <a:schemeClr val="hlink"/>
              </a:buClr>
              <a:buFont typeface="Wingdings" charset="2"/>
              <a:buChar char="ü"/>
            </a:pPr>
            <a:endParaRPr lang="en-US" sz="1800" smtClean="0">
              <a:latin typeface="Century Schoolbook" charset="0"/>
            </a:endParaRPr>
          </a:p>
          <a:p>
            <a:pPr lvl="2" eaLnBrk="1" hangingPunct="1">
              <a:lnSpc>
                <a:spcPct val="90000"/>
              </a:lnSpc>
              <a:buClr>
                <a:schemeClr val="hlink"/>
              </a:buClr>
              <a:buFont typeface="Wingdings" charset="2"/>
              <a:buChar char="ü"/>
            </a:pPr>
            <a:r>
              <a:rPr lang="en-US" sz="1800" i="1" smtClean="0">
                <a:solidFill>
                  <a:schemeClr val="bg2"/>
                </a:solidFill>
                <a:latin typeface="Century Schoolbook" charset="0"/>
              </a:rPr>
              <a:t>Ethos</a:t>
            </a:r>
            <a:r>
              <a:rPr lang="en-US" sz="1800" smtClean="0">
                <a:latin typeface="Century Schoolbook" charset="0"/>
              </a:rPr>
              <a:t>--“custom,” “character,” or the normal state of a person or group.  </a:t>
            </a:r>
          </a:p>
          <a:p>
            <a:pPr lvl="2" eaLnBrk="1" hangingPunct="1">
              <a:lnSpc>
                <a:spcPct val="90000"/>
              </a:lnSpc>
              <a:buClr>
                <a:schemeClr val="hlink"/>
              </a:buClr>
              <a:buFont typeface="Wingdings" charset="2"/>
              <a:buChar char="ü"/>
            </a:pPr>
            <a:r>
              <a:rPr lang="en-US" sz="1800" smtClean="0">
                <a:latin typeface="Century Schoolbook" charset="0"/>
              </a:rPr>
              <a:t>--the characteristic spirit, values, beliefs, practices, attitudes, aspirations of a social group or culture. </a:t>
            </a:r>
          </a:p>
          <a:p>
            <a:pPr lvl="2" eaLnBrk="1" hangingPunct="1">
              <a:lnSpc>
                <a:spcPct val="90000"/>
              </a:lnSpc>
              <a:buClr>
                <a:schemeClr val="hlink"/>
              </a:buClr>
              <a:buFont typeface="Wingdings" charset="2"/>
              <a:buChar char="ü"/>
            </a:pPr>
            <a:endParaRPr lang="en-US" sz="1800" smtClean="0">
              <a:latin typeface="Century Schoolbook" charset="0"/>
            </a:endParaRPr>
          </a:p>
          <a:p>
            <a:pPr lvl="2" eaLnBrk="1" hangingPunct="1">
              <a:lnSpc>
                <a:spcPct val="90000"/>
              </a:lnSpc>
              <a:buClr>
                <a:schemeClr val="hlink"/>
              </a:buClr>
              <a:buFont typeface="Wingdings" charset="2"/>
              <a:buChar char="ü"/>
            </a:pPr>
            <a:r>
              <a:rPr lang="en-US" sz="1800" smtClean="0">
                <a:latin typeface="Century Schoolbook" charset="0"/>
              </a:rPr>
              <a:t>Examples: an aristocratic ethos; a materialistic ethos </a:t>
            </a:r>
          </a:p>
          <a:p>
            <a:pPr lvl="2" eaLnBrk="1" hangingPunct="1">
              <a:lnSpc>
                <a:spcPct val="90000"/>
              </a:lnSpc>
              <a:buClr>
                <a:schemeClr val="hlink"/>
              </a:buClr>
              <a:buFont typeface="Wingdings" charset="2"/>
              <a:buChar char="ü"/>
            </a:pPr>
            <a:endParaRPr lang="en-US" sz="1800" smtClean="0">
              <a:latin typeface="Century Schoolbook" charset="0"/>
            </a:endParaRPr>
          </a:p>
          <a:p>
            <a:pPr lvl="2" eaLnBrk="1" hangingPunct="1">
              <a:lnSpc>
                <a:spcPct val="90000"/>
              </a:lnSpc>
              <a:buClr>
                <a:schemeClr val="hlink"/>
              </a:buClr>
              <a:buFont typeface="Wingdings" charset="2"/>
              <a:buChar char="ü"/>
            </a:pPr>
            <a:r>
              <a:rPr lang="en-US" sz="1800" smtClean="0">
                <a:latin typeface="Century Schoolbook" charset="0"/>
              </a:rPr>
              <a:t>Words related to Ethos: </a:t>
            </a:r>
          </a:p>
          <a:p>
            <a:pPr lvl="3" eaLnBrk="1" hangingPunct="1">
              <a:lnSpc>
                <a:spcPct val="90000"/>
              </a:lnSpc>
              <a:buClr>
                <a:schemeClr val="hlink"/>
              </a:buClr>
              <a:buFont typeface="Wingdings" charset="2"/>
              <a:buChar char="ü"/>
            </a:pPr>
            <a:r>
              <a:rPr lang="en-US" sz="1600" smtClean="0">
                <a:latin typeface="Century Schoolbook" charset="0"/>
              </a:rPr>
              <a:t>ethology-- </a:t>
            </a:r>
            <a:r>
              <a:rPr lang="en-US" sz="1800" smtClean="0">
                <a:latin typeface="Century Schoolbook" charset="0"/>
              </a:rPr>
              <a:t>science of character formation</a:t>
            </a:r>
          </a:p>
          <a:p>
            <a:pPr lvl="3" eaLnBrk="1" hangingPunct="1">
              <a:lnSpc>
                <a:spcPct val="90000"/>
              </a:lnSpc>
              <a:buClr>
                <a:schemeClr val="hlink"/>
              </a:buClr>
              <a:buFont typeface="Wingdings" charset="2"/>
              <a:buChar char="ü"/>
            </a:pPr>
            <a:r>
              <a:rPr lang="en-US" sz="1600" smtClean="0">
                <a:latin typeface="Century Schoolbook" charset="0"/>
              </a:rPr>
              <a:t>ethnos:</a:t>
            </a:r>
            <a:r>
              <a:rPr lang="en-US" sz="1400" smtClean="0">
                <a:latin typeface="Century Schoolbook" charset="0"/>
              </a:rPr>
              <a:t> a band of people with a distinct identity</a:t>
            </a:r>
          </a:p>
          <a:p>
            <a:pPr eaLnBrk="1" hangingPunct="1">
              <a:lnSpc>
                <a:spcPct val="90000"/>
              </a:lnSpc>
              <a:buFont typeface="Wingdings 2" charset="2"/>
              <a:buNone/>
            </a:pPr>
            <a:endParaRPr lang="en-US" smtClean="0"/>
          </a:p>
        </p:txBody>
      </p:sp>
      <p:sp>
        <p:nvSpPr>
          <p:cNvPr id="10244"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wipe(left)">
                                      <p:cBhvr>
                                        <p:cTn id="7" dur="500"/>
                                        <p:tgtEl>
                                          <p:spTgt spid="91139">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91139">
                                            <p:txEl>
                                              <p:pRg st="1" end="1"/>
                                            </p:txEl>
                                          </p:spTgt>
                                        </p:tgtEl>
                                        <p:attrNameLst>
                                          <p:attrName>style.visibility</p:attrName>
                                        </p:attrNameLst>
                                      </p:cBhvr>
                                      <p:to>
                                        <p:strVal val="visible"/>
                                      </p:to>
                                    </p:set>
                                    <p:animEffect transition="in" filter="wipe(left)">
                                      <p:cBhvr>
                                        <p:cTn id="10" dur="500"/>
                                        <p:tgtEl>
                                          <p:spTgt spid="91139">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91139">
                                            <p:txEl>
                                              <p:pRg st="3" end="3"/>
                                            </p:txEl>
                                          </p:spTgt>
                                        </p:tgtEl>
                                        <p:attrNameLst>
                                          <p:attrName>style.visibility</p:attrName>
                                        </p:attrNameLst>
                                      </p:cBhvr>
                                      <p:to>
                                        <p:strVal val="visible"/>
                                      </p:to>
                                    </p:set>
                                    <p:animEffect transition="in" filter="wipe(left)">
                                      <p:cBhvr>
                                        <p:cTn id="13" dur="500"/>
                                        <p:tgtEl>
                                          <p:spTgt spid="91139">
                                            <p:txEl>
                                              <p:pRg st="3" end="3"/>
                                            </p:txEl>
                                          </p:spTgt>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91139">
                                            <p:txEl>
                                              <p:pRg st="4" end="4"/>
                                            </p:txEl>
                                          </p:spTgt>
                                        </p:tgtEl>
                                        <p:attrNameLst>
                                          <p:attrName>style.visibility</p:attrName>
                                        </p:attrNameLst>
                                      </p:cBhvr>
                                      <p:to>
                                        <p:strVal val="visible"/>
                                      </p:to>
                                    </p:set>
                                    <p:animEffect transition="in" filter="wipe(left)">
                                      <p:cBhvr>
                                        <p:cTn id="16" dur="500"/>
                                        <p:tgtEl>
                                          <p:spTgt spid="91139">
                                            <p:txEl>
                                              <p:pRg st="4" end="4"/>
                                            </p:txEl>
                                          </p:spTgt>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91139">
                                            <p:txEl>
                                              <p:pRg st="5" end="5"/>
                                            </p:txEl>
                                          </p:spTgt>
                                        </p:tgtEl>
                                        <p:attrNameLst>
                                          <p:attrName>style.visibility</p:attrName>
                                        </p:attrNameLst>
                                      </p:cBhvr>
                                      <p:to>
                                        <p:strVal val="visible"/>
                                      </p:to>
                                    </p:set>
                                    <p:animEffect transition="in" filter="wipe(left)">
                                      <p:cBhvr>
                                        <p:cTn id="19" dur="500"/>
                                        <p:tgtEl>
                                          <p:spTgt spid="91139">
                                            <p:txEl>
                                              <p:pRg st="5" end="5"/>
                                            </p:txEl>
                                          </p:spTgt>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91139">
                                            <p:txEl>
                                              <p:pRg st="6" end="6"/>
                                            </p:txEl>
                                          </p:spTgt>
                                        </p:tgtEl>
                                        <p:attrNameLst>
                                          <p:attrName>style.visibility</p:attrName>
                                        </p:attrNameLst>
                                      </p:cBhvr>
                                      <p:to>
                                        <p:strVal val="visible"/>
                                      </p:to>
                                    </p:set>
                                    <p:animEffect transition="in" filter="wipe(left)">
                                      <p:cBhvr>
                                        <p:cTn id="22" dur="500"/>
                                        <p:tgtEl>
                                          <p:spTgt spid="91139">
                                            <p:txEl>
                                              <p:pRg st="6" end="6"/>
                                            </p:txEl>
                                          </p:spTgt>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91139">
                                            <p:txEl>
                                              <p:pRg st="7" end="7"/>
                                            </p:txEl>
                                          </p:spTgt>
                                        </p:tgtEl>
                                        <p:attrNameLst>
                                          <p:attrName>style.visibility</p:attrName>
                                        </p:attrNameLst>
                                      </p:cBhvr>
                                      <p:to>
                                        <p:strVal val="visible"/>
                                      </p:to>
                                    </p:set>
                                    <p:animEffect transition="in" filter="wipe(left)">
                                      <p:cBhvr>
                                        <p:cTn id="25" dur="500"/>
                                        <p:tgtEl>
                                          <p:spTgt spid="91139">
                                            <p:txEl>
                                              <p:pRg st="7" end="7"/>
                                            </p:txEl>
                                          </p:spTgt>
                                        </p:tgtEl>
                                      </p:cBhvr>
                                    </p:animEffect>
                                  </p:childTnLst>
                                </p:cTn>
                              </p:par>
                              <p:par>
                                <p:cTn id="26" presetID="22" presetClass="entr" presetSubtype="8" fill="hold" grpId="0" nodeType="withEffect">
                                  <p:stCondLst>
                                    <p:cond delay="0"/>
                                  </p:stCondLst>
                                  <p:childTnLst>
                                    <p:set>
                                      <p:cBhvr>
                                        <p:cTn id="27" dur="1" fill="hold">
                                          <p:stCondLst>
                                            <p:cond delay="0"/>
                                          </p:stCondLst>
                                        </p:cTn>
                                        <p:tgtEl>
                                          <p:spTgt spid="91139">
                                            <p:txEl>
                                              <p:pRg st="8" end="8"/>
                                            </p:txEl>
                                          </p:spTgt>
                                        </p:tgtEl>
                                        <p:attrNameLst>
                                          <p:attrName>style.visibility</p:attrName>
                                        </p:attrNameLst>
                                      </p:cBhvr>
                                      <p:to>
                                        <p:strVal val="visible"/>
                                      </p:to>
                                    </p:set>
                                    <p:animEffect transition="in" filter="wipe(left)">
                                      <p:cBhvr>
                                        <p:cTn id="28" dur="500"/>
                                        <p:tgtEl>
                                          <p:spTgt spid="91139">
                                            <p:txEl>
                                              <p:pRg st="8" end="8"/>
                                            </p:txEl>
                                          </p:spTgt>
                                        </p:tgtEl>
                                      </p:cBhvr>
                                    </p:animEffect>
                                  </p:childTnLst>
                                </p:cTn>
                              </p:par>
                              <p:par>
                                <p:cTn id="29" presetID="22" presetClass="entr" presetSubtype="8" fill="hold" grpId="0" nodeType="withEffect">
                                  <p:stCondLst>
                                    <p:cond delay="0"/>
                                  </p:stCondLst>
                                  <p:childTnLst>
                                    <p:set>
                                      <p:cBhvr>
                                        <p:cTn id="30" dur="1" fill="hold">
                                          <p:stCondLst>
                                            <p:cond delay="0"/>
                                          </p:stCondLst>
                                        </p:cTn>
                                        <p:tgtEl>
                                          <p:spTgt spid="91139">
                                            <p:txEl>
                                              <p:pRg st="10" end="10"/>
                                            </p:txEl>
                                          </p:spTgt>
                                        </p:tgtEl>
                                        <p:attrNameLst>
                                          <p:attrName>style.visibility</p:attrName>
                                        </p:attrNameLst>
                                      </p:cBhvr>
                                      <p:to>
                                        <p:strVal val="visible"/>
                                      </p:to>
                                    </p:set>
                                    <p:animEffect transition="in" filter="wipe(left)">
                                      <p:cBhvr>
                                        <p:cTn id="31" dur="500"/>
                                        <p:tgtEl>
                                          <p:spTgt spid="91139">
                                            <p:txEl>
                                              <p:pRg st="10" end="10"/>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91139">
                                            <p:txEl>
                                              <p:pRg st="11" end="11"/>
                                            </p:txEl>
                                          </p:spTgt>
                                        </p:tgtEl>
                                        <p:attrNameLst>
                                          <p:attrName>style.visibility</p:attrName>
                                        </p:attrNameLst>
                                      </p:cBhvr>
                                      <p:to>
                                        <p:strVal val="visible"/>
                                      </p:to>
                                    </p:set>
                                    <p:animEffect transition="in" filter="wipe(left)">
                                      <p:cBhvr>
                                        <p:cTn id="34" dur="500"/>
                                        <p:tgtEl>
                                          <p:spTgt spid="91139">
                                            <p:txEl>
                                              <p:pRg st="11" end="11"/>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91139">
                                            <p:txEl>
                                              <p:pRg st="13" end="13"/>
                                            </p:txEl>
                                          </p:spTgt>
                                        </p:tgtEl>
                                        <p:attrNameLst>
                                          <p:attrName>style.visibility</p:attrName>
                                        </p:attrNameLst>
                                      </p:cBhvr>
                                      <p:to>
                                        <p:strVal val="visible"/>
                                      </p:to>
                                    </p:set>
                                    <p:animEffect transition="in" filter="wipe(left)">
                                      <p:cBhvr>
                                        <p:cTn id="37" dur="500"/>
                                        <p:tgtEl>
                                          <p:spTgt spid="91139">
                                            <p:txEl>
                                              <p:pRg st="13" end="13"/>
                                            </p:txEl>
                                          </p:spTgt>
                                        </p:tgtEl>
                                      </p:cBhvr>
                                    </p:animEffect>
                                  </p:childTnLst>
                                </p:cTn>
                              </p:par>
                              <p:par>
                                <p:cTn id="38" presetID="22" presetClass="entr" presetSubtype="8" fill="hold" grpId="0" nodeType="withEffect">
                                  <p:stCondLst>
                                    <p:cond delay="0"/>
                                  </p:stCondLst>
                                  <p:childTnLst>
                                    <p:set>
                                      <p:cBhvr>
                                        <p:cTn id="39" dur="1" fill="hold">
                                          <p:stCondLst>
                                            <p:cond delay="0"/>
                                          </p:stCondLst>
                                        </p:cTn>
                                        <p:tgtEl>
                                          <p:spTgt spid="91139">
                                            <p:txEl>
                                              <p:pRg st="15" end="15"/>
                                            </p:txEl>
                                          </p:spTgt>
                                        </p:tgtEl>
                                        <p:attrNameLst>
                                          <p:attrName>style.visibility</p:attrName>
                                        </p:attrNameLst>
                                      </p:cBhvr>
                                      <p:to>
                                        <p:strVal val="visible"/>
                                      </p:to>
                                    </p:set>
                                    <p:animEffect transition="in" filter="wipe(left)">
                                      <p:cBhvr>
                                        <p:cTn id="40" dur="500"/>
                                        <p:tgtEl>
                                          <p:spTgt spid="91139">
                                            <p:txEl>
                                              <p:pRg st="15" end="15"/>
                                            </p:txEl>
                                          </p:spTgt>
                                        </p:tgtEl>
                                      </p:cBhvr>
                                    </p:animEffect>
                                  </p:childTnLst>
                                </p:cTn>
                              </p:par>
                              <p:par>
                                <p:cTn id="41" presetID="22" presetClass="entr" presetSubtype="8" fill="hold" grpId="0" nodeType="withEffect">
                                  <p:stCondLst>
                                    <p:cond delay="0"/>
                                  </p:stCondLst>
                                  <p:childTnLst>
                                    <p:set>
                                      <p:cBhvr>
                                        <p:cTn id="42" dur="1" fill="hold">
                                          <p:stCondLst>
                                            <p:cond delay="0"/>
                                          </p:stCondLst>
                                        </p:cTn>
                                        <p:tgtEl>
                                          <p:spTgt spid="91139">
                                            <p:txEl>
                                              <p:pRg st="16" end="16"/>
                                            </p:txEl>
                                          </p:spTgt>
                                        </p:tgtEl>
                                        <p:attrNameLst>
                                          <p:attrName>style.visibility</p:attrName>
                                        </p:attrNameLst>
                                      </p:cBhvr>
                                      <p:to>
                                        <p:strVal val="visible"/>
                                      </p:to>
                                    </p:set>
                                    <p:animEffect transition="in" filter="wipe(left)">
                                      <p:cBhvr>
                                        <p:cTn id="43" dur="500"/>
                                        <p:tgtEl>
                                          <p:spTgt spid="91139">
                                            <p:txEl>
                                              <p:pRg st="16" end="16"/>
                                            </p:txEl>
                                          </p:spTgt>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91139">
                                            <p:txEl>
                                              <p:pRg st="17" end="17"/>
                                            </p:txEl>
                                          </p:spTgt>
                                        </p:tgtEl>
                                        <p:attrNameLst>
                                          <p:attrName>style.visibility</p:attrName>
                                        </p:attrNameLst>
                                      </p:cBhvr>
                                      <p:to>
                                        <p:strVal val="visible"/>
                                      </p:to>
                                    </p:set>
                                    <p:animEffect transition="in" filter="wipe(left)">
                                      <p:cBhvr>
                                        <p:cTn id="46" dur="500"/>
                                        <p:tgtEl>
                                          <p:spTgt spid="91139">
                                            <p:txEl>
                                              <p:pRg st="17"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z="6000" b="0" smtClean="0">
                <a:solidFill>
                  <a:schemeClr val="tx1"/>
                </a:solidFill>
                <a:latin typeface="Blackletter686 BT Regular" charset="0"/>
              </a:rPr>
              <a:t>Word Origin of </a:t>
            </a:r>
            <a:br>
              <a:rPr lang="en-US" sz="6000" b="0" smtClean="0">
                <a:solidFill>
                  <a:schemeClr val="tx1"/>
                </a:solidFill>
                <a:latin typeface="Blackletter686 BT Regular" charset="0"/>
              </a:rPr>
            </a:br>
            <a:r>
              <a:rPr lang="en-US" sz="6000" b="0" smtClean="0">
                <a:solidFill>
                  <a:schemeClr val="tx1"/>
                </a:solidFill>
                <a:latin typeface="Blackletter686 BT Regular" charset="0"/>
              </a:rPr>
              <a:t>“MORALITY”</a:t>
            </a:r>
            <a:r>
              <a:rPr lang="en-US" sz="3200" b="0" smtClean="0">
                <a:solidFill>
                  <a:schemeClr val="tx1"/>
                </a:solidFill>
                <a:latin typeface="Blackletter686 BT Regular" charset="0"/>
              </a:rPr>
              <a:t>.</a:t>
            </a:r>
            <a:endParaRPr lang="en-US" sz="6000" b="0" smtClean="0">
              <a:solidFill>
                <a:schemeClr val="tx1"/>
              </a:solidFill>
              <a:latin typeface="Blackletter686 BT Regular" charset="0"/>
            </a:endParaRPr>
          </a:p>
        </p:txBody>
      </p:sp>
      <p:sp>
        <p:nvSpPr>
          <p:cNvPr id="183299" name="Rectangle 3"/>
          <p:cNvSpPr>
            <a:spLocks noGrp="1" noChangeArrowheads="1"/>
          </p:cNvSpPr>
          <p:nvPr>
            <p:ph type="body" idx="1"/>
          </p:nvPr>
        </p:nvSpPr>
        <p:spPr/>
        <p:txBody>
          <a:bodyPr/>
          <a:lstStyle/>
          <a:p>
            <a:pPr eaLnBrk="1" hangingPunct="1">
              <a:buFont typeface="Wingdings 2" charset="2"/>
              <a:buChar char="a"/>
            </a:pPr>
            <a:endParaRPr lang="en-US" sz="1800" smtClean="0">
              <a:latin typeface="Century Schoolbook" charset="0"/>
            </a:endParaRPr>
          </a:p>
          <a:p>
            <a:pPr eaLnBrk="1" hangingPunct="1">
              <a:buFont typeface="Wingdings 2" charset="2"/>
              <a:buChar char="a"/>
            </a:pPr>
            <a:r>
              <a:rPr lang="en-US" sz="2400" smtClean="0">
                <a:latin typeface="Century Schoolbook" charset="0"/>
              </a:rPr>
              <a:t>The word “morality” comes from the </a:t>
            </a:r>
            <a:r>
              <a:rPr lang="en-US" sz="2400" smtClean="0">
                <a:solidFill>
                  <a:srgbClr val="1CF4FF"/>
                </a:solidFill>
                <a:latin typeface="Century Schoolbook" charset="0"/>
              </a:rPr>
              <a:t>Latin</a:t>
            </a:r>
            <a:r>
              <a:rPr lang="en-US" sz="2400" smtClean="0">
                <a:latin typeface="Century Schoolbook" charset="0"/>
              </a:rPr>
              <a:t> translation of </a:t>
            </a:r>
            <a:r>
              <a:rPr lang="en-US" sz="2400" i="1" smtClean="0">
                <a:latin typeface="Century Schoolbook" charset="0"/>
              </a:rPr>
              <a:t>ethos: </a:t>
            </a:r>
            <a:r>
              <a:rPr lang="en-US" sz="2400" i="1" smtClean="0">
                <a:solidFill>
                  <a:srgbClr val="1CF4FF"/>
                </a:solidFill>
                <a:latin typeface="Century Schoolbook" charset="0"/>
              </a:rPr>
              <a:t>mores</a:t>
            </a:r>
            <a:endParaRPr lang="en-US" sz="2400" smtClean="0">
              <a:latin typeface="Century Schoolbook" charset="0"/>
            </a:endParaRPr>
          </a:p>
          <a:p>
            <a:pPr eaLnBrk="1" hangingPunct="1">
              <a:buFont typeface="Wingdings 2" charset="2"/>
              <a:buNone/>
            </a:pPr>
            <a:r>
              <a:rPr lang="en-US" sz="2400" i="1" smtClean="0">
                <a:latin typeface="Century Schoolbook" charset="0"/>
              </a:rPr>
              <a:t> </a:t>
            </a:r>
          </a:p>
          <a:p>
            <a:pPr eaLnBrk="1" hangingPunct="1">
              <a:buFont typeface="Wingdings 2" charset="2"/>
              <a:buChar char="a"/>
            </a:pPr>
            <a:r>
              <a:rPr lang="en-US" sz="2800" i="1" smtClean="0">
                <a:solidFill>
                  <a:srgbClr val="1CF4FF"/>
                </a:solidFill>
                <a:latin typeface="Century Schoolbook" charset="0"/>
              </a:rPr>
              <a:t>Mores</a:t>
            </a:r>
            <a:r>
              <a:rPr lang="en-US" sz="2800" smtClean="0">
                <a:latin typeface="Century Schoolbook" charset="0"/>
              </a:rPr>
              <a:t> are customary ways of behaving and believing; commonly held </a:t>
            </a:r>
            <a:r>
              <a:rPr lang="en-US" sz="2800" b="1" smtClean="0">
                <a:latin typeface="Century Schoolbook" charset="0"/>
              </a:rPr>
              <a:t>moral</a:t>
            </a:r>
            <a:r>
              <a:rPr lang="en-US" sz="2800" smtClean="0">
                <a:latin typeface="Century Schoolbook" charset="0"/>
              </a:rPr>
              <a:t> beliefs and practices.</a:t>
            </a:r>
            <a:endParaRPr lang="en-US" sz="2400" smtClean="0">
              <a:latin typeface="Century Schoolbook" charset="0"/>
            </a:endParaRPr>
          </a:p>
          <a:p>
            <a:pPr eaLnBrk="1" hangingPunct="1">
              <a:buFont typeface="Wingdings 2" charset="2"/>
              <a:buNone/>
            </a:pPr>
            <a:endParaRPr lang="en-US" sz="2000" smtClean="0"/>
          </a:p>
        </p:txBody>
      </p:sp>
      <p:sp>
        <p:nvSpPr>
          <p:cNvPr id="11268" name="Rectangle 4"/>
          <p:cNvSpPr>
            <a:spLocks noChangeArrowheads="1"/>
          </p:cNvSpPr>
          <p:nvPr/>
        </p:nvSpPr>
        <p:spPr bwMode="auto">
          <a:xfrm>
            <a:off x="8883650" y="6583363"/>
            <a:ext cx="2603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200">
                <a:solidFill>
                  <a:srgbClr val="000000"/>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3299">
                                            <p:txEl>
                                              <p:pRg st="1" end="1"/>
                                            </p:txEl>
                                          </p:spTgt>
                                        </p:tgtEl>
                                        <p:attrNameLst>
                                          <p:attrName>style.visibility</p:attrName>
                                        </p:attrNameLst>
                                      </p:cBhvr>
                                      <p:to>
                                        <p:strVal val="visible"/>
                                      </p:to>
                                    </p:set>
                                    <p:animEffect transition="in" filter="wipe(left)">
                                      <p:cBhvr>
                                        <p:cTn id="7" dur="500"/>
                                        <p:tgtEl>
                                          <p:spTgt spid="18329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3299">
                                            <p:txEl>
                                              <p:pRg st="2" end="2"/>
                                            </p:txEl>
                                          </p:spTgt>
                                        </p:tgtEl>
                                        <p:attrNameLst>
                                          <p:attrName>style.visibility</p:attrName>
                                        </p:attrNameLst>
                                      </p:cBhvr>
                                      <p:to>
                                        <p:strVal val="visible"/>
                                      </p:to>
                                    </p:set>
                                    <p:animEffect transition="in" filter="wipe(left)">
                                      <p:cBhvr>
                                        <p:cTn id="12" dur="500"/>
                                        <p:tgtEl>
                                          <p:spTgt spid="18329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3299">
                                            <p:txEl>
                                              <p:pRg st="3" end="3"/>
                                            </p:txEl>
                                          </p:spTgt>
                                        </p:tgtEl>
                                        <p:attrNameLst>
                                          <p:attrName>style.visibility</p:attrName>
                                        </p:attrNameLst>
                                      </p:cBhvr>
                                      <p:to>
                                        <p:strVal val="visible"/>
                                      </p:to>
                                    </p:set>
                                    <p:animEffect transition="in" filter="wipe(left)">
                                      <p:cBhvr>
                                        <p:cTn id="17" dur="500"/>
                                        <p:tgtEl>
                                          <p:spTgt spid="18329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build="p" bldLvl="3" autoUpdateAnimBg="0"/>
    </p:bldLst>
  </p:timing>
</p:sld>
</file>

<file path=ppt/theme/theme1.xml><?xml version="1.0" encoding="utf-8"?>
<a:theme xmlns:a="http://schemas.openxmlformats.org/drawingml/2006/main" name="Shimmer">
  <a:themeElements>
    <a:clrScheme name="Shimmer 3">
      <a:dk1>
        <a:srgbClr val="808080"/>
      </a:dk1>
      <a:lt1>
        <a:srgbClr val="FFFFFF"/>
      </a:lt1>
      <a:dk2>
        <a:srgbClr val="133A0D"/>
      </a:dk2>
      <a:lt2>
        <a:srgbClr val="BAD41A"/>
      </a:lt2>
      <a:accent1>
        <a:srgbClr val="5DA31E"/>
      </a:accent1>
      <a:accent2>
        <a:srgbClr val="BAD41A"/>
      </a:accent2>
      <a:accent3>
        <a:srgbClr val="AAAEAA"/>
      </a:accent3>
      <a:accent4>
        <a:srgbClr val="DADADA"/>
      </a:accent4>
      <a:accent5>
        <a:srgbClr val="B6CEAB"/>
      </a:accent5>
      <a:accent6>
        <a:srgbClr val="A8C016"/>
      </a:accent6>
      <a:hlink>
        <a:srgbClr val="F63F1B"/>
      </a:hlink>
      <a:folHlink>
        <a:srgbClr val="FFBF56"/>
      </a:folHlink>
    </a:clrScheme>
    <a:fontScheme name="Shimmer">
      <a:majorFont>
        <a:latin typeface="Arial"/>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charset="0"/>
          </a:defRPr>
        </a:defPPr>
      </a:lstStyle>
    </a:lnDef>
  </a:objectDefaults>
  <a:extraClrSchemeLst>
    <a:extraClrScheme>
      <a:clrScheme name="Shimmer 1">
        <a:dk1>
          <a:srgbClr val="808080"/>
        </a:dk1>
        <a:lt1>
          <a:srgbClr val="FFFFFF"/>
        </a:lt1>
        <a:dk2>
          <a:srgbClr val="0A0E5B"/>
        </a:dk2>
        <a:lt2>
          <a:srgbClr val="4460EE"/>
        </a:lt2>
        <a:accent1>
          <a:srgbClr val="1822CD"/>
        </a:accent1>
        <a:accent2>
          <a:srgbClr val="5DBACA"/>
        </a:accent2>
        <a:accent3>
          <a:srgbClr val="AAAAB5"/>
        </a:accent3>
        <a:accent4>
          <a:srgbClr val="DADADA"/>
        </a:accent4>
        <a:accent5>
          <a:srgbClr val="ABABE3"/>
        </a:accent5>
        <a:accent6>
          <a:srgbClr val="53A8B7"/>
        </a:accent6>
        <a:hlink>
          <a:srgbClr val="F63F1B"/>
        </a:hlink>
        <a:folHlink>
          <a:srgbClr val="FFBF56"/>
        </a:folHlink>
      </a:clrScheme>
      <a:clrMap bg1="dk2" tx1="lt1" bg2="dk1" tx2="lt2" accent1="accent1" accent2="accent2" accent3="accent3" accent4="accent4" accent5="accent5" accent6="accent6" hlink="hlink" folHlink="folHlink"/>
    </a:extraClrScheme>
    <a:extraClrScheme>
      <a:clrScheme name="Shimmer 2">
        <a:dk1>
          <a:srgbClr val="808080"/>
        </a:dk1>
        <a:lt1>
          <a:srgbClr val="FFFFFF"/>
        </a:lt1>
        <a:dk2>
          <a:srgbClr val="810A08"/>
        </a:dk2>
        <a:lt2>
          <a:srgbClr val="F9AAAC"/>
        </a:lt2>
        <a:accent1>
          <a:srgbClr val="EF1F1D"/>
        </a:accent1>
        <a:accent2>
          <a:srgbClr val="F87B57"/>
        </a:accent2>
        <a:accent3>
          <a:srgbClr val="C1AAAA"/>
        </a:accent3>
        <a:accent4>
          <a:srgbClr val="DADADA"/>
        </a:accent4>
        <a:accent5>
          <a:srgbClr val="F6ABAB"/>
        </a:accent5>
        <a:accent6>
          <a:srgbClr val="E16F4E"/>
        </a:accent6>
        <a:hlink>
          <a:srgbClr val="F63F1B"/>
        </a:hlink>
        <a:folHlink>
          <a:srgbClr val="FFBF56"/>
        </a:folHlink>
      </a:clrScheme>
      <a:clrMap bg1="dk2" tx1="lt1" bg2="dk1" tx2="lt2" accent1="accent1" accent2="accent2" accent3="accent3" accent4="accent4" accent5="accent5" accent6="accent6" hlink="hlink" folHlink="folHlink"/>
    </a:extraClrScheme>
    <a:extraClrScheme>
      <a:clrScheme name="Shimmer 3">
        <a:dk1>
          <a:srgbClr val="808080"/>
        </a:dk1>
        <a:lt1>
          <a:srgbClr val="FFFFFF"/>
        </a:lt1>
        <a:dk2>
          <a:srgbClr val="133A0D"/>
        </a:dk2>
        <a:lt2>
          <a:srgbClr val="BAD41A"/>
        </a:lt2>
        <a:accent1>
          <a:srgbClr val="5DA31E"/>
        </a:accent1>
        <a:accent2>
          <a:srgbClr val="BAD41A"/>
        </a:accent2>
        <a:accent3>
          <a:srgbClr val="AAAEAA"/>
        </a:accent3>
        <a:accent4>
          <a:srgbClr val="DADADA"/>
        </a:accent4>
        <a:accent5>
          <a:srgbClr val="B6CEAB"/>
        </a:accent5>
        <a:accent6>
          <a:srgbClr val="A8C016"/>
        </a:accent6>
        <a:hlink>
          <a:srgbClr val="F63F1B"/>
        </a:hlink>
        <a:folHlink>
          <a:srgbClr val="FFBF56"/>
        </a:folHlink>
      </a:clrScheme>
      <a:clrMap bg1="dk2" tx1="lt1" bg2="dk1" tx2="lt2" accent1="accent1" accent2="accent2" accent3="accent3" accent4="accent4" accent5="accent5" accent6="accent6" hlink="hlink" folHlink="folHlink"/>
    </a:extraClrScheme>
    <a:extraClrScheme>
      <a:clrScheme name="Shimmer 4">
        <a:dk1>
          <a:srgbClr val="808080"/>
        </a:dk1>
        <a:lt1>
          <a:srgbClr val="FFFFFF"/>
        </a:lt1>
        <a:dk2>
          <a:srgbClr val="555555"/>
        </a:dk2>
        <a:lt2>
          <a:srgbClr val="CCCCCC"/>
        </a:lt2>
        <a:accent1>
          <a:srgbClr val="AAAAAA"/>
        </a:accent1>
        <a:accent2>
          <a:srgbClr val="EEEEEE"/>
        </a:accent2>
        <a:accent3>
          <a:srgbClr val="B4B4B4"/>
        </a:accent3>
        <a:accent4>
          <a:srgbClr val="DADADA"/>
        </a:accent4>
        <a:accent5>
          <a:srgbClr val="D2D2D2"/>
        </a:accent5>
        <a:accent6>
          <a:srgbClr val="D8D8D8"/>
        </a:accent6>
        <a:hlink>
          <a:srgbClr val="CCCCCC"/>
        </a:hlink>
        <a:folHlink>
          <a:srgbClr val="CCCCCC"/>
        </a:folHlink>
      </a:clrScheme>
      <a:clrMap bg1="dk2" tx1="lt1" bg2="dk1" tx2="lt2" accent1="accent1" accent2="accent2" accent3="accent3" accent4="accent4" accent5="accent5" accent6="accent6" hlink="hlink" folHlink="folHlink"/>
    </a:extraClrScheme>
    <a:extraClrScheme>
      <a:clrScheme name="Shimmer 5">
        <a:dk1>
          <a:srgbClr val="808080"/>
        </a:dk1>
        <a:lt1>
          <a:srgbClr val="FFFFFF"/>
        </a:lt1>
        <a:dk2>
          <a:srgbClr val="370C5A"/>
        </a:dk2>
        <a:lt2>
          <a:srgbClr val="BAD41A"/>
        </a:lt2>
        <a:accent1>
          <a:srgbClr val="6C18B0"/>
        </a:accent1>
        <a:accent2>
          <a:srgbClr val="BAD41A"/>
        </a:accent2>
        <a:accent3>
          <a:srgbClr val="AEAAB5"/>
        </a:accent3>
        <a:accent4>
          <a:srgbClr val="DADADA"/>
        </a:accent4>
        <a:accent5>
          <a:srgbClr val="BAABD4"/>
        </a:accent5>
        <a:accent6>
          <a:srgbClr val="A8C016"/>
        </a:accent6>
        <a:hlink>
          <a:srgbClr val="F63F1B"/>
        </a:hlink>
        <a:folHlink>
          <a:srgbClr val="FFBF56"/>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Macintosh HD:Microsoft Office 2001:Templates:Presentations:Designs:Shimmer</Template>
  <TotalTime>273</TotalTime>
  <Words>992</Words>
  <Application>Microsoft Office PowerPoint</Application>
  <PresentationFormat>On-screen Show (4:3)</PresentationFormat>
  <Paragraphs>243</Paragraphs>
  <Slides>31</Slides>
  <Notes>0</Notes>
  <HiddenSlides>0</HiddenSlides>
  <MMClips>0</MMClips>
  <ScaleCrop>false</ScaleCrop>
  <HeadingPairs>
    <vt:vector size="6" baseType="variant">
      <vt:variant>
        <vt:lpstr>Fonts Used</vt:lpstr>
      </vt:variant>
      <vt:variant>
        <vt:i4>16</vt:i4>
      </vt:variant>
      <vt:variant>
        <vt:lpstr>Theme</vt:lpstr>
      </vt:variant>
      <vt:variant>
        <vt:i4>1</vt:i4>
      </vt:variant>
      <vt:variant>
        <vt:lpstr>Slide Titles</vt:lpstr>
      </vt:variant>
      <vt:variant>
        <vt:i4>31</vt:i4>
      </vt:variant>
    </vt:vector>
  </HeadingPairs>
  <TitlesOfParts>
    <vt:vector size="48" baseType="lpstr">
      <vt:lpstr>Times</vt:lpstr>
      <vt:lpstr>Arial</vt:lpstr>
      <vt:lpstr>Wingdings</vt:lpstr>
      <vt:lpstr>Calibri</vt:lpstr>
      <vt:lpstr>Blackletter686 BT Regular</vt:lpstr>
      <vt:lpstr>Century Schoolbook</vt:lpstr>
      <vt:lpstr>Wingdings 2</vt:lpstr>
      <vt:lpstr>Apple Chancery</vt:lpstr>
      <vt:lpstr>Arial Narrow</vt:lpstr>
      <vt:lpstr>Britannic Bold</vt:lpstr>
      <vt:lpstr>Rockwell Extra Bold</vt:lpstr>
      <vt:lpstr>Lucida Blackletter</vt:lpstr>
      <vt:lpstr>Engravers MT</vt:lpstr>
      <vt:lpstr>Arrus BT Roman</vt:lpstr>
      <vt:lpstr>Bell MT</vt:lpstr>
      <vt:lpstr>Wingdings 3</vt:lpstr>
      <vt:lpstr>Shimmer</vt:lpstr>
      <vt:lpstr>Ethics</vt:lpstr>
      <vt:lpstr>An Overview of the Journey</vt:lpstr>
      <vt:lpstr>“Nothing is more practical than finding God, that is, falling in love in a quite absolute, final way.  What you are in love with, what seizes your imagination, will affect everything.  It will decide what gets you out of bed in the morning, what you will do with your evenings, how you will spend your weekends, what you read, who you know, what breaks your heart, and what amazes you with joy and gratitude.  Fall in love, stay in love, and it will decide everything.”</vt:lpstr>
      <vt:lpstr>Pedro Arupe, S.</vt:lpstr>
      <vt:lpstr>The Heart of Christian Ethics</vt:lpstr>
      <vt:lpstr>What Is Ethics?  Road Map</vt:lpstr>
      <vt:lpstr>What does “ethics” mean? </vt:lpstr>
      <vt:lpstr>Origins of the word “ethics”</vt:lpstr>
      <vt:lpstr>Word Origin of  “MORALITY”.</vt:lpstr>
      <vt:lpstr>Conclusions from Word Origins</vt:lpstr>
      <vt:lpstr>Ethics &amp; Morality are Tradition Dependent</vt:lpstr>
      <vt:lpstr>Ethics and The Disciplines of Knowledge</vt:lpstr>
      <vt:lpstr>Aristotle’s Master Discipline </vt:lpstr>
      <vt:lpstr>The Scope of Morality</vt:lpstr>
      <vt:lpstr>Ethics within the scope of freedom</vt:lpstr>
      <vt:lpstr>freedom</vt:lpstr>
      <vt:lpstr>PowerPoint Presentation</vt:lpstr>
      <vt:lpstr>Morality  vs. Ethics </vt:lpstr>
      <vt:lpstr>Morality &amp; Ethics</vt:lpstr>
      <vt:lpstr>Morality &amp; Ethics</vt:lpstr>
      <vt:lpstr>What are the perennial questions of ethics?</vt:lpstr>
      <vt:lpstr>Related Questions</vt:lpstr>
      <vt:lpstr>Ethical Analysis: An Example</vt:lpstr>
      <vt:lpstr>Class Exercise</vt:lpstr>
      <vt:lpstr>What is Christian ethics? Road Map</vt:lpstr>
      <vt:lpstr>How does Christian qualify ethics?</vt:lpstr>
      <vt:lpstr>Christian Defined</vt:lpstr>
      <vt:lpstr>What is the Relationship between  Faith and Reason?</vt:lpstr>
      <vt:lpstr>The Dialogue of Faith and Reason</vt:lpstr>
      <vt:lpstr>A Balance of Faith and Reason</vt:lpstr>
      <vt:lpstr>PowerPoint Presentation</vt:lpstr>
    </vt:vector>
  </TitlesOfParts>
  <Company>University of San Diego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dc:title>
  <dc:creator>Thomas Leininger</dc:creator>
  <cp:lastModifiedBy>Teacher E-Solutions</cp:lastModifiedBy>
  <cp:revision>40</cp:revision>
  <dcterms:created xsi:type="dcterms:W3CDTF">2002-01-28T21:03:24Z</dcterms:created>
  <dcterms:modified xsi:type="dcterms:W3CDTF">2019-01-15T09:43:03Z</dcterms:modified>
</cp:coreProperties>
</file>