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7" r:id="rId4"/>
    <p:sldId id="258" r:id="rId5"/>
    <p:sldId id="269" r:id="rId6"/>
    <p:sldId id="270"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613"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F7284CD-BB9B-4707-A940-D1F3CCCE0AF4}" type="datetimeFigureOut">
              <a:rPr lang="en-IE"/>
              <a:pPr>
                <a:defRPr/>
              </a:pPr>
              <a:t>15/01/2019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07203B2-DC9C-49A6-B991-15BC04B11E6F}" type="slidenum">
              <a:rPr lang="en-IE"/>
              <a:pPr>
                <a:defRPr/>
              </a:pPr>
              <a:t>‹#›</a:t>
            </a:fld>
            <a:endParaRPr lang="en-IE"/>
          </a:p>
        </p:txBody>
      </p:sp>
    </p:spTree>
    <p:extLst>
      <p:ext uri="{BB962C8B-B14F-4D97-AF65-F5344CB8AC3E}">
        <p14:creationId xmlns:p14="http://schemas.microsoft.com/office/powerpoint/2010/main" val="26048385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9AFA5F-CD6F-48D0-BB49-D16D6B1BFF1B}" type="slidenum">
              <a:rPr lang="en-GB">
                <a:solidFill>
                  <a:srgbClr val="000000"/>
                </a:solidFill>
                <a:latin typeface="Arial" charset="0"/>
                <a:cs typeface="Times New Roman" pitchFamily="18" charset="0"/>
              </a:rPr>
              <a:pPr fontAlgn="base">
                <a:spcBef>
                  <a:spcPct val="0"/>
                </a:spcBef>
                <a:spcAft>
                  <a:spcPct val="0"/>
                </a:spcAft>
              </a:pPr>
              <a:t>3</a:t>
            </a:fld>
            <a:endParaRPr lang="en-GB">
              <a:solidFill>
                <a:srgbClr val="000000"/>
              </a:solidFill>
              <a:latin typeface="Arial"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37B07C-D975-4604-90E2-007B74477900}"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D67487-B2AF-4E1D-8DBD-ED224238CA97}" type="slidenum">
              <a:rPr lang="en-US"/>
              <a:pPr>
                <a:defRPr/>
              </a:pPr>
              <a:t>‹#›</a:t>
            </a:fld>
            <a:endParaRPr lang="en-US"/>
          </a:p>
        </p:txBody>
      </p:sp>
    </p:spTree>
    <p:extLst>
      <p:ext uri="{BB962C8B-B14F-4D97-AF65-F5344CB8AC3E}">
        <p14:creationId xmlns:p14="http://schemas.microsoft.com/office/powerpoint/2010/main" val="381686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90FF8A-C9E8-49C9-8879-55F017651453}"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FF560-7EB3-4498-9EBB-FFCA3986D165}" type="slidenum">
              <a:rPr lang="en-US"/>
              <a:pPr>
                <a:defRPr/>
              </a:pPr>
              <a:t>‹#›</a:t>
            </a:fld>
            <a:endParaRPr lang="en-US"/>
          </a:p>
        </p:txBody>
      </p:sp>
    </p:spTree>
    <p:extLst>
      <p:ext uri="{BB962C8B-B14F-4D97-AF65-F5344CB8AC3E}">
        <p14:creationId xmlns:p14="http://schemas.microsoft.com/office/powerpoint/2010/main" val="246570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05BC6B-B408-4F86-A88F-CE0060E857BD}"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0DDB21-381B-4094-B0A4-82B11BB11B95}" type="slidenum">
              <a:rPr lang="en-US"/>
              <a:pPr>
                <a:defRPr/>
              </a:pPr>
              <a:t>‹#›</a:t>
            </a:fld>
            <a:endParaRPr lang="en-US"/>
          </a:p>
        </p:txBody>
      </p:sp>
    </p:spTree>
    <p:extLst>
      <p:ext uri="{BB962C8B-B14F-4D97-AF65-F5344CB8AC3E}">
        <p14:creationId xmlns:p14="http://schemas.microsoft.com/office/powerpoint/2010/main" val="134033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67529A-B0B5-496A-970D-C0CBF08F8C66}"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C2C960-AF70-4EB6-9832-470C85B950A0}" type="slidenum">
              <a:rPr lang="en-US"/>
              <a:pPr>
                <a:defRPr/>
              </a:pPr>
              <a:t>‹#›</a:t>
            </a:fld>
            <a:endParaRPr lang="en-US"/>
          </a:p>
        </p:txBody>
      </p:sp>
    </p:spTree>
    <p:extLst>
      <p:ext uri="{BB962C8B-B14F-4D97-AF65-F5344CB8AC3E}">
        <p14:creationId xmlns:p14="http://schemas.microsoft.com/office/powerpoint/2010/main" val="574038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9548D3-4BC5-425D-BF3F-07E09E06BA6E}"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7AE65-2ECD-4E66-AC9C-42A42C0EAB9A}" type="slidenum">
              <a:rPr lang="en-US"/>
              <a:pPr>
                <a:defRPr/>
              </a:pPr>
              <a:t>‹#›</a:t>
            </a:fld>
            <a:endParaRPr lang="en-US"/>
          </a:p>
        </p:txBody>
      </p:sp>
    </p:spTree>
    <p:extLst>
      <p:ext uri="{BB962C8B-B14F-4D97-AF65-F5344CB8AC3E}">
        <p14:creationId xmlns:p14="http://schemas.microsoft.com/office/powerpoint/2010/main" val="289024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24A37A-ADA0-48DC-AF1B-F0C2181675B2}"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0E76C-2D6A-4A45-8441-0F4196CD176A}" type="slidenum">
              <a:rPr lang="en-US"/>
              <a:pPr>
                <a:defRPr/>
              </a:pPr>
              <a:t>‹#›</a:t>
            </a:fld>
            <a:endParaRPr lang="en-US"/>
          </a:p>
        </p:txBody>
      </p:sp>
    </p:spTree>
    <p:extLst>
      <p:ext uri="{BB962C8B-B14F-4D97-AF65-F5344CB8AC3E}">
        <p14:creationId xmlns:p14="http://schemas.microsoft.com/office/powerpoint/2010/main" val="12229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41F4C7-13F0-4242-A714-71D843DCA585}"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F44117-2B20-4861-8B05-B61BD9D63B5B}" type="slidenum">
              <a:rPr lang="en-US"/>
              <a:pPr>
                <a:defRPr/>
              </a:pPr>
              <a:t>‹#›</a:t>
            </a:fld>
            <a:endParaRPr lang="en-US"/>
          </a:p>
        </p:txBody>
      </p:sp>
    </p:spTree>
    <p:extLst>
      <p:ext uri="{BB962C8B-B14F-4D97-AF65-F5344CB8AC3E}">
        <p14:creationId xmlns:p14="http://schemas.microsoft.com/office/powerpoint/2010/main" val="27534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F7CDD-90AD-4153-8593-5C8BCF25FA65}" type="datetimeFigureOut">
              <a:rPr lang="en-US"/>
              <a:pPr>
                <a:defRPr/>
              </a:pPr>
              <a:t>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04BC43-0EBB-4376-9DAC-DB771BAC4C1F}" type="slidenum">
              <a:rPr lang="en-US"/>
              <a:pPr>
                <a:defRPr/>
              </a:pPr>
              <a:t>‹#›</a:t>
            </a:fld>
            <a:endParaRPr lang="en-US"/>
          </a:p>
        </p:txBody>
      </p:sp>
    </p:spTree>
    <p:extLst>
      <p:ext uri="{BB962C8B-B14F-4D97-AF65-F5344CB8AC3E}">
        <p14:creationId xmlns:p14="http://schemas.microsoft.com/office/powerpoint/2010/main" val="4041482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BE9F7F-49B4-4B42-B0C3-37AF14AE54C6}" type="datetimeFigureOut">
              <a:rPr lang="en-US"/>
              <a:pPr>
                <a:defRPr/>
              </a:pPr>
              <a:t>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00C68F-08FF-40B8-ABD7-4E3703BF7EB2}" type="slidenum">
              <a:rPr lang="en-US"/>
              <a:pPr>
                <a:defRPr/>
              </a:pPr>
              <a:t>‹#›</a:t>
            </a:fld>
            <a:endParaRPr lang="en-US"/>
          </a:p>
        </p:txBody>
      </p:sp>
    </p:spTree>
    <p:extLst>
      <p:ext uri="{BB962C8B-B14F-4D97-AF65-F5344CB8AC3E}">
        <p14:creationId xmlns:p14="http://schemas.microsoft.com/office/powerpoint/2010/main" val="3382564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1DB04F-F241-4C4F-8583-58856F70B7EF}" type="datetimeFigureOut">
              <a:rPr lang="en-US"/>
              <a:pPr>
                <a:defRPr/>
              </a:pPr>
              <a:t>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208211-E50D-4391-85C9-323E1DC5E332}" type="slidenum">
              <a:rPr lang="en-US"/>
              <a:pPr>
                <a:defRPr/>
              </a:pPr>
              <a:t>‹#›</a:t>
            </a:fld>
            <a:endParaRPr lang="en-US"/>
          </a:p>
        </p:txBody>
      </p:sp>
    </p:spTree>
    <p:extLst>
      <p:ext uri="{BB962C8B-B14F-4D97-AF65-F5344CB8AC3E}">
        <p14:creationId xmlns:p14="http://schemas.microsoft.com/office/powerpoint/2010/main" val="3259615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24456C-BC9E-4B30-9EBF-5A7C78F901A3}"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B35829-A7E0-4DB3-9387-04C03EEAB639}" type="slidenum">
              <a:rPr lang="en-US"/>
              <a:pPr>
                <a:defRPr/>
              </a:pPr>
              <a:t>‹#›</a:t>
            </a:fld>
            <a:endParaRPr lang="en-US"/>
          </a:p>
        </p:txBody>
      </p:sp>
    </p:spTree>
    <p:extLst>
      <p:ext uri="{BB962C8B-B14F-4D97-AF65-F5344CB8AC3E}">
        <p14:creationId xmlns:p14="http://schemas.microsoft.com/office/powerpoint/2010/main" val="295307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263C1C-9D48-453E-A6C1-CC8F7B9AEE92}"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731B31-C9B4-42D1-B55A-327BC46DB300}" type="slidenum">
              <a:rPr lang="en-US"/>
              <a:pPr>
                <a:defRPr/>
              </a:pPr>
              <a:t>‹#›</a:t>
            </a:fld>
            <a:endParaRPr lang="en-US"/>
          </a:p>
        </p:txBody>
      </p:sp>
    </p:spTree>
    <p:extLst>
      <p:ext uri="{BB962C8B-B14F-4D97-AF65-F5344CB8AC3E}">
        <p14:creationId xmlns:p14="http://schemas.microsoft.com/office/powerpoint/2010/main" val="198503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D42E1F-F537-4E13-B211-B2ED61BFA322}"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ACAE29-5CEC-48A3-8BD9-1FFA4F3E84F9}" type="slidenum">
              <a:rPr lang="en-US"/>
              <a:pPr>
                <a:defRPr/>
              </a:pPr>
              <a:t>‹#›</a:t>
            </a:fld>
            <a:endParaRPr lang="en-US"/>
          </a:p>
        </p:txBody>
      </p:sp>
    </p:spTree>
    <p:extLst>
      <p:ext uri="{BB962C8B-B14F-4D97-AF65-F5344CB8AC3E}">
        <p14:creationId xmlns:p14="http://schemas.microsoft.com/office/powerpoint/2010/main" val="5404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27EB58-221F-4B61-8514-159F744A32B5}"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3E9309-87BC-4CFF-BB1F-A7DA338C179C}" type="slidenum">
              <a:rPr lang="en-US"/>
              <a:pPr>
                <a:defRPr/>
              </a:pPr>
              <a:t>‹#›</a:t>
            </a:fld>
            <a:endParaRPr lang="en-US"/>
          </a:p>
        </p:txBody>
      </p:sp>
    </p:spTree>
    <p:extLst>
      <p:ext uri="{BB962C8B-B14F-4D97-AF65-F5344CB8AC3E}">
        <p14:creationId xmlns:p14="http://schemas.microsoft.com/office/powerpoint/2010/main" val="2312183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764A91-2A16-4413-966F-4C9849086C9B}"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765CA-5155-4FD7-B598-A51F475FA23B}" type="slidenum">
              <a:rPr lang="en-US"/>
              <a:pPr>
                <a:defRPr/>
              </a:pPr>
              <a:t>‹#›</a:t>
            </a:fld>
            <a:endParaRPr lang="en-US"/>
          </a:p>
        </p:txBody>
      </p:sp>
    </p:spTree>
    <p:extLst>
      <p:ext uri="{BB962C8B-B14F-4D97-AF65-F5344CB8AC3E}">
        <p14:creationId xmlns:p14="http://schemas.microsoft.com/office/powerpoint/2010/main" val="2344548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606FF8-89A5-48CB-B924-42CF71766E96}" type="slidenum">
              <a:rPr lang="en-GB"/>
              <a:pPr>
                <a:defRPr/>
              </a:pPr>
              <a:t>‹#›</a:t>
            </a:fld>
            <a:endParaRPr lang="en-GB"/>
          </a:p>
        </p:txBody>
      </p:sp>
    </p:spTree>
    <p:extLst>
      <p:ext uri="{BB962C8B-B14F-4D97-AF65-F5344CB8AC3E}">
        <p14:creationId xmlns:p14="http://schemas.microsoft.com/office/powerpoint/2010/main" val="2089798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5ECDCEE-A752-41C1-96FF-4C68735F15B1}" type="slidenum">
              <a:rPr lang="en-GB"/>
              <a:pPr>
                <a:defRPr/>
              </a:pPr>
              <a:t>‹#›</a:t>
            </a:fld>
            <a:endParaRPr lang="en-GB"/>
          </a:p>
        </p:txBody>
      </p:sp>
    </p:spTree>
    <p:extLst>
      <p:ext uri="{BB962C8B-B14F-4D97-AF65-F5344CB8AC3E}">
        <p14:creationId xmlns:p14="http://schemas.microsoft.com/office/powerpoint/2010/main" val="960021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90E3E7-086D-4ABF-9238-D98FBC12267F}" type="slidenum">
              <a:rPr lang="en-GB"/>
              <a:pPr>
                <a:defRPr/>
              </a:pPr>
              <a:t>‹#›</a:t>
            </a:fld>
            <a:endParaRPr lang="en-GB"/>
          </a:p>
        </p:txBody>
      </p:sp>
    </p:spTree>
    <p:extLst>
      <p:ext uri="{BB962C8B-B14F-4D97-AF65-F5344CB8AC3E}">
        <p14:creationId xmlns:p14="http://schemas.microsoft.com/office/powerpoint/2010/main" val="452349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AF183E-7852-4090-A1CD-3DE3B5DD78FE}" type="slidenum">
              <a:rPr lang="en-GB"/>
              <a:pPr>
                <a:defRPr/>
              </a:pPr>
              <a:t>‹#›</a:t>
            </a:fld>
            <a:endParaRPr lang="en-GB"/>
          </a:p>
        </p:txBody>
      </p:sp>
    </p:spTree>
    <p:extLst>
      <p:ext uri="{BB962C8B-B14F-4D97-AF65-F5344CB8AC3E}">
        <p14:creationId xmlns:p14="http://schemas.microsoft.com/office/powerpoint/2010/main" val="754863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87A0DF-EA8A-4DB1-B078-A5CF8F57CD9B}" type="slidenum">
              <a:rPr lang="en-GB"/>
              <a:pPr>
                <a:defRPr/>
              </a:pPr>
              <a:t>‹#›</a:t>
            </a:fld>
            <a:endParaRPr lang="en-GB"/>
          </a:p>
        </p:txBody>
      </p:sp>
    </p:spTree>
    <p:extLst>
      <p:ext uri="{BB962C8B-B14F-4D97-AF65-F5344CB8AC3E}">
        <p14:creationId xmlns:p14="http://schemas.microsoft.com/office/powerpoint/2010/main" val="347876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1302F05-4949-4998-A7C7-18AFE3D827D6}" type="slidenum">
              <a:rPr lang="en-GB"/>
              <a:pPr>
                <a:defRPr/>
              </a:pPr>
              <a:t>‹#›</a:t>
            </a:fld>
            <a:endParaRPr lang="en-GB"/>
          </a:p>
        </p:txBody>
      </p:sp>
    </p:spTree>
    <p:extLst>
      <p:ext uri="{BB962C8B-B14F-4D97-AF65-F5344CB8AC3E}">
        <p14:creationId xmlns:p14="http://schemas.microsoft.com/office/powerpoint/2010/main" val="648682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43AE50-D5AC-4CFF-8321-7593DE957735}" type="slidenum">
              <a:rPr lang="en-GB"/>
              <a:pPr>
                <a:defRPr/>
              </a:pPr>
              <a:t>‹#›</a:t>
            </a:fld>
            <a:endParaRPr lang="en-GB"/>
          </a:p>
        </p:txBody>
      </p:sp>
    </p:spTree>
    <p:extLst>
      <p:ext uri="{BB962C8B-B14F-4D97-AF65-F5344CB8AC3E}">
        <p14:creationId xmlns:p14="http://schemas.microsoft.com/office/powerpoint/2010/main" val="135426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25FC16-DE91-46B4-9646-DF0AF372FE2F}"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BB0DDB-99FF-4548-8BFA-199C3F692DB5}" type="slidenum">
              <a:rPr lang="en-US"/>
              <a:pPr>
                <a:defRPr/>
              </a:pPr>
              <a:t>‹#›</a:t>
            </a:fld>
            <a:endParaRPr lang="en-US"/>
          </a:p>
        </p:txBody>
      </p:sp>
    </p:spTree>
    <p:extLst>
      <p:ext uri="{BB962C8B-B14F-4D97-AF65-F5344CB8AC3E}">
        <p14:creationId xmlns:p14="http://schemas.microsoft.com/office/powerpoint/2010/main" val="2472184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C03E9E-2136-4F76-95FF-E3E50ED00688}" type="slidenum">
              <a:rPr lang="en-GB"/>
              <a:pPr>
                <a:defRPr/>
              </a:pPr>
              <a:t>‹#›</a:t>
            </a:fld>
            <a:endParaRPr lang="en-GB"/>
          </a:p>
        </p:txBody>
      </p:sp>
    </p:spTree>
    <p:extLst>
      <p:ext uri="{BB962C8B-B14F-4D97-AF65-F5344CB8AC3E}">
        <p14:creationId xmlns:p14="http://schemas.microsoft.com/office/powerpoint/2010/main" val="4162651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C4199D8-0F47-4FBE-B299-62F58308C98A}" type="slidenum">
              <a:rPr lang="en-GB"/>
              <a:pPr>
                <a:defRPr/>
              </a:pPr>
              <a:t>‹#›</a:t>
            </a:fld>
            <a:endParaRPr lang="en-GB"/>
          </a:p>
        </p:txBody>
      </p:sp>
    </p:spTree>
    <p:extLst>
      <p:ext uri="{BB962C8B-B14F-4D97-AF65-F5344CB8AC3E}">
        <p14:creationId xmlns:p14="http://schemas.microsoft.com/office/powerpoint/2010/main" val="2567337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341237-4ED4-4393-9357-281F8409619A}" type="slidenum">
              <a:rPr lang="en-GB"/>
              <a:pPr>
                <a:defRPr/>
              </a:pPr>
              <a:t>‹#›</a:t>
            </a:fld>
            <a:endParaRPr lang="en-GB"/>
          </a:p>
        </p:txBody>
      </p:sp>
    </p:spTree>
    <p:extLst>
      <p:ext uri="{BB962C8B-B14F-4D97-AF65-F5344CB8AC3E}">
        <p14:creationId xmlns:p14="http://schemas.microsoft.com/office/powerpoint/2010/main" val="3909655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C64A8A9-4182-480D-A9E9-7AFD2AB8585B}" type="slidenum">
              <a:rPr lang="en-GB"/>
              <a:pPr>
                <a:defRPr/>
              </a:pPr>
              <a:t>‹#›</a:t>
            </a:fld>
            <a:endParaRPr lang="en-GB"/>
          </a:p>
        </p:txBody>
      </p:sp>
    </p:spTree>
    <p:extLst>
      <p:ext uri="{BB962C8B-B14F-4D97-AF65-F5344CB8AC3E}">
        <p14:creationId xmlns:p14="http://schemas.microsoft.com/office/powerpoint/2010/main" val="283304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AEE130-7538-4C50-AF75-EDAEDC972A75}"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786EFC-828D-40D2-8C02-19227820408D}" type="slidenum">
              <a:rPr lang="en-US"/>
              <a:pPr>
                <a:defRPr/>
              </a:pPr>
              <a:t>‹#›</a:t>
            </a:fld>
            <a:endParaRPr lang="en-US"/>
          </a:p>
        </p:txBody>
      </p:sp>
    </p:spTree>
    <p:extLst>
      <p:ext uri="{BB962C8B-B14F-4D97-AF65-F5344CB8AC3E}">
        <p14:creationId xmlns:p14="http://schemas.microsoft.com/office/powerpoint/2010/main" val="61378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644D0F-7D88-4B37-B67E-0226EC2CEA37}" type="datetimeFigureOut">
              <a:rPr lang="en-US"/>
              <a:pPr>
                <a:defRPr/>
              </a:pPr>
              <a:t>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1D713A-57FB-408C-B012-7628EA2EF8C5}" type="slidenum">
              <a:rPr lang="en-US"/>
              <a:pPr>
                <a:defRPr/>
              </a:pPr>
              <a:t>‹#›</a:t>
            </a:fld>
            <a:endParaRPr lang="en-US"/>
          </a:p>
        </p:txBody>
      </p:sp>
    </p:spTree>
    <p:extLst>
      <p:ext uri="{BB962C8B-B14F-4D97-AF65-F5344CB8AC3E}">
        <p14:creationId xmlns:p14="http://schemas.microsoft.com/office/powerpoint/2010/main" val="58590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F5803D-40EB-46C8-993D-CD1D280BF064}" type="datetimeFigureOut">
              <a:rPr lang="en-US"/>
              <a:pPr>
                <a:defRPr/>
              </a:pPr>
              <a:t>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EC01AD-36DA-4490-A0B3-95C9CD342877}" type="slidenum">
              <a:rPr lang="en-US"/>
              <a:pPr>
                <a:defRPr/>
              </a:pPr>
              <a:t>‹#›</a:t>
            </a:fld>
            <a:endParaRPr lang="en-US"/>
          </a:p>
        </p:txBody>
      </p:sp>
    </p:spTree>
    <p:extLst>
      <p:ext uri="{BB962C8B-B14F-4D97-AF65-F5344CB8AC3E}">
        <p14:creationId xmlns:p14="http://schemas.microsoft.com/office/powerpoint/2010/main" val="256032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DC581C-CC94-4B5D-B149-EEB7F286A069}" type="datetimeFigureOut">
              <a:rPr lang="en-US"/>
              <a:pPr>
                <a:defRPr/>
              </a:pPr>
              <a:t>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FEB2FE-DA55-4B1B-B2CE-590AECE379D8}" type="slidenum">
              <a:rPr lang="en-US"/>
              <a:pPr>
                <a:defRPr/>
              </a:pPr>
              <a:t>‹#›</a:t>
            </a:fld>
            <a:endParaRPr lang="en-US"/>
          </a:p>
        </p:txBody>
      </p:sp>
    </p:spTree>
    <p:extLst>
      <p:ext uri="{BB962C8B-B14F-4D97-AF65-F5344CB8AC3E}">
        <p14:creationId xmlns:p14="http://schemas.microsoft.com/office/powerpoint/2010/main" val="222092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C76FB6-40FB-4DE4-88DC-FBC36D116B06}"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524FD-1EE0-4CDA-9B64-429FB4611B78}" type="slidenum">
              <a:rPr lang="en-US"/>
              <a:pPr>
                <a:defRPr/>
              </a:pPr>
              <a:t>‹#›</a:t>
            </a:fld>
            <a:endParaRPr lang="en-US"/>
          </a:p>
        </p:txBody>
      </p:sp>
    </p:spTree>
    <p:extLst>
      <p:ext uri="{BB962C8B-B14F-4D97-AF65-F5344CB8AC3E}">
        <p14:creationId xmlns:p14="http://schemas.microsoft.com/office/powerpoint/2010/main" val="78314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86E700-3540-4E85-89EC-88A61C214567}"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5A9613-4BE9-4CB8-AE0E-23A81BCAF951}" type="slidenum">
              <a:rPr lang="en-US"/>
              <a:pPr>
                <a:defRPr/>
              </a:pPr>
              <a:t>‹#›</a:t>
            </a:fld>
            <a:endParaRPr lang="en-US"/>
          </a:p>
        </p:txBody>
      </p:sp>
    </p:spTree>
    <p:extLst>
      <p:ext uri="{BB962C8B-B14F-4D97-AF65-F5344CB8AC3E}">
        <p14:creationId xmlns:p14="http://schemas.microsoft.com/office/powerpoint/2010/main" val="366207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cs typeface="+mn-cs"/>
              </a:defRPr>
            </a:lvl1pPr>
          </a:lstStyle>
          <a:p>
            <a:pPr>
              <a:defRPr/>
            </a:pPr>
            <a:fld id="{86808FC9-37FF-45A6-A6C9-D00D8787E9DC}" type="datetimeFigureOut">
              <a:rPr lang="en-US"/>
              <a:pPr>
                <a:defRPr/>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tint val="75000"/>
                  </a:prstClr>
                </a:solidFill>
                <a:latin typeface="+mn-lt"/>
                <a:cs typeface="+mn-cs"/>
              </a:defRPr>
            </a:lvl1pPr>
          </a:lstStyle>
          <a:p>
            <a:pPr>
              <a:defRPr/>
            </a:pPr>
            <a:fld id="{7E53B706-E6F8-4971-948D-314DD8320A7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4ADE9DA4-4E99-4618-BBEB-5E04A939D099}" type="datetimeFigureOut">
              <a:rPr lang="en-US"/>
              <a:pPr>
                <a:defRPr/>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1B88149F-0BE3-4BB4-B798-DE3670284B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B1CE5058-97A5-4D84-AF7E-F70C3446EE5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5" name="TextBox 4"/>
          <p:cNvSpPr txBox="1"/>
          <p:nvPr/>
        </p:nvSpPr>
        <p:spPr>
          <a:xfrm>
            <a:off x="539552" y="714356"/>
            <a:ext cx="8146782" cy="584775"/>
          </a:xfrm>
          <a:prstGeom prst="rect">
            <a:avLst/>
          </a:prstGeom>
          <a:solidFill>
            <a:schemeClr val="accent4">
              <a:lumMod val="40000"/>
              <a:lumOff val="60000"/>
            </a:schemeClr>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GB" sz="3200" b="1" dirty="0">
                <a:ln w="50800"/>
                <a:solidFill>
                  <a:prstClr val="black">
                    <a:shade val="50000"/>
                  </a:prstClr>
                </a:solidFill>
                <a:latin typeface="Comic Sans MS" pitchFamily="66" charset="0"/>
              </a:rPr>
              <a:t>Christian views of poverty and wealth.</a:t>
            </a:r>
            <a:endParaRPr lang="en-US" sz="3200" b="1" dirty="0">
              <a:ln w="50800"/>
              <a:solidFill>
                <a:prstClr val="black">
                  <a:shade val="50000"/>
                </a:prstClr>
              </a:solidFill>
              <a:latin typeface="Comic Sans MS" pitchFamily="66" charset="0"/>
            </a:endParaRPr>
          </a:p>
        </p:txBody>
      </p:sp>
      <p:sp>
        <p:nvSpPr>
          <p:cNvPr id="7" name="TextBox 6"/>
          <p:cNvSpPr txBox="1"/>
          <p:nvPr/>
        </p:nvSpPr>
        <p:spPr>
          <a:xfrm>
            <a:off x="539552" y="1628800"/>
            <a:ext cx="8146782" cy="4154984"/>
          </a:xfrm>
          <a:prstGeom prst="rect">
            <a:avLst/>
          </a:prstGeom>
          <a:solidFill>
            <a:schemeClr val="accent4">
              <a:lumMod val="40000"/>
              <a:lumOff val="60000"/>
            </a:schemeClr>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GB" sz="2400" b="1" u="sng" dirty="0">
                <a:ln w="50800"/>
                <a:solidFill>
                  <a:prstClr val="black">
                    <a:shade val="50000"/>
                  </a:prstClr>
                </a:solidFill>
                <a:latin typeface="Comic Sans MS" pitchFamily="66" charset="0"/>
              </a:rPr>
              <a:t>Learning Objectives:</a:t>
            </a:r>
          </a:p>
          <a:p>
            <a:pPr fontAlgn="auto">
              <a:spcBef>
                <a:spcPts val="0"/>
              </a:spcBef>
              <a:spcAft>
                <a:spcPts val="0"/>
              </a:spcAft>
              <a:defRPr/>
            </a:pPr>
            <a:endParaRPr lang="en-GB" sz="2400" b="1" dirty="0">
              <a:ln w="50800"/>
              <a:solidFill>
                <a:prstClr val="black">
                  <a:shade val="50000"/>
                </a:prstClr>
              </a:solidFill>
              <a:latin typeface="Comic Sans MS" pitchFamily="66" charset="0"/>
            </a:endParaRPr>
          </a:p>
          <a:p>
            <a:pPr fontAlgn="auto">
              <a:spcBef>
                <a:spcPts val="0"/>
              </a:spcBef>
              <a:spcAft>
                <a:spcPts val="0"/>
              </a:spcAft>
              <a:defRPr/>
            </a:pPr>
            <a:r>
              <a:rPr lang="en-GB" sz="2400" b="1" dirty="0">
                <a:ln w="50800"/>
                <a:solidFill>
                  <a:prstClr val="black">
                    <a:shade val="50000"/>
                  </a:prstClr>
                </a:solidFill>
                <a:latin typeface="Comic Sans MS" pitchFamily="66" charset="0"/>
              </a:rPr>
              <a:t>This lesson will help you to:</a:t>
            </a:r>
          </a:p>
          <a:p>
            <a:pPr fontAlgn="auto">
              <a:spcBef>
                <a:spcPts val="0"/>
              </a:spcBef>
              <a:spcAft>
                <a:spcPts val="0"/>
              </a:spcAft>
              <a:defRPr/>
            </a:pPr>
            <a:endParaRPr lang="en-GB" sz="2400" b="1" dirty="0">
              <a:ln w="50800"/>
              <a:solidFill>
                <a:prstClr val="black">
                  <a:shade val="50000"/>
                </a:prstClr>
              </a:solidFill>
              <a:latin typeface="Comic Sans MS" pitchFamily="66" charset="0"/>
            </a:endParaRPr>
          </a:p>
          <a:p>
            <a:pPr fontAlgn="auto">
              <a:spcBef>
                <a:spcPts val="0"/>
              </a:spcBef>
              <a:spcAft>
                <a:spcPts val="0"/>
              </a:spcAft>
              <a:defRPr/>
            </a:pPr>
            <a:r>
              <a:rPr lang="en-GB" sz="2400" b="1" dirty="0">
                <a:ln w="50800"/>
                <a:solidFill>
                  <a:prstClr val="black">
                    <a:shade val="50000"/>
                  </a:prstClr>
                </a:solidFill>
                <a:latin typeface="Comic Sans MS" pitchFamily="66" charset="0"/>
              </a:rPr>
              <a:t>Explain Christian attitudes to wealth and the use of money.</a:t>
            </a:r>
          </a:p>
          <a:p>
            <a:pPr fontAlgn="auto">
              <a:spcBef>
                <a:spcPts val="0"/>
              </a:spcBef>
              <a:spcAft>
                <a:spcPts val="0"/>
              </a:spcAft>
              <a:defRPr/>
            </a:pPr>
            <a:endParaRPr lang="en-GB" sz="2400" b="1" dirty="0">
              <a:ln w="50800"/>
              <a:solidFill>
                <a:prstClr val="black">
                  <a:shade val="50000"/>
                </a:prstClr>
              </a:solidFill>
              <a:latin typeface="Comic Sans MS" pitchFamily="66" charset="0"/>
            </a:endParaRPr>
          </a:p>
          <a:p>
            <a:pPr fontAlgn="auto">
              <a:spcBef>
                <a:spcPts val="0"/>
              </a:spcBef>
              <a:spcAft>
                <a:spcPts val="0"/>
              </a:spcAft>
              <a:defRPr/>
            </a:pPr>
            <a:r>
              <a:rPr lang="en-GB" sz="2400" b="1" dirty="0">
                <a:ln w="50800"/>
                <a:solidFill>
                  <a:prstClr val="black">
                    <a:shade val="50000"/>
                  </a:prstClr>
                </a:solidFill>
                <a:latin typeface="Comic Sans MS" pitchFamily="66" charset="0"/>
              </a:rPr>
              <a:t>Explain Christian responses to poverty.</a:t>
            </a:r>
          </a:p>
          <a:p>
            <a:pPr fontAlgn="auto">
              <a:spcBef>
                <a:spcPts val="0"/>
              </a:spcBef>
              <a:spcAft>
                <a:spcPts val="0"/>
              </a:spcAft>
              <a:defRPr/>
            </a:pPr>
            <a:endParaRPr lang="en-GB" sz="2400" b="1" dirty="0">
              <a:ln w="50800"/>
              <a:solidFill>
                <a:prstClr val="black">
                  <a:shade val="50000"/>
                </a:prstClr>
              </a:solidFill>
              <a:latin typeface="Comic Sans MS" pitchFamily="66" charset="0"/>
            </a:endParaRPr>
          </a:p>
          <a:p>
            <a:pPr fontAlgn="auto">
              <a:spcBef>
                <a:spcPts val="0"/>
              </a:spcBef>
              <a:spcAft>
                <a:spcPts val="0"/>
              </a:spcAft>
              <a:defRPr/>
            </a:pPr>
            <a:r>
              <a:rPr lang="en-GB" sz="2400" b="1" dirty="0">
                <a:ln w="50800"/>
                <a:solidFill>
                  <a:prstClr val="black">
                    <a:shade val="50000"/>
                  </a:prstClr>
                </a:solidFill>
                <a:latin typeface="Comic Sans MS" pitchFamily="66" charset="0"/>
              </a:rPr>
              <a:t>Identify and reflect on your own  views about issues to do with wealth and poverty.</a:t>
            </a:r>
            <a:endParaRPr lang="en-US" sz="2400" b="1" dirty="0">
              <a:ln w="50800"/>
              <a:solidFill>
                <a:prstClr val="black">
                  <a:shade val="50000"/>
                </a:prst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158" y="214290"/>
            <a:ext cx="4357718" cy="830997"/>
          </a:xfrm>
          <a:prstGeom prst="rect">
            <a:avLst/>
          </a:prstGeom>
          <a:noFill/>
        </p:spPr>
        <p:txBody>
          <a:bodyPr>
            <a:spAutoFit/>
          </a:bodyPr>
          <a:lstStyle/>
          <a:p>
            <a:pPr algn="ctr" fontAlgn="auto">
              <a:spcBef>
                <a:spcPts val="0"/>
              </a:spcBef>
              <a:spcAft>
                <a:spcPts val="0"/>
              </a:spcAft>
              <a:defRPr/>
            </a:pPr>
            <a:r>
              <a:rPr lang="en-GB" sz="2400" b="1" dirty="0">
                <a:ln w="28575">
                  <a:solidFill>
                    <a:srgbClr val="002060"/>
                  </a:solidFill>
                </a:ln>
                <a:solidFill>
                  <a:srgbClr val="4BACC6">
                    <a:lumMod val="60000"/>
                    <a:lumOff val="40000"/>
                  </a:srgbClr>
                </a:solidFill>
                <a:latin typeface="Comic Sans MS" pitchFamily="66" charset="0"/>
                <a:cs typeface="+mn-cs"/>
              </a:rPr>
              <a:t>How have some Christians used their wealth?</a:t>
            </a:r>
            <a:endParaRPr lang="en-US" sz="2400" b="1" dirty="0">
              <a:ln w="28575">
                <a:solidFill>
                  <a:srgbClr val="002060"/>
                </a:solidFill>
              </a:ln>
              <a:solidFill>
                <a:srgbClr val="4BACC6">
                  <a:lumMod val="60000"/>
                  <a:lumOff val="40000"/>
                </a:srgbClr>
              </a:solidFill>
              <a:latin typeface="Comic Sans MS" pitchFamily="66" charset="0"/>
              <a:cs typeface="+mn-cs"/>
            </a:endParaRPr>
          </a:p>
        </p:txBody>
      </p:sp>
      <p:sp>
        <p:nvSpPr>
          <p:cNvPr id="5" name="TextBox 4"/>
          <p:cNvSpPr txBox="1"/>
          <p:nvPr/>
        </p:nvSpPr>
        <p:spPr>
          <a:xfrm>
            <a:off x="571500" y="1500188"/>
            <a:ext cx="3500438" cy="2032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en-GB" b="1" dirty="0">
                <a:solidFill>
                  <a:prstClr val="black"/>
                </a:solidFill>
                <a:latin typeface="Comic Sans MS" pitchFamily="66" charset="0"/>
              </a:rPr>
              <a:t>In Edinburgh in the 1800’s the Nelson’s (a Christian family), built libraries for the use of educating the working classes. They also contributed to building the Royal infirmary.</a:t>
            </a:r>
            <a:endParaRPr lang="en-US" b="1" dirty="0">
              <a:solidFill>
                <a:prstClr val="black"/>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57224" y="2000240"/>
            <a:ext cx="7429552" cy="4339650"/>
          </a:xfrm>
          <a:prstGeom prst="rect">
            <a:avLst/>
          </a:prstGeom>
          <a:noFill/>
        </p:spPr>
        <p:txBody>
          <a:bodyPr>
            <a:spAutoFit/>
          </a:bodyPr>
          <a:lstStyle/>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What do you think society would be like today if their were no philanthropist?</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What motivation do you think Christian Philanthropist are driven by?</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Can you think of a modern day philanthropist, what have they done with their wealth?</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fontAlgn="auto">
              <a:spcBef>
                <a:spcPts val="0"/>
              </a:spcBef>
              <a:spcAft>
                <a:spcPts val="0"/>
              </a:spcAft>
              <a:defRPr/>
            </a:pPr>
            <a:r>
              <a:rPr lang="en-GB" sz="2400" b="1" dirty="0">
                <a:ln>
                  <a:solidFill>
                    <a:prstClr val="black"/>
                  </a:solidFill>
                </a:ln>
                <a:solidFill>
                  <a:srgbClr val="FF0000"/>
                </a:solidFill>
                <a:latin typeface="Comic Sans MS" pitchFamily="66" charset="0"/>
                <a:cs typeface="+mn-cs"/>
              </a:rPr>
              <a:t>Please write a paragraph for each answer.</a:t>
            </a:r>
            <a:r>
              <a:rPr lang="en-GB" sz="2400" b="1" dirty="0">
                <a:ln>
                  <a:solidFill>
                    <a:prstClr val="black"/>
                  </a:solidFill>
                </a:ln>
                <a:solidFill>
                  <a:prstClr val="white"/>
                </a:solidFill>
                <a:latin typeface="Comic Sans MS" pitchFamily="66" charset="0"/>
                <a:cs typeface="+mn-cs"/>
              </a:rPr>
              <a:t> </a:t>
            </a:r>
          </a:p>
          <a:p>
            <a:pPr fontAlgn="auto">
              <a:spcBef>
                <a:spcPts val="0"/>
              </a:spcBef>
              <a:spcAft>
                <a:spcPts val="0"/>
              </a:spcAft>
              <a:defRPr/>
            </a:pPr>
            <a:endParaRPr lang="en-GB" b="1" dirty="0">
              <a:ln>
                <a:solidFill>
                  <a:prstClr val="black"/>
                </a:solidFill>
              </a:ln>
              <a:solidFill>
                <a:prstClr val="white"/>
              </a:solidFill>
              <a:latin typeface="Comic Sans MS" pitchFamily="66" charset="0"/>
              <a:cs typeface="+mn-cs"/>
            </a:endParaRPr>
          </a:p>
          <a:p>
            <a:pPr fontAlgn="auto">
              <a:spcBef>
                <a:spcPts val="0"/>
              </a:spcBef>
              <a:spcAft>
                <a:spcPts val="0"/>
              </a:spcAft>
              <a:defRPr/>
            </a:pPr>
            <a:endParaRPr lang="en-US" b="1" dirty="0">
              <a:ln>
                <a:solidFill>
                  <a:prstClr val="black"/>
                </a:solidFill>
              </a:ln>
              <a:solidFill>
                <a:prstClr val="white"/>
              </a:solidFill>
              <a:latin typeface="Comic Sans MS" pitchFamily="66"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57224" y="357166"/>
            <a:ext cx="7358082" cy="461665"/>
          </a:xfrm>
          <a:prstGeom prst="rect">
            <a:avLst/>
          </a:prstGeom>
          <a:solidFill>
            <a:schemeClr val="tx1"/>
          </a:solidFill>
          <a:ln>
            <a:solidFill>
              <a:srgbClr val="FFFF00"/>
            </a:solidFill>
          </a:ln>
        </p:spPr>
        <p:txBody>
          <a:bodyPr>
            <a:spAutoFit/>
          </a:bodyPr>
          <a:lstStyle/>
          <a:p>
            <a:pPr algn="ctr" fontAlgn="auto">
              <a:spcBef>
                <a:spcPts val="0"/>
              </a:spcBef>
              <a:spcAft>
                <a:spcPts val="0"/>
              </a:spcAft>
              <a:defRPr/>
            </a:pPr>
            <a:r>
              <a:rPr lang="en-GB" sz="2400" b="1" dirty="0">
                <a:ln>
                  <a:solidFill>
                    <a:srgbClr val="FFFF00"/>
                  </a:solidFill>
                </a:ln>
                <a:solidFill>
                  <a:srgbClr val="FFFF00"/>
                </a:solidFill>
                <a:latin typeface="Comic Sans MS" pitchFamily="66" charset="0"/>
                <a:cs typeface="+mn-cs"/>
              </a:rPr>
              <a:t>What does the church say about wealth today?</a:t>
            </a:r>
            <a:endParaRPr lang="en-US" sz="2400" b="1" dirty="0">
              <a:ln>
                <a:solidFill>
                  <a:srgbClr val="FFFF00"/>
                </a:solidFill>
              </a:ln>
              <a:solidFill>
                <a:srgbClr val="FFFF00"/>
              </a:solidFill>
              <a:latin typeface="Comic Sans MS" pitchFamily="66" charset="0"/>
              <a:cs typeface="+mn-cs"/>
            </a:endParaRPr>
          </a:p>
        </p:txBody>
      </p:sp>
      <p:sp>
        <p:nvSpPr>
          <p:cNvPr id="26627" name="TextBox 4"/>
          <p:cNvSpPr txBox="1">
            <a:spLocks noChangeArrowheads="1"/>
          </p:cNvSpPr>
          <p:nvPr/>
        </p:nvSpPr>
        <p:spPr bwMode="auto">
          <a:xfrm>
            <a:off x="4214813" y="1143000"/>
            <a:ext cx="2857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b="1">
                <a:solidFill>
                  <a:srgbClr val="FFFF00"/>
                </a:solidFill>
                <a:latin typeface="Comic Sans MS" pitchFamily="66" charset="0"/>
              </a:rPr>
              <a:t>In 2006 the Pope argued that the least economically developed countries should be allowed to trade fairly with more economically developed countries so that they could generate their own wealth and reduce poverty for themselves. He argues that high earners should share their wealth rather than generate more for themselves.</a:t>
            </a:r>
            <a:endParaRPr lang="en-US" b="1">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928662" y="2071678"/>
            <a:ext cx="7215238" cy="3785652"/>
          </a:xfrm>
          <a:prstGeom prst="rect">
            <a:avLst/>
          </a:prstGeom>
          <a:noFill/>
        </p:spPr>
        <p:txBody>
          <a:bodyPr>
            <a:spAutoFit/>
          </a:bodyPr>
          <a:lstStyle/>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Do you think Christian teachings on wealth and poverty are fair?</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How do you feel about the fact that some people have so much money when others are dying through lack of food and clean water?</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fontAlgn="auto">
              <a:spcBef>
                <a:spcPts val="0"/>
              </a:spcBef>
              <a:spcAft>
                <a:spcPts val="0"/>
              </a:spcAft>
              <a:defRPr/>
            </a:pPr>
            <a:r>
              <a:rPr lang="en-GB" sz="2400" b="1" dirty="0">
                <a:ln>
                  <a:solidFill>
                    <a:prstClr val="black"/>
                  </a:solidFill>
                </a:ln>
                <a:solidFill>
                  <a:srgbClr val="FF0000"/>
                </a:solidFill>
                <a:latin typeface="Comic Sans MS" pitchFamily="66" charset="0"/>
                <a:cs typeface="+mn-cs"/>
              </a:rPr>
              <a:t>Please write half a page for each response. Try to extend you answers expressing clearly your own views on the issues.</a:t>
            </a:r>
            <a:endParaRPr lang="en-US" sz="2400" b="1" dirty="0">
              <a:ln>
                <a:solidFill>
                  <a:prstClr val="black"/>
                </a:solidFill>
              </a:ln>
              <a:solidFill>
                <a:srgbClr val="FF0000"/>
              </a:solidFill>
              <a:latin typeface="Comic Sans MS" pitchFamily="66"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42910" y="2071678"/>
            <a:ext cx="7929618" cy="3785652"/>
          </a:xfrm>
          <a:prstGeom prst="rect">
            <a:avLst/>
          </a:prstGeom>
          <a:noFill/>
        </p:spPr>
        <p:txBody>
          <a:bodyPr>
            <a:spAutoFit/>
          </a:bodyPr>
          <a:lstStyle/>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Research a modern day Philanthropist. </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fontAlgn="auto">
              <a:spcBef>
                <a:spcPts val="0"/>
              </a:spcBef>
              <a:spcAft>
                <a:spcPts val="0"/>
              </a:spcAft>
              <a:defRPr/>
            </a:pPr>
            <a:r>
              <a:rPr lang="en-GB" sz="2400" b="1" dirty="0">
                <a:ln>
                  <a:solidFill>
                    <a:prstClr val="black"/>
                  </a:solidFill>
                </a:ln>
                <a:solidFill>
                  <a:prstClr val="white"/>
                </a:solidFill>
                <a:latin typeface="Comic Sans MS" pitchFamily="66" charset="0"/>
                <a:cs typeface="+mn-cs"/>
              </a:rPr>
              <a:t>Investigate:</a:t>
            </a:r>
          </a:p>
          <a:p>
            <a:pPr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marL="457200" indent="-457200" fontAlgn="auto">
              <a:spcBef>
                <a:spcPts val="0"/>
              </a:spcBef>
              <a:spcAft>
                <a:spcPts val="0"/>
              </a:spcAft>
              <a:buFontTx/>
              <a:buAutoNum type="arabicParenR"/>
              <a:defRPr/>
            </a:pPr>
            <a:r>
              <a:rPr lang="en-GB" sz="2400" b="1" dirty="0">
                <a:ln>
                  <a:solidFill>
                    <a:prstClr val="black"/>
                  </a:solidFill>
                </a:ln>
                <a:solidFill>
                  <a:prstClr val="white"/>
                </a:solidFill>
                <a:latin typeface="Comic Sans MS" pitchFamily="66" charset="0"/>
                <a:cs typeface="+mn-cs"/>
              </a:rPr>
              <a:t>What have they done with their wealth?</a:t>
            </a:r>
          </a:p>
          <a:p>
            <a:pPr marL="457200" indent="-457200" fontAlgn="auto">
              <a:spcBef>
                <a:spcPts val="0"/>
              </a:spcBef>
              <a:spcAft>
                <a:spcPts val="0"/>
              </a:spcAft>
              <a:buFontTx/>
              <a:buAutoNum type="arabicParenR"/>
              <a:defRPr/>
            </a:pPr>
            <a:r>
              <a:rPr lang="en-GB" sz="2400" b="1" dirty="0">
                <a:ln>
                  <a:solidFill>
                    <a:prstClr val="black"/>
                  </a:solidFill>
                </a:ln>
                <a:solidFill>
                  <a:prstClr val="white"/>
                </a:solidFill>
                <a:latin typeface="Comic Sans MS" pitchFamily="66" charset="0"/>
                <a:cs typeface="+mn-cs"/>
              </a:rPr>
              <a:t>How did they accumulate their wealth?</a:t>
            </a:r>
          </a:p>
          <a:p>
            <a:pPr marL="457200" indent="-457200" fontAlgn="auto">
              <a:spcBef>
                <a:spcPts val="0"/>
              </a:spcBef>
              <a:spcAft>
                <a:spcPts val="0"/>
              </a:spcAft>
              <a:buFontTx/>
              <a:buAutoNum type="arabicParenR"/>
              <a:defRPr/>
            </a:pPr>
            <a:r>
              <a:rPr lang="en-GB" sz="2400" b="1" dirty="0">
                <a:ln>
                  <a:solidFill>
                    <a:prstClr val="black"/>
                  </a:solidFill>
                </a:ln>
                <a:solidFill>
                  <a:prstClr val="white"/>
                </a:solidFill>
                <a:latin typeface="Comic Sans MS" pitchFamily="66" charset="0"/>
                <a:cs typeface="+mn-cs"/>
              </a:rPr>
              <a:t>Do you think they have used it wisely.</a:t>
            </a:r>
          </a:p>
          <a:p>
            <a:pPr marL="457200" indent="-457200" fontAlgn="auto">
              <a:spcBef>
                <a:spcPts val="0"/>
              </a:spcBef>
              <a:spcAft>
                <a:spcPts val="0"/>
              </a:spcAft>
              <a:defRPr/>
            </a:pPr>
            <a:endParaRPr lang="en-GB" sz="2400" b="1" dirty="0">
              <a:ln>
                <a:solidFill>
                  <a:prstClr val="black"/>
                </a:solidFill>
              </a:ln>
              <a:solidFill>
                <a:prstClr val="white"/>
              </a:solidFill>
              <a:latin typeface="Comic Sans MS" pitchFamily="66" charset="0"/>
              <a:cs typeface="+mn-cs"/>
            </a:endParaRPr>
          </a:p>
          <a:p>
            <a:pPr marL="457200" indent="-457200" algn="ctr" fontAlgn="auto">
              <a:spcBef>
                <a:spcPts val="0"/>
              </a:spcBef>
              <a:spcAft>
                <a:spcPts val="0"/>
              </a:spcAft>
              <a:defRPr/>
            </a:pPr>
            <a:r>
              <a:rPr lang="en-GB" sz="2400" b="1" dirty="0">
                <a:ln>
                  <a:solidFill>
                    <a:prstClr val="black"/>
                  </a:solidFill>
                </a:ln>
                <a:solidFill>
                  <a:srgbClr val="FF0000"/>
                </a:solidFill>
                <a:latin typeface="Comic Sans MS" pitchFamily="66" charset="0"/>
                <a:cs typeface="+mn-cs"/>
              </a:rPr>
              <a:t>Please write a least a page for all three responses.</a:t>
            </a:r>
          </a:p>
          <a:p>
            <a:pPr marL="457200" indent="-457200" fontAlgn="auto">
              <a:spcBef>
                <a:spcPts val="0"/>
              </a:spcBef>
              <a:spcAft>
                <a:spcPts val="0"/>
              </a:spcAft>
              <a:buFontTx/>
              <a:buAutoNum type="arabicParenR"/>
              <a:defRPr/>
            </a:pPr>
            <a:endParaRPr lang="en-US" sz="2400" b="1" dirty="0">
              <a:ln>
                <a:solidFill>
                  <a:prstClr val="black"/>
                </a:solidFill>
              </a:ln>
              <a:solidFill>
                <a:prstClr val="white"/>
              </a:solidFill>
              <a:latin typeface="Comic Sans MS" pitchFamily="66"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4462702" y="1772816"/>
            <a:ext cx="4324140" cy="4832092"/>
          </a:xfrm>
          <a:prstGeom prst="rect">
            <a:avLst/>
          </a:prstGeom>
          <a:noFill/>
          <a:ln>
            <a:solidFill>
              <a:srgbClr val="FFFF00"/>
            </a:solidFill>
          </a:ln>
          <a:effectLst>
            <a:glow rad="101600">
              <a:srgbClr val="FFFF00">
                <a:alpha val="60000"/>
              </a:srgbClr>
            </a:glow>
          </a:effectLst>
        </p:spPr>
        <p:txBody>
          <a:bodyPr>
            <a:spAutoFit/>
          </a:bodyPr>
          <a:lstStyle/>
          <a:p>
            <a:pPr fontAlgn="auto">
              <a:spcBef>
                <a:spcPts val="0"/>
              </a:spcBef>
              <a:spcAft>
                <a:spcPts val="0"/>
              </a:spcAft>
              <a:defRPr/>
            </a:pP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mn-cs"/>
              </a:rPr>
              <a:t>Imagine that you have been selected at random to be one of the first people in the country to receive  a €1,000,000 note.</a:t>
            </a:r>
          </a:p>
          <a:p>
            <a:pPr fontAlgn="auto">
              <a:spcBef>
                <a:spcPts val="0"/>
              </a:spcBef>
              <a:spcAft>
                <a:spcPts val="0"/>
              </a:spcAft>
              <a:defRPr/>
            </a:pPr>
            <a:endPar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mn-cs"/>
            </a:endParaRPr>
          </a:p>
          <a:p>
            <a:pPr fontAlgn="auto">
              <a:spcBef>
                <a:spcPts val="0"/>
              </a:spcBef>
              <a:spcAft>
                <a:spcPts val="0"/>
              </a:spcAft>
              <a:defRPr/>
            </a:pPr>
            <a:r>
              <a:rPr lang="en-GB" sz="2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mn-cs"/>
              </a:rPr>
              <a:t>THINK – PAIR -SHARE</a:t>
            </a:r>
          </a:p>
          <a:p>
            <a:pPr fontAlgn="auto">
              <a:spcBef>
                <a:spcPts val="0"/>
              </a:spcBef>
              <a:spcAft>
                <a:spcPts val="0"/>
              </a:spcAft>
              <a:defRPr/>
            </a:pP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mn-cs"/>
              </a:rPr>
              <a:t>In 3 minutes break down quickly how you would use this money.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mn-cs"/>
            </a:endParaRPr>
          </a:p>
        </p:txBody>
      </p:sp>
      <p:pic>
        <p:nvPicPr>
          <p:cNvPr id="24582" name="Picture 6" descr="Preview Image"/>
          <p:cNvPicPr>
            <a:picLocks noChangeAspect="1" noChangeArrowheads="1"/>
          </p:cNvPicPr>
          <p:nvPr/>
        </p:nvPicPr>
        <p:blipFill>
          <a:blip r:embed="rId2"/>
          <a:srcRect/>
          <a:stretch>
            <a:fillRect/>
          </a:stretch>
        </p:blipFill>
        <p:spPr bwMode="auto">
          <a:xfrm>
            <a:off x="1643042" y="285728"/>
            <a:ext cx="6000792" cy="1258499"/>
          </a:xfrm>
          <a:prstGeom prst="rect">
            <a:avLst/>
          </a:prstGeom>
          <a:noFill/>
          <a:ln>
            <a:solidFill>
              <a:srgbClr val="FFFF00"/>
            </a:solidFill>
          </a:ln>
          <a:effectLst>
            <a:glow rad="101600">
              <a:srgbClr val="FFFF00">
                <a:alpha val="60000"/>
              </a:srgbClr>
            </a:glo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1" y="2546032"/>
            <a:ext cx="4446761" cy="2176408"/>
          </a:xfrm>
          <a:prstGeom prst="rect">
            <a:avLst/>
          </a:prstGeom>
          <a:scene3d>
            <a:camera prst="isometricOffAxis1Right"/>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1188" y="549275"/>
            <a:ext cx="7772400" cy="1143000"/>
          </a:xfrm>
        </p:spPr>
        <p:txBody>
          <a:bodyPr/>
          <a:lstStyle/>
          <a:p>
            <a:pPr eaLnBrk="1" hangingPunct="1"/>
            <a:r>
              <a:rPr lang="en-GB" smtClean="0">
                <a:solidFill>
                  <a:schemeClr val="tx1"/>
                </a:solidFill>
                <a:latin typeface="Arial" charset="0"/>
              </a:rPr>
              <a:t>Write down this statement and answer the question </a:t>
            </a:r>
          </a:p>
        </p:txBody>
      </p:sp>
      <p:sp>
        <p:nvSpPr>
          <p:cNvPr id="17411" name="Rectangle 3"/>
          <p:cNvSpPr>
            <a:spLocks noGrp="1" noChangeArrowheads="1"/>
          </p:cNvSpPr>
          <p:nvPr>
            <p:ph type="body" idx="1"/>
          </p:nvPr>
        </p:nvSpPr>
        <p:spPr>
          <a:xfrm>
            <a:off x="684213" y="2276475"/>
            <a:ext cx="7773987" cy="3819525"/>
          </a:xfrm>
        </p:spPr>
        <p:txBody>
          <a:bodyPr/>
          <a:lstStyle/>
          <a:p>
            <a:pPr algn="ctr" eaLnBrk="1" hangingPunct="1">
              <a:buFontTx/>
              <a:buNone/>
            </a:pPr>
            <a:r>
              <a:rPr lang="en-GB" b="1" smtClean="0">
                <a:latin typeface="Arial" charset="0"/>
              </a:rPr>
              <a:t>“Having a million euro would change my life for the better”</a:t>
            </a:r>
          </a:p>
          <a:p>
            <a:pPr algn="ctr" eaLnBrk="1" hangingPunct="1">
              <a:buFontTx/>
              <a:buNone/>
            </a:pPr>
            <a:endParaRPr lang="en-GB" b="1" smtClean="0">
              <a:latin typeface="Arial" charset="0"/>
            </a:endParaRPr>
          </a:p>
          <a:p>
            <a:pPr eaLnBrk="1" hangingPunct="1">
              <a:buFontTx/>
              <a:buNone/>
            </a:pPr>
            <a:r>
              <a:rPr lang="en-GB" smtClean="0">
                <a:latin typeface="Arial" charset="0"/>
              </a:rPr>
              <a:t>	Do you agree? Give reasons for your answer and show you have thought about different points of 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6000" dirty="0" smtClean="0">
                <a:solidFill>
                  <a:schemeClr val="accent3"/>
                </a:solidFill>
              </a:rPr>
              <a:t>There is a God</a:t>
            </a:r>
            <a:endParaRPr lang="en-US" sz="6000" dirty="0">
              <a:solidFill>
                <a:schemeClr val="accent3"/>
              </a:solidFill>
            </a:endParaRPr>
          </a:p>
        </p:txBody>
      </p:sp>
      <p:sp>
        <p:nvSpPr>
          <p:cNvPr id="3" name="Content Placeholder 2"/>
          <p:cNvSpPr>
            <a:spLocks noGrp="1"/>
          </p:cNvSpPr>
          <p:nvPr>
            <p:ph sz="half" idx="1"/>
          </p:nvPr>
        </p:nvSpPr>
        <p:spPr>
          <a:xfrm>
            <a:off x="395288" y="404813"/>
            <a:ext cx="7931150" cy="1008062"/>
          </a:xfrm>
        </p:spPr>
        <p:style>
          <a:lnRef idx="0">
            <a:scrgbClr r="0" g="0" b="0"/>
          </a:lnRef>
          <a:fillRef idx="1001">
            <a:schemeClr val="lt1"/>
          </a:fillRef>
          <a:effectRef idx="0">
            <a:scrgbClr r="0" g="0" b="0"/>
          </a:effectRef>
          <a:fontRef idx="major"/>
        </p:style>
        <p:txBody>
          <a:bodyPr/>
          <a:lstStyle/>
          <a:p>
            <a:pPr algn="ctr">
              <a:buFontTx/>
              <a:buNone/>
              <a:defRPr/>
            </a:pPr>
            <a:r>
              <a:rPr lang="en-GB" dirty="0" smtClean="0">
                <a:solidFill>
                  <a:schemeClr val="accent3"/>
                </a:solidFill>
              </a:rPr>
              <a:t>	</a:t>
            </a:r>
            <a:r>
              <a:rPr lang="en-GB" b="1" dirty="0" smtClean="0">
                <a:latin typeface="Arial" pitchFamily="34" charset="0"/>
              </a:rPr>
              <a:t>“Winning a million euro would change my life for the better”</a:t>
            </a:r>
          </a:p>
        </p:txBody>
      </p:sp>
      <p:sp>
        <p:nvSpPr>
          <p:cNvPr id="4" name="Content Placeholder 3"/>
          <p:cNvSpPr>
            <a:spLocks noGrp="1"/>
          </p:cNvSpPr>
          <p:nvPr>
            <p:ph sz="half" idx="2"/>
          </p:nvPr>
        </p:nvSpPr>
        <p:spPr>
          <a:xfrm>
            <a:off x="4648200" y="1600200"/>
            <a:ext cx="4038600" cy="1757363"/>
          </a:xfrm>
        </p:spPr>
        <p:txBody>
          <a:bodyPr/>
          <a:lstStyle/>
          <a:p>
            <a:pPr>
              <a:buFontTx/>
              <a:buNone/>
              <a:defRPr/>
            </a:pPr>
            <a:r>
              <a:rPr lang="en-GB" dirty="0" smtClean="0">
                <a:solidFill>
                  <a:schemeClr val="accent3"/>
                </a:solidFill>
              </a:rPr>
              <a:t>          Totally disagree</a:t>
            </a:r>
          </a:p>
          <a:p>
            <a:pPr>
              <a:buFontTx/>
              <a:buNone/>
              <a:defRPr/>
            </a:pPr>
            <a:r>
              <a:rPr lang="en-GB" dirty="0" smtClean="0">
                <a:solidFill>
                  <a:schemeClr val="accent3"/>
                </a:solidFill>
              </a:rPr>
              <a:t>		(atheist)</a:t>
            </a:r>
          </a:p>
          <a:p>
            <a:pPr>
              <a:buFontTx/>
              <a:buNone/>
              <a:defRPr/>
            </a:pPr>
            <a:endParaRPr lang="en-GB" dirty="0" smtClean="0">
              <a:solidFill>
                <a:schemeClr val="accent3"/>
              </a:solidFill>
            </a:endParaRPr>
          </a:p>
          <a:p>
            <a:pPr>
              <a:buFontTx/>
              <a:buNone/>
              <a:defRPr/>
            </a:pPr>
            <a:endParaRPr lang="en-GB" dirty="0" smtClean="0">
              <a:solidFill>
                <a:schemeClr val="accent3"/>
              </a:solidFill>
            </a:endParaRPr>
          </a:p>
          <a:p>
            <a:pPr>
              <a:buFontTx/>
              <a:buNone/>
              <a:defRPr/>
            </a:pPr>
            <a:endParaRPr lang="en-GB" dirty="0" smtClean="0">
              <a:solidFill>
                <a:schemeClr val="accent3"/>
              </a:solidFill>
            </a:endParaRPr>
          </a:p>
          <a:p>
            <a:pPr>
              <a:buFontTx/>
              <a:buNone/>
              <a:defRPr/>
            </a:pPr>
            <a:endParaRPr lang="en-GB" dirty="0" smtClean="0">
              <a:solidFill>
                <a:schemeClr val="accent3"/>
              </a:solidFill>
            </a:endParaRPr>
          </a:p>
          <a:p>
            <a:pPr>
              <a:buFontTx/>
              <a:buNone/>
              <a:defRPr/>
            </a:pPr>
            <a:endParaRPr lang="en-GB" dirty="0" smtClean="0">
              <a:solidFill>
                <a:schemeClr val="accent3"/>
              </a:solidFill>
            </a:endParaRPr>
          </a:p>
          <a:p>
            <a:pPr>
              <a:buFontTx/>
              <a:buNone/>
              <a:defRPr/>
            </a:pPr>
            <a:endParaRPr lang="en-US" dirty="0">
              <a:solidFill>
                <a:schemeClr val="accent3"/>
              </a:solidFill>
            </a:endParaRPr>
          </a:p>
        </p:txBody>
      </p:sp>
      <p:pic>
        <p:nvPicPr>
          <p:cNvPr id="18437" name="Picture 6" descr="\\curricsvr2\teaching staff$\jmw\My Pictures\Microsoft Clip Organizer\j03566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3286125"/>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1"/>
          <p:cNvSpPr txBox="1">
            <a:spLocks noChangeArrowheads="1"/>
          </p:cNvSpPr>
          <p:nvPr/>
        </p:nvSpPr>
        <p:spPr bwMode="auto">
          <a:xfrm rot="10800000" flipV="1">
            <a:off x="1500188" y="5249863"/>
            <a:ext cx="6143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200">
                <a:solidFill>
                  <a:srgbClr val="000000"/>
                </a:solidFill>
                <a:latin typeface="Arial" charset="0"/>
                <a:cs typeface="Times New Roman" pitchFamily="18" charset="0"/>
              </a:rPr>
              <a:t>Where do you stand on the line?</a:t>
            </a:r>
            <a:endParaRPr lang="en-US" sz="3200">
              <a:solidFill>
                <a:srgbClr val="000000"/>
              </a:solidFill>
              <a:latin typeface="Arial" charset="0"/>
              <a:cs typeface="Times New Roman" pitchFamily="18" charset="0"/>
            </a:endParaRPr>
          </a:p>
        </p:txBody>
      </p:sp>
      <p:sp>
        <p:nvSpPr>
          <p:cNvPr id="7" name="Rectangle 6"/>
          <p:cNvSpPr/>
          <p:nvPr/>
        </p:nvSpPr>
        <p:spPr>
          <a:xfrm>
            <a:off x="179388" y="1916113"/>
            <a:ext cx="1152525" cy="5762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rgbClr val="00CC99"/>
                </a:solidFill>
                <a:latin typeface="Arial" pitchFamily="34" charset="0"/>
                <a:cs typeface="Arial" pitchFamily="34" charset="0"/>
              </a:rPr>
              <a:t>Agree</a:t>
            </a:r>
          </a:p>
        </p:txBody>
      </p:sp>
      <p:sp>
        <p:nvSpPr>
          <p:cNvPr id="8" name="Rectangle 7"/>
          <p:cNvSpPr/>
          <p:nvPr/>
        </p:nvSpPr>
        <p:spPr>
          <a:xfrm>
            <a:off x="3924300" y="1844675"/>
            <a:ext cx="1368425"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rgbClr val="FFC000"/>
                </a:solidFill>
                <a:latin typeface="Arial" pitchFamily="34" charset="0"/>
                <a:cs typeface="Arial" pitchFamily="34" charset="0"/>
              </a:rPr>
              <a:t>Not sure</a:t>
            </a:r>
          </a:p>
        </p:txBody>
      </p:sp>
      <p:sp>
        <p:nvSpPr>
          <p:cNvPr id="9" name="Rectangle 8"/>
          <p:cNvSpPr/>
          <p:nvPr/>
        </p:nvSpPr>
        <p:spPr>
          <a:xfrm>
            <a:off x="7235825" y="1700213"/>
            <a:ext cx="1584325" cy="5762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400" dirty="0">
                <a:solidFill>
                  <a:srgbClr val="FF0000"/>
                </a:solidFill>
                <a:latin typeface="Arial" pitchFamily="34" charset="0"/>
                <a:cs typeface="Arial" pitchFamily="34" charset="0"/>
              </a:rPr>
              <a:t>Disagree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0"/>
            <a:ext cx="33464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142875" y="142875"/>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b="1">
                <a:solidFill>
                  <a:srgbClr val="000000"/>
                </a:solidFill>
                <a:latin typeface="Comic Sans MS" pitchFamily="66" charset="0"/>
              </a:rPr>
              <a:t>Christian attitudes to wealth and poverty</a:t>
            </a:r>
            <a:endParaRPr lang="en-US" sz="2800" b="1">
              <a:solidFill>
                <a:srgbClr val="000000"/>
              </a:solidFill>
              <a:latin typeface="Comic Sans MS" pitchFamily="66" charset="0"/>
            </a:endParaRPr>
          </a:p>
        </p:txBody>
      </p:sp>
      <p:sp>
        <p:nvSpPr>
          <p:cNvPr id="19460" name="TextBox 5"/>
          <p:cNvSpPr txBox="1">
            <a:spLocks noChangeArrowheads="1"/>
          </p:cNvSpPr>
          <p:nvPr/>
        </p:nvSpPr>
        <p:spPr bwMode="auto">
          <a:xfrm>
            <a:off x="357188" y="2643188"/>
            <a:ext cx="4286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b="1">
                <a:solidFill>
                  <a:srgbClr val="000000"/>
                </a:solidFill>
                <a:latin typeface="Comic Sans MS" pitchFamily="66" charset="0"/>
              </a:rPr>
              <a:t>Matthew 19:24</a:t>
            </a:r>
          </a:p>
          <a:p>
            <a:pPr algn="ctr"/>
            <a:endParaRPr lang="en-GB" sz="2800" b="1">
              <a:solidFill>
                <a:srgbClr val="000000"/>
              </a:solidFill>
              <a:latin typeface="Comic Sans MS" pitchFamily="66" charset="0"/>
            </a:endParaRPr>
          </a:p>
          <a:p>
            <a:r>
              <a:rPr lang="en-GB" sz="2800" b="1">
                <a:solidFill>
                  <a:srgbClr val="000000"/>
                </a:solidFill>
                <a:latin typeface="Comic Sans MS" pitchFamily="66" charset="0"/>
              </a:rPr>
              <a:t>Again I tell  you that it is easier for a camel to go through and eye of a needle than for a rich man to enter the kingdom of heaven.</a:t>
            </a:r>
            <a:endParaRPr lang="en-US" sz="2800" b="1">
              <a:solidFill>
                <a:srgbClr val="000000"/>
              </a:solidFill>
              <a:latin typeface="Comic Sans MS" pitchFamily="66" charset="0"/>
            </a:endParaRPr>
          </a:p>
        </p:txBody>
      </p:sp>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0813"/>
            <a:ext cx="18557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5750" y="357188"/>
            <a:ext cx="8501063"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800" b="1" dirty="0">
                <a:solidFill>
                  <a:prstClr val="black"/>
                </a:solidFill>
                <a:latin typeface="Comic Sans MS" pitchFamily="66" charset="0"/>
              </a:rPr>
              <a:t>Christian attitudes to wealth and poverty</a:t>
            </a:r>
            <a:endParaRPr lang="en-US" sz="2800" b="1" dirty="0">
              <a:solidFill>
                <a:prstClr val="black"/>
              </a:solidFill>
              <a:latin typeface="Comic Sans MS" pitchFamily="66" charset="0"/>
            </a:endParaRPr>
          </a:p>
        </p:txBody>
      </p:sp>
      <p:sp>
        <p:nvSpPr>
          <p:cNvPr id="6" name="TextBox 5"/>
          <p:cNvSpPr txBox="1"/>
          <p:nvPr/>
        </p:nvSpPr>
        <p:spPr>
          <a:xfrm>
            <a:off x="285750" y="1143000"/>
            <a:ext cx="4286250"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000" b="1" dirty="0">
                <a:solidFill>
                  <a:prstClr val="black"/>
                </a:solidFill>
                <a:latin typeface="Comic Sans MS" pitchFamily="66" charset="0"/>
              </a:rPr>
              <a:t>Many Christians do not have a problem with being wealthy, but they do believe that wealth should be used appropriately. They also believe it is a Christian duty to help people less fortunate the themselves.</a:t>
            </a:r>
          </a:p>
        </p:txBody>
      </p:sp>
      <p:pic>
        <p:nvPicPr>
          <p:cNvPr id="20484" name="Picture 2" descr="http://artwranglers.com.au/wp-content/uploads/2008/08/diamondme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071563"/>
            <a:ext cx="36861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C:\Documents and Settings\David Stevens\Local Settings\Temporary Internet Files\Content.IE5\KMMSN6KC\MC90043253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2571750"/>
            <a:ext cx="87788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http://www.philanthromedia.org/archives/Homeless-Stree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3571875"/>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C:\Documents and Settings\David Stevens\Local Settings\Temporary Internet Files\Content.IE5\E1I9Z3FT\MC900434713[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8" y="5429250"/>
            <a:ext cx="11271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descr="http://www.01495info.com/images/Barnard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125" y="4071938"/>
            <a:ext cx="439102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7158" y="357166"/>
            <a:ext cx="8501122" cy="52322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Christian attitudes to wealth and poverty</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endParaRPr>
          </a:p>
        </p:txBody>
      </p:sp>
      <p:sp>
        <p:nvSpPr>
          <p:cNvPr id="6" name="TextBox 5"/>
          <p:cNvSpPr txBox="1"/>
          <p:nvPr/>
        </p:nvSpPr>
        <p:spPr>
          <a:xfrm>
            <a:off x="214282" y="1071546"/>
            <a:ext cx="4643470" cy="3477875"/>
          </a:xfrm>
          <a:prstGeom prst="rect">
            <a:avLst/>
          </a:prstGeom>
        </p:spPr>
        <p:style>
          <a:lnRef idx="2">
            <a:schemeClr val="dk1"/>
          </a:lnRef>
          <a:fillRef idx="1">
            <a:schemeClr val="lt1"/>
          </a:fillRef>
          <a:effectRef idx="0">
            <a:schemeClr val="dk1"/>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GB" sz="2000" b="1" dirty="0">
                <a:ln w="50800"/>
                <a:solidFill>
                  <a:prstClr val="black"/>
                </a:solidFill>
                <a:latin typeface="Comic Sans MS" pitchFamily="66" charset="0"/>
              </a:rPr>
              <a:t>Some Christians see wealth as a temptation that leads some people to behave in a less Christian manner. </a:t>
            </a:r>
          </a:p>
          <a:p>
            <a:pPr algn="ctr" fontAlgn="auto">
              <a:spcBef>
                <a:spcPts val="0"/>
              </a:spcBef>
              <a:spcAft>
                <a:spcPts val="0"/>
              </a:spcAft>
              <a:defRPr/>
            </a:pPr>
            <a:endParaRPr lang="en-GB" sz="2000" b="1" dirty="0">
              <a:ln w="50800"/>
              <a:solidFill>
                <a:prstClr val="black"/>
              </a:solidFill>
              <a:latin typeface="Comic Sans MS" pitchFamily="66" charset="0"/>
            </a:endParaRPr>
          </a:p>
          <a:p>
            <a:pPr algn="ctr" fontAlgn="auto">
              <a:spcBef>
                <a:spcPts val="0"/>
              </a:spcBef>
              <a:spcAft>
                <a:spcPts val="0"/>
              </a:spcAft>
              <a:defRPr/>
            </a:pPr>
            <a:r>
              <a:rPr lang="en-GB" sz="2000" b="1" dirty="0">
                <a:ln w="50800"/>
                <a:solidFill>
                  <a:prstClr val="black"/>
                </a:solidFill>
                <a:latin typeface="Comic Sans MS" pitchFamily="66" charset="0"/>
              </a:rPr>
              <a:t>They believe wealth needs to be handled with care.</a:t>
            </a:r>
          </a:p>
          <a:p>
            <a:pPr algn="ctr" fontAlgn="auto">
              <a:spcBef>
                <a:spcPts val="0"/>
              </a:spcBef>
              <a:spcAft>
                <a:spcPts val="0"/>
              </a:spcAft>
              <a:defRPr/>
            </a:pPr>
            <a:endParaRPr lang="en-GB" sz="2000" b="1" dirty="0">
              <a:ln w="50800"/>
              <a:solidFill>
                <a:prstClr val="black"/>
              </a:solidFill>
              <a:latin typeface="Comic Sans MS" pitchFamily="66" charset="0"/>
            </a:endParaRPr>
          </a:p>
          <a:p>
            <a:pPr algn="ctr" fontAlgn="auto">
              <a:spcBef>
                <a:spcPts val="0"/>
              </a:spcBef>
              <a:spcAft>
                <a:spcPts val="0"/>
              </a:spcAft>
              <a:defRPr/>
            </a:pPr>
            <a:r>
              <a:rPr lang="en-GB" sz="2000" b="1" dirty="0">
                <a:ln w="50800"/>
                <a:solidFill>
                  <a:prstClr val="black"/>
                </a:solidFill>
                <a:latin typeface="Comic Sans MS" pitchFamily="66" charset="0"/>
              </a:rPr>
              <a:t>If wealth is used in an appropriate manner then heaven is still achievable.</a:t>
            </a:r>
          </a:p>
        </p:txBody>
      </p:sp>
      <p:pic>
        <p:nvPicPr>
          <p:cNvPr id="30722" name="Picture 2" descr="http://www.istockphoto.com/file_thumbview_approve/8565396/2/istockphoto_8565396-pearly-gates-of-heaven.jpg"/>
          <p:cNvPicPr>
            <a:picLocks noChangeAspect="1" noChangeArrowheads="1"/>
          </p:cNvPicPr>
          <p:nvPr/>
        </p:nvPicPr>
        <p:blipFill>
          <a:blip r:embed="rId3"/>
          <a:srcRect/>
          <a:stretch>
            <a:fillRect/>
          </a:stretch>
        </p:blipFill>
        <p:spPr bwMode="auto">
          <a:xfrm>
            <a:off x="1000125" y="4714875"/>
            <a:ext cx="2928938" cy="1989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25" name="Picture 5" descr="http://bp3.blogger.com/_TDhFeXYJEr0/RXsmxps48KI/AAAAAAAAAEM/nG5oEZj6AG8/s400/DRUNKARD.gif"/>
          <p:cNvPicPr>
            <a:picLocks noChangeAspect="1" noChangeArrowheads="1"/>
          </p:cNvPicPr>
          <p:nvPr/>
        </p:nvPicPr>
        <p:blipFill>
          <a:blip r:embed="rId4"/>
          <a:srcRect/>
          <a:stretch>
            <a:fillRect/>
          </a:stretch>
        </p:blipFill>
        <p:spPr bwMode="auto">
          <a:xfrm>
            <a:off x="5072063" y="1214438"/>
            <a:ext cx="344805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0488" y="4149725"/>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28662" y="2214554"/>
            <a:ext cx="7429552" cy="3416320"/>
          </a:xfrm>
          <a:prstGeom prst="rect">
            <a:avLst/>
          </a:prstGeom>
          <a:noFill/>
        </p:spPr>
        <p:txBody>
          <a:bodyPr>
            <a:spAutoFit/>
          </a:bodyPr>
          <a:lstStyle/>
          <a:p>
            <a:pPr algn="ctr" fontAlgn="auto">
              <a:spcBef>
                <a:spcPts val="0"/>
              </a:spcBef>
              <a:spcAft>
                <a:spcPts val="0"/>
              </a:spcAft>
              <a:defRPr/>
            </a:pPr>
            <a:r>
              <a:rPr lang="en-GB" sz="3600" b="1" dirty="0">
                <a:ln>
                  <a:solidFill>
                    <a:prstClr val="black"/>
                  </a:solidFill>
                </a:ln>
                <a:solidFill>
                  <a:prstClr val="white"/>
                </a:solidFill>
                <a:latin typeface="Comic Sans MS" pitchFamily="66" charset="0"/>
                <a:cs typeface="+mn-cs"/>
              </a:rPr>
              <a:t>Using the following Bible quotes create a mind map explaining what each of the Scriptures is suggesting, and how Christians might interpret these scriptures.</a:t>
            </a:r>
            <a:endParaRPr lang="en-US" sz="3600" b="1" dirty="0">
              <a:ln>
                <a:solidFill>
                  <a:prstClr val="black"/>
                </a:solidFill>
              </a:ln>
              <a:solidFill>
                <a:prstClr val="white"/>
              </a:solidFill>
              <a:latin typeface="Comic Sans MS" pitchFamily="66"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642938" y="142875"/>
            <a:ext cx="8001000" cy="9540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b="1">
                <a:solidFill>
                  <a:srgbClr val="000000"/>
                </a:solidFill>
                <a:latin typeface="Comic Sans MS" pitchFamily="66" charset="0"/>
              </a:rPr>
              <a:t>What does the Bible say about </a:t>
            </a:r>
          </a:p>
          <a:p>
            <a:pPr algn="ctr"/>
            <a:r>
              <a:rPr lang="en-GB" sz="2800" b="1">
                <a:solidFill>
                  <a:srgbClr val="000000"/>
                </a:solidFill>
                <a:latin typeface="Comic Sans MS" pitchFamily="66" charset="0"/>
              </a:rPr>
              <a:t>wealth and poverty?</a:t>
            </a:r>
            <a:endParaRPr lang="en-US" sz="2800" b="1">
              <a:solidFill>
                <a:srgbClr val="000000"/>
              </a:solidFill>
              <a:latin typeface="Comic Sans MS" pitchFamily="66" charset="0"/>
            </a:endParaRPr>
          </a:p>
        </p:txBody>
      </p:sp>
      <p:sp>
        <p:nvSpPr>
          <p:cNvPr id="23555" name="TextBox 6"/>
          <p:cNvSpPr txBox="1">
            <a:spLocks noChangeArrowheads="1"/>
          </p:cNvSpPr>
          <p:nvPr/>
        </p:nvSpPr>
        <p:spPr bwMode="auto">
          <a:xfrm>
            <a:off x="428625" y="5857875"/>
            <a:ext cx="8572500" cy="7080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000" b="1">
                <a:solidFill>
                  <a:srgbClr val="000000"/>
                </a:solidFill>
                <a:latin typeface="Comic Sans MS" pitchFamily="66" charset="0"/>
              </a:rPr>
              <a:t>Throughout the Bible there are teachings about wealth and poverty. People are continuously told to care for the poor</a:t>
            </a:r>
          </a:p>
        </p:txBody>
      </p:sp>
      <p:sp>
        <p:nvSpPr>
          <p:cNvPr id="23556" name="TextBox 7"/>
          <p:cNvSpPr txBox="1">
            <a:spLocks noChangeArrowheads="1"/>
          </p:cNvSpPr>
          <p:nvPr/>
        </p:nvSpPr>
        <p:spPr bwMode="auto">
          <a:xfrm>
            <a:off x="571500" y="1428750"/>
            <a:ext cx="3643313" cy="13239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1600" b="1">
                <a:solidFill>
                  <a:srgbClr val="000000"/>
                </a:solidFill>
                <a:latin typeface="Comic Sans MS" pitchFamily="66" charset="0"/>
              </a:rPr>
              <a:t>Deuteronomy 15:11. </a:t>
            </a:r>
            <a:r>
              <a:rPr lang="en-GB" sz="1600" b="1" i="1">
                <a:solidFill>
                  <a:srgbClr val="000000"/>
                </a:solidFill>
                <a:latin typeface="Comic Sans MS" pitchFamily="66" charset="0"/>
              </a:rPr>
              <a:t>There  will always be poor people in the land, therefore I command you to be open handed to your brothers and the poor and needy in the land.</a:t>
            </a:r>
            <a:endParaRPr lang="en-US" sz="1600" b="1" i="1">
              <a:solidFill>
                <a:srgbClr val="000000"/>
              </a:solidFill>
              <a:latin typeface="Comic Sans MS" pitchFamily="66" charset="0"/>
            </a:endParaRPr>
          </a:p>
        </p:txBody>
      </p:sp>
      <p:sp>
        <p:nvSpPr>
          <p:cNvPr id="23557" name="TextBox 8"/>
          <p:cNvSpPr txBox="1">
            <a:spLocks noChangeArrowheads="1"/>
          </p:cNvSpPr>
          <p:nvPr/>
        </p:nvSpPr>
        <p:spPr bwMode="auto">
          <a:xfrm>
            <a:off x="1428750" y="2928938"/>
            <a:ext cx="3205163" cy="13239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1600" b="1">
                <a:solidFill>
                  <a:srgbClr val="000000"/>
                </a:solidFill>
                <a:latin typeface="Comic Sans MS" pitchFamily="66" charset="0"/>
              </a:rPr>
              <a:t>Matthew 19:21. </a:t>
            </a:r>
            <a:r>
              <a:rPr lang="en-GB" sz="1600" b="1" i="1">
                <a:solidFill>
                  <a:srgbClr val="000000"/>
                </a:solidFill>
                <a:latin typeface="Comic Sans MS" pitchFamily="66" charset="0"/>
              </a:rPr>
              <a:t>If you want to be perfect, go, sell your possessions and give to the poor. Then you will have treasure in heaven.</a:t>
            </a:r>
            <a:endParaRPr lang="en-US" sz="1600" b="1" i="1">
              <a:solidFill>
                <a:srgbClr val="000000"/>
              </a:solidFill>
              <a:latin typeface="Comic Sans MS" pitchFamily="66" charset="0"/>
            </a:endParaRPr>
          </a:p>
        </p:txBody>
      </p:sp>
      <p:sp>
        <p:nvSpPr>
          <p:cNvPr id="23558" name="TextBox 9"/>
          <p:cNvSpPr txBox="1">
            <a:spLocks noChangeArrowheads="1"/>
          </p:cNvSpPr>
          <p:nvPr/>
        </p:nvSpPr>
        <p:spPr bwMode="auto">
          <a:xfrm>
            <a:off x="5286375" y="1571625"/>
            <a:ext cx="3205163" cy="18161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1600" b="1">
                <a:solidFill>
                  <a:srgbClr val="000000"/>
                </a:solidFill>
                <a:latin typeface="Comic Sans MS" pitchFamily="66" charset="0"/>
              </a:rPr>
              <a:t>Matthew 6:24. </a:t>
            </a:r>
            <a:r>
              <a:rPr lang="en-GB" sz="1600" b="1" i="1">
                <a:solidFill>
                  <a:srgbClr val="000000"/>
                </a:solidFill>
                <a:latin typeface="Comic Sans MS" pitchFamily="66" charset="0"/>
              </a:rPr>
              <a:t>No one can serve two masters. Either he will hate one and love the other. Or he will devoted to one and despise the other. You can not serve both God and money. </a:t>
            </a:r>
            <a:endParaRPr lang="en-US" sz="1600" b="1" i="1">
              <a:solidFill>
                <a:srgbClr val="000000"/>
              </a:solidFill>
              <a:latin typeface="Comic Sans MS" pitchFamily="66" charset="0"/>
            </a:endParaRPr>
          </a:p>
        </p:txBody>
      </p:sp>
      <p:sp>
        <p:nvSpPr>
          <p:cNvPr id="23559" name="TextBox 10"/>
          <p:cNvSpPr txBox="1">
            <a:spLocks noChangeArrowheads="1"/>
          </p:cNvSpPr>
          <p:nvPr/>
        </p:nvSpPr>
        <p:spPr bwMode="auto">
          <a:xfrm>
            <a:off x="5429250" y="4000500"/>
            <a:ext cx="3205163" cy="14779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b="1">
                <a:solidFill>
                  <a:srgbClr val="000000"/>
                </a:solidFill>
                <a:latin typeface="Comic Sans MS" pitchFamily="66" charset="0"/>
              </a:rPr>
              <a:t>Proverbs 14:31 </a:t>
            </a:r>
            <a:r>
              <a:rPr lang="en-GB" b="1" i="1">
                <a:solidFill>
                  <a:srgbClr val="000000"/>
                </a:solidFill>
                <a:latin typeface="Comic Sans MS" pitchFamily="66" charset="0"/>
              </a:rPr>
              <a:t>He who oppresses the poor shows contempt for their maker, but whoever is kind to the needy honours God</a:t>
            </a:r>
            <a:endParaRPr lang="en-US" b="1" i="1">
              <a:solidFill>
                <a:srgbClr val="000000"/>
              </a:solidFill>
              <a:latin typeface="Comic Sans MS" pitchFamily="66" charset="0"/>
            </a:endParaRPr>
          </a:p>
        </p:txBody>
      </p:sp>
      <p:sp>
        <p:nvSpPr>
          <p:cNvPr id="23560" name="TextBox 11"/>
          <p:cNvSpPr txBox="1">
            <a:spLocks noChangeArrowheads="1"/>
          </p:cNvSpPr>
          <p:nvPr/>
        </p:nvSpPr>
        <p:spPr bwMode="auto">
          <a:xfrm>
            <a:off x="1785938" y="4500563"/>
            <a:ext cx="3205162" cy="10779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1600" b="1">
                <a:solidFill>
                  <a:srgbClr val="000000"/>
                </a:solidFill>
                <a:latin typeface="Comic Sans MS" pitchFamily="66" charset="0"/>
              </a:rPr>
              <a:t>Proverbs 13:11. </a:t>
            </a:r>
            <a:r>
              <a:rPr lang="en-GB" sz="1600" b="1" i="1">
                <a:solidFill>
                  <a:srgbClr val="000000"/>
                </a:solidFill>
                <a:latin typeface="Comic Sans MS" pitchFamily="66" charset="0"/>
              </a:rPr>
              <a:t>Dishonest money dwindles away but he who gathers money little by little makes it grow</a:t>
            </a:r>
            <a:endParaRPr lang="en-US" sz="1600" b="1" i="1">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720</Words>
  <Application>Microsoft Office PowerPoint</Application>
  <PresentationFormat>On-screen Show (4:3)</PresentationFormat>
  <Paragraphs>77</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Calibri</vt:lpstr>
      <vt:lpstr>Arial</vt:lpstr>
      <vt:lpstr>Times New Roman</vt:lpstr>
      <vt:lpstr>Comic Sans MS</vt:lpstr>
      <vt:lpstr>1_Office Theme</vt:lpstr>
      <vt:lpstr>2_Office Theme</vt:lpstr>
      <vt:lpstr>Default Design</vt:lpstr>
      <vt:lpstr>PowerPoint Presentation</vt:lpstr>
      <vt:lpstr>PowerPoint Presentation</vt:lpstr>
      <vt:lpstr>Write down this statement and answer the question </vt:lpstr>
      <vt:lpstr>There is a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Teacher E-Solutions</cp:lastModifiedBy>
  <cp:revision>1</cp:revision>
  <dcterms:created xsi:type="dcterms:W3CDTF">2012-10-16T00:32:21Z</dcterms:created>
  <dcterms:modified xsi:type="dcterms:W3CDTF">2019-01-15T09:43:07Z</dcterms:modified>
</cp:coreProperties>
</file>