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81" r:id="rId3"/>
    <p:sldId id="261" r:id="rId4"/>
    <p:sldId id="274" r:id="rId5"/>
    <p:sldId id="275" r:id="rId6"/>
    <p:sldId id="276" r:id="rId7"/>
    <p:sldId id="277" r:id="rId8"/>
    <p:sldId id="278" r:id="rId9"/>
    <p:sldId id="279" r:id="rId10"/>
    <p:sldId id="316" r:id="rId11"/>
    <p:sldId id="317" r:id="rId12"/>
    <p:sldId id="267" r:id="rId13"/>
    <p:sldId id="262" r:id="rId14"/>
    <p:sldId id="263" r:id="rId15"/>
    <p:sldId id="264" r:id="rId16"/>
    <p:sldId id="265" r:id="rId17"/>
    <p:sldId id="266" r:id="rId18"/>
    <p:sldId id="268" r:id="rId19"/>
    <p:sldId id="282" r:id="rId20"/>
    <p:sldId id="285" r:id="rId21"/>
    <p:sldId id="272" r:id="rId22"/>
    <p:sldId id="283" r:id="rId23"/>
    <p:sldId id="284" r:id="rId24"/>
    <p:sldId id="269" r:id="rId25"/>
    <p:sldId id="270" r:id="rId26"/>
    <p:sldId id="271" r:id="rId27"/>
    <p:sldId id="286" r:id="rId28"/>
    <p:sldId id="315" r:id="rId29"/>
    <p:sldId id="288" r:id="rId30"/>
    <p:sldId id="289" r:id="rId31"/>
    <p:sldId id="290" r:id="rId32"/>
    <p:sldId id="291" r:id="rId33"/>
    <p:sldId id="292" r:id="rId34"/>
    <p:sldId id="293" r:id="rId35"/>
    <p:sldId id="294" r:id="rId36"/>
    <p:sldId id="31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350" autoAdjust="0"/>
    <p:restoredTop sz="90929"/>
  </p:normalViewPr>
  <p:slideViewPr>
    <p:cSldViewPr>
      <p:cViewPr>
        <p:scale>
          <a:sx n="74" d="100"/>
          <a:sy n="74" d="100"/>
        </p:scale>
        <p:origin x="-1512" y="-2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6F36CD6-4478-4A72-9768-C9C869E1FC27}" type="slidenum">
              <a:rPr lang="en-GB"/>
              <a:pPr>
                <a:defRPr/>
              </a:pPr>
              <a:t>‹#›</a:t>
            </a:fld>
            <a:endParaRPr lang="en-GB"/>
          </a:p>
        </p:txBody>
      </p:sp>
    </p:spTree>
    <p:extLst>
      <p:ext uri="{BB962C8B-B14F-4D97-AF65-F5344CB8AC3E}">
        <p14:creationId xmlns:p14="http://schemas.microsoft.com/office/powerpoint/2010/main" val="193107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E0A042E-2EA5-4A4E-8F36-74E4441A2A4A}" type="slidenum">
              <a:rPr lang="en-GB"/>
              <a:pPr>
                <a:defRPr/>
              </a:pPr>
              <a:t>‹#›</a:t>
            </a:fld>
            <a:endParaRPr lang="en-GB"/>
          </a:p>
        </p:txBody>
      </p:sp>
    </p:spTree>
    <p:extLst>
      <p:ext uri="{BB962C8B-B14F-4D97-AF65-F5344CB8AC3E}">
        <p14:creationId xmlns:p14="http://schemas.microsoft.com/office/powerpoint/2010/main" val="3624672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4B75CD7-5581-4E07-89CE-3F0E0E565ED0}" type="slidenum">
              <a:rPr lang="en-GB"/>
              <a:pPr>
                <a:defRPr/>
              </a:pPr>
              <a:t>‹#›</a:t>
            </a:fld>
            <a:endParaRPr lang="en-GB"/>
          </a:p>
        </p:txBody>
      </p:sp>
    </p:spTree>
    <p:extLst>
      <p:ext uri="{BB962C8B-B14F-4D97-AF65-F5344CB8AC3E}">
        <p14:creationId xmlns:p14="http://schemas.microsoft.com/office/powerpoint/2010/main" val="204070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EA3514B-2138-41E2-88FB-641D0906B782}" type="slidenum">
              <a:rPr lang="en-GB"/>
              <a:pPr>
                <a:defRPr/>
              </a:pPr>
              <a:t>‹#›</a:t>
            </a:fld>
            <a:endParaRPr lang="en-GB"/>
          </a:p>
        </p:txBody>
      </p:sp>
    </p:spTree>
    <p:extLst>
      <p:ext uri="{BB962C8B-B14F-4D97-AF65-F5344CB8AC3E}">
        <p14:creationId xmlns:p14="http://schemas.microsoft.com/office/powerpoint/2010/main" val="3455639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010AA6D-B8F4-4DB3-9D18-37874F7759BF}" type="slidenum">
              <a:rPr lang="en-GB"/>
              <a:pPr>
                <a:defRPr/>
              </a:pPr>
              <a:t>‹#›</a:t>
            </a:fld>
            <a:endParaRPr lang="en-GB"/>
          </a:p>
        </p:txBody>
      </p:sp>
    </p:spTree>
    <p:extLst>
      <p:ext uri="{BB962C8B-B14F-4D97-AF65-F5344CB8AC3E}">
        <p14:creationId xmlns:p14="http://schemas.microsoft.com/office/powerpoint/2010/main" val="1378955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47CB7B2-9C16-4C48-A2B8-7B22B66576B4}" type="slidenum">
              <a:rPr lang="en-GB"/>
              <a:pPr>
                <a:defRPr/>
              </a:pPr>
              <a:t>‹#›</a:t>
            </a:fld>
            <a:endParaRPr lang="en-GB"/>
          </a:p>
        </p:txBody>
      </p:sp>
    </p:spTree>
    <p:extLst>
      <p:ext uri="{BB962C8B-B14F-4D97-AF65-F5344CB8AC3E}">
        <p14:creationId xmlns:p14="http://schemas.microsoft.com/office/powerpoint/2010/main" val="3061598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C00F239-13A5-4110-818B-21116F6A0A11}" type="slidenum">
              <a:rPr lang="en-GB"/>
              <a:pPr>
                <a:defRPr/>
              </a:pPr>
              <a:t>‹#›</a:t>
            </a:fld>
            <a:endParaRPr lang="en-GB"/>
          </a:p>
        </p:txBody>
      </p:sp>
    </p:spTree>
    <p:extLst>
      <p:ext uri="{BB962C8B-B14F-4D97-AF65-F5344CB8AC3E}">
        <p14:creationId xmlns:p14="http://schemas.microsoft.com/office/powerpoint/2010/main" val="579111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8AB2EB08-BDD9-4960-B5D0-E67EC0478965}" type="slidenum">
              <a:rPr lang="en-GB"/>
              <a:pPr>
                <a:defRPr/>
              </a:pPr>
              <a:t>‹#›</a:t>
            </a:fld>
            <a:endParaRPr lang="en-GB"/>
          </a:p>
        </p:txBody>
      </p:sp>
    </p:spTree>
    <p:extLst>
      <p:ext uri="{BB962C8B-B14F-4D97-AF65-F5344CB8AC3E}">
        <p14:creationId xmlns:p14="http://schemas.microsoft.com/office/powerpoint/2010/main" val="2036829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03987311-8E0C-4459-934A-93CA8BD6092D}" type="slidenum">
              <a:rPr lang="en-GB"/>
              <a:pPr>
                <a:defRPr/>
              </a:pPr>
              <a:t>‹#›</a:t>
            </a:fld>
            <a:endParaRPr lang="en-GB"/>
          </a:p>
        </p:txBody>
      </p:sp>
    </p:spTree>
    <p:extLst>
      <p:ext uri="{BB962C8B-B14F-4D97-AF65-F5344CB8AC3E}">
        <p14:creationId xmlns:p14="http://schemas.microsoft.com/office/powerpoint/2010/main" val="1184808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409DFB48-331B-4B23-9295-156F02AB1EBD}" type="slidenum">
              <a:rPr lang="en-GB"/>
              <a:pPr>
                <a:defRPr/>
              </a:pPr>
              <a:t>‹#›</a:t>
            </a:fld>
            <a:endParaRPr lang="en-GB"/>
          </a:p>
        </p:txBody>
      </p:sp>
    </p:spTree>
    <p:extLst>
      <p:ext uri="{BB962C8B-B14F-4D97-AF65-F5344CB8AC3E}">
        <p14:creationId xmlns:p14="http://schemas.microsoft.com/office/powerpoint/2010/main" val="3004444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2167BEC-FA93-474A-9F69-C2E53687AC00}" type="slidenum">
              <a:rPr lang="en-GB"/>
              <a:pPr>
                <a:defRPr/>
              </a:pPr>
              <a:t>‹#›</a:t>
            </a:fld>
            <a:endParaRPr lang="en-GB"/>
          </a:p>
        </p:txBody>
      </p:sp>
    </p:spTree>
    <p:extLst>
      <p:ext uri="{BB962C8B-B14F-4D97-AF65-F5344CB8AC3E}">
        <p14:creationId xmlns:p14="http://schemas.microsoft.com/office/powerpoint/2010/main" val="3120069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74B1F15-42F9-4D58-92DB-5A403D18D535}" type="slidenum">
              <a:rPr lang="en-GB"/>
              <a:pPr>
                <a:defRPr/>
              </a:pPr>
              <a:t>‹#›</a:t>
            </a:fld>
            <a:endParaRPr lang="en-GB"/>
          </a:p>
        </p:txBody>
      </p:sp>
    </p:spTree>
    <p:extLst>
      <p:ext uri="{BB962C8B-B14F-4D97-AF65-F5344CB8AC3E}">
        <p14:creationId xmlns:p14="http://schemas.microsoft.com/office/powerpoint/2010/main" val="2471348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rgbClr val="9900CC"/>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5EC35A28-9E43-44D4-93EA-C1BFA189BD2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www.jewishworldreview.com/cols2/abortion.my.body3.gif" TargetMode="Externa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ag-link.com/eshop/ShowBookList.asp?Language=E&amp;CategoryInt=0904" TargetMode="External"/><Relationship Id="rId2" Type="http://schemas.openxmlformats.org/officeDocument/2006/relationships/image" Target="../media/image11.jpeg"/><Relationship Id="rId1" Type="http://schemas.openxmlformats.org/officeDocument/2006/relationships/slideLayout" Target="../slideLayouts/slideLayout7.xml"/><Relationship Id="rId6" Type="http://schemas.openxmlformats.org/officeDocument/2006/relationships/image" Target="../media/image13.jpeg"/><Relationship Id="rId5" Type="http://schemas.openxmlformats.org/officeDocument/2006/relationships/hyperlink" Target="http://www.ag-link.com/PhotoProd/B6-3225.JPG" TargetMode="External"/><Relationship Id="rId4" Type="http://schemas.openxmlformats.org/officeDocument/2006/relationships/image" Target="../media/image1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1.jpe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7.jpeg"/></Relationships>
</file>

<file path=ppt/slides/_rels/slide33.xml.rels><?xml version="1.0" encoding="UTF-8" standalone="yes"?>
<Relationships xmlns="http://schemas.openxmlformats.org/package/2006/relationships"><Relationship Id="rId3" Type="http://schemas.openxmlformats.org/officeDocument/2006/relationships/hyperlink" Target="http://www.seedscenter.com/images/baby9.gif" TargetMode="External"/><Relationship Id="rId2" Type="http://schemas.openxmlformats.org/officeDocument/2006/relationships/image" Target="../media/image19.png"/><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3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2.png"/><Relationship Id="rId4" Type="http://schemas.openxmlformats.org/officeDocument/2006/relationships/oleObject" Target="../embeddings/oleObject2.bin"/></Relationships>
</file>

<file path=ppt/slides/_rels/slide3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609600" y="1219200"/>
            <a:ext cx="7772400" cy="3382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spcBef>
                <a:spcPct val="50000"/>
              </a:spcBef>
            </a:pPr>
            <a:r>
              <a:rPr lang="en-GB" sz="7200">
                <a:solidFill>
                  <a:schemeClr val="bg1"/>
                </a:solidFill>
                <a:latin typeface="Tempus Sans ITC" pitchFamily="82" charset="0"/>
              </a:rPr>
              <a:t>What would make you no longer want to live?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mtClean="0">
                <a:solidFill>
                  <a:schemeClr val="bg1"/>
                </a:solidFill>
              </a:rPr>
              <a:t>Tony Bland</a:t>
            </a:r>
          </a:p>
        </p:txBody>
      </p:sp>
      <p:sp>
        <p:nvSpPr>
          <p:cNvPr id="79876" name="Rectangle 4"/>
          <p:cNvSpPr>
            <a:spLocks noGrp="1" noChangeArrowheads="1"/>
          </p:cNvSpPr>
          <p:nvPr>
            <p:ph type="body" sz="half" idx="2"/>
          </p:nvPr>
        </p:nvSpPr>
        <p:spPr/>
        <p:txBody>
          <a:bodyPr/>
          <a:lstStyle/>
          <a:p>
            <a:pPr eaLnBrk="1" hangingPunct="1"/>
            <a:r>
              <a:rPr lang="en-GB" sz="2800" smtClean="0">
                <a:solidFill>
                  <a:schemeClr val="bg1"/>
                </a:solidFill>
              </a:rPr>
              <a:t>1989 Hillsborough disaster</a:t>
            </a:r>
          </a:p>
          <a:p>
            <a:pPr eaLnBrk="1" hangingPunct="1"/>
            <a:r>
              <a:rPr lang="en-GB" sz="2800" smtClean="0">
                <a:solidFill>
                  <a:schemeClr val="bg1"/>
                </a:solidFill>
              </a:rPr>
              <a:t>PVS</a:t>
            </a:r>
          </a:p>
          <a:p>
            <a:pPr eaLnBrk="1" hangingPunct="1"/>
            <a:r>
              <a:rPr lang="en-GB" sz="2800" smtClean="0">
                <a:solidFill>
                  <a:schemeClr val="bg1"/>
                </a:solidFill>
              </a:rPr>
              <a:t>1993 High Court allowed passive Euthanasia</a:t>
            </a:r>
          </a:p>
          <a:p>
            <a:pPr eaLnBrk="1" hangingPunct="1"/>
            <a:r>
              <a:rPr lang="en-GB" sz="2800" smtClean="0">
                <a:solidFill>
                  <a:schemeClr val="bg1"/>
                </a:solidFill>
              </a:rPr>
              <a:t>Denied food and water</a:t>
            </a:r>
          </a:p>
        </p:txBody>
      </p:sp>
      <p:pic>
        <p:nvPicPr>
          <p:cNvPr id="11268" name="Picture 7" descr="http://img.dailymail.co.uk/i/pix/2007/05_01/BlandDM1305_468x360.jpg"/>
          <p:cNvPicPr>
            <a:picLocks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685800" y="2573338"/>
            <a:ext cx="3810000" cy="2930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876">
                                            <p:txEl>
                                              <p:pRg st="0" end="0"/>
                                            </p:txEl>
                                          </p:spTgt>
                                        </p:tgtEl>
                                        <p:attrNameLst>
                                          <p:attrName>style.visibility</p:attrName>
                                        </p:attrNameLst>
                                      </p:cBhvr>
                                      <p:to>
                                        <p:strVal val="visible"/>
                                      </p:to>
                                    </p:set>
                                    <p:anim calcmode="lin" valueType="num">
                                      <p:cBhvr additive="base">
                                        <p:cTn id="7" dur="500" fill="hold"/>
                                        <p:tgtEl>
                                          <p:spTgt spid="7987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87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9876">
                                            <p:txEl>
                                              <p:pRg st="1" end="1"/>
                                            </p:txEl>
                                          </p:spTgt>
                                        </p:tgtEl>
                                        <p:attrNameLst>
                                          <p:attrName>style.visibility</p:attrName>
                                        </p:attrNameLst>
                                      </p:cBhvr>
                                      <p:to>
                                        <p:strVal val="visible"/>
                                      </p:to>
                                    </p:set>
                                    <p:anim calcmode="lin" valueType="num">
                                      <p:cBhvr additive="base">
                                        <p:cTn id="13" dur="500" fill="hold"/>
                                        <p:tgtEl>
                                          <p:spTgt spid="7987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987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9876">
                                            <p:txEl>
                                              <p:pRg st="2" end="2"/>
                                            </p:txEl>
                                          </p:spTgt>
                                        </p:tgtEl>
                                        <p:attrNameLst>
                                          <p:attrName>style.visibility</p:attrName>
                                        </p:attrNameLst>
                                      </p:cBhvr>
                                      <p:to>
                                        <p:strVal val="visible"/>
                                      </p:to>
                                    </p:set>
                                    <p:anim calcmode="lin" valueType="num">
                                      <p:cBhvr additive="base">
                                        <p:cTn id="19" dur="500" fill="hold"/>
                                        <p:tgtEl>
                                          <p:spTgt spid="7987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987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9876">
                                            <p:txEl>
                                              <p:pRg st="3" end="3"/>
                                            </p:txEl>
                                          </p:spTgt>
                                        </p:tgtEl>
                                        <p:attrNameLst>
                                          <p:attrName>style.visibility</p:attrName>
                                        </p:attrNameLst>
                                      </p:cBhvr>
                                      <p:to>
                                        <p:strVal val="visible"/>
                                      </p:to>
                                    </p:set>
                                    <p:anim calcmode="lin" valueType="num">
                                      <p:cBhvr additive="base">
                                        <p:cTn id="25" dur="500" fill="hold"/>
                                        <p:tgtEl>
                                          <p:spTgt spid="7987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987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smtClean="0">
                <a:solidFill>
                  <a:schemeClr val="bg1"/>
                </a:solidFill>
              </a:rPr>
              <a:t>Diane Pretty</a:t>
            </a:r>
          </a:p>
        </p:txBody>
      </p:sp>
      <p:sp>
        <p:nvSpPr>
          <p:cNvPr id="80900" name="Rectangle 4"/>
          <p:cNvSpPr>
            <a:spLocks noGrp="1" noChangeArrowheads="1"/>
          </p:cNvSpPr>
          <p:nvPr>
            <p:ph type="body" sz="half" idx="2"/>
          </p:nvPr>
        </p:nvSpPr>
        <p:spPr/>
        <p:txBody>
          <a:bodyPr/>
          <a:lstStyle/>
          <a:p>
            <a:pPr eaLnBrk="1" hangingPunct="1"/>
            <a:r>
              <a:rPr lang="en-GB" sz="2800" smtClean="0">
                <a:solidFill>
                  <a:schemeClr val="bg1"/>
                </a:solidFill>
              </a:rPr>
              <a:t>Motor Neurone Disease</a:t>
            </a:r>
          </a:p>
          <a:p>
            <a:pPr eaLnBrk="1" hangingPunct="1"/>
            <a:r>
              <a:rPr lang="en-GB" sz="2800" smtClean="0">
                <a:solidFill>
                  <a:schemeClr val="bg1"/>
                </a:solidFill>
              </a:rPr>
              <a:t>Asked court for assisted suicide</a:t>
            </a:r>
          </a:p>
          <a:p>
            <a:pPr eaLnBrk="1" hangingPunct="1"/>
            <a:r>
              <a:rPr lang="en-GB" sz="2800" smtClean="0">
                <a:solidFill>
                  <a:schemeClr val="bg1"/>
                </a:solidFill>
              </a:rPr>
              <a:t>Refused</a:t>
            </a:r>
          </a:p>
          <a:p>
            <a:pPr eaLnBrk="1" hangingPunct="1"/>
            <a:r>
              <a:rPr lang="en-GB" sz="2800" smtClean="0">
                <a:solidFill>
                  <a:schemeClr val="bg1"/>
                </a:solidFill>
              </a:rPr>
              <a:t>Died 2002</a:t>
            </a:r>
          </a:p>
        </p:txBody>
      </p:sp>
      <p:pic>
        <p:nvPicPr>
          <p:cNvPr id="12292" name="Picture 7" descr="http://images.scotsman.com/2002/05/13/1305dianb.jpg"/>
          <p:cNvPicPr>
            <a:picLocks noChangeAspect="1" noChangeArrowheads="1"/>
          </p:cNvPicPr>
          <p:nvPr>
            <p:ph type="clipArt" sz="half" idx="1"/>
          </p:nvPr>
        </p:nvPicPr>
        <p:blipFill>
          <a:blip r:embed="rId2">
            <a:extLst>
              <a:ext uri="{28A0092B-C50C-407E-A947-70E740481C1C}">
                <a14:useLocalDpi xmlns:a14="http://schemas.microsoft.com/office/drawing/2010/main" val="0"/>
              </a:ext>
            </a:extLst>
          </a:blip>
          <a:srcRect/>
          <a:stretch>
            <a:fillRect/>
          </a:stretch>
        </p:blipFill>
        <p:spPr>
          <a:xfrm>
            <a:off x="846138" y="1981200"/>
            <a:ext cx="3487737"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0900">
                                            <p:txEl>
                                              <p:pRg st="0" end="0"/>
                                            </p:txEl>
                                          </p:spTgt>
                                        </p:tgtEl>
                                        <p:attrNameLst>
                                          <p:attrName>style.visibility</p:attrName>
                                        </p:attrNameLst>
                                      </p:cBhvr>
                                      <p:to>
                                        <p:strVal val="visible"/>
                                      </p:to>
                                    </p:set>
                                    <p:anim calcmode="lin" valueType="num">
                                      <p:cBhvr additive="base">
                                        <p:cTn id="7" dur="500" fill="hold"/>
                                        <p:tgtEl>
                                          <p:spTgt spid="8090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090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0900">
                                            <p:txEl>
                                              <p:pRg st="1" end="1"/>
                                            </p:txEl>
                                          </p:spTgt>
                                        </p:tgtEl>
                                        <p:attrNameLst>
                                          <p:attrName>style.visibility</p:attrName>
                                        </p:attrNameLst>
                                      </p:cBhvr>
                                      <p:to>
                                        <p:strVal val="visible"/>
                                      </p:to>
                                    </p:set>
                                    <p:anim calcmode="lin" valueType="num">
                                      <p:cBhvr additive="base">
                                        <p:cTn id="13" dur="500" fill="hold"/>
                                        <p:tgtEl>
                                          <p:spTgt spid="8090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090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0900">
                                            <p:txEl>
                                              <p:pRg st="2" end="2"/>
                                            </p:txEl>
                                          </p:spTgt>
                                        </p:tgtEl>
                                        <p:attrNameLst>
                                          <p:attrName>style.visibility</p:attrName>
                                        </p:attrNameLst>
                                      </p:cBhvr>
                                      <p:to>
                                        <p:strVal val="visible"/>
                                      </p:to>
                                    </p:set>
                                    <p:anim calcmode="lin" valueType="num">
                                      <p:cBhvr additive="base">
                                        <p:cTn id="19" dur="500" fill="hold"/>
                                        <p:tgtEl>
                                          <p:spTgt spid="8090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090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0900">
                                            <p:txEl>
                                              <p:pRg st="3" end="3"/>
                                            </p:txEl>
                                          </p:spTgt>
                                        </p:tgtEl>
                                        <p:attrNameLst>
                                          <p:attrName>style.visibility</p:attrName>
                                        </p:attrNameLst>
                                      </p:cBhvr>
                                      <p:to>
                                        <p:strVal val="visible"/>
                                      </p:to>
                                    </p:set>
                                    <p:anim calcmode="lin" valueType="num">
                                      <p:cBhvr additive="base">
                                        <p:cTn id="25" dur="500" fill="hold"/>
                                        <p:tgtEl>
                                          <p:spTgt spid="8090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0900">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0"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pic>
        <p:nvPicPr>
          <p:cNvPr id="13314" name="Picture 2" descr="Collage_euthanasia200107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600200"/>
            <a:ext cx="5143500"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ChangeArrowheads="1"/>
          </p:cNvSpPr>
          <p:nvPr/>
        </p:nvSpPr>
        <p:spPr bwMode="auto">
          <a:xfrm>
            <a:off x="228600" y="457200"/>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noProof="1">
                <a:solidFill>
                  <a:schemeClr val="bg1"/>
                </a:solidFill>
                <a:latin typeface="Arial" charset="0"/>
              </a:rPr>
              <a:t>Why are Christians </a:t>
            </a:r>
            <a:r>
              <a:rPr lang="en-GB" b="1">
                <a:solidFill>
                  <a:schemeClr val="bg1"/>
                </a:solidFill>
                <a:latin typeface="Arial" charset="0"/>
              </a:rPr>
              <a:t>often </a:t>
            </a:r>
            <a:r>
              <a:rPr lang="en-GB" b="1" noProof="1">
                <a:solidFill>
                  <a:schemeClr val="bg1"/>
                </a:solidFill>
                <a:latin typeface="Arial" charset="0"/>
              </a:rPr>
              <a:t>opposed to euthanasia?</a:t>
            </a:r>
            <a:endParaRPr lang="en-GB" b="1">
              <a:solidFill>
                <a:schemeClr val="bg1"/>
              </a:solidFill>
              <a:latin typeface="Arial" charset="0"/>
            </a:endParaRPr>
          </a:p>
        </p:txBody>
      </p:sp>
      <p:sp>
        <p:nvSpPr>
          <p:cNvPr id="13316" name="Rectangle 4"/>
          <p:cNvSpPr>
            <a:spLocks noChangeArrowheads="1"/>
          </p:cNvSpPr>
          <p:nvPr/>
        </p:nvSpPr>
        <p:spPr bwMode="auto">
          <a:xfrm>
            <a:off x="304800" y="1143000"/>
            <a:ext cx="3429000" cy="52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u="sng" noProof="1">
                <a:solidFill>
                  <a:schemeClr val="bg1"/>
                </a:solidFill>
                <a:latin typeface="Arial" charset="0"/>
              </a:rPr>
              <a:t>Most Christians</a:t>
            </a:r>
            <a:r>
              <a:rPr lang="en-US" noProof="1">
                <a:solidFill>
                  <a:schemeClr val="bg1"/>
                </a:solidFill>
                <a:latin typeface="Arial" charset="0"/>
              </a:rPr>
              <a:t> are opposed to euthanasia.</a:t>
            </a:r>
          </a:p>
          <a:p>
            <a:endParaRPr lang="en-US" noProof="1">
              <a:solidFill>
                <a:schemeClr val="bg1"/>
              </a:solidFill>
              <a:latin typeface="Arial" charset="0"/>
            </a:endParaRPr>
          </a:p>
          <a:p>
            <a:r>
              <a:rPr lang="en-US" noProof="1">
                <a:solidFill>
                  <a:schemeClr val="bg1"/>
                </a:solidFill>
                <a:latin typeface="Arial" charset="0"/>
              </a:rPr>
              <a:t>Some Christians accept that </a:t>
            </a:r>
            <a:r>
              <a:rPr lang="en-US" i="1" noProof="1">
                <a:solidFill>
                  <a:schemeClr val="bg1"/>
                </a:solidFill>
                <a:latin typeface="Arial" charset="0"/>
              </a:rPr>
              <a:t>passive</a:t>
            </a:r>
            <a:r>
              <a:rPr lang="en-US" noProof="1">
                <a:solidFill>
                  <a:schemeClr val="bg1"/>
                </a:solidFill>
                <a:latin typeface="Arial" charset="0"/>
              </a:rPr>
              <a:t> euthanasia is acceptable under certain conditions. A few Christians will accept active euthanasia on the grounds of compassion and love.</a:t>
            </a:r>
            <a:endParaRPr lang="en-GB">
              <a:solidFill>
                <a:schemeClr val="bg1"/>
              </a:solidFill>
            </a:endParaRPr>
          </a:p>
          <a:p>
            <a:endParaRPr lang="en-GB">
              <a:solidFill>
                <a:schemeClr val="bg1"/>
              </a:solidFill>
            </a:endParaRPr>
          </a:p>
          <a:p>
            <a:endParaRPr lang="en-GB">
              <a:solidFill>
                <a:schemeClr val="bg1"/>
              </a:solidFill>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pic>
        <p:nvPicPr>
          <p:cNvPr id="14338" name="Picture 10" descr="Collage_euthanasia200107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600200"/>
            <a:ext cx="5143500"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11"/>
          <p:cNvSpPr>
            <a:spLocks noChangeArrowheads="1"/>
          </p:cNvSpPr>
          <p:nvPr/>
        </p:nvSpPr>
        <p:spPr bwMode="auto">
          <a:xfrm>
            <a:off x="228600" y="457200"/>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noProof="1">
                <a:solidFill>
                  <a:schemeClr val="bg1"/>
                </a:solidFill>
                <a:latin typeface="Arial" charset="0"/>
              </a:rPr>
              <a:t>Why are Christians </a:t>
            </a:r>
            <a:r>
              <a:rPr lang="en-GB" b="1">
                <a:solidFill>
                  <a:schemeClr val="bg1"/>
                </a:solidFill>
                <a:latin typeface="Arial" charset="0"/>
              </a:rPr>
              <a:t>often </a:t>
            </a:r>
            <a:r>
              <a:rPr lang="en-GB" b="1" noProof="1">
                <a:solidFill>
                  <a:schemeClr val="bg1"/>
                </a:solidFill>
                <a:latin typeface="Arial" charset="0"/>
              </a:rPr>
              <a:t>opposed to euthanasia?</a:t>
            </a:r>
            <a:endParaRPr lang="en-GB" b="1">
              <a:solidFill>
                <a:schemeClr val="bg1"/>
              </a:solidFill>
              <a:latin typeface="Arial" charset="0"/>
            </a:endParaRPr>
          </a:p>
        </p:txBody>
      </p:sp>
      <p:sp>
        <p:nvSpPr>
          <p:cNvPr id="14340" name="Rectangle 12"/>
          <p:cNvSpPr>
            <a:spLocks noChangeArrowheads="1"/>
          </p:cNvSpPr>
          <p:nvPr/>
        </p:nvSpPr>
        <p:spPr bwMode="auto">
          <a:xfrm>
            <a:off x="304800" y="1676400"/>
            <a:ext cx="28194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noProof="1">
                <a:solidFill>
                  <a:schemeClr val="bg1"/>
                </a:solidFill>
                <a:latin typeface="Arial" charset="0"/>
              </a:rPr>
              <a:t>1. Human life is a gift from God, only God can take it away. The timing of death should be left to God.</a:t>
            </a:r>
            <a:endParaRPr lang="en-GB">
              <a:solidFill>
                <a:schemeClr val="bg1"/>
              </a:solidFill>
              <a:latin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pic>
        <p:nvPicPr>
          <p:cNvPr id="15362" name="Picture 2" descr="Collage_euthanasia200107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600200"/>
            <a:ext cx="5143500"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3"/>
          <p:cNvSpPr>
            <a:spLocks noChangeArrowheads="1"/>
          </p:cNvSpPr>
          <p:nvPr/>
        </p:nvSpPr>
        <p:spPr bwMode="auto">
          <a:xfrm>
            <a:off x="228600" y="457200"/>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noProof="1">
                <a:solidFill>
                  <a:schemeClr val="bg1"/>
                </a:solidFill>
                <a:latin typeface="Arial" charset="0"/>
              </a:rPr>
              <a:t>Why are Christians </a:t>
            </a:r>
            <a:r>
              <a:rPr lang="en-GB" b="1">
                <a:solidFill>
                  <a:schemeClr val="bg1"/>
                </a:solidFill>
                <a:latin typeface="Arial" charset="0"/>
              </a:rPr>
              <a:t>often </a:t>
            </a:r>
            <a:r>
              <a:rPr lang="en-GB" b="1" noProof="1">
                <a:solidFill>
                  <a:schemeClr val="bg1"/>
                </a:solidFill>
                <a:latin typeface="Arial" charset="0"/>
              </a:rPr>
              <a:t>opposed to euthanasia?</a:t>
            </a:r>
            <a:endParaRPr lang="en-GB" b="1">
              <a:solidFill>
                <a:schemeClr val="bg1"/>
              </a:solidFill>
              <a:latin typeface="Arial" charset="0"/>
            </a:endParaRPr>
          </a:p>
        </p:txBody>
      </p:sp>
      <p:sp>
        <p:nvSpPr>
          <p:cNvPr id="15364" name="Rectangle 4"/>
          <p:cNvSpPr>
            <a:spLocks noChangeArrowheads="1"/>
          </p:cNvSpPr>
          <p:nvPr/>
        </p:nvSpPr>
        <p:spPr bwMode="auto">
          <a:xfrm>
            <a:off x="304800" y="1676400"/>
            <a:ext cx="28194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noProof="1">
                <a:solidFill>
                  <a:schemeClr val="bg1"/>
                </a:solidFill>
                <a:latin typeface="Arial" charset="0"/>
              </a:rPr>
              <a:t>2. In the Bible (1 Corinthians 3:16) St Paul says that the body is the temple of the Holy Spirit. This means that the body is holy and should not be destroyed for any reason.</a:t>
            </a:r>
            <a:endParaRPr lang="en-GB">
              <a:solidFill>
                <a:schemeClr val="bg1"/>
              </a:solidFill>
            </a:endParaRPr>
          </a:p>
          <a:p>
            <a:endParaRPr lang="en-GB">
              <a:solidFill>
                <a:schemeClr val="bg1"/>
              </a:solidFill>
              <a:latin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pic>
        <p:nvPicPr>
          <p:cNvPr id="16386" name="Picture 2" descr="Collage_euthanasia200107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600200"/>
            <a:ext cx="5143500"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Rectangle 3"/>
          <p:cNvSpPr>
            <a:spLocks noChangeArrowheads="1"/>
          </p:cNvSpPr>
          <p:nvPr/>
        </p:nvSpPr>
        <p:spPr bwMode="auto">
          <a:xfrm>
            <a:off x="228600" y="457200"/>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noProof="1">
                <a:solidFill>
                  <a:schemeClr val="bg1"/>
                </a:solidFill>
                <a:latin typeface="Arial" charset="0"/>
              </a:rPr>
              <a:t>Why are Christians </a:t>
            </a:r>
            <a:r>
              <a:rPr lang="en-GB" b="1">
                <a:solidFill>
                  <a:schemeClr val="bg1"/>
                </a:solidFill>
                <a:latin typeface="Arial" charset="0"/>
              </a:rPr>
              <a:t>often </a:t>
            </a:r>
            <a:r>
              <a:rPr lang="en-GB" b="1" noProof="1">
                <a:solidFill>
                  <a:schemeClr val="bg1"/>
                </a:solidFill>
                <a:latin typeface="Arial" charset="0"/>
              </a:rPr>
              <a:t>opposed to euthanasia?</a:t>
            </a:r>
            <a:endParaRPr lang="en-GB" b="1">
              <a:solidFill>
                <a:schemeClr val="bg1"/>
              </a:solidFill>
              <a:latin typeface="Arial" charset="0"/>
            </a:endParaRPr>
          </a:p>
        </p:txBody>
      </p:sp>
      <p:sp>
        <p:nvSpPr>
          <p:cNvPr id="16388" name="Rectangle 4"/>
          <p:cNvSpPr>
            <a:spLocks noChangeArrowheads="1"/>
          </p:cNvSpPr>
          <p:nvPr/>
        </p:nvSpPr>
        <p:spPr bwMode="auto">
          <a:xfrm>
            <a:off x="304800" y="1676400"/>
            <a:ext cx="28194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noProof="1">
                <a:solidFill>
                  <a:schemeClr val="bg1"/>
                </a:solidFill>
                <a:latin typeface="Arial" charset="0"/>
              </a:rPr>
              <a:t>3. Christians believe in life after death. Because of this they do not accept that ending life prematurely is reasonable. Suffering may be serving some purpose.</a:t>
            </a:r>
            <a:endParaRPr lang="en-GB">
              <a:solidFill>
                <a:schemeClr val="bg1"/>
              </a:solidFill>
            </a:endParaRPr>
          </a:p>
          <a:p>
            <a:endParaRPr lang="en-GB">
              <a:solidFill>
                <a:schemeClr val="bg1"/>
              </a:solidFill>
              <a:latin typeface="Arial"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pic>
        <p:nvPicPr>
          <p:cNvPr id="17410" name="Picture 2" descr="Collage_euthanasia200107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600200"/>
            <a:ext cx="5143500"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Rectangle 3"/>
          <p:cNvSpPr>
            <a:spLocks noChangeArrowheads="1"/>
          </p:cNvSpPr>
          <p:nvPr/>
        </p:nvSpPr>
        <p:spPr bwMode="auto">
          <a:xfrm>
            <a:off x="228600" y="457200"/>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noProof="1">
                <a:solidFill>
                  <a:schemeClr val="bg1"/>
                </a:solidFill>
                <a:latin typeface="Arial" charset="0"/>
              </a:rPr>
              <a:t>Why are Christians </a:t>
            </a:r>
            <a:r>
              <a:rPr lang="en-GB" b="1">
                <a:solidFill>
                  <a:schemeClr val="bg1"/>
                </a:solidFill>
                <a:latin typeface="Arial" charset="0"/>
              </a:rPr>
              <a:t>often </a:t>
            </a:r>
            <a:r>
              <a:rPr lang="en-GB" b="1" noProof="1">
                <a:solidFill>
                  <a:schemeClr val="bg1"/>
                </a:solidFill>
                <a:latin typeface="Arial" charset="0"/>
              </a:rPr>
              <a:t>opposed to euthanasia?</a:t>
            </a:r>
            <a:endParaRPr lang="en-GB" b="1">
              <a:solidFill>
                <a:schemeClr val="bg1"/>
              </a:solidFill>
              <a:latin typeface="Arial" charset="0"/>
            </a:endParaRPr>
          </a:p>
        </p:txBody>
      </p:sp>
      <p:sp>
        <p:nvSpPr>
          <p:cNvPr id="17412" name="Rectangle 4"/>
          <p:cNvSpPr>
            <a:spLocks noChangeArrowheads="1"/>
          </p:cNvSpPr>
          <p:nvPr/>
        </p:nvSpPr>
        <p:spPr bwMode="auto">
          <a:xfrm>
            <a:off x="304800" y="1676400"/>
            <a:ext cx="2819400" cy="52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noProof="1">
                <a:solidFill>
                  <a:schemeClr val="bg1"/>
                </a:solidFill>
                <a:latin typeface="Arial" charset="0"/>
              </a:rPr>
              <a:t>4. Most Christians are convinced of the importance of the final stages of life for the dying person and family alike. The </a:t>
            </a:r>
            <a:r>
              <a:rPr lang="en-US" b="1" noProof="1">
                <a:solidFill>
                  <a:schemeClr val="bg1"/>
                </a:solidFill>
                <a:latin typeface="Arial" charset="0"/>
              </a:rPr>
              <a:t>Hospice Movement</a:t>
            </a:r>
            <a:r>
              <a:rPr lang="en-US" noProof="1">
                <a:solidFill>
                  <a:schemeClr val="bg1"/>
                </a:solidFill>
                <a:latin typeface="Arial" charset="0"/>
              </a:rPr>
              <a:t> seeks to provide a peaceful and comfortable environment for people to die in.</a:t>
            </a:r>
            <a:endParaRPr lang="en-GB">
              <a:solidFill>
                <a:schemeClr val="bg1"/>
              </a:solidFill>
            </a:endParaRPr>
          </a:p>
          <a:p>
            <a:endParaRPr lang="en-GB">
              <a:solidFill>
                <a:schemeClr val="bg1"/>
              </a:solidFill>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pic>
        <p:nvPicPr>
          <p:cNvPr id="18434" name="Picture 2" descr="Collage_euthanasia200107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600200"/>
            <a:ext cx="5143500"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Rectangle 3"/>
          <p:cNvSpPr>
            <a:spLocks noChangeArrowheads="1"/>
          </p:cNvSpPr>
          <p:nvPr/>
        </p:nvSpPr>
        <p:spPr bwMode="auto">
          <a:xfrm>
            <a:off x="228600" y="457200"/>
            <a:ext cx="853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noProof="1">
                <a:solidFill>
                  <a:schemeClr val="bg1"/>
                </a:solidFill>
                <a:latin typeface="Arial" charset="0"/>
              </a:rPr>
              <a:t>Why are Christians </a:t>
            </a:r>
            <a:r>
              <a:rPr lang="en-GB" b="1">
                <a:solidFill>
                  <a:schemeClr val="bg1"/>
                </a:solidFill>
                <a:latin typeface="Arial" charset="0"/>
              </a:rPr>
              <a:t>often </a:t>
            </a:r>
            <a:r>
              <a:rPr lang="en-GB" b="1" noProof="1">
                <a:solidFill>
                  <a:schemeClr val="bg1"/>
                </a:solidFill>
                <a:latin typeface="Arial" charset="0"/>
              </a:rPr>
              <a:t>opposed to euthanasia?</a:t>
            </a:r>
            <a:endParaRPr lang="en-GB" b="1">
              <a:solidFill>
                <a:schemeClr val="bg1"/>
              </a:solidFill>
              <a:latin typeface="Arial" charset="0"/>
            </a:endParaRPr>
          </a:p>
        </p:txBody>
      </p:sp>
      <p:sp>
        <p:nvSpPr>
          <p:cNvPr id="18436" name="Rectangle 4"/>
          <p:cNvSpPr>
            <a:spLocks noChangeArrowheads="1"/>
          </p:cNvSpPr>
          <p:nvPr/>
        </p:nvSpPr>
        <p:spPr bwMode="auto">
          <a:xfrm>
            <a:off x="304800" y="1676400"/>
            <a:ext cx="3352800"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b="1" noProof="1">
                <a:solidFill>
                  <a:schemeClr val="bg1"/>
                </a:solidFill>
                <a:latin typeface="Arial" charset="0"/>
              </a:rPr>
              <a:t>But, </a:t>
            </a:r>
            <a:r>
              <a:rPr lang="en-US" noProof="1">
                <a:solidFill>
                  <a:schemeClr val="bg1"/>
                </a:solidFill>
                <a:latin typeface="Arial" charset="0"/>
              </a:rPr>
              <a:t>the overriding belief of Christians (following the example of Jesus) could be that an attitude of selfless love towards others is their prime duty. </a:t>
            </a:r>
          </a:p>
          <a:p>
            <a:r>
              <a:rPr lang="en-US" noProof="1">
                <a:solidFill>
                  <a:schemeClr val="bg1"/>
                </a:solidFill>
                <a:latin typeface="Arial" charset="0"/>
              </a:rPr>
              <a:t>Many Christians will feel compassion for the terminally ill, and support their efforts in trying to achieve a ‘happier death’.</a:t>
            </a:r>
            <a:endParaRPr lang="en-GB">
              <a:solidFill>
                <a:schemeClr val="bg1"/>
              </a:solidFill>
            </a:endParaRPr>
          </a:p>
          <a:p>
            <a:endParaRPr lang="en-GB">
              <a:solidFill>
                <a:schemeClr val="bg1"/>
              </a:solidFill>
            </a:endParaRPr>
          </a:p>
          <a:p>
            <a:endParaRPr lang="en-GB">
              <a:solidFill>
                <a:schemeClr val="bg1"/>
              </a:solidFill>
              <a:latin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pic>
        <p:nvPicPr>
          <p:cNvPr id="19458" name="Picture 6" descr="pope-3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609600"/>
            <a:ext cx="7772400" cy="562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Rectangle 4"/>
          <p:cNvSpPr>
            <a:spLocks noChangeArrowheads="1"/>
          </p:cNvSpPr>
          <p:nvPr/>
        </p:nvSpPr>
        <p:spPr bwMode="auto">
          <a:xfrm>
            <a:off x="457200" y="762000"/>
            <a:ext cx="3810000" cy="503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noProof="1">
                <a:solidFill>
                  <a:schemeClr val="bg1"/>
                </a:solidFill>
                <a:latin typeface="Arial Rounded MT Bold" pitchFamily="34" charset="0"/>
              </a:rPr>
              <a:t>Roman Catholics are opposed to all forms of euthanasia. They believe very strongly in the sanctity of life.</a:t>
            </a:r>
            <a:endParaRPr lang="en-GB" sz="3600">
              <a:solidFill>
                <a:schemeClr val="bg1"/>
              </a:solidFill>
              <a:latin typeface="Arial Rounded MT Bold"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20482" name="Rectangle 3"/>
          <p:cNvSpPr>
            <a:spLocks noChangeArrowheads="1"/>
          </p:cNvSpPr>
          <p:nvPr/>
        </p:nvSpPr>
        <p:spPr bwMode="auto">
          <a:xfrm>
            <a:off x="457200" y="0"/>
            <a:ext cx="434340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solidFill>
                  <a:schemeClr val="bg1"/>
                </a:solidFill>
              </a:rPr>
              <a:t>c) “Killing someone is always wrong”</a:t>
            </a:r>
          </a:p>
          <a:p>
            <a:r>
              <a:rPr lang="en-GB">
                <a:solidFill>
                  <a:schemeClr val="bg1"/>
                </a:solidFill>
              </a:rPr>
              <a:t>Do you agree?</a:t>
            </a:r>
          </a:p>
          <a:p>
            <a:r>
              <a:rPr lang="en-GB">
                <a:solidFill>
                  <a:schemeClr val="bg1"/>
                </a:solidFill>
              </a:rPr>
              <a:t>Give reasons for your answer</a:t>
            </a:r>
          </a:p>
          <a:p>
            <a:endParaRPr lang="en-GB">
              <a:solidFill>
                <a:schemeClr val="bg1"/>
              </a:solidFill>
            </a:endParaRPr>
          </a:p>
          <a:p>
            <a:endParaRPr lang="en-GB">
              <a:solidFill>
                <a:schemeClr val="bg1"/>
              </a:solidFill>
            </a:endParaRPr>
          </a:p>
          <a:p>
            <a:r>
              <a:rPr lang="en-GB">
                <a:solidFill>
                  <a:schemeClr val="bg1"/>
                </a:solidFill>
              </a:rPr>
              <a:t>And show that you have considered different points of view.</a:t>
            </a:r>
          </a:p>
          <a:p>
            <a:endParaRPr lang="en-GB">
              <a:solidFill>
                <a:schemeClr val="bg1"/>
              </a:solidFill>
            </a:endParaRPr>
          </a:p>
          <a:p>
            <a:endParaRPr lang="en-GB">
              <a:solidFill>
                <a:schemeClr val="bg1"/>
              </a:solidFill>
            </a:endParaRPr>
          </a:p>
          <a:p>
            <a:r>
              <a:rPr lang="en-GB">
                <a:solidFill>
                  <a:schemeClr val="bg1"/>
                </a:solidFill>
              </a:rPr>
              <a:t>You must refer to Christianity in your answer.</a:t>
            </a:r>
          </a:p>
        </p:txBody>
      </p:sp>
      <p:sp>
        <p:nvSpPr>
          <p:cNvPr id="20483" name="Rectangle 4"/>
          <p:cNvSpPr>
            <a:spLocks noChangeArrowheads="1"/>
          </p:cNvSpPr>
          <p:nvPr/>
        </p:nvSpPr>
        <p:spPr bwMode="auto">
          <a:xfrm>
            <a:off x="4800600" y="762000"/>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solidFill>
                <a:schemeClr val="bg1"/>
              </a:solidFill>
              <a:latin typeface="Comic Sans MS" pitchFamily="66" charset="0"/>
            </a:endParaRPr>
          </a:p>
        </p:txBody>
      </p:sp>
      <p:sp>
        <p:nvSpPr>
          <p:cNvPr id="20484" name="Rectangle 5"/>
          <p:cNvSpPr>
            <a:spLocks noChangeArrowheads="1"/>
          </p:cNvSpPr>
          <p:nvPr/>
        </p:nvSpPr>
        <p:spPr bwMode="auto">
          <a:xfrm>
            <a:off x="4800600" y="457200"/>
            <a:ext cx="4343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solidFill>
                  <a:schemeClr val="bg1"/>
                </a:solidFill>
              </a:rPr>
              <a:t> </a:t>
            </a:r>
          </a:p>
          <a:p>
            <a:r>
              <a:rPr lang="en-GB">
                <a:solidFill>
                  <a:schemeClr val="bg1"/>
                </a:solidFill>
                <a:latin typeface="Comic Sans MS" pitchFamily="66" charset="0"/>
              </a:rPr>
              <a:t>I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0" y="228600"/>
            <a:ext cx="6858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GB" sz="4800">
                <a:solidFill>
                  <a:schemeClr val="bg1"/>
                </a:solidFill>
                <a:latin typeface="Tempus Sans ITC" pitchFamily="82" charset="0"/>
              </a:rPr>
              <a:t>Euthanasia</a:t>
            </a:r>
          </a:p>
        </p:txBody>
      </p:sp>
      <p:sp>
        <p:nvSpPr>
          <p:cNvPr id="3075" name="Text Box 3"/>
          <p:cNvSpPr txBox="1">
            <a:spLocks noChangeArrowheads="1"/>
          </p:cNvSpPr>
          <p:nvPr/>
        </p:nvSpPr>
        <p:spPr bwMode="auto">
          <a:xfrm>
            <a:off x="609600" y="1219200"/>
            <a:ext cx="7772400" cy="338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buFontTx/>
              <a:buChar char="•"/>
            </a:pPr>
            <a:r>
              <a:rPr lang="en-GB" sz="4800">
                <a:solidFill>
                  <a:schemeClr val="bg1"/>
                </a:solidFill>
                <a:latin typeface="Tempus Sans ITC" pitchFamily="82" charset="0"/>
              </a:rPr>
              <a:t>Know what euthanasia is</a:t>
            </a:r>
          </a:p>
          <a:p>
            <a:pPr eaLnBrk="1" hangingPunct="1">
              <a:spcBef>
                <a:spcPct val="50000"/>
              </a:spcBef>
              <a:buFontTx/>
              <a:buChar char="•"/>
            </a:pPr>
            <a:r>
              <a:rPr lang="en-GB" sz="4800">
                <a:solidFill>
                  <a:schemeClr val="bg1"/>
                </a:solidFill>
                <a:latin typeface="Tempus Sans ITC" pitchFamily="82" charset="0"/>
              </a:rPr>
              <a:t>Explain the difference between active and passive euthanasia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1"/>
            </a:gs>
          </a:gsLst>
          <a:lin ang="2700000" scaled="1"/>
        </a:gradFill>
        <a:effectLst/>
      </p:bgPr>
    </p:bg>
    <p:spTree>
      <p:nvGrpSpPr>
        <p:cNvPr id="1" name=""/>
        <p:cNvGrpSpPr/>
        <p:nvPr/>
      </p:nvGrpSpPr>
      <p:grpSpPr>
        <a:xfrm>
          <a:off x="0" y="0"/>
          <a:ext cx="0" cy="0"/>
          <a:chOff x="0" y="0"/>
          <a:chExt cx="0" cy="0"/>
        </a:xfrm>
      </p:grpSpPr>
      <p:sp>
        <p:nvSpPr>
          <p:cNvPr id="21506" name="Rectangle 3"/>
          <p:cNvSpPr>
            <a:spLocks noChangeArrowheads="1"/>
          </p:cNvSpPr>
          <p:nvPr/>
        </p:nvSpPr>
        <p:spPr bwMode="auto">
          <a:xfrm>
            <a:off x="304800" y="228600"/>
            <a:ext cx="838200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a:solidFill>
                  <a:schemeClr val="bg1"/>
                </a:solidFill>
                <a:latin typeface="Arial Rounded MT Bold" pitchFamily="34" charset="0"/>
              </a:rPr>
              <a:t>a) What do Christians believe about abortion? (8 Marks)</a:t>
            </a:r>
          </a:p>
          <a:p>
            <a:pPr>
              <a:spcBef>
                <a:spcPct val="50000"/>
              </a:spcBef>
            </a:pPr>
            <a:r>
              <a:rPr lang="en-GB" noProof="1">
                <a:solidFill>
                  <a:srgbClr val="000000"/>
                </a:solidFill>
              </a:rPr>
              <a:t>	</a:t>
            </a:r>
            <a:endParaRPr lang="en-GB">
              <a:solidFill>
                <a:srgbClr val="000000"/>
              </a:solidFill>
            </a:endParaRPr>
          </a:p>
        </p:txBody>
      </p:sp>
      <p:sp>
        <p:nvSpPr>
          <p:cNvPr id="21507" name="Rectangle 4"/>
          <p:cNvSpPr>
            <a:spLocks noChangeArrowheads="1"/>
          </p:cNvSpPr>
          <p:nvPr/>
        </p:nvSpPr>
        <p:spPr bwMode="auto">
          <a:xfrm>
            <a:off x="838200" y="2286000"/>
            <a:ext cx="3200400" cy="609600"/>
          </a:xfrm>
          <a:prstGeom prst="rect">
            <a:avLst/>
          </a:prstGeom>
          <a:solidFill>
            <a:schemeClr val="accent2"/>
          </a:solidFill>
          <a:ln w="571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Who</a:t>
            </a:r>
          </a:p>
        </p:txBody>
      </p:sp>
      <p:sp>
        <p:nvSpPr>
          <p:cNvPr id="21508" name="Oval 5"/>
          <p:cNvSpPr>
            <a:spLocks noChangeArrowheads="1"/>
          </p:cNvSpPr>
          <p:nvPr/>
        </p:nvSpPr>
        <p:spPr bwMode="auto">
          <a:xfrm>
            <a:off x="1295400" y="3048000"/>
            <a:ext cx="1981200" cy="1828800"/>
          </a:xfrm>
          <a:prstGeom prst="ellipse">
            <a:avLst/>
          </a:prstGeom>
          <a:solidFill>
            <a:schemeClr val="accent2"/>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Because</a:t>
            </a:r>
          </a:p>
        </p:txBody>
      </p:sp>
      <p:sp>
        <p:nvSpPr>
          <p:cNvPr id="21509" name="Oval 6"/>
          <p:cNvSpPr>
            <a:spLocks noChangeArrowheads="1"/>
          </p:cNvSpPr>
          <p:nvPr/>
        </p:nvSpPr>
        <p:spPr bwMode="auto">
          <a:xfrm>
            <a:off x="1524000" y="5181600"/>
            <a:ext cx="1447800" cy="1371600"/>
          </a:xfrm>
          <a:prstGeom prst="ellipse">
            <a:avLst/>
          </a:prstGeom>
          <a:solidFill>
            <a:schemeClr val="accent2"/>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And or</a:t>
            </a:r>
          </a:p>
          <a:p>
            <a:pPr algn="ctr"/>
            <a:r>
              <a:rPr lang="en-GB" sz="2800">
                <a:solidFill>
                  <a:schemeClr val="bg1"/>
                </a:solidFill>
                <a:latin typeface="Arial Rounded MT Bold" pitchFamily="34" charset="0"/>
              </a:rPr>
              <a:t> but..</a:t>
            </a:r>
          </a:p>
        </p:txBody>
      </p:sp>
      <p:sp>
        <p:nvSpPr>
          <p:cNvPr id="21510" name="Rectangle 7"/>
          <p:cNvSpPr>
            <a:spLocks noChangeArrowheads="1"/>
          </p:cNvSpPr>
          <p:nvPr/>
        </p:nvSpPr>
        <p:spPr bwMode="auto">
          <a:xfrm>
            <a:off x="533400" y="1371600"/>
            <a:ext cx="3810000" cy="685800"/>
          </a:xfrm>
          <a:prstGeom prst="rect">
            <a:avLst/>
          </a:prstGeom>
          <a:solidFill>
            <a:schemeClr val="accent2"/>
          </a:solidFill>
          <a:ln w="571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One Side</a:t>
            </a:r>
          </a:p>
        </p:txBody>
      </p:sp>
      <p:sp>
        <p:nvSpPr>
          <p:cNvPr id="21511" name="Rectangle 11"/>
          <p:cNvSpPr>
            <a:spLocks noChangeArrowheads="1"/>
          </p:cNvSpPr>
          <p:nvPr/>
        </p:nvSpPr>
        <p:spPr bwMode="auto">
          <a:xfrm>
            <a:off x="990600" y="1828800"/>
            <a:ext cx="27305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sz="2800">
              <a:solidFill>
                <a:schemeClr val="bg1"/>
              </a:solidFill>
              <a:latin typeface="Arial Rounded MT Bold" pitchFamily="34" charset="0"/>
            </a:endParaRPr>
          </a:p>
          <a:p>
            <a:r>
              <a:rPr lang="en-GB" sz="2800">
                <a:solidFill>
                  <a:schemeClr val="bg1"/>
                </a:solidFill>
                <a:latin typeface="Arial Rounded MT Bold" pitchFamily="34" charset="0"/>
              </a:rPr>
              <a:t> </a:t>
            </a:r>
          </a:p>
          <a:p>
            <a:endParaRPr lang="en-GB" sz="2800">
              <a:solidFill>
                <a:schemeClr val="bg1"/>
              </a:solidFill>
              <a:latin typeface="Arial Rounded MT Bold" pitchFamily="34" charset="0"/>
            </a:endParaRPr>
          </a:p>
          <a:p>
            <a:endParaRPr lang="en-GB" sz="2800">
              <a:solidFill>
                <a:schemeClr val="bg1"/>
              </a:solidFill>
              <a:latin typeface="Arial Rounded MT Bold" pitchFamily="34" charset="0"/>
            </a:endParaRPr>
          </a:p>
        </p:txBody>
      </p:sp>
      <p:sp>
        <p:nvSpPr>
          <p:cNvPr id="21512" name="Rectangle 12"/>
          <p:cNvSpPr>
            <a:spLocks noChangeArrowheads="1"/>
          </p:cNvSpPr>
          <p:nvPr/>
        </p:nvSpPr>
        <p:spPr bwMode="auto">
          <a:xfrm>
            <a:off x="4953000" y="2286000"/>
            <a:ext cx="3200400" cy="609600"/>
          </a:xfrm>
          <a:prstGeom prst="rect">
            <a:avLst/>
          </a:prstGeom>
          <a:solidFill>
            <a:schemeClr val="accent2"/>
          </a:solidFill>
          <a:ln w="571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Who</a:t>
            </a:r>
          </a:p>
        </p:txBody>
      </p:sp>
      <p:sp>
        <p:nvSpPr>
          <p:cNvPr id="21513" name="Oval 13"/>
          <p:cNvSpPr>
            <a:spLocks noChangeArrowheads="1"/>
          </p:cNvSpPr>
          <p:nvPr/>
        </p:nvSpPr>
        <p:spPr bwMode="auto">
          <a:xfrm>
            <a:off x="5410200" y="3048000"/>
            <a:ext cx="1981200" cy="1828800"/>
          </a:xfrm>
          <a:prstGeom prst="ellipse">
            <a:avLst/>
          </a:prstGeom>
          <a:solidFill>
            <a:schemeClr val="accent2"/>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Because</a:t>
            </a:r>
          </a:p>
        </p:txBody>
      </p:sp>
      <p:sp>
        <p:nvSpPr>
          <p:cNvPr id="21514" name="Oval 14"/>
          <p:cNvSpPr>
            <a:spLocks noChangeArrowheads="1"/>
          </p:cNvSpPr>
          <p:nvPr/>
        </p:nvSpPr>
        <p:spPr bwMode="auto">
          <a:xfrm>
            <a:off x="5638800" y="5181600"/>
            <a:ext cx="1447800" cy="1371600"/>
          </a:xfrm>
          <a:prstGeom prst="ellipse">
            <a:avLst/>
          </a:prstGeom>
          <a:solidFill>
            <a:schemeClr val="accent2"/>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And or</a:t>
            </a:r>
          </a:p>
          <a:p>
            <a:pPr algn="ctr"/>
            <a:r>
              <a:rPr lang="en-GB" sz="2800">
                <a:solidFill>
                  <a:schemeClr val="bg1"/>
                </a:solidFill>
                <a:latin typeface="Arial Rounded MT Bold" pitchFamily="34" charset="0"/>
              </a:rPr>
              <a:t> but..</a:t>
            </a:r>
          </a:p>
        </p:txBody>
      </p:sp>
      <p:sp>
        <p:nvSpPr>
          <p:cNvPr id="21515" name="Rectangle 15"/>
          <p:cNvSpPr>
            <a:spLocks noChangeArrowheads="1"/>
          </p:cNvSpPr>
          <p:nvPr/>
        </p:nvSpPr>
        <p:spPr bwMode="auto">
          <a:xfrm>
            <a:off x="4648200" y="1371600"/>
            <a:ext cx="3810000" cy="685800"/>
          </a:xfrm>
          <a:prstGeom prst="rect">
            <a:avLst/>
          </a:prstGeom>
          <a:solidFill>
            <a:schemeClr val="accent2"/>
          </a:solidFill>
          <a:ln w="571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One Side</a:t>
            </a:r>
          </a:p>
        </p:txBody>
      </p:sp>
      <p:sp>
        <p:nvSpPr>
          <p:cNvPr id="21516" name="Rectangle 16"/>
          <p:cNvSpPr>
            <a:spLocks noChangeArrowheads="1"/>
          </p:cNvSpPr>
          <p:nvPr/>
        </p:nvSpPr>
        <p:spPr bwMode="auto">
          <a:xfrm>
            <a:off x="5105400" y="1828800"/>
            <a:ext cx="27305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sz="2800">
              <a:solidFill>
                <a:schemeClr val="bg1"/>
              </a:solidFill>
              <a:latin typeface="Arial Rounded MT Bold" pitchFamily="34" charset="0"/>
            </a:endParaRPr>
          </a:p>
          <a:p>
            <a:r>
              <a:rPr lang="en-GB" sz="2800">
                <a:solidFill>
                  <a:schemeClr val="bg1"/>
                </a:solidFill>
                <a:latin typeface="Arial Rounded MT Bold" pitchFamily="34" charset="0"/>
              </a:rPr>
              <a:t> </a:t>
            </a:r>
          </a:p>
          <a:p>
            <a:endParaRPr lang="en-GB" sz="2800">
              <a:solidFill>
                <a:schemeClr val="bg1"/>
              </a:solidFill>
              <a:latin typeface="Arial Rounded MT Bold" pitchFamily="34" charset="0"/>
            </a:endParaRPr>
          </a:p>
          <a:p>
            <a:endParaRPr lang="en-GB" sz="2800">
              <a:solidFill>
                <a:schemeClr val="bg1"/>
              </a:solidFill>
              <a:latin typeface="Arial Rounded MT Bold"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2"/>
            </a:gs>
          </a:gsLst>
          <a:lin ang="2700000" scaled="1"/>
        </a:gradFill>
        <a:effectLst/>
      </p:bgPr>
    </p:bg>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304800" y="466725"/>
            <a:ext cx="480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a:solidFill>
                  <a:schemeClr val="bg1"/>
                </a:solidFill>
                <a:latin typeface="Arial Rounded MT Bold" pitchFamily="34" charset="0"/>
              </a:rPr>
              <a:t>Abortion</a:t>
            </a:r>
            <a:endParaRPr lang="en-GB" sz="2800">
              <a:solidFill>
                <a:srgbClr val="000000"/>
              </a:solidFill>
            </a:endParaRPr>
          </a:p>
        </p:txBody>
      </p:sp>
      <p:pic>
        <p:nvPicPr>
          <p:cNvPr id="22531" name="Picture 5" descr="info_prenat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457200"/>
            <a:ext cx="4457700" cy="223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2" name="Picture 7" descr="abortion01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124200"/>
            <a:ext cx="3429000" cy="259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9" descr="abort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4724400"/>
            <a:ext cx="2343150" cy="173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13" descr="abortion">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48400" y="4724400"/>
            <a:ext cx="2479675" cy="173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2"/>
            </a:gs>
          </a:gsLst>
          <a:lin ang="2700000" scaled="1"/>
        </a:gradFill>
        <a:effectLst/>
      </p:bgPr>
    </p:bg>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304800" y="466725"/>
            <a:ext cx="480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a:solidFill>
                  <a:schemeClr val="bg1"/>
                </a:solidFill>
                <a:latin typeface="Arial Rounded MT Bold" pitchFamily="34" charset="0"/>
              </a:rPr>
              <a:t>Abortion</a:t>
            </a:r>
            <a:endParaRPr lang="en-GB" sz="2800">
              <a:solidFill>
                <a:srgbClr val="000000"/>
              </a:solidFill>
            </a:endParaRPr>
          </a:p>
        </p:txBody>
      </p:sp>
      <p:pic>
        <p:nvPicPr>
          <p:cNvPr id="23555" name="Picture 3" descr="info_prenat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3886200"/>
            <a:ext cx="4457700" cy="223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Rectangle 7"/>
          <p:cNvSpPr>
            <a:spLocks noChangeArrowheads="1"/>
          </p:cNvSpPr>
          <p:nvPr/>
        </p:nvSpPr>
        <p:spPr bwMode="auto">
          <a:xfrm>
            <a:off x="533400" y="1295400"/>
            <a:ext cx="4572000" cy="319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u="sng" noProof="1">
                <a:solidFill>
                  <a:schemeClr val="bg1"/>
                </a:solidFill>
                <a:latin typeface="Arial Rounded MT Bold" pitchFamily="34" charset="0"/>
              </a:rPr>
              <a:t>Church Teachings</a:t>
            </a:r>
            <a:endParaRPr lang="en-US" noProof="1">
              <a:solidFill>
                <a:schemeClr val="bg1"/>
              </a:solidFill>
              <a:latin typeface="Arial Rounded MT Bold" pitchFamily="34" charset="0"/>
            </a:endParaRPr>
          </a:p>
          <a:p>
            <a:pPr>
              <a:spcBef>
                <a:spcPct val="50000"/>
              </a:spcBef>
            </a:pPr>
            <a:r>
              <a:rPr lang="en-US" noProof="1">
                <a:solidFill>
                  <a:schemeClr val="bg1"/>
                </a:solidFill>
                <a:latin typeface="Arial Rounded MT Bold" pitchFamily="34" charset="0"/>
              </a:rPr>
              <a:t>	In 1140 church law decided that “abortion is murder only when a foetus is formed.” The foetus was believed to be fully formed at 80 days, when the soul entered it.</a:t>
            </a:r>
            <a:endParaRPr lang="en-GB">
              <a:solidFill>
                <a:schemeClr val="bg1"/>
              </a:solidFill>
              <a:latin typeface="Arial Rounded MT Bold"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2"/>
            </a:gs>
          </a:gsLst>
          <a:lin ang="2700000" scaled="1"/>
        </a:gradFill>
        <a:effectLst/>
      </p:bgPr>
    </p:bg>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304800" y="466725"/>
            <a:ext cx="480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a:solidFill>
                  <a:schemeClr val="bg1"/>
                </a:solidFill>
                <a:latin typeface="Arial Rounded MT Bold" pitchFamily="34" charset="0"/>
              </a:rPr>
              <a:t>Abortion</a:t>
            </a:r>
            <a:endParaRPr lang="en-GB" sz="2800">
              <a:solidFill>
                <a:srgbClr val="000000"/>
              </a:solidFill>
            </a:endParaRPr>
          </a:p>
        </p:txBody>
      </p:sp>
      <p:sp>
        <p:nvSpPr>
          <p:cNvPr id="24579" name="Rectangle 4"/>
          <p:cNvSpPr>
            <a:spLocks noChangeArrowheads="1"/>
          </p:cNvSpPr>
          <p:nvPr/>
        </p:nvSpPr>
        <p:spPr bwMode="auto">
          <a:xfrm>
            <a:off x="533400" y="1295400"/>
            <a:ext cx="73152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noProof="1">
                <a:solidFill>
                  <a:schemeClr val="bg1"/>
                </a:solidFill>
                <a:latin typeface="Arial Rounded MT Bold" pitchFamily="34" charset="0"/>
              </a:rPr>
              <a:t>In 1869 Pope Pius IX declared that the foetus became “ensouled” at conception and, therefore, all abortions were murder.</a:t>
            </a:r>
            <a:endParaRPr lang="en-GB">
              <a:solidFill>
                <a:schemeClr val="bg1"/>
              </a:solidFill>
              <a:latin typeface="Arial Rounded MT Bold" pitchFamily="34" charset="0"/>
            </a:endParaRPr>
          </a:p>
          <a:p>
            <a:pPr>
              <a:spcBef>
                <a:spcPct val="50000"/>
              </a:spcBef>
            </a:pPr>
            <a:r>
              <a:rPr lang="en-GB" noProof="1">
                <a:solidFill>
                  <a:schemeClr val="bg1"/>
                </a:solidFill>
                <a:latin typeface="Arial Rounded MT Bold" pitchFamily="34" charset="0"/>
              </a:rPr>
              <a:t>In 1917 the new Code of Canon Law declared that for Roman Catholics abortion was a sin at any stage in the pregnancy.</a:t>
            </a:r>
          </a:p>
          <a:p>
            <a:pPr>
              <a:spcBef>
                <a:spcPct val="50000"/>
              </a:spcBef>
            </a:pPr>
            <a:endParaRPr lang="en-GB" noProof="1">
              <a:solidFill>
                <a:schemeClr val="bg1"/>
              </a:solidFill>
              <a:latin typeface="Arial Rounded MT Bold" pitchFamily="34" charset="0"/>
            </a:endParaRPr>
          </a:p>
        </p:txBody>
      </p:sp>
      <p:graphicFrame>
        <p:nvGraphicFramePr>
          <p:cNvPr id="24580" name="Object 6"/>
          <p:cNvGraphicFramePr>
            <a:graphicFrameLocks noChangeAspect="1"/>
          </p:cNvGraphicFramePr>
          <p:nvPr/>
        </p:nvGraphicFramePr>
        <p:xfrm>
          <a:off x="2971800" y="4038600"/>
          <a:ext cx="5848350" cy="2581275"/>
        </p:xfrm>
        <a:graphic>
          <a:graphicData uri="http://schemas.openxmlformats.org/presentationml/2006/ole">
            <mc:AlternateContent xmlns:mc="http://schemas.openxmlformats.org/markup-compatibility/2006">
              <mc:Choice xmlns:v="urn:schemas-microsoft-com:vml" Requires="v">
                <p:oleObj spid="_x0000_s24581" name="Bitmap Image" r:id="rId3" imgW="5847619" imgH="2580952" progId="Paint.Picture">
                  <p:embed/>
                </p:oleObj>
              </mc:Choice>
              <mc:Fallback>
                <p:oleObj name="Bitmap Image" r:id="rId3" imgW="5847619" imgH="2580952" progId="Paint.Picture">
                  <p:embed/>
                  <p:pic>
                    <p:nvPicPr>
                      <p:cNvPr id="0" name="Object 6"/>
                      <p:cNvPicPr>
                        <a:picLocks noChangeAspect="1" noChangeArrowheads="1"/>
                      </p:cNvPicPr>
                      <p:nvPr/>
                    </p:nvPicPr>
                    <p:blipFill>
                      <a:blip r:embed="rId4">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2971800" y="4038600"/>
                        <a:ext cx="5848350" cy="258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2"/>
            </a:gs>
          </a:gsLst>
          <a:lin ang="2700000" scaled="1"/>
        </a:gradFill>
        <a:effectLst/>
      </p:bgPr>
    </p:bg>
    <p:spTree>
      <p:nvGrpSpPr>
        <p:cNvPr id="1" name=""/>
        <p:cNvGrpSpPr/>
        <p:nvPr/>
      </p:nvGrpSpPr>
      <p:grpSpPr>
        <a:xfrm>
          <a:off x="0" y="0"/>
          <a:ext cx="0" cy="0"/>
          <a:chOff x="0" y="0"/>
          <a:chExt cx="0" cy="0"/>
        </a:xfrm>
      </p:grpSpPr>
      <p:pic>
        <p:nvPicPr>
          <p:cNvPr id="25602" name="Picture 7" descr="abor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609600"/>
            <a:ext cx="354171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8"/>
          <p:cNvSpPr>
            <a:spLocks noChangeArrowheads="1"/>
          </p:cNvSpPr>
          <p:nvPr/>
        </p:nvSpPr>
        <p:spPr bwMode="auto">
          <a:xfrm>
            <a:off x="304800" y="466725"/>
            <a:ext cx="4800600" cy="639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solidFill>
                  <a:schemeClr val="bg1"/>
                </a:solidFill>
                <a:latin typeface="Arial Rounded MT Bold" pitchFamily="34" charset="0"/>
              </a:rPr>
              <a:t>The Roman Catholic Church are against Abortion they believe that life begins when the sperm meets the egg.</a:t>
            </a:r>
          </a:p>
          <a:p>
            <a:pPr>
              <a:spcBef>
                <a:spcPct val="50000"/>
              </a:spcBef>
            </a:pPr>
            <a:r>
              <a:rPr lang="en-GB" noProof="1">
                <a:solidFill>
                  <a:schemeClr val="bg1"/>
                </a:solidFill>
                <a:latin typeface="Arial Rounded MT Bold" pitchFamily="34" charset="0"/>
              </a:rPr>
              <a:t>	In 1930 the Catholic Church decided that abortion was not a sin if it was carried out on a woman suffering from cancer of the womb or an ectopic pregnancy. This was because in both cases, both the foetus and the mother would die if the abortion was not carried out.</a:t>
            </a:r>
          </a:p>
          <a:p>
            <a:pPr>
              <a:spcBef>
                <a:spcPct val="50000"/>
              </a:spcBef>
            </a:pPr>
            <a:r>
              <a:rPr lang="en-GB" sz="2000" noProof="1">
                <a:solidFill>
                  <a:schemeClr val="bg1"/>
                </a:solidFill>
                <a:latin typeface="Arial Rounded MT Bold" pitchFamily="34" charset="0"/>
              </a:rPr>
              <a:t>	</a:t>
            </a:r>
          </a:p>
          <a:p>
            <a:pPr>
              <a:spcBef>
                <a:spcPct val="50000"/>
              </a:spcBef>
            </a:pPr>
            <a:r>
              <a:rPr lang="en-GB" noProof="1">
                <a:solidFill>
                  <a:srgbClr val="000000"/>
                </a:solidFill>
              </a:rPr>
              <a:t>	</a:t>
            </a:r>
            <a:endParaRPr lang="en-GB">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2"/>
            </a:gs>
          </a:gsLst>
          <a:lin ang="2700000" scaled="1"/>
        </a:gradFill>
        <a:effectLst/>
      </p:bgPr>
    </p:bg>
    <p:spTree>
      <p:nvGrpSpPr>
        <p:cNvPr id="1" name=""/>
        <p:cNvGrpSpPr/>
        <p:nvPr/>
      </p:nvGrpSpPr>
      <p:grpSpPr>
        <a:xfrm>
          <a:off x="0" y="0"/>
          <a:ext cx="0" cy="0"/>
          <a:chOff x="0" y="0"/>
          <a:chExt cx="0" cy="0"/>
        </a:xfrm>
      </p:grpSpPr>
      <p:pic>
        <p:nvPicPr>
          <p:cNvPr id="26626" name="Picture 2" descr="abor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609600"/>
            <a:ext cx="354171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p:cNvSpPr>
            <a:spLocks noChangeArrowheads="1"/>
          </p:cNvSpPr>
          <p:nvPr/>
        </p:nvSpPr>
        <p:spPr bwMode="auto">
          <a:xfrm>
            <a:off x="381000" y="228600"/>
            <a:ext cx="4648200" cy="721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noProof="1">
                <a:solidFill>
                  <a:schemeClr val="bg1"/>
                </a:solidFill>
                <a:latin typeface="Arial Rounded MT Bold" pitchFamily="34" charset="0"/>
              </a:rPr>
              <a:t>“The Anglican view on abortion is that although the foetus is to be specially respected and protected, nonetheless, the life of the foetus is not absolutely sacrosanct if it endangers the life of its  mother.”(Church of England report, 1984)	</a:t>
            </a:r>
          </a:p>
          <a:p>
            <a:pPr>
              <a:spcBef>
                <a:spcPct val="50000"/>
              </a:spcBef>
            </a:pPr>
            <a:r>
              <a:rPr lang="en-US" noProof="1">
                <a:solidFill>
                  <a:schemeClr val="bg1"/>
                </a:solidFill>
                <a:latin typeface="Arial Rounded MT Bold" pitchFamily="34" charset="0"/>
              </a:rPr>
              <a:t>“Circumstances which may justify an abortion are direct threats to the life or health of the mother, or the probable birth of a severely abnormal child.”(Methodist Statement, 1980)</a:t>
            </a:r>
          </a:p>
          <a:p>
            <a:pPr>
              <a:spcBef>
                <a:spcPct val="50000"/>
              </a:spcBef>
            </a:pPr>
            <a:r>
              <a:rPr lang="en-US" noProof="1">
                <a:solidFill>
                  <a:srgbClr val="000000"/>
                </a:solidFill>
              </a:rPr>
              <a:t>	</a:t>
            </a:r>
          </a:p>
          <a:p>
            <a:pPr>
              <a:spcBef>
                <a:spcPct val="50000"/>
              </a:spcBef>
            </a:pPr>
            <a:r>
              <a:rPr lang="en-US" noProof="1">
                <a:solidFill>
                  <a:srgbClr val="000000"/>
                </a:solidFill>
              </a:rPr>
              <a:t>	</a:t>
            </a:r>
            <a:endParaRPr lang="en-GB">
              <a:solidFill>
                <a:srgbClr val="0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2"/>
            </a:gs>
          </a:gsLst>
          <a:lin ang="2700000" scaled="1"/>
        </a:gradFill>
        <a:effectLst/>
      </p:bgPr>
    </p:bg>
    <p:spTree>
      <p:nvGrpSpPr>
        <p:cNvPr id="1" name=""/>
        <p:cNvGrpSpPr/>
        <p:nvPr/>
      </p:nvGrpSpPr>
      <p:grpSpPr>
        <a:xfrm>
          <a:off x="0" y="0"/>
          <a:ext cx="0" cy="0"/>
          <a:chOff x="0" y="0"/>
          <a:chExt cx="0" cy="0"/>
        </a:xfrm>
      </p:grpSpPr>
      <p:pic>
        <p:nvPicPr>
          <p:cNvPr id="27650" name="Picture 2" descr="abor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609600"/>
            <a:ext cx="354171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Rectangle 3"/>
          <p:cNvSpPr>
            <a:spLocks noChangeArrowheads="1"/>
          </p:cNvSpPr>
          <p:nvPr/>
        </p:nvSpPr>
        <p:spPr bwMode="auto">
          <a:xfrm>
            <a:off x="381000" y="2438400"/>
            <a:ext cx="4648200" cy="173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noProof="1">
                <a:solidFill>
                  <a:schemeClr val="bg1"/>
                </a:solidFill>
                <a:latin typeface="Arial Rounded MT Bold" pitchFamily="34" charset="0"/>
              </a:rPr>
              <a:t>No Christian denomination will bury stillborn or miscarried foetuses.</a:t>
            </a:r>
            <a:endParaRPr lang="en-GB">
              <a:solidFill>
                <a:schemeClr val="bg1"/>
              </a:solidFill>
              <a:latin typeface="Arial Rounded MT Bold" pitchFamily="34" charset="0"/>
            </a:endParaRPr>
          </a:p>
          <a:p>
            <a:pPr>
              <a:spcBef>
                <a:spcPct val="50000"/>
              </a:spcBef>
            </a:pPr>
            <a:r>
              <a:rPr lang="en-GB" noProof="1">
                <a:solidFill>
                  <a:srgbClr val="000000"/>
                </a:solidFill>
              </a:rPr>
              <a:t>	</a:t>
            </a:r>
            <a:endParaRPr lang="en-GB">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accent2"/>
            </a:gs>
            <a:gs pos="100000">
              <a:schemeClr val="tx2"/>
            </a:gs>
          </a:gsLst>
          <a:lin ang="2700000" scaled="1"/>
        </a:gradFill>
        <a:effectLst/>
      </p:bgPr>
    </p:bg>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04800" y="228600"/>
            <a:ext cx="8382000"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a:solidFill>
                  <a:schemeClr val="bg1"/>
                </a:solidFill>
                <a:latin typeface="Arial Rounded MT Bold" pitchFamily="34" charset="0"/>
              </a:rPr>
              <a:t>a) What do Christians believe about abortion? (8 Marks)</a:t>
            </a:r>
          </a:p>
          <a:p>
            <a:pPr>
              <a:spcBef>
                <a:spcPct val="50000"/>
              </a:spcBef>
            </a:pPr>
            <a:r>
              <a:rPr lang="en-GB" noProof="1">
                <a:solidFill>
                  <a:srgbClr val="000000"/>
                </a:solidFill>
              </a:rPr>
              <a:t>	</a:t>
            </a:r>
            <a:endParaRPr lang="en-GB">
              <a:solidFill>
                <a:srgbClr val="000000"/>
              </a:solidFill>
            </a:endParaRPr>
          </a:p>
        </p:txBody>
      </p:sp>
      <p:sp>
        <p:nvSpPr>
          <p:cNvPr id="28675" name="Rectangle 3"/>
          <p:cNvSpPr>
            <a:spLocks noChangeArrowheads="1"/>
          </p:cNvSpPr>
          <p:nvPr/>
        </p:nvSpPr>
        <p:spPr bwMode="auto">
          <a:xfrm>
            <a:off x="838200" y="2286000"/>
            <a:ext cx="3200400" cy="609600"/>
          </a:xfrm>
          <a:prstGeom prst="rect">
            <a:avLst/>
          </a:prstGeom>
          <a:solidFill>
            <a:schemeClr val="accent2"/>
          </a:solidFill>
          <a:ln w="571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Who</a:t>
            </a:r>
          </a:p>
        </p:txBody>
      </p:sp>
      <p:sp>
        <p:nvSpPr>
          <p:cNvPr id="28676" name="Oval 4"/>
          <p:cNvSpPr>
            <a:spLocks noChangeArrowheads="1"/>
          </p:cNvSpPr>
          <p:nvPr/>
        </p:nvSpPr>
        <p:spPr bwMode="auto">
          <a:xfrm>
            <a:off x="1295400" y="3048000"/>
            <a:ext cx="1981200" cy="1828800"/>
          </a:xfrm>
          <a:prstGeom prst="ellipse">
            <a:avLst/>
          </a:prstGeom>
          <a:solidFill>
            <a:schemeClr val="accent2"/>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Because</a:t>
            </a:r>
          </a:p>
        </p:txBody>
      </p:sp>
      <p:sp>
        <p:nvSpPr>
          <p:cNvPr id="28677" name="Oval 5"/>
          <p:cNvSpPr>
            <a:spLocks noChangeArrowheads="1"/>
          </p:cNvSpPr>
          <p:nvPr/>
        </p:nvSpPr>
        <p:spPr bwMode="auto">
          <a:xfrm>
            <a:off x="1524000" y="5181600"/>
            <a:ext cx="1447800" cy="1371600"/>
          </a:xfrm>
          <a:prstGeom prst="ellipse">
            <a:avLst/>
          </a:prstGeom>
          <a:solidFill>
            <a:schemeClr val="accent2"/>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And or</a:t>
            </a:r>
          </a:p>
          <a:p>
            <a:pPr algn="ctr"/>
            <a:r>
              <a:rPr lang="en-GB" sz="2800">
                <a:solidFill>
                  <a:schemeClr val="bg1"/>
                </a:solidFill>
                <a:latin typeface="Arial Rounded MT Bold" pitchFamily="34" charset="0"/>
              </a:rPr>
              <a:t> but..</a:t>
            </a:r>
          </a:p>
        </p:txBody>
      </p:sp>
      <p:sp>
        <p:nvSpPr>
          <p:cNvPr id="28678" name="Rectangle 6"/>
          <p:cNvSpPr>
            <a:spLocks noChangeArrowheads="1"/>
          </p:cNvSpPr>
          <p:nvPr/>
        </p:nvSpPr>
        <p:spPr bwMode="auto">
          <a:xfrm>
            <a:off x="533400" y="1371600"/>
            <a:ext cx="3810000" cy="685800"/>
          </a:xfrm>
          <a:prstGeom prst="rect">
            <a:avLst/>
          </a:prstGeom>
          <a:solidFill>
            <a:schemeClr val="accent2"/>
          </a:solidFill>
          <a:ln w="571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One Side</a:t>
            </a:r>
          </a:p>
        </p:txBody>
      </p:sp>
      <p:sp>
        <p:nvSpPr>
          <p:cNvPr id="28679" name="Rectangle 7"/>
          <p:cNvSpPr>
            <a:spLocks noChangeArrowheads="1"/>
          </p:cNvSpPr>
          <p:nvPr/>
        </p:nvSpPr>
        <p:spPr bwMode="auto">
          <a:xfrm>
            <a:off x="990600" y="1828800"/>
            <a:ext cx="27305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sz="2800">
              <a:solidFill>
                <a:schemeClr val="bg1"/>
              </a:solidFill>
              <a:latin typeface="Arial Rounded MT Bold" pitchFamily="34" charset="0"/>
            </a:endParaRPr>
          </a:p>
          <a:p>
            <a:r>
              <a:rPr lang="en-GB" sz="2800">
                <a:solidFill>
                  <a:schemeClr val="bg1"/>
                </a:solidFill>
                <a:latin typeface="Arial Rounded MT Bold" pitchFamily="34" charset="0"/>
              </a:rPr>
              <a:t> </a:t>
            </a:r>
          </a:p>
          <a:p>
            <a:endParaRPr lang="en-GB" sz="2800">
              <a:solidFill>
                <a:schemeClr val="bg1"/>
              </a:solidFill>
              <a:latin typeface="Arial Rounded MT Bold" pitchFamily="34" charset="0"/>
            </a:endParaRPr>
          </a:p>
          <a:p>
            <a:endParaRPr lang="en-GB" sz="2800">
              <a:solidFill>
                <a:schemeClr val="bg1"/>
              </a:solidFill>
              <a:latin typeface="Arial Rounded MT Bold" pitchFamily="34" charset="0"/>
            </a:endParaRPr>
          </a:p>
        </p:txBody>
      </p:sp>
      <p:sp>
        <p:nvSpPr>
          <p:cNvPr id="28680" name="Rectangle 8"/>
          <p:cNvSpPr>
            <a:spLocks noChangeArrowheads="1"/>
          </p:cNvSpPr>
          <p:nvPr/>
        </p:nvSpPr>
        <p:spPr bwMode="auto">
          <a:xfrm>
            <a:off x="4953000" y="2286000"/>
            <a:ext cx="3200400" cy="609600"/>
          </a:xfrm>
          <a:prstGeom prst="rect">
            <a:avLst/>
          </a:prstGeom>
          <a:solidFill>
            <a:schemeClr val="accent2"/>
          </a:solidFill>
          <a:ln w="571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Who</a:t>
            </a:r>
          </a:p>
        </p:txBody>
      </p:sp>
      <p:sp>
        <p:nvSpPr>
          <p:cNvPr id="28681" name="Oval 9"/>
          <p:cNvSpPr>
            <a:spLocks noChangeArrowheads="1"/>
          </p:cNvSpPr>
          <p:nvPr/>
        </p:nvSpPr>
        <p:spPr bwMode="auto">
          <a:xfrm>
            <a:off x="5410200" y="3048000"/>
            <a:ext cx="1981200" cy="1828800"/>
          </a:xfrm>
          <a:prstGeom prst="ellipse">
            <a:avLst/>
          </a:prstGeom>
          <a:solidFill>
            <a:schemeClr val="accent2"/>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Because</a:t>
            </a:r>
          </a:p>
        </p:txBody>
      </p:sp>
      <p:sp>
        <p:nvSpPr>
          <p:cNvPr id="28682" name="Oval 10"/>
          <p:cNvSpPr>
            <a:spLocks noChangeArrowheads="1"/>
          </p:cNvSpPr>
          <p:nvPr/>
        </p:nvSpPr>
        <p:spPr bwMode="auto">
          <a:xfrm>
            <a:off x="5638800" y="5181600"/>
            <a:ext cx="1447800" cy="1371600"/>
          </a:xfrm>
          <a:prstGeom prst="ellipse">
            <a:avLst/>
          </a:prstGeom>
          <a:solidFill>
            <a:schemeClr val="accent2"/>
          </a:solidFill>
          <a:ln w="57150">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And or</a:t>
            </a:r>
          </a:p>
          <a:p>
            <a:pPr algn="ctr"/>
            <a:r>
              <a:rPr lang="en-GB" sz="2800">
                <a:solidFill>
                  <a:schemeClr val="bg1"/>
                </a:solidFill>
                <a:latin typeface="Arial Rounded MT Bold" pitchFamily="34" charset="0"/>
              </a:rPr>
              <a:t> but..</a:t>
            </a:r>
          </a:p>
        </p:txBody>
      </p:sp>
      <p:sp>
        <p:nvSpPr>
          <p:cNvPr id="28683" name="Rectangle 11"/>
          <p:cNvSpPr>
            <a:spLocks noChangeArrowheads="1"/>
          </p:cNvSpPr>
          <p:nvPr/>
        </p:nvSpPr>
        <p:spPr bwMode="auto">
          <a:xfrm>
            <a:off x="4648200" y="1371600"/>
            <a:ext cx="3810000" cy="685800"/>
          </a:xfrm>
          <a:prstGeom prst="rect">
            <a:avLst/>
          </a:prstGeom>
          <a:solidFill>
            <a:schemeClr val="accent2"/>
          </a:solidFill>
          <a:ln w="5715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sz="2800">
                <a:solidFill>
                  <a:schemeClr val="bg1"/>
                </a:solidFill>
                <a:latin typeface="Arial Rounded MT Bold" pitchFamily="34" charset="0"/>
              </a:rPr>
              <a:t>One Side</a:t>
            </a:r>
          </a:p>
        </p:txBody>
      </p:sp>
      <p:sp>
        <p:nvSpPr>
          <p:cNvPr id="28684" name="Rectangle 12"/>
          <p:cNvSpPr>
            <a:spLocks noChangeArrowheads="1"/>
          </p:cNvSpPr>
          <p:nvPr/>
        </p:nvSpPr>
        <p:spPr bwMode="auto">
          <a:xfrm>
            <a:off x="5105400" y="1828800"/>
            <a:ext cx="27305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sz="2800">
              <a:solidFill>
                <a:schemeClr val="bg1"/>
              </a:solidFill>
              <a:latin typeface="Arial Rounded MT Bold" pitchFamily="34" charset="0"/>
            </a:endParaRPr>
          </a:p>
          <a:p>
            <a:r>
              <a:rPr lang="en-GB" sz="2800">
                <a:solidFill>
                  <a:schemeClr val="bg1"/>
                </a:solidFill>
                <a:latin typeface="Arial Rounded MT Bold" pitchFamily="34" charset="0"/>
              </a:rPr>
              <a:t> </a:t>
            </a:r>
          </a:p>
          <a:p>
            <a:endParaRPr lang="en-GB" sz="2800">
              <a:solidFill>
                <a:schemeClr val="bg1"/>
              </a:solidFill>
              <a:latin typeface="Arial Rounded MT Bold" pitchFamily="34" charset="0"/>
            </a:endParaRPr>
          </a:p>
          <a:p>
            <a:endParaRPr lang="en-GB" sz="2800">
              <a:solidFill>
                <a:schemeClr val="bg1"/>
              </a:solidFill>
              <a:latin typeface="Arial Rounded MT Bold"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z="6000" smtClean="0">
                <a:solidFill>
                  <a:srgbClr val="FFFF66"/>
                </a:solidFill>
                <a:latin typeface="Snap ITC" pitchFamily="82" charset="0"/>
              </a:rPr>
              <a:t>Fertility Treatment</a:t>
            </a:r>
          </a:p>
        </p:txBody>
      </p:sp>
      <p:sp>
        <p:nvSpPr>
          <p:cNvPr id="29699" name="Rectangle 3"/>
          <p:cNvSpPr>
            <a:spLocks noGrp="1" noChangeArrowheads="1"/>
          </p:cNvSpPr>
          <p:nvPr>
            <p:ph type="body" idx="1"/>
          </p:nvPr>
        </p:nvSpPr>
        <p:spPr>
          <a:xfrm>
            <a:off x="685800" y="2708275"/>
            <a:ext cx="7772400" cy="3387725"/>
          </a:xfrm>
        </p:spPr>
        <p:txBody>
          <a:bodyPr/>
          <a:lstStyle/>
          <a:p>
            <a:pPr eaLnBrk="1" hangingPunct="1"/>
            <a:r>
              <a:rPr lang="en-GB" smtClean="0">
                <a:solidFill>
                  <a:srgbClr val="FFFF66"/>
                </a:solidFill>
              </a:rPr>
              <a:t>Helps couples who haven’t been able to conceive naturally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pic>
        <p:nvPicPr>
          <p:cNvPr id="30722" name="Picture 2" descr="an02493_">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609600"/>
            <a:ext cx="1073150"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3" name="Picture 3" descr="B6-3225">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914400"/>
            <a:ext cx="5715000" cy="497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4" name="Rectangle 4"/>
          <p:cNvSpPr>
            <a:spLocks noGrp="1" noChangeArrowheads="1"/>
          </p:cNvSpPr>
          <p:nvPr>
            <p:ph type="title" idx="4294967295"/>
          </p:nvPr>
        </p:nvSpPr>
        <p:spPr>
          <a:xfrm>
            <a:off x="0" y="0"/>
            <a:ext cx="7772400" cy="1143000"/>
          </a:xfrm>
        </p:spPr>
        <p:txBody>
          <a:bodyPr/>
          <a:lstStyle/>
          <a:p>
            <a:pPr algn="l" eaLnBrk="1" hangingPunct="1"/>
            <a:r>
              <a:rPr lang="en-GB" smtClean="0">
                <a:solidFill>
                  <a:schemeClr val="bg1"/>
                </a:solidFill>
                <a:latin typeface="Adamsky SF" pitchFamily="2" charset="0"/>
              </a:rPr>
              <a:t>Artificial Insemination (AI)</a:t>
            </a:r>
          </a:p>
        </p:txBody>
      </p:sp>
      <p:sp>
        <p:nvSpPr>
          <p:cNvPr id="30725" name="Rectangle 5"/>
          <p:cNvSpPr>
            <a:spLocks noChangeArrowheads="1"/>
          </p:cNvSpPr>
          <p:nvPr/>
        </p:nvSpPr>
        <p:spPr bwMode="auto">
          <a:xfrm>
            <a:off x="5456238" y="6092825"/>
            <a:ext cx="3687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solidFill>
                  <a:schemeClr val="tx2"/>
                </a:solidFill>
                <a:latin typeface="Snap ITC" pitchFamily="82" charset="0"/>
              </a:rPr>
              <a:t>Fertility Treatment</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4098" name="Text Box 9"/>
          <p:cNvSpPr txBox="1">
            <a:spLocks noChangeArrowheads="1"/>
          </p:cNvSpPr>
          <p:nvPr/>
        </p:nvSpPr>
        <p:spPr bwMode="auto">
          <a:xfrm>
            <a:off x="0" y="228600"/>
            <a:ext cx="6858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GB" sz="4800">
                <a:solidFill>
                  <a:schemeClr val="bg1"/>
                </a:solidFill>
                <a:latin typeface="Tempus Sans ITC" pitchFamily="82" charset="0"/>
              </a:rPr>
              <a:t>Euthanasia</a:t>
            </a:r>
          </a:p>
        </p:txBody>
      </p:sp>
      <p:sp>
        <p:nvSpPr>
          <p:cNvPr id="4099" name="Text Box 10"/>
          <p:cNvSpPr txBox="1">
            <a:spLocks noChangeArrowheads="1"/>
          </p:cNvSpPr>
          <p:nvPr/>
        </p:nvSpPr>
        <p:spPr bwMode="auto">
          <a:xfrm>
            <a:off x="609600" y="1219200"/>
            <a:ext cx="7772400" cy="356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just" eaLnBrk="1" hangingPunct="1">
              <a:spcBef>
                <a:spcPct val="50000"/>
              </a:spcBef>
            </a:pPr>
            <a:r>
              <a:rPr lang="en-US" b="1" noProof="1">
                <a:solidFill>
                  <a:schemeClr val="bg1"/>
                </a:solidFill>
                <a:latin typeface="Arial" charset="0"/>
              </a:rPr>
              <a:t>Euthanasia </a:t>
            </a:r>
            <a:r>
              <a:rPr lang="en-US" noProof="1">
                <a:solidFill>
                  <a:schemeClr val="bg1"/>
                </a:solidFill>
                <a:latin typeface="Arial" charset="0"/>
              </a:rPr>
              <a:t>is a word derived from the Greek language.</a:t>
            </a:r>
          </a:p>
          <a:p>
            <a:pPr algn="just" eaLnBrk="1" hangingPunct="1">
              <a:spcBef>
                <a:spcPct val="50000"/>
              </a:spcBef>
            </a:pPr>
            <a:r>
              <a:rPr lang="en-US" u="sng" noProof="1">
                <a:solidFill>
                  <a:schemeClr val="bg1"/>
                </a:solidFill>
                <a:latin typeface="Arial" charset="0"/>
              </a:rPr>
              <a:t>It means, ‘a good death’. </a:t>
            </a:r>
            <a:r>
              <a:rPr lang="en-US" noProof="1">
                <a:solidFill>
                  <a:schemeClr val="bg1"/>
                </a:solidFill>
                <a:latin typeface="Arial" charset="0"/>
              </a:rPr>
              <a:t>If a person believes in euthanasia, it means that they are in favour of allowing people the right to commit suicide, or be killed by others, usually when a person has an incurable or excruciatingly painful medical condition.</a:t>
            </a:r>
          </a:p>
          <a:p>
            <a:pPr eaLnBrk="1" hangingPunct="1">
              <a:spcBef>
                <a:spcPct val="50000"/>
              </a:spcBef>
            </a:pPr>
            <a:r>
              <a:rPr lang="en-US" b="1" noProof="1">
                <a:solidFill>
                  <a:schemeClr val="bg1"/>
                </a:solidFill>
                <a:latin typeface="Arial" charset="0"/>
              </a:rPr>
              <a:t>There are </a:t>
            </a:r>
            <a:r>
              <a:rPr lang="en-US" b="1" u="sng" noProof="1">
                <a:solidFill>
                  <a:schemeClr val="bg1"/>
                </a:solidFill>
                <a:latin typeface="Arial" charset="0"/>
              </a:rPr>
              <a:t>two</a:t>
            </a:r>
            <a:r>
              <a:rPr lang="en-US" b="1" noProof="1">
                <a:solidFill>
                  <a:schemeClr val="bg1"/>
                </a:solidFill>
                <a:latin typeface="Arial" charset="0"/>
              </a:rPr>
              <a:t> kinds of euthanasia:</a:t>
            </a:r>
            <a:endParaRPr lang="en-GB">
              <a:solidFill>
                <a:schemeClr val="bg1"/>
              </a:solidFill>
            </a:endParaRPr>
          </a:p>
          <a:p>
            <a:pPr eaLnBrk="1" hangingPunct="1">
              <a:spcBef>
                <a:spcPct val="50000"/>
              </a:spcBef>
            </a:pPr>
            <a:endParaRPr lang="en-GB">
              <a:solidFill>
                <a:schemeClr val="bg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0" y="0"/>
            <a:ext cx="7772400" cy="1143000"/>
          </a:xfrm>
        </p:spPr>
        <p:txBody>
          <a:bodyPr/>
          <a:lstStyle/>
          <a:p>
            <a:pPr algn="l" eaLnBrk="1" hangingPunct="1"/>
            <a:r>
              <a:rPr lang="en-GB" smtClean="0">
                <a:solidFill>
                  <a:schemeClr val="bg1"/>
                </a:solidFill>
                <a:latin typeface="Adamsky SF" pitchFamily="2" charset="0"/>
              </a:rPr>
              <a:t>In vitro fertilisation (IVF)</a:t>
            </a:r>
          </a:p>
        </p:txBody>
      </p:sp>
      <p:pic>
        <p:nvPicPr>
          <p:cNvPr id="31747" name="Picture 3" descr="iv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905000"/>
            <a:ext cx="6200775" cy="387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Rectangle 4"/>
          <p:cNvSpPr>
            <a:spLocks noChangeArrowheads="1"/>
          </p:cNvSpPr>
          <p:nvPr/>
        </p:nvSpPr>
        <p:spPr bwMode="auto">
          <a:xfrm>
            <a:off x="5456238" y="6092825"/>
            <a:ext cx="3687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solidFill>
                  <a:schemeClr val="tx2"/>
                </a:solidFill>
                <a:latin typeface="Snap ITC" pitchFamily="82" charset="0"/>
              </a:rPr>
              <a:t>Fertility Treatment</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a:xfrm>
            <a:off x="0" y="0"/>
            <a:ext cx="7772400" cy="1143000"/>
          </a:xfrm>
        </p:spPr>
        <p:txBody>
          <a:bodyPr/>
          <a:lstStyle/>
          <a:p>
            <a:pPr algn="l" eaLnBrk="1" hangingPunct="1"/>
            <a:r>
              <a:rPr lang="en-GB" smtClean="0">
                <a:solidFill>
                  <a:schemeClr val="bg1"/>
                </a:solidFill>
                <a:latin typeface="Adamsky SF" pitchFamily="2" charset="0"/>
              </a:rPr>
              <a:t>Egg donation</a:t>
            </a:r>
          </a:p>
        </p:txBody>
      </p:sp>
      <p:pic>
        <p:nvPicPr>
          <p:cNvPr id="32771" name="Picture 3" descr="don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828800"/>
            <a:ext cx="6172200" cy="421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Rectangle 4"/>
          <p:cNvSpPr>
            <a:spLocks noChangeArrowheads="1"/>
          </p:cNvSpPr>
          <p:nvPr/>
        </p:nvSpPr>
        <p:spPr bwMode="auto">
          <a:xfrm>
            <a:off x="5456238" y="6092825"/>
            <a:ext cx="3687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solidFill>
                  <a:schemeClr val="tx2"/>
                </a:solidFill>
                <a:latin typeface="Snap ITC" pitchFamily="82" charset="0"/>
              </a:rPr>
              <a:t>Fertility Treatment</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0" y="0"/>
            <a:ext cx="7772400" cy="1143000"/>
          </a:xfrm>
        </p:spPr>
        <p:txBody>
          <a:bodyPr/>
          <a:lstStyle/>
          <a:p>
            <a:pPr algn="l" eaLnBrk="1" hangingPunct="1"/>
            <a:r>
              <a:rPr lang="en-GB" smtClean="0">
                <a:solidFill>
                  <a:schemeClr val="bg1"/>
                </a:solidFill>
                <a:latin typeface="Adamsky SF" pitchFamily="2" charset="0"/>
              </a:rPr>
              <a:t>Embryo donation</a:t>
            </a:r>
          </a:p>
        </p:txBody>
      </p:sp>
      <p:pic>
        <p:nvPicPr>
          <p:cNvPr id="33795" name="Picture 3" descr="young%20moth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1524000"/>
            <a:ext cx="2492375" cy="372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4" descr="moth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676400"/>
            <a:ext cx="2149475" cy="345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AutoShape 5"/>
          <p:cNvSpPr>
            <a:spLocks noChangeArrowheads="1"/>
          </p:cNvSpPr>
          <p:nvPr/>
        </p:nvSpPr>
        <p:spPr bwMode="auto">
          <a:xfrm>
            <a:off x="4800600" y="3124200"/>
            <a:ext cx="1066800" cy="685800"/>
          </a:xfrm>
          <a:prstGeom prst="rightArrow">
            <a:avLst>
              <a:gd name="adj1" fmla="val 50000"/>
              <a:gd name="adj2" fmla="val 38889"/>
            </a:avLst>
          </a:prstGeom>
          <a:gradFill rotWithShape="0">
            <a:gsLst>
              <a:gs pos="0">
                <a:srgbClr val="FF3300"/>
              </a:gs>
              <a:gs pos="100000">
                <a:srgbClr val="FFFF00"/>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3798" name="Picture 6" descr="embry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0" y="2209800"/>
            <a:ext cx="2286000" cy="278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9" name="Rectangle 7"/>
          <p:cNvSpPr>
            <a:spLocks noChangeArrowheads="1"/>
          </p:cNvSpPr>
          <p:nvPr/>
        </p:nvSpPr>
        <p:spPr bwMode="auto">
          <a:xfrm>
            <a:off x="5456238" y="6092825"/>
            <a:ext cx="3687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solidFill>
                  <a:schemeClr val="tx2"/>
                </a:solidFill>
                <a:latin typeface="Snap ITC" pitchFamily="82" charset="0"/>
              </a:rPr>
              <a:t>Fertility Treatment</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a:xfrm>
            <a:off x="0" y="0"/>
            <a:ext cx="7772400" cy="1143000"/>
          </a:xfrm>
        </p:spPr>
        <p:txBody>
          <a:bodyPr/>
          <a:lstStyle/>
          <a:p>
            <a:pPr algn="l" eaLnBrk="1" hangingPunct="1"/>
            <a:r>
              <a:rPr lang="en-GB" smtClean="0">
                <a:solidFill>
                  <a:schemeClr val="tx1"/>
                </a:solidFill>
                <a:latin typeface="Adamsky SF" pitchFamily="2" charset="0"/>
              </a:rPr>
              <a:t>Surrogacy</a:t>
            </a:r>
          </a:p>
        </p:txBody>
      </p:sp>
      <p:pic>
        <p:nvPicPr>
          <p:cNvPr id="34819" name="Picture 3" descr="sg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057400"/>
            <a:ext cx="1143000" cy="330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0" name="Picture 4" descr="baby9">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2057400"/>
            <a:ext cx="2081213" cy="337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1" name="AutoShape 5"/>
          <p:cNvSpPr>
            <a:spLocks noChangeArrowheads="1"/>
          </p:cNvSpPr>
          <p:nvPr/>
        </p:nvSpPr>
        <p:spPr bwMode="auto">
          <a:xfrm>
            <a:off x="3886200" y="3124200"/>
            <a:ext cx="1066800" cy="685800"/>
          </a:xfrm>
          <a:prstGeom prst="rightArrow">
            <a:avLst>
              <a:gd name="adj1" fmla="val 50000"/>
              <a:gd name="adj2" fmla="val 38889"/>
            </a:avLst>
          </a:prstGeom>
          <a:gradFill rotWithShape="0">
            <a:gsLst>
              <a:gs pos="0">
                <a:srgbClr val="FF3300"/>
              </a:gs>
              <a:gs pos="100000">
                <a:srgbClr val="FFFF00"/>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2" name="Rectangle 6"/>
          <p:cNvSpPr>
            <a:spLocks noChangeArrowheads="1"/>
          </p:cNvSpPr>
          <p:nvPr/>
        </p:nvSpPr>
        <p:spPr bwMode="auto">
          <a:xfrm>
            <a:off x="5456238" y="6092825"/>
            <a:ext cx="36877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solidFill>
                  <a:schemeClr val="tx2"/>
                </a:solidFill>
                <a:latin typeface="Snap ITC" pitchFamily="82" charset="0"/>
              </a:rPr>
              <a:t>Fertility Treatment</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0" y="0"/>
            <a:ext cx="7772400" cy="1143000"/>
          </a:xfrm>
        </p:spPr>
        <p:txBody>
          <a:bodyPr/>
          <a:lstStyle/>
          <a:p>
            <a:pPr algn="l" eaLnBrk="1" hangingPunct="1"/>
            <a:r>
              <a:rPr lang="en-GB" smtClean="0">
                <a:solidFill>
                  <a:schemeClr val="bg1"/>
                </a:solidFill>
                <a:latin typeface="Adamsky SF" pitchFamily="2" charset="0"/>
              </a:rPr>
              <a:t>Scientific research on Embryos</a:t>
            </a:r>
          </a:p>
        </p:txBody>
      </p:sp>
      <p:pic>
        <p:nvPicPr>
          <p:cNvPr id="35843" name="Picture 3" descr="_351478_spare_parts3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057400"/>
            <a:ext cx="678180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4" name="Rectangle 4"/>
          <p:cNvSpPr>
            <a:spLocks noChangeArrowheads="1"/>
          </p:cNvSpPr>
          <p:nvPr/>
        </p:nvSpPr>
        <p:spPr bwMode="auto">
          <a:xfrm>
            <a:off x="4679950" y="6165850"/>
            <a:ext cx="4464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solidFill>
                  <a:schemeClr val="tx2"/>
                </a:solidFill>
                <a:latin typeface="Snap ITC" pitchFamily="82" charset="0"/>
              </a:rPr>
              <a:t>Fertility Treatment???</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graphicFrame>
        <p:nvGraphicFramePr>
          <p:cNvPr id="36866" name="Object 2"/>
          <p:cNvGraphicFramePr>
            <a:graphicFrameLocks noChangeAspect="1"/>
          </p:cNvGraphicFramePr>
          <p:nvPr/>
        </p:nvGraphicFramePr>
        <p:xfrm>
          <a:off x="0" y="381000"/>
          <a:ext cx="9144000" cy="5829300"/>
        </p:xfrm>
        <a:graphic>
          <a:graphicData uri="http://schemas.openxmlformats.org/presentationml/2006/ole">
            <mc:AlternateContent xmlns:mc="http://schemas.openxmlformats.org/markup-compatibility/2006">
              <mc:Choice xmlns:v="urn:schemas-microsoft-com:vml" Requires="v">
                <p:oleObj spid="_x0000_s36867" name="Bitmap Image" r:id="rId4" imgW="7561905" imgH="4819048" progId="Paint.Picture">
                  <p:embed/>
                </p:oleObj>
              </mc:Choice>
              <mc:Fallback>
                <p:oleObj name="Bitmap Image" r:id="rId4" imgW="7561905" imgH="4819048" progId="Paint.Picture">
                  <p:embed/>
                  <p:pic>
                    <p:nvPicPr>
                      <p:cNvPr id="0" name="Object 2"/>
                      <p:cNvPicPr>
                        <a:picLocks noChangeAspect="1" noChangeArrowheads="1"/>
                      </p:cNvPicPr>
                      <p:nvPr/>
                    </p:nvPicPr>
                    <p:blipFill>
                      <a:blip r:embed="rId5">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0" y="381000"/>
                        <a:ext cx="9144000" cy="582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179388" y="2590800"/>
            <a:ext cx="8713787" cy="1143000"/>
          </a:xfrm>
        </p:spPr>
        <p:txBody>
          <a:bodyPr/>
          <a:lstStyle/>
          <a:p>
            <a:pPr algn="l" eaLnBrk="1" hangingPunct="1"/>
            <a:r>
              <a:rPr lang="en-GB" sz="3200" smtClean="0">
                <a:solidFill>
                  <a:schemeClr val="accent1"/>
                </a:solidFill>
                <a:latin typeface="Tempus Sans ITC" pitchFamily="82" charset="0"/>
              </a:rPr>
              <a:t>Not all Christians think the same thing about fertility treatment. Some think that it is a form of mechanical adultery and so it is morally wrong. </a:t>
            </a:r>
            <a:r>
              <a:rPr lang="en-GB" sz="3200" b="1" smtClean="0">
                <a:solidFill>
                  <a:schemeClr val="accent1"/>
                </a:solidFill>
                <a:latin typeface="Tempus Sans ITC" pitchFamily="82" charset="0"/>
              </a:rPr>
              <a:t>Roman Catholics</a:t>
            </a:r>
            <a:r>
              <a:rPr lang="en-GB" sz="3200" smtClean="0">
                <a:solidFill>
                  <a:schemeClr val="accent1"/>
                </a:solidFill>
                <a:latin typeface="Tempus Sans ITC" pitchFamily="82" charset="0"/>
              </a:rPr>
              <a:t> think this. They also think that if God didn’t want you to have a baby then you shouldn’t try to interfere with his wishes. Quite often there are ‘spare’ embryos formed when IVF is used some think it is wrong to destroy this life as it is a person from the moment of conception. </a:t>
            </a:r>
            <a:br>
              <a:rPr lang="en-GB" sz="3200" smtClean="0">
                <a:solidFill>
                  <a:schemeClr val="accent1"/>
                </a:solidFill>
                <a:latin typeface="Tempus Sans ITC" pitchFamily="82" charset="0"/>
              </a:rPr>
            </a:br>
            <a:r>
              <a:rPr lang="en-GB" sz="3200" smtClean="0">
                <a:solidFill>
                  <a:srgbClr val="FFFF66"/>
                </a:solidFill>
                <a:latin typeface="Tempus Sans ITC" pitchFamily="82" charset="0"/>
              </a:rPr>
              <a:t>Other Christians say that as Jesus healed people it is not wrong to try to heal people of their infertility. They say that it is an act of love and Jesus said love your neighbour as yourself.</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09600" y="304800"/>
            <a:ext cx="7772400" cy="1143000"/>
          </a:xfrm>
        </p:spPr>
        <p:txBody>
          <a:bodyPr/>
          <a:lstStyle/>
          <a:p>
            <a:pPr eaLnBrk="1" hangingPunct="1"/>
            <a:r>
              <a:rPr lang="en-GB" smtClean="0">
                <a:latin typeface="Adamsky SF" pitchFamily="2" charset="0"/>
              </a:rPr>
              <a:t>If animals had the same rights as humans.</a:t>
            </a:r>
          </a:p>
        </p:txBody>
      </p:sp>
      <p:sp>
        <p:nvSpPr>
          <p:cNvPr id="58371" name="Rectangle 3"/>
          <p:cNvSpPr>
            <a:spLocks noGrp="1" noChangeArrowheads="1"/>
          </p:cNvSpPr>
          <p:nvPr>
            <p:ph type="body" idx="1"/>
          </p:nvPr>
        </p:nvSpPr>
        <p:spPr>
          <a:xfrm>
            <a:off x="685800" y="1600200"/>
            <a:ext cx="7772400" cy="4495800"/>
          </a:xfrm>
        </p:spPr>
        <p:txBody>
          <a:bodyPr/>
          <a:lstStyle/>
          <a:p>
            <a:pPr eaLnBrk="1" hangingPunct="1"/>
            <a:r>
              <a:rPr lang="en-GB" smtClean="0">
                <a:solidFill>
                  <a:schemeClr val="tx2"/>
                </a:solidFill>
                <a:latin typeface="Adamsky SF" pitchFamily="2" charset="0"/>
              </a:rPr>
              <a:t>They would be arrested for indecency and told to put some clothes on.</a:t>
            </a:r>
          </a:p>
          <a:p>
            <a:pPr eaLnBrk="1" hangingPunct="1"/>
            <a:r>
              <a:rPr lang="en-GB" smtClean="0">
                <a:solidFill>
                  <a:schemeClr val="tx2"/>
                </a:solidFill>
                <a:latin typeface="Adamsky SF" pitchFamily="2" charset="0"/>
              </a:rPr>
              <a:t>They would have the right to vote in general elections</a:t>
            </a:r>
          </a:p>
          <a:p>
            <a:pPr eaLnBrk="1" hangingPunct="1"/>
            <a:r>
              <a:rPr lang="en-GB" smtClean="0">
                <a:solidFill>
                  <a:schemeClr val="tx2"/>
                </a:solidFill>
                <a:latin typeface="Adamsky SF" pitchFamily="2" charset="0"/>
              </a:rPr>
              <a:t>They could claim unemployment benefit</a:t>
            </a:r>
          </a:p>
          <a:p>
            <a:pPr eaLnBrk="1" hangingPunct="1"/>
            <a:r>
              <a:rPr lang="en-GB" smtClean="0">
                <a:solidFill>
                  <a:schemeClr val="tx2"/>
                </a:solidFill>
                <a:latin typeface="Adamsky SF" pitchFamily="2" charset="0"/>
              </a:rPr>
              <a:t>If you killed an animal you would serve a life sentence in prison.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additive="base">
                                        <p:cTn id="7" dur="500" fill="hold"/>
                                        <p:tgtEl>
                                          <p:spTgt spid="583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83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8371">
                                            <p:txEl>
                                              <p:pRg st="1" end="1"/>
                                            </p:txEl>
                                          </p:spTgt>
                                        </p:tgtEl>
                                        <p:attrNameLst>
                                          <p:attrName>style.visibility</p:attrName>
                                        </p:attrNameLst>
                                      </p:cBhvr>
                                      <p:to>
                                        <p:strVal val="visible"/>
                                      </p:to>
                                    </p:set>
                                    <p:anim calcmode="lin" valueType="num">
                                      <p:cBhvr additive="base">
                                        <p:cTn id="13" dur="500" fill="hold"/>
                                        <p:tgtEl>
                                          <p:spTgt spid="583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83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8371">
                                            <p:txEl>
                                              <p:pRg st="2" end="2"/>
                                            </p:txEl>
                                          </p:spTgt>
                                        </p:tgtEl>
                                        <p:attrNameLst>
                                          <p:attrName>style.visibility</p:attrName>
                                        </p:attrNameLst>
                                      </p:cBhvr>
                                      <p:to>
                                        <p:strVal val="visible"/>
                                      </p:to>
                                    </p:set>
                                    <p:anim calcmode="lin" valueType="num">
                                      <p:cBhvr additive="base">
                                        <p:cTn id="19" dur="500" fill="hold"/>
                                        <p:tgtEl>
                                          <p:spTgt spid="583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83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8371">
                                            <p:txEl>
                                              <p:pRg st="3" end="3"/>
                                            </p:txEl>
                                          </p:spTgt>
                                        </p:tgtEl>
                                        <p:attrNameLst>
                                          <p:attrName>style.visibility</p:attrName>
                                        </p:attrNameLst>
                                      </p:cBhvr>
                                      <p:to>
                                        <p:strVal val="visible"/>
                                      </p:to>
                                    </p:set>
                                    <p:anim calcmode="lin" valueType="num">
                                      <p:cBhvr additive="base">
                                        <p:cTn id="25" dur="500" fill="hold"/>
                                        <p:tgtEl>
                                          <p:spTgt spid="5837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837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09600" y="304800"/>
            <a:ext cx="7772400" cy="1143000"/>
          </a:xfrm>
        </p:spPr>
        <p:txBody>
          <a:bodyPr/>
          <a:lstStyle/>
          <a:p>
            <a:pPr eaLnBrk="1" hangingPunct="1"/>
            <a:r>
              <a:rPr lang="en-GB" smtClean="0">
                <a:latin typeface="Adamsky SF" pitchFamily="2" charset="0"/>
              </a:rPr>
              <a:t>If animals had the same rights as humans 2</a:t>
            </a:r>
          </a:p>
        </p:txBody>
      </p:sp>
      <p:sp>
        <p:nvSpPr>
          <p:cNvPr id="59395" name="Rectangle 3"/>
          <p:cNvSpPr>
            <a:spLocks noGrp="1" noChangeArrowheads="1"/>
          </p:cNvSpPr>
          <p:nvPr>
            <p:ph type="body" idx="1"/>
          </p:nvPr>
        </p:nvSpPr>
        <p:spPr>
          <a:xfrm>
            <a:off x="685800" y="1600200"/>
            <a:ext cx="7772400" cy="4495800"/>
          </a:xfrm>
        </p:spPr>
        <p:txBody>
          <a:bodyPr/>
          <a:lstStyle/>
          <a:p>
            <a:pPr eaLnBrk="1" hangingPunct="1">
              <a:lnSpc>
                <a:spcPct val="90000"/>
              </a:lnSpc>
            </a:pPr>
            <a:r>
              <a:rPr lang="en-GB" sz="2800" smtClean="0">
                <a:solidFill>
                  <a:schemeClr val="tx2"/>
                </a:solidFill>
                <a:latin typeface="Adamsky SF" pitchFamily="2" charset="0"/>
              </a:rPr>
              <a:t>They would have the right to attend school and if they didn’t show up a truancy officer could come round and fine their mum and dad,</a:t>
            </a:r>
          </a:p>
          <a:p>
            <a:pPr eaLnBrk="1" hangingPunct="1">
              <a:lnSpc>
                <a:spcPct val="90000"/>
              </a:lnSpc>
            </a:pPr>
            <a:r>
              <a:rPr lang="en-GB" sz="2800" smtClean="0">
                <a:solidFill>
                  <a:schemeClr val="tx2"/>
                </a:solidFill>
                <a:latin typeface="Adamsky SF" pitchFamily="2" charset="0"/>
              </a:rPr>
              <a:t>They would have the right to healthcare on the NHS</a:t>
            </a:r>
          </a:p>
          <a:p>
            <a:pPr eaLnBrk="1" hangingPunct="1">
              <a:lnSpc>
                <a:spcPct val="90000"/>
              </a:lnSpc>
            </a:pPr>
            <a:r>
              <a:rPr lang="en-GB" sz="2800" smtClean="0">
                <a:solidFill>
                  <a:schemeClr val="tx2"/>
                </a:solidFill>
                <a:latin typeface="Adamsky SF" pitchFamily="2" charset="0"/>
              </a:rPr>
              <a:t>They would be liable to pay for the upbringing of children under the rules of the CSA.</a:t>
            </a:r>
          </a:p>
          <a:p>
            <a:pPr eaLnBrk="1" hangingPunct="1">
              <a:lnSpc>
                <a:spcPct val="90000"/>
              </a:lnSpc>
            </a:pPr>
            <a:r>
              <a:rPr lang="en-GB" sz="2800" smtClean="0">
                <a:solidFill>
                  <a:schemeClr val="tx2"/>
                </a:solidFill>
                <a:latin typeface="Adamsky SF" pitchFamily="2" charset="0"/>
              </a:rPr>
              <a:t>They would have a autopsy after death and a proper burial.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500" fill="hold"/>
                                        <p:tgtEl>
                                          <p:spTgt spid="593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93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9395">
                                            <p:txEl>
                                              <p:pRg st="2" end="2"/>
                                            </p:txEl>
                                          </p:spTgt>
                                        </p:tgtEl>
                                        <p:attrNameLst>
                                          <p:attrName>style.visibility</p:attrName>
                                        </p:attrNameLst>
                                      </p:cBhvr>
                                      <p:to>
                                        <p:strVal val="visible"/>
                                      </p:to>
                                    </p:set>
                                    <p:anim calcmode="lin" valueType="num">
                                      <p:cBhvr additive="base">
                                        <p:cTn id="19" dur="500" fill="hold"/>
                                        <p:tgtEl>
                                          <p:spTgt spid="593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93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9395">
                                            <p:txEl>
                                              <p:pRg st="3" end="3"/>
                                            </p:txEl>
                                          </p:spTgt>
                                        </p:tgtEl>
                                        <p:attrNameLst>
                                          <p:attrName>style.visibility</p:attrName>
                                        </p:attrNameLst>
                                      </p:cBhvr>
                                      <p:to>
                                        <p:strVal val="visible"/>
                                      </p:to>
                                    </p:set>
                                    <p:anim calcmode="lin" valueType="num">
                                      <p:cBhvr additive="base">
                                        <p:cTn id="25" dur="500" fill="hold"/>
                                        <p:tgtEl>
                                          <p:spTgt spid="593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939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09600" y="304800"/>
            <a:ext cx="7772400" cy="1143000"/>
          </a:xfrm>
        </p:spPr>
        <p:txBody>
          <a:bodyPr/>
          <a:lstStyle/>
          <a:p>
            <a:pPr eaLnBrk="1" hangingPunct="1"/>
            <a:r>
              <a:rPr lang="en-GB" smtClean="0">
                <a:latin typeface="Adamsky SF" pitchFamily="2" charset="0"/>
              </a:rPr>
              <a:t>Christian views</a:t>
            </a:r>
          </a:p>
        </p:txBody>
      </p:sp>
      <p:sp>
        <p:nvSpPr>
          <p:cNvPr id="60419" name="Rectangle 3"/>
          <p:cNvSpPr>
            <a:spLocks noGrp="1" noChangeArrowheads="1"/>
          </p:cNvSpPr>
          <p:nvPr>
            <p:ph type="body" idx="1"/>
          </p:nvPr>
        </p:nvSpPr>
        <p:spPr>
          <a:xfrm>
            <a:off x="685800" y="1600200"/>
            <a:ext cx="7772400" cy="4495800"/>
          </a:xfrm>
        </p:spPr>
        <p:txBody>
          <a:bodyPr/>
          <a:lstStyle/>
          <a:p>
            <a:pPr algn="just" eaLnBrk="1" hangingPunct="1"/>
            <a:r>
              <a:rPr lang="en-GB" sz="2800" smtClean="0">
                <a:solidFill>
                  <a:srgbClr val="000000"/>
                </a:solidFill>
                <a:latin typeface="Arial Rounded MT Bold" pitchFamily="34" charset="0"/>
              </a:rPr>
              <a:t>God said in Genesis, ‘I will make humans to have </a:t>
            </a:r>
            <a:r>
              <a:rPr lang="en-GB" sz="2800" b="1" smtClean="0">
                <a:solidFill>
                  <a:srgbClr val="000000"/>
                </a:solidFill>
                <a:latin typeface="Arial Rounded MT Bold" pitchFamily="34" charset="0"/>
              </a:rPr>
              <a:t>dominion </a:t>
            </a:r>
            <a:r>
              <a:rPr lang="en-GB" sz="2800" smtClean="0">
                <a:solidFill>
                  <a:srgbClr val="000000"/>
                </a:solidFill>
                <a:latin typeface="Arial Rounded MT Bold" pitchFamily="34" charset="0"/>
              </a:rPr>
              <a:t>over the fish in the sea, the birds of the air, the cattle, and all the wild animals on the Earth. Humans will spread over the earth and </a:t>
            </a:r>
            <a:r>
              <a:rPr lang="en-GB" sz="2800" b="1" smtClean="0">
                <a:solidFill>
                  <a:srgbClr val="000000"/>
                </a:solidFill>
                <a:latin typeface="Arial Rounded MT Bold" pitchFamily="34" charset="0"/>
              </a:rPr>
              <a:t>subdue </a:t>
            </a:r>
            <a:r>
              <a:rPr lang="en-GB" sz="2800" smtClean="0">
                <a:solidFill>
                  <a:srgbClr val="000000"/>
                </a:solidFill>
                <a:latin typeface="Arial Rounded MT Bold" pitchFamily="34" charset="0"/>
              </a:rPr>
              <a:t>it’.</a:t>
            </a:r>
          </a:p>
          <a:p>
            <a:pPr algn="just" eaLnBrk="1" hangingPunct="1"/>
            <a:endParaRPr lang="en-GB" sz="2800" smtClean="0">
              <a:solidFill>
                <a:srgbClr val="000000"/>
              </a:solidFill>
              <a:latin typeface="Arial Rounded MT Bold" pitchFamily="34" charset="0"/>
            </a:endParaRPr>
          </a:p>
          <a:p>
            <a:pPr algn="just" eaLnBrk="1" hangingPunct="1"/>
            <a:r>
              <a:rPr lang="en-GB" sz="2800" b="1" u="sng" smtClean="0">
                <a:solidFill>
                  <a:srgbClr val="000000"/>
                </a:solidFill>
                <a:latin typeface="Arial Rounded MT Bold" pitchFamily="34" charset="0"/>
              </a:rPr>
              <a:t>Dominion</a:t>
            </a:r>
            <a:r>
              <a:rPr lang="en-GB" sz="2800" smtClean="0">
                <a:solidFill>
                  <a:srgbClr val="000000"/>
                </a:solidFill>
                <a:latin typeface="Arial Rounded MT Bold" pitchFamily="34" charset="0"/>
              </a:rPr>
              <a:t> means to rule over the earth.</a:t>
            </a:r>
          </a:p>
          <a:p>
            <a:pPr eaLnBrk="1" hangingPunct="1"/>
            <a:r>
              <a:rPr lang="en-GB" sz="2800" b="1" u="sng" smtClean="0">
                <a:solidFill>
                  <a:srgbClr val="000000"/>
                </a:solidFill>
                <a:latin typeface="Arial Rounded MT Bold" pitchFamily="34" charset="0"/>
              </a:rPr>
              <a:t>Subdue</a:t>
            </a:r>
            <a:r>
              <a:rPr lang="en-GB" sz="2800" b="1" smtClean="0">
                <a:solidFill>
                  <a:srgbClr val="000000"/>
                </a:solidFill>
                <a:latin typeface="Arial Rounded MT Bold" pitchFamily="34" charset="0"/>
              </a:rPr>
              <a:t> </a:t>
            </a:r>
            <a:r>
              <a:rPr lang="en-GB" sz="2800" smtClean="0">
                <a:solidFill>
                  <a:srgbClr val="000000"/>
                </a:solidFill>
                <a:latin typeface="Arial Rounded MT Bold" pitchFamily="34" charset="0"/>
              </a:rPr>
              <a:t>means to make obedient.</a:t>
            </a:r>
            <a:endParaRPr lang="en-GB" sz="2800" smtClean="0">
              <a:solidFill>
                <a:schemeClr val="tx2"/>
              </a:solidFill>
              <a:latin typeface="Adamsky SF"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 calcmode="lin" valueType="num">
                                      <p:cBhvr additive="base">
                                        <p:cTn id="7" dur="500" fill="hold"/>
                                        <p:tgtEl>
                                          <p:spTgt spid="604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4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419">
                                            <p:txEl>
                                              <p:pRg st="2" end="2"/>
                                            </p:txEl>
                                          </p:spTgt>
                                        </p:tgtEl>
                                        <p:attrNameLst>
                                          <p:attrName>style.visibility</p:attrName>
                                        </p:attrNameLst>
                                      </p:cBhvr>
                                      <p:to>
                                        <p:strVal val="visible"/>
                                      </p:to>
                                    </p:set>
                                    <p:anim calcmode="lin" valueType="num">
                                      <p:cBhvr additive="base">
                                        <p:cTn id="13" dur="500" fill="hold"/>
                                        <p:tgtEl>
                                          <p:spTgt spid="60419">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4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419">
                                            <p:txEl>
                                              <p:pRg st="3" end="3"/>
                                            </p:txEl>
                                          </p:spTgt>
                                        </p:tgtEl>
                                        <p:attrNameLst>
                                          <p:attrName>style.visibility</p:attrName>
                                        </p:attrNameLst>
                                      </p:cBhvr>
                                      <p:to>
                                        <p:strVal val="visible"/>
                                      </p:to>
                                    </p:set>
                                    <p:anim calcmode="lin" valueType="num">
                                      <p:cBhvr additive="base">
                                        <p:cTn id="19" dur="500" fill="hold"/>
                                        <p:tgtEl>
                                          <p:spTgt spid="6041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41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228600"/>
            <a:ext cx="6858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GB" sz="4800">
                <a:solidFill>
                  <a:schemeClr val="bg1"/>
                </a:solidFill>
                <a:latin typeface="Tempus Sans ITC" pitchFamily="82" charset="0"/>
              </a:rPr>
              <a:t>Euthanasia</a:t>
            </a:r>
          </a:p>
        </p:txBody>
      </p:sp>
      <p:sp>
        <p:nvSpPr>
          <p:cNvPr id="5123" name="Text Box 3"/>
          <p:cNvSpPr txBox="1">
            <a:spLocks noChangeArrowheads="1"/>
          </p:cNvSpPr>
          <p:nvPr/>
        </p:nvSpPr>
        <p:spPr bwMode="auto">
          <a:xfrm>
            <a:off x="609600" y="1219200"/>
            <a:ext cx="7772400" cy="503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3600" b="1" u="sng" noProof="1">
                <a:solidFill>
                  <a:schemeClr val="bg1"/>
                </a:solidFill>
                <a:latin typeface="Arial" charset="0"/>
              </a:rPr>
              <a:t>i) Passive Euthanasia</a:t>
            </a:r>
          </a:p>
          <a:p>
            <a:pPr eaLnBrk="1" hangingPunct="1">
              <a:spcBef>
                <a:spcPct val="50000"/>
              </a:spcBef>
            </a:pPr>
            <a:r>
              <a:rPr lang="en-US" sz="3600" noProof="1">
                <a:solidFill>
                  <a:schemeClr val="bg1"/>
                </a:solidFill>
                <a:latin typeface="Arial" charset="0"/>
              </a:rPr>
              <a:t>Allowing people who are being kept alive artificially to die. (ie. by switching off a life support machine).</a:t>
            </a:r>
            <a:r>
              <a:rPr lang="en-GB" sz="3600">
                <a:solidFill>
                  <a:schemeClr val="bg1"/>
                </a:solidFill>
                <a:latin typeface="Arial" charset="0"/>
              </a:rPr>
              <a:t> In affect they die from their illness or injury.</a:t>
            </a:r>
            <a:endParaRPr lang="en-GB" sz="3600" noProof="1">
              <a:solidFill>
                <a:schemeClr val="bg1"/>
              </a:solidFill>
              <a:latin typeface="Arial" charset="0"/>
            </a:endParaRPr>
          </a:p>
          <a:p>
            <a:pPr algn="just" eaLnBrk="1" hangingPunct="1">
              <a:spcBef>
                <a:spcPct val="50000"/>
              </a:spcBef>
            </a:pPr>
            <a:endParaRPr lang="en-GB" sz="3600">
              <a:solidFill>
                <a:schemeClr val="bg1"/>
              </a:solidFill>
            </a:endParaRPr>
          </a:p>
          <a:p>
            <a:pPr eaLnBrk="1" hangingPunct="1">
              <a:spcBef>
                <a:spcPct val="50000"/>
              </a:spcBef>
            </a:pPr>
            <a:endParaRPr lang="en-GB">
              <a:solidFill>
                <a:schemeClr val="bg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09600" y="304800"/>
            <a:ext cx="7772400" cy="1143000"/>
          </a:xfrm>
        </p:spPr>
        <p:txBody>
          <a:bodyPr/>
          <a:lstStyle/>
          <a:p>
            <a:pPr eaLnBrk="1" hangingPunct="1"/>
            <a:r>
              <a:rPr lang="en-GB" smtClean="0">
                <a:latin typeface="Adamsky SF" pitchFamily="2" charset="0"/>
              </a:rPr>
              <a:t>Christian views</a:t>
            </a:r>
          </a:p>
        </p:txBody>
      </p:sp>
      <p:sp>
        <p:nvSpPr>
          <p:cNvPr id="61443" name="Rectangle 3"/>
          <p:cNvSpPr>
            <a:spLocks noGrp="1" noChangeArrowheads="1"/>
          </p:cNvSpPr>
          <p:nvPr>
            <p:ph type="body" idx="1"/>
          </p:nvPr>
        </p:nvSpPr>
        <p:spPr>
          <a:xfrm>
            <a:off x="685800" y="1600200"/>
            <a:ext cx="7772400" cy="4495800"/>
          </a:xfrm>
        </p:spPr>
        <p:txBody>
          <a:bodyPr/>
          <a:lstStyle/>
          <a:p>
            <a:pPr algn="just" eaLnBrk="1" hangingPunct="1"/>
            <a:r>
              <a:rPr lang="en-GB" smtClean="0">
                <a:solidFill>
                  <a:srgbClr val="000000"/>
                </a:solidFill>
                <a:latin typeface="Arial Rounded MT Bold" pitchFamily="34" charset="0"/>
              </a:rPr>
              <a:t>Jesus said, ‘Blessed are the meek.’</a:t>
            </a:r>
          </a:p>
          <a:p>
            <a:pPr algn="just" eaLnBrk="1" hangingPunct="1"/>
            <a:r>
              <a:rPr lang="en-GB" u="sng" smtClean="0">
                <a:solidFill>
                  <a:srgbClr val="000000"/>
                </a:solidFill>
                <a:latin typeface="Arial Rounded MT Bold" pitchFamily="34" charset="0"/>
              </a:rPr>
              <a:t>Meek</a:t>
            </a:r>
            <a:r>
              <a:rPr lang="en-GB" smtClean="0">
                <a:solidFill>
                  <a:srgbClr val="000000"/>
                </a:solidFill>
                <a:latin typeface="Arial Rounded MT Bold" pitchFamily="34" charset="0"/>
              </a:rPr>
              <a:t> means gentle.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 calcmode="lin" valueType="num">
                                      <p:cBhvr additive="base">
                                        <p:cTn id="7" dur="500" fill="hold"/>
                                        <p:tgtEl>
                                          <p:spTgt spid="614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43">
                                            <p:txEl>
                                              <p:pRg st="1" end="1"/>
                                            </p:txEl>
                                          </p:spTgt>
                                        </p:tgtEl>
                                        <p:attrNameLst>
                                          <p:attrName>style.visibility</p:attrName>
                                        </p:attrNameLst>
                                      </p:cBhvr>
                                      <p:to>
                                        <p:strVal val="visible"/>
                                      </p:to>
                                    </p:set>
                                    <p:anim calcmode="lin" valueType="num">
                                      <p:cBhvr additive="base">
                                        <p:cTn id="13" dur="500" fill="hold"/>
                                        <p:tgtEl>
                                          <p:spTgt spid="614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4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09600" y="304800"/>
            <a:ext cx="7772400" cy="1143000"/>
          </a:xfrm>
        </p:spPr>
        <p:txBody>
          <a:bodyPr/>
          <a:lstStyle/>
          <a:p>
            <a:pPr eaLnBrk="1" hangingPunct="1"/>
            <a:r>
              <a:rPr lang="en-GB" smtClean="0">
                <a:latin typeface="Adamsky SF" pitchFamily="2" charset="0"/>
              </a:rPr>
              <a:t>Christian views</a:t>
            </a:r>
          </a:p>
        </p:txBody>
      </p:sp>
      <p:sp>
        <p:nvSpPr>
          <p:cNvPr id="62467" name="Rectangle 3"/>
          <p:cNvSpPr>
            <a:spLocks noGrp="1" noChangeArrowheads="1"/>
          </p:cNvSpPr>
          <p:nvPr>
            <p:ph type="body" idx="1"/>
          </p:nvPr>
        </p:nvSpPr>
        <p:spPr>
          <a:xfrm>
            <a:off x="685800" y="1600200"/>
            <a:ext cx="7772400" cy="4495800"/>
          </a:xfrm>
        </p:spPr>
        <p:txBody>
          <a:bodyPr/>
          <a:lstStyle/>
          <a:p>
            <a:pPr algn="just" eaLnBrk="1" hangingPunct="1"/>
            <a:r>
              <a:rPr lang="en-GB" smtClean="0">
                <a:solidFill>
                  <a:srgbClr val="000000"/>
                </a:solidFill>
                <a:latin typeface="Arial Rounded MT Bold" pitchFamily="34" charset="0"/>
              </a:rPr>
              <a:t>Some Christians say, ‘We are stewards of the earth and therefore we must be responsible.’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additive="base">
                                        <p:cTn id="7" dur="500" fill="hold"/>
                                        <p:tgtEl>
                                          <p:spTgt spid="624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46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09600" y="304800"/>
            <a:ext cx="7772400" cy="1143000"/>
          </a:xfrm>
        </p:spPr>
        <p:txBody>
          <a:bodyPr/>
          <a:lstStyle/>
          <a:p>
            <a:pPr eaLnBrk="1" hangingPunct="1"/>
            <a:r>
              <a:rPr lang="en-GB" smtClean="0">
                <a:latin typeface="Adamsky SF" pitchFamily="2" charset="0"/>
              </a:rPr>
              <a:t>Christian views</a:t>
            </a:r>
          </a:p>
        </p:txBody>
      </p:sp>
      <p:sp>
        <p:nvSpPr>
          <p:cNvPr id="63491" name="Rectangle 3"/>
          <p:cNvSpPr>
            <a:spLocks noGrp="1" noChangeArrowheads="1"/>
          </p:cNvSpPr>
          <p:nvPr>
            <p:ph type="body" idx="1"/>
          </p:nvPr>
        </p:nvSpPr>
        <p:spPr>
          <a:xfrm>
            <a:off x="685800" y="1600200"/>
            <a:ext cx="7772400" cy="4495800"/>
          </a:xfrm>
        </p:spPr>
        <p:txBody>
          <a:bodyPr/>
          <a:lstStyle/>
          <a:p>
            <a:pPr algn="just" eaLnBrk="1" hangingPunct="1">
              <a:lnSpc>
                <a:spcPct val="90000"/>
              </a:lnSpc>
            </a:pPr>
            <a:r>
              <a:rPr lang="en-GB" b="1" smtClean="0">
                <a:solidFill>
                  <a:srgbClr val="000000"/>
                </a:solidFill>
                <a:latin typeface="Arial Rounded MT Bold" pitchFamily="34" charset="0"/>
              </a:rPr>
              <a:t>Pope John-Paul 2 said, ‘</a:t>
            </a:r>
            <a:r>
              <a:rPr lang="en-GB" smtClean="0">
                <a:solidFill>
                  <a:srgbClr val="000000"/>
                </a:solidFill>
                <a:latin typeface="Arial Rounded MT Bold" pitchFamily="34" charset="0"/>
              </a:rPr>
              <a:t>Scientists must abandon laboratories and factories of death.’</a:t>
            </a:r>
          </a:p>
          <a:p>
            <a:pPr algn="just" eaLnBrk="1" hangingPunct="1">
              <a:lnSpc>
                <a:spcPct val="90000"/>
              </a:lnSpc>
            </a:pPr>
            <a:r>
              <a:rPr lang="en-GB" smtClean="0">
                <a:solidFill>
                  <a:srgbClr val="000000"/>
                </a:solidFill>
                <a:latin typeface="Arial Rounded MT Bold" pitchFamily="34" charset="0"/>
              </a:rPr>
              <a:t>From ancient times the Church of England has banned its vicars from hunting. </a:t>
            </a:r>
            <a:endParaRPr lang="en-GB" smtClean="0">
              <a:solidFill>
                <a:srgbClr val="000000"/>
              </a:solidFill>
            </a:endParaRPr>
          </a:p>
          <a:p>
            <a:pPr algn="just" eaLnBrk="1" hangingPunct="1">
              <a:lnSpc>
                <a:spcPct val="90000"/>
              </a:lnSpc>
            </a:pPr>
            <a:r>
              <a:rPr lang="en-GB" smtClean="0">
                <a:solidFill>
                  <a:srgbClr val="000000"/>
                </a:solidFill>
                <a:latin typeface="Arial Rounded MT Bold" pitchFamily="34" charset="0"/>
              </a:rPr>
              <a:t>Some Christians say, ‘Animals are part of God’s creation and should be treated with respect.’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 calcmode="lin" valueType="num">
                                      <p:cBhvr additive="base">
                                        <p:cTn id="13" dur="500" fill="hold"/>
                                        <p:tgtEl>
                                          <p:spTgt spid="634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34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3491">
                                            <p:txEl>
                                              <p:pRg st="2" end="2"/>
                                            </p:txEl>
                                          </p:spTgt>
                                        </p:tgtEl>
                                        <p:attrNameLst>
                                          <p:attrName>style.visibility</p:attrName>
                                        </p:attrNameLst>
                                      </p:cBhvr>
                                      <p:to>
                                        <p:strVal val="visible"/>
                                      </p:to>
                                    </p:set>
                                    <p:anim calcmode="lin" valueType="num">
                                      <p:cBhvr additive="base">
                                        <p:cTn id="19" dur="500" fill="hold"/>
                                        <p:tgtEl>
                                          <p:spTgt spid="634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349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09600" y="304800"/>
            <a:ext cx="7772400" cy="1143000"/>
          </a:xfrm>
        </p:spPr>
        <p:txBody>
          <a:bodyPr/>
          <a:lstStyle/>
          <a:p>
            <a:pPr eaLnBrk="1" hangingPunct="1"/>
            <a:r>
              <a:rPr lang="en-GB" smtClean="0">
                <a:latin typeface="Adamsky SF" pitchFamily="2" charset="0"/>
              </a:rPr>
              <a:t>Christian views</a:t>
            </a:r>
          </a:p>
        </p:txBody>
      </p:sp>
      <p:sp>
        <p:nvSpPr>
          <p:cNvPr id="64515" name="Rectangle 3"/>
          <p:cNvSpPr>
            <a:spLocks noGrp="1" noChangeArrowheads="1"/>
          </p:cNvSpPr>
          <p:nvPr>
            <p:ph type="body" idx="1"/>
          </p:nvPr>
        </p:nvSpPr>
        <p:spPr>
          <a:xfrm>
            <a:off x="685800" y="1600200"/>
            <a:ext cx="7772400" cy="4495800"/>
          </a:xfrm>
        </p:spPr>
        <p:txBody>
          <a:bodyPr/>
          <a:lstStyle/>
          <a:p>
            <a:pPr algn="just" eaLnBrk="1" hangingPunct="1"/>
            <a:r>
              <a:rPr lang="en-GB" sz="2800" smtClean="0">
                <a:solidFill>
                  <a:srgbClr val="000000"/>
                </a:solidFill>
                <a:latin typeface="Arial Rounded MT Bold" pitchFamily="34" charset="0"/>
              </a:rPr>
              <a:t>St Thomas Aquinas said, ‘It doesn’t matter if we treat animals badly because, unlike humans, animals do not have souls.’</a:t>
            </a:r>
            <a:endParaRPr lang="en-GB" sz="2800" smtClean="0">
              <a:solidFill>
                <a:srgbClr val="000000"/>
              </a:solidFill>
            </a:endParaRPr>
          </a:p>
          <a:p>
            <a:pPr algn="just" eaLnBrk="1" hangingPunct="1"/>
            <a:r>
              <a:rPr lang="en-GB" sz="2800" smtClean="0">
                <a:solidFill>
                  <a:srgbClr val="000000"/>
                </a:solidFill>
                <a:latin typeface="Arial Rounded MT Bold" pitchFamily="34" charset="0"/>
              </a:rPr>
              <a:t>The Archbishop of Undine in Italy said, ‘It is no sin to beat a dog to death.’</a:t>
            </a:r>
            <a:endParaRPr lang="en-GB" sz="2800" smtClean="0">
              <a:solidFill>
                <a:srgbClr val="000000"/>
              </a:solidFill>
            </a:endParaRPr>
          </a:p>
          <a:p>
            <a:pPr algn="just" eaLnBrk="1" hangingPunct="1"/>
            <a:r>
              <a:rPr lang="en-GB" sz="2800" smtClean="0">
                <a:solidFill>
                  <a:srgbClr val="000000"/>
                </a:solidFill>
                <a:latin typeface="Arial Rounded MT Bold" pitchFamily="34" charset="0"/>
              </a:rPr>
              <a:t>Some Christians say, ‘It says nothing in the bible about animals so we can do what we like.’</a:t>
            </a:r>
            <a:endParaRPr lang="en-GB" sz="2800" smtClean="0">
              <a:solidFill>
                <a:srgbClr val="000000"/>
              </a:solidFill>
            </a:endParaRPr>
          </a:p>
          <a:p>
            <a:pPr algn="just" eaLnBrk="1" hangingPunct="1"/>
            <a:endParaRPr lang="en-GB" sz="2800" smtClean="0">
              <a:solidFill>
                <a:srgbClr val="000000"/>
              </a:solidFill>
              <a:latin typeface="Arial Rounded MT 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 calcmode="lin" valueType="num">
                                      <p:cBhvr additive="base">
                                        <p:cTn id="7" dur="500" fill="hold"/>
                                        <p:tgtEl>
                                          <p:spTgt spid="645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45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4515">
                                            <p:txEl>
                                              <p:pRg st="1" end="1"/>
                                            </p:txEl>
                                          </p:spTgt>
                                        </p:tgtEl>
                                        <p:attrNameLst>
                                          <p:attrName>style.visibility</p:attrName>
                                        </p:attrNameLst>
                                      </p:cBhvr>
                                      <p:to>
                                        <p:strVal val="visible"/>
                                      </p:to>
                                    </p:set>
                                    <p:anim calcmode="lin" valueType="num">
                                      <p:cBhvr additive="base">
                                        <p:cTn id="13" dur="500" fill="hold"/>
                                        <p:tgtEl>
                                          <p:spTgt spid="645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45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4515">
                                            <p:txEl>
                                              <p:pRg st="2" end="2"/>
                                            </p:txEl>
                                          </p:spTgt>
                                        </p:tgtEl>
                                        <p:attrNameLst>
                                          <p:attrName>style.visibility</p:attrName>
                                        </p:attrNameLst>
                                      </p:cBhvr>
                                      <p:to>
                                        <p:strVal val="visible"/>
                                      </p:to>
                                    </p:set>
                                    <p:anim calcmode="lin" valueType="num">
                                      <p:cBhvr additive="base">
                                        <p:cTn id="19" dur="500" fill="hold"/>
                                        <p:tgtEl>
                                          <p:spTgt spid="645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45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09600" y="304800"/>
            <a:ext cx="7772400" cy="1143000"/>
          </a:xfrm>
        </p:spPr>
        <p:txBody>
          <a:bodyPr/>
          <a:lstStyle/>
          <a:p>
            <a:pPr eaLnBrk="1" hangingPunct="1"/>
            <a:r>
              <a:rPr lang="en-GB" smtClean="0">
                <a:latin typeface="Adamsky SF" pitchFamily="2" charset="0"/>
              </a:rPr>
              <a:t>Christian views</a:t>
            </a:r>
          </a:p>
        </p:txBody>
      </p:sp>
      <p:sp>
        <p:nvSpPr>
          <p:cNvPr id="65539" name="Rectangle 3"/>
          <p:cNvSpPr>
            <a:spLocks noGrp="1" noChangeArrowheads="1"/>
          </p:cNvSpPr>
          <p:nvPr>
            <p:ph type="body" idx="1"/>
          </p:nvPr>
        </p:nvSpPr>
        <p:spPr>
          <a:xfrm>
            <a:off x="685800" y="1600200"/>
            <a:ext cx="7772400" cy="4495800"/>
          </a:xfrm>
        </p:spPr>
        <p:txBody>
          <a:bodyPr/>
          <a:lstStyle/>
          <a:p>
            <a:pPr algn="just" eaLnBrk="1" hangingPunct="1">
              <a:lnSpc>
                <a:spcPct val="90000"/>
              </a:lnSpc>
            </a:pPr>
            <a:r>
              <a:rPr lang="en-GB" sz="2800" b="1" smtClean="0">
                <a:solidFill>
                  <a:srgbClr val="000000"/>
                </a:solidFill>
                <a:latin typeface="Arial Rounded MT Bold" pitchFamily="34" charset="0"/>
              </a:rPr>
              <a:t>Simon Phipps, former Bishop of London said, ‘</a:t>
            </a:r>
            <a:r>
              <a:rPr lang="en-GB" sz="2800" smtClean="0">
                <a:solidFill>
                  <a:srgbClr val="000000"/>
                </a:solidFill>
                <a:latin typeface="Arial Rounded MT Bold" pitchFamily="34" charset="0"/>
              </a:rPr>
              <a:t>God is father and we are his children...Animals are part of God’s family. </a:t>
            </a:r>
            <a:r>
              <a:rPr lang="en-GB" sz="2800" b="1" smtClean="0">
                <a:solidFill>
                  <a:srgbClr val="000000"/>
                </a:solidFill>
                <a:latin typeface="Arial Rounded MT Bold" pitchFamily="34" charset="0"/>
              </a:rPr>
              <a:t> .’</a:t>
            </a:r>
            <a:endParaRPr lang="en-GB" sz="2800" smtClean="0">
              <a:solidFill>
                <a:srgbClr val="000000"/>
              </a:solidFill>
            </a:endParaRPr>
          </a:p>
          <a:p>
            <a:pPr algn="just" eaLnBrk="1" hangingPunct="1">
              <a:lnSpc>
                <a:spcPct val="90000"/>
              </a:lnSpc>
            </a:pPr>
            <a:r>
              <a:rPr lang="en-GB" sz="2800" smtClean="0">
                <a:solidFill>
                  <a:srgbClr val="000000"/>
                </a:solidFill>
                <a:latin typeface="Arial Rounded MT Bold" pitchFamily="34" charset="0"/>
              </a:rPr>
              <a:t>Some Christians say, ‘Although animals are important they are not as important as people because they do not have sanctity of life.’ </a:t>
            </a:r>
          </a:p>
          <a:p>
            <a:pPr algn="just" eaLnBrk="1" hangingPunct="1">
              <a:lnSpc>
                <a:spcPct val="90000"/>
              </a:lnSpc>
              <a:buFontTx/>
              <a:buNone/>
            </a:pPr>
            <a:r>
              <a:rPr lang="en-GB" sz="2800" smtClean="0">
                <a:solidFill>
                  <a:srgbClr val="000000"/>
                </a:solidFill>
                <a:latin typeface="Arial Rounded MT Bold" pitchFamily="34" charset="0"/>
              </a:rPr>
              <a:t>	</a:t>
            </a:r>
            <a:r>
              <a:rPr lang="en-GB" sz="2800" u="sng" smtClean="0">
                <a:solidFill>
                  <a:srgbClr val="000000"/>
                </a:solidFill>
                <a:latin typeface="Arial Rounded MT Bold" pitchFamily="34" charset="0"/>
              </a:rPr>
              <a:t>Sanctity</a:t>
            </a:r>
            <a:r>
              <a:rPr lang="en-GB" sz="2800" smtClean="0">
                <a:solidFill>
                  <a:srgbClr val="000000"/>
                </a:solidFill>
                <a:latin typeface="Arial Rounded MT Bold" pitchFamily="34" charset="0"/>
              </a:rPr>
              <a:t> means sacred and special to God.</a:t>
            </a:r>
            <a:endParaRPr lang="en-GB" sz="2800" smtClean="0">
              <a:solidFill>
                <a:srgbClr val="000000"/>
              </a:solidFill>
            </a:endParaRPr>
          </a:p>
          <a:p>
            <a:pPr algn="just" eaLnBrk="1" hangingPunct="1">
              <a:lnSpc>
                <a:spcPct val="90000"/>
              </a:lnSpc>
            </a:pPr>
            <a:endParaRPr lang="en-GB" sz="2800" smtClean="0">
              <a:solidFill>
                <a:srgbClr val="000000"/>
              </a:solidFill>
              <a:latin typeface="Arial Rounded MT 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additive="base">
                                        <p:cTn id="7" dur="500" fill="hold"/>
                                        <p:tgtEl>
                                          <p:spTgt spid="655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55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 calcmode="lin" valueType="num">
                                      <p:cBhvr additive="base">
                                        <p:cTn id="13" dur="500" fill="hold"/>
                                        <p:tgtEl>
                                          <p:spTgt spid="655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55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5539">
                                            <p:txEl>
                                              <p:pRg st="2" end="2"/>
                                            </p:txEl>
                                          </p:spTgt>
                                        </p:tgtEl>
                                        <p:attrNameLst>
                                          <p:attrName>style.visibility</p:attrName>
                                        </p:attrNameLst>
                                      </p:cBhvr>
                                      <p:to>
                                        <p:strVal val="visible"/>
                                      </p:to>
                                    </p:set>
                                    <p:anim calcmode="lin" valueType="num">
                                      <p:cBhvr additive="base">
                                        <p:cTn id="19" dur="500" fill="hold"/>
                                        <p:tgtEl>
                                          <p:spTgt spid="655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553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7106" name="Picture 2" descr="frink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0"/>
            <a:ext cx="56007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7" name="AutoShape 3"/>
          <p:cNvSpPr>
            <a:spLocks noChangeArrowheads="1"/>
          </p:cNvSpPr>
          <p:nvPr/>
        </p:nvSpPr>
        <p:spPr bwMode="auto">
          <a:xfrm>
            <a:off x="4191000" y="381000"/>
            <a:ext cx="4495800" cy="2514600"/>
          </a:xfrm>
          <a:prstGeom prst="wedgeEllipseCallout">
            <a:avLst>
              <a:gd name="adj1" fmla="val -43750"/>
              <a:gd name="adj2" fmla="val 7000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spcBef>
                <a:spcPct val="20000"/>
              </a:spcBef>
            </a:pPr>
            <a:endParaRPr lang="en-US" sz="2800"/>
          </a:p>
        </p:txBody>
      </p:sp>
      <p:sp>
        <p:nvSpPr>
          <p:cNvPr id="47108" name="AutoShape 4"/>
          <p:cNvSpPr>
            <a:spLocks noChangeArrowheads="1"/>
          </p:cNvSpPr>
          <p:nvPr/>
        </p:nvSpPr>
        <p:spPr bwMode="auto">
          <a:xfrm>
            <a:off x="304800" y="304800"/>
            <a:ext cx="4191000" cy="2209800"/>
          </a:xfrm>
          <a:prstGeom prst="wedgeRoundRectCallout">
            <a:avLst>
              <a:gd name="adj1" fmla="val -4167"/>
              <a:gd name="adj2" fmla="val 88435"/>
              <a:gd name="adj3" fmla="val 16667"/>
            </a:avLst>
          </a:prstGeom>
          <a:solidFill>
            <a:schemeClr val="bg1"/>
          </a:solidFill>
          <a:ln w="28575">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spcBef>
                <a:spcPct val="20000"/>
              </a:spcBef>
            </a:pPr>
            <a:r>
              <a:rPr lang="en-GB" sz="2800">
                <a:solidFill>
                  <a:schemeClr val="tx2"/>
                </a:solidFill>
                <a:latin typeface="Arial" charset="0"/>
              </a:rPr>
              <a:t>You are an animal. You have no rights because you have no soul.</a:t>
            </a:r>
          </a:p>
        </p:txBody>
      </p:sp>
      <p:pic>
        <p:nvPicPr>
          <p:cNvPr id="47109" name="Picture 5" descr="other1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0875" y="3200400"/>
            <a:ext cx="3413125"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10" name="AutoShape 7"/>
          <p:cNvSpPr>
            <a:spLocks noChangeArrowheads="1"/>
          </p:cNvSpPr>
          <p:nvPr/>
        </p:nvSpPr>
        <p:spPr bwMode="auto">
          <a:xfrm>
            <a:off x="4953000" y="404813"/>
            <a:ext cx="4191000" cy="2209800"/>
          </a:xfrm>
          <a:prstGeom prst="wedgeRoundRectCallout">
            <a:avLst>
              <a:gd name="adj1" fmla="val -25343"/>
              <a:gd name="adj2" fmla="val 76222"/>
              <a:gd name="adj3" fmla="val 16667"/>
            </a:avLst>
          </a:prstGeom>
          <a:solidFill>
            <a:schemeClr val="bg1"/>
          </a:solidFill>
          <a:ln w="28575">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spcBef>
                <a:spcPct val="20000"/>
              </a:spcBef>
            </a:pPr>
            <a:r>
              <a:rPr lang="en-GB">
                <a:solidFill>
                  <a:schemeClr val="tx2"/>
                </a:solidFill>
                <a:latin typeface="Arial" charset="0"/>
              </a:rPr>
              <a:t>But I am a creation of God’s, if you do anything to me you are messing with God’s creation.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48131" name="Rectangle 3"/>
          <p:cNvSpPr>
            <a:spLocks noChangeArrowheads="1"/>
          </p:cNvSpPr>
          <p:nvPr/>
        </p:nvSpPr>
        <p:spPr bwMode="auto">
          <a:xfrm>
            <a:off x="381000" y="1447800"/>
            <a:ext cx="822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endParaRPr lang="en-US">
              <a:solidFill>
                <a:schemeClr val="tx2"/>
              </a:solidFill>
              <a:latin typeface="Comic Sans MS" pitchFamily="66"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49155" name="Rectangle 3"/>
          <p:cNvSpPr>
            <a:spLocks noChangeArrowheads="1"/>
          </p:cNvSpPr>
          <p:nvPr/>
        </p:nvSpPr>
        <p:spPr bwMode="auto">
          <a:xfrm>
            <a:off x="381000" y="1447800"/>
            <a:ext cx="8229600" cy="1370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solidFill>
                  <a:schemeClr val="tx2"/>
                </a:solidFill>
                <a:latin typeface="Arial Black" pitchFamily="34" charset="0"/>
              </a:rPr>
              <a:t>Candidate 1</a:t>
            </a:r>
          </a:p>
          <a:p>
            <a:pPr eaLnBrk="0" hangingPunct="0">
              <a:spcBef>
                <a:spcPct val="50000"/>
              </a:spcBef>
            </a:pPr>
            <a:r>
              <a:rPr lang="en-GB">
                <a:solidFill>
                  <a:schemeClr val="tx2"/>
                </a:solidFill>
                <a:latin typeface="Comic Sans MS" pitchFamily="66" charset="0"/>
              </a:rPr>
              <a:t>Christians say that killing animals is wrong because God made them.</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50179" name="Rectangle 3"/>
          <p:cNvSpPr>
            <a:spLocks noChangeArrowheads="1"/>
          </p:cNvSpPr>
          <p:nvPr/>
        </p:nvSpPr>
        <p:spPr bwMode="auto">
          <a:xfrm>
            <a:off x="381000" y="1447800"/>
            <a:ext cx="82296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solidFill>
                  <a:schemeClr val="tx2"/>
                </a:solidFill>
                <a:latin typeface="Arial Black" pitchFamily="34" charset="0"/>
              </a:rPr>
              <a:t>Candidate 2</a:t>
            </a:r>
            <a:endParaRPr lang="en-GB">
              <a:solidFill>
                <a:schemeClr val="tx2"/>
              </a:solidFill>
              <a:latin typeface="Comic Sans MS" pitchFamily="66" charset="0"/>
            </a:endParaRPr>
          </a:p>
          <a:p>
            <a:pPr eaLnBrk="0" hangingPunct="0">
              <a:spcBef>
                <a:spcPct val="50000"/>
              </a:spcBef>
            </a:pPr>
            <a:r>
              <a:rPr lang="en-GB">
                <a:solidFill>
                  <a:schemeClr val="tx2"/>
                </a:solidFill>
                <a:latin typeface="Comic Sans MS" pitchFamily="66" charset="0"/>
              </a:rPr>
              <a:t>Christians say that it is ok to experiment on animals because they haven’t got souls and don’t have rights</a:t>
            </a:r>
          </a:p>
          <a:p>
            <a:pPr eaLnBrk="0" hangingPunct="0">
              <a:spcBef>
                <a:spcPct val="50000"/>
              </a:spcBef>
            </a:pPr>
            <a:endParaRPr lang="en-GB">
              <a:solidFill>
                <a:schemeClr val="tx2"/>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51203" name="Rectangle 3"/>
          <p:cNvSpPr>
            <a:spLocks noChangeArrowheads="1"/>
          </p:cNvSpPr>
          <p:nvPr/>
        </p:nvSpPr>
        <p:spPr bwMode="auto">
          <a:xfrm>
            <a:off x="381000" y="1447800"/>
            <a:ext cx="8229600" cy="52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solidFill>
                  <a:schemeClr val="tx2"/>
                </a:solidFill>
                <a:latin typeface="Arial Black" pitchFamily="34" charset="0"/>
              </a:rPr>
              <a:t>Candidate 3</a:t>
            </a:r>
            <a:endParaRPr lang="en-GB">
              <a:solidFill>
                <a:schemeClr val="tx2"/>
              </a:solidFill>
              <a:latin typeface="Comic Sans MS" pitchFamily="66" charset="0"/>
            </a:endParaRPr>
          </a:p>
          <a:p>
            <a:pPr eaLnBrk="0" hangingPunct="0">
              <a:spcBef>
                <a:spcPct val="50000"/>
              </a:spcBef>
            </a:pPr>
            <a:r>
              <a:rPr lang="en-GB">
                <a:solidFill>
                  <a:schemeClr val="tx2"/>
                </a:solidFill>
                <a:latin typeface="Comic Sans MS" pitchFamily="66" charset="0"/>
              </a:rPr>
              <a:t>Some Christians say that it is alright to experiment on animals for good reasons. They say this because they believe that human beings are more important as we are sacred. Other Christians might disagree they say that God has made us stewards of the earth so we must look after all the animals so we shouldn’t hurt animals unless we really have to. God made them and he won’t like it if we kill what he made.</a:t>
            </a:r>
          </a:p>
          <a:p>
            <a:pPr eaLnBrk="0" hangingPunct="0">
              <a:spcBef>
                <a:spcPct val="50000"/>
              </a:spcBef>
            </a:pPr>
            <a:endParaRPr lang="en-GB">
              <a:solidFill>
                <a:schemeClr val="tx2"/>
              </a:solidFill>
            </a:endParaRPr>
          </a:p>
          <a:p>
            <a:pPr eaLnBrk="0" hangingPunct="0">
              <a:spcBef>
                <a:spcPct val="50000"/>
              </a:spcBef>
            </a:pPr>
            <a:endParaRPr lang="en-GB">
              <a:solidFill>
                <a:schemeClr val="bg1"/>
              </a:solidFill>
              <a:latin typeface="Comic Sans MS" pitchFamily="66" charset="0"/>
            </a:endParaRPr>
          </a:p>
          <a:p>
            <a:pPr eaLnBrk="0" hangingPunct="0">
              <a:spcBef>
                <a:spcPct val="50000"/>
              </a:spcBef>
            </a:pPr>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228600"/>
            <a:ext cx="6858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GB" sz="4800">
                <a:solidFill>
                  <a:schemeClr val="bg1"/>
                </a:solidFill>
                <a:latin typeface="Tempus Sans ITC" pitchFamily="82" charset="0"/>
              </a:rPr>
              <a:t>Euthanasia</a:t>
            </a:r>
          </a:p>
        </p:txBody>
      </p:sp>
      <p:sp>
        <p:nvSpPr>
          <p:cNvPr id="6147" name="Text Box 3"/>
          <p:cNvSpPr txBox="1">
            <a:spLocks noChangeArrowheads="1"/>
          </p:cNvSpPr>
          <p:nvPr/>
        </p:nvSpPr>
        <p:spPr bwMode="auto">
          <a:xfrm>
            <a:off x="609600" y="1219200"/>
            <a:ext cx="7772400" cy="503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algn="ctr" eaLnBrk="1" hangingPunct="1">
              <a:spcBef>
                <a:spcPct val="50000"/>
              </a:spcBef>
            </a:pPr>
            <a:r>
              <a:rPr lang="en-US" sz="3600" b="1" u="sng" noProof="1">
                <a:solidFill>
                  <a:schemeClr val="bg1"/>
                </a:solidFill>
                <a:latin typeface="Arial" charset="0"/>
              </a:rPr>
              <a:t>ii) Active Euthanasia</a:t>
            </a:r>
          </a:p>
          <a:p>
            <a:pPr eaLnBrk="1" hangingPunct="1">
              <a:spcBef>
                <a:spcPct val="50000"/>
              </a:spcBef>
            </a:pPr>
            <a:r>
              <a:rPr lang="en-GB" sz="3600">
                <a:solidFill>
                  <a:schemeClr val="bg1"/>
                </a:solidFill>
                <a:latin typeface="Arial" charset="0"/>
              </a:rPr>
              <a:t>Killing someone to end suffering, c</a:t>
            </a:r>
            <a:r>
              <a:rPr lang="en-GB" sz="3600" noProof="1">
                <a:solidFill>
                  <a:schemeClr val="bg1"/>
                </a:solidFill>
                <a:latin typeface="Arial" charset="0"/>
              </a:rPr>
              <a:t>ommiting suicide, or assisting someone to commit suicide.</a:t>
            </a:r>
            <a:r>
              <a:rPr lang="en-GB" sz="3600">
                <a:solidFill>
                  <a:schemeClr val="bg1"/>
                </a:solidFill>
                <a:latin typeface="Arial" charset="0"/>
              </a:rPr>
              <a:t> This might be a lethal injection, or overdose.</a:t>
            </a:r>
            <a:endParaRPr lang="en-GB" sz="3600" noProof="1">
              <a:solidFill>
                <a:schemeClr val="bg1"/>
              </a:solidFill>
            </a:endParaRPr>
          </a:p>
          <a:p>
            <a:pPr algn="just" eaLnBrk="1" hangingPunct="1">
              <a:spcBef>
                <a:spcPct val="50000"/>
              </a:spcBef>
            </a:pPr>
            <a:endParaRPr lang="en-GB" sz="3600">
              <a:solidFill>
                <a:schemeClr val="bg1"/>
              </a:solidFill>
            </a:endParaRPr>
          </a:p>
          <a:p>
            <a:pPr eaLnBrk="1" hangingPunct="1">
              <a:spcBef>
                <a:spcPct val="50000"/>
              </a:spcBef>
            </a:pPr>
            <a:endParaRPr lang="en-GB">
              <a:solidFill>
                <a:schemeClr val="bg1"/>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52227" name="Rectangle 3"/>
          <p:cNvSpPr>
            <a:spLocks noChangeArrowheads="1"/>
          </p:cNvSpPr>
          <p:nvPr/>
        </p:nvSpPr>
        <p:spPr bwMode="auto">
          <a:xfrm>
            <a:off x="381000" y="1447800"/>
            <a:ext cx="8229600" cy="538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solidFill>
                  <a:schemeClr val="tx2"/>
                </a:solidFill>
                <a:latin typeface="Arial Black" pitchFamily="34" charset="0"/>
              </a:rPr>
              <a:t>Candidate 3.1</a:t>
            </a:r>
            <a:endParaRPr lang="en-GB">
              <a:solidFill>
                <a:schemeClr val="tx2"/>
              </a:solidFill>
              <a:latin typeface="Comic Sans MS" pitchFamily="66" charset="0"/>
            </a:endParaRPr>
          </a:p>
          <a:p>
            <a:pPr eaLnBrk="0" hangingPunct="0">
              <a:spcBef>
                <a:spcPct val="50000"/>
              </a:spcBef>
            </a:pPr>
            <a:r>
              <a:rPr lang="en-GB">
                <a:solidFill>
                  <a:schemeClr val="tx2"/>
                </a:solidFill>
                <a:latin typeface="Comic Sans MS" pitchFamily="66" charset="0"/>
              </a:rPr>
              <a:t>Some chrisans think god has made us stewardess of the wolrd so we shold look after all the creetures and should not hurt animals except if we really have to because God made em and he won’t like it if we distroy things he made.</a:t>
            </a:r>
          </a:p>
          <a:p>
            <a:pPr eaLnBrk="0" hangingPunct="0">
              <a:spcBef>
                <a:spcPct val="50000"/>
              </a:spcBef>
            </a:pPr>
            <a:r>
              <a:rPr lang="en-GB">
                <a:solidFill>
                  <a:schemeClr val="tx2"/>
                </a:solidFill>
                <a:latin typeface="Comic Sans MS" pitchFamily="66" charset="0"/>
              </a:rPr>
              <a:t>some Chrisans mite think its riht two expement on animals if it is to help peeples, becsue humons our more specal cause we are sacred.</a:t>
            </a:r>
            <a:endParaRPr lang="en-GB">
              <a:solidFill>
                <a:schemeClr val="tx2"/>
              </a:solidFill>
            </a:endParaRPr>
          </a:p>
          <a:p>
            <a:pPr eaLnBrk="0" hangingPunct="0">
              <a:spcBef>
                <a:spcPct val="50000"/>
              </a:spcBef>
            </a:pPr>
            <a:endParaRPr lang="en-GB">
              <a:solidFill>
                <a:schemeClr val="tx2"/>
              </a:solidFill>
            </a:endParaRPr>
          </a:p>
          <a:p>
            <a:pPr eaLnBrk="0" hangingPunct="0">
              <a:spcBef>
                <a:spcPct val="50000"/>
              </a:spcBef>
            </a:pPr>
            <a:endParaRPr lang="en-GB">
              <a:solidFill>
                <a:schemeClr val="bg1"/>
              </a:solidFill>
              <a:latin typeface="Comic Sans MS" pitchFamily="66" charset="0"/>
            </a:endParaRPr>
          </a:p>
          <a:p>
            <a:pPr eaLnBrk="0" hangingPunct="0">
              <a:spcBef>
                <a:spcPct val="50000"/>
              </a:spcBef>
            </a:pPr>
            <a:endParaRPr lang="en-GB"/>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3250"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53251" name="Rectangle 3"/>
          <p:cNvSpPr>
            <a:spLocks noChangeArrowheads="1"/>
          </p:cNvSpPr>
          <p:nvPr/>
        </p:nvSpPr>
        <p:spPr bwMode="auto">
          <a:xfrm>
            <a:off x="0" y="990600"/>
            <a:ext cx="9144000" cy="702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solidFill>
                  <a:schemeClr val="tx2"/>
                </a:solidFill>
                <a:latin typeface="Arial Black" pitchFamily="34" charset="0"/>
              </a:rPr>
              <a:t>Candidate 4</a:t>
            </a:r>
            <a:endParaRPr lang="en-GB">
              <a:solidFill>
                <a:schemeClr val="tx2"/>
              </a:solidFill>
              <a:latin typeface="Comic Sans MS" pitchFamily="66" charset="0"/>
            </a:endParaRPr>
          </a:p>
          <a:p>
            <a:pPr eaLnBrk="0" hangingPunct="0">
              <a:spcBef>
                <a:spcPct val="50000"/>
              </a:spcBef>
            </a:pPr>
            <a:r>
              <a:rPr lang="en-GB">
                <a:solidFill>
                  <a:schemeClr val="tx2"/>
                </a:solidFill>
                <a:latin typeface="Comic Sans MS" pitchFamily="66" charset="0"/>
              </a:rPr>
              <a:t>Some Christians might say that God has granted man dominion over the animals and therefore we can use them as we like. They may argue that  Humans are more important than animals because we have sanctity of life. Some Christians believe that because animals don‘t have souls they don‘t have rights. If we are more important then if we allow an animal to die to save a human life it is worth while. Other Christians might disagree. God made the animals they are a part of his creation and should be treated with respect. Jesus himself said that the meek were blessed, some Christians might say that this includes animals. Roman Catholics might agree with pope John Paul 2 who said, ‘Scientists must abandon laboratories and factories of death.’</a:t>
            </a:r>
            <a:endParaRPr lang="en-GB">
              <a:solidFill>
                <a:schemeClr val="tx2"/>
              </a:solidFill>
            </a:endParaRPr>
          </a:p>
          <a:p>
            <a:pPr eaLnBrk="0" hangingPunct="0">
              <a:spcBef>
                <a:spcPct val="50000"/>
              </a:spcBef>
            </a:pPr>
            <a:endParaRPr lang="en-GB">
              <a:solidFill>
                <a:schemeClr val="tx2"/>
              </a:solidFill>
            </a:endParaRPr>
          </a:p>
          <a:p>
            <a:pPr eaLnBrk="0" hangingPunct="0">
              <a:spcBef>
                <a:spcPct val="50000"/>
              </a:spcBef>
            </a:pPr>
            <a:endParaRPr lang="en-GB">
              <a:solidFill>
                <a:schemeClr val="bg1"/>
              </a:solidFill>
              <a:latin typeface="Comic Sans MS" pitchFamily="66" charset="0"/>
            </a:endParaRPr>
          </a:p>
          <a:p>
            <a:pPr eaLnBrk="0" hangingPunct="0">
              <a:spcBef>
                <a:spcPct val="50000"/>
              </a:spcBef>
            </a:pPr>
            <a:endParaRPr lang="en-GB"/>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54275" name="Rectangle 3"/>
          <p:cNvSpPr>
            <a:spLocks noChangeArrowheads="1"/>
          </p:cNvSpPr>
          <p:nvPr/>
        </p:nvSpPr>
        <p:spPr bwMode="auto">
          <a:xfrm>
            <a:off x="381000" y="1447800"/>
            <a:ext cx="82296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solidFill>
                  <a:schemeClr val="tx2"/>
                </a:solidFill>
                <a:latin typeface="Arial Black" pitchFamily="34" charset="0"/>
              </a:rPr>
              <a:t>Candidate 5</a:t>
            </a:r>
          </a:p>
          <a:p>
            <a:pPr eaLnBrk="0" hangingPunct="0">
              <a:spcBef>
                <a:spcPct val="50000"/>
              </a:spcBef>
            </a:pPr>
            <a:r>
              <a:rPr lang="en-GB">
                <a:solidFill>
                  <a:schemeClr val="tx2"/>
                </a:solidFill>
                <a:latin typeface="Comic Sans MS" pitchFamily="66" charset="0"/>
              </a:rPr>
              <a:t>Jesus killed fish so killing animals is ok.</a:t>
            </a:r>
            <a:endParaRPr lang="en-GB">
              <a:solidFill>
                <a:schemeClr val="tx2"/>
              </a:solidFill>
            </a:endParaRPr>
          </a:p>
          <a:p>
            <a:pPr eaLnBrk="0" hangingPunct="0">
              <a:spcBef>
                <a:spcPct val="50000"/>
              </a:spcBef>
            </a:pPr>
            <a:endParaRPr lang="en-GB">
              <a:solidFill>
                <a:schemeClr val="tx2"/>
              </a:solidFill>
            </a:endParaRPr>
          </a:p>
          <a:p>
            <a:pPr eaLnBrk="0" hangingPunct="0">
              <a:spcBef>
                <a:spcPct val="50000"/>
              </a:spcBef>
            </a:pPr>
            <a:endParaRPr lang="en-GB">
              <a:solidFill>
                <a:schemeClr val="bg1"/>
              </a:solidFill>
              <a:latin typeface="Comic Sans MS" pitchFamily="66" charset="0"/>
            </a:endParaRPr>
          </a:p>
          <a:p>
            <a:pPr eaLnBrk="0" hangingPunct="0">
              <a:spcBef>
                <a:spcPct val="50000"/>
              </a:spcBef>
            </a:pPr>
            <a:endParaRPr lang="en-GB"/>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55299" name="Rectangle 3"/>
          <p:cNvSpPr>
            <a:spLocks noChangeArrowheads="1"/>
          </p:cNvSpPr>
          <p:nvPr/>
        </p:nvSpPr>
        <p:spPr bwMode="auto">
          <a:xfrm>
            <a:off x="381000" y="1447800"/>
            <a:ext cx="8229600" cy="3925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solidFill>
                  <a:schemeClr val="tx2"/>
                </a:solidFill>
                <a:latin typeface="Arial Black" pitchFamily="34" charset="0"/>
              </a:rPr>
              <a:t>Candidate 6</a:t>
            </a:r>
          </a:p>
          <a:p>
            <a:pPr eaLnBrk="0" hangingPunct="0">
              <a:spcBef>
                <a:spcPct val="50000"/>
              </a:spcBef>
            </a:pPr>
            <a:r>
              <a:rPr lang="en-GB">
                <a:solidFill>
                  <a:schemeClr val="tx2"/>
                </a:solidFill>
                <a:latin typeface="Comic Sans MS" pitchFamily="66" charset="0"/>
              </a:rPr>
              <a:t>Chrisians worship Ganesh who has a head like an elefant so they wont lick it if you kill an animal. They say God made us stewarts so we have to look after the animals.</a:t>
            </a:r>
          </a:p>
          <a:p>
            <a:pPr eaLnBrk="0" hangingPunct="0">
              <a:spcBef>
                <a:spcPct val="50000"/>
              </a:spcBef>
            </a:pPr>
            <a:endParaRPr lang="en-GB">
              <a:solidFill>
                <a:schemeClr val="tx2"/>
              </a:solidFill>
            </a:endParaRPr>
          </a:p>
          <a:p>
            <a:pPr eaLnBrk="0" hangingPunct="0">
              <a:spcBef>
                <a:spcPct val="50000"/>
              </a:spcBef>
            </a:pPr>
            <a:endParaRPr lang="en-GB">
              <a:solidFill>
                <a:schemeClr val="bg1"/>
              </a:solidFill>
            </a:endParaRPr>
          </a:p>
          <a:p>
            <a:pPr eaLnBrk="0" hangingPunct="0">
              <a:spcBef>
                <a:spcPct val="50000"/>
              </a:spcBef>
            </a:pPr>
            <a:endParaRPr lang="en-GB">
              <a:solidFill>
                <a:schemeClr val="bg1"/>
              </a:solidFill>
              <a:latin typeface="Comic Sans MS" pitchFamily="66" charset="0"/>
            </a:endParaRPr>
          </a:p>
          <a:p>
            <a:pPr eaLnBrk="0" hangingPunct="0">
              <a:spcBef>
                <a:spcPct val="50000"/>
              </a:spcBef>
            </a:pPr>
            <a:endParaRPr lang="en-GB"/>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6322"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56323" name="Rectangle 3"/>
          <p:cNvSpPr>
            <a:spLocks noChangeArrowheads="1"/>
          </p:cNvSpPr>
          <p:nvPr/>
        </p:nvSpPr>
        <p:spPr bwMode="auto">
          <a:xfrm>
            <a:off x="381000" y="1447800"/>
            <a:ext cx="8229600" cy="356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solidFill>
                  <a:schemeClr val="tx2"/>
                </a:solidFill>
                <a:latin typeface="Arial Black" pitchFamily="34" charset="0"/>
              </a:rPr>
              <a:t>Candidate 7</a:t>
            </a:r>
          </a:p>
          <a:p>
            <a:pPr eaLnBrk="0" hangingPunct="0">
              <a:spcBef>
                <a:spcPct val="50000"/>
              </a:spcBef>
            </a:pPr>
            <a:r>
              <a:rPr lang="en-GB">
                <a:solidFill>
                  <a:schemeClr val="tx2"/>
                </a:solidFill>
                <a:latin typeface="Comic Sans MS" pitchFamily="66" charset="0"/>
              </a:rPr>
              <a:t>I think it is cruel to kill animals because they should have the same rights as humans.</a:t>
            </a:r>
            <a:endParaRPr lang="en-GB">
              <a:solidFill>
                <a:schemeClr val="tx2"/>
              </a:solidFill>
            </a:endParaRPr>
          </a:p>
          <a:p>
            <a:pPr eaLnBrk="0" hangingPunct="0">
              <a:spcBef>
                <a:spcPct val="50000"/>
              </a:spcBef>
            </a:pPr>
            <a:endParaRPr lang="en-GB">
              <a:solidFill>
                <a:schemeClr val="tx2"/>
              </a:solidFill>
            </a:endParaRPr>
          </a:p>
          <a:p>
            <a:pPr eaLnBrk="0" hangingPunct="0">
              <a:spcBef>
                <a:spcPct val="50000"/>
              </a:spcBef>
            </a:pPr>
            <a:endParaRPr lang="en-GB">
              <a:solidFill>
                <a:schemeClr val="bg1"/>
              </a:solidFill>
            </a:endParaRPr>
          </a:p>
          <a:p>
            <a:pPr eaLnBrk="0" hangingPunct="0">
              <a:spcBef>
                <a:spcPct val="50000"/>
              </a:spcBef>
            </a:pPr>
            <a:endParaRPr lang="en-GB">
              <a:solidFill>
                <a:schemeClr val="bg1"/>
              </a:solidFill>
              <a:latin typeface="Comic Sans MS" pitchFamily="66" charset="0"/>
            </a:endParaRPr>
          </a:p>
          <a:p>
            <a:pPr eaLnBrk="0" hangingPunct="0">
              <a:spcBef>
                <a:spcPct val="50000"/>
              </a:spcBef>
            </a:pPr>
            <a:endParaRPr lang="en-GB"/>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0" y="228600"/>
            <a:ext cx="891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b="1">
                <a:solidFill>
                  <a:srgbClr val="FFFF00"/>
                </a:solidFill>
              </a:rPr>
              <a:t>a) Describe </a:t>
            </a:r>
            <a:r>
              <a:rPr lang="en-US" b="1">
                <a:solidFill>
                  <a:srgbClr val="FFFF00"/>
                </a:solidFill>
              </a:rPr>
              <a:t>Christian beliefs about the use of animals in medical research.</a:t>
            </a:r>
            <a:r>
              <a:rPr lang="en-GB" b="1">
                <a:solidFill>
                  <a:srgbClr val="FFFF00"/>
                </a:solidFill>
              </a:rPr>
              <a:t>							(8 marks)</a:t>
            </a:r>
          </a:p>
        </p:txBody>
      </p:sp>
      <p:sp>
        <p:nvSpPr>
          <p:cNvPr id="57347" name="Rectangle 3"/>
          <p:cNvSpPr>
            <a:spLocks noChangeArrowheads="1"/>
          </p:cNvSpPr>
          <p:nvPr/>
        </p:nvSpPr>
        <p:spPr bwMode="auto">
          <a:xfrm>
            <a:off x="381000" y="1447800"/>
            <a:ext cx="8229600" cy="52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solidFill>
                  <a:schemeClr val="tx2"/>
                </a:solidFill>
                <a:latin typeface="Arial Black" pitchFamily="34" charset="0"/>
              </a:rPr>
              <a:t>Candidate 8</a:t>
            </a:r>
          </a:p>
          <a:p>
            <a:pPr eaLnBrk="0" hangingPunct="0">
              <a:spcBef>
                <a:spcPct val="50000"/>
              </a:spcBef>
            </a:pPr>
            <a:r>
              <a:rPr lang="en-GB">
                <a:solidFill>
                  <a:schemeClr val="tx2"/>
                </a:solidFill>
                <a:latin typeface="Comic Sans MS" pitchFamily="66" charset="0"/>
              </a:rPr>
              <a:t>Some Christians think vivisection is wrong because God made us stewards of the earth, he said look after the earth and that means don’t abuse your power. Other Christians say that as stewards we could experiment on animals as long as it’s not cruel for no good reason.</a:t>
            </a:r>
            <a:endParaRPr lang="en-GB">
              <a:solidFill>
                <a:schemeClr val="tx2"/>
              </a:solidFill>
            </a:endParaRPr>
          </a:p>
          <a:p>
            <a:pPr eaLnBrk="0" hangingPunct="0">
              <a:spcBef>
                <a:spcPct val="50000"/>
              </a:spcBef>
            </a:pPr>
            <a:endParaRPr lang="en-GB">
              <a:solidFill>
                <a:schemeClr val="tx2"/>
              </a:solidFill>
            </a:endParaRPr>
          </a:p>
          <a:p>
            <a:pPr eaLnBrk="0" hangingPunct="0">
              <a:spcBef>
                <a:spcPct val="50000"/>
              </a:spcBef>
            </a:pPr>
            <a:endParaRPr lang="en-GB">
              <a:solidFill>
                <a:schemeClr val="bg1"/>
              </a:solidFill>
            </a:endParaRPr>
          </a:p>
          <a:p>
            <a:pPr eaLnBrk="0" hangingPunct="0">
              <a:spcBef>
                <a:spcPct val="50000"/>
              </a:spcBef>
            </a:pPr>
            <a:endParaRPr lang="en-GB">
              <a:solidFill>
                <a:schemeClr val="bg1"/>
              </a:solidFill>
              <a:latin typeface="Comic Sans MS" pitchFamily="66" charset="0"/>
            </a:endParaRPr>
          </a:p>
          <a:p>
            <a:pPr algn="ctr" eaLnBrk="0" hangingPunct="0">
              <a:spcBef>
                <a:spcPct val="50000"/>
              </a:spcBef>
            </a:pPr>
            <a:r>
              <a:rPr lang="en-GB"/>
              <a:t> </a:t>
            </a:r>
          </a:p>
          <a:p>
            <a:pPr eaLnBrk="0" hangingPunct="0">
              <a:spcBef>
                <a:spcPct val="50000"/>
              </a:spcBef>
            </a:pPr>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0" y="228600"/>
            <a:ext cx="6858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GB" sz="4800">
                <a:solidFill>
                  <a:schemeClr val="bg1"/>
                </a:solidFill>
                <a:latin typeface="Tempus Sans ITC" pitchFamily="82" charset="0"/>
              </a:rPr>
              <a:t>Euthanasia</a:t>
            </a:r>
          </a:p>
        </p:txBody>
      </p:sp>
      <p:sp>
        <p:nvSpPr>
          <p:cNvPr id="7171" name="Text Box 3"/>
          <p:cNvSpPr txBox="1">
            <a:spLocks noChangeArrowheads="1"/>
          </p:cNvSpPr>
          <p:nvPr/>
        </p:nvSpPr>
        <p:spPr bwMode="auto">
          <a:xfrm>
            <a:off x="609600" y="1219200"/>
            <a:ext cx="7772400" cy="563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US" sz="2800" noProof="1">
                <a:solidFill>
                  <a:schemeClr val="bg1"/>
                </a:solidFill>
                <a:latin typeface="Arial" charset="0"/>
              </a:rPr>
              <a:t>In Britain, </a:t>
            </a:r>
            <a:r>
              <a:rPr lang="en-US" sz="2800" u="sng" noProof="1">
                <a:solidFill>
                  <a:schemeClr val="bg1"/>
                </a:solidFill>
                <a:latin typeface="Arial" charset="0"/>
              </a:rPr>
              <a:t>passive</a:t>
            </a:r>
            <a:r>
              <a:rPr lang="en-US" sz="2800" noProof="1">
                <a:solidFill>
                  <a:schemeClr val="bg1"/>
                </a:solidFill>
                <a:latin typeface="Arial" charset="0"/>
              </a:rPr>
              <a:t> euthanasia is legal. This was established in the High Court when an action by a pressure group against turning of the life support machine of brain-dead Hillsborough victim Tony Bland was thrown out of court. Doctors can decide to switch off life support machines after consulting with relatives.</a:t>
            </a:r>
          </a:p>
          <a:p>
            <a:pPr eaLnBrk="1" hangingPunct="1">
              <a:spcBef>
                <a:spcPct val="50000"/>
              </a:spcBef>
            </a:pPr>
            <a:endParaRPr lang="en-US" sz="2800" noProof="1">
              <a:solidFill>
                <a:schemeClr val="bg1"/>
              </a:solidFill>
              <a:latin typeface="Arial" charset="0"/>
            </a:endParaRPr>
          </a:p>
          <a:p>
            <a:pPr eaLnBrk="1" hangingPunct="1">
              <a:spcBef>
                <a:spcPct val="50000"/>
              </a:spcBef>
            </a:pPr>
            <a:r>
              <a:rPr lang="en-US" sz="2800" noProof="1">
                <a:solidFill>
                  <a:schemeClr val="bg1"/>
                </a:solidFill>
                <a:latin typeface="Arial" charset="0"/>
              </a:rPr>
              <a:t>In Britain, </a:t>
            </a:r>
            <a:r>
              <a:rPr lang="en-US" sz="2800" u="sng" noProof="1">
                <a:solidFill>
                  <a:schemeClr val="bg1"/>
                </a:solidFill>
                <a:latin typeface="Arial" charset="0"/>
              </a:rPr>
              <a:t>active</a:t>
            </a:r>
            <a:r>
              <a:rPr lang="en-US" sz="2800" noProof="1">
                <a:solidFill>
                  <a:schemeClr val="bg1"/>
                </a:solidFill>
                <a:latin typeface="Arial" charset="0"/>
              </a:rPr>
              <a:t> euthanasia remains illegal. To kill yourself is suicide, this is illegal regardless of motive. It is legal in Holland.</a:t>
            </a:r>
            <a:endParaRPr lang="en-GB" sz="2800">
              <a:solidFill>
                <a:schemeClr val="bg1"/>
              </a:solidFill>
            </a:endParaRPr>
          </a:p>
          <a:p>
            <a:pPr eaLnBrk="1" hangingPunct="1">
              <a:spcBef>
                <a:spcPct val="50000"/>
              </a:spcBef>
            </a:pPr>
            <a:endParaRPr lang="en-GB" sz="180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0"/>
            <a:ext cx="6858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GB" sz="4800">
                <a:solidFill>
                  <a:schemeClr val="bg1"/>
                </a:solidFill>
                <a:latin typeface="Tempus Sans ITC" pitchFamily="82" charset="0"/>
              </a:rPr>
              <a:t>Euthanasia</a:t>
            </a:r>
          </a:p>
        </p:txBody>
      </p:sp>
      <p:sp>
        <p:nvSpPr>
          <p:cNvPr id="8195" name="Text Box 3"/>
          <p:cNvSpPr txBox="1">
            <a:spLocks noChangeArrowheads="1"/>
          </p:cNvSpPr>
          <p:nvPr/>
        </p:nvSpPr>
        <p:spPr bwMode="auto">
          <a:xfrm>
            <a:off x="609600" y="1219200"/>
            <a:ext cx="7772400" cy="502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buFontTx/>
              <a:buAutoNum type="arabicPeriod"/>
            </a:pPr>
            <a:r>
              <a:rPr lang="en-US" b="1" noProof="1">
                <a:solidFill>
                  <a:schemeClr val="bg1"/>
                </a:solidFill>
                <a:latin typeface="Arial" charset="0"/>
              </a:rPr>
              <a:t>a person’s body is their own, therefore they should have the right to do with it as they wish.</a:t>
            </a:r>
            <a:endParaRPr lang="en-GB" b="1">
              <a:solidFill>
                <a:schemeClr val="bg1"/>
              </a:solidFill>
              <a:latin typeface="Arial" charset="0"/>
            </a:endParaRPr>
          </a:p>
          <a:p>
            <a:pPr eaLnBrk="1" hangingPunct="1">
              <a:spcBef>
                <a:spcPct val="50000"/>
              </a:spcBef>
              <a:buFontTx/>
              <a:buAutoNum type="arabicPeriod"/>
            </a:pPr>
            <a:r>
              <a:rPr lang="en-GB" b="1">
                <a:solidFill>
                  <a:schemeClr val="bg1"/>
                </a:solidFill>
                <a:latin typeface="Arial" charset="0"/>
              </a:rPr>
              <a:t>O</a:t>
            </a:r>
            <a:r>
              <a:rPr lang="en-GB" b="1" noProof="1">
                <a:solidFill>
                  <a:schemeClr val="bg1"/>
                </a:solidFill>
                <a:latin typeface="Arial" charset="0"/>
              </a:rPr>
              <a:t>ne of the main aims to life is happiness. If illness and disease mean that there is no happiness, then the point to life is missing and a person may be justified in taking their life.	</a:t>
            </a:r>
            <a:endParaRPr lang="en-GB" b="1">
              <a:solidFill>
                <a:schemeClr val="bg1"/>
              </a:solidFill>
              <a:latin typeface="Arial" charset="0"/>
            </a:endParaRPr>
          </a:p>
          <a:p>
            <a:pPr eaLnBrk="1" hangingPunct="1">
              <a:spcBef>
                <a:spcPct val="50000"/>
              </a:spcBef>
              <a:buFontTx/>
              <a:buAutoNum type="arabicPeriod"/>
            </a:pPr>
            <a:r>
              <a:rPr lang="en-GB" b="1" noProof="1">
                <a:solidFill>
                  <a:schemeClr val="bg1"/>
                </a:solidFill>
                <a:latin typeface="Arial" charset="0"/>
              </a:rPr>
              <a:t>in many cases euthanasia is a blessing to relatives allowing them to mourn the loss of their loved one, without having to see them suffer.</a:t>
            </a:r>
            <a:endParaRPr lang="en-GB" b="1">
              <a:solidFill>
                <a:schemeClr val="bg1"/>
              </a:solidFill>
              <a:latin typeface="Arial" charset="0"/>
            </a:endParaRPr>
          </a:p>
          <a:p>
            <a:pPr eaLnBrk="1" hangingPunct="1">
              <a:spcBef>
                <a:spcPct val="50000"/>
              </a:spcBef>
              <a:buFontTx/>
              <a:buAutoNum type="arabicPeriod"/>
            </a:pPr>
            <a:r>
              <a:rPr lang="en-GB" b="1" noProof="1">
                <a:solidFill>
                  <a:schemeClr val="bg1"/>
                </a:solidFill>
                <a:latin typeface="Arial" charset="0"/>
              </a:rPr>
              <a:t>to assist someone to die is not an act of violence but an act of love.</a:t>
            </a:r>
            <a:endParaRPr lang="en-GB" noProof="1">
              <a:solidFill>
                <a:schemeClr val="bg1"/>
              </a:solidFill>
            </a:endParaRPr>
          </a:p>
          <a:p>
            <a:pPr eaLnBrk="1" hangingPunct="1">
              <a:spcBef>
                <a:spcPct val="50000"/>
              </a:spcBef>
            </a:pPr>
            <a:endParaRPr lang="en-GB" sz="160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0"/>
            <a:ext cx="6858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GB" sz="4800">
                <a:solidFill>
                  <a:schemeClr val="bg1"/>
                </a:solidFill>
                <a:latin typeface="Tempus Sans ITC" pitchFamily="82" charset="0"/>
              </a:rPr>
              <a:t>Euthanasia</a:t>
            </a:r>
          </a:p>
        </p:txBody>
      </p:sp>
      <p:sp>
        <p:nvSpPr>
          <p:cNvPr id="9219" name="Text Box 3"/>
          <p:cNvSpPr txBox="1">
            <a:spLocks noChangeArrowheads="1"/>
          </p:cNvSpPr>
          <p:nvPr/>
        </p:nvSpPr>
        <p:spPr bwMode="auto">
          <a:xfrm>
            <a:off x="609600" y="1219200"/>
            <a:ext cx="7772400" cy="502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buFontTx/>
              <a:buAutoNum type="arabicPeriod"/>
            </a:pPr>
            <a:r>
              <a:rPr lang="en-US" b="1" noProof="1">
                <a:solidFill>
                  <a:schemeClr val="bg1"/>
                </a:solidFill>
                <a:latin typeface="Arial" charset="0"/>
              </a:rPr>
              <a:t>in some cases there may be a chance of recovery. A cure might be discovered.</a:t>
            </a:r>
            <a:endParaRPr lang="en-GB" b="1">
              <a:solidFill>
                <a:schemeClr val="bg1"/>
              </a:solidFill>
              <a:latin typeface="Arial" charset="0"/>
            </a:endParaRPr>
          </a:p>
          <a:p>
            <a:pPr eaLnBrk="1" hangingPunct="1">
              <a:spcBef>
                <a:spcPct val="50000"/>
              </a:spcBef>
              <a:buFontTx/>
              <a:buAutoNum type="arabicPeriod"/>
            </a:pPr>
            <a:r>
              <a:rPr lang="en-GB" b="1" noProof="1">
                <a:solidFill>
                  <a:schemeClr val="bg1"/>
                </a:solidFill>
                <a:latin typeface="Arial" charset="0"/>
              </a:rPr>
              <a:t>the feelings of family and friends may be upset by a ‘selfish’ decision.	</a:t>
            </a:r>
            <a:endParaRPr lang="en-GB" b="1">
              <a:solidFill>
                <a:schemeClr val="bg1"/>
              </a:solidFill>
              <a:latin typeface="Arial" charset="0"/>
            </a:endParaRPr>
          </a:p>
          <a:p>
            <a:pPr eaLnBrk="1" hangingPunct="1">
              <a:spcBef>
                <a:spcPct val="50000"/>
              </a:spcBef>
              <a:buFontTx/>
              <a:buAutoNum type="arabicPeriod"/>
            </a:pPr>
            <a:r>
              <a:rPr lang="en-GB" b="1" noProof="1">
                <a:solidFill>
                  <a:schemeClr val="bg1"/>
                </a:solidFill>
                <a:latin typeface="Arial" charset="0"/>
              </a:rPr>
              <a:t>if we allow euthanasia because someone has no quality of life, doctors may allow relatives to kill old people on the grounds that they are unhapp</a:t>
            </a:r>
            <a:r>
              <a:rPr lang="en-GB" b="1">
                <a:solidFill>
                  <a:schemeClr val="bg1"/>
                </a:solidFill>
                <a:latin typeface="Arial" charset="0"/>
              </a:rPr>
              <a:t>y</a:t>
            </a:r>
          </a:p>
          <a:p>
            <a:pPr eaLnBrk="1" hangingPunct="1">
              <a:spcBef>
                <a:spcPct val="50000"/>
              </a:spcBef>
              <a:buFontTx/>
              <a:buAutoNum type="arabicPeriod"/>
            </a:pPr>
            <a:r>
              <a:rPr lang="en-GB" b="1" noProof="1">
                <a:solidFill>
                  <a:schemeClr val="bg1"/>
                </a:solidFill>
                <a:latin typeface="Arial" charset="0"/>
              </a:rPr>
              <a:t>life is a gift, maybe even a gift from God. No matter how bad the pain is, we must hold on to life at all costs. No one has the right to ‘play God’.</a:t>
            </a:r>
            <a:endParaRPr lang="en-GB">
              <a:solidFill>
                <a:schemeClr val="bg1"/>
              </a:solidFill>
            </a:endParaRPr>
          </a:p>
          <a:p>
            <a:pPr eaLnBrk="1" hangingPunct="1">
              <a:spcBef>
                <a:spcPct val="50000"/>
              </a:spcBef>
            </a:pPr>
            <a:endParaRPr lang="en-GB" sz="160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66"/>
            </a:gs>
            <a:gs pos="100000">
              <a:schemeClr val="tx1"/>
            </a:gs>
          </a:gsLst>
          <a:lin ang="2700000" scaled="1"/>
        </a:gradFill>
        <a:effectLst/>
      </p:bgPr>
    </p:bg>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0"/>
            <a:ext cx="6858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r>
              <a:rPr lang="en-GB" sz="4800">
                <a:solidFill>
                  <a:schemeClr val="bg1"/>
                </a:solidFill>
                <a:latin typeface="Tempus Sans ITC" pitchFamily="82" charset="0"/>
              </a:rPr>
              <a:t>Euthanasia</a:t>
            </a:r>
          </a:p>
        </p:txBody>
      </p:sp>
      <p:sp>
        <p:nvSpPr>
          <p:cNvPr id="10243" name="Text Box 3"/>
          <p:cNvSpPr txBox="1">
            <a:spLocks noChangeArrowheads="1"/>
          </p:cNvSpPr>
          <p:nvPr/>
        </p:nvSpPr>
        <p:spPr bwMode="auto">
          <a:xfrm>
            <a:off x="533400" y="914400"/>
            <a:ext cx="7772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pPr>
            <a:endParaRPr lang="en-US" sz="1600">
              <a:solidFill>
                <a:schemeClr val="bg1"/>
              </a:solidFill>
            </a:endParaRPr>
          </a:p>
        </p:txBody>
      </p:sp>
      <p:sp>
        <p:nvSpPr>
          <p:cNvPr id="10244" name="Text Box 4"/>
          <p:cNvSpPr txBox="1">
            <a:spLocks noChangeArrowheads="1"/>
          </p:cNvSpPr>
          <p:nvPr/>
        </p:nvSpPr>
        <p:spPr bwMode="auto">
          <a:xfrm>
            <a:off x="762000" y="838200"/>
            <a:ext cx="647700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spcBef>
                <a:spcPct val="50000"/>
              </a:spcBef>
              <a:buFontTx/>
              <a:buAutoNum type="arabicPeriod"/>
            </a:pPr>
            <a:r>
              <a:rPr lang="en-GB">
                <a:solidFill>
                  <a:schemeClr val="bg1"/>
                </a:solidFill>
                <a:latin typeface="Tempus Sans ITC" pitchFamily="82" charset="0"/>
              </a:rPr>
              <a:t>Turning off a life support machine</a:t>
            </a:r>
          </a:p>
          <a:p>
            <a:pPr eaLnBrk="1" hangingPunct="1">
              <a:spcBef>
                <a:spcPct val="50000"/>
              </a:spcBef>
              <a:buFontTx/>
              <a:buAutoNum type="arabicPeriod"/>
            </a:pPr>
            <a:r>
              <a:rPr lang="en-GB">
                <a:solidFill>
                  <a:schemeClr val="bg1"/>
                </a:solidFill>
                <a:latin typeface="Tempus Sans ITC" pitchFamily="82" charset="0"/>
              </a:rPr>
              <a:t>Putting a pillow over a mental patient's head (like in one flew over the cuckoos nest)</a:t>
            </a:r>
          </a:p>
          <a:p>
            <a:pPr eaLnBrk="1" hangingPunct="1">
              <a:spcBef>
                <a:spcPct val="50000"/>
              </a:spcBef>
              <a:buFontTx/>
              <a:buAutoNum type="arabicPeriod"/>
            </a:pPr>
            <a:r>
              <a:rPr lang="en-GB">
                <a:solidFill>
                  <a:schemeClr val="bg1"/>
                </a:solidFill>
                <a:latin typeface="Tempus Sans ITC" pitchFamily="82" charset="0"/>
              </a:rPr>
              <a:t>Stopping doctors from resuscitating a baby</a:t>
            </a:r>
          </a:p>
          <a:p>
            <a:pPr eaLnBrk="1" hangingPunct="1">
              <a:spcBef>
                <a:spcPct val="50000"/>
              </a:spcBef>
              <a:buFontTx/>
              <a:buAutoNum type="arabicPeriod"/>
            </a:pPr>
            <a:r>
              <a:rPr lang="en-GB">
                <a:solidFill>
                  <a:schemeClr val="bg1"/>
                </a:solidFill>
                <a:latin typeface="Tempus Sans ITC" pitchFamily="82" charset="0"/>
              </a:rPr>
              <a:t>Allowing a brain-dead person to starve to death</a:t>
            </a:r>
          </a:p>
          <a:p>
            <a:pPr eaLnBrk="1" hangingPunct="1">
              <a:spcBef>
                <a:spcPct val="50000"/>
              </a:spcBef>
              <a:buFontTx/>
              <a:buAutoNum type="arabicPeriod"/>
            </a:pPr>
            <a:r>
              <a:rPr lang="en-GB">
                <a:solidFill>
                  <a:schemeClr val="bg1"/>
                </a:solidFill>
                <a:latin typeface="Tempus Sans ITC" pitchFamily="82" charset="0"/>
              </a:rPr>
              <a:t>Giving a patient a lethal injection of morphine </a:t>
            </a:r>
          </a:p>
          <a:p>
            <a:pPr eaLnBrk="1" hangingPunct="1">
              <a:spcBef>
                <a:spcPct val="50000"/>
              </a:spcBef>
              <a:buFontTx/>
              <a:buAutoNum type="arabicPeriod"/>
            </a:pPr>
            <a:r>
              <a:rPr lang="en-GB">
                <a:solidFill>
                  <a:schemeClr val="bg1"/>
                </a:solidFill>
                <a:latin typeface="Tempus Sans ITC" pitchFamily="82" charset="0"/>
              </a:rPr>
              <a:t>Drowning an unwanted baby</a:t>
            </a:r>
          </a:p>
          <a:p>
            <a:pPr eaLnBrk="1" hangingPunct="1">
              <a:spcBef>
                <a:spcPct val="50000"/>
              </a:spcBef>
            </a:pPr>
            <a:endParaRPr lang="en-GB">
              <a:solidFill>
                <a:schemeClr val="bg1"/>
              </a:solidFill>
              <a:latin typeface="Tempus Sans ITC" pitchFamily="82" charset="0"/>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260</TotalTime>
  <Words>2107</Words>
  <Application>Microsoft Office PowerPoint</Application>
  <PresentationFormat>On-screen Show (4:3)</PresentationFormat>
  <Paragraphs>211</Paragraphs>
  <Slides>55</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55</vt:i4>
      </vt:variant>
    </vt:vector>
  </HeadingPairs>
  <TitlesOfParts>
    <vt:vector size="66" baseType="lpstr">
      <vt:lpstr>Times New Roman</vt:lpstr>
      <vt:lpstr>Arial</vt:lpstr>
      <vt:lpstr>Calibri</vt:lpstr>
      <vt:lpstr>Tempus Sans ITC</vt:lpstr>
      <vt:lpstr>Arial Rounded MT Bold</vt:lpstr>
      <vt:lpstr>Comic Sans MS</vt:lpstr>
      <vt:lpstr>Snap ITC</vt:lpstr>
      <vt:lpstr>Adamsky SF</vt:lpstr>
      <vt:lpstr>Arial Black</vt:lpstr>
      <vt:lpstr>Default Design</vt:lpstr>
      <vt:lpstr>Bitmap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Tony Bland</vt:lpstr>
      <vt:lpstr>Diane Pretty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Fertility Treatment</vt:lpstr>
      <vt:lpstr>Artificial Insemination (AI)</vt:lpstr>
      <vt:lpstr>In vitro fertilisation (IVF)</vt:lpstr>
      <vt:lpstr>Egg donation</vt:lpstr>
      <vt:lpstr>Embryo donation</vt:lpstr>
      <vt:lpstr>Surrogacy</vt:lpstr>
      <vt:lpstr>Scientific research on Embryos</vt:lpstr>
      <vt:lpstr>PowerPoint Presentation</vt:lpstr>
      <vt:lpstr>Not all Christians think the same thing about fertility treatment. Some think that it is a form of mechanical adultery and so it is morally wrong. Roman Catholics think this. They also think that if God didn’t want you to have a baby then you shouldn’t try to interfere with his wishes. Quite often there are ‘spare’ embryos formed when IVF is used some think it is wrong to destroy this life as it is a person from the moment of conception.  Other Christians say that as Jesus healed people it is not wrong to try to heal people of their infertility. They say that it is an act of love and Jesus said love your neighbour as yourself.</vt:lpstr>
      <vt:lpstr>If animals had the same rights as humans.</vt:lpstr>
      <vt:lpstr>If animals had the same rights as humans 2</vt:lpstr>
      <vt:lpstr>Christian views</vt:lpstr>
      <vt:lpstr>Christian views</vt:lpstr>
      <vt:lpstr>Christian views</vt:lpstr>
      <vt:lpstr>Christian views</vt:lpstr>
      <vt:lpstr>Christian views</vt:lpstr>
      <vt:lpstr>Christian views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T S Clark</dc:creator>
  <cp:lastModifiedBy>Teacher E-Solutions</cp:lastModifiedBy>
  <cp:revision>35</cp:revision>
  <dcterms:created xsi:type="dcterms:W3CDTF">2003-03-12T19:38:16Z</dcterms:created>
  <dcterms:modified xsi:type="dcterms:W3CDTF">2019-01-15T09:43:10Z</dcterms:modified>
</cp:coreProperties>
</file>